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0" r:id="rId5"/>
    <p:sldId id="259" r:id="rId6"/>
    <p:sldId id="263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41C3F-32E8-FB5E-6037-BB565568B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993009-F47D-5C4D-BBCE-EF42DB72F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06F31-AAD8-8901-C76E-95E77CA3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EA0-1E58-4F82-A491-9EA185B6F255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CA18D-31A9-872F-2344-4F10DEE7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BF1E0-9F1C-FDFF-B9DF-82491194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5D66-3C9F-47A9-8A49-67DA5CC25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79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2C5AA-C6DD-27CB-F17E-D00AA265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0C2F17-2C59-B273-D602-F276EB586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FEEE9-1838-770D-5181-57DFE2A8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EA0-1E58-4F82-A491-9EA185B6F255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65B66-C521-D86F-6279-6FB66842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4ABBD2-9392-D78A-77CF-180977FC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5D66-3C9F-47A9-8A49-67DA5CC25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84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EF014A-F697-D364-0563-031DE5860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C51827-57EB-C8BB-776C-CC6745FFD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4593A-C305-3102-FC8F-C759368B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EA0-1E58-4F82-A491-9EA185B6F255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E3B8C7-BE01-D8DF-029E-1DFE556E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FD8C4-630A-AC05-92FE-71A76D2D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5D66-3C9F-47A9-8A49-67DA5CC25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22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81B87-36DB-7C02-A1C4-C36EF95E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23131-E57F-895D-5BD7-D30897D81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7FD479-C1D5-9253-418C-16D1D36C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EA0-1E58-4F82-A491-9EA185B6F255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58525-86AF-9A4A-1DDA-C5CF0089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50AD26-DECF-78F7-6492-9D84ED44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5D66-3C9F-47A9-8A49-67DA5CC25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54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3E60D-E571-6964-21BE-43859C25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59659-47E3-7143-0F68-547397049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D7D4C-5CA1-9517-9FE4-515DBE5B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EA0-1E58-4F82-A491-9EA185B6F255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A76A5-9938-EDD2-5DE4-6C4B55E8D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C0EBF-E390-4E12-155A-9B1F5BCF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5D66-3C9F-47A9-8A49-67DA5CC25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48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22623-B899-5631-2189-952B539C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ADDA0-205D-60B7-AC61-186F3A2F6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7253BE-4383-B4E7-CF5A-B30C489E9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ECDFCD-C379-8D5C-545B-F6D07C05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EA0-1E58-4F82-A491-9EA185B6F255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5C1FCF-5D61-E64B-F65D-0E3E2FE7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7DF028-8232-517D-BCAC-92889271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5D66-3C9F-47A9-8A49-67DA5CC25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5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5C2-0542-1FB4-275F-E24BB836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E6EEB-3A9B-68CB-39BB-B7F4C2152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260C93-7647-F7E7-1DAD-3F34527FF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0626FF-F264-C3B3-87EF-49E91EC43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8697FE-2994-EB31-F76D-686895384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FCC19E-F4E8-3F0A-82E9-AB3A841E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EA0-1E58-4F82-A491-9EA185B6F255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B3A801-176C-5088-DB97-4A1E4570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BFB202-0F02-9AA7-EDE4-4F2E2BFD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5D66-3C9F-47A9-8A49-67DA5CC25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40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62436-F26B-BF33-E76E-4D2EBEC8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3ED07E-4C83-69F7-D7CC-E77BE628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EA0-1E58-4F82-A491-9EA185B6F255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522D39-0FA0-BDCE-1EF7-DAD5283A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99709B-8466-8666-24EC-EBD2C601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5D66-3C9F-47A9-8A49-67DA5CC25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66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5B371A-3CA7-504D-A558-37ECB670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EA0-1E58-4F82-A491-9EA185B6F255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A12B2C-8C11-5A8B-D60E-01ED1BBB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FB211-C9DA-804D-4690-FB4DDA0A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5D66-3C9F-47A9-8A49-67DA5CC25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2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80C57-A707-8795-B066-AFE7FB1B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31B0F-279B-D1A5-6771-731D3B618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A6E969-04A8-BF6D-B6C9-D30770988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8CF49E-8FC3-58A7-C775-61ADF4ED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EA0-1E58-4F82-A491-9EA185B6F255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163C33-0DE6-4032-4D4C-53F736ED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5895C-0370-17FB-EB56-0A938DE0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5D66-3C9F-47A9-8A49-67DA5CC25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07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87CCE-6519-B3EA-0EA1-356C5054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0E4103-04F4-8537-E6B5-DAC8570A2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BFCC90-4174-7323-AB32-88DC5BE05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AB3F1A-1C21-C0D2-B1AE-7EF7D825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EA0-1E58-4F82-A491-9EA185B6F255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56CF4-1F0D-8B06-F289-A496573B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216B2E-7D2C-258D-26C3-A7AE647B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5D66-3C9F-47A9-8A49-67DA5CC25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D90DD6-DD3E-DD14-244E-DBCFFB03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AB9DC2-6C4D-075B-3B03-75C66FE89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7D749-EB75-CAE1-1910-D75369C84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68EA0-1E58-4F82-A491-9EA185B6F255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0784D-954B-1B97-2D59-2F329625F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FBF83-4B22-12CA-468A-6E5C19FF7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55D66-3C9F-47A9-8A49-67DA5CC25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8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4A509BB-D16A-3A5F-C4D7-ED0498CE4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23" y="677796"/>
            <a:ext cx="10515040" cy="579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519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874A25-AC36-C20F-FDDF-4C259434F3FB}"/>
              </a:ext>
            </a:extLst>
          </p:cNvPr>
          <p:cNvSpPr txBox="1"/>
          <p:nvPr/>
        </p:nvSpPr>
        <p:spPr>
          <a:xfrm>
            <a:off x="363071" y="174812"/>
            <a:ext cx="981635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Target=0</a:t>
            </a:r>
            <a:r>
              <a:rPr lang="zh-CN" altLang="en-US" dirty="0"/>
              <a:t>时状态机   </a:t>
            </a:r>
            <a:r>
              <a:rPr lang="en-US" altLang="zh-CN" dirty="0"/>
              <a:t>WP</a:t>
            </a:r>
            <a:r>
              <a:rPr lang="zh-CN" altLang="en-US" dirty="0"/>
              <a:t>写外设  </a:t>
            </a:r>
            <a:r>
              <a:rPr lang="en-US" altLang="zh-CN" dirty="0"/>
              <a:t>RM</a:t>
            </a:r>
            <a:r>
              <a:rPr lang="zh-CN" altLang="en-US" dirty="0"/>
              <a:t>读存储器</a:t>
            </a:r>
            <a:endParaRPr lang="en-US" altLang="zh-CN" dirty="0"/>
          </a:p>
          <a:p>
            <a:r>
              <a:rPr lang="en-US" altLang="zh-CN" dirty="0"/>
              <a:t>S0_IDLE </a:t>
            </a:r>
            <a:r>
              <a:rPr lang="zh-CN" altLang="en-US" dirty="0"/>
              <a:t>有外设</a:t>
            </a:r>
            <a:r>
              <a:rPr lang="en-US" altLang="zh-CN" dirty="0"/>
              <a:t>req</a:t>
            </a:r>
            <a:r>
              <a:rPr lang="zh-CN" altLang="en-US" dirty="0"/>
              <a:t>时</a:t>
            </a:r>
            <a:r>
              <a:rPr lang="en-US" altLang="zh-CN" dirty="0"/>
              <a:t>ns=S0_W_P  </a:t>
            </a:r>
            <a:r>
              <a:rPr lang="zh-CN" altLang="en-US" dirty="0"/>
              <a:t>没有外设</a:t>
            </a:r>
            <a:r>
              <a:rPr lang="en-US" altLang="zh-CN" dirty="0"/>
              <a:t>req,t0</a:t>
            </a:r>
            <a:r>
              <a:rPr lang="zh-CN" altLang="en-US" dirty="0"/>
              <a:t>方向</a:t>
            </a:r>
            <a:r>
              <a:rPr lang="en-US" altLang="zh-CN" dirty="0"/>
              <a:t>memory</a:t>
            </a:r>
            <a:r>
              <a:rPr lang="zh-CN" altLang="en-US" dirty="0"/>
              <a:t>没有读空</a:t>
            </a:r>
            <a:r>
              <a:rPr lang="en-US" altLang="zh-CN" dirty="0"/>
              <a:t>ns=S0_R_M</a:t>
            </a:r>
          </a:p>
          <a:p>
            <a:r>
              <a:rPr lang="en-US" altLang="zh-CN" dirty="0"/>
              <a:t>S0_R_M</a:t>
            </a:r>
            <a:r>
              <a:rPr lang="zh-CN" altLang="en-US" dirty="0"/>
              <a:t>自动跳转</a:t>
            </a:r>
            <a:r>
              <a:rPr lang="en-US" altLang="zh-CN" dirty="0"/>
              <a:t>S0_WAIT_R  </a:t>
            </a:r>
            <a:r>
              <a:rPr lang="zh-CN" altLang="en-US" dirty="0"/>
              <a:t>延迟配合总线上两排操作</a:t>
            </a:r>
            <a:endParaRPr lang="en-US" altLang="zh-CN" dirty="0"/>
          </a:p>
          <a:p>
            <a:r>
              <a:rPr lang="en-US" altLang="zh-CN" dirty="0"/>
              <a:t>S0_WAIT_R  </a:t>
            </a:r>
            <a:r>
              <a:rPr lang="zh-CN" altLang="en-US" dirty="0"/>
              <a:t>读操作结束未完成</a:t>
            </a:r>
            <a:r>
              <a:rPr lang="en-US" altLang="zh-CN" dirty="0"/>
              <a:t>MAX_TRANS</a:t>
            </a:r>
            <a:r>
              <a:rPr lang="zh-CN" altLang="en-US" dirty="0"/>
              <a:t>传输  </a:t>
            </a:r>
            <a:r>
              <a:rPr lang="en-US" altLang="zh-CN" dirty="0"/>
              <a:t>S0_R_M</a:t>
            </a:r>
          </a:p>
          <a:p>
            <a:r>
              <a:rPr lang="en-US" altLang="zh-CN" dirty="0"/>
              <a:t>	     </a:t>
            </a:r>
            <a:r>
              <a:rPr lang="zh-CN" altLang="en-US" dirty="0"/>
              <a:t>完成</a:t>
            </a:r>
            <a:r>
              <a:rPr lang="en-US" altLang="zh-CN" dirty="0"/>
              <a:t>MAX_TRANS</a:t>
            </a:r>
            <a:r>
              <a:rPr lang="zh-CN" altLang="en-US" dirty="0"/>
              <a:t>传输  </a:t>
            </a:r>
            <a:r>
              <a:rPr lang="en-US" altLang="zh-CN" dirty="0"/>
              <a:t>S0_IDLE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读操作未结束 </a:t>
            </a:r>
            <a:r>
              <a:rPr lang="en-US" altLang="zh-CN" dirty="0"/>
              <a:t>S0_WAIT_R</a:t>
            </a:r>
          </a:p>
          <a:p>
            <a:r>
              <a:rPr lang="en-US" altLang="zh-CN" dirty="0"/>
              <a:t>S0_W_P</a:t>
            </a:r>
            <a:r>
              <a:rPr lang="zh-CN" altLang="en-US" dirty="0"/>
              <a:t>自动跳转</a:t>
            </a:r>
            <a:r>
              <a:rPr lang="en-US" altLang="zh-CN" dirty="0"/>
              <a:t>S0_WAIT_W</a:t>
            </a:r>
          </a:p>
          <a:p>
            <a:r>
              <a:rPr lang="en-US" altLang="zh-CN" dirty="0"/>
              <a:t>S0_WAIT_W   </a:t>
            </a:r>
            <a:r>
              <a:rPr lang="en-US" altLang="zh-CN" dirty="0" err="1"/>
              <a:t>hready</a:t>
            </a:r>
            <a:r>
              <a:rPr lang="zh-CN" altLang="en-US" dirty="0"/>
              <a:t>为高 </a:t>
            </a:r>
            <a:r>
              <a:rPr lang="en-US" altLang="zh-CN" dirty="0"/>
              <a:t>S0_IDLE   </a:t>
            </a:r>
            <a:r>
              <a:rPr lang="zh-CN" altLang="en-US" dirty="0"/>
              <a:t>为低 </a:t>
            </a:r>
            <a:r>
              <a:rPr lang="en-US" altLang="zh-CN" dirty="0"/>
              <a:t>S0_WAIT_W</a:t>
            </a:r>
          </a:p>
          <a:p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Target=1</a:t>
            </a:r>
            <a:r>
              <a:rPr lang="zh-CN" altLang="en-US" dirty="0"/>
              <a:t>时状态机</a:t>
            </a:r>
            <a:endParaRPr lang="en-US" altLang="zh-CN" dirty="0"/>
          </a:p>
          <a:p>
            <a:r>
              <a:rPr lang="en-US" altLang="zh-CN" dirty="0"/>
              <a:t>S1_IDLE </a:t>
            </a:r>
            <a:r>
              <a:rPr lang="zh-CN" altLang="en-US" dirty="0"/>
              <a:t>有外设</a:t>
            </a:r>
            <a:r>
              <a:rPr lang="en-US" altLang="zh-CN" dirty="0"/>
              <a:t>req</a:t>
            </a:r>
            <a:r>
              <a:rPr lang="zh-CN" altLang="en-US" dirty="0"/>
              <a:t>时</a:t>
            </a:r>
            <a:r>
              <a:rPr lang="en-US" altLang="zh-CN" dirty="0"/>
              <a:t>ns=S1_R_P  </a:t>
            </a:r>
            <a:r>
              <a:rPr lang="zh-CN" altLang="en-US" dirty="0"/>
              <a:t>没有外设</a:t>
            </a:r>
            <a:r>
              <a:rPr lang="en-US" altLang="zh-CN" dirty="0"/>
              <a:t>req,</a:t>
            </a:r>
            <a:r>
              <a:rPr lang="zh-CN" altLang="en-US" dirty="0"/>
              <a:t>有</a:t>
            </a:r>
            <a:r>
              <a:rPr lang="en-US" altLang="zh-CN" dirty="0"/>
              <a:t>memory</a:t>
            </a:r>
            <a:r>
              <a:rPr lang="zh-CN" altLang="en-US" dirty="0"/>
              <a:t>要写</a:t>
            </a:r>
            <a:r>
              <a:rPr lang="en-US" altLang="zh-CN" dirty="0"/>
              <a:t>ns=S1_W_M</a:t>
            </a:r>
          </a:p>
          <a:p>
            <a:r>
              <a:rPr lang="en-US" altLang="zh-CN" dirty="0"/>
              <a:t>S1_R_P</a:t>
            </a:r>
            <a:r>
              <a:rPr lang="zh-CN" altLang="en-US" dirty="0"/>
              <a:t>自动跳转</a:t>
            </a:r>
            <a:r>
              <a:rPr lang="en-US" altLang="zh-CN" dirty="0"/>
              <a:t>S1_WAIT_R  </a:t>
            </a:r>
            <a:r>
              <a:rPr lang="zh-CN" altLang="en-US" dirty="0"/>
              <a:t>延迟配合总线上两排操作</a:t>
            </a:r>
            <a:endParaRPr lang="en-US" altLang="zh-CN" dirty="0"/>
          </a:p>
          <a:p>
            <a:r>
              <a:rPr lang="en-US" altLang="zh-CN" dirty="0"/>
              <a:t>S1_WAIT_R </a:t>
            </a:r>
            <a:r>
              <a:rPr lang="en-US" altLang="zh-CN" dirty="0" err="1"/>
              <a:t>rd_en</a:t>
            </a:r>
            <a:r>
              <a:rPr lang="zh-CN" altLang="en-US" dirty="0"/>
              <a:t>为高 完成读操作  </a:t>
            </a:r>
            <a:r>
              <a:rPr lang="en-US" altLang="zh-CN" dirty="0"/>
              <a:t>S1_IDLE</a:t>
            </a:r>
          </a:p>
          <a:p>
            <a:r>
              <a:rPr lang="en-US" altLang="zh-CN" dirty="0"/>
              <a:t>	     </a:t>
            </a:r>
            <a:r>
              <a:rPr lang="en-US" altLang="zh-CN" dirty="0" err="1"/>
              <a:t>rd_en</a:t>
            </a:r>
            <a:r>
              <a:rPr lang="zh-CN" altLang="en-US" dirty="0"/>
              <a:t>为低 读操作未结束 </a:t>
            </a:r>
            <a:r>
              <a:rPr lang="en-US" altLang="zh-CN" dirty="0"/>
              <a:t>S1_WAIT_R</a:t>
            </a:r>
          </a:p>
          <a:p>
            <a:r>
              <a:rPr lang="en-US" altLang="zh-CN" dirty="0"/>
              <a:t>S1_W_M</a:t>
            </a:r>
            <a:r>
              <a:rPr lang="zh-CN" altLang="en-US" dirty="0"/>
              <a:t>自动跳转</a:t>
            </a:r>
            <a:r>
              <a:rPr lang="en-US" altLang="zh-CN" dirty="0"/>
              <a:t>S1_WAIT_W</a:t>
            </a:r>
          </a:p>
          <a:p>
            <a:r>
              <a:rPr lang="en-US" altLang="zh-CN" dirty="0"/>
              <a:t>S1_WAIT_W   </a:t>
            </a:r>
            <a:r>
              <a:rPr lang="en-US" altLang="zh-CN" dirty="0" err="1"/>
              <a:t>hready</a:t>
            </a:r>
            <a:r>
              <a:rPr lang="zh-CN" altLang="en-US" dirty="0"/>
              <a:t>为高 </a:t>
            </a:r>
            <a:r>
              <a:rPr lang="en-US" altLang="zh-CN" dirty="0"/>
              <a:t>S1_IDLE   </a:t>
            </a:r>
            <a:r>
              <a:rPr lang="zh-CN" altLang="en-US" dirty="0"/>
              <a:t>为低 </a:t>
            </a:r>
            <a:r>
              <a:rPr lang="en-US" altLang="zh-CN" dirty="0"/>
              <a:t>S1_WAIT_W</a:t>
            </a:r>
          </a:p>
          <a:p>
            <a:endParaRPr lang="en-US" altLang="zh-CN" dirty="0"/>
          </a:p>
          <a:p>
            <a:r>
              <a:rPr lang="en-US" altLang="zh-CN" dirty="0"/>
              <a:t>assign ch0_t0_en=en_0==1 &amp;&amp; target_0==0;    ch0t0</a:t>
            </a:r>
            <a:r>
              <a:rPr lang="zh-CN" altLang="en-US" dirty="0"/>
              <a:t>使能信号</a:t>
            </a:r>
            <a:endParaRPr lang="en-US" altLang="zh-CN" dirty="0"/>
          </a:p>
          <a:p>
            <a:r>
              <a:rPr lang="en-US" altLang="zh-CN" dirty="0"/>
              <a:t>peri_t0_req </a:t>
            </a:r>
            <a:r>
              <a:rPr lang="zh-CN" altLang="en-US" dirty="0"/>
              <a:t>要求</a:t>
            </a:r>
            <a:r>
              <a:rPr lang="en-US" altLang="zh-CN" dirty="0" err="1"/>
              <a:t>req_x</a:t>
            </a:r>
            <a:r>
              <a:rPr lang="zh-CN" altLang="en-US" dirty="0"/>
              <a:t>请求</a:t>
            </a:r>
            <a:r>
              <a:rPr lang="en-US" altLang="zh-CN" dirty="0"/>
              <a:t> </a:t>
            </a:r>
            <a:r>
              <a:rPr lang="en-US" altLang="zh-CN" dirty="0" err="1"/>
              <a:t>chx_tx_en</a:t>
            </a:r>
            <a:r>
              <a:rPr lang="zh-CN" altLang="en-US" dirty="0"/>
              <a:t>使能</a:t>
            </a:r>
            <a:r>
              <a:rPr lang="en-US" altLang="zh-CN" dirty="0"/>
              <a:t> </a:t>
            </a:r>
            <a:r>
              <a:rPr lang="en-US" altLang="zh-CN" dirty="0" err="1"/>
              <a:t>fifo</a:t>
            </a:r>
            <a:r>
              <a:rPr lang="zh-CN" altLang="en-US" dirty="0"/>
              <a:t>非空</a:t>
            </a:r>
            <a:endParaRPr lang="en-US" altLang="zh-CN" dirty="0"/>
          </a:p>
          <a:p>
            <a:r>
              <a:rPr lang="en-US" altLang="zh-CN" dirty="0"/>
              <a:t>mem_t0_req chx_t0_en</a:t>
            </a:r>
            <a:r>
              <a:rPr lang="zh-CN" altLang="en-US" dirty="0"/>
              <a:t>使能 </a:t>
            </a:r>
            <a:r>
              <a:rPr lang="en-US" altLang="zh-CN" dirty="0"/>
              <a:t>t0_done</a:t>
            </a:r>
            <a:r>
              <a:rPr lang="zh-CN" altLang="en-US"/>
              <a:t>未完成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AA9A1C-CA82-E98A-7B6C-AB2D8348CA19}"/>
              </a:ext>
            </a:extLst>
          </p:cNvPr>
          <p:cNvSpPr txBox="1"/>
          <p:nvPr/>
        </p:nvSpPr>
        <p:spPr>
          <a:xfrm>
            <a:off x="8309610" y="1440180"/>
            <a:ext cx="4652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en_0_d&lt;=en_0;</a:t>
            </a:r>
          </a:p>
          <a:p>
            <a:r>
              <a:rPr lang="en-US" altLang="zh-CN" dirty="0"/>
              <a:t>assign en_0_r=en_0 &amp;&amp; (~en_0_d);  </a:t>
            </a:r>
            <a:r>
              <a:rPr lang="zh-CN" altLang="en-US" dirty="0"/>
              <a:t>使能信号</a:t>
            </a:r>
            <a:endParaRPr lang="en-US" altLang="zh-CN" dirty="0"/>
          </a:p>
          <a:p>
            <a:r>
              <a:rPr lang="da-DK" altLang="zh-CN" dirty="0"/>
              <a:t>if (en_0_r)  en_0_r_d&lt;=1;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25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1A17F8-7404-4033-7A4A-9086EB5E5D10}"/>
              </a:ext>
            </a:extLst>
          </p:cNvPr>
          <p:cNvSpPr txBox="1"/>
          <p:nvPr/>
        </p:nvSpPr>
        <p:spPr>
          <a:xfrm>
            <a:off x="363071" y="269052"/>
            <a:ext cx="589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5. </a:t>
            </a:r>
            <a:r>
              <a:rPr lang="en-US" altLang="zh-CN" sz="2800" dirty="0" err="1"/>
              <a:t>fifo</a:t>
            </a:r>
            <a:r>
              <a:rPr lang="zh-CN" altLang="en-US" sz="2800" dirty="0"/>
              <a:t>读写操作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9587F6-B9AF-00C6-0226-F2133EB32237}"/>
              </a:ext>
            </a:extLst>
          </p:cNvPr>
          <p:cNvSpPr txBox="1"/>
          <p:nvPr/>
        </p:nvSpPr>
        <p:spPr>
          <a:xfrm>
            <a:off x="192741" y="741194"/>
            <a:ext cx="94487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assign </a:t>
            </a:r>
            <a:r>
              <a:rPr lang="en-US" altLang="zh-CN" dirty="0" err="1"/>
              <a:t>wr_fifo</a:t>
            </a:r>
            <a:r>
              <a:rPr lang="en-US" altLang="zh-CN" dirty="0"/>
              <a:t>      =</a:t>
            </a:r>
            <a:r>
              <a:rPr lang="en-US" altLang="zh-CN" dirty="0" err="1"/>
              <a:t>rd_en</a:t>
            </a:r>
            <a:r>
              <a:rPr lang="en-US" altLang="zh-CN" dirty="0"/>
              <a:t>;//</a:t>
            </a:r>
            <a:r>
              <a:rPr lang="en-US" altLang="zh-CN" dirty="0" err="1"/>
              <a:t>rd</a:t>
            </a:r>
            <a:r>
              <a:rPr lang="en-US" altLang="zh-CN" dirty="0"/>
              <a:t> peri and </a:t>
            </a:r>
            <a:r>
              <a:rPr lang="en-US" altLang="zh-CN" dirty="0" err="1"/>
              <a:t>wr</a:t>
            </a:r>
            <a:r>
              <a:rPr lang="en-US" altLang="zh-CN" dirty="0"/>
              <a:t> into </a:t>
            </a:r>
            <a:r>
              <a:rPr lang="en-US" altLang="zh-CN" dirty="0" err="1"/>
              <a:t>fifo</a:t>
            </a:r>
            <a:endParaRPr lang="en-US" altLang="zh-CN" dirty="0"/>
          </a:p>
          <a:p>
            <a:r>
              <a:rPr lang="en-US" altLang="zh-CN" dirty="0"/>
              <a:t>assign </a:t>
            </a:r>
            <a:r>
              <a:rPr lang="en-US" altLang="zh-CN" dirty="0" err="1"/>
              <a:t>wr_fifo_data</a:t>
            </a:r>
            <a:r>
              <a:rPr lang="en-US" altLang="zh-CN" dirty="0"/>
              <a:t> =</a:t>
            </a:r>
            <a:r>
              <a:rPr lang="en-US" altLang="zh-CN" dirty="0" err="1"/>
              <a:t>rdata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assign rd_fifo_t0   =s0_cs==S0_W_P;</a:t>
            </a:r>
          </a:p>
          <a:p>
            <a:r>
              <a:rPr lang="en-US" altLang="zh-CN" dirty="0"/>
              <a:t>assign rd_fifo_t1   =s1_cs==S1_W_M;</a:t>
            </a:r>
          </a:p>
          <a:p>
            <a:r>
              <a:rPr lang="en-US" altLang="zh-CN" dirty="0"/>
              <a:t>assign </a:t>
            </a:r>
            <a:r>
              <a:rPr lang="en-US" altLang="zh-CN" dirty="0" err="1"/>
              <a:t>rd_fifo</a:t>
            </a:r>
            <a:r>
              <a:rPr lang="en-US" altLang="zh-CN" dirty="0"/>
              <a:t>      =rd_fifo_t0 | rd_fifo_t1;</a:t>
            </a:r>
          </a:p>
          <a:p>
            <a:endParaRPr lang="en-US" altLang="zh-CN" dirty="0"/>
          </a:p>
          <a:p>
            <a:r>
              <a:rPr lang="en-US" altLang="zh-CN" dirty="0"/>
              <a:t>assign wr_fifo_0    =en_0 &amp;&amp; </a:t>
            </a:r>
            <a:r>
              <a:rPr lang="en-US" altLang="zh-CN" dirty="0" err="1"/>
              <a:t>wr_fifo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assign rd_fifo_0    =en_0 &amp;&amp; </a:t>
            </a:r>
            <a:r>
              <a:rPr lang="en-US" altLang="zh-CN" dirty="0" err="1"/>
              <a:t>rd_fifo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assign wr_fifo_data_0 = (en_0)? wr_fifo_data:0;</a:t>
            </a:r>
          </a:p>
          <a:p>
            <a:endParaRPr lang="en-US" altLang="zh-CN" dirty="0"/>
          </a:p>
          <a:p>
            <a:r>
              <a:rPr lang="en-US" altLang="zh-CN" dirty="0"/>
              <a:t>assign </a:t>
            </a:r>
            <a:r>
              <a:rPr lang="en-US" altLang="zh-CN" dirty="0" err="1"/>
              <a:t>addr</a:t>
            </a:r>
            <a:r>
              <a:rPr lang="en-US" altLang="zh-CN" dirty="0"/>
              <a:t> =(t0_rd)? t0_rm_addr:(</a:t>
            </a:r>
          </a:p>
          <a:p>
            <a:r>
              <a:rPr lang="en-US" altLang="zh-CN" dirty="0"/>
              <a:t>             (t0_wr)? t0_wp_addr:(</a:t>
            </a:r>
          </a:p>
          <a:p>
            <a:r>
              <a:rPr lang="en-US" altLang="zh-CN" dirty="0"/>
              <a:t>             (t1_rd)? t1_rp_addr:(</a:t>
            </a:r>
          </a:p>
          <a:p>
            <a:r>
              <a:rPr lang="en-US" altLang="zh-CN" dirty="0"/>
              <a:t>             (t1_wr)? t1_wm_addr:0</a:t>
            </a:r>
          </a:p>
          <a:p>
            <a:r>
              <a:rPr lang="en-US" altLang="zh-CN" dirty="0"/>
              <a:t>             )</a:t>
            </a:r>
          </a:p>
          <a:p>
            <a:r>
              <a:rPr lang="en-US" altLang="zh-CN" dirty="0"/>
              <a:t>             )</a:t>
            </a:r>
          </a:p>
          <a:p>
            <a:r>
              <a:rPr lang="en-US" altLang="zh-CN" dirty="0"/>
              <a:t>             );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assign t0_done=ch_0_t0_done | ch_1_t0_done | ch_2_t0_done | ch_3_t0_done;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B61ADF-9518-D7CE-6341-B62725694663}"/>
              </a:ext>
            </a:extLst>
          </p:cNvPr>
          <p:cNvSpPr txBox="1"/>
          <p:nvPr/>
        </p:nvSpPr>
        <p:spPr>
          <a:xfrm>
            <a:off x="5302622" y="1315492"/>
            <a:ext cx="81040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assign </a:t>
            </a:r>
            <a:r>
              <a:rPr lang="en-US" altLang="zh-CN" dirty="0" err="1"/>
              <a:t>wdata</a:t>
            </a:r>
            <a:r>
              <a:rPr lang="en-US" altLang="zh-CN" dirty="0"/>
              <a:t> =(</a:t>
            </a:r>
            <a:r>
              <a:rPr lang="en-US" altLang="zh-CN" dirty="0" err="1"/>
              <a:t>wr</a:t>
            </a:r>
            <a:r>
              <a:rPr lang="en-US" altLang="zh-CN" dirty="0"/>
              <a:t>)?(</a:t>
            </a:r>
          </a:p>
          <a:p>
            <a:r>
              <a:rPr lang="en-US" altLang="zh-CN" dirty="0"/>
              <a:t>              (en_0)?rd_fifo_data_0:(</a:t>
            </a:r>
          </a:p>
          <a:p>
            <a:r>
              <a:rPr lang="en-US" altLang="zh-CN" dirty="0"/>
              <a:t>              (en_1)?rd_fifo_data_1:(</a:t>
            </a:r>
          </a:p>
          <a:p>
            <a:r>
              <a:rPr lang="en-US" altLang="zh-CN" dirty="0"/>
              <a:t>              (en_2)?rd_fifo_data_2:(</a:t>
            </a:r>
          </a:p>
          <a:p>
            <a:r>
              <a:rPr lang="en-US" altLang="zh-CN" dirty="0"/>
              <a:t>              (en_3)?rd_fifo_data_3:0</a:t>
            </a:r>
          </a:p>
          <a:p>
            <a:r>
              <a:rPr lang="en-US" altLang="zh-CN" dirty="0"/>
              <a:t>              )</a:t>
            </a:r>
          </a:p>
          <a:p>
            <a:r>
              <a:rPr lang="en-US" altLang="zh-CN" dirty="0"/>
              <a:t>              )</a:t>
            </a:r>
          </a:p>
          <a:p>
            <a:r>
              <a:rPr lang="en-US" altLang="zh-CN" dirty="0"/>
              <a:t>              )</a:t>
            </a:r>
          </a:p>
          <a:p>
            <a:r>
              <a:rPr lang="en-US" altLang="zh-CN" dirty="0"/>
              <a:t>              ):0;</a:t>
            </a:r>
          </a:p>
          <a:p>
            <a:endParaRPr lang="en-US" altLang="zh-CN" dirty="0"/>
          </a:p>
          <a:p>
            <a:r>
              <a:rPr lang="en-US" altLang="zh-CN" dirty="0"/>
              <a:t>assign  </a:t>
            </a:r>
            <a:r>
              <a:rPr lang="en-US" altLang="zh-CN" dirty="0" err="1"/>
              <a:t>wr</a:t>
            </a:r>
            <a:r>
              <a:rPr lang="en-US" altLang="zh-CN" dirty="0"/>
              <a:t>  =t0_wr |  t1_wr;</a:t>
            </a:r>
          </a:p>
          <a:p>
            <a:r>
              <a:rPr lang="en-US" altLang="zh-CN" dirty="0"/>
              <a:t>assign  </a:t>
            </a:r>
            <a:r>
              <a:rPr lang="en-US" altLang="zh-CN" dirty="0" err="1"/>
              <a:t>rd</a:t>
            </a:r>
            <a:r>
              <a:rPr lang="en-US" altLang="zh-CN" dirty="0"/>
              <a:t>  =t0_rd |  t1_rd;</a:t>
            </a:r>
          </a:p>
          <a:p>
            <a:endParaRPr lang="en-US" altLang="zh-CN" dirty="0"/>
          </a:p>
          <a:p>
            <a:r>
              <a:rPr lang="en-US" altLang="zh-CN" dirty="0"/>
              <a:t>assign </a:t>
            </a:r>
            <a:r>
              <a:rPr lang="en-US" altLang="zh-CN" dirty="0" err="1"/>
              <a:t>req_done</a:t>
            </a:r>
            <a:r>
              <a:rPr lang="en-US" altLang="zh-CN" dirty="0"/>
              <a:t> =(</a:t>
            </a:r>
            <a:r>
              <a:rPr lang="en-US" altLang="zh-CN" dirty="0" err="1"/>
              <a:t>rd_en</a:t>
            </a:r>
            <a:r>
              <a:rPr lang="en-US" altLang="zh-CN" dirty="0"/>
              <a:t> &amp;&amp; t0_mt_done) || (</a:t>
            </a:r>
            <a:r>
              <a:rPr lang="en-US" altLang="zh-CN" dirty="0" err="1"/>
              <a:t>rd_en</a:t>
            </a:r>
            <a:r>
              <a:rPr lang="en-US" altLang="zh-CN" dirty="0"/>
              <a:t> &amp;&amp; t0_done ) || </a:t>
            </a:r>
          </a:p>
          <a:p>
            <a:r>
              <a:rPr lang="en-US" altLang="zh-CN" dirty="0"/>
              <a:t>                 (s0_cs==S0_WAIT_W &amp;&amp; </a:t>
            </a:r>
            <a:r>
              <a:rPr lang="en-US" altLang="zh-CN" dirty="0" err="1"/>
              <a:t>hready_in</a:t>
            </a:r>
            <a:r>
              <a:rPr lang="en-US" altLang="zh-CN" dirty="0"/>
              <a:t>) || (s1_cs==S1_WAIT_R &amp;&amp; </a:t>
            </a:r>
            <a:r>
              <a:rPr lang="en-US" altLang="zh-CN" dirty="0" err="1"/>
              <a:t>rd_en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 || (s1_cs==S1_WAIT_W &amp;&amp; </a:t>
            </a:r>
            <a:r>
              <a:rPr lang="en-US" altLang="zh-CN" dirty="0" err="1"/>
              <a:t>hready_in</a:t>
            </a:r>
            <a:r>
              <a:rPr lang="en-US" altLang="zh-CN" dirty="0"/>
              <a:t>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543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2E9101-0942-0187-AE89-29C09818153E}"/>
              </a:ext>
            </a:extLst>
          </p:cNvPr>
          <p:cNvSpPr txBox="1"/>
          <p:nvPr/>
        </p:nvSpPr>
        <p:spPr>
          <a:xfrm>
            <a:off x="363071" y="269052"/>
            <a:ext cx="589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6. Tb</a:t>
            </a:r>
            <a:r>
              <a:rPr lang="zh-CN" altLang="en-US" sz="2800" dirty="0"/>
              <a:t>验证</a:t>
            </a:r>
          </a:p>
        </p:txBody>
      </p:sp>
    </p:spTree>
    <p:extLst>
      <p:ext uri="{BB962C8B-B14F-4D97-AF65-F5344CB8AC3E}">
        <p14:creationId xmlns:p14="http://schemas.microsoft.com/office/powerpoint/2010/main" val="232374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B15E664-4FC1-17A3-C038-EAFCFA37F854}"/>
              </a:ext>
            </a:extLst>
          </p:cNvPr>
          <p:cNvSpPr/>
          <p:nvPr/>
        </p:nvSpPr>
        <p:spPr>
          <a:xfrm>
            <a:off x="4061012" y="1223683"/>
            <a:ext cx="4061012" cy="40341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F4D504-F1E2-9A77-C503-589C8DFA9B54}"/>
              </a:ext>
            </a:extLst>
          </p:cNvPr>
          <p:cNvSpPr txBox="1"/>
          <p:nvPr/>
        </p:nvSpPr>
        <p:spPr>
          <a:xfrm>
            <a:off x="201706" y="147918"/>
            <a:ext cx="2837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 Interface</a:t>
            </a:r>
            <a:r>
              <a:rPr lang="zh-CN" altLang="en-US" sz="2800" dirty="0"/>
              <a:t>模块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0F3123F-D76C-0C24-692E-E406AEF2D124}"/>
              </a:ext>
            </a:extLst>
          </p:cNvPr>
          <p:cNvCxnSpPr/>
          <p:nvPr/>
        </p:nvCxnSpPr>
        <p:spPr>
          <a:xfrm>
            <a:off x="2111188" y="2057400"/>
            <a:ext cx="19498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F1656D2-8F8C-D765-917A-D34136FA88A0}"/>
              </a:ext>
            </a:extLst>
          </p:cNvPr>
          <p:cNvSpPr txBox="1"/>
          <p:nvPr/>
        </p:nvSpPr>
        <p:spPr>
          <a:xfrm>
            <a:off x="201705" y="1012959"/>
            <a:ext cx="3402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HCLK</a:t>
            </a:r>
            <a:r>
              <a:rPr lang="zh-CN" altLang="en-US" dirty="0"/>
              <a:t>、</a:t>
            </a:r>
            <a:r>
              <a:rPr lang="en-US" altLang="zh-CN" dirty="0" err="1"/>
              <a:t>HRESETn</a:t>
            </a:r>
            <a:r>
              <a:rPr lang="zh-CN" altLang="en-US" dirty="0"/>
              <a:t>、</a:t>
            </a:r>
            <a:r>
              <a:rPr lang="en-US" altLang="zh-CN" dirty="0"/>
              <a:t>HSEL</a:t>
            </a:r>
            <a:r>
              <a:rPr lang="zh-CN" altLang="en-US" dirty="0"/>
              <a:t>、</a:t>
            </a:r>
            <a:r>
              <a:rPr lang="en-US" altLang="zh-CN" dirty="0"/>
              <a:t>HREADY</a:t>
            </a:r>
            <a:r>
              <a:rPr lang="zh-CN" altLang="en-US" dirty="0"/>
              <a:t>、</a:t>
            </a:r>
            <a:r>
              <a:rPr lang="en-US" altLang="zh-CN" dirty="0"/>
              <a:t>HTRANS</a:t>
            </a:r>
            <a:r>
              <a:rPr lang="zh-CN" altLang="en-US" dirty="0"/>
              <a:t>、</a:t>
            </a:r>
            <a:r>
              <a:rPr lang="en-US" altLang="zh-CN" dirty="0"/>
              <a:t>HSIZE</a:t>
            </a:r>
            <a:r>
              <a:rPr lang="zh-CN" altLang="en-US" dirty="0"/>
              <a:t>、</a:t>
            </a:r>
            <a:r>
              <a:rPr lang="en-US" altLang="zh-CN" dirty="0"/>
              <a:t>HWRITE</a:t>
            </a:r>
            <a:r>
              <a:rPr lang="zh-CN" altLang="en-US" dirty="0"/>
              <a:t>、</a:t>
            </a:r>
            <a:r>
              <a:rPr lang="en-US" altLang="zh-CN" dirty="0"/>
              <a:t>HADDR</a:t>
            </a:r>
            <a:r>
              <a:rPr lang="zh-CN" altLang="en-US" dirty="0"/>
              <a:t>、</a:t>
            </a:r>
            <a:r>
              <a:rPr lang="en-US" altLang="zh-CN" dirty="0"/>
              <a:t>HWDATA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4FBBDC-39F4-35CE-92A5-C07BCCEBA027}"/>
              </a:ext>
            </a:extLst>
          </p:cNvPr>
          <p:cNvSpPr txBox="1"/>
          <p:nvPr/>
        </p:nvSpPr>
        <p:spPr>
          <a:xfrm>
            <a:off x="5284695" y="1416850"/>
            <a:ext cx="283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Interface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8D7ADCD-2715-82AF-F15E-E18F00F4F535}"/>
              </a:ext>
            </a:extLst>
          </p:cNvPr>
          <p:cNvCxnSpPr/>
          <p:nvPr/>
        </p:nvCxnSpPr>
        <p:spPr>
          <a:xfrm>
            <a:off x="8122024" y="1706391"/>
            <a:ext cx="19498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FDD437A-095E-E4C2-EF80-44AF63B4F2AE}"/>
              </a:ext>
            </a:extLst>
          </p:cNvPr>
          <p:cNvSpPr txBox="1"/>
          <p:nvPr/>
        </p:nvSpPr>
        <p:spPr>
          <a:xfrm>
            <a:off x="8337177" y="1289958"/>
            <a:ext cx="365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HREADYOUT</a:t>
            </a:r>
            <a:r>
              <a:rPr lang="zh-CN" altLang="en-US" dirty="0"/>
              <a:t>、</a:t>
            </a:r>
            <a:r>
              <a:rPr lang="en-US" altLang="zh-CN" dirty="0"/>
              <a:t>HRESP</a:t>
            </a:r>
            <a:r>
              <a:rPr lang="zh-CN" altLang="en-US" dirty="0"/>
              <a:t>、</a:t>
            </a:r>
            <a:r>
              <a:rPr lang="en-US" altLang="zh-CN" dirty="0"/>
              <a:t>HRDATA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CBCAC86-581B-6840-E57D-D82B5C8E4DB9}"/>
              </a:ext>
            </a:extLst>
          </p:cNvPr>
          <p:cNvCxnSpPr/>
          <p:nvPr/>
        </p:nvCxnSpPr>
        <p:spPr>
          <a:xfrm>
            <a:off x="8122024" y="2665615"/>
            <a:ext cx="19498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7BDFEBE-F7F6-E766-B608-EB619FB124E8}"/>
              </a:ext>
            </a:extLst>
          </p:cNvPr>
          <p:cNvSpPr txBox="1"/>
          <p:nvPr/>
        </p:nvSpPr>
        <p:spPr>
          <a:xfrm>
            <a:off x="8245288" y="1948831"/>
            <a:ext cx="45854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ch_x_ctrl</a:t>
            </a:r>
            <a:r>
              <a:rPr lang="en-US" altLang="zh-CN" dirty="0"/>
              <a:t> 32</a:t>
            </a:r>
            <a:r>
              <a:rPr lang="zh-CN" altLang="en-US" dirty="0"/>
              <a:t>位控制信号 </a:t>
            </a:r>
            <a:endParaRPr lang="en-US" altLang="zh-CN" dirty="0"/>
          </a:p>
          <a:p>
            <a:r>
              <a:rPr lang="en-US" altLang="zh-CN" dirty="0" err="1"/>
              <a:t>ch_x_en</a:t>
            </a:r>
            <a:r>
              <a:rPr lang="zh-CN" altLang="en-US" dirty="0"/>
              <a:t>  </a:t>
            </a:r>
            <a:r>
              <a:rPr lang="en-US" altLang="zh-CN" dirty="0"/>
              <a:t>0 </a:t>
            </a:r>
            <a:r>
              <a:rPr lang="zh-CN" altLang="en-US" dirty="0"/>
              <a:t>通道</a:t>
            </a:r>
            <a:r>
              <a:rPr lang="en-US" altLang="zh-CN" dirty="0"/>
              <a:t>x</a:t>
            </a:r>
            <a:r>
              <a:rPr lang="zh-CN" altLang="en-US" dirty="0"/>
              <a:t>使能信号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ch_x_target</a:t>
            </a:r>
            <a:r>
              <a:rPr lang="en-US" altLang="zh-CN" dirty="0"/>
              <a:t> 4 </a:t>
            </a:r>
            <a:r>
              <a:rPr lang="zh-CN" altLang="en-US" dirty="0"/>
              <a:t>传输方向 </a:t>
            </a:r>
            <a:r>
              <a:rPr lang="en-US" altLang="zh-CN" dirty="0"/>
              <a:t>0</a:t>
            </a:r>
            <a:r>
              <a:rPr lang="zh-CN" altLang="en-US" dirty="0"/>
              <a:t>从</a:t>
            </a:r>
            <a:r>
              <a:rPr lang="en-US" altLang="zh-CN" dirty="0"/>
              <a:t>memory</a:t>
            </a:r>
            <a:r>
              <a:rPr lang="zh-CN" altLang="en-US" dirty="0"/>
              <a:t>到外设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ch_x_size</a:t>
            </a:r>
            <a:r>
              <a:rPr lang="en-US" altLang="zh-CN" dirty="0"/>
              <a:t>  17-8 </a:t>
            </a:r>
            <a:r>
              <a:rPr lang="zh-CN" altLang="en-US" dirty="0"/>
              <a:t>传输大小</a:t>
            </a:r>
            <a:endParaRPr lang="en-US" altLang="zh-CN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EFF9CD7-C846-8694-9B45-83718093CB4B}"/>
              </a:ext>
            </a:extLst>
          </p:cNvPr>
          <p:cNvCxnSpPr/>
          <p:nvPr/>
        </p:nvCxnSpPr>
        <p:spPr>
          <a:xfrm>
            <a:off x="8122024" y="4781286"/>
            <a:ext cx="19498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1222722-080F-190F-436A-838B797B4102}"/>
              </a:ext>
            </a:extLst>
          </p:cNvPr>
          <p:cNvSpPr txBox="1"/>
          <p:nvPr/>
        </p:nvSpPr>
        <p:spPr>
          <a:xfrm>
            <a:off x="8245288" y="4268862"/>
            <a:ext cx="4273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ch_x_sour</a:t>
            </a:r>
            <a:r>
              <a:rPr lang="zh-CN" altLang="en-US" dirty="0"/>
              <a:t>  </a:t>
            </a:r>
            <a:r>
              <a:rPr lang="en-US" altLang="zh-CN" dirty="0"/>
              <a:t>32</a:t>
            </a:r>
            <a:r>
              <a:rPr lang="zh-CN" altLang="en-US" dirty="0"/>
              <a:t>位源地址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ch_x_dest</a:t>
            </a:r>
            <a:r>
              <a:rPr lang="en-US" altLang="zh-CN" dirty="0"/>
              <a:t>  32</a:t>
            </a:r>
            <a:r>
              <a:rPr lang="zh-CN" altLang="en-US" dirty="0"/>
              <a:t>位目的地址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722CAB-C2EF-A655-AA0F-D59471C92575}"/>
              </a:ext>
            </a:extLst>
          </p:cNvPr>
          <p:cNvSpPr txBox="1"/>
          <p:nvPr/>
        </p:nvSpPr>
        <p:spPr>
          <a:xfrm>
            <a:off x="4592171" y="6130970"/>
            <a:ext cx="365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包括</a:t>
            </a:r>
            <a:r>
              <a:rPr lang="en-US" altLang="zh-CN" dirty="0"/>
              <a:t>0,1,2,3  </a:t>
            </a:r>
            <a:r>
              <a:rPr lang="zh-CN" altLang="en-US" dirty="0"/>
              <a:t>共四个通道</a:t>
            </a:r>
          </a:p>
        </p:txBody>
      </p:sp>
    </p:spTree>
    <p:extLst>
      <p:ext uri="{BB962C8B-B14F-4D97-AF65-F5344CB8AC3E}">
        <p14:creationId xmlns:p14="http://schemas.microsoft.com/office/powerpoint/2010/main" val="304137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2215C7-008A-64DE-1819-8838C34EE3A6}"/>
              </a:ext>
            </a:extLst>
          </p:cNvPr>
          <p:cNvSpPr txBox="1"/>
          <p:nvPr/>
        </p:nvSpPr>
        <p:spPr>
          <a:xfrm>
            <a:off x="403412" y="349624"/>
            <a:ext cx="117885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parameter BASE_ADDR = 32‘h40000000;  </a:t>
            </a:r>
            <a:r>
              <a:rPr lang="zh-CN" altLang="en-US" dirty="0"/>
              <a:t>定义初始地址</a:t>
            </a:r>
            <a:endParaRPr lang="en-US" altLang="zh-CN" dirty="0"/>
          </a:p>
          <a:p>
            <a:r>
              <a:rPr lang="en-US" altLang="zh-CN" dirty="0" err="1"/>
              <a:t>ahb_access</a:t>
            </a:r>
            <a:r>
              <a:rPr lang="en-US" altLang="zh-CN" dirty="0"/>
              <a:t> = HTRANS[1] &amp; HSEL &amp; HREADY ;</a:t>
            </a:r>
          </a:p>
          <a:p>
            <a:r>
              <a:rPr lang="en-US" altLang="zh-CN" dirty="0" err="1"/>
              <a:t>ahb_read</a:t>
            </a:r>
            <a:r>
              <a:rPr lang="en-US" altLang="zh-CN" dirty="0"/>
              <a:t> = </a:t>
            </a:r>
            <a:r>
              <a:rPr lang="en-US" altLang="zh-CN" dirty="0" err="1"/>
              <a:t>ahb_access</a:t>
            </a:r>
            <a:r>
              <a:rPr lang="en-US" altLang="zh-CN" dirty="0"/>
              <a:t> &amp; (~HWRITE ) ;  </a:t>
            </a:r>
            <a:r>
              <a:rPr lang="zh-CN" altLang="en-US" dirty="0"/>
              <a:t>读信号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ahb_write</a:t>
            </a:r>
            <a:r>
              <a:rPr lang="en-US" altLang="zh-CN" dirty="0"/>
              <a:t> &lt;= </a:t>
            </a:r>
            <a:r>
              <a:rPr lang="en-US" altLang="zh-CN" dirty="0" err="1"/>
              <a:t>ahb_access</a:t>
            </a:r>
            <a:r>
              <a:rPr lang="en-US" altLang="zh-CN" dirty="0"/>
              <a:t> &amp; HWRITE ; </a:t>
            </a:r>
            <a:r>
              <a:rPr lang="zh-CN" altLang="en-US" dirty="0"/>
              <a:t>写信号</a:t>
            </a:r>
            <a:endParaRPr lang="en-US" altLang="zh-CN" dirty="0"/>
          </a:p>
          <a:p>
            <a:r>
              <a:rPr lang="en-US" altLang="zh-CN" dirty="0"/>
              <a:t>if(</a:t>
            </a:r>
            <a:r>
              <a:rPr lang="en-US" altLang="zh-CN" dirty="0" err="1"/>
              <a:t>ahb_access</a:t>
            </a:r>
            <a:r>
              <a:rPr lang="en-US" altLang="zh-CN" dirty="0"/>
              <a:t> &amp; HWRITE) begin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haddr_d</a:t>
            </a:r>
            <a:r>
              <a:rPr lang="en-US" altLang="zh-CN" dirty="0"/>
              <a:t> &lt;= HADDR ;    </a:t>
            </a:r>
            <a:r>
              <a:rPr lang="zh-CN" altLang="en-US" dirty="0"/>
              <a:t>如果写获取地址信号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assign ch_0_ctrl_wr = (</a:t>
            </a:r>
            <a:r>
              <a:rPr lang="en-US" altLang="zh-CN" dirty="0" err="1"/>
              <a:t>ahb_write</a:t>
            </a:r>
            <a:r>
              <a:rPr lang="en-US" altLang="zh-CN" dirty="0"/>
              <a:t>==1‘b1)&amp;&amp;(</a:t>
            </a:r>
            <a:r>
              <a:rPr lang="en-US" altLang="zh-CN" dirty="0" err="1"/>
              <a:t>haddr_d</a:t>
            </a:r>
            <a:r>
              <a:rPr lang="en-US" altLang="zh-CN" dirty="0"/>
              <a:t>==BASE_ADDR+0);   </a:t>
            </a:r>
            <a:r>
              <a:rPr lang="zh-CN" altLang="en-US" dirty="0"/>
              <a:t>使能信号</a:t>
            </a:r>
            <a:endParaRPr lang="en-US" altLang="zh-CN" dirty="0"/>
          </a:p>
          <a:p>
            <a:r>
              <a:rPr lang="en-US" altLang="zh-CN" dirty="0"/>
              <a:t>if(ch_0_ctrl_wr) begin</a:t>
            </a:r>
          </a:p>
          <a:p>
            <a:r>
              <a:rPr lang="en-US" altLang="zh-CN" dirty="0"/>
              <a:t>        ch_0_ctrl&lt;= HWDATA;  </a:t>
            </a:r>
            <a:r>
              <a:rPr lang="zh-CN" altLang="en-US" dirty="0"/>
              <a:t>写数据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assign ch_0_en = ch_0_ctrl[0] ;</a:t>
            </a:r>
          </a:p>
          <a:p>
            <a:r>
              <a:rPr lang="en-US" altLang="zh-CN" dirty="0"/>
              <a:t>assign ch_0_target= ch_0_ctrl[4] ;</a:t>
            </a:r>
          </a:p>
          <a:p>
            <a:r>
              <a:rPr lang="en-US" altLang="zh-CN" dirty="0"/>
              <a:t>assign ch_0_size = ch_0_ctrl[17:8];  </a:t>
            </a:r>
            <a:r>
              <a:rPr lang="zh-CN" altLang="en-US" dirty="0"/>
              <a:t>取相应地址数据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if(</a:t>
            </a:r>
            <a:r>
              <a:rPr lang="en-US" altLang="zh-CN" dirty="0" err="1"/>
              <a:t>ahb_read</a:t>
            </a:r>
            <a:r>
              <a:rPr lang="en-US" altLang="zh-CN" dirty="0"/>
              <a:t>==1'b1 &amp;&amp; HADDR==BASE_ADDR+0 )begin</a:t>
            </a:r>
          </a:p>
          <a:p>
            <a:r>
              <a:rPr lang="en-US" altLang="zh-CN" dirty="0"/>
              <a:t>        HRDATA &lt;= ch_0_ctrl;  </a:t>
            </a:r>
            <a:r>
              <a:rPr lang="zh-CN" altLang="en-US" dirty="0"/>
              <a:t>读数据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assign HRESP = 0;   </a:t>
            </a:r>
            <a:r>
              <a:rPr lang="zh-CN" altLang="en-US" dirty="0"/>
              <a:t>传输状态</a:t>
            </a:r>
            <a:r>
              <a:rPr lang="en-US" altLang="zh-CN" dirty="0"/>
              <a:t>ok</a:t>
            </a:r>
          </a:p>
          <a:p>
            <a:r>
              <a:rPr lang="en-US" altLang="zh-CN" dirty="0"/>
              <a:t>assign HREADYOUT = 1;  </a:t>
            </a:r>
            <a:r>
              <a:rPr lang="zh-CN" altLang="en-US" dirty="0"/>
              <a:t>表示</a:t>
            </a:r>
            <a:r>
              <a:rPr lang="en-US" altLang="zh-CN" dirty="0" err="1"/>
              <a:t>ahb</a:t>
            </a:r>
            <a:r>
              <a:rPr lang="en-US" altLang="zh-CN" dirty="0"/>
              <a:t> slave</a:t>
            </a:r>
            <a:r>
              <a:rPr lang="zh-CN" altLang="en-US" dirty="0"/>
              <a:t>已准备好或当前数据有效</a:t>
            </a:r>
          </a:p>
        </p:txBody>
      </p:sp>
    </p:spTree>
    <p:extLst>
      <p:ext uri="{BB962C8B-B14F-4D97-AF65-F5344CB8AC3E}">
        <p14:creationId xmlns:p14="http://schemas.microsoft.com/office/powerpoint/2010/main" val="376282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B15E664-4FC1-17A3-C038-EAFCFA37F854}"/>
              </a:ext>
            </a:extLst>
          </p:cNvPr>
          <p:cNvSpPr/>
          <p:nvPr/>
        </p:nvSpPr>
        <p:spPr>
          <a:xfrm>
            <a:off x="4061012" y="1223683"/>
            <a:ext cx="2608729" cy="40341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F4D504-F1E2-9A77-C503-589C8DFA9B54}"/>
              </a:ext>
            </a:extLst>
          </p:cNvPr>
          <p:cNvSpPr txBox="1"/>
          <p:nvPr/>
        </p:nvSpPr>
        <p:spPr>
          <a:xfrm>
            <a:off x="201706" y="147918"/>
            <a:ext cx="2837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 </a:t>
            </a:r>
            <a:r>
              <a:rPr lang="en-US" altLang="zh-CN" sz="2800" dirty="0" err="1"/>
              <a:t>ahb_ctrl</a:t>
            </a:r>
            <a:r>
              <a:rPr lang="zh-CN" altLang="en-US" sz="2800" dirty="0"/>
              <a:t>模块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0F3123F-D76C-0C24-692E-E406AEF2D124}"/>
              </a:ext>
            </a:extLst>
          </p:cNvPr>
          <p:cNvCxnSpPr>
            <a:cxnSpLocks/>
          </p:cNvCxnSpPr>
          <p:nvPr/>
        </p:nvCxnSpPr>
        <p:spPr>
          <a:xfrm flipH="1">
            <a:off x="6730253" y="4509247"/>
            <a:ext cx="188931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F1656D2-8F8C-D765-917A-D34136FA88A0}"/>
              </a:ext>
            </a:extLst>
          </p:cNvPr>
          <p:cNvSpPr txBox="1"/>
          <p:nvPr/>
        </p:nvSpPr>
        <p:spPr>
          <a:xfrm>
            <a:off x="2514600" y="4112008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clk</a:t>
            </a:r>
            <a:r>
              <a:rPr lang="zh-CN" altLang="en-US" dirty="0"/>
              <a:t>、</a:t>
            </a:r>
            <a:r>
              <a:rPr lang="en-US" altLang="zh-CN" dirty="0" err="1"/>
              <a:t>rst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4FBBDC-39F4-35CE-92A5-C07BCCEBA027}"/>
              </a:ext>
            </a:extLst>
          </p:cNvPr>
          <p:cNvSpPr txBox="1"/>
          <p:nvPr/>
        </p:nvSpPr>
        <p:spPr>
          <a:xfrm>
            <a:off x="4397189" y="1474624"/>
            <a:ext cx="151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ahb_ctrl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CBCAC86-581B-6840-E57D-D82B5C8E4DB9}"/>
              </a:ext>
            </a:extLst>
          </p:cNvPr>
          <p:cNvCxnSpPr/>
          <p:nvPr/>
        </p:nvCxnSpPr>
        <p:spPr>
          <a:xfrm>
            <a:off x="6669741" y="1925938"/>
            <a:ext cx="19498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722CAB-C2EF-A655-AA0F-D59471C92575}"/>
              </a:ext>
            </a:extLst>
          </p:cNvPr>
          <p:cNvSpPr txBox="1"/>
          <p:nvPr/>
        </p:nvSpPr>
        <p:spPr>
          <a:xfrm>
            <a:off x="4113118" y="3174725"/>
            <a:ext cx="365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状态机 </a:t>
            </a:r>
            <a:r>
              <a:rPr lang="en-US" altLang="zh-CN" dirty="0"/>
              <a:t>IDLE—S0—S1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8F2737E-2848-3B5A-A9E5-7F6DD43D9179}"/>
              </a:ext>
            </a:extLst>
          </p:cNvPr>
          <p:cNvCxnSpPr/>
          <p:nvPr/>
        </p:nvCxnSpPr>
        <p:spPr>
          <a:xfrm>
            <a:off x="2111188" y="4509247"/>
            <a:ext cx="19498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FE83C05-2533-92DF-837F-83EA04EDB481}"/>
              </a:ext>
            </a:extLst>
          </p:cNvPr>
          <p:cNvSpPr txBox="1"/>
          <p:nvPr/>
        </p:nvSpPr>
        <p:spPr>
          <a:xfrm>
            <a:off x="6706721" y="3742676"/>
            <a:ext cx="29583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wr</a:t>
            </a:r>
            <a:r>
              <a:rPr lang="en-US" altLang="zh-CN" dirty="0"/>
              <a:t>  </a:t>
            </a:r>
            <a:r>
              <a:rPr lang="zh-CN" altLang="en-US" dirty="0"/>
              <a:t>写使能信号</a:t>
            </a:r>
            <a:endParaRPr lang="en-US" altLang="zh-CN" dirty="0"/>
          </a:p>
          <a:p>
            <a:r>
              <a:rPr lang="en-US" altLang="zh-CN" dirty="0" err="1"/>
              <a:t>rd</a:t>
            </a:r>
            <a:r>
              <a:rPr lang="en-US" altLang="zh-CN" dirty="0"/>
              <a:t>  </a:t>
            </a:r>
            <a:r>
              <a:rPr lang="zh-CN" altLang="en-US" dirty="0"/>
              <a:t>读使能信号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wdata</a:t>
            </a:r>
            <a:r>
              <a:rPr lang="en-US" altLang="zh-CN" dirty="0"/>
              <a:t> </a:t>
            </a:r>
            <a:r>
              <a:rPr lang="zh-CN" altLang="en-US" dirty="0"/>
              <a:t>写数据，</a:t>
            </a:r>
            <a:r>
              <a:rPr lang="en-US" altLang="zh-CN" dirty="0" err="1"/>
              <a:t>wr</a:t>
            </a:r>
            <a:r>
              <a:rPr lang="zh-CN" altLang="en-US" dirty="0"/>
              <a:t>高有效</a:t>
            </a:r>
            <a:endParaRPr lang="en-US" altLang="zh-CN" dirty="0"/>
          </a:p>
          <a:p>
            <a:r>
              <a:rPr lang="en-US" altLang="zh-CN" dirty="0" err="1"/>
              <a:t>addr</a:t>
            </a:r>
            <a:r>
              <a:rPr lang="en-US" altLang="zh-CN" dirty="0"/>
              <a:t>  </a:t>
            </a:r>
            <a:r>
              <a:rPr lang="zh-CN" altLang="en-US" dirty="0"/>
              <a:t>写地址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D5C520-4980-D95D-7C6B-97DB6139D806}"/>
              </a:ext>
            </a:extLst>
          </p:cNvPr>
          <p:cNvSpPr txBox="1"/>
          <p:nvPr/>
        </p:nvSpPr>
        <p:spPr>
          <a:xfrm>
            <a:off x="6793006" y="771748"/>
            <a:ext cx="290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rdata</a:t>
            </a:r>
            <a:r>
              <a:rPr lang="en-US" altLang="zh-CN" dirty="0"/>
              <a:t>  </a:t>
            </a:r>
            <a:r>
              <a:rPr lang="zh-CN" altLang="en-US" dirty="0"/>
              <a:t>读数据 </a:t>
            </a:r>
            <a:r>
              <a:rPr lang="en-US" altLang="zh-CN" dirty="0" err="1"/>
              <a:t>rd_en</a:t>
            </a:r>
            <a:r>
              <a:rPr lang="zh-CN" altLang="en-US" dirty="0"/>
              <a:t>高有效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rd_en</a:t>
            </a:r>
            <a:r>
              <a:rPr lang="en-US" altLang="zh-CN" dirty="0"/>
              <a:t> </a:t>
            </a:r>
            <a:r>
              <a:rPr lang="zh-CN" altLang="en-US" dirty="0"/>
              <a:t>读标志信号</a:t>
            </a:r>
          </a:p>
          <a:p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0D9325-7503-382F-A0EE-D89794292FEE}"/>
              </a:ext>
            </a:extLst>
          </p:cNvPr>
          <p:cNvSpPr/>
          <p:nvPr/>
        </p:nvSpPr>
        <p:spPr>
          <a:xfrm>
            <a:off x="8664388" y="1223683"/>
            <a:ext cx="2608729" cy="40341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790F2F9-109D-76EC-19CF-F940A6F1173B}"/>
              </a:ext>
            </a:extLst>
          </p:cNvPr>
          <p:cNvSpPr txBox="1"/>
          <p:nvPr/>
        </p:nvSpPr>
        <p:spPr>
          <a:xfrm>
            <a:off x="9457766" y="1751622"/>
            <a:ext cx="151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channel_ctrl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F3ECD1-2668-147C-A804-C86373D69FB2}"/>
              </a:ext>
            </a:extLst>
          </p:cNvPr>
          <p:cNvCxnSpPr>
            <a:cxnSpLocks/>
          </p:cNvCxnSpPr>
          <p:nvPr/>
        </p:nvCxnSpPr>
        <p:spPr>
          <a:xfrm>
            <a:off x="2176182" y="1474624"/>
            <a:ext cx="188483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ACA6694-1C46-A2E7-4FC2-7A8B358A4574}"/>
              </a:ext>
            </a:extLst>
          </p:cNvPr>
          <p:cNvSpPr txBox="1"/>
          <p:nvPr/>
        </p:nvSpPr>
        <p:spPr>
          <a:xfrm>
            <a:off x="711012" y="1039017"/>
            <a:ext cx="340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hreadyin</a:t>
            </a:r>
            <a:r>
              <a:rPr lang="zh-CN" altLang="en-US" dirty="0"/>
              <a:t>、</a:t>
            </a:r>
            <a:r>
              <a:rPr lang="en-US" altLang="zh-CN" dirty="0" err="1"/>
              <a:t>hresp</a:t>
            </a:r>
            <a:r>
              <a:rPr lang="zh-CN" altLang="en-US" dirty="0"/>
              <a:t>、</a:t>
            </a:r>
            <a:r>
              <a:rPr lang="en-US" altLang="zh-CN" dirty="0" err="1"/>
              <a:t>hrdata</a:t>
            </a:r>
            <a:endParaRPr lang="en-US" altLang="zh-CN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223431-533E-E3E3-A72F-9BB844F26269}"/>
              </a:ext>
            </a:extLst>
          </p:cNvPr>
          <p:cNvCxnSpPr>
            <a:cxnSpLocks/>
          </p:cNvCxnSpPr>
          <p:nvPr/>
        </p:nvCxnSpPr>
        <p:spPr>
          <a:xfrm flipH="1">
            <a:off x="2022661" y="2312824"/>
            <a:ext cx="203274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EC262BC-63CA-173E-37DA-C383687FF035}"/>
              </a:ext>
            </a:extLst>
          </p:cNvPr>
          <p:cNvSpPr txBox="1"/>
          <p:nvPr/>
        </p:nvSpPr>
        <p:spPr>
          <a:xfrm>
            <a:off x="711011" y="2284917"/>
            <a:ext cx="3402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hsel</a:t>
            </a:r>
            <a:r>
              <a:rPr lang="zh-CN" altLang="en-US" dirty="0"/>
              <a:t>、</a:t>
            </a:r>
            <a:r>
              <a:rPr lang="en-US" altLang="zh-CN" dirty="0" err="1"/>
              <a:t>htrans</a:t>
            </a:r>
            <a:r>
              <a:rPr lang="zh-CN" altLang="en-US" dirty="0"/>
              <a:t>、</a:t>
            </a:r>
            <a:r>
              <a:rPr lang="en-US" altLang="zh-CN" dirty="0" err="1"/>
              <a:t>hsize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en-US" altLang="zh-CN" dirty="0" err="1"/>
              <a:t>hwrite</a:t>
            </a:r>
            <a:r>
              <a:rPr lang="zh-CN" altLang="en-US" dirty="0"/>
              <a:t>、</a:t>
            </a:r>
            <a:r>
              <a:rPr lang="en-US" altLang="zh-CN" dirty="0" err="1"/>
              <a:t>haddr</a:t>
            </a:r>
            <a:r>
              <a:rPr lang="zh-CN" altLang="en-US" dirty="0"/>
              <a:t>、</a:t>
            </a:r>
            <a:r>
              <a:rPr lang="en-US" altLang="zh-CN" dirty="0" err="1"/>
              <a:t>hwdata</a:t>
            </a:r>
            <a:endParaRPr lang="en-US" altLang="zh-CN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AEBA940-B68C-9601-CB4E-A0EA699CFFD3}"/>
              </a:ext>
            </a:extLst>
          </p:cNvPr>
          <p:cNvSpPr txBox="1"/>
          <p:nvPr/>
        </p:nvSpPr>
        <p:spPr>
          <a:xfrm>
            <a:off x="688040" y="5776097"/>
            <a:ext cx="6104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地址寄存</a:t>
            </a:r>
            <a:r>
              <a:rPr lang="en-US" altLang="zh-CN" dirty="0" err="1"/>
              <a:t>addr_d</a:t>
            </a:r>
            <a:r>
              <a:rPr lang="en-US" altLang="zh-CN" dirty="0"/>
              <a:t>  </a:t>
            </a:r>
            <a:r>
              <a:rPr lang="zh-CN" altLang="en-US" dirty="0"/>
              <a:t>数据寄存</a:t>
            </a:r>
            <a:r>
              <a:rPr lang="en-US" altLang="zh-CN" dirty="0"/>
              <a:t>data_1d</a:t>
            </a:r>
          </a:p>
          <a:p>
            <a:r>
              <a:rPr lang="zh-CN" altLang="en-US" dirty="0"/>
              <a:t>读写使能寄存</a:t>
            </a:r>
            <a:r>
              <a:rPr lang="en-US" altLang="zh-CN" dirty="0" err="1"/>
              <a:t>wr_d</a:t>
            </a:r>
            <a:r>
              <a:rPr lang="zh-CN" altLang="en-US" dirty="0"/>
              <a:t>、</a:t>
            </a:r>
            <a:r>
              <a:rPr lang="en-US" altLang="zh-CN" dirty="0"/>
              <a:t>wr_1d</a:t>
            </a:r>
            <a:r>
              <a:rPr lang="zh-CN" altLang="en-US" dirty="0"/>
              <a:t>、</a:t>
            </a:r>
            <a:r>
              <a:rPr lang="en-US" altLang="zh-CN" dirty="0" err="1"/>
              <a:t>rd_d</a:t>
            </a:r>
            <a:r>
              <a:rPr lang="zh-CN" altLang="en-US" dirty="0"/>
              <a:t>、</a:t>
            </a:r>
            <a:r>
              <a:rPr lang="en-US" altLang="zh-CN" dirty="0"/>
              <a:t>rd_1d</a:t>
            </a:r>
          </a:p>
          <a:p>
            <a:r>
              <a:rPr lang="en-US" altLang="zh-CN" dirty="0"/>
              <a:t>Reg[2:0] </a:t>
            </a:r>
            <a:r>
              <a:rPr lang="en-US" altLang="zh-CN" dirty="0" err="1"/>
              <a:t>current_state</a:t>
            </a:r>
            <a:r>
              <a:rPr lang="en-US" altLang="zh-CN" dirty="0"/>
              <a:t>/</a:t>
            </a:r>
            <a:r>
              <a:rPr lang="en-US" altLang="zh-CN" dirty="0" err="1"/>
              <a:t>next_state</a:t>
            </a:r>
            <a:r>
              <a:rPr lang="en-US" altLang="zh-CN" dirty="0"/>
              <a:t>   </a:t>
            </a:r>
            <a:r>
              <a:rPr lang="zh-CN" altLang="en-US" dirty="0"/>
              <a:t>状态机</a:t>
            </a:r>
            <a:r>
              <a:rPr lang="en-US" altLang="zh-CN" dirty="0"/>
              <a:t>IDLE—S0--S1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85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5E0726-39E0-5B31-5690-36BC04D16E49}"/>
              </a:ext>
            </a:extLst>
          </p:cNvPr>
          <p:cNvSpPr txBox="1"/>
          <p:nvPr/>
        </p:nvSpPr>
        <p:spPr>
          <a:xfrm>
            <a:off x="349624" y="295835"/>
            <a:ext cx="94532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读或写有效 </a:t>
            </a:r>
            <a:r>
              <a:rPr lang="en-US" altLang="zh-CN" dirty="0"/>
              <a:t>IDLE—S0  </a:t>
            </a:r>
            <a:r>
              <a:rPr lang="zh-CN" altLang="en-US" dirty="0"/>
              <a:t>否则保持</a:t>
            </a:r>
            <a:endParaRPr lang="en-US" altLang="zh-CN" dirty="0"/>
          </a:p>
          <a:p>
            <a:r>
              <a:rPr lang="en-US" altLang="zh-CN" dirty="0"/>
              <a:t>S0</a:t>
            </a:r>
            <a:r>
              <a:rPr lang="zh-CN" altLang="en-US" dirty="0"/>
              <a:t>自动跳转</a:t>
            </a:r>
            <a:r>
              <a:rPr lang="en-US" altLang="zh-CN" dirty="0"/>
              <a:t>S1</a:t>
            </a:r>
          </a:p>
          <a:p>
            <a:r>
              <a:rPr lang="en-US" altLang="zh-CN" dirty="0"/>
              <a:t>S1</a:t>
            </a:r>
            <a:r>
              <a:rPr lang="zh-CN" altLang="en-US" dirty="0"/>
              <a:t>状态下</a:t>
            </a:r>
            <a:r>
              <a:rPr lang="en-US" altLang="zh-CN" dirty="0" err="1"/>
              <a:t>hreadyin</a:t>
            </a:r>
            <a:r>
              <a:rPr lang="en-US" altLang="zh-CN" dirty="0"/>
              <a:t>=1</a:t>
            </a:r>
            <a:r>
              <a:rPr lang="zh-CN" altLang="en-US" dirty="0"/>
              <a:t>且有读写信号</a:t>
            </a:r>
            <a:r>
              <a:rPr lang="en-US" altLang="zh-CN" dirty="0"/>
              <a:t>—S0  </a:t>
            </a:r>
            <a:r>
              <a:rPr lang="zh-CN" altLang="en-US" dirty="0"/>
              <a:t>没有读写信号跳转</a:t>
            </a:r>
            <a:r>
              <a:rPr lang="en-US" altLang="zh-CN" dirty="0"/>
              <a:t>IDLE  </a:t>
            </a:r>
            <a:r>
              <a:rPr lang="zh-CN" altLang="en-US" dirty="0"/>
              <a:t>都没有则保持</a:t>
            </a:r>
            <a:r>
              <a:rPr lang="en-US" altLang="zh-CN" dirty="0"/>
              <a:t>S1</a:t>
            </a:r>
          </a:p>
          <a:p>
            <a:endParaRPr lang="en-US" altLang="zh-CN" dirty="0"/>
          </a:p>
          <a:p>
            <a:r>
              <a:rPr lang="zh-CN" altLang="en-US" dirty="0"/>
              <a:t>读写使能寄存器赋值</a:t>
            </a:r>
            <a:endParaRPr lang="en-US" altLang="zh-CN" dirty="0"/>
          </a:p>
          <a:p>
            <a:r>
              <a:rPr lang="zh-CN" altLang="en-US" dirty="0"/>
              <a:t>有读写使能时 </a:t>
            </a:r>
            <a:r>
              <a:rPr lang="en-US" altLang="zh-CN" dirty="0" err="1"/>
              <a:t>addr</a:t>
            </a:r>
            <a:r>
              <a:rPr lang="zh-CN" altLang="en-US" dirty="0"/>
              <a:t>寄存</a:t>
            </a:r>
            <a:r>
              <a:rPr lang="en-US" altLang="zh-CN" dirty="0" err="1"/>
              <a:t>addr_d</a:t>
            </a:r>
            <a:endParaRPr lang="en-US" altLang="zh-CN" dirty="0"/>
          </a:p>
          <a:p>
            <a:r>
              <a:rPr lang="zh-CN" altLang="en-US" dirty="0"/>
              <a:t>有写使能时 </a:t>
            </a:r>
            <a:r>
              <a:rPr lang="en-US" altLang="zh-CN" dirty="0"/>
              <a:t>data_1d&lt;=</a:t>
            </a:r>
            <a:r>
              <a:rPr lang="en-US" altLang="zh-CN" dirty="0" err="1"/>
              <a:t>wdata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zh-CN" altLang="en-US" dirty="0"/>
              <a:t>输出信号</a:t>
            </a:r>
            <a:endParaRPr lang="en-US" altLang="zh-CN" dirty="0"/>
          </a:p>
          <a:p>
            <a:r>
              <a:rPr lang="en-US" altLang="zh-CN" dirty="0"/>
              <a:t>assign </a:t>
            </a:r>
            <a:r>
              <a:rPr lang="en-US" altLang="zh-CN" dirty="0" err="1"/>
              <a:t>hsel</a:t>
            </a:r>
            <a:r>
              <a:rPr lang="en-US" altLang="zh-CN" dirty="0"/>
              <a:t> = (</a:t>
            </a:r>
            <a:r>
              <a:rPr lang="en-US" altLang="zh-CN" dirty="0" err="1"/>
              <a:t>c_state</a:t>
            </a:r>
            <a:r>
              <a:rPr lang="en-US" altLang="zh-CN" dirty="0"/>
              <a:t>==S0)||(</a:t>
            </a:r>
            <a:r>
              <a:rPr lang="en-US" altLang="zh-CN" dirty="0" err="1"/>
              <a:t>c_state</a:t>
            </a:r>
            <a:r>
              <a:rPr lang="en-US" altLang="zh-CN" dirty="0"/>
              <a:t>==S1 &amp;&amp;(</a:t>
            </a:r>
            <a:r>
              <a:rPr lang="en-US" altLang="zh-CN" dirty="0" err="1"/>
              <a:t>wr_d</a:t>
            </a:r>
            <a:r>
              <a:rPr lang="en-US" altLang="zh-CN" dirty="0"/>
              <a:t> || </a:t>
            </a:r>
            <a:r>
              <a:rPr lang="en-US" altLang="zh-CN" dirty="0" err="1"/>
              <a:t>rd_d</a:t>
            </a:r>
            <a:r>
              <a:rPr lang="en-US" altLang="zh-CN" dirty="0"/>
              <a:t>)) ;</a:t>
            </a:r>
          </a:p>
          <a:p>
            <a:r>
              <a:rPr lang="en-US" altLang="zh-CN" dirty="0"/>
              <a:t>assign </a:t>
            </a:r>
            <a:r>
              <a:rPr lang="en-US" altLang="zh-CN" dirty="0" err="1"/>
              <a:t>htrans</a:t>
            </a:r>
            <a:r>
              <a:rPr lang="en-US" altLang="zh-CN" dirty="0"/>
              <a:t> = ( </a:t>
            </a:r>
            <a:r>
              <a:rPr lang="en-US" altLang="zh-CN" dirty="0" err="1"/>
              <a:t>hsel</a:t>
            </a:r>
            <a:r>
              <a:rPr lang="en-US" altLang="zh-CN" dirty="0"/>
              <a:t> == 1'b1 )? 2'h2:2'h0;</a:t>
            </a:r>
          </a:p>
          <a:p>
            <a:r>
              <a:rPr lang="en-US" altLang="zh-CN" dirty="0"/>
              <a:t>assign </a:t>
            </a:r>
            <a:r>
              <a:rPr lang="en-US" altLang="zh-CN" dirty="0" err="1"/>
              <a:t>hsize</a:t>
            </a:r>
            <a:r>
              <a:rPr lang="en-US" altLang="zh-CN" dirty="0"/>
              <a:t> = ( </a:t>
            </a:r>
            <a:r>
              <a:rPr lang="en-US" altLang="zh-CN" dirty="0" err="1"/>
              <a:t>hsel</a:t>
            </a:r>
            <a:r>
              <a:rPr lang="en-US" altLang="zh-CN" dirty="0"/>
              <a:t> == 1'b1 )? 2'h2:2'h0;</a:t>
            </a:r>
          </a:p>
          <a:p>
            <a:r>
              <a:rPr lang="en-US" altLang="zh-CN" dirty="0"/>
              <a:t>assign </a:t>
            </a:r>
            <a:r>
              <a:rPr lang="en-US" altLang="zh-CN" dirty="0" err="1"/>
              <a:t>hwrite</a:t>
            </a:r>
            <a:r>
              <a:rPr lang="en-US" altLang="zh-CN" dirty="0"/>
              <a:t> =</a:t>
            </a:r>
            <a:r>
              <a:rPr lang="en-US" altLang="zh-CN" dirty="0" err="1"/>
              <a:t>wr_d</a:t>
            </a:r>
            <a:r>
              <a:rPr lang="en-US" altLang="zh-CN" dirty="0"/>
              <a:t> ;</a:t>
            </a:r>
          </a:p>
          <a:p>
            <a:r>
              <a:rPr lang="en-US" altLang="zh-CN" dirty="0"/>
              <a:t>assign </a:t>
            </a:r>
            <a:r>
              <a:rPr lang="en-US" altLang="zh-CN" dirty="0" err="1"/>
              <a:t>haddr</a:t>
            </a:r>
            <a:r>
              <a:rPr lang="en-US" altLang="zh-CN" dirty="0"/>
              <a:t> = ( </a:t>
            </a:r>
            <a:r>
              <a:rPr lang="en-US" altLang="zh-CN" dirty="0" err="1"/>
              <a:t>hsel</a:t>
            </a:r>
            <a:r>
              <a:rPr lang="en-US" altLang="zh-CN" dirty="0"/>
              <a:t> == 1'b1 )?addr_d:32’h0;</a:t>
            </a:r>
          </a:p>
          <a:p>
            <a:endParaRPr lang="en-US" altLang="zh-CN" dirty="0"/>
          </a:p>
          <a:p>
            <a:r>
              <a:rPr lang="en-US" altLang="zh-CN" dirty="0"/>
              <a:t>assign </a:t>
            </a:r>
            <a:r>
              <a:rPr lang="en-US" altLang="zh-CN" dirty="0" err="1"/>
              <a:t>rd_en</a:t>
            </a:r>
            <a:r>
              <a:rPr lang="en-US" altLang="zh-CN" dirty="0"/>
              <a:t> = </a:t>
            </a:r>
            <a:r>
              <a:rPr lang="en-US" altLang="zh-CN" dirty="0" err="1"/>
              <a:t>c_state</a:t>
            </a:r>
            <a:r>
              <a:rPr lang="en-US" altLang="zh-CN" dirty="0"/>
              <a:t> == S1 &amp;&amp; </a:t>
            </a:r>
            <a:r>
              <a:rPr lang="en-US" altLang="zh-CN" dirty="0" err="1"/>
              <a:t>hreadyin</a:t>
            </a:r>
            <a:r>
              <a:rPr lang="en-US" altLang="zh-CN" dirty="0"/>
              <a:t>==1'b1&amp;&amp; (rd_2d);</a:t>
            </a:r>
          </a:p>
          <a:p>
            <a:r>
              <a:rPr lang="en-US" altLang="zh-CN" dirty="0"/>
              <a:t>assign </a:t>
            </a:r>
            <a:r>
              <a:rPr lang="en-US" altLang="zh-CN" dirty="0" err="1"/>
              <a:t>rdata</a:t>
            </a:r>
            <a:r>
              <a:rPr lang="en-US" altLang="zh-CN" dirty="0"/>
              <a:t> = (</a:t>
            </a:r>
            <a:r>
              <a:rPr lang="en-US" altLang="zh-CN" dirty="0" err="1"/>
              <a:t>rd_en</a:t>
            </a:r>
            <a:r>
              <a:rPr lang="en-US" altLang="zh-CN" dirty="0"/>
              <a:t> == 1'b1 ) ? </a:t>
            </a:r>
            <a:r>
              <a:rPr lang="en-US" altLang="zh-CN" dirty="0" err="1"/>
              <a:t>hrdata</a:t>
            </a:r>
            <a:r>
              <a:rPr lang="en-US" altLang="zh-CN" dirty="0"/>
              <a:t> : 32'h0; </a:t>
            </a:r>
          </a:p>
          <a:p>
            <a:endParaRPr lang="en-US" altLang="zh-CN" dirty="0"/>
          </a:p>
          <a:p>
            <a:r>
              <a:rPr lang="en-US" altLang="zh-CN" dirty="0"/>
              <a:t>If(</a:t>
            </a:r>
            <a:r>
              <a:rPr lang="en-US" altLang="zh-CN" dirty="0" err="1"/>
              <a:t>hsel</a:t>
            </a:r>
            <a:r>
              <a:rPr lang="en-US" altLang="zh-CN" dirty="0"/>
              <a:t>) </a:t>
            </a:r>
            <a:r>
              <a:rPr lang="en-US" altLang="zh-CN" dirty="0" err="1"/>
              <a:t>hwdata</a:t>
            </a:r>
            <a:r>
              <a:rPr lang="en-US" altLang="zh-CN" dirty="0"/>
              <a:t>&lt;=data_1d;  </a:t>
            </a:r>
            <a:r>
              <a:rPr lang="zh-CN" altLang="en-US" dirty="0"/>
              <a:t>输出写数据</a:t>
            </a:r>
          </a:p>
        </p:txBody>
      </p:sp>
    </p:spTree>
    <p:extLst>
      <p:ext uri="{BB962C8B-B14F-4D97-AF65-F5344CB8AC3E}">
        <p14:creationId xmlns:p14="http://schemas.microsoft.com/office/powerpoint/2010/main" val="134140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B15E664-4FC1-17A3-C038-EAFCFA37F854}"/>
              </a:ext>
            </a:extLst>
          </p:cNvPr>
          <p:cNvSpPr/>
          <p:nvPr/>
        </p:nvSpPr>
        <p:spPr>
          <a:xfrm>
            <a:off x="5177118" y="1223683"/>
            <a:ext cx="1721223" cy="1600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F4D504-F1E2-9A77-C503-589C8DFA9B54}"/>
              </a:ext>
            </a:extLst>
          </p:cNvPr>
          <p:cNvSpPr txBox="1"/>
          <p:nvPr/>
        </p:nvSpPr>
        <p:spPr>
          <a:xfrm>
            <a:off x="201706" y="147918"/>
            <a:ext cx="3402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3. Arbiter</a:t>
            </a:r>
            <a:r>
              <a:rPr lang="zh-CN" altLang="en-US" sz="2800" dirty="0"/>
              <a:t>仲裁器模块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0F3123F-D76C-0C24-692E-E406AEF2D124}"/>
              </a:ext>
            </a:extLst>
          </p:cNvPr>
          <p:cNvCxnSpPr/>
          <p:nvPr/>
        </p:nvCxnSpPr>
        <p:spPr>
          <a:xfrm>
            <a:off x="3227294" y="1659290"/>
            <a:ext cx="19498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F1656D2-8F8C-D765-917A-D34136FA88A0}"/>
              </a:ext>
            </a:extLst>
          </p:cNvPr>
          <p:cNvSpPr txBox="1"/>
          <p:nvPr/>
        </p:nvSpPr>
        <p:spPr>
          <a:xfrm>
            <a:off x="3074893" y="1232184"/>
            <a:ext cx="202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ch_x_en</a:t>
            </a:r>
            <a:r>
              <a:rPr lang="zh-CN" altLang="en-US" dirty="0"/>
              <a:t>、</a:t>
            </a:r>
            <a:r>
              <a:rPr lang="en-US" altLang="zh-CN" dirty="0" err="1"/>
              <a:t>target_x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4FBBDC-39F4-35CE-92A5-C07BCCEBA027}"/>
              </a:ext>
            </a:extLst>
          </p:cNvPr>
          <p:cNvSpPr txBox="1"/>
          <p:nvPr/>
        </p:nvSpPr>
        <p:spPr>
          <a:xfrm>
            <a:off x="5284695" y="1416850"/>
            <a:ext cx="283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Arbiter</a:t>
            </a:r>
            <a:r>
              <a:rPr lang="zh-CN" altLang="en-US" dirty="0"/>
              <a:t>仲裁器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722CAB-C2EF-A655-AA0F-D59471C92575}"/>
              </a:ext>
            </a:extLst>
          </p:cNvPr>
          <p:cNvSpPr txBox="1"/>
          <p:nvPr/>
        </p:nvSpPr>
        <p:spPr>
          <a:xfrm>
            <a:off x="4468906" y="6488668"/>
            <a:ext cx="365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包括</a:t>
            </a:r>
            <a:r>
              <a:rPr lang="en-US" altLang="zh-CN" dirty="0"/>
              <a:t>0,1,2,3  </a:t>
            </a:r>
            <a:r>
              <a:rPr lang="zh-CN" altLang="en-US" dirty="0"/>
              <a:t>共四个通道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EDC5EC-CBAE-0486-05B1-6C50D7B24890}"/>
              </a:ext>
            </a:extLst>
          </p:cNvPr>
          <p:cNvSpPr/>
          <p:nvPr/>
        </p:nvSpPr>
        <p:spPr>
          <a:xfrm>
            <a:off x="1398494" y="936298"/>
            <a:ext cx="1721223" cy="11413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F97910C-2E1C-28B6-A433-BBDE4C918021}"/>
              </a:ext>
            </a:extLst>
          </p:cNvPr>
          <p:cNvSpPr txBox="1"/>
          <p:nvPr/>
        </p:nvSpPr>
        <p:spPr>
          <a:xfrm>
            <a:off x="1662953" y="1105292"/>
            <a:ext cx="106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Interface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3FB1ECE-830A-D94A-CA18-AAEF96F19DA7}"/>
              </a:ext>
            </a:extLst>
          </p:cNvPr>
          <p:cNvCxnSpPr>
            <a:cxnSpLocks/>
          </p:cNvCxnSpPr>
          <p:nvPr/>
        </p:nvCxnSpPr>
        <p:spPr>
          <a:xfrm flipV="1">
            <a:off x="6428813" y="453108"/>
            <a:ext cx="6724" cy="7261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1EE48D1-463B-39D5-7B27-4BE4D1E20304}"/>
              </a:ext>
            </a:extLst>
          </p:cNvPr>
          <p:cNvSpPr txBox="1"/>
          <p:nvPr/>
        </p:nvSpPr>
        <p:spPr>
          <a:xfrm>
            <a:off x="4975412" y="591111"/>
            <a:ext cx="106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req_x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429D35C-E9C2-2508-35C0-7619217BD094}"/>
              </a:ext>
            </a:extLst>
          </p:cNvPr>
          <p:cNvCxnSpPr/>
          <p:nvPr/>
        </p:nvCxnSpPr>
        <p:spPr>
          <a:xfrm>
            <a:off x="5719483" y="497541"/>
            <a:ext cx="0" cy="7346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DC35644-AC3C-3C44-10A4-4C4FE0C474E0}"/>
              </a:ext>
            </a:extLst>
          </p:cNvPr>
          <p:cNvSpPr txBox="1"/>
          <p:nvPr/>
        </p:nvSpPr>
        <p:spPr>
          <a:xfrm>
            <a:off x="6535271" y="538065"/>
            <a:ext cx="106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ack_x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C45D321-1A0D-E517-7EC4-909DCCD1A9F1}"/>
              </a:ext>
            </a:extLst>
          </p:cNvPr>
          <p:cNvSpPr/>
          <p:nvPr/>
        </p:nvSpPr>
        <p:spPr>
          <a:xfrm>
            <a:off x="5177118" y="4197501"/>
            <a:ext cx="1721223" cy="11413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60F9C9C-C549-482D-65B8-23E254C3265A}"/>
              </a:ext>
            </a:extLst>
          </p:cNvPr>
          <p:cNvSpPr txBox="1"/>
          <p:nvPr/>
        </p:nvSpPr>
        <p:spPr>
          <a:xfrm>
            <a:off x="5441577" y="4366495"/>
            <a:ext cx="145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channel ctrl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82F1509-7DB0-BEB5-C34C-DEA646015464}"/>
              </a:ext>
            </a:extLst>
          </p:cNvPr>
          <p:cNvCxnSpPr>
            <a:cxnSpLocks/>
          </p:cNvCxnSpPr>
          <p:nvPr/>
        </p:nvCxnSpPr>
        <p:spPr>
          <a:xfrm>
            <a:off x="5441577" y="2823882"/>
            <a:ext cx="0" cy="13736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DF20D26-7FC2-2B43-0FC9-F1C0E2BE6EE9}"/>
              </a:ext>
            </a:extLst>
          </p:cNvPr>
          <p:cNvSpPr txBox="1"/>
          <p:nvPr/>
        </p:nvSpPr>
        <p:spPr>
          <a:xfrm>
            <a:off x="4753536" y="3381664"/>
            <a:ext cx="106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en_x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7D67244-8033-575B-21D4-A0992BA752A8}"/>
              </a:ext>
            </a:extLst>
          </p:cNvPr>
          <p:cNvCxnSpPr>
            <a:cxnSpLocks/>
          </p:cNvCxnSpPr>
          <p:nvPr/>
        </p:nvCxnSpPr>
        <p:spPr>
          <a:xfrm flipV="1">
            <a:off x="6173321" y="2823882"/>
            <a:ext cx="0" cy="14129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C676884-2523-50EF-0A2F-7BFCA3389848}"/>
              </a:ext>
            </a:extLst>
          </p:cNvPr>
          <p:cNvSpPr txBox="1"/>
          <p:nvPr/>
        </p:nvSpPr>
        <p:spPr>
          <a:xfrm>
            <a:off x="6172200" y="2951749"/>
            <a:ext cx="1715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req_done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ch_x_t0_done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10543A6-E03F-F910-B831-B78A55E3CD55}"/>
              </a:ext>
            </a:extLst>
          </p:cNvPr>
          <p:cNvSpPr/>
          <p:nvPr/>
        </p:nvSpPr>
        <p:spPr>
          <a:xfrm>
            <a:off x="8610600" y="4192385"/>
            <a:ext cx="1721223" cy="11413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1C04F9F-688A-335B-428F-2F2C24BFB950}"/>
              </a:ext>
            </a:extLst>
          </p:cNvPr>
          <p:cNvSpPr txBox="1"/>
          <p:nvPr/>
        </p:nvSpPr>
        <p:spPr>
          <a:xfrm>
            <a:off x="8875059" y="4361379"/>
            <a:ext cx="145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A680D5CA-31A0-FD18-0479-0523B0199508}"/>
              </a:ext>
            </a:extLst>
          </p:cNvPr>
          <p:cNvCxnSpPr>
            <a:cxnSpLocks/>
            <a:stCxn id="33" idx="0"/>
            <a:endCxn id="2" idx="3"/>
          </p:cNvCxnSpPr>
          <p:nvPr/>
        </p:nvCxnSpPr>
        <p:spPr>
          <a:xfrm rot="16200000" flipV="1">
            <a:off x="7100476" y="1821648"/>
            <a:ext cx="2168602" cy="257287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C94D7C2-BB40-AB49-9C9C-0801258E190C}"/>
              </a:ext>
            </a:extLst>
          </p:cNvPr>
          <p:cNvSpPr txBox="1"/>
          <p:nvPr/>
        </p:nvSpPr>
        <p:spPr>
          <a:xfrm>
            <a:off x="9585514" y="2311955"/>
            <a:ext cx="145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fifo_x_full</a:t>
            </a:r>
            <a:endParaRPr lang="en-US" altLang="zh-CN" dirty="0"/>
          </a:p>
          <a:p>
            <a:r>
              <a:rPr lang="en-US" altLang="zh-CN" dirty="0" err="1"/>
              <a:t>fifo_x_empty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3873D0F-9EE8-B468-6DE4-EA858FBED1E2}"/>
              </a:ext>
            </a:extLst>
          </p:cNvPr>
          <p:cNvSpPr txBox="1"/>
          <p:nvPr/>
        </p:nvSpPr>
        <p:spPr>
          <a:xfrm>
            <a:off x="3623982" y="2200529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clk</a:t>
            </a:r>
            <a:r>
              <a:rPr lang="zh-CN" altLang="en-US" dirty="0"/>
              <a:t>、</a:t>
            </a:r>
            <a:r>
              <a:rPr lang="en-US" altLang="zh-CN" dirty="0" err="1"/>
              <a:t>rst</a:t>
            </a:r>
            <a:endParaRPr lang="en-US" altLang="zh-CN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2ED46DD-07D6-38FA-B5F2-14A89ED7F1D5}"/>
              </a:ext>
            </a:extLst>
          </p:cNvPr>
          <p:cNvCxnSpPr/>
          <p:nvPr/>
        </p:nvCxnSpPr>
        <p:spPr>
          <a:xfrm>
            <a:off x="3220570" y="2597768"/>
            <a:ext cx="19498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BFCBB825-0676-A632-52D5-7AFFB3F95C37}"/>
              </a:ext>
            </a:extLst>
          </p:cNvPr>
          <p:cNvSpPr txBox="1"/>
          <p:nvPr/>
        </p:nvSpPr>
        <p:spPr>
          <a:xfrm>
            <a:off x="376518" y="3875079"/>
            <a:ext cx="39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r>
              <a:rPr lang="zh-CN" altLang="en-US" dirty="0"/>
              <a:t>个状态  </a:t>
            </a:r>
            <a:r>
              <a:rPr lang="en-US" altLang="zh-CN" dirty="0"/>
              <a:t>reg [8:0] cs</a:t>
            </a:r>
            <a:r>
              <a:rPr lang="zh-CN" altLang="en-US" dirty="0"/>
              <a:t>、</a:t>
            </a:r>
            <a:r>
              <a:rPr lang="en-US" altLang="zh-CN" dirty="0"/>
              <a:t>ns</a:t>
            </a:r>
          </a:p>
          <a:p>
            <a:r>
              <a:rPr lang="en-US" altLang="zh-CN" dirty="0"/>
              <a:t>IDLE  ST_0123  W_0123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07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D631C-E5F6-3543-0644-12ADEC613A83}"/>
              </a:ext>
            </a:extLst>
          </p:cNvPr>
          <p:cNvSpPr txBox="1"/>
          <p:nvPr/>
        </p:nvSpPr>
        <p:spPr>
          <a:xfrm>
            <a:off x="564776" y="201706"/>
            <a:ext cx="100046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状态机</a:t>
            </a:r>
            <a:endParaRPr lang="en-US" altLang="zh-CN" dirty="0"/>
          </a:p>
          <a:p>
            <a:r>
              <a:rPr lang="en-US" altLang="zh-CN" dirty="0"/>
              <a:t>IDLE:  if (req_0 &amp;&amp; (~ack_0)) ns=ST_0;</a:t>
            </a:r>
          </a:p>
          <a:p>
            <a:r>
              <a:rPr lang="en-US" altLang="zh-CN" dirty="0"/>
              <a:t>	if (ch_0_en &amp;&amp; (~ch_0_t0_done) &amp;&amp; (~target_0))  ns=ST_0; memory</a:t>
            </a:r>
            <a:r>
              <a:rPr lang="zh-CN" altLang="en-US" dirty="0"/>
              <a:t>到外设</a:t>
            </a:r>
            <a:endParaRPr lang="en-US" altLang="zh-CN" dirty="0"/>
          </a:p>
          <a:p>
            <a:r>
              <a:rPr lang="en-US" altLang="zh-CN" dirty="0"/>
              <a:t>	if (ch_0_en &amp;&amp; (~fifo_0_empty) &amp;&amp; (target_0))  ns=ST_0;</a:t>
            </a:r>
          </a:p>
          <a:p>
            <a:r>
              <a:rPr lang="en-US" altLang="zh-CN" dirty="0"/>
              <a:t>ST_0:ns=W_0;</a:t>
            </a:r>
            <a:r>
              <a:rPr lang="zh-CN" altLang="en-US" dirty="0"/>
              <a:t>自动跳转</a:t>
            </a:r>
            <a:endParaRPr lang="en-US" altLang="zh-CN" dirty="0"/>
          </a:p>
          <a:p>
            <a:r>
              <a:rPr lang="en-US" altLang="zh-CN" dirty="0"/>
              <a:t>W_0</a:t>
            </a:r>
            <a:r>
              <a:rPr lang="zh-CN" altLang="en-US" dirty="0"/>
              <a:t>：</a:t>
            </a:r>
            <a:r>
              <a:rPr lang="en-US" altLang="zh-CN" dirty="0"/>
              <a:t>if (~</a:t>
            </a:r>
            <a:r>
              <a:rPr lang="en-US" altLang="zh-CN" dirty="0" err="1"/>
              <a:t>req_done</a:t>
            </a:r>
            <a:r>
              <a:rPr lang="en-US" altLang="zh-CN" dirty="0"/>
              <a:t>) ns=W_0;</a:t>
            </a:r>
          </a:p>
          <a:p>
            <a:r>
              <a:rPr lang="en-US" altLang="zh-CN" dirty="0"/>
              <a:t>	if (req_1)  ns=ST_1;</a:t>
            </a:r>
          </a:p>
          <a:p>
            <a:r>
              <a:rPr lang="en-US" altLang="zh-CN" dirty="0"/>
              <a:t>	if (ch_1_en &amp;&amp; (~ch_1_t0_done) &amp;&amp; (~target_1))  ns=ST_1;</a:t>
            </a:r>
          </a:p>
          <a:p>
            <a:r>
              <a:rPr lang="en-US" altLang="zh-CN" dirty="0"/>
              <a:t>	if (ch_1_en &amp;&amp; (~fifo_1_empty) &amp;&amp; (target_1))  ns=ST_1;</a:t>
            </a:r>
          </a:p>
          <a:p>
            <a:r>
              <a:rPr lang="en-US" altLang="zh-CN" dirty="0"/>
              <a:t>	if (</a:t>
            </a:r>
            <a:r>
              <a:rPr lang="en-US" altLang="zh-CN" dirty="0" err="1"/>
              <a:t>req_done</a:t>
            </a:r>
            <a:r>
              <a:rPr lang="en-US" altLang="zh-CN" dirty="0"/>
              <a:t>)  ns=IDLE;</a:t>
            </a:r>
          </a:p>
          <a:p>
            <a:r>
              <a:rPr lang="en-US" altLang="zh-CN" dirty="0"/>
              <a:t>	else ns=W_0;</a:t>
            </a:r>
          </a:p>
          <a:p>
            <a:r>
              <a:rPr lang="en-US" altLang="zh-CN" dirty="0"/>
              <a:t>	…</a:t>
            </a:r>
          </a:p>
          <a:p>
            <a:r>
              <a:rPr lang="en-US" altLang="zh-CN" dirty="0"/>
              <a:t>W_3:  if (~</a:t>
            </a:r>
            <a:r>
              <a:rPr lang="en-US" altLang="zh-CN" dirty="0" err="1"/>
              <a:t>req_done</a:t>
            </a:r>
            <a:r>
              <a:rPr lang="en-US" altLang="zh-CN" dirty="0"/>
              <a:t>)  ns=W_3;</a:t>
            </a:r>
          </a:p>
          <a:p>
            <a:r>
              <a:rPr lang="en-US" altLang="zh-CN" dirty="0"/>
              <a:t>            else  ns=IDLE;</a:t>
            </a:r>
          </a:p>
          <a:p>
            <a:r>
              <a:rPr lang="en-US" altLang="zh-CN" dirty="0"/>
              <a:t>default:  ns=IDLE;</a:t>
            </a:r>
          </a:p>
          <a:p>
            <a:endParaRPr lang="en-US" altLang="zh-CN" dirty="0"/>
          </a:p>
          <a:p>
            <a:r>
              <a:rPr lang="en-US" altLang="zh-CN" dirty="0"/>
              <a:t>if (ns==</a:t>
            </a:r>
            <a:r>
              <a:rPr lang="en-US" altLang="zh-CN" dirty="0" err="1"/>
              <a:t>W_x</a:t>
            </a:r>
            <a:r>
              <a:rPr lang="en-US" altLang="zh-CN" dirty="0"/>
              <a:t>)   </a:t>
            </a:r>
            <a:r>
              <a:rPr lang="en-US" altLang="zh-CN" dirty="0" err="1"/>
              <a:t>en_x</a:t>
            </a:r>
            <a:r>
              <a:rPr lang="en-US" altLang="zh-CN" dirty="0"/>
              <a:t>&lt;=1;  </a:t>
            </a:r>
            <a:r>
              <a:rPr lang="zh-CN" altLang="en-US" dirty="0"/>
              <a:t>输出使能信号</a:t>
            </a:r>
            <a:endParaRPr lang="en-US" altLang="zh-CN" dirty="0"/>
          </a:p>
          <a:p>
            <a:r>
              <a:rPr lang="en-US" altLang="zh-CN" dirty="0"/>
              <a:t>if (cs==</a:t>
            </a:r>
            <a:r>
              <a:rPr lang="en-US" altLang="zh-CN" dirty="0" err="1"/>
              <a:t>W_x</a:t>
            </a:r>
            <a:r>
              <a:rPr lang="en-US" altLang="zh-CN" dirty="0"/>
              <a:t>  &amp;&amp; </a:t>
            </a:r>
            <a:r>
              <a:rPr lang="en-US" altLang="zh-CN" dirty="0" err="1"/>
              <a:t>req_done</a:t>
            </a:r>
            <a:r>
              <a:rPr lang="en-US" altLang="zh-CN" dirty="0"/>
              <a:t> &amp;&amp; </a:t>
            </a:r>
            <a:r>
              <a:rPr lang="en-US" altLang="zh-CN" dirty="0" err="1"/>
              <a:t>req_x</a:t>
            </a:r>
            <a:r>
              <a:rPr lang="en-US" altLang="zh-CN" dirty="0"/>
              <a:t>)  </a:t>
            </a:r>
            <a:r>
              <a:rPr lang="en-US" altLang="zh-CN" dirty="0" err="1"/>
              <a:t>ack_x</a:t>
            </a:r>
            <a:r>
              <a:rPr lang="en-US" altLang="zh-CN" dirty="0"/>
              <a:t>&lt;=1;  </a:t>
            </a:r>
            <a:r>
              <a:rPr lang="zh-CN" altLang="en-US" dirty="0"/>
              <a:t>反馈信号</a:t>
            </a:r>
          </a:p>
        </p:txBody>
      </p:sp>
    </p:spTree>
    <p:extLst>
      <p:ext uri="{BB962C8B-B14F-4D97-AF65-F5344CB8AC3E}">
        <p14:creationId xmlns:p14="http://schemas.microsoft.com/office/powerpoint/2010/main" val="313593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AEB53A-F61B-CB91-E39F-DB0A40F2AF3F}"/>
              </a:ext>
            </a:extLst>
          </p:cNvPr>
          <p:cNvSpPr txBox="1"/>
          <p:nvPr/>
        </p:nvSpPr>
        <p:spPr>
          <a:xfrm>
            <a:off x="363071" y="269052"/>
            <a:ext cx="589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4. channel</a:t>
            </a:r>
            <a:r>
              <a:rPr lang="zh-CN" altLang="en-US" sz="2800" dirty="0"/>
              <a:t>模块</a:t>
            </a:r>
            <a:r>
              <a:rPr lang="en-US" altLang="zh-CN" sz="2800" dirty="0"/>
              <a:t>—</a:t>
            </a:r>
            <a:r>
              <a:rPr lang="zh-CN" altLang="en-US" sz="2800" dirty="0"/>
              <a:t>例化</a:t>
            </a:r>
            <a:r>
              <a:rPr lang="en-US" altLang="zh-CN" sz="2800" dirty="0"/>
              <a:t>4</a:t>
            </a:r>
            <a:r>
              <a:rPr lang="zh-CN" altLang="en-US" sz="2800" dirty="0"/>
              <a:t>个同步</a:t>
            </a:r>
            <a:r>
              <a:rPr lang="en-US" altLang="zh-CN" sz="2800" dirty="0" err="1"/>
              <a:t>fifo</a:t>
            </a:r>
            <a:endParaRPr lang="zh-CN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FD7CA5-DF10-654C-096A-481EEE3DEB52}"/>
              </a:ext>
            </a:extLst>
          </p:cNvPr>
          <p:cNvSpPr/>
          <p:nvPr/>
        </p:nvSpPr>
        <p:spPr>
          <a:xfrm>
            <a:off x="3097307" y="1321838"/>
            <a:ext cx="1721223" cy="37682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946BAB-5261-778D-237D-B0874D65B5A8}"/>
              </a:ext>
            </a:extLst>
          </p:cNvPr>
          <p:cNvSpPr txBox="1"/>
          <p:nvPr/>
        </p:nvSpPr>
        <p:spPr>
          <a:xfrm>
            <a:off x="3361766" y="1490832"/>
            <a:ext cx="145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266ACB-9C2A-7D8B-310F-AC18C23B3C60}"/>
              </a:ext>
            </a:extLst>
          </p:cNvPr>
          <p:cNvSpPr/>
          <p:nvPr/>
        </p:nvSpPr>
        <p:spPr>
          <a:xfrm>
            <a:off x="3361766" y="2225890"/>
            <a:ext cx="10757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u0_fifo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5C2C4B-DED0-E51E-DF88-BE1DBFA6D17C}"/>
              </a:ext>
            </a:extLst>
          </p:cNvPr>
          <p:cNvSpPr/>
          <p:nvPr/>
        </p:nvSpPr>
        <p:spPr>
          <a:xfrm>
            <a:off x="3361766" y="2776282"/>
            <a:ext cx="10757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u1_fifo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06F6CE-C4D7-3BD2-2FEF-A5E8DA0ADBF6}"/>
              </a:ext>
            </a:extLst>
          </p:cNvPr>
          <p:cNvSpPr/>
          <p:nvPr/>
        </p:nvSpPr>
        <p:spPr>
          <a:xfrm>
            <a:off x="3361766" y="3359831"/>
            <a:ext cx="10757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u2_fifo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1734D2-BFC7-FDF8-4FAC-F7F38EB1CCCA}"/>
              </a:ext>
            </a:extLst>
          </p:cNvPr>
          <p:cNvSpPr/>
          <p:nvPr/>
        </p:nvSpPr>
        <p:spPr>
          <a:xfrm>
            <a:off x="3361766" y="3943380"/>
            <a:ext cx="10757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u3_fifo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FD12CDB-F30C-78BA-0E6F-8874E49AA7B0}"/>
              </a:ext>
            </a:extLst>
          </p:cNvPr>
          <p:cNvCxnSpPr>
            <a:cxnSpLocks/>
          </p:cNvCxnSpPr>
          <p:nvPr/>
        </p:nvCxnSpPr>
        <p:spPr>
          <a:xfrm>
            <a:off x="1212477" y="1670007"/>
            <a:ext cx="188483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E93774D-6CD1-DFF6-2124-DC4471E346E5}"/>
              </a:ext>
            </a:extLst>
          </p:cNvPr>
          <p:cNvSpPr txBox="1"/>
          <p:nvPr/>
        </p:nvSpPr>
        <p:spPr>
          <a:xfrm>
            <a:off x="1144532" y="2502261"/>
            <a:ext cx="207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clk</a:t>
            </a:r>
            <a:r>
              <a:rPr lang="zh-CN" altLang="en-US" dirty="0"/>
              <a:t>、</a:t>
            </a:r>
            <a:r>
              <a:rPr lang="en-US" altLang="zh-CN" dirty="0" err="1"/>
              <a:t>rst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clr_x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0DB8B8-CF3D-7E0A-4D78-85C196317F1A}"/>
              </a:ext>
            </a:extLst>
          </p:cNvPr>
          <p:cNvSpPr/>
          <p:nvPr/>
        </p:nvSpPr>
        <p:spPr>
          <a:xfrm>
            <a:off x="9027458" y="659446"/>
            <a:ext cx="1721223" cy="11413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B922AB-77F4-9D39-E01F-6CC11E90B7AA}"/>
              </a:ext>
            </a:extLst>
          </p:cNvPr>
          <p:cNvSpPr/>
          <p:nvPr/>
        </p:nvSpPr>
        <p:spPr>
          <a:xfrm>
            <a:off x="9350187" y="952506"/>
            <a:ext cx="10757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单个</a:t>
            </a:r>
            <a:r>
              <a:rPr lang="en-US" altLang="zh-CN" dirty="0" err="1"/>
              <a:t>fifo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4B3541C-4091-2B2C-B637-2F2669A99A80}"/>
              </a:ext>
            </a:extLst>
          </p:cNvPr>
          <p:cNvCxnSpPr>
            <a:cxnSpLocks/>
          </p:cNvCxnSpPr>
          <p:nvPr/>
        </p:nvCxnSpPr>
        <p:spPr>
          <a:xfrm>
            <a:off x="7758952" y="1321838"/>
            <a:ext cx="124301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3A9835C-706E-EBA1-D294-7A8B6A8E03D7}"/>
              </a:ext>
            </a:extLst>
          </p:cNvPr>
          <p:cNvSpPr txBox="1"/>
          <p:nvPr/>
        </p:nvSpPr>
        <p:spPr>
          <a:xfrm>
            <a:off x="7519846" y="831233"/>
            <a:ext cx="1721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clk</a:t>
            </a:r>
            <a:r>
              <a:rPr lang="zh-CN" altLang="en-US" dirty="0"/>
              <a:t>、</a:t>
            </a:r>
            <a:r>
              <a:rPr lang="en-US" altLang="zh-CN" dirty="0" err="1"/>
              <a:t>rst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clear</a:t>
            </a:r>
            <a:r>
              <a:rPr lang="zh-CN" altLang="en-US" dirty="0"/>
              <a:t>、</a:t>
            </a:r>
            <a:r>
              <a:rPr lang="en-US" altLang="zh-CN" dirty="0" err="1"/>
              <a:t>wr</a:t>
            </a:r>
            <a:r>
              <a:rPr lang="zh-CN" altLang="en-US" dirty="0"/>
              <a:t>、</a:t>
            </a:r>
            <a:r>
              <a:rPr lang="en-US" altLang="zh-CN" dirty="0" err="1"/>
              <a:t>rd</a:t>
            </a:r>
            <a:endParaRPr lang="en-US" altLang="zh-CN" dirty="0"/>
          </a:p>
          <a:p>
            <a:r>
              <a:rPr lang="en-US" altLang="zh-CN" dirty="0" err="1"/>
              <a:t>wdata</a:t>
            </a:r>
            <a:endParaRPr lang="en-US" altLang="zh-CN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2FEA190-FCBB-E17E-5802-9BDAAF8DF019}"/>
              </a:ext>
            </a:extLst>
          </p:cNvPr>
          <p:cNvCxnSpPr>
            <a:cxnSpLocks/>
          </p:cNvCxnSpPr>
          <p:nvPr/>
        </p:nvCxnSpPr>
        <p:spPr>
          <a:xfrm>
            <a:off x="10748681" y="1321768"/>
            <a:ext cx="11317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D5512D2-2258-5829-8234-C0C169877E0B}"/>
              </a:ext>
            </a:extLst>
          </p:cNvPr>
          <p:cNvSpPr txBox="1"/>
          <p:nvPr/>
        </p:nvSpPr>
        <p:spPr>
          <a:xfrm>
            <a:off x="10857799" y="831233"/>
            <a:ext cx="1507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rdata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full</a:t>
            </a:r>
            <a:r>
              <a:rPr lang="zh-CN" altLang="en-US" dirty="0"/>
              <a:t>、</a:t>
            </a:r>
            <a:r>
              <a:rPr lang="en-US" altLang="zh-CN" dirty="0"/>
              <a:t>empty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E9ECEED-9F64-EA2C-BD23-BFAE9BA0BFBD}"/>
              </a:ext>
            </a:extLst>
          </p:cNvPr>
          <p:cNvSpPr txBox="1"/>
          <p:nvPr/>
        </p:nvSpPr>
        <p:spPr>
          <a:xfrm>
            <a:off x="7373472" y="2288470"/>
            <a:ext cx="78439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CN" dirty="0"/>
              <a:t>reg [31:0]mem [0:7];</a:t>
            </a:r>
          </a:p>
          <a:p>
            <a:r>
              <a:rPr lang="nn-NO" altLang="zh-CN" dirty="0"/>
              <a:t>reg [9:0]wr_ptr;     </a:t>
            </a:r>
            <a:r>
              <a:rPr lang="zh-CN" altLang="en-US" dirty="0"/>
              <a:t>写指针</a:t>
            </a:r>
            <a:endParaRPr lang="nn-NO" altLang="zh-CN" dirty="0"/>
          </a:p>
          <a:p>
            <a:r>
              <a:rPr lang="nn-NO" altLang="zh-CN" dirty="0"/>
              <a:t>reg [9:0]rd_ptr;     </a:t>
            </a:r>
            <a:r>
              <a:rPr lang="zh-CN" altLang="en-US" dirty="0"/>
              <a:t>读指针</a:t>
            </a:r>
            <a:endParaRPr lang="nn-NO" altLang="zh-CN" dirty="0"/>
          </a:p>
          <a:p>
            <a:r>
              <a:rPr lang="nn-NO" altLang="zh-CN" dirty="0"/>
              <a:t>reg full_internal;    </a:t>
            </a:r>
            <a:r>
              <a:rPr lang="zh-CN" altLang="en-US" dirty="0"/>
              <a:t>满信号</a:t>
            </a:r>
            <a:endParaRPr lang="nn-NO" altLang="zh-CN" dirty="0"/>
          </a:p>
          <a:p>
            <a:r>
              <a:rPr lang="nn-NO" altLang="zh-CN" dirty="0"/>
              <a:t>reg empty_internal;   </a:t>
            </a:r>
            <a:r>
              <a:rPr lang="zh-CN" altLang="en-US" dirty="0"/>
              <a:t>空信号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(</a:t>
            </a:r>
            <a:r>
              <a:rPr lang="en-US" altLang="zh-CN" dirty="0" err="1"/>
              <a:t>wr</a:t>
            </a:r>
            <a:r>
              <a:rPr lang="en-US" altLang="zh-CN" dirty="0"/>
              <a:t>) </a:t>
            </a:r>
            <a:r>
              <a:rPr lang="en-US" altLang="zh-CN" dirty="0" err="1"/>
              <a:t>wr_ptr</a:t>
            </a:r>
            <a:r>
              <a:rPr lang="en-US" altLang="zh-CN" dirty="0"/>
              <a:t>&lt;=wr_ptr+1;</a:t>
            </a:r>
          </a:p>
          <a:p>
            <a:r>
              <a:rPr lang="en-US" altLang="zh-CN" dirty="0"/>
              <a:t>if (</a:t>
            </a:r>
            <a:r>
              <a:rPr lang="en-US" altLang="zh-CN" dirty="0" err="1"/>
              <a:t>rd</a:t>
            </a:r>
            <a:r>
              <a:rPr lang="en-US" altLang="zh-CN" dirty="0"/>
              <a:t>) </a:t>
            </a:r>
            <a:r>
              <a:rPr lang="en-US" altLang="zh-CN" dirty="0" err="1"/>
              <a:t>rd_ptr</a:t>
            </a:r>
            <a:r>
              <a:rPr lang="en-US" altLang="zh-CN" dirty="0"/>
              <a:t>&lt;=rd_ptr+1;</a:t>
            </a:r>
          </a:p>
          <a:p>
            <a:endParaRPr lang="en-US" altLang="zh-CN" dirty="0"/>
          </a:p>
          <a:p>
            <a:r>
              <a:rPr lang="nn-NO" altLang="zh-CN" dirty="0"/>
              <a:t>mem[wr_ptr]&lt;=wdata;</a:t>
            </a:r>
          </a:p>
          <a:p>
            <a:r>
              <a:rPr lang="nn-NO" altLang="zh-CN" dirty="0"/>
              <a:t>rdata&lt;=mem[rd_ptr];</a:t>
            </a:r>
          </a:p>
          <a:p>
            <a:endParaRPr lang="nn-NO" altLang="zh-CN" dirty="0"/>
          </a:p>
          <a:p>
            <a:r>
              <a:rPr lang="nn-NO" altLang="zh-CN" dirty="0"/>
              <a:t>if (wr &amp;&amp; (wr_ptr+1==rd_ptr) &amp;&amp; (~rd) || wr_ptr==n &amp;&amp; rd_ptr==0 )</a:t>
            </a:r>
          </a:p>
          <a:p>
            <a:r>
              <a:rPr lang="nn-NO" altLang="zh-CN" dirty="0"/>
              <a:t>        full_internal&lt;=1;</a:t>
            </a:r>
          </a:p>
          <a:p>
            <a:r>
              <a:rPr lang="nn-NO" altLang="zh-CN" dirty="0"/>
              <a:t>if (rd &amp;&amp; (~wr)) full_internal&lt;=0;</a:t>
            </a:r>
          </a:p>
          <a:p>
            <a:r>
              <a:rPr lang="nn-NO" altLang="zh-CN" dirty="0"/>
              <a:t>assign full=full_internal || (wr &amp;&amp; (wr_ptr+1==rd_ptr) &amp;&amp; (~rd));</a:t>
            </a:r>
          </a:p>
          <a:p>
            <a:endParaRPr lang="nn-NO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5329EEB-64A9-73F1-7F2B-45FD38B4D57F}"/>
              </a:ext>
            </a:extLst>
          </p:cNvPr>
          <p:cNvSpPr txBox="1"/>
          <p:nvPr/>
        </p:nvSpPr>
        <p:spPr>
          <a:xfrm>
            <a:off x="282184" y="3183725"/>
            <a:ext cx="26828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dmac_fifo u0_fifo (</a:t>
            </a:r>
          </a:p>
          <a:p>
            <a:r>
              <a:rPr lang="en-US" altLang="zh-CN"/>
              <a:t>    .clk    (clk),</a:t>
            </a:r>
          </a:p>
          <a:p>
            <a:r>
              <a:rPr lang="en-US" altLang="zh-CN"/>
              <a:t>    .rst    (rst),</a:t>
            </a:r>
          </a:p>
          <a:p>
            <a:r>
              <a:rPr lang="en-US" altLang="zh-CN"/>
              <a:t>    .clear  (clr_0),</a:t>
            </a:r>
          </a:p>
          <a:p>
            <a:r>
              <a:rPr lang="en-US" altLang="zh-CN"/>
              <a:t>    .wr     (wr_0),</a:t>
            </a:r>
          </a:p>
          <a:p>
            <a:r>
              <a:rPr lang="en-US" altLang="zh-CN"/>
              <a:t>    .rd     (rd_0),</a:t>
            </a:r>
          </a:p>
          <a:p>
            <a:r>
              <a:rPr lang="en-US" altLang="zh-CN"/>
              <a:t>    .wdata  (wdata_0),</a:t>
            </a:r>
          </a:p>
          <a:p>
            <a:r>
              <a:rPr lang="en-US" altLang="zh-CN"/>
              <a:t>    .rdata  (rdata_0),</a:t>
            </a:r>
          </a:p>
          <a:p>
            <a:r>
              <a:rPr lang="en-US" altLang="zh-CN"/>
              <a:t>    .full   (full_0),</a:t>
            </a:r>
          </a:p>
          <a:p>
            <a:r>
              <a:rPr lang="en-US" altLang="zh-CN"/>
              <a:t>    .empty  (empty_0)</a:t>
            </a:r>
          </a:p>
          <a:p>
            <a:r>
              <a:rPr lang="en-US" altLang="zh-CN"/>
              <a:t>);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19DE707-D874-E4AD-5D10-47356CCD3A43}"/>
              </a:ext>
            </a:extLst>
          </p:cNvPr>
          <p:cNvSpPr txBox="1"/>
          <p:nvPr/>
        </p:nvSpPr>
        <p:spPr>
          <a:xfrm>
            <a:off x="1554607" y="1712692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wr_x</a:t>
            </a:r>
            <a:r>
              <a:rPr lang="zh-CN" altLang="en-US" dirty="0"/>
              <a:t>、</a:t>
            </a:r>
            <a:r>
              <a:rPr lang="en-US" altLang="zh-CN" dirty="0" err="1"/>
              <a:t>rd_x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EE68587-E7C2-3096-5267-A38E3001D299}"/>
              </a:ext>
            </a:extLst>
          </p:cNvPr>
          <p:cNvCxnSpPr>
            <a:cxnSpLocks/>
          </p:cNvCxnSpPr>
          <p:nvPr/>
        </p:nvCxnSpPr>
        <p:spPr>
          <a:xfrm>
            <a:off x="4818530" y="1754563"/>
            <a:ext cx="76485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7985E82B-0326-DFEC-F2DF-A31D579B2D1F}"/>
              </a:ext>
            </a:extLst>
          </p:cNvPr>
          <p:cNvSpPr/>
          <p:nvPr/>
        </p:nvSpPr>
        <p:spPr>
          <a:xfrm>
            <a:off x="62043" y="1171337"/>
            <a:ext cx="1082489" cy="10827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09F77E0-28F1-DD21-633B-69ECCAE96F1B}"/>
              </a:ext>
            </a:extLst>
          </p:cNvPr>
          <p:cNvSpPr txBox="1"/>
          <p:nvPr/>
        </p:nvSpPr>
        <p:spPr>
          <a:xfrm>
            <a:off x="129988" y="1300675"/>
            <a:ext cx="108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channel ctrl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B3E1C05-35BC-248C-F728-1EF2F89DF9C9}"/>
              </a:ext>
            </a:extLst>
          </p:cNvPr>
          <p:cNvCxnSpPr>
            <a:cxnSpLocks/>
          </p:cNvCxnSpPr>
          <p:nvPr/>
        </p:nvCxnSpPr>
        <p:spPr>
          <a:xfrm flipH="1">
            <a:off x="1212477" y="1431397"/>
            <a:ext cx="188483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0A5A680-6CA5-CD7D-2D4A-46F0B27799B8}"/>
              </a:ext>
            </a:extLst>
          </p:cNvPr>
          <p:cNvSpPr txBox="1"/>
          <p:nvPr/>
        </p:nvSpPr>
        <p:spPr>
          <a:xfrm>
            <a:off x="1172471" y="948576"/>
            <a:ext cx="207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rdata</a:t>
            </a:r>
            <a:r>
              <a:rPr lang="zh-CN" altLang="en-US" dirty="0"/>
              <a:t>、</a:t>
            </a:r>
            <a:r>
              <a:rPr lang="en-US" altLang="zh-CN" dirty="0"/>
              <a:t>full</a:t>
            </a:r>
            <a:r>
              <a:rPr lang="zh-CN" altLang="en-US" dirty="0"/>
              <a:t>、</a:t>
            </a:r>
            <a:r>
              <a:rPr lang="en-US" altLang="zh-CN" dirty="0"/>
              <a:t>empty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A7DBEF4-463E-380E-E8E9-7FAE9F7C29F9}"/>
              </a:ext>
            </a:extLst>
          </p:cNvPr>
          <p:cNvSpPr/>
          <p:nvPr/>
        </p:nvSpPr>
        <p:spPr>
          <a:xfrm>
            <a:off x="5620254" y="1408985"/>
            <a:ext cx="1230022" cy="783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2757B68-723A-3468-412D-BC3CF8B358D4}"/>
              </a:ext>
            </a:extLst>
          </p:cNvPr>
          <p:cNvSpPr txBox="1"/>
          <p:nvPr/>
        </p:nvSpPr>
        <p:spPr>
          <a:xfrm>
            <a:off x="5706355" y="1490832"/>
            <a:ext cx="10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Arbiter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51C1FC3-713E-0C7A-F270-C7D24664912C}"/>
              </a:ext>
            </a:extLst>
          </p:cNvPr>
          <p:cNvSpPr txBox="1"/>
          <p:nvPr/>
        </p:nvSpPr>
        <p:spPr>
          <a:xfrm>
            <a:off x="4673590" y="963804"/>
            <a:ext cx="207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full</a:t>
            </a:r>
            <a:r>
              <a:rPr lang="zh-CN" altLang="en-US" dirty="0"/>
              <a:t>、</a:t>
            </a:r>
            <a:r>
              <a:rPr lang="en-US" altLang="zh-CN" dirty="0"/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90401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12FE19-CE14-21B6-59B7-939F9F1A1557}"/>
              </a:ext>
            </a:extLst>
          </p:cNvPr>
          <p:cNvSpPr txBox="1"/>
          <p:nvPr/>
        </p:nvSpPr>
        <p:spPr>
          <a:xfrm>
            <a:off x="363071" y="269052"/>
            <a:ext cx="3213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5. </a:t>
            </a:r>
            <a:r>
              <a:rPr lang="en-US" altLang="zh-CN" sz="2800" dirty="0" err="1"/>
              <a:t>channel_ctrl</a:t>
            </a:r>
            <a:r>
              <a:rPr lang="zh-CN" altLang="en-US" sz="2800" dirty="0"/>
              <a:t>模块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75BEF1-0B81-6A02-A5CE-D81BAD5FA5DB}"/>
              </a:ext>
            </a:extLst>
          </p:cNvPr>
          <p:cNvSpPr/>
          <p:nvPr/>
        </p:nvSpPr>
        <p:spPr>
          <a:xfrm>
            <a:off x="5042647" y="3624445"/>
            <a:ext cx="1860176" cy="21577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7126FA-8C23-91E4-2AE1-19164ECB31A2}"/>
              </a:ext>
            </a:extLst>
          </p:cNvPr>
          <p:cNvSpPr txBox="1"/>
          <p:nvPr/>
        </p:nvSpPr>
        <p:spPr>
          <a:xfrm>
            <a:off x="5187203" y="3833719"/>
            <a:ext cx="157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channel_ctrl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F4FEC2-9767-1EF3-4634-77C79552AACA}"/>
              </a:ext>
            </a:extLst>
          </p:cNvPr>
          <p:cNvSpPr txBox="1"/>
          <p:nvPr/>
        </p:nvSpPr>
        <p:spPr>
          <a:xfrm>
            <a:off x="1487582" y="3348319"/>
            <a:ext cx="3627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req_x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Interface</a:t>
            </a:r>
            <a:r>
              <a:rPr lang="zh-CN" altLang="en-US" dirty="0"/>
              <a:t>配置</a:t>
            </a:r>
            <a:r>
              <a:rPr lang="en-US" altLang="zh-CN" dirty="0"/>
              <a:t>: 	</a:t>
            </a:r>
            <a:r>
              <a:rPr lang="en-US" altLang="zh-CN" dirty="0" err="1"/>
              <a:t>sour_x</a:t>
            </a:r>
            <a:r>
              <a:rPr lang="en-US" altLang="zh-CN" dirty="0"/>
              <a:t> </a:t>
            </a:r>
            <a:r>
              <a:rPr lang="en-US" altLang="zh-CN" dirty="0" err="1"/>
              <a:t>dest</a:t>
            </a:r>
            <a:r>
              <a:rPr lang="en-US" altLang="zh-CN" dirty="0"/>
              <a:t> size</a:t>
            </a:r>
          </a:p>
          <a:p>
            <a:endParaRPr lang="en-US" altLang="zh-CN" dirty="0"/>
          </a:p>
          <a:p>
            <a:r>
              <a:rPr lang="en-US" altLang="zh-CN" dirty="0" err="1"/>
              <a:t>Ahb_ctrl</a:t>
            </a:r>
            <a:r>
              <a:rPr lang="en-US" altLang="zh-CN" dirty="0"/>
              <a:t>:		</a:t>
            </a:r>
            <a:r>
              <a:rPr lang="en-US" altLang="zh-CN" dirty="0" err="1"/>
              <a:t>rdata</a:t>
            </a:r>
            <a:r>
              <a:rPr lang="en-US" altLang="zh-CN" dirty="0"/>
              <a:t>  </a:t>
            </a:r>
            <a:r>
              <a:rPr lang="en-US" altLang="zh-CN" dirty="0" err="1"/>
              <a:t>rd_en</a:t>
            </a:r>
            <a:endParaRPr lang="en-US" altLang="zh-CN" dirty="0"/>
          </a:p>
          <a:p>
            <a:endParaRPr lang="en-US" altLang="zh-CN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C98846C-1B5D-D6CE-6950-0E87FB10DE0B}"/>
              </a:ext>
            </a:extLst>
          </p:cNvPr>
          <p:cNvCxnSpPr/>
          <p:nvPr/>
        </p:nvCxnSpPr>
        <p:spPr>
          <a:xfrm>
            <a:off x="3092823" y="3883915"/>
            <a:ext cx="19498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C917FF4-97A1-2051-F553-5E2489402691}"/>
              </a:ext>
            </a:extLst>
          </p:cNvPr>
          <p:cNvCxnSpPr>
            <a:cxnSpLocks/>
          </p:cNvCxnSpPr>
          <p:nvPr/>
        </p:nvCxnSpPr>
        <p:spPr>
          <a:xfrm flipH="1">
            <a:off x="3244104" y="5608313"/>
            <a:ext cx="179854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F79E63B-8D32-FC52-8713-D5C69BBA78C3}"/>
              </a:ext>
            </a:extLst>
          </p:cNvPr>
          <p:cNvSpPr txBox="1"/>
          <p:nvPr/>
        </p:nvSpPr>
        <p:spPr>
          <a:xfrm>
            <a:off x="2314016" y="5141277"/>
            <a:ext cx="217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wdata</a:t>
            </a:r>
            <a:r>
              <a:rPr lang="en-US" altLang="zh-CN" dirty="0"/>
              <a:t> </a:t>
            </a:r>
            <a:r>
              <a:rPr lang="en-US" altLang="zh-CN" dirty="0" err="1"/>
              <a:t>wr</a:t>
            </a:r>
            <a:r>
              <a:rPr lang="en-US" altLang="zh-CN" dirty="0"/>
              <a:t>/</a:t>
            </a:r>
            <a:r>
              <a:rPr lang="en-US" altLang="zh-CN" dirty="0" err="1"/>
              <a:t>rd</a:t>
            </a:r>
            <a:r>
              <a:rPr lang="en-US" altLang="zh-CN" dirty="0"/>
              <a:t>  </a:t>
            </a:r>
            <a:r>
              <a:rPr lang="en-US" altLang="zh-CN" dirty="0" err="1"/>
              <a:t>addr</a:t>
            </a:r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CF816D5-C872-E391-732B-FA3F8A02DD5A}"/>
              </a:ext>
            </a:extLst>
          </p:cNvPr>
          <p:cNvSpPr/>
          <p:nvPr/>
        </p:nvSpPr>
        <p:spPr>
          <a:xfrm>
            <a:off x="5550835" y="767184"/>
            <a:ext cx="1721223" cy="1600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AA6A91-5E7A-7D8A-8A28-119812776808}"/>
              </a:ext>
            </a:extLst>
          </p:cNvPr>
          <p:cNvSpPr txBox="1"/>
          <p:nvPr/>
        </p:nvSpPr>
        <p:spPr>
          <a:xfrm>
            <a:off x="5658412" y="960351"/>
            <a:ext cx="283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Arbiter</a:t>
            </a:r>
            <a:r>
              <a:rPr lang="zh-CN" altLang="en-US" dirty="0"/>
              <a:t>仲裁器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A87A1F9-B4A2-FF30-2268-223E25FA862B}"/>
              </a:ext>
            </a:extLst>
          </p:cNvPr>
          <p:cNvCxnSpPr>
            <a:cxnSpLocks/>
          </p:cNvCxnSpPr>
          <p:nvPr/>
        </p:nvCxnSpPr>
        <p:spPr>
          <a:xfrm>
            <a:off x="5815294" y="2367383"/>
            <a:ext cx="0" cy="12570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35F9966-4CCE-BE16-F836-B22AD9CE44F3}"/>
              </a:ext>
            </a:extLst>
          </p:cNvPr>
          <p:cNvSpPr txBox="1"/>
          <p:nvPr/>
        </p:nvSpPr>
        <p:spPr>
          <a:xfrm>
            <a:off x="3244666" y="2576657"/>
            <a:ext cx="2945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	</a:t>
            </a:r>
            <a:r>
              <a:rPr lang="en-US" altLang="zh-CN" dirty="0" err="1"/>
              <a:t>en_x</a:t>
            </a:r>
            <a:endParaRPr lang="en-US" altLang="zh-CN" dirty="0"/>
          </a:p>
          <a:p>
            <a:r>
              <a:rPr lang="zh-CN" altLang="en-US" dirty="0"/>
              <a:t>仲裁后的通道使能信号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43585F5-A5B8-BE59-0DC2-0938E4DA6695}"/>
              </a:ext>
            </a:extLst>
          </p:cNvPr>
          <p:cNvCxnSpPr>
            <a:cxnSpLocks/>
          </p:cNvCxnSpPr>
          <p:nvPr/>
        </p:nvCxnSpPr>
        <p:spPr>
          <a:xfrm flipV="1">
            <a:off x="6547038" y="2367383"/>
            <a:ext cx="0" cy="12570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0D6AB47-DFD9-251C-6E5B-FD357188869E}"/>
              </a:ext>
            </a:extLst>
          </p:cNvPr>
          <p:cNvSpPr txBox="1"/>
          <p:nvPr/>
        </p:nvSpPr>
        <p:spPr>
          <a:xfrm>
            <a:off x="6545916" y="2495250"/>
            <a:ext cx="3404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req_done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ch_x_t0_done </a:t>
            </a:r>
          </a:p>
          <a:p>
            <a:r>
              <a:rPr lang="zh-CN" altLang="en-US" dirty="0"/>
              <a:t>通道操作完成信号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1109EF6-8189-8CB1-8690-5E746526CEF8}"/>
              </a:ext>
            </a:extLst>
          </p:cNvPr>
          <p:cNvCxnSpPr>
            <a:cxnSpLocks/>
          </p:cNvCxnSpPr>
          <p:nvPr/>
        </p:nvCxnSpPr>
        <p:spPr>
          <a:xfrm>
            <a:off x="6967817" y="4658407"/>
            <a:ext cx="188483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2DA0434-EC6F-736B-ACF6-EB6EC917B21A}"/>
              </a:ext>
            </a:extLst>
          </p:cNvPr>
          <p:cNvSpPr txBox="1"/>
          <p:nvPr/>
        </p:nvSpPr>
        <p:spPr>
          <a:xfrm>
            <a:off x="0" y="6211669"/>
            <a:ext cx="2073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T0 </a:t>
            </a:r>
            <a:r>
              <a:rPr lang="zh-CN" altLang="en-US" dirty="0"/>
              <a:t>存储器到外设</a:t>
            </a:r>
            <a:endParaRPr lang="en-US" altLang="zh-CN" dirty="0"/>
          </a:p>
          <a:p>
            <a:r>
              <a:rPr lang="en-US" altLang="zh-CN" dirty="0"/>
              <a:t>T1 </a:t>
            </a:r>
            <a:r>
              <a:rPr lang="zh-CN" altLang="en-US" dirty="0"/>
              <a:t>外设到存储器</a:t>
            </a:r>
            <a:endParaRPr lang="en-US" altLang="zh-CN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871233C-3A51-F635-6D8A-FAD1C3E28A70}"/>
              </a:ext>
            </a:extLst>
          </p:cNvPr>
          <p:cNvSpPr txBox="1"/>
          <p:nvPr/>
        </p:nvSpPr>
        <p:spPr>
          <a:xfrm>
            <a:off x="7309947" y="4701092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wr_x</a:t>
            </a:r>
            <a:r>
              <a:rPr lang="zh-CN" altLang="en-US" dirty="0"/>
              <a:t>、</a:t>
            </a:r>
            <a:r>
              <a:rPr lang="en-US" altLang="zh-CN" dirty="0" err="1"/>
              <a:t>rd_x</a:t>
            </a:r>
            <a:endParaRPr lang="en-US" altLang="zh-CN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2ACA5CC-19DF-C244-65CF-44E5C37C0B46}"/>
              </a:ext>
            </a:extLst>
          </p:cNvPr>
          <p:cNvCxnSpPr>
            <a:cxnSpLocks/>
          </p:cNvCxnSpPr>
          <p:nvPr/>
        </p:nvCxnSpPr>
        <p:spPr>
          <a:xfrm flipH="1">
            <a:off x="6967817" y="4419797"/>
            <a:ext cx="188483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378AF4B-9A24-E015-C533-0B325770A37A}"/>
              </a:ext>
            </a:extLst>
          </p:cNvPr>
          <p:cNvSpPr txBox="1"/>
          <p:nvPr/>
        </p:nvSpPr>
        <p:spPr>
          <a:xfrm>
            <a:off x="7190013" y="3820738"/>
            <a:ext cx="1824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rdata</a:t>
            </a:r>
            <a:r>
              <a:rPr lang="zh-CN" altLang="en-US" dirty="0"/>
              <a:t>、</a:t>
            </a:r>
            <a:r>
              <a:rPr lang="en-US" altLang="zh-CN" dirty="0" err="1"/>
              <a:t>rd_en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full</a:t>
            </a:r>
            <a:r>
              <a:rPr lang="zh-CN" altLang="en-US" dirty="0"/>
              <a:t>、</a:t>
            </a:r>
            <a:r>
              <a:rPr lang="en-US" altLang="zh-CN" dirty="0"/>
              <a:t>empty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EE51A27-808D-B23E-9962-DE4CB198B7BA}"/>
              </a:ext>
            </a:extLst>
          </p:cNvPr>
          <p:cNvSpPr/>
          <p:nvPr/>
        </p:nvSpPr>
        <p:spPr>
          <a:xfrm>
            <a:off x="8983195" y="3874968"/>
            <a:ext cx="1721223" cy="11413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6E6247C-95CF-FD9E-0A6F-D2FFBEFE8DB0}"/>
              </a:ext>
            </a:extLst>
          </p:cNvPr>
          <p:cNvSpPr txBox="1"/>
          <p:nvPr/>
        </p:nvSpPr>
        <p:spPr>
          <a:xfrm>
            <a:off x="9275107" y="3936976"/>
            <a:ext cx="145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FDA2A49-C327-A5FC-4013-775E0145CBC7}"/>
              </a:ext>
            </a:extLst>
          </p:cNvPr>
          <p:cNvSpPr txBox="1"/>
          <p:nvPr/>
        </p:nvSpPr>
        <p:spPr>
          <a:xfrm>
            <a:off x="2100393" y="6211668"/>
            <a:ext cx="6395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peri_t0_req t0</a:t>
            </a:r>
            <a:r>
              <a:rPr lang="zh-CN" altLang="en-US" dirty="0"/>
              <a:t>方向外设请求  </a:t>
            </a:r>
            <a:r>
              <a:rPr lang="en-US" altLang="zh-CN" dirty="0"/>
              <a:t>mem_t0_req t0</a:t>
            </a:r>
            <a:r>
              <a:rPr lang="zh-CN" altLang="en-US" dirty="0"/>
              <a:t>方向存储器请求</a:t>
            </a:r>
            <a:endParaRPr lang="en-US" altLang="zh-CN" dirty="0"/>
          </a:p>
          <a:p>
            <a:r>
              <a:rPr lang="en-US" altLang="zh-CN" dirty="0"/>
              <a:t>peri_t1_req t1</a:t>
            </a:r>
            <a:r>
              <a:rPr lang="zh-CN" altLang="en-US" dirty="0"/>
              <a:t>方向外设请求  </a:t>
            </a:r>
            <a:r>
              <a:rPr lang="en-US" altLang="zh-CN" dirty="0"/>
              <a:t>mem_t1_req t1</a:t>
            </a:r>
            <a:r>
              <a:rPr lang="zh-CN" altLang="en-US" dirty="0"/>
              <a:t>方向存储器请求</a:t>
            </a:r>
            <a:endParaRPr lang="en-US" altLang="zh-CN" dirty="0"/>
          </a:p>
          <a:p>
            <a:endParaRPr lang="en-US" altLang="zh-CN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2BA1900-F007-678C-DB2E-65F94A1F97E1}"/>
              </a:ext>
            </a:extLst>
          </p:cNvPr>
          <p:cNvCxnSpPr>
            <a:cxnSpLocks/>
          </p:cNvCxnSpPr>
          <p:nvPr/>
        </p:nvCxnSpPr>
        <p:spPr>
          <a:xfrm>
            <a:off x="6902823" y="5608313"/>
            <a:ext cx="182407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696EECA-BAD9-DB03-7AC6-F3F752C66252}"/>
              </a:ext>
            </a:extLst>
          </p:cNvPr>
          <p:cNvSpPr txBox="1"/>
          <p:nvPr/>
        </p:nvSpPr>
        <p:spPr>
          <a:xfrm>
            <a:off x="7179055" y="5608313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wdata</a:t>
            </a:r>
            <a:r>
              <a:rPr lang="en-US" altLang="zh-CN" dirty="0"/>
              <a:t> </a:t>
            </a:r>
            <a:r>
              <a:rPr lang="en-US" altLang="zh-CN" dirty="0" err="1"/>
              <a:t>wr</a:t>
            </a:r>
            <a:r>
              <a:rPr lang="en-US" altLang="zh-CN" dirty="0"/>
              <a:t>/</a:t>
            </a:r>
            <a:r>
              <a:rPr lang="en-US" altLang="zh-CN" dirty="0" err="1"/>
              <a:t>rd</a:t>
            </a:r>
            <a:r>
              <a:rPr lang="en-US" altLang="zh-CN" dirty="0"/>
              <a:t>  </a:t>
            </a:r>
            <a:r>
              <a:rPr lang="en-US" altLang="zh-CN" dirty="0" err="1"/>
              <a:t>addr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159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2148</Words>
  <Application>Microsoft Office PowerPoint</Application>
  <PresentationFormat>宽屏</PresentationFormat>
  <Paragraphs>241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biu D</dc:creator>
  <cp:lastModifiedBy>biu D</cp:lastModifiedBy>
  <cp:revision>24</cp:revision>
  <dcterms:created xsi:type="dcterms:W3CDTF">2023-05-17T11:00:09Z</dcterms:created>
  <dcterms:modified xsi:type="dcterms:W3CDTF">2023-05-23T14:21:41Z</dcterms:modified>
</cp:coreProperties>
</file>