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Comfortaa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Comfortaa-bold.fntdata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fb78ee37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fb78ee37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024cff0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024cff0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0823ece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80823ece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0823ece9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80823ece9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fb78ee37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fb78ee37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80823ece9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80823ece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7fb78ee37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7fb78ee37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fb78ee37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fb78ee37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fb78ee37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fb78ee37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fb78ee3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fb78ee3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fb78ee37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fb78ee37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fb78ee37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fb78ee37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fb78ee3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fb78ee3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fb78ee37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fb78ee37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0823ece9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0823ece9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 Project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94"/>
              <a:t>Dizzy Englmaier</a:t>
            </a:r>
            <a:endParaRPr sz="609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94"/>
              <a:t>Chavely Albert Fernandez</a:t>
            </a:r>
            <a:endParaRPr sz="609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9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600"/>
              <a:t>September 2025</a:t>
            </a:r>
            <a:endParaRPr sz="5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20">
                <a:solidFill>
                  <a:schemeClr val="dk2"/>
                </a:solidFill>
              </a:rPr>
              <a:t>houses that meet the clients conditions are in the top 25% of house prices</a:t>
            </a:r>
            <a:endParaRPr sz="1820"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364675" y="1686600"/>
            <a:ext cx="8520600" cy="26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B3B3B"/>
                </a:solidFill>
              </a:rPr>
              <a:t>Total amount of houses that meet the conditions: 26</a:t>
            </a:r>
            <a:endParaRPr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B3B3B"/>
                </a:solidFill>
              </a:rPr>
              <a:t>→  4</a:t>
            </a:r>
            <a:r>
              <a:rPr lang="es">
                <a:solidFill>
                  <a:srgbClr val="3B3B3B"/>
                </a:solidFill>
              </a:rPr>
              <a:t> are </a:t>
            </a:r>
            <a:r>
              <a:rPr lang="es">
                <a:solidFill>
                  <a:srgbClr val="3B3B3B"/>
                </a:solidFill>
              </a:rPr>
              <a:t>not in top 25%</a:t>
            </a:r>
            <a:endParaRPr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3B3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297013" y="148500"/>
            <a:ext cx="86559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22">
                <a:solidFill>
                  <a:schemeClr val="accent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b="1" lang="es" sz="2222">
                <a:solidFill>
                  <a:schemeClr val="accent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. How expensive are the houses that meet the client conditions in comparison to the King County?</a:t>
            </a:r>
            <a:endParaRPr sz="2000">
              <a:solidFill>
                <a:srgbClr val="E6913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842275" y="947700"/>
            <a:ext cx="756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800"/>
              <a:buFont typeface="Comfortaa"/>
              <a:buChar char="➔"/>
            </a:pPr>
            <a:r>
              <a:rPr lang="es" sz="18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H</a:t>
            </a:r>
            <a:r>
              <a:rPr lang="es" sz="18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ouses that meet the conditions are in the top 25% of house prices</a:t>
            </a:r>
            <a:endParaRPr sz="1800">
              <a:solidFill>
                <a:srgbClr val="3B3B3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20"/>
              <a:t>WIP</a:t>
            </a:r>
            <a:endParaRPr sz="1820"/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311700" y="13262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67296" y="1623863"/>
            <a:ext cx="3002576" cy="320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026377" y="-2259200"/>
            <a:ext cx="3228175" cy="31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263" y="-2723500"/>
            <a:ext cx="2566276" cy="26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67800" y="-265763"/>
            <a:ext cx="4568375" cy="497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 txBox="1"/>
          <p:nvPr/>
        </p:nvSpPr>
        <p:spPr>
          <a:xfrm>
            <a:off x="4337050" y="-1004675"/>
            <a:ext cx="264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zipcodes of the 26 possible houses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297013" y="148500"/>
            <a:ext cx="86559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22">
                <a:solidFill>
                  <a:schemeClr val="accent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4</a:t>
            </a:r>
            <a:r>
              <a:rPr b="1" lang="es" sz="2222">
                <a:solidFill>
                  <a:schemeClr val="accent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. Are neighborhoods (zipcodes) build in the same time frame?</a:t>
            </a:r>
            <a:endParaRPr sz="2000">
              <a:solidFill>
                <a:srgbClr val="E6913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625" y="1001760"/>
            <a:ext cx="3414158" cy="35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7849" y="958875"/>
            <a:ext cx="3495549" cy="36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455300" y="2054300"/>
            <a:ext cx="317807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820"/>
              <a:t>WIP</a:t>
            </a:r>
            <a:endParaRPr sz="1820"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311700" y="13262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467296" y="1623863"/>
            <a:ext cx="3002576" cy="320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026377" y="-2259200"/>
            <a:ext cx="3228175" cy="31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263" y="-2723500"/>
            <a:ext cx="2566276" cy="26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67800" y="-265763"/>
            <a:ext cx="4568375" cy="497297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4"/>
          <p:cNvSpPr txBox="1"/>
          <p:nvPr/>
        </p:nvSpPr>
        <p:spPr>
          <a:xfrm>
            <a:off x="4337050" y="-1004675"/>
            <a:ext cx="264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zipcodes of the 26 possible houses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297013" y="148500"/>
            <a:ext cx="86559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22">
                <a:solidFill>
                  <a:schemeClr val="accent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4. Are neighborhoods (zipcodes) build in the same time frame?</a:t>
            </a:r>
            <a:endParaRPr sz="2000">
              <a:solidFill>
                <a:srgbClr val="E6913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27850" y="719425"/>
            <a:ext cx="4088312" cy="42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311700" y="74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Insights and recommendations for the client</a:t>
            </a:r>
            <a:endParaRPr/>
          </a:p>
        </p:txBody>
      </p: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2497200" y="2178325"/>
            <a:ext cx="53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7" name="Google Shape;217;p25"/>
          <p:cNvPicPr preferRelativeResize="0"/>
          <p:nvPr/>
        </p:nvPicPr>
        <p:blipFill rotWithShape="1">
          <a:blip r:embed="rId3">
            <a:alphaModFix/>
          </a:blip>
          <a:srcRect b="35014" l="0" r="47706" t="4217"/>
          <a:stretch/>
        </p:blipFill>
        <p:spPr>
          <a:xfrm>
            <a:off x="-3195825" y="600975"/>
            <a:ext cx="2857324" cy="36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 rotWithShape="1">
          <a:blip r:embed="rId4">
            <a:alphaModFix/>
          </a:blip>
          <a:srcRect b="4214" l="3675" r="3508" t="0"/>
          <a:stretch/>
        </p:blipFill>
        <p:spPr>
          <a:xfrm>
            <a:off x="4771650" y="650500"/>
            <a:ext cx="3862799" cy="436937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5"/>
          <p:cNvSpPr/>
          <p:nvPr/>
        </p:nvSpPr>
        <p:spPr>
          <a:xfrm rot="10797380">
            <a:off x="3891188" y="2007275"/>
            <a:ext cx="787200" cy="31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 rotWithShape="1">
          <a:blip r:embed="rId5">
            <a:alphaModFix/>
          </a:blip>
          <a:srcRect b="4580" l="1223" r="3220" t="0"/>
          <a:stretch/>
        </p:blipFill>
        <p:spPr>
          <a:xfrm>
            <a:off x="4696175" y="573962"/>
            <a:ext cx="4062355" cy="4445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3675" y="650500"/>
            <a:ext cx="2213525" cy="3292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25"/>
          <p:cNvGrpSpPr/>
          <p:nvPr/>
        </p:nvGrpSpPr>
        <p:grpSpPr>
          <a:xfrm>
            <a:off x="559750" y="632025"/>
            <a:ext cx="3238186" cy="4406325"/>
            <a:chOff x="559750" y="632025"/>
            <a:chExt cx="3238186" cy="4406325"/>
          </a:xfrm>
        </p:grpSpPr>
        <p:pic>
          <p:nvPicPr>
            <p:cNvPr id="223" name="Google Shape;223;p25"/>
            <p:cNvPicPr preferRelativeResize="0"/>
            <p:nvPr/>
          </p:nvPicPr>
          <p:blipFill rotWithShape="1">
            <a:blip r:embed="rId4">
              <a:alphaModFix/>
            </a:blip>
            <a:srcRect b="37089" l="0" r="55898" t="8158"/>
            <a:stretch/>
          </p:blipFill>
          <p:spPr>
            <a:xfrm>
              <a:off x="559750" y="632025"/>
              <a:ext cx="3238186" cy="4406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5"/>
            <p:cNvSpPr/>
            <p:nvPr/>
          </p:nvSpPr>
          <p:spPr>
            <a:xfrm>
              <a:off x="1700882" y="1122600"/>
              <a:ext cx="158700" cy="136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2215357" y="1911100"/>
              <a:ext cx="158700" cy="136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2269907" y="3280200"/>
              <a:ext cx="158700" cy="136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2030557" y="4261150"/>
              <a:ext cx="158700" cy="1362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4572000" y="2267850"/>
            <a:ext cx="39372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22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condition : 3+ bathrooms</a:t>
            </a:r>
            <a:endParaRPr sz="2000">
              <a:solidFill>
                <a:srgbClr val="3B3B3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34" name="Google Shape;234;p26"/>
          <p:cNvGrpSpPr/>
          <p:nvPr/>
        </p:nvGrpSpPr>
        <p:grpSpPr>
          <a:xfrm>
            <a:off x="4687450" y="2949925"/>
            <a:ext cx="3713700" cy="1169700"/>
            <a:chOff x="4687450" y="2949925"/>
            <a:chExt cx="3713700" cy="1169700"/>
          </a:xfrm>
        </p:grpSpPr>
        <p:sp>
          <p:nvSpPr>
            <p:cNvPr id="235" name="Google Shape;235;p26"/>
            <p:cNvSpPr/>
            <p:nvPr/>
          </p:nvSpPr>
          <p:spPr>
            <a:xfrm>
              <a:off x="4687450" y="2967175"/>
              <a:ext cx="3713700" cy="1135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6" name="Google Shape;236;p26"/>
            <p:cNvSpPr txBox="1"/>
            <p:nvPr/>
          </p:nvSpPr>
          <p:spPr>
            <a:xfrm>
              <a:off x="4693450" y="2949925"/>
              <a:ext cx="37017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/>
                <a:t>Zipcodes: </a:t>
              </a:r>
              <a:endParaRPr sz="1600"/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SzPts val="1600"/>
                <a:buChar char="➔"/>
              </a:pPr>
              <a:r>
                <a:rPr lang="es" sz="1600"/>
                <a:t>in Seattle: 98177, 98112, 98188 </a:t>
              </a:r>
              <a:endParaRPr sz="1600"/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SzPts val="1600"/>
                <a:buChar char="➔"/>
              </a:pPr>
              <a:r>
                <a:rPr lang="es" sz="1600"/>
                <a:t>with 3+ bathrooms: 98125</a:t>
              </a:r>
              <a:endParaRPr sz="1600"/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SzPts val="1600"/>
                <a:buChar char="➔"/>
              </a:pPr>
              <a:r>
                <a:rPr lang="es" sz="1600"/>
                <a:t>outside: 98003</a:t>
              </a:r>
              <a:endParaRPr sz="1600"/>
            </a:p>
          </p:txBody>
        </p:sp>
      </p:grpSp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300" y="681850"/>
            <a:ext cx="3459300" cy="8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6"/>
          <p:cNvSpPr txBox="1"/>
          <p:nvPr/>
        </p:nvSpPr>
        <p:spPr>
          <a:xfrm>
            <a:off x="1013550" y="73500"/>
            <a:ext cx="466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Seattle by area Zip codes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051" y="480750"/>
            <a:ext cx="1649175" cy="44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/>
          <p:nvPr/>
        </p:nvSpPr>
        <p:spPr>
          <a:xfrm>
            <a:off x="1805107" y="994600"/>
            <a:ext cx="158700" cy="136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2370607" y="1219900"/>
            <a:ext cx="158700" cy="136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2425807" y="1987900"/>
            <a:ext cx="158700" cy="136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2529307" y="3646900"/>
            <a:ext cx="158700" cy="1362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191563" y="-515750"/>
            <a:ext cx="188422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 you for your attention!</a:t>
            </a:r>
            <a:endParaRPr/>
          </a:p>
        </p:txBody>
      </p:sp>
      <p:sp>
        <p:nvSpPr>
          <p:cNvPr id="250" name="Google Shape;25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71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client</a:t>
            </a:r>
            <a:endParaRPr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075" y="938125"/>
            <a:ext cx="763799" cy="7637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2333600" y="1240225"/>
            <a:ext cx="61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Jacob Phillips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864100" y="1923523"/>
            <a:ext cx="170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Buy a house: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186450" y="2332200"/>
            <a:ext cx="277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Unlimited Budget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No waterfront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Golf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028850" y="3474200"/>
            <a:ext cx="2771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Big lot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tennis court, pool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 4+ bathrooms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historic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5208500" y="3791850"/>
            <a:ext cx="29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smaller house nearby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253700" y="3776400"/>
            <a:ext cx="63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Comfortaa"/>
                <a:ea typeface="Comfortaa"/>
                <a:cs typeface="Comfortaa"/>
                <a:sym typeface="Comfortaa"/>
              </a:rPr>
              <a:t>or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58675" y="17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t/>
            </a:r>
            <a:endParaRPr sz="24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73775" y="923500"/>
            <a:ext cx="749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King County Housing Data, containing information about </a:t>
            </a:r>
            <a:r>
              <a:rPr lang="es" sz="1800" u="sng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home sales in King County</a:t>
            </a:r>
            <a:r>
              <a:rPr lang="es" sz="18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 (USA)</a:t>
            </a:r>
            <a:endParaRPr sz="1800">
              <a:solidFill>
                <a:srgbClr val="3B3B3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243950" y="1741775"/>
            <a:ext cx="66561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21597 rows</a:t>
            </a:r>
            <a:endParaRPr sz="1800">
              <a:solidFill>
                <a:srgbClr val="3B3B3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21 columns</a:t>
            </a:r>
            <a:endParaRPr sz="1800">
              <a:solidFill>
                <a:srgbClr val="3B3B3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3184748" y="1918188"/>
            <a:ext cx="4023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809219" y="1759925"/>
            <a:ext cx="380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number of houses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3184748" y="2392163"/>
            <a:ext cx="4023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3809219" y="2233900"/>
            <a:ext cx="380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Information about the house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4425725" y="2866150"/>
            <a:ext cx="4512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Font typeface="Comfortaa"/>
              <a:buChar char="●"/>
            </a:pPr>
            <a:r>
              <a:rPr lang="es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if has a view to a waterfront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Font typeface="Comfortaa"/>
              <a:buChar char="●"/>
            </a:pPr>
            <a:r>
              <a:rPr lang="es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built Year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Font typeface="Comfortaa"/>
              <a:buChar char="●"/>
            </a:pPr>
            <a:r>
              <a:rPr lang="es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zip code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Font typeface="Comfortaa"/>
              <a:buChar char="●"/>
            </a:pPr>
            <a:r>
              <a:rPr lang="es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latitude</a:t>
            </a:r>
            <a:endParaRPr>
              <a:solidFill>
                <a:srgbClr val="0451A5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Font typeface="Comfortaa"/>
              <a:buChar char="●"/>
            </a:pPr>
            <a:r>
              <a:rPr lang="es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l</a:t>
            </a:r>
            <a:r>
              <a:rPr lang="es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ongitude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1354225" y="2866150"/>
            <a:ext cx="4728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Font typeface="Comfortaa"/>
              <a:buChar char="●"/>
            </a:pPr>
            <a:r>
              <a:rPr lang="es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house id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Font typeface="Comfortaa"/>
              <a:buChar char="●"/>
            </a:pPr>
            <a:r>
              <a:rPr lang="es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price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Font typeface="Comfortaa"/>
              <a:buChar char="●"/>
            </a:pPr>
            <a:r>
              <a:rPr lang="es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# of bathrooms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Font typeface="Comfortaa"/>
              <a:buChar char="●"/>
            </a:pPr>
            <a:r>
              <a:rPr lang="es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footage of the home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Font typeface="Comfortaa"/>
              <a:buChar char="●"/>
            </a:pPr>
            <a:r>
              <a:rPr lang="es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footage of the lot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1400"/>
              <a:buFont typeface="Comfortaa"/>
              <a:buChar char="●"/>
            </a:pPr>
            <a:r>
              <a:rPr lang="es">
                <a:solidFill>
                  <a:srgbClr val="3B3B3B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footage of the basement</a:t>
            </a:r>
            <a:endParaRPr>
              <a:solidFill>
                <a:srgbClr val="3B3B3B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32700" y="778300"/>
            <a:ext cx="3413100" cy="46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id        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bedrooms  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bathrooms          </a:t>
            </a: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sqft_living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sqft_lot  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floors    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waterfront       2391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view               63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condition 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grade     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sqft_above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sqft_basement     452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yr_built  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yr_renovated     3848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zipcode   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lat       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long      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sqft_living15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sqft_lot15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date      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price               0</a:t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220008" y="4470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96800" y="1781325"/>
            <a:ext cx="1519500" cy="1926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396800" y="2571764"/>
            <a:ext cx="1519500" cy="1926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32700" y="113400"/>
            <a:ext cx="2800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N</a:t>
            </a:r>
            <a:r>
              <a:rPr b="1" lang="es" sz="16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umber of data missing in every column: </a:t>
            </a:r>
            <a:endParaRPr b="1" sz="1600">
              <a:solidFill>
                <a:srgbClr val="3B3B3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2073498" y="1805013"/>
            <a:ext cx="4023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073498" y="2584113"/>
            <a:ext cx="402300" cy="14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2633000" y="2441175"/>
            <a:ext cx="171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Assume it’s 0</a:t>
            </a:r>
            <a:endParaRPr sz="1600">
              <a:solidFill>
                <a:srgbClr val="3B3B3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362600" y="657988"/>
            <a:ext cx="3841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Big lot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        (tennis court and pool)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                  </a:t>
            </a: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4800     +    13500 sq ft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                ≈ 18,300 sq ft &lt;= out. area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538250" y="1794225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fortaa"/>
                <a:ea typeface="Comfortaa"/>
                <a:cs typeface="Comfortaa"/>
                <a:sym typeface="Comfortaa"/>
              </a:rPr>
              <a:t>out. area = </a:t>
            </a:r>
            <a:r>
              <a:rPr lang="es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size(lot) - size(</a:t>
            </a:r>
            <a:r>
              <a:rPr lang="es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living) -</a:t>
            </a:r>
            <a:r>
              <a:rPr lang="es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size(</a:t>
            </a:r>
            <a:r>
              <a:rPr lang="es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basement)</a:t>
            </a:r>
            <a:endParaRPr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045100" y="181375"/>
            <a:ext cx="3558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Comfortaa"/>
                <a:ea typeface="Comfortaa"/>
                <a:cs typeface="Comfortaa"/>
                <a:sym typeface="Comfortaa"/>
              </a:rPr>
              <a:t>Conditions used for our client: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5436300" y="23048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historic</a:t>
            </a:r>
            <a:endParaRPr sz="1200"/>
          </a:p>
        </p:txBody>
      </p:sp>
      <p:sp>
        <p:nvSpPr>
          <p:cNvPr id="112" name="Google Shape;112;p16"/>
          <p:cNvSpPr txBox="1"/>
          <p:nvPr/>
        </p:nvSpPr>
        <p:spPr>
          <a:xfrm>
            <a:off x="5891550" y="2685013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build year</a:t>
            </a:r>
            <a:r>
              <a:rPr lang="es" sz="16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&lt; 1975</a:t>
            </a:r>
            <a:endParaRPr sz="16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436300" y="318357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No waterfront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waterfront = 0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5436300" y="392812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omfortaa"/>
              <a:buChar char="●"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4</a:t>
            </a: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+ bathrooms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bathrooms &gt; 4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2412025" y="1539075"/>
            <a:ext cx="193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Not consider missing values</a:t>
            </a:r>
            <a:endParaRPr sz="1600">
              <a:solidFill>
                <a:srgbClr val="3B3B3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Hypothesis to test</a:t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0" y="1798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mfortaa"/>
              <a:buAutoNum type="arabicPeriod"/>
            </a:pPr>
            <a:r>
              <a:rPr lang="es" sz="22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How the proximity to Seattle influences the price of houses?</a:t>
            </a:r>
            <a:endParaRPr sz="2200"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622650" y="1134413"/>
            <a:ext cx="7898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ctr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Comfortaa"/>
              <a:buChar char="➔"/>
            </a:pPr>
            <a:r>
              <a:rPr lang="es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Houses that are 5km away from the center of Seattle are </a:t>
            </a:r>
            <a:r>
              <a:rPr lang="es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20% </a:t>
            </a:r>
            <a:r>
              <a:rPr lang="es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cheaper than houses inside a 5km radius from the center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15971" l="7001" r="747" t="11596"/>
          <a:stretch/>
        </p:blipFill>
        <p:spPr>
          <a:xfrm>
            <a:off x="1580550" y="1896225"/>
            <a:ext cx="6566274" cy="23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 rot="10427961">
            <a:off x="5203048" y="2345152"/>
            <a:ext cx="1061007" cy="727228"/>
          </a:xfrm>
          <a:prstGeom prst="flowChartMagneticTap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5102361" y="2398192"/>
            <a:ext cx="12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mean price: 527473.25</a:t>
            </a:r>
            <a:r>
              <a:rPr lang="es" sz="13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$</a:t>
            </a:r>
            <a:endParaRPr sz="1300">
              <a:solidFill>
                <a:srgbClr val="3B3B3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2935730" y="2315942"/>
            <a:ext cx="1060800" cy="727200"/>
          </a:xfrm>
          <a:prstGeom prst="flowChartMagneticTape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2836166" y="2422033"/>
            <a:ext cx="1262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mean price: 735390.2$</a:t>
            </a:r>
            <a:endParaRPr sz="1300">
              <a:solidFill>
                <a:srgbClr val="3B3B3B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3556800" y="4481350"/>
            <a:ext cx="203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28.27% cheaper </a:t>
            </a:r>
            <a:endParaRPr/>
          </a:p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038" y="1454250"/>
            <a:ext cx="5925925" cy="35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3329963" y="32111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5371 houses 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3143263" y="2988475"/>
            <a:ext cx="392400" cy="15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297013" y="148500"/>
            <a:ext cx="8655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22">
                <a:solidFill>
                  <a:schemeClr val="accent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2. </a:t>
            </a:r>
            <a:r>
              <a:rPr b="1" lang="es" sz="2222">
                <a:solidFill>
                  <a:schemeClr val="accent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Which houses are close to a golf course?</a:t>
            </a:r>
            <a:endParaRPr sz="2000">
              <a:solidFill>
                <a:srgbClr val="E6913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52338" y="715350"/>
            <a:ext cx="783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The </a:t>
            </a:r>
            <a:r>
              <a:rPr lang="es" sz="1800" u="sng">
                <a:latin typeface="Comfortaa"/>
                <a:ea typeface="Comfortaa"/>
                <a:cs typeface="Comfortaa"/>
                <a:sym typeface="Comfortaa"/>
              </a:rPr>
              <a:t>most expensive 25%</a:t>
            </a: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 of houses are in zip codes that </a:t>
            </a:r>
            <a:r>
              <a:rPr lang="es" sz="1800" u="sng">
                <a:latin typeface="Comfortaa"/>
                <a:ea typeface="Comfortaa"/>
                <a:cs typeface="Comfortaa"/>
                <a:sym typeface="Comfortaa"/>
              </a:rPr>
              <a:t>always have at least one golf course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6690" r="6871" t="-10631"/>
          <a:stretch/>
        </p:blipFill>
        <p:spPr>
          <a:xfrm>
            <a:off x="428550" y="475575"/>
            <a:ext cx="6163176" cy="392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920238" y="4184375"/>
            <a:ext cx="447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Location of 25% more expensive houses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6640525" y="884975"/>
            <a:ext cx="2312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98053, 98007, 98126, 98040, 98119, 98112, 98052, 98117, 98115,</a:t>
            </a:r>
            <a:endParaRPr sz="12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98166, 98070, 98105, 98008, 98004, 98005, 98075, 98010, 98199,</a:t>
            </a:r>
            <a:endParaRPr sz="12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98102, 98077, 98177, 98103, 98027, 98107, 98109, 98006, 98056,</a:t>
            </a:r>
            <a:endParaRPr sz="12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98034, 98033, 98144, 98074, 98028, 98122, 98059, 98116, 98038,</a:t>
            </a:r>
            <a:endParaRPr sz="12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98024, 98125, 98065, 98106, 98136, 98178, 98029, 98118, 98072,</a:t>
            </a:r>
            <a:endParaRPr sz="12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98092, 98133, 98155, 98045, 98022, 98146, 98003, 98042, 98019,</a:t>
            </a:r>
            <a:endParaRPr sz="120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98014, 98039, 98058, 98031, 98023, 98011, 98001, 98198, 98188</a:t>
            </a:r>
            <a:endParaRPr sz="1200"/>
          </a:p>
        </p:txBody>
      </p:sp>
      <p:sp>
        <p:nvSpPr>
          <p:cNvPr id="152" name="Google Shape;152;p20"/>
          <p:cNvSpPr txBox="1"/>
          <p:nvPr/>
        </p:nvSpPr>
        <p:spPr>
          <a:xfrm>
            <a:off x="6979975" y="545525"/>
            <a:ext cx="163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Zip codes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297013" y="148500"/>
            <a:ext cx="8655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22">
                <a:solidFill>
                  <a:schemeClr val="accent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2. Which houses are close to a golf course?</a:t>
            </a:r>
            <a:endParaRPr sz="2000">
              <a:solidFill>
                <a:srgbClr val="E6913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63" y="1100661"/>
            <a:ext cx="2525724" cy="2692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851" y="1100650"/>
            <a:ext cx="2525724" cy="2692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396875" y="276125"/>
            <a:ext cx="342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Zip codes </a:t>
            </a: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including at least one of</a:t>
            </a: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 the 25% more expensive houses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4131275" y="276125"/>
            <a:ext cx="4104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Comfortaa"/>
                <a:ea typeface="Comfortaa"/>
                <a:cs typeface="Comfortaa"/>
                <a:sym typeface="Comfortaa"/>
              </a:rPr>
              <a:t>Zip codes including at least one of the 25% more expensive houses AND a golf court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396863" y="3793375"/>
            <a:ext cx="783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➔"/>
            </a:pP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The </a:t>
            </a:r>
            <a:r>
              <a:rPr lang="es" sz="1800" u="sng">
                <a:latin typeface="Comfortaa"/>
                <a:ea typeface="Comfortaa"/>
                <a:cs typeface="Comfortaa"/>
                <a:sym typeface="Comfortaa"/>
              </a:rPr>
              <a:t>most expensive 25%</a:t>
            </a:r>
            <a:r>
              <a:rPr lang="es" sz="1800">
                <a:latin typeface="Comfortaa"/>
                <a:ea typeface="Comfortaa"/>
                <a:cs typeface="Comfortaa"/>
                <a:sym typeface="Comfortaa"/>
              </a:rPr>
              <a:t> of houses are in zip codes that </a:t>
            </a:r>
            <a:r>
              <a:rPr lang="es" sz="1800" u="sng">
                <a:latin typeface="Comfortaa"/>
                <a:ea typeface="Comfortaa"/>
                <a:cs typeface="Comfortaa"/>
                <a:sym typeface="Comfortaa"/>
              </a:rPr>
              <a:t>always have at least one golf course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3872063" y="2018375"/>
            <a:ext cx="54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3B3B3B"/>
                </a:solidFill>
                <a:latin typeface="Comfortaa"/>
                <a:ea typeface="Comfortaa"/>
                <a:cs typeface="Comfortaa"/>
                <a:sym typeface="Comfortaa"/>
              </a:rPr>
              <a:t>VS</a:t>
            </a:r>
            <a:endParaRPr sz="2000">
              <a:solidFill>
                <a:srgbClr val="3B3B3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7245800" y="1360725"/>
            <a:ext cx="260700" cy="158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7446575" y="1263075"/>
            <a:ext cx="141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Open Sans"/>
                <a:ea typeface="Open Sans"/>
                <a:cs typeface="Open Sans"/>
                <a:sym typeface="Open Sans"/>
              </a:rPr>
              <a:t>no golf course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8" name="Google Shape;168;p21"/>
          <p:cNvCxnSpPr/>
          <p:nvPr/>
        </p:nvCxnSpPr>
        <p:spPr>
          <a:xfrm>
            <a:off x="2324550" y="4200625"/>
            <a:ext cx="975300" cy="294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1"/>
          <p:cNvCxnSpPr/>
          <p:nvPr/>
        </p:nvCxnSpPr>
        <p:spPr>
          <a:xfrm flipH="1">
            <a:off x="2370050" y="4189300"/>
            <a:ext cx="816300" cy="328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1"/>
          <p:cNvSpPr txBox="1"/>
          <p:nvPr/>
        </p:nvSpPr>
        <p:spPr>
          <a:xfrm>
            <a:off x="2370050" y="4495525"/>
            <a:ext cx="97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Open Sans"/>
                <a:ea typeface="Open Sans"/>
                <a:cs typeface="Open Sans"/>
                <a:sym typeface="Open Sans"/>
              </a:rPr>
              <a:t>(28/63)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