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72" r:id="rId2"/>
    <p:sldMasterId id="2147483694" r:id="rId3"/>
    <p:sldMasterId id="2147483695" r:id="rId4"/>
  </p:sldMasterIdLst>
  <p:notesMasterIdLst>
    <p:notesMasterId r:id="rId25"/>
  </p:notesMasterIdLst>
  <p:sldIdLst>
    <p:sldId id="257" r:id="rId5"/>
    <p:sldId id="259" r:id="rId6"/>
    <p:sldId id="272" r:id="rId7"/>
    <p:sldId id="261" r:id="rId8"/>
    <p:sldId id="273" r:id="rId9"/>
    <p:sldId id="263" r:id="rId10"/>
    <p:sldId id="268" r:id="rId11"/>
    <p:sldId id="281" r:id="rId12"/>
    <p:sldId id="269" r:id="rId13"/>
    <p:sldId id="270" r:id="rId14"/>
    <p:sldId id="271" r:id="rId15"/>
    <p:sldId id="282" r:id="rId16"/>
    <p:sldId id="279" r:id="rId17"/>
    <p:sldId id="280" r:id="rId18"/>
    <p:sldId id="274" r:id="rId19"/>
    <p:sldId id="275" r:id="rId20"/>
    <p:sldId id="276" r:id="rId21"/>
    <p:sldId id="277" r:id="rId22"/>
    <p:sldId id="278" r:id="rId23"/>
    <p:sldId id="267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CC0099"/>
    <a:srgbClr val="009999"/>
    <a:srgbClr val="CCFFCC"/>
    <a:srgbClr val="800000"/>
    <a:srgbClr val="FF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 varScale="1">
        <p:scale>
          <a:sx n="69" d="100"/>
          <a:sy n="69" d="100"/>
        </p:scale>
        <p:origin x="504" y="66"/>
      </p:cViewPr>
      <p:guideLst>
        <p:guide orient="horz" pos="21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43CBEB-A05A-43C6-810D-06FC48238B4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3CBEB-A05A-43C6-810D-06FC48238B4D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16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6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6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3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275278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50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64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60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11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0489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8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1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2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31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597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66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2805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10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100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992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12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48293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5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2774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22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5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280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0939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75158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90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63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864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3891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852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87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756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48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4458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201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50381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5384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871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5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6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8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74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969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395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50825" y="1079500"/>
            <a:ext cx="8226425" cy="3175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</a:endParaRPr>
          </a:p>
        </p:txBody>
      </p:sp>
      <p:pic>
        <p:nvPicPr>
          <p:cNvPr id="1027" name="Picture 3" descr="scut_new_logo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25400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5" descr="l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6938"/>
            <a:ext cx="914400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011863" y="912813"/>
            <a:ext cx="302418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400">
                <a:solidFill>
                  <a:srgbClr val="00A278"/>
                </a:solidFill>
                <a:latin typeface="Times New Roman" pitchFamily="18" charset="0"/>
              </a:rPr>
              <a:t>South China University of Technology</a:t>
            </a: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5826125" y="914400"/>
            <a:ext cx="269875" cy="306388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defRPr/>
            </a:pPr>
            <a:endParaRPr lang="zh-CN" altLang="en-US" sz="1200">
              <a:latin typeface="Arial" charset="0"/>
            </a:endParaRPr>
          </a:p>
        </p:txBody>
      </p:sp>
      <p:pic>
        <p:nvPicPr>
          <p:cNvPr id="2" name="Picture 8" descr="校训石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0"/>
            <a:ext cx="176371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8763000" y="6569075"/>
            <a:ext cx="381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986D7926-54CF-4471-9C8B-91A7F000843C}" type="slidenum">
              <a:rPr lang="zh-CN" altLang="en-US" sz="1400" b="1">
                <a:solidFill>
                  <a:srgbClr val="6600CC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400" b="1">
              <a:solidFill>
                <a:srgbClr val="6600CC"/>
              </a:solidFill>
            </a:endParaRPr>
          </a:p>
        </p:txBody>
      </p:sp>
      <p:sp>
        <p:nvSpPr>
          <p:cNvPr id="1034" name="AutoShape 7"/>
          <p:cNvSpPr>
            <a:spLocks noChangeArrowheads="1"/>
          </p:cNvSpPr>
          <p:nvPr userDrawn="1"/>
        </p:nvSpPr>
        <p:spPr bwMode="auto">
          <a:xfrm>
            <a:off x="8874125" y="914400"/>
            <a:ext cx="269875" cy="306388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defRPr/>
            </a:pPr>
            <a:endParaRPr lang="zh-CN" altLang="en-US" sz="12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未标题-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7"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 userDrawn="1"/>
        </p:nvSpPr>
        <p:spPr bwMode="auto">
          <a:xfrm flipV="1">
            <a:off x="315913" y="2852738"/>
            <a:ext cx="8693150" cy="55562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zh-CN" altLang="en-US" sz="1200">
              <a:latin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76800"/>
            <a:ext cx="4343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scut_new_logo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33400"/>
            <a:ext cx="43529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4496" y="1600248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4496" y="3352802"/>
            <a:ext cx="73912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指导老师：徐静、江伟、姜长城、马迎、杨丽新、陈泽飞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2022.02.21</a:t>
            </a:r>
            <a:endParaRPr lang="zh-CN" altLang="en-US" sz="36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318" y="1200329"/>
            <a:ext cx="90676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CN" altLang="en-US" sz="2000" b="1" dirty="0" smtClean="0"/>
              <a:t>红外接收器的系统</a:t>
            </a:r>
            <a:r>
              <a:rPr lang="zh-CN" altLang="zh-CN" sz="2000" b="1" dirty="0" smtClean="0"/>
              <a:t>设计</a:t>
            </a:r>
            <a:r>
              <a:rPr lang="en-US" altLang="zh-CN" sz="2000" b="1" dirty="0" smtClean="0"/>
              <a:t>——</a:t>
            </a:r>
            <a:r>
              <a:rPr lang="zh-CN" altLang="zh-CN" sz="2000" b="1" dirty="0" smtClean="0"/>
              <a:t>设计</a:t>
            </a:r>
            <a:r>
              <a:rPr lang="zh-CN" altLang="zh-CN" sz="2000" b="1" dirty="0"/>
              <a:t>要求</a:t>
            </a:r>
          </a:p>
          <a:p>
            <a:pPr marL="342900" indent="-342900">
              <a:lnSpc>
                <a:spcPts val="2400"/>
              </a:lnSpc>
              <a:buFont typeface="+mj-lt"/>
              <a:buAutoNum type="arabicPeriod"/>
            </a:pPr>
            <a:r>
              <a:rPr lang="zh-CN" altLang="zh-CN" sz="1800" dirty="0" smtClean="0"/>
              <a:t>系统功能</a:t>
            </a:r>
            <a:endParaRPr lang="zh-CN" altLang="zh-CN" sz="1800" dirty="0"/>
          </a:p>
          <a:p>
            <a:pPr marL="342900">
              <a:lnSpc>
                <a:spcPts val="24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通过</a:t>
            </a:r>
            <a:r>
              <a:rPr lang="zh-CN" altLang="zh-CN" sz="1800" dirty="0"/>
              <a:t>红外接收模块接收信号；</a:t>
            </a:r>
          </a:p>
          <a:p>
            <a:pPr marL="342900">
              <a:lnSpc>
                <a:spcPts val="24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将</a:t>
            </a:r>
            <a:r>
              <a:rPr lang="zh-CN" altLang="zh-CN" sz="1800" dirty="0"/>
              <a:t>接收的数据通过</a:t>
            </a:r>
            <a:r>
              <a:rPr lang="en-US" altLang="zh-CN" sz="1800" dirty="0"/>
              <a:t>LED</a:t>
            </a:r>
            <a:r>
              <a:rPr lang="zh-CN" altLang="zh-CN" sz="1800" dirty="0"/>
              <a:t>数码管显示；</a:t>
            </a:r>
          </a:p>
          <a:p>
            <a:pPr marL="342900">
              <a:lnSpc>
                <a:spcPts val="24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没有</a:t>
            </a:r>
            <a:r>
              <a:rPr lang="zh-CN" altLang="zh-CN" sz="1800" dirty="0"/>
              <a:t>接收数据</a:t>
            </a:r>
            <a:r>
              <a:rPr lang="en-US" altLang="zh-CN" sz="1800" dirty="0"/>
              <a:t>1</a:t>
            </a:r>
            <a:r>
              <a:rPr lang="zh-CN" altLang="zh-CN" sz="1800" dirty="0"/>
              <a:t>分钟后，通过键盘可以输入</a:t>
            </a:r>
            <a:r>
              <a:rPr lang="en-US" altLang="zh-CN" sz="1800" dirty="0"/>
              <a:t>0~9</a:t>
            </a:r>
            <a:r>
              <a:rPr lang="zh-CN" altLang="zh-CN" sz="1800" dirty="0"/>
              <a:t>的数字依次从</a:t>
            </a:r>
            <a:r>
              <a:rPr lang="en-US" altLang="zh-CN" sz="1800" dirty="0"/>
              <a:t>LED</a:t>
            </a:r>
            <a:r>
              <a:rPr lang="zh-CN" altLang="zh-CN" sz="1800" dirty="0"/>
              <a:t>数码管的右边向左边滚动进入。</a:t>
            </a:r>
            <a:endParaRPr lang="en-US" altLang="zh-CN" sz="1800" dirty="0" smtClean="0"/>
          </a:p>
          <a:p>
            <a:pPr marL="342900" lvl="0" indent="-342900">
              <a:lnSpc>
                <a:spcPts val="2400"/>
              </a:lnSpc>
              <a:buFont typeface="+mj-lt"/>
              <a:buAutoNum type="arabicPeriod" startAt="2"/>
            </a:pPr>
            <a:r>
              <a:rPr lang="zh-CN" altLang="zh-CN" sz="1800" dirty="0" smtClean="0"/>
              <a:t>系统硬件设计</a:t>
            </a:r>
          </a:p>
          <a:p>
            <a:pPr marL="342900">
              <a:lnSpc>
                <a:spcPts val="24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单片机</a:t>
            </a:r>
            <a:r>
              <a:rPr lang="zh-CN" altLang="zh-CN" sz="1800" dirty="0"/>
              <a:t>采用</a:t>
            </a:r>
            <a:r>
              <a:rPr lang="en-US" altLang="zh-CN" sz="1800" dirty="0" smtClean="0"/>
              <a:t>PIC16F877A</a:t>
            </a:r>
            <a:r>
              <a:rPr lang="zh-CN" altLang="zh-CN" sz="1800" dirty="0" smtClean="0"/>
              <a:t>。</a:t>
            </a:r>
            <a:endParaRPr lang="zh-CN" altLang="zh-CN" sz="1800" dirty="0"/>
          </a:p>
          <a:p>
            <a:pPr marL="342900">
              <a:lnSpc>
                <a:spcPts val="24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键盘</a:t>
            </a:r>
            <a:r>
              <a:rPr lang="zh-CN" altLang="zh-CN" sz="1800" dirty="0"/>
              <a:t>为</a:t>
            </a:r>
            <a:r>
              <a:rPr lang="en-US" altLang="zh-CN" sz="1800" dirty="0"/>
              <a:t>4</a:t>
            </a:r>
            <a:r>
              <a:rPr lang="zh-CN" altLang="zh-CN" sz="1800" dirty="0"/>
              <a:t>×</a:t>
            </a:r>
            <a:r>
              <a:rPr lang="en-US" altLang="zh-CN" sz="1800" dirty="0"/>
              <a:t>4</a:t>
            </a:r>
            <a:r>
              <a:rPr lang="zh-CN" altLang="zh-CN" sz="1800" dirty="0"/>
              <a:t>行列式键盘，按键设有</a:t>
            </a:r>
            <a:r>
              <a:rPr lang="en-US" altLang="zh-CN" sz="1800" dirty="0"/>
              <a:t>10</a:t>
            </a:r>
            <a:r>
              <a:rPr lang="zh-CN" altLang="zh-CN" sz="1800" dirty="0"/>
              <a:t>个数字键</a:t>
            </a:r>
            <a:r>
              <a:rPr lang="en-US" altLang="zh-CN" sz="1800" dirty="0"/>
              <a:t>0……9</a:t>
            </a:r>
            <a:r>
              <a:rPr lang="zh-CN" altLang="zh-CN" sz="1800" dirty="0"/>
              <a:t>，</a:t>
            </a:r>
            <a:r>
              <a:rPr lang="zh-CN" altLang="zh-CN" sz="1800" dirty="0" smtClean="0"/>
              <a:t>和</a:t>
            </a:r>
            <a:r>
              <a:rPr lang="en-US" altLang="zh-CN" sz="1800" dirty="0" smtClean="0"/>
              <a:t>3</a:t>
            </a:r>
            <a:r>
              <a:rPr lang="zh-CN" altLang="zh-CN" sz="1800" dirty="0" smtClean="0"/>
              <a:t>个</a:t>
            </a:r>
            <a:r>
              <a:rPr lang="zh-CN" altLang="zh-CN" sz="1800" dirty="0"/>
              <a:t>功能键依次是：点亮接收功能信号键、</a:t>
            </a:r>
            <a:r>
              <a:rPr lang="zh-CN" altLang="zh-CN" sz="1800" dirty="0" smtClean="0"/>
              <a:t>接收</a:t>
            </a:r>
            <a:r>
              <a:rPr lang="zh-CN" altLang="en-US" sz="1800" dirty="0" smtClean="0"/>
              <a:t>停止</a:t>
            </a:r>
            <a:r>
              <a:rPr lang="zh-CN" altLang="zh-CN" sz="1800" dirty="0" smtClean="0"/>
              <a:t>键</a:t>
            </a:r>
            <a:r>
              <a:rPr lang="zh-CN" altLang="zh-CN" sz="1800" dirty="0"/>
              <a:t>、显示停止键。</a:t>
            </a:r>
          </a:p>
          <a:p>
            <a:pPr marL="342900">
              <a:lnSpc>
                <a:spcPts val="24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有</a:t>
            </a:r>
            <a:r>
              <a:rPr lang="en-US" altLang="zh-CN" sz="1800" dirty="0"/>
              <a:t>8</a:t>
            </a:r>
            <a:r>
              <a:rPr lang="zh-CN" altLang="zh-CN" sz="1800" dirty="0"/>
              <a:t>位</a:t>
            </a:r>
            <a:r>
              <a:rPr lang="en-US" altLang="zh-CN" sz="1800" dirty="0"/>
              <a:t>LED</a:t>
            </a:r>
            <a:r>
              <a:rPr lang="zh-CN" altLang="zh-CN" sz="1800" dirty="0"/>
              <a:t>管，接收的数据依次从右边向左滚动进入。</a:t>
            </a:r>
            <a:endParaRPr lang="en-US" altLang="zh-CN" sz="1800" dirty="0" smtClean="0"/>
          </a:p>
          <a:p>
            <a:pPr marL="342900" lvl="0" indent="-342900">
              <a:lnSpc>
                <a:spcPts val="2400"/>
              </a:lnSpc>
              <a:buFont typeface="+mj-lt"/>
              <a:buAutoNum type="arabicPeriod" startAt="3"/>
            </a:pPr>
            <a:r>
              <a:rPr lang="zh-CN" altLang="zh-CN" sz="1800" dirty="0" smtClean="0"/>
              <a:t>系统软件</a:t>
            </a:r>
            <a:r>
              <a:rPr lang="zh-CN" altLang="zh-CN" sz="1800" dirty="0"/>
              <a:t>设计</a:t>
            </a:r>
          </a:p>
          <a:p>
            <a:pPr marL="342900">
              <a:lnSpc>
                <a:spcPts val="24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键盘</a:t>
            </a:r>
            <a:r>
              <a:rPr lang="zh-CN" altLang="zh-CN" sz="1800" dirty="0"/>
              <a:t>管理程序</a:t>
            </a:r>
            <a:r>
              <a:rPr lang="en-US" altLang="zh-CN" sz="1800" dirty="0"/>
              <a:t>(</a:t>
            </a:r>
            <a:r>
              <a:rPr lang="zh-CN" altLang="zh-CN" sz="1800" dirty="0"/>
              <a:t>包括键扫描、键处理程序</a:t>
            </a:r>
            <a:r>
              <a:rPr lang="en-US" altLang="zh-CN" sz="1800" dirty="0"/>
              <a:t>)</a:t>
            </a:r>
            <a:r>
              <a:rPr lang="zh-CN" altLang="zh-CN" sz="1800" dirty="0"/>
              <a:t>；</a:t>
            </a:r>
          </a:p>
          <a:p>
            <a:pPr marL="342900">
              <a:lnSpc>
                <a:spcPts val="2400"/>
              </a:lnSpc>
              <a:buFont typeface="+mj-ea"/>
              <a:buAutoNum type="circleNumDbPlain"/>
            </a:pPr>
            <a:r>
              <a:rPr lang="en-US" altLang="zh-CN" sz="1800" dirty="0" smtClean="0"/>
              <a:t> LED</a:t>
            </a:r>
            <a:r>
              <a:rPr lang="zh-CN" altLang="zh-CN" sz="1800" dirty="0"/>
              <a:t>动态显示程序；</a:t>
            </a:r>
          </a:p>
          <a:p>
            <a:pPr marL="342900">
              <a:lnSpc>
                <a:spcPts val="24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按下</a:t>
            </a:r>
            <a:r>
              <a:rPr lang="zh-CN" altLang="zh-CN" sz="1800" dirty="0"/>
              <a:t>点亮接收功能信号键后，一个</a:t>
            </a:r>
            <a:r>
              <a:rPr lang="en-US" altLang="zh-CN" sz="1800" dirty="0"/>
              <a:t>LED</a:t>
            </a:r>
            <a:r>
              <a:rPr lang="zh-CN" altLang="zh-CN" sz="1800" dirty="0"/>
              <a:t>灯被点亮（表示进入接收模式） ，串口接收到红外接收模块解调后的</a:t>
            </a:r>
            <a:r>
              <a:rPr lang="zh-CN" altLang="zh-CN" sz="1800" dirty="0" smtClean="0"/>
              <a:t>数据进行</a:t>
            </a:r>
            <a:r>
              <a:rPr lang="zh-CN" altLang="zh-CN" sz="1800" dirty="0"/>
              <a:t>译码，并将结果显示在数码管上，按下</a:t>
            </a:r>
            <a:r>
              <a:rPr lang="zh-CN" altLang="zh-CN" sz="1800" dirty="0" smtClean="0"/>
              <a:t>接收</a:t>
            </a:r>
            <a:r>
              <a:rPr lang="zh-CN" altLang="en-US" sz="1800" dirty="0" smtClean="0"/>
              <a:t>停止</a:t>
            </a:r>
            <a:r>
              <a:rPr lang="zh-CN" altLang="zh-CN" sz="1800" dirty="0" smtClean="0"/>
              <a:t>键后</a:t>
            </a:r>
            <a:r>
              <a:rPr lang="zh-CN" altLang="en-US" sz="1800" dirty="0" smtClean="0"/>
              <a:t>停止</a:t>
            </a:r>
            <a:r>
              <a:rPr lang="zh-CN" altLang="zh-CN" sz="1800" dirty="0" smtClean="0"/>
              <a:t>接收数据</a:t>
            </a:r>
            <a:r>
              <a:rPr lang="zh-CN" altLang="en-US" sz="1800" dirty="0" smtClean="0"/>
              <a:t>，指示灯熄灭</a:t>
            </a:r>
            <a:r>
              <a:rPr lang="zh-CN" altLang="zh-CN" sz="1800" dirty="0" smtClean="0"/>
              <a:t>。数码</a:t>
            </a:r>
            <a:r>
              <a:rPr lang="zh-CN" altLang="zh-CN" sz="1800" dirty="0"/>
              <a:t>管从右到左滚动显示按键的信息。显示停止键可以让显示在数码管上的数字熄灭。</a:t>
            </a:r>
            <a:endParaRPr lang="zh-CN" altLang="en-US" sz="1800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5" t="40146" r="64372" b="26575"/>
          <a:stretch>
            <a:fillRect/>
          </a:stretch>
        </p:blipFill>
        <p:spPr bwMode="auto">
          <a:xfrm>
            <a:off x="6857940" y="3962386"/>
            <a:ext cx="1142970" cy="142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343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110" y="1371654"/>
            <a:ext cx="8381780" cy="5393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zh-CN" sz="2000" b="1" dirty="0"/>
              <a:t>步进电机</a:t>
            </a:r>
            <a:r>
              <a:rPr lang="zh-CN" altLang="zh-CN" sz="2000" b="1" dirty="0" smtClean="0"/>
              <a:t>控制</a:t>
            </a:r>
            <a:r>
              <a:rPr lang="zh-CN" altLang="en-US" sz="2000" b="1" dirty="0" smtClean="0"/>
              <a:t>的</a:t>
            </a:r>
            <a:r>
              <a:rPr lang="zh-CN" altLang="zh-CN" sz="2000" b="1" dirty="0" smtClean="0"/>
              <a:t>系统设计</a:t>
            </a:r>
            <a:r>
              <a:rPr lang="en-US" altLang="zh-CN" sz="2000" b="1" dirty="0" smtClean="0"/>
              <a:t>——</a:t>
            </a:r>
            <a:r>
              <a:rPr lang="zh-CN" altLang="zh-CN" sz="2000" b="1" dirty="0" smtClean="0"/>
              <a:t>设计</a:t>
            </a:r>
            <a:r>
              <a:rPr lang="zh-CN" altLang="zh-CN" sz="2000" b="1" dirty="0"/>
              <a:t>要求</a:t>
            </a:r>
          </a:p>
          <a:p>
            <a:pPr marL="342900" indent="-342900">
              <a:lnSpc>
                <a:spcPts val="2600"/>
              </a:lnSpc>
              <a:buFont typeface="+mj-lt"/>
              <a:buAutoNum type="arabicPeriod"/>
            </a:pPr>
            <a:r>
              <a:rPr lang="zh-CN" altLang="zh-CN" sz="1800" dirty="0" smtClean="0"/>
              <a:t>系统功能</a:t>
            </a:r>
            <a:endParaRPr lang="zh-CN" altLang="zh-CN" sz="1800" dirty="0"/>
          </a:p>
          <a:p>
            <a:pPr marL="3420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步进电机</a:t>
            </a:r>
            <a:r>
              <a:rPr lang="zh-CN" altLang="zh-CN" sz="1800" dirty="0"/>
              <a:t>转速分为</a:t>
            </a:r>
            <a:r>
              <a:rPr lang="en-US" altLang="zh-CN" sz="1800" dirty="0"/>
              <a:t>8</a:t>
            </a:r>
            <a:r>
              <a:rPr lang="zh-CN" altLang="zh-CN" sz="1800" dirty="0"/>
              <a:t>级，依次是</a:t>
            </a:r>
            <a:r>
              <a:rPr lang="en-US" altLang="zh-CN" sz="1800" dirty="0"/>
              <a:t>30 </a:t>
            </a:r>
            <a:r>
              <a:rPr lang="zh-CN" altLang="zh-CN" sz="1800" dirty="0"/>
              <a:t>、</a:t>
            </a:r>
            <a:r>
              <a:rPr lang="en-US" altLang="zh-CN" sz="1800" dirty="0"/>
              <a:t>60</a:t>
            </a:r>
            <a:r>
              <a:rPr lang="zh-CN" altLang="zh-CN" sz="1800" dirty="0"/>
              <a:t>、</a:t>
            </a:r>
            <a:r>
              <a:rPr lang="en-US" altLang="zh-CN" sz="1800" dirty="0"/>
              <a:t>90</a:t>
            </a:r>
            <a:r>
              <a:rPr lang="zh-CN" altLang="zh-CN" sz="1800" dirty="0"/>
              <a:t>、</a:t>
            </a:r>
            <a:r>
              <a:rPr lang="en-US" altLang="zh-CN" sz="1800" dirty="0"/>
              <a:t>120</a:t>
            </a:r>
            <a:r>
              <a:rPr lang="zh-CN" altLang="zh-CN" sz="1800" dirty="0"/>
              <a:t>、</a:t>
            </a:r>
            <a:r>
              <a:rPr lang="en-US" altLang="zh-CN" sz="1800" dirty="0"/>
              <a:t>150</a:t>
            </a:r>
            <a:r>
              <a:rPr lang="zh-CN" altLang="zh-CN" sz="1800" dirty="0"/>
              <a:t>、</a:t>
            </a:r>
            <a:r>
              <a:rPr lang="en-US" altLang="zh-CN" sz="1800" dirty="0"/>
              <a:t>180</a:t>
            </a:r>
            <a:r>
              <a:rPr lang="zh-CN" altLang="zh-CN" sz="1800" dirty="0"/>
              <a:t>、</a:t>
            </a:r>
            <a:r>
              <a:rPr lang="en-US" altLang="zh-CN" sz="1800" dirty="0"/>
              <a:t>210</a:t>
            </a:r>
            <a:r>
              <a:rPr lang="zh-CN" altLang="zh-CN" sz="1800" dirty="0"/>
              <a:t>、</a:t>
            </a:r>
            <a:r>
              <a:rPr lang="en-US" altLang="zh-CN" sz="1800" dirty="0" smtClean="0"/>
              <a:t>240(r/min</a:t>
            </a:r>
            <a:r>
              <a:rPr lang="en-US" altLang="zh-CN" sz="1800" dirty="0"/>
              <a:t>)</a:t>
            </a:r>
            <a:r>
              <a:rPr lang="zh-CN" altLang="zh-CN" sz="1800" dirty="0"/>
              <a:t>。电机可实现正、反转，可通过键盘输入要求的转速</a:t>
            </a:r>
            <a:r>
              <a:rPr lang="zh-CN" altLang="zh-CN" sz="1800" dirty="0" smtClean="0"/>
              <a:t>。</a:t>
            </a:r>
            <a:endParaRPr lang="en-US" altLang="zh-CN" sz="1800" dirty="0"/>
          </a:p>
          <a:p>
            <a:pPr marL="342900">
              <a:lnSpc>
                <a:spcPts val="2600"/>
              </a:lnSpc>
              <a:buFont typeface="+mj-ea"/>
              <a:buAutoNum type="circleNumDbPlain" startAt="2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电机</a:t>
            </a:r>
            <a:r>
              <a:rPr lang="zh-CN" altLang="zh-CN" sz="1800" dirty="0"/>
              <a:t>的正反转（正转</a:t>
            </a:r>
            <a:r>
              <a:rPr lang="zh-CN" altLang="zh-CN" sz="1800" dirty="0" smtClean="0"/>
              <a:t>用</a:t>
            </a:r>
            <a:r>
              <a:rPr lang="zh-CN" altLang="en-US" sz="1800" dirty="0" smtClean="0"/>
              <a:t>镜像</a:t>
            </a:r>
            <a:r>
              <a:rPr lang="zh-CN" altLang="zh-CN" sz="1800" dirty="0" smtClean="0"/>
              <a:t>的</a:t>
            </a:r>
            <a:r>
              <a:rPr lang="en-US" altLang="zh-CN" sz="1800" dirty="0"/>
              <a:t>C</a:t>
            </a:r>
            <a:r>
              <a:rPr lang="zh-CN" altLang="zh-CN" sz="1800" dirty="0"/>
              <a:t>，翻转用</a:t>
            </a:r>
            <a:r>
              <a:rPr lang="en-US" altLang="zh-CN" sz="1800" dirty="0"/>
              <a:t>C</a:t>
            </a:r>
            <a:r>
              <a:rPr lang="zh-CN" altLang="zh-CN" sz="1800" dirty="0"/>
              <a:t>）和转速用</a:t>
            </a:r>
            <a:r>
              <a:rPr lang="en-US" altLang="zh-CN" sz="1800" dirty="0"/>
              <a:t>LED</a:t>
            </a:r>
            <a:r>
              <a:rPr lang="zh-CN" altLang="zh-CN" sz="1800" dirty="0"/>
              <a:t>管显示出来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342900">
              <a:lnSpc>
                <a:spcPts val="2600"/>
              </a:lnSpc>
              <a:buFont typeface="+mj-ea"/>
              <a:buAutoNum type="circleNumDbPlain" startAt="2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电机</a:t>
            </a:r>
            <a:r>
              <a:rPr lang="zh-CN" altLang="zh-CN" sz="1800" dirty="0"/>
              <a:t>高速启动时有升速过程。</a:t>
            </a:r>
            <a:endParaRPr lang="en-US" altLang="zh-CN" sz="1800" dirty="0" smtClean="0"/>
          </a:p>
          <a:p>
            <a:pPr marL="342900" lvl="0" indent="-342900">
              <a:lnSpc>
                <a:spcPts val="2600"/>
              </a:lnSpc>
              <a:buFont typeface="+mj-lt"/>
              <a:buAutoNum type="arabicPeriod" startAt="2"/>
            </a:pPr>
            <a:r>
              <a:rPr lang="zh-CN" altLang="zh-CN" sz="1800" dirty="0" smtClean="0"/>
              <a:t>系统硬件设计</a:t>
            </a:r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单片机</a:t>
            </a:r>
            <a:r>
              <a:rPr lang="zh-CN" altLang="zh-CN" sz="1800" dirty="0"/>
              <a:t>采用</a:t>
            </a:r>
            <a:r>
              <a:rPr lang="en-US" altLang="zh-CN" sz="1800" dirty="0" smtClean="0"/>
              <a:t>PIC16F877A</a:t>
            </a:r>
            <a:endParaRPr lang="zh-CN" altLang="zh-CN" sz="1800" dirty="0"/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键盘</a:t>
            </a:r>
            <a:r>
              <a:rPr lang="zh-CN" altLang="zh-CN" sz="1800" dirty="0"/>
              <a:t>为</a:t>
            </a:r>
            <a:r>
              <a:rPr lang="en-US" altLang="zh-CN" sz="1800" dirty="0"/>
              <a:t>4</a:t>
            </a:r>
            <a:r>
              <a:rPr lang="zh-CN" altLang="zh-CN" sz="1800" dirty="0"/>
              <a:t>×</a:t>
            </a:r>
            <a:r>
              <a:rPr lang="en-US" altLang="zh-CN" sz="1800" dirty="0"/>
              <a:t>4</a:t>
            </a:r>
            <a:r>
              <a:rPr lang="zh-CN" altLang="zh-CN" sz="1800" dirty="0"/>
              <a:t>行列式键盘，按键设有</a:t>
            </a:r>
            <a:r>
              <a:rPr lang="en-US" altLang="zh-CN" sz="1800" dirty="0"/>
              <a:t>10</a:t>
            </a:r>
            <a:r>
              <a:rPr lang="zh-CN" altLang="zh-CN" sz="1800" dirty="0"/>
              <a:t>个数字键</a:t>
            </a:r>
            <a:r>
              <a:rPr lang="en-US" altLang="zh-CN" sz="1800" dirty="0"/>
              <a:t>0……9</a:t>
            </a:r>
            <a:r>
              <a:rPr lang="zh-CN" altLang="zh-CN" sz="1800" dirty="0"/>
              <a:t>，</a:t>
            </a:r>
            <a:r>
              <a:rPr lang="zh-CN" altLang="zh-CN" sz="1800" dirty="0" smtClean="0"/>
              <a:t>和</a:t>
            </a:r>
            <a:r>
              <a:rPr lang="en-US" altLang="zh-CN" sz="1800" dirty="0" smtClean="0"/>
              <a:t>5</a:t>
            </a:r>
            <a:r>
              <a:rPr lang="zh-CN" altLang="zh-CN" sz="1800" dirty="0" smtClean="0"/>
              <a:t>个</a:t>
            </a:r>
            <a:r>
              <a:rPr lang="zh-CN" altLang="zh-CN" sz="1800" dirty="0"/>
              <a:t>功能键依次是：正转、反转</a:t>
            </a:r>
            <a:r>
              <a:rPr lang="zh-CN" altLang="zh-CN" sz="1800" dirty="0" smtClean="0"/>
              <a:t>、启动</a:t>
            </a:r>
            <a:r>
              <a:rPr lang="zh-CN" altLang="zh-CN" sz="1800" dirty="0"/>
              <a:t>、停止、清屏。</a:t>
            </a:r>
          </a:p>
          <a:p>
            <a:pPr marL="342900">
              <a:lnSpc>
                <a:spcPts val="2600"/>
              </a:lnSpc>
              <a:buFont typeface="+mj-ea"/>
              <a:buAutoNum type="circleNumDbPlain" startAt="3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有</a:t>
            </a:r>
            <a:r>
              <a:rPr lang="en-US" altLang="zh-CN" sz="1800" dirty="0"/>
              <a:t>4</a:t>
            </a:r>
            <a:r>
              <a:rPr lang="zh-CN" altLang="zh-CN" sz="1800" dirty="0"/>
              <a:t>个</a:t>
            </a:r>
            <a:r>
              <a:rPr lang="en-US" altLang="zh-CN" sz="1800" dirty="0"/>
              <a:t>LED</a:t>
            </a:r>
            <a:r>
              <a:rPr lang="zh-CN" altLang="zh-CN" sz="1800" dirty="0"/>
              <a:t>管，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位</a:t>
            </a:r>
            <a:r>
              <a:rPr lang="zh-CN" altLang="zh-CN" sz="1800" dirty="0" smtClean="0"/>
              <a:t>用于</a:t>
            </a:r>
            <a:r>
              <a:rPr lang="zh-CN" altLang="zh-CN" sz="1800" dirty="0"/>
              <a:t>显示正、反转标识，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位</a:t>
            </a:r>
            <a:r>
              <a:rPr lang="zh-CN" altLang="zh-CN" sz="1800" dirty="0" smtClean="0"/>
              <a:t>用于</a:t>
            </a:r>
            <a:r>
              <a:rPr lang="zh-CN" altLang="zh-CN" sz="1800" dirty="0"/>
              <a:t>显示电机转速。</a:t>
            </a:r>
            <a:endParaRPr lang="en-US" altLang="zh-CN" sz="1800" dirty="0"/>
          </a:p>
          <a:p>
            <a:pPr marL="342900" lvl="0" indent="-342900">
              <a:lnSpc>
                <a:spcPts val="2600"/>
              </a:lnSpc>
              <a:buFont typeface="+mj-lt"/>
              <a:buAutoNum type="arabicPeriod" startAt="3"/>
            </a:pPr>
            <a:r>
              <a:rPr lang="zh-CN" altLang="zh-CN" sz="1800" dirty="0" smtClean="0"/>
              <a:t>系统软件</a:t>
            </a:r>
            <a:r>
              <a:rPr lang="zh-CN" altLang="zh-CN" sz="1800" dirty="0"/>
              <a:t>设计</a:t>
            </a:r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键盘</a:t>
            </a:r>
            <a:r>
              <a:rPr lang="zh-CN" altLang="zh-CN" sz="1800" dirty="0"/>
              <a:t>管理程序</a:t>
            </a:r>
            <a:r>
              <a:rPr lang="en-US" altLang="zh-CN" sz="1800" dirty="0"/>
              <a:t>(</a:t>
            </a:r>
            <a:r>
              <a:rPr lang="zh-CN" altLang="zh-CN" sz="1800" dirty="0"/>
              <a:t>包括键扫描、键处理程序</a:t>
            </a:r>
            <a:r>
              <a:rPr lang="en-US" altLang="zh-CN" sz="1800" dirty="0"/>
              <a:t>)</a:t>
            </a:r>
            <a:r>
              <a:rPr lang="zh-CN" altLang="zh-CN" sz="1800" dirty="0"/>
              <a:t>。</a:t>
            </a:r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LED</a:t>
            </a:r>
            <a:r>
              <a:rPr lang="zh-CN" altLang="zh-CN" sz="1800" dirty="0"/>
              <a:t>动态显示程序。</a:t>
            </a:r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步进电机</a:t>
            </a:r>
            <a:r>
              <a:rPr lang="zh-CN" altLang="zh-CN" sz="1800" dirty="0"/>
              <a:t>正、反转及升速程序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采用</a:t>
            </a:r>
            <a:r>
              <a:rPr lang="zh-CN" altLang="zh-CN" sz="1800" dirty="0"/>
              <a:t>定时中断方式实现速度控制。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92059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4051" y="1519377"/>
            <a:ext cx="8305582" cy="4991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1" dirty="0" smtClean="0"/>
              <a:t>超声波测距仪的系统</a:t>
            </a:r>
            <a:r>
              <a:rPr lang="zh-CN" altLang="zh-CN" sz="2000" b="1" dirty="0" smtClean="0"/>
              <a:t>设计</a:t>
            </a:r>
            <a:r>
              <a:rPr lang="en-US" altLang="zh-CN" sz="2000" b="1" dirty="0" smtClean="0"/>
              <a:t>——</a:t>
            </a:r>
            <a:r>
              <a:rPr lang="zh-CN" altLang="zh-CN" sz="2000" b="1" dirty="0" smtClean="0"/>
              <a:t>设计</a:t>
            </a:r>
            <a:r>
              <a:rPr lang="zh-CN" altLang="zh-CN" sz="2000" b="1" dirty="0"/>
              <a:t>要求</a:t>
            </a:r>
          </a:p>
          <a:p>
            <a:pPr marL="342000" indent="-342000">
              <a:lnSpc>
                <a:spcPts val="2200"/>
              </a:lnSpc>
              <a:buFont typeface="+mj-lt"/>
              <a:buAutoNum type="arabicPeriod"/>
            </a:pPr>
            <a:r>
              <a:rPr lang="zh-CN" altLang="zh-CN" sz="1800" dirty="0" smtClean="0"/>
              <a:t>系统功能</a:t>
            </a:r>
            <a:endParaRPr lang="zh-CN" altLang="zh-CN" sz="1800" dirty="0"/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 smtClean="0"/>
              <a:t>通过</a:t>
            </a:r>
            <a:r>
              <a:rPr lang="en-US" altLang="zh-CN" sz="1800" dirty="0" smtClean="0"/>
              <a:t>HC-SR04</a:t>
            </a:r>
            <a:r>
              <a:rPr lang="zh-CN" altLang="en-US" sz="1800" dirty="0" smtClean="0"/>
              <a:t>超声波测距模块将单片机发出的高电平加入</a:t>
            </a:r>
            <a:r>
              <a:rPr lang="en-US" altLang="zh-CN" sz="1800" dirty="0" smtClean="0"/>
              <a:t>40KHz</a:t>
            </a:r>
            <a:r>
              <a:rPr lang="zh-CN" altLang="en-US" sz="1800" dirty="0" smtClean="0"/>
              <a:t>的载波信号进行发送，通过</a:t>
            </a:r>
            <a:r>
              <a:rPr lang="zh-CN" altLang="zh-CN" sz="1800" dirty="0" smtClean="0"/>
              <a:t>接收</a:t>
            </a:r>
            <a:r>
              <a:rPr lang="zh-CN" altLang="zh-CN" sz="1800" dirty="0"/>
              <a:t>外界</a:t>
            </a:r>
            <a:r>
              <a:rPr lang="zh-CN" altLang="zh-CN" sz="1800" dirty="0" smtClean="0"/>
              <a:t>的</a:t>
            </a:r>
            <a:r>
              <a:rPr lang="zh-CN" altLang="en-US" sz="1800" dirty="0" smtClean="0"/>
              <a:t>回响</a:t>
            </a:r>
            <a:r>
              <a:rPr lang="zh-CN" altLang="zh-CN" sz="1800" dirty="0" smtClean="0"/>
              <a:t>信号，</a:t>
            </a:r>
            <a:r>
              <a:rPr lang="zh-CN" altLang="en-US" sz="1800" dirty="0" smtClean="0"/>
              <a:t>传输给单片机进行数据处理；</a:t>
            </a:r>
            <a:endParaRPr lang="en-US" altLang="zh-CN" sz="1800" dirty="0" smtClean="0"/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en-US" sz="1800" dirty="0" smtClean="0"/>
              <a:t>单片机将处理的数据</a:t>
            </a:r>
            <a:r>
              <a:rPr lang="en-US" altLang="zh-CN" sz="1800" dirty="0" smtClean="0"/>
              <a:t>2cm-400cm</a:t>
            </a:r>
            <a:r>
              <a:rPr lang="zh-CN" altLang="en-US" sz="1800" dirty="0" smtClean="0"/>
              <a:t>的距离信息</a:t>
            </a:r>
            <a:r>
              <a:rPr lang="zh-CN" altLang="zh-CN" sz="1800" dirty="0" smtClean="0"/>
              <a:t>通过</a:t>
            </a:r>
            <a:r>
              <a:rPr lang="en-US" altLang="zh-CN" sz="1800" dirty="0"/>
              <a:t>3</a:t>
            </a:r>
            <a:r>
              <a:rPr lang="zh-CN" altLang="zh-CN" sz="1800" dirty="0"/>
              <a:t>位</a:t>
            </a:r>
            <a:r>
              <a:rPr lang="en-US" altLang="zh-CN" sz="1800" dirty="0"/>
              <a:t>LED</a:t>
            </a:r>
            <a:r>
              <a:rPr lang="zh-CN" altLang="zh-CN" sz="1800" dirty="0"/>
              <a:t>数码管</a:t>
            </a:r>
            <a:r>
              <a:rPr lang="zh-CN" altLang="zh-CN" sz="1800" dirty="0" smtClean="0"/>
              <a:t>显示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342000" lvl="0" indent="-342000">
              <a:lnSpc>
                <a:spcPts val="2600"/>
              </a:lnSpc>
              <a:buFont typeface="+mj-lt"/>
              <a:buAutoNum type="arabicPeriod" startAt="2"/>
            </a:pPr>
            <a:r>
              <a:rPr lang="zh-CN" altLang="zh-CN" sz="1800" dirty="0" smtClean="0"/>
              <a:t>系统硬件设计</a:t>
            </a:r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 smtClean="0"/>
              <a:t>单片机采用</a:t>
            </a:r>
            <a:r>
              <a:rPr lang="en-US" altLang="zh-CN" sz="1800" dirty="0" smtClean="0"/>
              <a:t>PIC16F877A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/>
              <a:t>键盘为</a:t>
            </a:r>
            <a:r>
              <a:rPr lang="en-US" altLang="zh-CN" sz="1800" dirty="0"/>
              <a:t>4</a:t>
            </a:r>
            <a:r>
              <a:rPr lang="zh-CN" altLang="zh-CN" sz="1800" dirty="0"/>
              <a:t>×</a:t>
            </a:r>
            <a:r>
              <a:rPr lang="en-US" altLang="zh-CN" sz="1800" dirty="0"/>
              <a:t>4</a:t>
            </a:r>
            <a:r>
              <a:rPr lang="zh-CN" altLang="zh-CN" sz="1800" dirty="0"/>
              <a:t>行列式键盘，按键设有</a:t>
            </a:r>
            <a:r>
              <a:rPr lang="en-US" altLang="zh-CN" sz="1800" dirty="0"/>
              <a:t>10</a:t>
            </a:r>
            <a:r>
              <a:rPr lang="zh-CN" altLang="zh-CN" sz="1800" dirty="0"/>
              <a:t>个数字键</a:t>
            </a:r>
            <a:r>
              <a:rPr lang="en-US" altLang="zh-CN" sz="1800" dirty="0"/>
              <a:t>0……9</a:t>
            </a:r>
            <a:r>
              <a:rPr lang="zh-CN" altLang="zh-CN" sz="1800" dirty="0"/>
              <a:t>，</a:t>
            </a:r>
            <a:r>
              <a:rPr lang="en-US" altLang="zh-CN" sz="1800" dirty="0"/>
              <a:t>2</a:t>
            </a:r>
            <a:r>
              <a:rPr lang="zh-CN" altLang="zh-CN" sz="1800" dirty="0"/>
              <a:t>个功能键依次是</a:t>
            </a:r>
            <a:r>
              <a:rPr lang="zh-CN" altLang="zh-CN" sz="1800" dirty="0" smtClean="0"/>
              <a:t>：</a:t>
            </a:r>
            <a:r>
              <a:rPr lang="zh-CN" altLang="en-US" sz="1800" dirty="0" smtClean="0"/>
              <a:t>启动测距信息</a:t>
            </a:r>
            <a:r>
              <a:rPr lang="zh-CN" altLang="zh-CN" sz="1800" dirty="0" smtClean="0"/>
              <a:t>键</a:t>
            </a:r>
            <a:r>
              <a:rPr lang="zh-CN" altLang="zh-CN" sz="1800" dirty="0"/>
              <a:t>、显示停止键；通过键盘能够输入</a:t>
            </a:r>
            <a:r>
              <a:rPr lang="en-US" altLang="zh-CN" sz="1800" dirty="0"/>
              <a:t>0~9</a:t>
            </a:r>
            <a:r>
              <a:rPr lang="zh-CN" altLang="zh-CN" sz="1800" dirty="0"/>
              <a:t>的数字，并从显示数码管的右边依次滚动</a:t>
            </a:r>
            <a:r>
              <a:rPr lang="zh-CN" altLang="zh-CN" sz="1800" dirty="0" smtClean="0"/>
              <a:t>进入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 smtClean="0"/>
              <a:t>有</a:t>
            </a:r>
            <a:r>
              <a:rPr lang="en-US" altLang="zh-CN" sz="1800" dirty="0"/>
              <a:t>3</a:t>
            </a:r>
            <a:r>
              <a:rPr lang="zh-CN" altLang="zh-CN" sz="1800" dirty="0"/>
              <a:t>位</a:t>
            </a:r>
            <a:r>
              <a:rPr lang="en-US" altLang="zh-CN" sz="1800" dirty="0"/>
              <a:t>LED</a:t>
            </a:r>
            <a:r>
              <a:rPr lang="zh-CN" altLang="zh-CN" sz="1800" dirty="0"/>
              <a:t>管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接收</a:t>
            </a:r>
            <a:r>
              <a:rPr lang="zh-CN" altLang="zh-CN" sz="1800" dirty="0" smtClean="0"/>
              <a:t>处理</a:t>
            </a:r>
            <a:r>
              <a:rPr lang="zh-CN" altLang="zh-CN" sz="1800" dirty="0"/>
              <a:t>后的数据依次从右边向左滚动</a:t>
            </a:r>
            <a:r>
              <a:rPr lang="zh-CN" altLang="zh-CN" sz="1800" dirty="0" smtClean="0"/>
              <a:t>进入。</a:t>
            </a:r>
            <a:endParaRPr lang="en-US" altLang="zh-CN" sz="1800" dirty="0" smtClean="0"/>
          </a:p>
          <a:p>
            <a:pPr marL="342900" indent="-342900">
              <a:lnSpc>
                <a:spcPts val="2600"/>
              </a:lnSpc>
              <a:buFont typeface="+mj-lt"/>
              <a:buAutoNum type="arabicPeriod" startAt="3"/>
            </a:pPr>
            <a:r>
              <a:rPr lang="zh-CN" altLang="zh-CN" sz="1800" dirty="0"/>
              <a:t>系统软件设计</a:t>
            </a:r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/>
              <a:t>键盘管理程序</a:t>
            </a:r>
            <a:r>
              <a:rPr lang="en-US" altLang="zh-CN" sz="1800" dirty="0"/>
              <a:t>(</a:t>
            </a:r>
            <a:r>
              <a:rPr lang="zh-CN" altLang="zh-CN" sz="1800" dirty="0"/>
              <a:t>包括键扫描、键处理程序</a:t>
            </a:r>
            <a:r>
              <a:rPr lang="en-US" altLang="zh-CN" sz="1800" dirty="0"/>
              <a:t>)</a:t>
            </a:r>
            <a:r>
              <a:rPr lang="zh-CN" altLang="zh-CN" sz="1800" dirty="0"/>
              <a:t>；</a:t>
            </a:r>
            <a:endParaRPr lang="en-US" altLang="zh-CN" sz="1800" dirty="0"/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LED</a:t>
            </a:r>
            <a:r>
              <a:rPr lang="zh-CN" altLang="zh-CN" sz="1800" dirty="0"/>
              <a:t>动态显示程序；</a:t>
            </a:r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en-US" sz="1800" dirty="0" smtClean="0"/>
              <a:t>发送和接收</a:t>
            </a:r>
            <a:r>
              <a:rPr lang="zh-CN" altLang="zh-CN" sz="1800" dirty="0" smtClean="0"/>
              <a:t>数据的处理。</a:t>
            </a:r>
            <a:endParaRPr lang="zh-CN" altLang="en-US" sz="1800" dirty="0"/>
          </a:p>
        </p:txBody>
      </p:sp>
      <p:pic>
        <p:nvPicPr>
          <p:cNvPr id="2050" name="Picture 2" descr="超声波传感器模块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9" t="38210" r="16132" b="18939"/>
          <a:stretch>
            <a:fillRect/>
          </a:stretch>
        </p:blipFill>
        <p:spPr bwMode="auto">
          <a:xfrm>
            <a:off x="5867366" y="5257752"/>
            <a:ext cx="2238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736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912" y="1371654"/>
            <a:ext cx="845797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个</a:t>
            </a:r>
            <a:r>
              <a:rPr lang="en-US" altLang="zh-CN" sz="2000" b="1" dirty="0" smtClean="0"/>
              <a:t>8</a:t>
            </a:r>
            <a:r>
              <a:rPr lang="zh-CN" altLang="zh-CN" sz="2000" b="1" dirty="0"/>
              <a:t>×</a:t>
            </a:r>
            <a:r>
              <a:rPr lang="en-US" altLang="zh-CN" sz="2000" b="1" dirty="0"/>
              <a:t>8</a:t>
            </a:r>
            <a:r>
              <a:rPr lang="zh-CN" altLang="zh-CN" sz="2000" b="1" dirty="0"/>
              <a:t>点阵</a:t>
            </a:r>
            <a:r>
              <a:rPr lang="en-US" altLang="zh-CN" sz="2000" b="1" dirty="0"/>
              <a:t>LED</a:t>
            </a:r>
            <a:r>
              <a:rPr lang="zh-CN" altLang="zh-CN" sz="2000" b="1" dirty="0"/>
              <a:t>广告</a:t>
            </a:r>
            <a:r>
              <a:rPr lang="zh-CN" altLang="zh-CN" sz="2000" b="1" dirty="0" smtClean="0"/>
              <a:t>屏</a:t>
            </a:r>
            <a:r>
              <a:rPr lang="zh-CN" altLang="en-US" sz="2000" b="1" dirty="0" smtClean="0"/>
              <a:t>的</a:t>
            </a:r>
            <a:r>
              <a:rPr lang="zh-CN" altLang="zh-CN" sz="2000" b="1" dirty="0" smtClean="0"/>
              <a:t>系统设计</a:t>
            </a:r>
            <a:r>
              <a:rPr lang="en-US" altLang="zh-CN" sz="2000" b="1" dirty="0" smtClean="0"/>
              <a:t>——</a:t>
            </a:r>
            <a:r>
              <a:rPr lang="zh-CN" altLang="zh-CN" sz="2000" b="1" dirty="0" smtClean="0"/>
              <a:t>设计</a:t>
            </a:r>
            <a:r>
              <a:rPr lang="zh-CN" altLang="zh-CN" sz="2000" b="1" dirty="0"/>
              <a:t>要求</a:t>
            </a:r>
          </a:p>
          <a:p>
            <a:pPr marL="342900" indent="-342900">
              <a:lnSpc>
                <a:spcPts val="2600"/>
              </a:lnSpc>
              <a:buFont typeface="+mj-lt"/>
              <a:buAutoNum type="arabicPeriod"/>
            </a:pPr>
            <a:r>
              <a:rPr lang="zh-CN" altLang="zh-CN" sz="1800" dirty="0" smtClean="0"/>
              <a:t>系统功能</a:t>
            </a:r>
            <a:endParaRPr lang="zh-CN" altLang="zh-CN" sz="1800" dirty="0"/>
          </a:p>
          <a:p>
            <a:pPr marL="3420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逐字</a:t>
            </a:r>
            <a:r>
              <a:rPr lang="zh-CN" altLang="en-US" sz="1800" dirty="0" smtClean="0"/>
              <a:t>和图形</a:t>
            </a:r>
            <a:r>
              <a:rPr lang="zh-CN" altLang="zh-CN" sz="1800" dirty="0" smtClean="0"/>
              <a:t>显示</a:t>
            </a:r>
            <a:endParaRPr lang="en-US" altLang="zh-CN" sz="1800" dirty="0"/>
          </a:p>
          <a:p>
            <a:pPr marL="3420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向上</a:t>
            </a:r>
            <a:r>
              <a:rPr lang="zh-CN" altLang="zh-CN" sz="1800" dirty="0"/>
              <a:t>滚动显示</a:t>
            </a:r>
            <a:endParaRPr lang="en-US" altLang="zh-CN" sz="1800" dirty="0"/>
          </a:p>
          <a:p>
            <a:pPr marL="342000" lvl="1">
              <a:lnSpc>
                <a:spcPts val="2600"/>
              </a:lnSpc>
              <a:buFont typeface="+mj-ea"/>
              <a:buAutoNum type="circleNumDbPlain"/>
            </a:pPr>
            <a:r>
              <a:rPr lang="zh-CN" altLang="en-US" sz="1800" dirty="0" smtClean="0"/>
              <a:t> 按键控制</a:t>
            </a:r>
            <a:endParaRPr lang="en-US" altLang="zh-CN" sz="1800" dirty="0"/>
          </a:p>
          <a:p>
            <a:pPr marL="342900" lvl="0" indent="-342900">
              <a:lnSpc>
                <a:spcPts val="2600"/>
              </a:lnSpc>
              <a:buFont typeface="+mj-lt"/>
              <a:buAutoNum type="arabicPeriod" startAt="2"/>
            </a:pPr>
            <a:r>
              <a:rPr lang="zh-CN" altLang="zh-CN" sz="1800" dirty="0"/>
              <a:t>系统硬件设计</a:t>
            </a:r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单片机</a:t>
            </a:r>
            <a:r>
              <a:rPr lang="zh-CN" altLang="zh-CN" sz="1800" dirty="0"/>
              <a:t>采用</a:t>
            </a:r>
            <a:r>
              <a:rPr lang="en-US" altLang="zh-CN" sz="1800" dirty="0" smtClean="0"/>
              <a:t>PIC16F877A</a:t>
            </a:r>
            <a:endParaRPr lang="zh-CN" altLang="zh-CN" sz="1800" dirty="0"/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键盘</a:t>
            </a:r>
            <a:r>
              <a:rPr lang="zh-CN" altLang="zh-CN" sz="1800" dirty="0" smtClean="0"/>
              <a:t>为</a:t>
            </a:r>
            <a:r>
              <a:rPr lang="en-US" altLang="zh-CN" sz="1800" dirty="0" smtClean="0"/>
              <a:t>1</a:t>
            </a:r>
            <a:r>
              <a:rPr lang="zh-CN" altLang="zh-CN" sz="1800" dirty="0" smtClean="0"/>
              <a:t>×</a:t>
            </a:r>
            <a:r>
              <a:rPr lang="en-US" altLang="zh-CN" sz="1800" dirty="0"/>
              <a:t>4</a:t>
            </a:r>
            <a:r>
              <a:rPr lang="zh-CN" altLang="zh-CN" sz="1800" dirty="0"/>
              <a:t>行列式键盘，</a:t>
            </a:r>
            <a:r>
              <a:rPr lang="zh-CN" altLang="zh-CN" sz="1800" dirty="0" smtClean="0"/>
              <a:t>按键有</a:t>
            </a:r>
            <a:r>
              <a:rPr lang="en-US" altLang="zh-CN" sz="1800" dirty="0" smtClean="0"/>
              <a:t>4</a:t>
            </a:r>
            <a:r>
              <a:rPr lang="zh-CN" altLang="zh-CN" sz="1800" dirty="0" smtClean="0"/>
              <a:t>个</a:t>
            </a:r>
            <a:r>
              <a:rPr lang="zh-CN" altLang="zh-CN" sz="1800" dirty="0"/>
              <a:t>功能键依次是：</a:t>
            </a:r>
            <a:r>
              <a:rPr lang="zh-CN" altLang="zh-CN" sz="1800" dirty="0" smtClean="0"/>
              <a:t>逐字</a:t>
            </a:r>
            <a:r>
              <a:rPr lang="zh-CN" altLang="en-US" sz="1800" dirty="0" smtClean="0"/>
              <a:t>和图形</a:t>
            </a:r>
            <a:r>
              <a:rPr lang="zh-CN" altLang="zh-CN" sz="1800" dirty="0" smtClean="0"/>
              <a:t>显示</a:t>
            </a:r>
            <a:r>
              <a:rPr lang="zh-CN" altLang="zh-CN" sz="1800" dirty="0"/>
              <a:t>键、向上滚动显示</a:t>
            </a:r>
            <a:r>
              <a:rPr lang="zh-CN" altLang="zh-CN" sz="1800" dirty="0" smtClean="0"/>
              <a:t>键、</a:t>
            </a:r>
            <a:r>
              <a:rPr lang="zh-CN" altLang="en-US" sz="1800" dirty="0" smtClean="0"/>
              <a:t>清屏键</a:t>
            </a:r>
            <a:r>
              <a:rPr lang="zh-CN" altLang="zh-CN" sz="1800" dirty="0" smtClean="0"/>
              <a:t>。</a:t>
            </a:r>
            <a:endParaRPr lang="zh-CN" altLang="zh-CN" sz="1800" dirty="0"/>
          </a:p>
          <a:p>
            <a:pPr marL="342900" lvl="0" indent="-342900">
              <a:lnSpc>
                <a:spcPts val="2600"/>
              </a:lnSpc>
              <a:buFont typeface="+mj-lt"/>
              <a:buAutoNum type="arabicPeriod" startAt="3"/>
            </a:pPr>
            <a:r>
              <a:rPr lang="zh-CN" altLang="zh-CN" sz="1800" dirty="0"/>
              <a:t>系统软件设计</a:t>
            </a:r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键盘</a:t>
            </a:r>
            <a:r>
              <a:rPr lang="zh-CN" altLang="zh-CN" sz="1800" dirty="0"/>
              <a:t>管理程序</a:t>
            </a:r>
            <a:r>
              <a:rPr lang="en-US" altLang="zh-CN" sz="1800" dirty="0"/>
              <a:t>(</a:t>
            </a:r>
            <a:r>
              <a:rPr lang="zh-CN" altLang="zh-CN" sz="1800" dirty="0"/>
              <a:t>包括键扫描、键处理程序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</a:t>
            </a:r>
            <a:endParaRPr lang="zh-CN" altLang="zh-CN" sz="1800" dirty="0"/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逐字</a:t>
            </a:r>
            <a:r>
              <a:rPr lang="zh-CN" altLang="zh-CN" sz="1800" dirty="0"/>
              <a:t>显示程序，显示</a:t>
            </a:r>
            <a:r>
              <a:rPr lang="en-US" altLang="zh-CN" sz="1800" dirty="0"/>
              <a:t>4</a:t>
            </a:r>
            <a:r>
              <a:rPr lang="zh-CN" altLang="zh-CN" sz="1800" dirty="0"/>
              <a:t>个字母“</a:t>
            </a:r>
            <a:r>
              <a:rPr lang="en-US" altLang="zh-CN" sz="1800" dirty="0"/>
              <a:t>SCUT</a:t>
            </a:r>
            <a:r>
              <a:rPr lang="zh-CN" altLang="zh-CN" sz="1800" dirty="0"/>
              <a:t>”，</a:t>
            </a:r>
            <a:r>
              <a:rPr lang="en-US" altLang="zh-CN" sz="1800" dirty="0"/>
              <a:t>2</a:t>
            </a:r>
            <a:r>
              <a:rPr lang="zh-CN" altLang="zh-CN" sz="1800" dirty="0"/>
              <a:t>个汉字“机电”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显示设计心形图案或者其它图案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最好有图案动态的显示，</a:t>
            </a:r>
            <a:r>
              <a:rPr lang="zh-CN" altLang="zh-CN" sz="1800" dirty="0" smtClean="0"/>
              <a:t>每</a:t>
            </a:r>
            <a:r>
              <a:rPr lang="zh-CN" altLang="zh-CN" sz="1800" dirty="0"/>
              <a:t>字</a:t>
            </a:r>
            <a:r>
              <a:rPr lang="zh-CN" altLang="zh-CN" sz="1800" dirty="0" smtClean="0"/>
              <a:t>显示</a:t>
            </a:r>
            <a:r>
              <a:rPr lang="en-US" altLang="zh-CN" sz="1800" dirty="0" smtClean="0"/>
              <a:t>3s</a:t>
            </a:r>
            <a:r>
              <a:rPr lang="zh-CN" altLang="en-US" sz="1800" dirty="0" smtClean="0"/>
              <a:t>；</a:t>
            </a:r>
            <a:endParaRPr lang="zh-CN" altLang="zh-CN" sz="1800" dirty="0"/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向上滚动</a:t>
            </a:r>
            <a:r>
              <a:rPr lang="zh-CN" altLang="en-US" sz="1800" dirty="0" smtClean="0"/>
              <a:t>字符</a:t>
            </a:r>
            <a:r>
              <a:rPr lang="zh-CN" altLang="zh-CN" sz="1800" dirty="0" smtClean="0"/>
              <a:t>显示</a:t>
            </a:r>
            <a:r>
              <a:rPr lang="zh-CN" altLang="zh-CN" sz="1800" dirty="0"/>
              <a:t>程序，每</a:t>
            </a:r>
            <a:r>
              <a:rPr lang="zh-CN" altLang="zh-CN" sz="1800" dirty="0" smtClean="0"/>
              <a:t>隔</a:t>
            </a:r>
            <a:r>
              <a:rPr lang="en-US" altLang="zh-CN" sz="1800" dirty="0" smtClean="0"/>
              <a:t>1s</a:t>
            </a:r>
            <a:r>
              <a:rPr lang="zh-CN" altLang="zh-CN" sz="1800" dirty="0"/>
              <a:t>向上滚动</a:t>
            </a:r>
            <a:r>
              <a:rPr lang="en-US" altLang="zh-CN" sz="1800" dirty="0"/>
              <a:t>1</a:t>
            </a:r>
            <a:r>
              <a:rPr lang="zh-CN" altLang="zh-CN" sz="1800" dirty="0" smtClean="0"/>
              <a:t>行</a:t>
            </a:r>
            <a:r>
              <a:rPr lang="zh-CN" altLang="en-US" sz="1800" dirty="0" smtClean="0"/>
              <a:t>；</a:t>
            </a:r>
            <a:endParaRPr lang="en-US" altLang="zh-CN" sz="1800" dirty="0"/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通过键盘按</a:t>
            </a:r>
            <a:r>
              <a:rPr lang="zh-CN" altLang="zh-CN" sz="1800" dirty="0"/>
              <a:t>功能</a:t>
            </a:r>
            <a:r>
              <a:rPr lang="zh-CN" altLang="zh-CN" sz="1800" dirty="0" smtClean="0"/>
              <a:t>键进行</a:t>
            </a:r>
            <a:r>
              <a:rPr lang="zh-CN" altLang="zh-CN" sz="1800" dirty="0"/>
              <a:t>显示模式的控制</a:t>
            </a:r>
            <a:r>
              <a:rPr lang="zh-CN" altLang="zh-CN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0991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912" y="1200329"/>
            <a:ext cx="845797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sz="2000" b="1" dirty="0" smtClean="0"/>
              <a:t>电子时钟的</a:t>
            </a:r>
            <a:r>
              <a:rPr lang="zh-CN" altLang="zh-CN" sz="2000" b="1" dirty="0" smtClean="0"/>
              <a:t>系统设计</a:t>
            </a:r>
            <a:r>
              <a:rPr lang="en-US" altLang="zh-CN" sz="2000" b="1" dirty="0" smtClean="0"/>
              <a:t>——</a:t>
            </a:r>
            <a:r>
              <a:rPr lang="zh-CN" altLang="zh-CN" sz="2000" b="1" dirty="0" smtClean="0"/>
              <a:t>设计</a:t>
            </a:r>
            <a:r>
              <a:rPr lang="zh-CN" altLang="zh-CN" sz="2000" b="1" dirty="0"/>
              <a:t>要求</a:t>
            </a:r>
          </a:p>
          <a:p>
            <a:pPr marL="342900" indent="-342900">
              <a:lnSpc>
                <a:spcPts val="2600"/>
              </a:lnSpc>
              <a:buFont typeface="+mj-lt"/>
              <a:buAutoNum type="arabicPeriod"/>
            </a:pPr>
            <a:r>
              <a:rPr lang="zh-CN" altLang="zh-CN" sz="1800" dirty="0" smtClean="0"/>
              <a:t>系统功能</a:t>
            </a:r>
            <a:endParaRPr lang="zh-CN" altLang="zh-CN" sz="1800" dirty="0"/>
          </a:p>
          <a:p>
            <a:pPr marL="342000" lvl="1"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在</a:t>
            </a:r>
            <a:r>
              <a:rPr lang="en-US" altLang="zh-CN" sz="1800" dirty="0"/>
              <a:t>LED</a:t>
            </a:r>
            <a:r>
              <a:rPr lang="zh-CN" altLang="zh-CN" sz="1800" dirty="0"/>
              <a:t>显示器上显示时、分、秒和毫秒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342000" lvl="1">
              <a:buFont typeface="+mj-ea"/>
              <a:buAutoNum type="circleNumDbPlain"/>
            </a:pPr>
            <a:r>
              <a:rPr lang="en-US" altLang="zh-CN" sz="1800" dirty="0"/>
              <a:t> </a:t>
            </a:r>
            <a:r>
              <a:rPr lang="zh-CN" altLang="zh-CN" sz="1800" dirty="0" smtClean="0"/>
              <a:t>可</a:t>
            </a:r>
            <a:r>
              <a:rPr lang="zh-CN" altLang="zh-CN" sz="1800" dirty="0"/>
              <a:t>通过键盘修改时、分、秒值，毫秒每次设定后从</a:t>
            </a:r>
            <a:r>
              <a:rPr lang="en-US" altLang="zh-CN" sz="1800" dirty="0"/>
              <a:t>00</a:t>
            </a:r>
            <a:r>
              <a:rPr lang="zh-CN" altLang="zh-CN" sz="1800" dirty="0"/>
              <a:t>开始启动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342000" lvl="1">
              <a:buFont typeface="+mj-ea"/>
              <a:buAutoNum type="circleNumDbPlain"/>
            </a:pPr>
            <a:r>
              <a:rPr lang="en-US" altLang="zh-CN" sz="1800" dirty="0"/>
              <a:t> </a:t>
            </a:r>
            <a:r>
              <a:rPr lang="zh-CN" altLang="zh-CN" sz="1800" dirty="0" smtClean="0"/>
              <a:t>可</a:t>
            </a:r>
            <a:r>
              <a:rPr lang="zh-CN" altLang="zh-CN" sz="1800" dirty="0"/>
              <a:t>通过键盘设定定时时间，实现定时“闹铃”，时间到用一个</a:t>
            </a:r>
            <a:r>
              <a:rPr lang="zh-CN" altLang="zh-CN" sz="1800" dirty="0" smtClean="0"/>
              <a:t>发光二极管</a:t>
            </a:r>
            <a:r>
              <a:rPr lang="zh-CN" altLang="en-US" sz="1800" dirty="0" smtClean="0"/>
              <a:t>输出</a:t>
            </a:r>
            <a:r>
              <a:rPr lang="en-US" altLang="zh-CN" sz="1800" dirty="0" smtClean="0"/>
              <a:t>1s</a:t>
            </a:r>
            <a:r>
              <a:rPr lang="zh-CN" altLang="en-US" sz="1800" dirty="0" smtClean="0"/>
              <a:t>的方波信号进行</a:t>
            </a:r>
            <a:r>
              <a:rPr lang="zh-CN" altLang="zh-CN" sz="1800" dirty="0" smtClean="0"/>
              <a:t>指示</a:t>
            </a:r>
            <a:r>
              <a:rPr lang="zh-CN" altLang="zh-CN" sz="1800" dirty="0"/>
              <a:t>，没有清定闹的情况下，</a:t>
            </a:r>
            <a:r>
              <a:rPr lang="zh-CN" altLang="zh-CN" sz="1800" dirty="0" smtClean="0"/>
              <a:t>延时</a:t>
            </a:r>
            <a:r>
              <a:rPr lang="en-US" altLang="zh-CN" sz="1800" dirty="0" smtClean="0"/>
              <a:t>10</a:t>
            </a:r>
            <a:r>
              <a:rPr lang="zh-CN" altLang="zh-CN" sz="1800" dirty="0" smtClean="0"/>
              <a:t>秒钟</a:t>
            </a:r>
            <a:r>
              <a:rPr lang="zh-CN" altLang="zh-CN" sz="1800" dirty="0"/>
              <a:t>自动关闭定闹显示。也可以自行发挥用一些发光二极管或者蜂鸣器奏出美妙的乐章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342900" lvl="0" indent="-342900">
              <a:lnSpc>
                <a:spcPts val="2600"/>
              </a:lnSpc>
              <a:buFont typeface="+mj-lt"/>
              <a:buAutoNum type="arabicPeriod" startAt="2"/>
            </a:pPr>
            <a:r>
              <a:rPr lang="zh-CN" altLang="zh-CN" sz="1800" dirty="0" smtClean="0"/>
              <a:t>系统硬件设计</a:t>
            </a:r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单片机</a:t>
            </a:r>
            <a:r>
              <a:rPr lang="zh-CN" altLang="zh-CN" sz="1800" dirty="0"/>
              <a:t>采用</a:t>
            </a:r>
            <a:r>
              <a:rPr lang="en-US" altLang="zh-CN" sz="1800" dirty="0" smtClean="0"/>
              <a:t>PIC16F877A</a:t>
            </a:r>
            <a:endParaRPr lang="zh-CN" altLang="zh-CN" sz="1800" dirty="0"/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键盘</a:t>
            </a:r>
            <a:r>
              <a:rPr lang="zh-CN" altLang="zh-CN" sz="1800" dirty="0"/>
              <a:t>为</a:t>
            </a:r>
            <a:r>
              <a:rPr lang="en-US" altLang="zh-CN" sz="1800" dirty="0"/>
              <a:t>4</a:t>
            </a:r>
            <a:r>
              <a:rPr lang="zh-CN" altLang="zh-CN" sz="1800" dirty="0"/>
              <a:t>×</a:t>
            </a:r>
            <a:r>
              <a:rPr lang="en-US" altLang="zh-CN" sz="1800" dirty="0"/>
              <a:t>4</a:t>
            </a:r>
            <a:r>
              <a:rPr lang="zh-CN" altLang="zh-CN" sz="1800" dirty="0"/>
              <a:t>行列式键盘，按键设有</a:t>
            </a:r>
            <a:r>
              <a:rPr lang="en-US" altLang="zh-CN" sz="1800" dirty="0"/>
              <a:t>10</a:t>
            </a:r>
            <a:r>
              <a:rPr lang="zh-CN" altLang="zh-CN" sz="1800" dirty="0"/>
              <a:t>个数字键</a:t>
            </a:r>
            <a:r>
              <a:rPr lang="en-US" altLang="zh-CN" sz="1800" dirty="0"/>
              <a:t>0……9</a:t>
            </a:r>
            <a:r>
              <a:rPr lang="zh-CN" altLang="zh-CN" sz="1800" dirty="0"/>
              <a:t>，</a:t>
            </a:r>
            <a:r>
              <a:rPr lang="zh-CN" altLang="zh-CN" sz="1800" dirty="0" smtClean="0"/>
              <a:t>和</a:t>
            </a:r>
            <a:r>
              <a:rPr lang="en-US" altLang="zh-CN" sz="1800" dirty="0" smtClean="0"/>
              <a:t>6</a:t>
            </a:r>
            <a:r>
              <a:rPr lang="zh-CN" altLang="zh-CN" sz="1800" dirty="0" smtClean="0"/>
              <a:t>个</a:t>
            </a:r>
            <a:r>
              <a:rPr lang="zh-CN" altLang="zh-CN" sz="1800" dirty="0"/>
              <a:t>功能键依次是</a:t>
            </a:r>
            <a:r>
              <a:rPr lang="zh-CN" altLang="zh-CN" sz="1800" dirty="0" smtClean="0"/>
              <a:t>：</a:t>
            </a:r>
            <a:r>
              <a:rPr lang="zh-CN" altLang="zh-CN" sz="1800" dirty="0"/>
              <a:t>校时</a:t>
            </a:r>
            <a:r>
              <a:rPr lang="en-US" altLang="zh-CN" sz="1800" dirty="0"/>
              <a:t>/</a:t>
            </a:r>
            <a:r>
              <a:rPr lang="zh-CN" altLang="zh-CN" sz="1800" dirty="0"/>
              <a:t>定闹、时、分、秒、清定闹、</a:t>
            </a:r>
            <a:r>
              <a:rPr lang="zh-CN" altLang="zh-CN" sz="1800" dirty="0" smtClean="0"/>
              <a:t>回车。</a:t>
            </a:r>
            <a:endParaRPr lang="zh-CN" altLang="zh-CN" sz="1800" dirty="0"/>
          </a:p>
          <a:p>
            <a:pPr marL="342900" lvl="0" indent="-342900">
              <a:lnSpc>
                <a:spcPts val="2600"/>
              </a:lnSpc>
              <a:buFont typeface="+mj-lt"/>
              <a:buAutoNum type="arabicPeriod" startAt="3"/>
            </a:pPr>
            <a:r>
              <a:rPr lang="zh-CN" altLang="zh-CN" sz="1800" dirty="0"/>
              <a:t>系统软件设计</a:t>
            </a:r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键盘</a:t>
            </a:r>
            <a:r>
              <a:rPr lang="zh-CN" altLang="zh-CN" sz="1800" dirty="0"/>
              <a:t>管理程序</a:t>
            </a:r>
            <a:r>
              <a:rPr lang="en-US" altLang="zh-CN" sz="1800" dirty="0"/>
              <a:t>(</a:t>
            </a:r>
            <a:r>
              <a:rPr lang="zh-CN" altLang="zh-CN" sz="1800" dirty="0"/>
              <a:t>包括键扫描、键处理程序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</a:t>
            </a:r>
            <a:endParaRPr lang="zh-CN" altLang="zh-CN" sz="1800" dirty="0"/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en-US" altLang="zh-CN" sz="1800" dirty="0"/>
              <a:t>LED</a:t>
            </a:r>
            <a:r>
              <a:rPr lang="zh-CN" altLang="zh-CN" sz="1800" dirty="0"/>
              <a:t>动态显示</a:t>
            </a:r>
            <a:r>
              <a:rPr lang="zh-CN" altLang="zh-CN" sz="1800" dirty="0" smtClean="0"/>
              <a:t>程序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定</a:t>
            </a:r>
            <a:r>
              <a:rPr lang="zh-CN" altLang="zh-CN" sz="1800" dirty="0"/>
              <a:t>闹时间设定与校时</a:t>
            </a:r>
            <a:r>
              <a:rPr lang="zh-CN" altLang="zh-CN" sz="1800" dirty="0" smtClean="0"/>
              <a:t>程序</a:t>
            </a:r>
            <a:r>
              <a:rPr lang="zh-CN" altLang="en-US" sz="1800" dirty="0" smtClean="0"/>
              <a:t>，设定时间时，相应的字符要闪烁；</a:t>
            </a:r>
            <a:endParaRPr lang="en-US" altLang="zh-CN" sz="1800" dirty="0"/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“闹铃”程序</a:t>
            </a:r>
            <a:r>
              <a:rPr lang="zh-CN" altLang="en-US" sz="1800" dirty="0" smtClean="0"/>
              <a:t>；</a:t>
            </a:r>
            <a:endParaRPr lang="en-US" altLang="zh-CN" sz="1800" dirty="0"/>
          </a:p>
          <a:p>
            <a:pPr marL="342900" lvl="1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采用</a:t>
            </a:r>
            <a:r>
              <a:rPr lang="zh-CN" altLang="zh-CN" sz="1800" dirty="0"/>
              <a:t>定时中断实现</a:t>
            </a:r>
            <a:r>
              <a:rPr lang="zh-CN" altLang="zh-CN" sz="1800" dirty="0" smtClean="0"/>
              <a:t>计时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47433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0278" y="1524050"/>
            <a:ext cx="61720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</a:t>
            </a:r>
            <a:r>
              <a:rPr lang="zh-CN" altLang="zh-CN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目的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课程设计内容和要求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课程设计报告写作要求</a:t>
            </a:r>
            <a:endParaRPr lang="en-US" altLang="zh-CN" sz="3600" b="1" dirty="0" smtClean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课程设计时间安排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课程设计成绩评定</a:t>
            </a:r>
            <a:endParaRPr lang="zh-CN" altLang="en-US" sz="36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707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110" y="1828842"/>
            <a:ext cx="83817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课程设计报告写作</a:t>
            </a:r>
            <a:r>
              <a:rPr lang="zh-CN" altLang="en-US" sz="3200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要求</a:t>
            </a:r>
            <a:endParaRPr lang="en-US" altLang="zh-CN" sz="3200" b="1" dirty="0" smtClean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华南理工大学本科课程设计任务书</a:t>
            </a:r>
            <a:endParaRPr lang="en-US" altLang="zh-CN" sz="3200" b="1" dirty="0" smtClean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和设计报告模板。</a:t>
            </a:r>
            <a:endParaRPr lang="zh-CN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71223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0278" y="1524050"/>
            <a:ext cx="61720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</a:t>
            </a:r>
            <a:r>
              <a:rPr lang="zh-CN" altLang="zh-CN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目的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课程设计内容和要求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课程设计报告写作要求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课程设计时间安排</a:t>
            </a:r>
            <a:endParaRPr lang="en-US" altLang="zh-CN" sz="3600" b="1" dirty="0" smtClean="0">
              <a:solidFill>
                <a:srgbClr val="0099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课程设计成绩评定</a:t>
            </a:r>
            <a:endParaRPr lang="zh-CN" altLang="en-US" sz="36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95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01800"/>
              </p:ext>
            </p:extLst>
          </p:nvPr>
        </p:nvGraphicFramePr>
        <p:xfrm>
          <a:off x="823" y="1200329"/>
          <a:ext cx="9115575" cy="563171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80251">
                  <a:extLst>
                    <a:ext uri="{9D8B030D-6E8A-4147-A177-3AD203B41FA5}">
                      <a16:colId xmlns:a16="http://schemas.microsoft.com/office/drawing/2014/main" val="577442474"/>
                    </a:ext>
                  </a:extLst>
                </a:gridCol>
                <a:gridCol w="852180">
                  <a:extLst>
                    <a:ext uri="{9D8B030D-6E8A-4147-A177-3AD203B41FA5}">
                      <a16:colId xmlns:a16="http://schemas.microsoft.com/office/drawing/2014/main" val="912470518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2124643014"/>
                    </a:ext>
                  </a:extLst>
                </a:gridCol>
                <a:gridCol w="3207937">
                  <a:extLst>
                    <a:ext uri="{9D8B030D-6E8A-4147-A177-3AD203B41FA5}">
                      <a16:colId xmlns:a16="http://schemas.microsoft.com/office/drawing/2014/main" val="1936394802"/>
                    </a:ext>
                  </a:extLst>
                </a:gridCol>
                <a:gridCol w="1549843">
                  <a:extLst>
                    <a:ext uri="{9D8B030D-6E8A-4147-A177-3AD203B41FA5}">
                      <a16:colId xmlns:a16="http://schemas.microsoft.com/office/drawing/2014/main" val="2773339074"/>
                    </a:ext>
                  </a:extLst>
                </a:gridCol>
                <a:gridCol w="1272750">
                  <a:extLst>
                    <a:ext uri="{9D8B030D-6E8A-4147-A177-3AD203B41FA5}">
                      <a16:colId xmlns:a16="http://schemas.microsoft.com/office/drawing/2014/main" val="3549458516"/>
                    </a:ext>
                  </a:extLst>
                </a:gridCol>
              </a:tblGrid>
              <a:tr h="511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教学周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</a:rPr>
                        <a:t>学时安排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</a:rPr>
                        <a:t>学习单元名称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主要教学内容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作业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授课教师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262466"/>
                  </a:ext>
                </a:extLst>
              </a:tr>
              <a:tr h="767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</a:rPr>
                        <a:t>第一周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</a:rPr>
                        <a:t>星期一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</a:rPr>
                        <a:t>星期二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课程设计系统电路的原理图设计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指导老师指导学生根据给定的题目利用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</a:rPr>
                        <a:t>Altium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Designer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软件设计出原理图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要求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每组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同学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提交原理图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</a:rPr>
                        <a:t>徐静、江伟、姜长城、</a:t>
                      </a:r>
                      <a:r>
                        <a:rPr lang="zh-CN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马迎</a:t>
                      </a:r>
                      <a:r>
                        <a:rPr lang="zh-CN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、杨丽新、陈泽飞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00739"/>
                  </a:ext>
                </a:extLst>
              </a:tr>
              <a:tr h="767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</a:rPr>
                        <a:t>第一周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星期三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星期四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</a:rPr>
                        <a:t>课程设计系统电路的印制板图设计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指导老师指导学生根据原理图和元器件的封装，利用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</a:rPr>
                        <a:t>Altium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Designer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软件设计出印制板图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要求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每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组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同学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提交印制板图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徐静、江伟、姜长城、马迎</a:t>
                      </a:r>
                      <a:r>
                        <a:rPr lang="zh-CN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、杨丽新、陈泽飞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556298"/>
                  </a:ext>
                </a:extLst>
              </a:tr>
              <a:tr h="767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</a:rPr>
                        <a:t>第一周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星期四</a:t>
                      </a: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星期五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课程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设计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电路板制作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指导老师指导学生制作电路板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要求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每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组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同学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完成电路的制作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徐静、江伟、姜长城、马迎</a:t>
                      </a:r>
                      <a:r>
                        <a:rPr lang="zh-CN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、杨丽新、陈泽飞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72087"/>
                  </a:ext>
                </a:extLst>
              </a:tr>
              <a:tr h="767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</a:rPr>
                        <a:t>第二周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星期一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星期二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编写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程序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和系统电路调试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指导老师指导学生根据老师给定的题目和前面原理图的设计，设计整个系统程序的流程图。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指导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学生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用</a:t>
                      </a: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语言编写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程序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和调试电路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要求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每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组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同学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提交编写的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程序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流程图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徐静、江伟、姜长城、马迎</a:t>
                      </a:r>
                      <a:r>
                        <a:rPr lang="zh-CN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、杨丽新、陈泽飞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62359"/>
                  </a:ext>
                </a:extLst>
              </a:tr>
              <a:tr h="10239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</a:rPr>
                        <a:t>第二周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</a:rPr>
                        <a:t>星期三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</a:rPr>
                        <a:t>星期四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系统的软硬件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调试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和写课程设计说明书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指导老师指导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学生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用</a:t>
                      </a: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MPLAB 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X IDE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仿真软件调试程序。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最好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先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用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PROTEUS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软件进行软硬件联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调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，最后完成实物电路板的软硬件联调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指导学生编写课程设计说明书。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要求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每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组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同学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提交程序调试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过程的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录制视频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徐静、江伟、姜长城、马迎</a:t>
                      </a:r>
                      <a:r>
                        <a:rPr lang="zh-CN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、杨丽新、陈泽飞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137057"/>
                  </a:ext>
                </a:extLst>
              </a:tr>
              <a:tr h="10239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</a:rPr>
                        <a:t>第二周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</a:rPr>
                        <a:t>星期五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</a:rPr>
                        <a:t>编写课程设计说明书，并</a:t>
                      </a:r>
                      <a:r>
                        <a:rPr lang="zh-CN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进行答辩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</a:rPr>
                        <a:t>指导老师指导学生编写课程设计说明书，并对课程设计内容</a:t>
                      </a:r>
                      <a:r>
                        <a:rPr lang="zh-CN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进行答辩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</a:rPr>
                        <a:t>要求每位同学提交课程设计任务书和课程设计说明书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徐静、江伟、姜长城、马迎</a:t>
                      </a:r>
                      <a:r>
                        <a:rPr lang="zh-CN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、杨丽新、陈泽飞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62" marR="61762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22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470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0278" y="1524050"/>
            <a:ext cx="61720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</a:t>
            </a:r>
            <a:r>
              <a:rPr lang="zh-CN" altLang="zh-CN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目的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课程设计内容和要求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课程设计报告写作要求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课程设计时间安排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课程设计成绩评定</a:t>
            </a:r>
            <a:endParaRPr lang="zh-CN" altLang="en-US" sz="3600" b="1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397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0278" y="1524050"/>
            <a:ext cx="61720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</a:t>
            </a:r>
            <a:r>
              <a:rPr lang="zh-CN" altLang="zh-CN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目的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课程设计内容和要求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课程设计报告写作要求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课程设计时间安排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课程设计成绩评定</a:t>
            </a:r>
            <a:endParaRPr lang="zh-CN" altLang="en-US" sz="36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867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5902" y="-76108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506" y="1295456"/>
            <a:ext cx="8076988" cy="502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00"/>
              </a:lnSpc>
              <a:buFont typeface="+mj-lt"/>
              <a:buAutoNum type="arabicPeriod"/>
            </a:pPr>
            <a:r>
              <a:rPr lang="zh-CN" altLang="zh-CN" b="1" dirty="0" smtClean="0">
                <a:solidFill>
                  <a:srgbClr val="0070C0"/>
                </a:solidFill>
              </a:rPr>
              <a:t>评定</a:t>
            </a:r>
            <a:r>
              <a:rPr lang="zh-CN" altLang="zh-CN" b="1" dirty="0">
                <a:solidFill>
                  <a:srgbClr val="0070C0"/>
                </a:solidFill>
              </a:rPr>
              <a:t>办法</a:t>
            </a:r>
            <a:r>
              <a:rPr lang="zh-CN" altLang="zh-CN" b="1" dirty="0" smtClean="0">
                <a:solidFill>
                  <a:srgbClr val="0070C0"/>
                </a:solidFill>
              </a:rPr>
              <a:t>：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     </a:t>
            </a:r>
            <a:r>
              <a:rPr lang="zh-CN" altLang="zh-CN" dirty="0" smtClean="0">
                <a:solidFill>
                  <a:srgbClr val="0070C0"/>
                </a:solidFill>
              </a:rPr>
              <a:t>演示设计</a:t>
            </a:r>
            <a:r>
              <a:rPr lang="zh-CN" altLang="zh-CN" dirty="0">
                <a:solidFill>
                  <a:srgbClr val="0070C0"/>
                </a:solidFill>
              </a:rPr>
              <a:t>的</a:t>
            </a:r>
            <a:r>
              <a:rPr lang="zh-CN" altLang="zh-CN" dirty="0" smtClean="0">
                <a:solidFill>
                  <a:srgbClr val="0070C0"/>
                </a:solidFill>
              </a:rPr>
              <a:t>系统</a:t>
            </a:r>
            <a:r>
              <a:rPr lang="en-US" altLang="zh-CN" dirty="0" smtClean="0">
                <a:solidFill>
                  <a:srgbClr val="0070C0"/>
                </a:solidFill>
              </a:rPr>
              <a:t>30%</a:t>
            </a:r>
            <a:r>
              <a:rPr lang="zh-CN" altLang="zh-CN" dirty="0" smtClean="0">
                <a:solidFill>
                  <a:srgbClr val="0070C0"/>
                </a:solidFill>
              </a:rPr>
              <a:t>；</a:t>
            </a:r>
            <a:r>
              <a:rPr lang="zh-CN" altLang="zh-CN" dirty="0">
                <a:solidFill>
                  <a:srgbClr val="0070C0"/>
                </a:solidFill>
              </a:rPr>
              <a:t>回答</a:t>
            </a:r>
            <a:r>
              <a:rPr lang="zh-CN" altLang="zh-CN" dirty="0" smtClean="0">
                <a:solidFill>
                  <a:srgbClr val="0070C0"/>
                </a:solidFill>
              </a:rPr>
              <a:t>教师提出</a:t>
            </a:r>
            <a:r>
              <a:rPr lang="zh-CN" altLang="zh-CN" dirty="0">
                <a:solidFill>
                  <a:srgbClr val="0070C0"/>
                </a:solidFill>
              </a:rPr>
              <a:t>的</a:t>
            </a:r>
            <a:r>
              <a:rPr lang="zh-CN" altLang="zh-CN" dirty="0" smtClean="0">
                <a:solidFill>
                  <a:srgbClr val="0070C0"/>
                </a:solidFill>
              </a:rPr>
              <a:t>问题</a:t>
            </a:r>
            <a:r>
              <a:rPr lang="en-US" altLang="zh-CN" dirty="0" smtClean="0">
                <a:solidFill>
                  <a:srgbClr val="0070C0"/>
                </a:solidFill>
              </a:rPr>
              <a:t>20%</a:t>
            </a:r>
            <a:r>
              <a:rPr lang="zh-CN" altLang="zh-CN" dirty="0" smtClean="0">
                <a:solidFill>
                  <a:srgbClr val="0070C0"/>
                </a:solidFill>
              </a:rPr>
              <a:t>；</a:t>
            </a:r>
            <a:r>
              <a:rPr lang="zh-CN" altLang="zh-CN" dirty="0">
                <a:solidFill>
                  <a:srgbClr val="0070C0"/>
                </a:solidFill>
              </a:rPr>
              <a:t>课程设计</a:t>
            </a:r>
            <a:r>
              <a:rPr lang="zh-CN" altLang="zh-CN" dirty="0" smtClean="0">
                <a:solidFill>
                  <a:srgbClr val="0070C0"/>
                </a:solidFill>
              </a:rPr>
              <a:t>报告</a:t>
            </a:r>
            <a:r>
              <a:rPr lang="en-US" altLang="zh-CN" dirty="0" smtClean="0">
                <a:solidFill>
                  <a:srgbClr val="0070C0"/>
                </a:solidFill>
              </a:rPr>
              <a:t>40%</a:t>
            </a:r>
            <a:r>
              <a:rPr lang="zh-CN" altLang="zh-CN" dirty="0" smtClean="0">
                <a:solidFill>
                  <a:srgbClr val="0070C0"/>
                </a:solidFill>
              </a:rPr>
              <a:t>；</a:t>
            </a:r>
            <a:r>
              <a:rPr lang="zh-CN" altLang="zh-CN" dirty="0">
                <a:solidFill>
                  <a:srgbClr val="0070C0"/>
                </a:solidFill>
              </a:rPr>
              <a:t>考勤</a:t>
            </a:r>
            <a:r>
              <a:rPr lang="zh-CN" altLang="zh-CN" dirty="0" smtClean="0">
                <a:solidFill>
                  <a:srgbClr val="0070C0"/>
                </a:solidFill>
              </a:rPr>
              <a:t>情况</a:t>
            </a:r>
            <a:r>
              <a:rPr lang="en-US" altLang="zh-CN" dirty="0" smtClean="0">
                <a:solidFill>
                  <a:srgbClr val="0070C0"/>
                </a:solidFill>
              </a:rPr>
              <a:t>10%</a:t>
            </a:r>
            <a:r>
              <a:rPr lang="zh-CN" altLang="zh-CN" dirty="0" smtClean="0">
                <a:solidFill>
                  <a:srgbClr val="0070C0"/>
                </a:solidFill>
              </a:rPr>
              <a:t>。</a:t>
            </a:r>
            <a:endParaRPr lang="zh-CN" altLang="zh-CN" dirty="0">
              <a:solidFill>
                <a:srgbClr val="0070C0"/>
              </a:solidFill>
            </a:endParaRPr>
          </a:p>
          <a:p>
            <a:pPr marL="457200" indent="-457200">
              <a:lnSpc>
                <a:spcPts val="3500"/>
              </a:lnSpc>
              <a:buFont typeface="+mj-lt"/>
              <a:buAutoNum type="arabicPeriod" startAt="2"/>
            </a:pPr>
            <a:r>
              <a:rPr lang="zh-CN" altLang="zh-CN" b="1" dirty="0" smtClean="0">
                <a:solidFill>
                  <a:srgbClr val="0070C0"/>
                </a:solidFill>
              </a:rPr>
              <a:t>评定</a:t>
            </a:r>
            <a:r>
              <a:rPr lang="zh-CN" altLang="zh-CN" b="1" dirty="0">
                <a:solidFill>
                  <a:srgbClr val="0070C0"/>
                </a:solidFill>
              </a:rPr>
              <a:t>成绩</a:t>
            </a:r>
            <a:r>
              <a:rPr lang="zh-CN" altLang="zh-CN" b="1" dirty="0" smtClean="0">
                <a:solidFill>
                  <a:srgbClr val="0070C0"/>
                </a:solidFill>
              </a:rPr>
              <a:t>：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     </a:t>
            </a:r>
            <a:r>
              <a:rPr lang="zh-CN" altLang="en-US" b="1" dirty="0" smtClean="0">
                <a:solidFill>
                  <a:srgbClr val="0070C0"/>
                </a:solidFill>
              </a:rPr>
              <a:t>按照五级制给出成绩</a:t>
            </a:r>
            <a:r>
              <a:rPr lang="zh-CN" altLang="zh-CN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57200" lvl="0" indent="-457200">
              <a:lnSpc>
                <a:spcPts val="3500"/>
              </a:lnSpc>
              <a:buFont typeface="+mj-lt"/>
              <a:buAutoNum type="arabicPeriod" startAt="3"/>
            </a:pPr>
            <a:r>
              <a:rPr lang="zh-CN" altLang="en-US" dirty="0" smtClean="0">
                <a:solidFill>
                  <a:srgbClr val="0070C0"/>
                </a:solidFill>
              </a:rPr>
              <a:t>上交课程设计的资料：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342900" lvl="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</a:t>
            </a:r>
            <a:r>
              <a:rPr lang="zh-CN" altLang="zh-CN" dirty="0" smtClean="0">
                <a:solidFill>
                  <a:srgbClr val="0070C0"/>
                </a:solidFill>
              </a:rPr>
              <a:t>调试</a:t>
            </a:r>
            <a:r>
              <a:rPr lang="zh-CN" altLang="zh-CN" dirty="0">
                <a:solidFill>
                  <a:srgbClr val="0070C0"/>
                </a:solidFill>
              </a:rPr>
              <a:t>好的电路板（要求现场</a:t>
            </a:r>
            <a:r>
              <a:rPr lang="zh-CN" altLang="zh-CN" dirty="0" smtClean="0">
                <a:solidFill>
                  <a:srgbClr val="0070C0"/>
                </a:solidFill>
              </a:rPr>
              <a:t>演示）</a:t>
            </a:r>
            <a:r>
              <a:rPr lang="zh-CN" altLang="zh-CN" dirty="0">
                <a:solidFill>
                  <a:srgbClr val="0070C0"/>
                </a:solidFill>
              </a:rPr>
              <a:t>；</a:t>
            </a:r>
          </a:p>
          <a:p>
            <a:pPr marL="342900" lvl="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70C0"/>
                </a:solidFill>
              </a:rPr>
              <a:t>      </a:t>
            </a:r>
            <a:r>
              <a:rPr lang="zh-CN" altLang="zh-CN" dirty="0" smtClean="0">
                <a:solidFill>
                  <a:srgbClr val="0070C0"/>
                </a:solidFill>
              </a:rPr>
              <a:t>一</a:t>
            </a:r>
            <a:r>
              <a:rPr lang="zh-CN" altLang="zh-CN" dirty="0">
                <a:solidFill>
                  <a:srgbClr val="0070C0"/>
                </a:solidFill>
              </a:rPr>
              <a:t>张</a:t>
            </a:r>
            <a:r>
              <a:rPr lang="en-US" altLang="zh-CN" dirty="0" smtClean="0">
                <a:solidFill>
                  <a:srgbClr val="0070C0"/>
                </a:solidFill>
              </a:rPr>
              <a:t>A4</a:t>
            </a:r>
            <a:r>
              <a:rPr lang="zh-CN" altLang="zh-CN" dirty="0" smtClean="0">
                <a:solidFill>
                  <a:srgbClr val="0070C0"/>
                </a:solidFill>
              </a:rPr>
              <a:t>的</a:t>
            </a:r>
            <a:r>
              <a:rPr lang="zh-CN" altLang="zh-CN" dirty="0">
                <a:solidFill>
                  <a:srgbClr val="0070C0"/>
                </a:solidFill>
              </a:rPr>
              <a:t>电路</a:t>
            </a:r>
            <a:r>
              <a:rPr lang="zh-CN" altLang="zh-CN" dirty="0" smtClean="0">
                <a:solidFill>
                  <a:srgbClr val="0070C0"/>
                </a:solidFill>
              </a:rPr>
              <a:t>原理图</a:t>
            </a:r>
            <a:r>
              <a:rPr lang="zh-CN" altLang="en-US" dirty="0" smtClean="0">
                <a:solidFill>
                  <a:srgbClr val="0070C0"/>
                </a:solidFill>
              </a:rPr>
              <a:t>和</a:t>
            </a:r>
            <a:r>
              <a:rPr lang="zh-CN" altLang="zh-CN" dirty="0">
                <a:solidFill>
                  <a:srgbClr val="0070C0"/>
                </a:solidFill>
              </a:rPr>
              <a:t>一张</a:t>
            </a:r>
            <a:r>
              <a:rPr lang="en-US" altLang="zh-CN" dirty="0">
                <a:solidFill>
                  <a:srgbClr val="0070C0"/>
                </a:solidFill>
              </a:rPr>
              <a:t>A4</a:t>
            </a:r>
            <a:r>
              <a:rPr lang="zh-CN" altLang="en-US" dirty="0" smtClean="0">
                <a:solidFill>
                  <a:srgbClr val="0070C0"/>
                </a:solidFill>
              </a:rPr>
              <a:t>印制板图</a:t>
            </a:r>
            <a:r>
              <a:rPr lang="zh-CN" altLang="zh-CN" dirty="0" smtClean="0">
                <a:solidFill>
                  <a:srgbClr val="0070C0"/>
                </a:solidFill>
              </a:rPr>
              <a:t>；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342900" lvl="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70C0"/>
                </a:solidFill>
              </a:rPr>
              <a:t>      </a:t>
            </a:r>
            <a:r>
              <a:rPr lang="zh-CN" altLang="zh-CN" dirty="0" smtClean="0">
                <a:solidFill>
                  <a:srgbClr val="0070C0"/>
                </a:solidFill>
              </a:rPr>
              <a:t>课程设计任务书</a:t>
            </a:r>
            <a:r>
              <a:rPr lang="zh-CN" altLang="en-US" dirty="0" smtClean="0">
                <a:solidFill>
                  <a:srgbClr val="0070C0"/>
                </a:solidFill>
              </a:rPr>
              <a:t>；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342900" lvl="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</a:t>
            </a:r>
            <a:r>
              <a:rPr lang="zh-CN" altLang="zh-CN" dirty="0" smtClean="0">
                <a:solidFill>
                  <a:srgbClr val="0070C0"/>
                </a:solidFill>
              </a:rPr>
              <a:t>课程</a:t>
            </a:r>
            <a:r>
              <a:rPr lang="zh-CN" altLang="zh-CN" dirty="0">
                <a:solidFill>
                  <a:srgbClr val="0070C0"/>
                </a:solidFill>
              </a:rPr>
              <a:t>设计说明书。</a:t>
            </a:r>
            <a:r>
              <a:rPr lang="zh-CN" altLang="zh-CN" dirty="0" smtClean="0">
                <a:solidFill>
                  <a:srgbClr val="0070C0"/>
                </a:solidFill>
              </a:rPr>
              <a:t>（严格</a:t>
            </a:r>
            <a:r>
              <a:rPr lang="zh-CN" altLang="zh-CN" dirty="0">
                <a:solidFill>
                  <a:srgbClr val="0070C0"/>
                </a:solidFill>
              </a:rPr>
              <a:t>按照样板格式排版，不合格的要重新整理后</a:t>
            </a:r>
            <a:r>
              <a:rPr lang="zh-CN" altLang="zh-CN" dirty="0" smtClean="0">
                <a:solidFill>
                  <a:srgbClr val="0070C0"/>
                </a:solidFill>
              </a:rPr>
              <a:t>提交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r>
              <a:rPr lang="zh-CN" altLang="zh-CN" dirty="0" smtClean="0">
                <a:solidFill>
                  <a:srgbClr val="0070C0"/>
                </a:solidFill>
              </a:rPr>
              <a:t>迟</a:t>
            </a:r>
            <a:r>
              <a:rPr lang="zh-CN" altLang="zh-CN" dirty="0">
                <a:solidFill>
                  <a:srgbClr val="0070C0"/>
                </a:solidFill>
              </a:rPr>
              <a:t>交要扣分</a:t>
            </a:r>
            <a:r>
              <a:rPr lang="zh-CN" altLang="zh-CN" dirty="0" smtClean="0">
                <a:solidFill>
                  <a:srgbClr val="0070C0"/>
                </a:solidFill>
              </a:rPr>
              <a:t>）</a:t>
            </a:r>
            <a:endParaRPr lang="zh-CN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16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0278" y="1524050"/>
            <a:ext cx="61720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</a:t>
            </a:r>
            <a:r>
              <a:rPr lang="zh-CN" altLang="zh-CN" sz="3600" b="1" dirty="0" smtClean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目的</a:t>
            </a:r>
            <a:endParaRPr lang="en-US" altLang="zh-CN" sz="3600" b="1" dirty="0" smtClean="0">
              <a:solidFill>
                <a:srgbClr val="0099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课程设计内容和要求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课程设计报告写作要求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课程设计时间安排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课程设计成绩评定</a:t>
            </a:r>
            <a:endParaRPr lang="zh-CN" altLang="en-US" sz="36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51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714" y="1447852"/>
            <a:ext cx="86103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>
                <a:solidFill>
                  <a:srgbClr val="0070C0"/>
                </a:solidFill>
              </a:rPr>
              <a:t>使学生增进对单片机的感性认识，加深对单片机理论方面的理解。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>
                <a:solidFill>
                  <a:srgbClr val="0070C0"/>
                </a:solidFill>
              </a:rPr>
              <a:t>使学生掌握单片机的内部功能模块的应用，如定时器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zh-CN" altLang="zh-CN" sz="2800" dirty="0">
                <a:solidFill>
                  <a:srgbClr val="0070C0"/>
                </a:solidFill>
              </a:rPr>
              <a:t>计数器、中断、片</a:t>
            </a:r>
            <a:r>
              <a:rPr lang="zh-CN" altLang="zh-CN" sz="2800" dirty="0" smtClean="0">
                <a:solidFill>
                  <a:srgbClr val="0070C0"/>
                </a:solidFill>
              </a:rPr>
              <a:t>内存贮器</a:t>
            </a:r>
            <a:r>
              <a:rPr lang="zh-CN" altLang="zh-CN" sz="2800" dirty="0">
                <a:solidFill>
                  <a:srgbClr val="0070C0"/>
                </a:solidFill>
              </a:rPr>
              <a:t>、</a:t>
            </a:r>
            <a:r>
              <a:rPr lang="en-US" altLang="zh-CN" sz="2800" dirty="0">
                <a:solidFill>
                  <a:srgbClr val="0070C0"/>
                </a:solidFill>
              </a:rPr>
              <a:t>I/O</a:t>
            </a:r>
            <a:r>
              <a:rPr lang="zh-CN" altLang="zh-CN" sz="2800" dirty="0" smtClean="0">
                <a:solidFill>
                  <a:srgbClr val="0070C0"/>
                </a:solidFill>
              </a:rPr>
              <a:t>口、</a:t>
            </a:r>
            <a:r>
              <a:rPr lang="zh-CN" altLang="en-US" sz="2800" dirty="0" smtClean="0">
                <a:solidFill>
                  <a:srgbClr val="0070C0"/>
                </a:solidFill>
              </a:rPr>
              <a:t>串口通信、</a:t>
            </a:r>
            <a:r>
              <a:rPr lang="en-US" altLang="zh-CN" sz="2800" dirty="0" smtClean="0">
                <a:solidFill>
                  <a:srgbClr val="0070C0"/>
                </a:solidFill>
              </a:rPr>
              <a:t>A/D</a:t>
            </a:r>
            <a:r>
              <a:rPr lang="zh-CN" altLang="zh-CN" sz="2800" dirty="0">
                <a:solidFill>
                  <a:srgbClr val="0070C0"/>
                </a:solidFill>
              </a:rPr>
              <a:t>转换等。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>
                <a:solidFill>
                  <a:srgbClr val="0070C0"/>
                </a:solidFill>
              </a:rPr>
              <a:t>使学生了解和掌握单片机应用系统的软硬件设计过程、方法及实现，为以后设计和实现单片机应用系统打下良好基础。</a:t>
            </a:r>
            <a:endParaRPr lang="zh-CN" altLang="en-US" sz="2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761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0278" y="1524050"/>
            <a:ext cx="61720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</a:t>
            </a:r>
            <a:r>
              <a:rPr lang="zh-CN" altLang="zh-CN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目的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课程设计内容和要求</a:t>
            </a:r>
            <a:endParaRPr lang="en-US" altLang="zh-CN" sz="3600" b="1" dirty="0" smtClean="0">
              <a:solidFill>
                <a:srgbClr val="0099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课程设计报告写作要求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课程设计时间安排</a:t>
            </a:r>
            <a:endParaRPr lang="en-US" altLang="zh-CN" sz="36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课程设计成绩评定</a:t>
            </a:r>
            <a:endParaRPr lang="zh-CN" altLang="en-US" sz="36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358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0694" y="1200383"/>
            <a:ext cx="7238810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5000"/>
              </a:lnSpc>
              <a:buFont typeface="+mj-lt"/>
              <a:buAutoNum type="arabicPeriod"/>
            </a:pPr>
            <a:r>
              <a:rPr lang="zh-CN" altLang="en-US" sz="3200" b="1" dirty="0" smtClean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简易数字电压表的系统设计</a:t>
            </a:r>
            <a:endParaRPr lang="en-US" altLang="zh-CN" sz="3200" b="1" dirty="0" smtClean="0">
              <a:solidFill>
                <a:srgbClr val="0099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0" indent="-457200">
              <a:lnSpc>
                <a:spcPts val="5000"/>
              </a:lnSpc>
              <a:buFont typeface="+mj-lt"/>
              <a:buAutoNum type="arabicPeriod"/>
            </a:pPr>
            <a:r>
              <a:rPr lang="zh-CN" altLang="en-US" sz="3200" b="1" dirty="0" smtClean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烟雾感应器的系统设计</a:t>
            </a:r>
            <a:endParaRPr lang="en-US" altLang="zh-CN" sz="3200" b="1" dirty="0" smtClean="0">
              <a:solidFill>
                <a:srgbClr val="0099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0" indent="-457200">
              <a:lnSpc>
                <a:spcPts val="5000"/>
              </a:lnSpc>
              <a:buFont typeface="+mj-lt"/>
              <a:buAutoNum type="arabicPeriod"/>
            </a:pPr>
            <a:r>
              <a:rPr lang="zh-CN" altLang="en-US" sz="3200" b="1" dirty="0" smtClean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红外发射器的系统设计</a:t>
            </a:r>
            <a:endParaRPr lang="en-US" altLang="zh-CN" sz="3200" b="1" dirty="0" smtClean="0">
              <a:solidFill>
                <a:srgbClr val="0099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0" indent="-457200">
              <a:lnSpc>
                <a:spcPts val="5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红外</a:t>
            </a:r>
            <a:r>
              <a:rPr lang="zh-CN" altLang="en-US" sz="3200" b="1" dirty="0" smtClean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接收器的系统设计</a:t>
            </a:r>
            <a:endParaRPr lang="en-US" altLang="zh-CN" sz="3200" b="1" dirty="0" smtClean="0">
              <a:solidFill>
                <a:srgbClr val="0099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>
              <a:lnSpc>
                <a:spcPts val="5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步进电机控制的系统设计</a:t>
            </a:r>
            <a:endParaRPr lang="en-US" altLang="zh-CN" sz="3200" b="1" dirty="0">
              <a:solidFill>
                <a:srgbClr val="0099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0" indent="-457200">
              <a:lnSpc>
                <a:spcPts val="5000"/>
              </a:lnSpc>
              <a:buFont typeface="+mj-lt"/>
              <a:buAutoNum type="arabicPeriod"/>
            </a:pPr>
            <a:r>
              <a:rPr lang="zh-CN" altLang="en-US" sz="3200" b="1" dirty="0" smtClean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超声波测距仪的系统设计</a:t>
            </a:r>
            <a:endParaRPr lang="en-US" altLang="zh-CN" sz="3200" b="1" dirty="0" smtClean="0">
              <a:solidFill>
                <a:srgbClr val="0099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>
              <a:lnSpc>
                <a:spcPts val="5000"/>
              </a:lnSpc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200" b="1" dirty="0" smtClean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</a:t>
            </a:r>
            <a:r>
              <a:rPr lang="en-US" altLang="zh-CN" sz="3200" b="1" dirty="0" smtClean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zh-CN" sz="32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×</a:t>
            </a:r>
            <a:r>
              <a:rPr lang="en-US" altLang="zh-CN" sz="32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zh-CN" sz="32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点阵</a:t>
            </a:r>
            <a:r>
              <a:rPr lang="en-US" altLang="zh-CN" sz="32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LED</a:t>
            </a:r>
            <a:r>
              <a:rPr lang="zh-CN" altLang="zh-CN" sz="32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广告</a:t>
            </a:r>
            <a:r>
              <a:rPr lang="zh-CN" altLang="zh-CN" sz="3200" b="1" dirty="0" smtClean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屏</a:t>
            </a:r>
            <a:r>
              <a:rPr lang="zh-CN" altLang="en-US" sz="3200" b="1" dirty="0" smtClean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zh-CN" sz="3200" b="1" dirty="0" smtClean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系统设计</a:t>
            </a:r>
            <a:endParaRPr lang="en-US" altLang="zh-CN" sz="3200" b="1" dirty="0" smtClean="0">
              <a:solidFill>
                <a:srgbClr val="0099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>
              <a:lnSpc>
                <a:spcPts val="5000"/>
              </a:lnSpc>
              <a:buFont typeface="+mj-lt"/>
              <a:buAutoNum type="arabicPeriod"/>
            </a:pPr>
            <a:r>
              <a:rPr lang="zh-CN" altLang="en-US" sz="3200" b="1" dirty="0" smtClean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电子时钟的系统设计</a:t>
            </a:r>
            <a:endParaRPr lang="zh-CN" altLang="en-US" sz="3200" b="1" dirty="0">
              <a:solidFill>
                <a:srgbClr val="0099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214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714" y="1200329"/>
            <a:ext cx="8686572" cy="5360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zh-CN" sz="1800" b="1" dirty="0"/>
              <a:t>简易</a:t>
            </a:r>
            <a:r>
              <a:rPr lang="zh-CN" altLang="zh-CN" sz="1800" b="1" dirty="0" smtClean="0"/>
              <a:t>数字电压表</a:t>
            </a:r>
            <a:r>
              <a:rPr lang="zh-CN" altLang="en-US" sz="1800" b="1" dirty="0" smtClean="0"/>
              <a:t>的系统</a:t>
            </a:r>
            <a:r>
              <a:rPr lang="zh-CN" altLang="zh-CN" sz="1800" b="1" dirty="0" smtClean="0"/>
              <a:t>设计</a:t>
            </a:r>
            <a:r>
              <a:rPr lang="en-US" altLang="zh-CN" sz="1800" b="1" dirty="0" smtClean="0"/>
              <a:t>——</a:t>
            </a:r>
            <a:r>
              <a:rPr lang="zh-CN" altLang="zh-CN" sz="1800" b="1" dirty="0" smtClean="0"/>
              <a:t>设计要求</a:t>
            </a:r>
            <a:endParaRPr lang="en-US" altLang="zh-CN" sz="18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800" dirty="0"/>
              <a:t>系统功能</a:t>
            </a:r>
          </a:p>
          <a:p>
            <a:pPr marL="342900"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可</a:t>
            </a:r>
            <a:r>
              <a:rPr lang="zh-CN" altLang="zh-CN" sz="1800" dirty="0"/>
              <a:t>测</a:t>
            </a:r>
            <a:r>
              <a:rPr lang="en-US" altLang="zh-CN" sz="1800" dirty="0"/>
              <a:t>0~5V</a:t>
            </a:r>
            <a:r>
              <a:rPr lang="zh-CN" altLang="zh-CN" sz="1800" dirty="0"/>
              <a:t>的</a:t>
            </a:r>
            <a:r>
              <a:rPr lang="en-US" altLang="zh-CN" sz="1800" dirty="0" smtClean="0"/>
              <a:t>8</a:t>
            </a:r>
            <a:r>
              <a:rPr lang="zh-CN" altLang="zh-CN" sz="1800" dirty="0"/>
              <a:t>路（用</a:t>
            </a:r>
            <a:r>
              <a:rPr lang="en-US" altLang="zh-CN" sz="1800" dirty="0"/>
              <a:t>A</a:t>
            </a:r>
            <a:r>
              <a:rPr lang="zh-CN" altLang="zh-CN" sz="1800" dirty="0" smtClean="0"/>
              <a:t>口的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路</a:t>
            </a:r>
            <a:r>
              <a:rPr lang="en-US" altLang="zh-CN" sz="1800" dirty="0" smtClean="0"/>
              <a:t>+E</a:t>
            </a:r>
            <a:r>
              <a:rPr lang="zh-CN" altLang="en-US" sz="1800" dirty="0" smtClean="0"/>
              <a:t>口的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路共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路</a:t>
            </a:r>
            <a:r>
              <a:rPr lang="zh-CN" altLang="zh-CN" sz="1800" dirty="0" smtClean="0"/>
              <a:t>模拟</a:t>
            </a:r>
            <a:r>
              <a:rPr lang="zh-CN" altLang="zh-CN" sz="1800" dirty="0"/>
              <a:t>口</a:t>
            </a:r>
            <a:r>
              <a:rPr lang="zh-CN" altLang="zh-CN" sz="1800" dirty="0" smtClean="0"/>
              <a:t>）输入</a:t>
            </a:r>
            <a:r>
              <a:rPr lang="zh-CN" altLang="zh-CN" sz="1800" dirty="0"/>
              <a:t>电压值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marL="342900"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在</a:t>
            </a:r>
            <a:r>
              <a:rPr lang="en-US" altLang="zh-CN" sz="1800" dirty="0"/>
              <a:t>LED</a:t>
            </a:r>
            <a:r>
              <a:rPr lang="zh-CN" altLang="zh-CN" sz="1800" dirty="0"/>
              <a:t>数码管上</a:t>
            </a:r>
            <a:r>
              <a:rPr lang="en-US" altLang="zh-CN" sz="1800" dirty="0"/>
              <a:t>8</a:t>
            </a:r>
            <a:r>
              <a:rPr lang="zh-CN" altLang="zh-CN" sz="1800" dirty="0"/>
              <a:t>路通道轮流显示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marL="342900"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单</a:t>
            </a:r>
            <a:r>
              <a:rPr lang="zh-CN" altLang="zh-CN" sz="1800" dirty="0"/>
              <a:t>路选择显示；</a:t>
            </a:r>
          </a:p>
          <a:p>
            <a:pPr marL="342900" lvl="0" indent="-342900">
              <a:buFont typeface="+mj-lt"/>
              <a:buAutoNum type="arabicPeriod" startAt="2"/>
            </a:pPr>
            <a:r>
              <a:rPr lang="zh-CN" altLang="zh-CN" sz="1800" dirty="0"/>
              <a:t>系统硬件设计</a:t>
            </a:r>
          </a:p>
          <a:p>
            <a:pPr marL="342900"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单片机</a:t>
            </a:r>
            <a:r>
              <a:rPr lang="zh-CN" altLang="zh-CN" sz="1800" dirty="0"/>
              <a:t>采用</a:t>
            </a:r>
            <a:r>
              <a:rPr lang="en-US" altLang="zh-CN" sz="1800" dirty="0" smtClean="0"/>
              <a:t>PIC16F877A</a:t>
            </a:r>
            <a:endParaRPr lang="zh-CN" altLang="zh-CN" sz="1800" dirty="0"/>
          </a:p>
          <a:p>
            <a:pPr marL="342900">
              <a:buFont typeface="+mj-ea"/>
              <a:buAutoNum type="circleNumDbPlain"/>
            </a:pPr>
            <a:r>
              <a:rPr lang="en-US" altLang="zh-CN" sz="1800" dirty="0"/>
              <a:t> </a:t>
            </a:r>
            <a:r>
              <a:rPr lang="zh-CN" altLang="zh-CN" sz="1800" dirty="0" smtClean="0"/>
              <a:t>键盘</a:t>
            </a:r>
            <a:r>
              <a:rPr lang="zh-CN" altLang="zh-CN" sz="1800" dirty="0"/>
              <a:t>为</a:t>
            </a:r>
            <a:r>
              <a:rPr lang="en-US" altLang="zh-CN" sz="1800" dirty="0"/>
              <a:t>4</a:t>
            </a:r>
            <a:r>
              <a:rPr lang="zh-CN" altLang="zh-CN" sz="1800" dirty="0"/>
              <a:t>×</a:t>
            </a:r>
            <a:r>
              <a:rPr lang="en-US" altLang="zh-CN" sz="1800" dirty="0"/>
              <a:t>4</a:t>
            </a:r>
            <a:r>
              <a:rPr lang="zh-CN" altLang="zh-CN" sz="1800" dirty="0"/>
              <a:t>行列式键盘，按键设有</a:t>
            </a:r>
            <a:r>
              <a:rPr lang="en-US" altLang="zh-CN" sz="1800" dirty="0"/>
              <a:t>10</a:t>
            </a:r>
            <a:r>
              <a:rPr lang="zh-CN" altLang="zh-CN" sz="1800" dirty="0"/>
              <a:t>个数字键</a:t>
            </a:r>
            <a:r>
              <a:rPr lang="en-US" altLang="zh-CN" sz="1800" dirty="0"/>
              <a:t>0……9</a:t>
            </a:r>
            <a:r>
              <a:rPr lang="zh-CN" altLang="zh-CN" sz="1800" dirty="0"/>
              <a:t>，和</a:t>
            </a:r>
            <a:r>
              <a:rPr lang="en-US" altLang="zh-CN" sz="1800" dirty="0"/>
              <a:t>4</a:t>
            </a:r>
            <a:r>
              <a:rPr lang="zh-CN" altLang="zh-CN" sz="1800" dirty="0"/>
              <a:t>个功能键依次是：各通道轮流显示键、单通道显示键、单通道向左滚动显示键、显示熄灭键。</a:t>
            </a:r>
          </a:p>
          <a:p>
            <a:pPr marL="342900">
              <a:buFont typeface="+mj-ea"/>
              <a:buAutoNum type="circleNumDbPlain"/>
            </a:pPr>
            <a:r>
              <a:rPr lang="en-US" altLang="zh-CN" sz="1800" dirty="0"/>
              <a:t> </a:t>
            </a:r>
            <a:r>
              <a:rPr lang="zh-CN" altLang="zh-CN" sz="1800" dirty="0" smtClean="0"/>
              <a:t>有</a:t>
            </a:r>
            <a:r>
              <a:rPr lang="en-US" altLang="zh-CN" sz="1800" dirty="0"/>
              <a:t>4</a:t>
            </a:r>
            <a:r>
              <a:rPr lang="zh-CN" altLang="zh-CN" sz="1800" dirty="0"/>
              <a:t>位</a:t>
            </a:r>
            <a:r>
              <a:rPr lang="en-US" altLang="zh-CN" sz="1800" dirty="0"/>
              <a:t>LED</a:t>
            </a:r>
            <a:r>
              <a:rPr lang="zh-CN" altLang="zh-CN" sz="1800" dirty="0"/>
              <a:t>管，左边</a:t>
            </a:r>
            <a:r>
              <a:rPr lang="en-US" altLang="zh-CN" sz="1800" dirty="0"/>
              <a:t>1</a:t>
            </a:r>
            <a:r>
              <a:rPr lang="zh-CN" altLang="zh-CN" sz="1800" dirty="0"/>
              <a:t>位用于指示显示通道，右边</a:t>
            </a:r>
            <a:r>
              <a:rPr lang="en-US" altLang="zh-CN" sz="1800" dirty="0"/>
              <a:t>3</a:t>
            </a:r>
            <a:r>
              <a:rPr lang="zh-CN" altLang="zh-CN" sz="1800" dirty="0"/>
              <a:t>位显示电压</a:t>
            </a:r>
            <a:r>
              <a:rPr lang="zh-CN" altLang="zh-CN" sz="1800" dirty="0" smtClean="0"/>
              <a:t>值</a:t>
            </a:r>
            <a:r>
              <a:rPr lang="en-US" altLang="zh-CN" sz="1800" dirty="0" smtClean="0"/>
              <a:t>0~5V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保留到小数点后面</a:t>
            </a:r>
            <a:r>
              <a:rPr lang="en-US" altLang="zh-CN" sz="1800" dirty="0"/>
              <a:t>2</a:t>
            </a:r>
            <a:r>
              <a:rPr lang="zh-CN" altLang="zh-CN" sz="1800" dirty="0"/>
              <a:t>位。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zh-CN" altLang="zh-CN" sz="1800" dirty="0"/>
              <a:t>系统软件设计</a:t>
            </a:r>
          </a:p>
          <a:p>
            <a:pPr marL="342900"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/>
              <a:t>键盘管理程序</a:t>
            </a:r>
            <a:r>
              <a:rPr lang="en-US" altLang="zh-CN" sz="1800" dirty="0"/>
              <a:t>(</a:t>
            </a:r>
            <a:r>
              <a:rPr lang="zh-CN" altLang="zh-CN" sz="1800" dirty="0"/>
              <a:t>包括键扫描、键处理程序</a:t>
            </a:r>
            <a:r>
              <a:rPr lang="en-US" altLang="zh-CN" sz="1800" dirty="0"/>
              <a:t>)</a:t>
            </a:r>
            <a:r>
              <a:rPr lang="zh-CN" altLang="zh-CN" sz="1800" dirty="0"/>
              <a:t>；</a:t>
            </a:r>
          </a:p>
          <a:p>
            <a:pPr marL="342900"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en-US" altLang="zh-CN" sz="1800" dirty="0"/>
              <a:t>LED</a:t>
            </a:r>
            <a:r>
              <a:rPr lang="zh-CN" altLang="zh-CN" sz="1800" dirty="0"/>
              <a:t>动态显示程序；</a:t>
            </a:r>
          </a:p>
          <a:p>
            <a:pPr marL="342900"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/>
              <a:t>各通道轮流显示，共显示</a:t>
            </a:r>
            <a:r>
              <a:rPr lang="en-US" altLang="zh-CN" sz="1800" dirty="0"/>
              <a:t>8</a:t>
            </a:r>
            <a:r>
              <a:rPr lang="zh-CN" altLang="zh-CN" sz="1800" dirty="0"/>
              <a:t>个通道，每通道显示</a:t>
            </a:r>
            <a:r>
              <a:rPr lang="en-US" altLang="zh-CN" sz="1800" dirty="0"/>
              <a:t>5s</a:t>
            </a:r>
            <a:r>
              <a:rPr lang="zh-CN" altLang="zh-CN" sz="1800" dirty="0"/>
              <a:t>；</a:t>
            </a:r>
          </a:p>
          <a:p>
            <a:pPr marL="342900"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/>
              <a:t>单通道显示，仅显示指定通道电压，并保持到其他功能键按下；</a:t>
            </a:r>
          </a:p>
          <a:p>
            <a:pPr marL="342900"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/>
              <a:t>单通道向左滚动显示，按下通道号，再按单通道向左滚动显示键，就可使信号从右向左滚动显示，显示</a:t>
            </a:r>
            <a:r>
              <a:rPr lang="en-US" altLang="zh-CN" sz="1800" dirty="0"/>
              <a:t>5s</a:t>
            </a:r>
            <a:r>
              <a:rPr lang="zh-CN" altLang="zh-CN" sz="1800" dirty="0"/>
              <a:t>后，再重新滚动进入；</a:t>
            </a:r>
          </a:p>
          <a:p>
            <a:pPr marL="342900">
              <a:buFont typeface="+mj-ea"/>
              <a:buAutoNum type="circleNumDbPlain"/>
            </a:pPr>
            <a:r>
              <a:rPr lang="en-US" altLang="zh-CN" sz="1800" dirty="0" smtClean="0"/>
              <a:t> </a:t>
            </a:r>
            <a:r>
              <a:rPr lang="zh-CN" altLang="zh-CN" sz="1800" dirty="0"/>
              <a:t>显示熄灭键使正在显示的内容熄灭。</a:t>
            </a:r>
          </a:p>
        </p:txBody>
      </p:sp>
    </p:spTree>
    <p:extLst>
      <p:ext uri="{BB962C8B-B14F-4D97-AF65-F5344CB8AC3E}">
        <p14:creationId xmlns:p14="http://schemas.microsoft.com/office/powerpoint/2010/main" val="671554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308" y="1295456"/>
            <a:ext cx="830558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1" dirty="0" smtClean="0"/>
              <a:t>烟雾感应器的系统</a:t>
            </a:r>
            <a:r>
              <a:rPr lang="zh-CN" altLang="zh-CN" sz="2000" b="1" dirty="0" smtClean="0"/>
              <a:t>设计</a:t>
            </a:r>
            <a:r>
              <a:rPr lang="en-US" altLang="zh-CN" sz="2000" b="1" dirty="0" smtClean="0"/>
              <a:t>——</a:t>
            </a:r>
            <a:r>
              <a:rPr lang="zh-CN" altLang="zh-CN" sz="2000" b="1" dirty="0" smtClean="0"/>
              <a:t>设计</a:t>
            </a:r>
            <a:r>
              <a:rPr lang="zh-CN" altLang="zh-CN" sz="2000" b="1" dirty="0"/>
              <a:t>要求</a:t>
            </a:r>
          </a:p>
          <a:p>
            <a:pPr marL="342000" indent="-342000">
              <a:lnSpc>
                <a:spcPts val="2200"/>
              </a:lnSpc>
              <a:buFont typeface="+mj-lt"/>
              <a:buAutoNum type="arabicPeriod"/>
            </a:pPr>
            <a:r>
              <a:rPr lang="zh-CN" altLang="zh-CN" sz="1800" dirty="0" smtClean="0"/>
              <a:t>系统功能</a:t>
            </a:r>
            <a:endParaRPr lang="zh-CN" altLang="zh-CN" sz="1800" dirty="0"/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/>
              <a:t>通过烟雾感应器模块接收外界的模拟信号，然后应用</a:t>
            </a:r>
            <a:r>
              <a:rPr lang="en-US" altLang="zh-CN" sz="1800" dirty="0"/>
              <a:t>PIC</a:t>
            </a:r>
            <a:r>
              <a:rPr lang="zh-CN" altLang="zh-CN" sz="1800" dirty="0"/>
              <a:t>的</a:t>
            </a:r>
            <a:r>
              <a:rPr lang="en-US" altLang="zh-CN" sz="1800" dirty="0"/>
              <a:t>A/D</a:t>
            </a:r>
            <a:r>
              <a:rPr lang="zh-CN" altLang="zh-CN" sz="1800" dirty="0"/>
              <a:t>采样口采集数据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/>
              <a:t>将采集到的数据经过算法计算出烟雾的浓度数据，通过</a:t>
            </a:r>
            <a:r>
              <a:rPr lang="en-US" altLang="zh-CN" sz="1800" dirty="0"/>
              <a:t>3</a:t>
            </a:r>
            <a:r>
              <a:rPr lang="zh-CN" altLang="zh-CN" sz="1800" dirty="0"/>
              <a:t>位</a:t>
            </a:r>
            <a:r>
              <a:rPr lang="en-US" altLang="zh-CN" sz="1800" dirty="0"/>
              <a:t>LED</a:t>
            </a:r>
            <a:r>
              <a:rPr lang="zh-CN" altLang="zh-CN" sz="1800" dirty="0"/>
              <a:t>数码管显示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marL="342000" lvl="0" indent="-342000">
              <a:lnSpc>
                <a:spcPts val="2600"/>
              </a:lnSpc>
              <a:buFont typeface="+mj-lt"/>
              <a:buAutoNum type="arabicPeriod" startAt="2"/>
            </a:pPr>
            <a:r>
              <a:rPr lang="zh-CN" altLang="zh-CN" sz="1800" dirty="0" smtClean="0"/>
              <a:t>系统硬件设计</a:t>
            </a:r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 smtClean="0"/>
              <a:t>单片机采用</a:t>
            </a:r>
            <a:r>
              <a:rPr lang="en-US" altLang="zh-CN" sz="1800" dirty="0" smtClean="0"/>
              <a:t>PIC16F877A</a:t>
            </a:r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/>
              <a:t>键盘为</a:t>
            </a:r>
            <a:r>
              <a:rPr lang="en-US" altLang="zh-CN" sz="1800" dirty="0"/>
              <a:t>4</a:t>
            </a:r>
            <a:r>
              <a:rPr lang="zh-CN" altLang="zh-CN" sz="1800" dirty="0"/>
              <a:t>×</a:t>
            </a:r>
            <a:r>
              <a:rPr lang="en-US" altLang="zh-CN" sz="1800" dirty="0"/>
              <a:t>4</a:t>
            </a:r>
            <a:r>
              <a:rPr lang="zh-CN" altLang="zh-CN" sz="1800" dirty="0"/>
              <a:t>行列式键盘，按键设有</a:t>
            </a:r>
            <a:r>
              <a:rPr lang="en-US" altLang="zh-CN" sz="1800" dirty="0"/>
              <a:t>10</a:t>
            </a:r>
            <a:r>
              <a:rPr lang="zh-CN" altLang="zh-CN" sz="1800" dirty="0"/>
              <a:t>个数字键</a:t>
            </a:r>
            <a:r>
              <a:rPr lang="en-US" altLang="zh-CN" sz="1800" dirty="0"/>
              <a:t>0……9</a:t>
            </a:r>
            <a:r>
              <a:rPr lang="zh-CN" altLang="zh-CN" sz="1800" dirty="0"/>
              <a:t>，</a:t>
            </a:r>
            <a:r>
              <a:rPr lang="en-US" altLang="zh-CN" sz="1800" dirty="0"/>
              <a:t>2</a:t>
            </a:r>
            <a:r>
              <a:rPr lang="zh-CN" altLang="zh-CN" sz="1800" dirty="0"/>
              <a:t>个功能键依次是：开启烟雾采集键、显示停止键；通过键盘能够输入</a:t>
            </a:r>
            <a:r>
              <a:rPr lang="en-US" altLang="zh-CN" sz="1800" dirty="0"/>
              <a:t>0~9</a:t>
            </a:r>
            <a:r>
              <a:rPr lang="zh-CN" altLang="zh-CN" sz="1800" dirty="0"/>
              <a:t>的数字，并从显示数码管的右边依次滚动进入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 smtClean="0"/>
              <a:t>有</a:t>
            </a:r>
            <a:r>
              <a:rPr lang="en-US" altLang="zh-CN" sz="1800" dirty="0"/>
              <a:t>3</a:t>
            </a:r>
            <a:r>
              <a:rPr lang="zh-CN" altLang="zh-CN" sz="1800" dirty="0"/>
              <a:t>位</a:t>
            </a:r>
            <a:r>
              <a:rPr lang="en-US" altLang="zh-CN" sz="1800" dirty="0"/>
              <a:t>LED</a:t>
            </a:r>
            <a:r>
              <a:rPr lang="zh-CN" altLang="zh-CN" sz="1800" dirty="0"/>
              <a:t>管，采集处理后的数据依次从右边向左滚动进入，保留小数点后两位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342900" indent="-342900">
              <a:lnSpc>
                <a:spcPts val="2600"/>
              </a:lnSpc>
              <a:buFont typeface="+mj-lt"/>
              <a:buAutoNum type="arabicPeriod" startAt="3"/>
            </a:pPr>
            <a:r>
              <a:rPr lang="zh-CN" altLang="zh-CN" sz="1800" dirty="0"/>
              <a:t>系统软件设计</a:t>
            </a:r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/>
              <a:t>键盘管理程序</a:t>
            </a:r>
            <a:r>
              <a:rPr lang="en-US" altLang="zh-CN" sz="1800" dirty="0"/>
              <a:t>(</a:t>
            </a:r>
            <a:r>
              <a:rPr lang="zh-CN" altLang="zh-CN" sz="1800" dirty="0"/>
              <a:t>包括键扫描、键处理程序</a:t>
            </a:r>
            <a:r>
              <a:rPr lang="en-US" altLang="zh-CN" sz="1800" dirty="0"/>
              <a:t>)</a:t>
            </a:r>
            <a:r>
              <a:rPr lang="zh-CN" altLang="zh-CN" sz="1800" dirty="0"/>
              <a:t>；</a:t>
            </a:r>
            <a:endParaRPr lang="en-US" altLang="zh-CN" sz="1800" dirty="0"/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LED</a:t>
            </a:r>
            <a:r>
              <a:rPr lang="zh-CN" altLang="zh-CN" sz="1800" dirty="0"/>
              <a:t>动态显示程序；</a:t>
            </a:r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10</a:t>
            </a:r>
            <a:r>
              <a:rPr lang="zh-CN" altLang="zh-CN" sz="1800" dirty="0" smtClean="0"/>
              <a:t>位</a:t>
            </a:r>
            <a:r>
              <a:rPr lang="zh-CN" altLang="zh-CN" sz="1800" dirty="0"/>
              <a:t>二进制模拟数据的采集和数据处理</a:t>
            </a:r>
            <a:r>
              <a:rPr lang="zh-CN" altLang="zh-CN" sz="1800" dirty="0" smtClean="0"/>
              <a:t>。</a:t>
            </a:r>
            <a:endParaRPr lang="zh-CN" altLang="en-US" sz="1800" dirty="0"/>
          </a:p>
        </p:txBody>
      </p:sp>
      <p:pic>
        <p:nvPicPr>
          <p:cNvPr id="1026" name="Picture 2" descr="烟雾传感器模块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1" t="41649" r="7864" b="10678"/>
          <a:stretch>
            <a:fillRect/>
          </a:stretch>
        </p:blipFill>
        <p:spPr bwMode="auto">
          <a:xfrm>
            <a:off x="6019762" y="5638742"/>
            <a:ext cx="16192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476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94" y="0"/>
            <a:ext cx="739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PIC</a:t>
            </a:r>
            <a:r>
              <a:rPr lang="zh-CN" altLang="en-US" sz="4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微机原理课程设计</a:t>
            </a:r>
            <a:endParaRPr lang="zh-CN" altLang="en-US" sz="48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714" y="1371654"/>
            <a:ext cx="830558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1" dirty="0" smtClean="0"/>
              <a:t>红外发射器的系统</a:t>
            </a:r>
            <a:r>
              <a:rPr lang="zh-CN" altLang="zh-CN" sz="2000" b="1" dirty="0" smtClean="0"/>
              <a:t>设计</a:t>
            </a:r>
            <a:r>
              <a:rPr lang="en-US" altLang="zh-CN" sz="2000" b="1" dirty="0" smtClean="0"/>
              <a:t>——</a:t>
            </a:r>
            <a:r>
              <a:rPr lang="zh-CN" altLang="zh-CN" sz="2000" b="1" dirty="0" smtClean="0"/>
              <a:t>设计</a:t>
            </a:r>
            <a:r>
              <a:rPr lang="zh-CN" altLang="zh-CN" sz="2000" b="1" dirty="0"/>
              <a:t>要求</a:t>
            </a:r>
          </a:p>
          <a:p>
            <a:pPr marL="342000" indent="-342000">
              <a:lnSpc>
                <a:spcPts val="2200"/>
              </a:lnSpc>
              <a:buFont typeface="+mj-lt"/>
              <a:buAutoNum type="arabicPeriod"/>
            </a:pPr>
            <a:r>
              <a:rPr lang="zh-CN" altLang="zh-CN" sz="1800" dirty="0" smtClean="0"/>
              <a:t>系统功能</a:t>
            </a:r>
            <a:endParaRPr lang="zh-CN" altLang="zh-CN" sz="1800" dirty="0"/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 smtClean="0"/>
              <a:t>通过</a:t>
            </a:r>
            <a:r>
              <a:rPr lang="zh-CN" altLang="zh-CN" sz="1800" dirty="0"/>
              <a:t>红外发射模块发射信号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 smtClean="0"/>
              <a:t>将</a:t>
            </a:r>
            <a:r>
              <a:rPr lang="zh-CN" altLang="zh-CN" sz="1800" dirty="0"/>
              <a:t>发射的数据通过</a:t>
            </a:r>
            <a:r>
              <a:rPr lang="en-US" altLang="zh-CN" sz="1800" dirty="0"/>
              <a:t>LED</a:t>
            </a:r>
            <a:r>
              <a:rPr lang="zh-CN" altLang="zh-CN" sz="1800" dirty="0"/>
              <a:t>数码管显示；</a:t>
            </a:r>
            <a:endParaRPr lang="en-US" altLang="zh-CN" sz="1800" dirty="0" smtClean="0"/>
          </a:p>
          <a:p>
            <a:pPr marL="342000" lvl="0" indent="-342000">
              <a:lnSpc>
                <a:spcPts val="2600"/>
              </a:lnSpc>
              <a:buFont typeface="+mj-lt"/>
              <a:buAutoNum type="arabicPeriod" startAt="2"/>
            </a:pPr>
            <a:r>
              <a:rPr lang="zh-CN" altLang="zh-CN" sz="1800" dirty="0" smtClean="0"/>
              <a:t>系统硬件设计</a:t>
            </a:r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 smtClean="0"/>
              <a:t>单片机采用</a:t>
            </a:r>
            <a:r>
              <a:rPr lang="en-US" altLang="zh-CN" sz="1800" dirty="0" smtClean="0"/>
              <a:t>PIC16F877A</a:t>
            </a:r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/>
              <a:t>键盘为</a:t>
            </a:r>
            <a:r>
              <a:rPr lang="en-US" altLang="zh-CN" sz="1800" dirty="0"/>
              <a:t>4</a:t>
            </a:r>
            <a:r>
              <a:rPr lang="zh-CN" altLang="zh-CN" sz="1800" dirty="0"/>
              <a:t>×</a:t>
            </a:r>
            <a:r>
              <a:rPr lang="en-US" altLang="zh-CN" sz="1800" dirty="0"/>
              <a:t>4</a:t>
            </a:r>
            <a:r>
              <a:rPr lang="zh-CN" altLang="zh-CN" sz="1800" dirty="0"/>
              <a:t>行列式键盘，按键设有</a:t>
            </a:r>
            <a:r>
              <a:rPr lang="en-US" altLang="zh-CN" sz="1800" dirty="0"/>
              <a:t>10</a:t>
            </a:r>
            <a:r>
              <a:rPr lang="zh-CN" altLang="zh-CN" sz="1800" dirty="0"/>
              <a:t>个数字键</a:t>
            </a:r>
            <a:r>
              <a:rPr lang="en-US" altLang="zh-CN" sz="1800" dirty="0"/>
              <a:t>0……9</a:t>
            </a:r>
            <a:r>
              <a:rPr lang="zh-CN" altLang="zh-CN" sz="1800" dirty="0"/>
              <a:t>，和</a:t>
            </a:r>
            <a:r>
              <a:rPr lang="en-US" altLang="zh-CN" sz="1800" dirty="0"/>
              <a:t>4</a:t>
            </a:r>
            <a:r>
              <a:rPr lang="zh-CN" altLang="zh-CN" sz="1800" dirty="0"/>
              <a:t>个功能键依次是：点亮发射功能信号键、发射数据键、退格删除键、显示停止键。</a:t>
            </a:r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 smtClean="0"/>
              <a:t>有</a:t>
            </a:r>
            <a:r>
              <a:rPr lang="en-US" altLang="zh-CN" sz="1800" dirty="0"/>
              <a:t>8</a:t>
            </a:r>
            <a:r>
              <a:rPr lang="zh-CN" altLang="zh-CN" sz="1800" dirty="0"/>
              <a:t>位</a:t>
            </a:r>
            <a:r>
              <a:rPr lang="en-US" altLang="zh-CN" sz="1800" dirty="0"/>
              <a:t>LED</a:t>
            </a:r>
            <a:r>
              <a:rPr lang="zh-CN" altLang="zh-CN" sz="1800" dirty="0"/>
              <a:t>管，发射</a:t>
            </a:r>
            <a:r>
              <a:rPr lang="zh-CN" altLang="zh-CN" sz="1800" dirty="0" smtClean="0"/>
              <a:t>的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位</a:t>
            </a:r>
            <a:r>
              <a:rPr lang="zh-CN" altLang="zh-CN" sz="1800" dirty="0" smtClean="0"/>
              <a:t>数据</a:t>
            </a:r>
            <a:r>
              <a:rPr lang="zh-CN" altLang="zh-CN" sz="1800" dirty="0"/>
              <a:t>依次从右边向左滚动进入。</a:t>
            </a:r>
            <a:endParaRPr lang="en-US" altLang="zh-CN" sz="1800" dirty="0"/>
          </a:p>
          <a:p>
            <a:pPr marL="342000" lvl="0" indent="-342000">
              <a:lnSpc>
                <a:spcPts val="2600"/>
              </a:lnSpc>
              <a:buFont typeface="+mj-lt"/>
              <a:buAutoNum type="arabicPeriod" startAt="3"/>
            </a:pPr>
            <a:r>
              <a:rPr lang="zh-CN" altLang="zh-CN" sz="1800" dirty="0" smtClean="0"/>
              <a:t>系统软件</a:t>
            </a:r>
            <a:r>
              <a:rPr lang="zh-CN" altLang="zh-CN" sz="1800" dirty="0"/>
              <a:t>设计</a:t>
            </a:r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 smtClean="0"/>
              <a:t>键盘</a:t>
            </a:r>
            <a:r>
              <a:rPr lang="zh-CN" altLang="zh-CN" sz="1800" dirty="0"/>
              <a:t>管理程序</a:t>
            </a:r>
            <a:r>
              <a:rPr lang="en-US" altLang="zh-CN" sz="1800" dirty="0"/>
              <a:t>(</a:t>
            </a:r>
            <a:r>
              <a:rPr lang="zh-CN" altLang="zh-CN" sz="1800" dirty="0"/>
              <a:t>包括键扫描、键处理程序</a:t>
            </a:r>
            <a:r>
              <a:rPr lang="en-US" altLang="zh-CN" sz="1800" dirty="0"/>
              <a:t>)</a:t>
            </a:r>
            <a:r>
              <a:rPr lang="zh-CN" altLang="zh-CN" sz="1800" dirty="0"/>
              <a:t>；</a:t>
            </a:r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800" dirty="0" smtClean="0"/>
              <a:t>LED</a:t>
            </a:r>
            <a:r>
              <a:rPr lang="zh-CN" altLang="zh-CN" sz="1800" dirty="0"/>
              <a:t>动态显示程序；</a:t>
            </a:r>
          </a:p>
          <a:p>
            <a:pPr marL="342000">
              <a:lnSpc>
                <a:spcPts val="2600"/>
              </a:lnSpc>
              <a:buFont typeface="+mj-ea"/>
              <a:buAutoNum type="circleNumDbPlain"/>
            </a:pPr>
            <a:r>
              <a:rPr lang="zh-CN" altLang="zh-CN" sz="1800" dirty="0" smtClean="0"/>
              <a:t>发送</a:t>
            </a:r>
            <a:r>
              <a:rPr lang="zh-CN" altLang="zh-CN" sz="1800" dirty="0"/>
              <a:t>方</a:t>
            </a:r>
            <a:r>
              <a:rPr lang="en-US" altLang="zh-CN" sz="1800" dirty="0"/>
              <a:t> --- </a:t>
            </a:r>
            <a:r>
              <a:rPr lang="zh-CN" altLang="zh-CN" sz="1800" dirty="0"/>
              <a:t>按下点亮发射功能信号键后，一个</a:t>
            </a:r>
            <a:r>
              <a:rPr lang="en-US" altLang="zh-CN" sz="1800" dirty="0"/>
              <a:t>LED</a:t>
            </a:r>
            <a:r>
              <a:rPr lang="zh-CN" altLang="zh-CN" sz="1800" dirty="0"/>
              <a:t>灯被点亮（表示进入发射模式），通过键盘输入要发射的</a:t>
            </a:r>
            <a:r>
              <a:rPr lang="en-US" altLang="zh-CN" sz="1800" dirty="0"/>
              <a:t>8</a:t>
            </a:r>
            <a:r>
              <a:rPr lang="zh-CN" altLang="zh-CN" sz="1800" dirty="0"/>
              <a:t>位数据，同时在数码管上显示，按下发射数据键进行发射。串口的输出数据和</a:t>
            </a:r>
            <a:r>
              <a:rPr lang="en-US" altLang="zh-CN" sz="1800" dirty="0"/>
              <a:t>PWM</a:t>
            </a:r>
            <a:r>
              <a:rPr lang="zh-CN" altLang="zh-CN" sz="1800" dirty="0"/>
              <a:t>产生的</a:t>
            </a:r>
            <a:r>
              <a:rPr lang="en-US" altLang="zh-CN" sz="1800" dirty="0"/>
              <a:t>38K</a:t>
            </a:r>
            <a:r>
              <a:rPr lang="zh-CN" altLang="zh-CN" sz="1800" dirty="0"/>
              <a:t>方波通过片外与门调制后驱动红外发射模块进行发射。</a:t>
            </a:r>
            <a:endParaRPr lang="zh-CN" altLang="en-US" sz="1800" dirty="0"/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5" t="40146" r="64372" b="26575"/>
          <a:stretch>
            <a:fillRect/>
          </a:stretch>
        </p:blipFill>
        <p:spPr bwMode="auto">
          <a:xfrm>
            <a:off x="7213144" y="3733792"/>
            <a:ext cx="1142970" cy="142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730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</TotalTime>
  <Pages>0</Pages>
  <Words>2313</Words>
  <Characters>0</Characters>
  <Application>Microsoft Office PowerPoint</Application>
  <DocSecurity>0</DocSecurity>
  <PresentationFormat>全屏显示(4:3)</PresentationFormat>
  <Lines>0</Lines>
  <Paragraphs>224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楷体_GB2312</vt:lpstr>
      <vt:lpstr>隶书</vt:lpstr>
      <vt:lpstr>宋体</vt:lpstr>
      <vt:lpstr>Arial</vt:lpstr>
      <vt:lpstr>Calibri</vt:lpstr>
      <vt:lpstr>Tahoma</vt:lpstr>
      <vt:lpstr>Times New Roman</vt:lpstr>
      <vt:lpstr>自定义设计方案</vt:lpstr>
      <vt:lpstr>1_自定义设计方案</vt:lpstr>
      <vt:lpstr>2_自定义设计方案</vt:lpstr>
      <vt:lpstr>3_自定义设计方案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1993</cp:revision>
  <dcterms:created xsi:type="dcterms:W3CDTF">2012-09-11T03:10:06Z</dcterms:created>
  <dcterms:modified xsi:type="dcterms:W3CDTF">2022-02-21T02:35:18Z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2052-8.1.0.3238</vt:lpwstr>
  </property>
</Properties>
</file>