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3"/>
  </p:notesMasterIdLst>
  <p:sldIdLst>
    <p:sldId id="257" r:id="rId2"/>
    <p:sldId id="479" r:id="rId3"/>
    <p:sldId id="480" r:id="rId4"/>
    <p:sldId id="259" r:id="rId5"/>
    <p:sldId id="280" r:id="rId6"/>
    <p:sldId id="283" r:id="rId7"/>
    <p:sldId id="284" r:id="rId8"/>
    <p:sldId id="310" r:id="rId9"/>
    <p:sldId id="285" r:id="rId10"/>
    <p:sldId id="286" r:id="rId11"/>
    <p:sldId id="287" r:id="rId12"/>
    <p:sldId id="289" r:id="rId13"/>
    <p:sldId id="311" r:id="rId14"/>
    <p:sldId id="290" r:id="rId15"/>
    <p:sldId id="312" r:id="rId16"/>
    <p:sldId id="313" r:id="rId17"/>
    <p:sldId id="293" r:id="rId18"/>
    <p:sldId id="294" r:id="rId19"/>
    <p:sldId id="295" r:id="rId20"/>
    <p:sldId id="314" r:id="rId21"/>
    <p:sldId id="297" r:id="rId22"/>
    <p:sldId id="299" r:id="rId23"/>
    <p:sldId id="315" r:id="rId24"/>
    <p:sldId id="276" r:id="rId25"/>
    <p:sldId id="302" r:id="rId26"/>
    <p:sldId id="304" r:id="rId27"/>
    <p:sldId id="303" r:id="rId28"/>
    <p:sldId id="305" r:id="rId29"/>
    <p:sldId id="306" r:id="rId30"/>
    <p:sldId id="307" r:id="rId31"/>
    <p:sldId id="309" r:id="rId32"/>
    <p:sldId id="317" r:id="rId33"/>
    <p:sldId id="481" r:id="rId34"/>
    <p:sldId id="301" r:id="rId35"/>
    <p:sldId id="330" r:id="rId36"/>
    <p:sldId id="331" r:id="rId37"/>
    <p:sldId id="332" r:id="rId38"/>
    <p:sldId id="333" r:id="rId39"/>
    <p:sldId id="334" r:id="rId40"/>
    <p:sldId id="335" r:id="rId41"/>
    <p:sldId id="308" r:id="rId42"/>
    <p:sldId id="336" r:id="rId43"/>
    <p:sldId id="337" r:id="rId44"/>
    <p:sldId id="338" r:id="rId45"/>
    <p:sldId id="339" r:id="rId46"/>
    <p:sldId id="340" r:id="rId47"/>
    <p:sldId id="328" r:id="rId48"/>
    <p:sldId id="319" r:id="rId49"/>
    <p:sldId id="320" r:id="rId50"/>
    <p:sldId id="321" r:id="rId51"/>
    <p:sldId id="341" r:id="rId52"/>
    <p:sldId id="326" r:id="rId53"/>
    <p:sldId id="342" r:id="rId54"/>
    <p:sldId id="327" r:id="rId55"/>
    <p:sldId id="482" r:id="rId56"/>
    <p:sldId id="483" r:id="rId57"/>
    <p:sldId id="484" r:id="rId58"/>
    <p:sldId id="471" r:id="rId59"/>
    <p:sldId id="407" r:id="rId60"/>
    <p:sldId id="472" r:id="rId61"/>
    <p:sldId id="473" r:id="rId6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4">
          <p15:clr>
            <a:srgbClr val="A4A3A4"/>
          </p15:clr>
        </p15:guide>
        <p15:guide id="2" pos="5087">
          <p15:clr>
            <a:srgbClr val="A4A3A4"/>
          </p15:clr>
        </p15:guide>
        <p15:guide id="3" pos="58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FF6"/>
    <a:srgbClr val="FFC000"/>
    <a:srgbClr val="FCD484"/>
    <a:srgbClr val="00A3F8"/>
    <a:srgbClr val="FDECC7"/>
    <a:srgbClr val="FEF6E5"/>
    <a:srgbClr val="8296EF"/>
    <a:srgbClr val="5BCCF6"/>
    <a:srgbClr val="FEF1D6"/>
    <a:srgbClr val="1F25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790" autoAdjust="0"/>
  </p:normalViewPr>
  <p:slideViewPr>
    <p:cSldViewPr snapToGrid="0" showGuides="1">
      <p:cViewPr varScale="1">
        <p:scale>
          <a:sx n="98" d="100"/>
          <a:sy n="98" d="100"/>
        </p:scale>
        <p:origin x="1014" y="108"/>
      </p:cViewPr>
      <p:guideLst>
        <p:guide orient="horz" pos="2364"/>
        <p:guide pos="5087"/>
        <p:guide pos="5858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-172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E86E9-A8AE-4FEF-90F7-B94D0D49F904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BA7B3-3AC0-4751-BD47-8A885B63C7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17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端口与</a:t>
            </a:r>
            <a:r>
              <a:rPr lang="en-US" altLang="zh-CN" dirty="0"/>
              <a:t>P</a:t>
            </a:r>
            <a:r>
              <a:rPr lang="zh-CN" altLang="en-US"/>
              <a:t>字对齐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F4D2AF2D-E6C6-493A-81B2-8FE7A50EB4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1EE88B8-0F18-457A-990A-02FCF8D1C0C7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74F7E3F-3C00-4166-AC55-2992B81212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35B6FA8A-08E8-4B48-A453-0C597DB826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5778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5992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15930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1593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7069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54363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幻灯片图像占位符 1">
            <a:extLst>
              <a:ext uri="{FF2B5EF4-FFF2-40B4-BE49-F238E27FC236}">
                <a16:creationId xmlns:a16="http://schemas.microsoft.com/office/drawing/2014/main" id="{D29D5CFB-F324-48E6-83C2-37728B9A7E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备注占位符 2">
            <a:extLst>
              <a:ext uri="{FF2B5EF4-FFF2-40B4-BE49-F238E27FC236}">
                <a16:creationId xmlns:a16="http://schemas.microsoft.com/office/drawing/2014/main" id="{A12B02BB-A1C4-4E90-8633-0A8A270F6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8244" name="灯片编号占位符 3">
            <a:extLst>
              <a:ext uri="{FF2B5EF4-FFF2-40B4-BE49-F238E27FC236}">
                <a16:creationId xmlns:a16="http://schemas.microsoft.com/office/drawing/2014/main" id="{FE07E0AB-5218-4F04-901B-07D846E6B6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6CAFFD2-FB30-4323-B3C8-845D29ED1DAC}" type="slidenum">
              <a:rPr lang="en-US" altLang="zh-CN"/>
              <a:pPr/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1766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682"/>
            <a:ext cx="12192000" cy="688068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9741877" y="4991361"/>
            <a:ext cx="3176954" cy="2182169"/>
            <a:chOff x="9741877" y="4991361"/>
            <a:chExt cx="3176954" cy="2182169"/>
          </a:xfrm>
        </p:grpSpPr>
        <p:sp>
          <p:nvSpPr>
            <p:cNvPr id="10" name="平行四边形 9"/>
            <p:cNvSpPr/>
            <p:nvPr/>
          </p:nvSpPr>
          <p:spPr>
            <a:xfrm>
              <a:off x="9741877" y="5342416"/>
              <a:ext cx="3176954" cy="1633054"/>
            </a:xfrm>
            <a:prstGeom prst="parallelogram">
              <a:avLst>
                <a:gd name="adj" fmla="val 164471"/>
              </a:avLst>
            </a:prstGeom>
            <a:solidFill>
              <a:schemeClr val="bg1">
                <a:alpha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6550" y="4991361"/>
              <a:ext cx="2182169" cy="2182169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11D-B6A8-4D83-B220-59B493F03F9F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D4EF-46D4-4764-B373-FC59CD1D28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11D-B6A8-4D83-B220-59B493F03F9F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D4EF-46D4-4764-B373-FC59CD1D28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11D-B6A8-4D83-B220-59B493F03F9F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D4EF-46D4-4764-B373-FC59CD1D28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11D-B6A8-4D83-B220-59B493F03F9F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D4EF-46D4-4764-B373-FC59CD1D28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11D-B6A8-4D83-B220-59B493F03F9F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D4EF-46D4-4764-B373-FC59CD1D28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11D-B6A8-4D83-B220-59B493F03F9F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D4EF-46D4-4764-B373-FC59CD1D28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11D-B6A8-4D83-B220-59B493F03F9F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D4EF-46D4-4764-B373-FC59CD1D28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11D-B6A8-4D83-B220-59B493F03F9F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D4EF-46D4-4764-B373-FC59CD1D28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11D-B6A8-4D83-B220-59B493F03F9F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D4EF-46D4-4764-B373-FC59CD1D28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11D-B6A8-4D83-B220-59B493F03F9F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D4EF-46D4-4764-B373-FC59CD1D28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C511D-B6A8-4D83-B220-59B493F03F9F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2D4EF-46D4-4764-B373-FC59CD1D281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631"/>
            <a:ext cx="12192000" cy="6880682"/>
          </a:xfrm>
          <a:prstGeom prst="rect">
            <a:avLst/>
          </a:prstGeom>
          <a:blipFill>
            <a:blip r:embed="rId14"/>
            <a:stretch>
              <a:fillRect/>
            </a:stretch>
          </a:blipFill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2.jpe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eg"/><Relationship Id="rId5" Type="http://schemas.openxmlformats.org/officeDocument/2006/relationships/image" Target="../media/image49.jpe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7.png"/><Relationship Id="rId7" Type="http://schemas.openxmlformats.org/officeDocument/2006/relationships/image" Target="../media/image5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jpe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7.png"/><Relationship Id="rId7" Type="http://schemas.openxmlformats.org/officeDocument/2006/relationships/image" Target="../media/image58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62.png"/><Relationship Id="rId5" Type="http://schemas.openxmlformats.org/officeDocument/2006/relationships/image" Target="../media/image53.png"/><Relationship Id="rId10" Type="http://schemas.openxmlformats.org/officeDocument/2006/relationships/image" Target="../media/image61.jpeg"/><Relationship Id="rId4" Type="http://schemas.openxmlformats.org/officeDocument/2006/relationships/image" Target="../media/image52.png"/><Relationship Id="rId9" Type="http://schemas.openxmlformats.org/officeDocument/2006/relationships/image" Target="../media/image60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jpe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5" Type="http://schemas.openxmlformats.org/officeDocument/2006/relationships/image" Target="../media/image9.png"/><Relationship Id="rId15" Type="http://schemas.openxmlformats.org/officeDocument/2006/relationships/image" Target="../media/image19.jpe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Relationship Id="rId14" Type="http://schemas.openxmlformats.org/officeDocument/2006/relationships/image" Target="../media/image18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7.png"/><Relationship Id="rId7" Type="http://schemas.openxmlformats.org/officeDocument/2006/relationships/image" Target="../media/image24.jpeg"/><Relationship Id="rId12" Type="http://schemas.openxmlformats.org/officeDocument/2006/relationships/image" Target="../media/image2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11" Type="http://schemas.openxmlformats.org/officeDocument/2006/relationships/image" Target="../media/image28.jpeg"/><Relationship Id="rId5" Type="http://schemas.openxmlformats.org/officeDocument/2006/relationships/image" Target="../media/image22.png"/><Relationship Id="rId10" Type="http://schemas.openxmlformats.org/officeDocument/2006/relationships/image" Target="../media/image27.jpeg"/><Relationship Id="rId4" Type="http://schemas.openxmlformats.org/officeDocument/2006/relationships/image" Target="../media/image21.jpeg"/><Relationship Id="rId9" Type="http://schemas.openxmlformats.org/officeDocument/2006/relationships/image" Target="../media/image2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jpeg"/><Relationship Id="rId11" Type="http://schemas.openxmlformats.org/officeDocument/2006/relationships/image" Target="../media/image37.jpeg"/><Relationship Id="rId5" Type="http://schemas.openxmlformats.org/officeDocument/2006/relationships/image" Target="../media/image32.jpeg"/><Relationship Id="rId10" Type="http://schemas.openxmlformats.org/officeDocument/2006/relationships/image" Target="../media/image36.jpeg"/><Relationship Id="rId4" Type="http://schemas.openxmlformats.org/officeDocument/2006/relationships/image" Target="../media/image31.jpe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2700400" y="1384323"/>
            <a:ext cx="3851526" cy="3851526"/>
          </a:xfrm>
          <a:prstGeom prst="ellipse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194039" y="4002116"/>
            <a:ext cx="192552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 dirty="0">
                <a:solidFill>
                  <a:srgbClr val="2E3047"/>
                </a:solidFill>
                <a:latin typeface="造字工房朗倩（非商用）细体" pitchFamily="50" charset="-122"/>
                <a:ea typeface="造字工房朗倩（非商用）细体" pitchFamily="50" charset="-122"/>
              </a:rPr>
              <a:t>华中科技大学</a:t>
            </a:r>
          </a:p>
        </p:txBody>
      </p:sp>
      <p:sp>
        <p:nvSpPr>
          <p:cNvPr id="16" name="矩形 15"/>
          <p:cNvSpPr/>
          <p:nvPr/>
        </p:nvSpPr>
        <p:spPr>
          <a:xfrm>
            <a:off x="2712413" y="4411933"/>
            <a:ext cx="38395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gradFill>
                  <a:gsLst>
                    <a:gs pos="100000">
                      <a:srgbClr val="2E95D1"/>
                    </a:gs>
                    <a:gs pos="0">
                      <a:srgbClr val="8296EF"/>
                    </a:gs>
                  </a:gsLst>
                  <a:lin ang="10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 and Network</a:t>
            </a:r>
            <a:endParaRPr lang="zh-CN" altLang="en-US" sz="2400" dirty="0">
              <a:gradFill>
                <a:gsLst>
                  <a:gs pos="100000">
                    <a:srgbClr val="2E95D1"/>
                  </a:gs>
                  <a:gs pos="0">
                    <a:srgbClr val="8296EF"/>
                  </a:gs>
                </a:gsLst>
                <a:lin ang="10800000"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79790" y="2353438"/>
            <a:ext cx="50129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朗倩（非商用）常规体" pitchFamily="50" charset="-122"/>
                <a:ea typeface="造字工房朗倩（非商用）常规体" pitchFamily="50" charset="-122"/>
              </a:rPr>
              <a:t>计算机通信</a:t>
            </a:r>
            <a:endParaRPr lang="zh-CN" altLang="en-US" sz="7200" b="1" dirty="0">
              <a:ln w="38100">
                <a:solidFill>
                  <a:srgbClr val="FE9B71"/>
                </a:solidFill>
              </a:ln>
              <a:solidFill>
                <a:srgbClr val="FE9B71"/>
              </a:solidFill>
              <a:latin typeface="造字工房朗倩（非商用）细体" pitchFamily="50" charset="-122"/>
              <a:ea typeface="造字工房朗倩（非商用）细体" pitchFamily="50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351339" y="3034890"/>
            <a:ext cx="28392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朗倩（非商用）常规体" pitchFamily="50" charset="-122"/>
                <a:ea typeface="造字工房朗倩（非商用）常规体" pitchFamily="50" charset="-122"/>
              </a:rPr>
              <a:t>与网络</a:t>
            </a:r>
            <a:endParaRPr lang="zh-CN" altLang="en-US" sz="6600" b="1" dirty="0">
              <a:ln w="38100">
                <a:solidFill>
                  <a:srgbClr val="FE9B71"/>
                </a:solidFill>
              </a:ln>
              <a:solidFill>
                <a:srgbClr val="FE9B71"/>
              </a:solidFill>
              <a:latin typeface="造字工房朗倩（非商用）细体" pitchFamily="50" charset="-122"/>
              <a:ea typeface="造字工房朗倩（非商用）细体" pitchFamily="50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668837" y="3480450"/>
            <a:ext cx="2506834" cy="1107996"/>
            <a:chOff x="1952155" y="3733070"/>
            <a:chExt cx="2506834" cy="1107996"/>
          </a:xfrm>
        </p:grpSpPr>
        <p:sp>
          <p:nvSpPr>
            <p:cNvPr id="17" name="矩形 16"/>
            <p:cNvSpPr/>
            <p:nvPr/>
          </p:nvSpPr>
          <p:spPr>
            <a:xfrm>
              <a:off x="1952155" y="3733070"/>
              <a:ext cx="748923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6600" dirty="0">
                  <a:solidFill>
                    <a:srgbClr val="1F25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19900" dirty="0">
                <a:solidFill>
                  <a:srgbClr val="1F25A0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557506" y="4187971"/>
              <a:ext cx="190148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gradFill>
                    <a:gsLst>
                      <a:gs pos="100000">
                        <a:srgbClr val="1F25A0"/>
                      </a:gs>
                      <a:gs pos="0">
                        <a:srgbClr val="2E95D1"/>
                      </a:gs>
                    </a:gsLst>
                    <a:lin ang="10800000" scaled="0"/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OMPUTER</a:t>
              </a:r>
              <a:endParaRPr lang="zh-CN" altLang="en-US" sz="6600" dirty="0">
                <a:gradFill>
                  <a:gsLst>
                    <a:gs pos="100000">
                      <a:srgbClr val="1F25A0"/>
                    </a:gs>
                    <a:gs pos="0">
                      <a:srgbClr val="2E95D1"/>
                    </a:gs>
                  </a:gsLst>
                  <a:lin ang="10800000" scaled="0"/>
                </a:gradFill>
              </a:endParaRPr>
            </a:p>
          </p:txBody>
        </p:sp>
      </p:grpSp>
      <p:pic>
        <p:nvPicPr>
          <p:cNvPr id="25" name="图形 24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-1098770" y="1207161"/>
            <a:ext cx="2024728" cy="1323440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464189" y="3254823"/>
            <a:ext cx="4792100" cy="707886"/>
            <a:chOff x="1047990" y="3273775"/>
            <a:chExt cx="4792100" cy="707886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767518" y="3607637"/>
              <a:ext cx="4072572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1047990" y="3273775"/>
              <a:ext cx="712054" cy="707886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4000" b="1" dirty="0">
                  <a:solidFill>
                    <a:srgbClr val="00B0F0"/>
                  </a:solidFill>
                  <a:latin typeface="造字工房朗倩（非商用）细体" pitchFamily="50" charset="-122"/>
                  <a:ea typeface="造字工房朗倩（非商用）细体" pitchFamily="50" charset="-122"/>
                </a:rPr>
                <a:t>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/>
      <p:bldP spid="19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10298747" cy="1428590"/>
            <a:chOff x="551030" y="-368704"/>
            <a:chExt cx="10298747" cy="1428590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0" y="303926"/>
              <a:ext cx="9648147" cy="755960"/>
              <a:chOff x="1839057" y="967770"/>
              <a:chExt cx="9648147" cy="755960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7" y="967770"/>
                <a:ext cx="9018367" cy="755960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3" y="1009435"/>
                <a:ext cx="87011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决定你的网络应用所需采用的体系结构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41" name="组合 40"/>
          <p:cNvGrpSpPr/>
          <p:nvPr/>
        </p:nvGrpSpPr>
        <p:grpSpPr>
          <a:xfrm>
            <a:off x="1472544" y="2767637"/>
            <a:ext cx="1970425" cy="1970425"/>
            <a:chOff x="737414" y="3164436"/>
            <a:chExt cx="1900298" cy="1900298"/>
          </a:xfrm>
        </p:grpSpPr>
        <p:grpSp>
          <p:nvGrpSpPr>
            <p:cNvPr id="42" name="组合 41"/>
            <p:cNvGrpSpPr/>
            <p:nvPr/>
          </p:nvGrpSpPr>
          <p:grpSpPr>
            <a:xfrm>
              <a:off x="737414" y="3164436"/>
              <a:ext cx="1900298" cy="1900298"/>
              <a:chOff x="795138" y="3164436"/>
              <a:chExt cx="1900298" cy="1900298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95138" y="3164436"/>
                <a:ext cx="1900298" cy="1900298"/>
              </a:xfrm>
              <a:prstGeom prst="ellipse">
                <a:avLst/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66914" y="3240636"/>
                <a:ext cx="1747898" cy="17478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43" name="Text Box 79"/>
            <p:cNvSpPr txBox="1">
              <a:spLocks noChangeArrowheads="1"/>
            </p:cNvSpPr>
            <p:nvPr/>
          </p:nvSpPr>
          <p:spPr bwMode="auto">
            <a:xfrm>
              <a:off x="809189" y="3340385"/>
              <a:ext cx="1747898" cy="1636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客户机</a:t>
              </a:r>
              <a:endParaRPr kumimoji="1"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10000"/>
                </a:lnSpc>
              </a:pPr>
              <a:r>
                <a:rPr kumimoji="1"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/</a:t>
              </a:r>
              <a:r>
                <a:rPr kumimoji="1"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服务器</a:t>
              </a:r>
              <a:endParaRPr kumimoji="1"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10000"/>
                </a:lnSpc>
              </a:pPr>
              <a:r>
                <a:rPr kumimoji="1"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体系结构（</a:t>
              </a:r>
              <a:r>
                <a:rPr kumimoji="1"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C/S</a:t>
              </a:r>
              <a:r>
                <a:rPr kumimoji="1"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）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135930" y="2767637"/>
            <a:ext cx="1970425" cy="1970425"/>
            <a:chOff x="737414" y="3164436"/>
            <a:chExt cx="1900298" cy="1900298"/>
          </a:xfrm>
        </p:grpSpPr>
        <p:grpSp>
          <p:nvGrpSpPr>
            <p:cNvPr id="47" name="组合 46"/>
            <p:cNvGrpSpPr/>
            <p:nvPr/>
          </p:nvGrpSpPr>
          <p:grpSpPr>
            <a:xfrm>
              <a:off x="737414" y="3164436"/>
              <a:ext cx="1900298" cy="1900298"/>
              <a:chOff x="795138" y="3164436"/>
              <a:chExt cx="1900298" cy="1900298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795138" y="3164436"/>
                <a:ext cx="1900298" cy="190029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866914" y="3240636"/>
                <a:ext cx="1747898" cy="17478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48" name="Text Box 79"/>
            <p:cNvSpPr txBox="1">
              <a:spLocks noChangeArrowheads="1"/>
            </p:cNvSpPr>
            <p:nvPr/>
          </p:nvSpPr>
          <p:spPr bwMode="auto">
            <a:xfrm>
              <a:off x="896617" y="3733117"/>
              <a:ext cx="1573043" cy="852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P2P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体系</a:t>
              </a:r>
              <a:endPara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1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结构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749031" y="2767636"/>
            <a:ext cx="1970425" cy="1970425"/>
            <a:chOff x="737414" y="3164436"/>
            <a:chExt cx="1900298" cy="1900298"/>
          </a:xfrm>
        </p:grpSpPr>
        <p:grpSp>
          <p:nvGrpSpPr>
            <p:cNvPr id="52" name="组合 51"/>
            <p:cNvGrpSpPr/>
            <p:nvPr/>
          </p:nvGrpSpPr>
          <p:grpSpPr>
            <a:xfrm>
              <a:off x="737414" y="3164436"/>
              <a:ext cx="1900298" cy="1900298"/>
              <a:chOff x="795138" y="3164436"/>
              <a:chExt cx="1900298" cy="1900298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795138" y="3164436"/>
                <a:ext cx="1900298" cy="1900298"/>
              </a:xfrm>
              <a:prstGeom prst="ellipse">
                <a:avLst/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866914" y="3240636"/>
                <a:ext cx="1747898" cy="17478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53" name="Text Box 79"/>
            <p:cNvSpPr txBox="1">
              <a:spLocks noChangeArrowheads="1"/>
            </p:cNvSpPr>
            <p:nvPr/>
          </p:nvSpPr>
          <p:spPr bwMode="auto">
            <a:xfrm>
              <a:off x="809189" y="3733117"/>
              <a:ext cx="1747898" cy="851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混合体系</a:t>
              </a:r>
              <a:endParaRPr kumimoji="1"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10000"/>
                </a:lnSpc>
              </a:pPr>
              <a:r>
                <a:rPr kumimoji="1"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结构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9529" y="315996"/>
            <a:ext cx="6651181" cy="1145175"/>
            <a:chOff x="658104" y="373146"/>
            <a:chExt cx="6651181" cy="1145175"/>
          </a:xfrm>
        </p:grpSpPr>
        <p:grpSp>
          <p:nvGrpSpPr>
            <p:cNvPr id="8" name="组合 7"/>
            <p:cNvGrpSpPr/>
            <p:nvPr/>
          </p:nvGrpSpPr>
          <p:grpSpPr>
            <a:xfrm>
              <a:off x="1080814" y="763297"/>
              <a:ext cx="6228471" cy="755024"/>
              <a:chOff x="1839058" y="1058437"/>
              <a:chExt cx="6228471" cy="755024"/>
            </a:xfrm>
          </p:grpSpPr>
          <p:sp>
            <p:nvSpPr>
              <p:cNvPr id="12" name="矩形: 圆角 11"/>
              <p:cNvSpPr/>
              <p:nvPr/>
            </p:nvSpPr>
            <p:spPr>
              <a:xfrm>
                <a:off x="1839058" y="1058437"/>
                <a:ext cx="6179504" cy="755024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681319" y="1089973"/>
                <a:ext cx="53862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客户机</a:t>
                </a:r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/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服务器体系结构</a:t>
                </a: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lum contrast="20000"/>
            </a:blip>
            <a:stretch>
              <a:fillRect/>
            </a:stretch>
          </p:blipFill>
          <p:spPr>
            <a:xfrm>
              <a:off x="658104" y="373146"/>
              <a:ext cx="1178667" cy="987480"/>
            </a:xfrm>
            <a:prstGeom prst="rect">
              <a:avLst/>
            </a:prstGeom>
          </p:spPr>
        </p:pic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824" y="1538450"/>
            <a:ext cx="3353050" cy="4581867"/>
          </a:xfrm>
          <a:prstGeom prst="rect">
            <a:avLst/>
          </a:prstGeom>
        </p:spPr>
      </p:pic>
      <p:grpSp>
        <p:nvGrpSpPr>
          <p:cNvPr id="355" name="组合 354"/>
          <p:cNvGrpSpPr/>
          <p:nvPr/>
        </p:nvGrpSpPr>
        <p:grpSpPr>
          <a:xfrm>
            <a:off x="559189" y="1774015"/>
            <a:ext cx="6761686" cy="580865"/>
            <a:chOff x="1403750" y="3494650"/>
            <a:chExt cx="6761686" cy="580865"/>
          </a:xfrm>
        </p:grpSpPr>
        <p:grpSp>
          <p:nvGrpSpPr>
            <p:cNvPr id="356" name="组合 355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358" name="对话气泡: 椭圆形 357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9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357" name="Text Box 79"/>
            <p:cNvSpPr txBox="1">
              <a:spLocks noChangeArrowheads="1"/>
            </p:cNvSpPr>
            <p:nvPr/>
          </p:nvSpPr>
          <p:spPr bwMode="auto">
            <a:xfrm>
              <a:off x="1985932" y="3494650"/>
              <a:ext cx="6179504" cy="58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存在一个能够向客户机提供服务的服务器。</a:t>
              </a:r>
            </a:p>
          </p:txBody>
        </p:sp>
      </p:grpSp>
      <p:grpSp>
        <p:nvGrpSpPr>
          <p:cNvPr id="360" name="组合 359"/>
          <p:cNvGrpSpPr/>
          <p:nvPr/>
        </p:nvGrpSpPr>
        <p:grpSpPr>
          <a:xfrm>
            <a:off x="563273" y="3630014"/>
            <a:ext cx="6294726" cy="1134862"/>
            <a:chOff x="1403750" y="3512497"/>
            <a:chExt cx="6294726" cy="1134862"/>
          </a:xfrm>
        </p:grpSpPr>
        <p:grpSp>
          <p:nvGrpSpPr>
            <p:cNvPr id="361" name="组合 360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363" name="对话气泡: 椭圆形 362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4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362" name="Text Box 79"/>
            <p:cNvSpPr txBox="1">
              <a:spLocks noChangeArrowheads="1"/>
            </p:cNvSpPr>
            <p:nvPr/>
          </p:nvSpPr>
          <p:spPr bwMode="auto">
            <a:xfrm>
              <a:off x="1985931" y="3512497"/>
              <a:ext cx="5712545" cy="1134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存在一个或者多个主动连接服务器，试图从服务器那里获取所需服务的客户机。</a:t>
              </a:r>
            </a:p>
          </p:txBody>
        </p:sp>
      </p:grpSp>
      <p:sp>
        <p:nvSpPr>
          <p:cNvPr id="365" name="Line 800"/>
          <p:cNvSpPr>
            <a:spLocks noChangeShapeType="1"/>
          </p:cNvSpPr>
          <p:nvPr/>
        </p:nvSpPr>
        <p:spPr bwMode="auto">
          <a:xfrm>
            <a:off x="9108780" y="2001878"/>
            <a:ext cx="629189" cy="348452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6" name="Line 800"/>
          <p:cNvSpPr>
            <a:spLocks noChangeShapeType="1"/>
          </p:cNvSpPr>
          <p:nvPr/>
        </p:nvSpPr>
        <p:spPr bwMode="auto">
          <a:xfrm>
            <a:off x="8628550" y="3637460"/>
            <a:ext cx="743659" cy="184894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67" name="组合 366"/>
          <p:cNvGrpSpPr/>
          <p:nvPr/>
        </p:nvGrpSpPr>
        <p:grpSpPr>
          <a:xfrm>
            <a:off x="1049625" y="2578241"/>
            <a:ext cx="3353051" cy="517461"/>
            <a:chOff x="4650628" y="2375498"/>
            <a:chExt cx="3372735" cy="701023"/>
          </a:xfrm>
        </p:grpSpPr>
        <p:sp>
          <p:nvSpPr>
            <p:cNvPr id="368" name="矩形: 圆角 367"/>
            <p:cNvSpPr/>
            <p:nvPr/>
          </p:nvSpPr>
          <p:spPr>
            <a:xfrm>
              <a:off x="4650628" y="2375498"/>
              <a:ext cx="3372735" cy="701023"/>
            </a:xfrm>
            <a:prstGeom prst="roundRect">
              <a:avLst>
                <a:gd name="adj" fmla="val 12368"/>
              </a:avLst>
            </a:prstGeom>
            <a:solidFill>
              <a:srgbClr val="FEF6E5"/>
            </a:solidFill>
            <a:ln w="19050">
              <a:solidFill>
                <a:srgbClr val="FDECC7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900"/>
            </a:p>
          </p:txBody>
        </p:sp>
        <p:sp>
          <p:nvSpPr>
            <p:cNvPr id="369" name="文本框 368"/>
            <p:cNvSpPr txBox="1"/>
            <p:nvPr/>
          </p:nvSpPr>
          <p:spPr>
            <a:xfrm>
              <a:off x="4774665" y="2451087"/>
              <a:ext cx="3072025" cy="625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例如：</a:t>
              </a:r>
              <a:r>
                <a:rPr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WEB</a:t>
              </a:r>
              <a:r>
                <a:rPr lang="zh-CN" altLang="en-US" sz="2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服务器。</a:t>
              </a:r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99" y="2447871"/>
            <a:ext cx="711554" cy="853864"/>
          </a:xfrm>
          <a:prstGeom prst="rect">
            <a:avLst/>
          </a:prstGeom>
        </p:spPr>
      </p:pic>
      <p:grpSp>
        <p:nvGrpSpPr>
          <p:cNvPr id="370" name="组合 369"/>
          <p:cNvGrpSpPr/>
          <p:nvPr/>
        </p:nvGrpSpPr>
        <p:grpSpPr>
          <a:xfrm>
            <a:off x="1049625" y="4975422"/>
            <a:ext cx="3353051" cy="517461"/>
            <a:chOff x="4650628" y="2375498"/>
            <a:chExt cx="3372735" cy="701023"/>
          </a:xfrm>
        </p:grpSpPr>
        <p:sp>
          <p:nvSpPr>
            <p:cNvPr id="371" name="矩形: 圆角 370"/>
            <p:cNvSpPr/>
            <p:nvPr/>
          </p:nvSpPr>
          <p:spPr>
            <a:xfrm>
              <a:off x="4650628" y="2375498"/>
              <a:ext cx="3372735" cy="701023"/>
            </a:xfrm>
            <a:prstGeom prst="roundRect">
              <a:avLst>
                <a:gd name="adj" fmla="val 12368"/>
              </a:avLst>
            </a:prstGeom>
            <a:solidFill>
              <a:srgbClr val="FEF6E5"/>
            </a:solidFill>
            <a:ln w="19050">
              <a:solidFill>
                <a:srgbClr val="FDECC7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900"/>
            </a:p>
          </p:txBody>
        </p:sp>
        <p:sp>
          <p:nvSpPr>
            <p:cNvPr id="372" name="文本框 371"/>
            <p:cNvSpPr txBox="1"/>
            <p:nvPr/>
          </p:nvSpPr>
          <p:spPr>
            <a:xfrm>
              <a:off x="4774665" y="2451087"/>
              <a:ext cx="3072025" cy="625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例如：</a:t>
              </a:r>
              <a:r>
                <a:rPr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IE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浏览器</a:t>
              </a:r>
              <a:r>
                <a:rPr lang="zh-CN" altLang="en-US" sz="2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。</a:t>
              </a:r>
            </a:p>
          </p:txBody>
        </p:sp>
      </p:grpSp>
      <p:pic>
        <p:nvPicPr>
          <p:cNvPr id="374" name="图片 373"/>
          <p:cNvPicPr>
            <a:picLocks noChangeAspect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6" t="8925" r="19996" b="3883"/>
          <a:stretch>
            <a:fillRect/>
          </a:stretch>
        </p:blipFill>
        <p:spPr>
          <a:xfrm>
            <a:off x="3869715" y="4922571"/>
            <a:ext cx="783198" cy="7494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" grpId="0" animBg="1"/>
      <p:bldP spid="36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9529" y="315996"/>
            <a:ext cx="6956561" cy="1174298"/>
            <a:chOff x="658104" y="373146"/>
            <a:chExt cx="6956561" cy="1174298"/>
          </a:xfrm>
        </p:grpSpPr>
        <p:grpSp>
          <p:nvGrpSpPr>
            <p:cNvPr id="8" name="组合 7"/>
            <p:cNvGrpSpPr/>
            <p:nvPr/>
          </p:nvGrpSpPr>
          <p:grpSpPr>
            <a:xfrm>
              <a:off x="1080814" y="763297"/>
              <a:ext cx="6533851" cy="784147"/>
              <a:chOff x="1839058" y="1058437"/>
              <a:chExt cx="6533851" cy="784147"/>
            </a:xfrm>
          </p:grpSpPr>
          <p:sp>
            <p:nvSpPr>
              <p:cNvPr id="12" name="矩形: 圆角 11"/>
              <p:cNvSpPr/>
              <p:nvPr/>
            </p:nvSpPr>
            <p:spPr>
              <a:xfrm>
                <a:off x="1839058" y="1058437"/>
                <a:ext cx="6049601" cy="784147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681318" y="1089973"/>
                <a:ext cx="56915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客户机</a:t>
                </a:r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/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服务器体系结构</a:t>
                </a: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lum contrast="20000"/>
            </a:blip>
            <a:stretch>
              <a:fillRect/>
            </a:stretch>
          </p:blipFill>
          <p:spPr>
            <a:xfrm>
              <a:off x="658104" y="373146"/>
              <a:ext cx="1178667" cy="987480"/>
            </a:xfrm>
            <a:prstGeom prst="rect">
              <a:avLst/>
            </a:prstGeom>
          </p:spPr>
        </p:pic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824" y="1538450"/>
            <a:ext cx="3353050" cy="4581867"/>
          </a:xfrm>
          <a:prstGeom prst="rect">
            <a:avLst/>
          </a:prstGeom>
        </p:spPr>
      </p:pic>
      <p:sp>
        <p:nvSpPr>
          <p:cNvPr id="365" name="Line 800"/>
          <p:cNvSpPr>
            <a:spLocks noChangeShapeType="1"/>
          </p:cNvSpPr>
          <p:nvPr/>
        </p:nvSpPr>
        <p:spPr bwMode="auto">
          <a:xfrm>
            <a:off x="9108780" y="2001878"/>
            <a:ext cx="629189" cy="348452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6" name="Line 800"/>
          <p:cNvSpPr>
            <a:spLocks noChangeShapeType="1"/>
          </p:cNvSpPr>
          <p:nvPr/>
        </p:nvSpPr>
        <p:spPr bwMode="auto">
          <a:xfrm>
            <a:off x="8631098" y="3208490"/>
            <a:ext cx="743659" cy="184894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518487" y="1693627"/>
            <a:ext cx="2325735" cy="584775"/>
            <a:chOff x="1263765" y="4127662"/>
            <a:chExt cx="2742830" cy="584775"/>
          </a:xfrm>
        </p:grpSpPr>
        <p:sp>
          <p:nvSpPr>
            <p:cNvPr id="21" name="矩形: 圆角 20"/>
            <p:cNvSpPr/>
            <p:nvPr/>
          </p:nvSpPr>
          <p:spPr>
            <a:xfrm>
              <a:off x="1263767" y="4127662"/>
              <a:ext cx="2742828" cy="584775"/>
            </a:xfrm>
            <a:prstGeom prst="roundRect">
              <a:avLst>
                <a:gd name="adj" fmla="val 50000"/>
              </a:avLst>
            </a:prstGeom>
            <a:solidFill>
              <a:srgbClr val="009FF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263765" y="4189216"/>
              <a:ext cx="274282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特别注意</a:t>
              </a:r>
              <a:r>
                <a:rPr kumimoji="1"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1</a:t>
              </a:r>
              <a:endParaRPr kumimoji="1"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18488" y="3316198"/>
            <a:ext cx="2325733" cy="584775"/>
            <a:chOff x="1263765" y="4127662"/>
            <a:chExt cx="2742830" cy="584775"/>
          </a:xfrm>
        </p:grpSpPr>
        <p:sp>
          <p:nvSpPr>
            <p:cNvPr id="24" name="矩形: 圆角 23"/>
            <p:cNvSpPr/>
            <p:nvPr/>
          </p:nvSpPr>
          <p:spPr>
            <a:xfrm>
              <a:off x="1263767" y="4127662"/>
              <a:ext cx="2742828" cy="584775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263765" y="4203284"/>
              <a:ext cx="274282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特别注意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2</a:t>
              </a:r>
              <a:endPara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Text Box 79"/>
          <p:cNvSpPr txBox="1">
            <a:spLocks noChangeArrowheads="1"/>
          </p:cNvSpPr>
          <p:nvPr/>
        </p:nvSpPr>
        <p:spPr bwMode="auto">
          <a:xfrm>
            <a:off x="896303" y="2575818"/>
            <a:ext cx="4184683" cy="47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客户机之间不能互相通信。</a:t>
            </a:r>
          </a:p>
        </p:txBody>
      </p:sp>
      <p:sp>
        <p:nvSpPr>
          <p:cNvPr id="27" name="Text Box 79"/>
          <p:cNvSpPr txBox="1">
            <a:spLocks noChangeArrowheads="1"/>
          </p:cNvSpPr>
          <p:nvPr/>
        </p:nvSpPr>
        <p:spPr bwMode="auto">
          <a:xfrm>
            <a:off x="896302" y="4040303"/>
            <a:ext cx="6689789" cy="113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为提高服务器的处理能力， 通常采用服务器集群（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Server Farm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9529" y="315996"/>
            <a:ext cx="6651181" cy="1103356"/>
            <a:chOff x="658104" y="373146"/>
            <a:chExt cx="6651181" cy="1103356"/>
          </a:xfrm>
        </p:grpSpPr>
        <p:grpSp>
          <p:nvGrpSpPr>
            <p:cNvPr id="3" name="组合 2"/>
            <p:cNvGrpSpPr/>
            <p:nvPr/>
          </p:nvGrpSpPr>
          <p:grpSpPr>
            <a:xfrm>
              <a:off x="1080814" y="763297"/>
              <a:ext cx="6228471" cy="713205"/>
              <a:chOff x="1839058" y="1058437"/>
              <a:chExt cx="6228471" cy="713205"/>
            </a:xfrm>
          </p:grpSpPr>
          <p:sp>
            <p:nvSpPr>
              <p:cNvPr id="5" name="矩形: 圆角 11"/>
              <p:cNvSpPr/>
              <p:nvPr/>
            </p:nvSpPr>
            <p:spPr>
              <a:xfrm>
                <a:off x="1839058" y="1058437"/>
                <a:ext cx="6141041" cy="713205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681319" y="1089973"/>
                <a:ext cx="53862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客户机</a:t>
                </a:r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/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服务器体系结构</a:t>
                </a:r>
              </a:p>
            </p:txBody>
          </p:sp>
        </p:grp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lum contrast="20000"/>
            </a:blip>
            <a:stretch>
              <a:fillRect/>
            </a:stretch>
          </p:blipFill>
          <p:spPr>
            <a:xfrm>
              <a:off x="658104" y="373146"/>
              <a:ext cx="1178667" cy="987480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5642841" y="2719926"/>
            <a:ext cx="912086" cy="1152591"/>
            <a:chOff x="3842842" y="2765171"/>
            <a:chExt cx="912086" cy="1152591"/>
          </a:xfrm>
        </p:grpSpPr>
        <p:sp>
          <p:nvSpPr>
            <p:cNvPr id="8" name="椭圆 7"/>
            <p:cNvSpPr/>
            <p:nvPr/>
          </p:nvSpPr>
          <p:spPr>
            <a:xfrm>
              <a:off x="3842842" y="2963657"/>
              <a:ext cx="912086" cy="9120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1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7323" y="2765171"/>
              <a:ext cx="757357" cy="757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/>
          </p:nvSpPr>
          <p:spPr>
            <a:xfrm>
              <a:off x="4114912" y="3456097"/>
              <a:ext cx="5724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S</a:t>
              </a:r>
              <a:endParaRPr lang="zh-CN" altLang="en-US" sz="24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050706" y="2268053"/>
            <a:ext cx="939090" cy="1209531"/>
            <a:chOff x="6237762" y="2708231"/>
            <a:chExt cx="939090" cy="1209531"/>
          </a:xfrm>
        </p:grpSpPr>
        <p:grpSp>
          <p:nvGrpSpPr>
            <p:cNvPr id="11" name="组合 10"/>
            <p:cNvGrpSpPr/>
            <p:nvPr/>
          </p:nvGrpSpPr>
          <p:grpSpPr>
            <a:xfrm>
              <a:off x="6264766" y="2963657"/>
              <a:ext cx="912086" cy="954105"/>
              <a:chOff x="3842842" y="2963657"/>
              <a:chExt cx="912086" cy="954105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3842842" y="2963657"/>
                <a:ext cx="912086" cy="91208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114912" y="3456097"/>
                <a:ext cx="5724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</a:t>
                </a:r>
                <a:endParaRPr lang="zh-CN" altLang="en-US" sz="2400" dirty="0"/>
              </a:p>
            </p:txBody>
          </p:sp>
        </p:grpSp>
        <p:pic>
          <p:nvPicPr>
            <p:cNvPr id="15" name="图片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7762" y="2708231"/>
              <a:ext cx="871538" cy="871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" name="组合 22"/>
          <p:cNvGrpSpPr/>
          <p:nvPr/>
        </p:nvGrpSpPr>
        <p:grpSpPr>
          <a:xfrm>
            <a:off x="7465114" y="4037330"/>
            <a:ext cx="912086" cy="1091903"/>
            <a:chOff x="5650234" y="4141858"/>
            <a:chExt cx="912086" cy="1091903"/>
          </a:xfrm>
        </p:grpSpPr>
        <p:grpSp>
          <p:nvGrpSpPr>
            <p:cNvPr id="18" name="组合 17"/>
            <p:cNvGrpSpPr/>
            <p:nvPr/>
          </p:nvGrpSpPr>
          <p:grpSpPr>
            <a:xfrm>
              <a:off x="5650234" y="4279656"/>
              <a:ext cx="912086" cy="954105"/>
              <a:chOff x="3842842" y="2963657"/>
              <a:chExt cx="912086" cy="954105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3842842" y="2963657"/>
                <a:ext cx="912086" cy="91208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14912" y="3456097"/>
                <a:ext cx="5724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</a:t>
                </a:r>
                <a:endParaRPr lang="zh-CN" altLang="en-US" sz="2400" dirty="0"/>
              </a:p>
            </p:txBody>
          </p:sp>
        </p:grpSp>
        <p:pic>
          <p:nvPicPr>
            <p:cNvPr id="22" name="Picture 777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8992" y="4141858"/>
              <a:ext cx="709126" cy="588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" name="组合 29"/>
          <p:cNvGrpSpPr/>
          <p:nvPr/>
        </p:nvGrpSpPr>
        <p:grpSpPr>
          <a:xfrm>
            <a:off x="5609065" y="4559789"/>
            <a:ext cx="945862" cy="1054850"/>
            <a:chOff x="3202826" y="4655129"/>
            <a:chExt cx="945862" cy="1054850"/>
          </a:xfrm>
        </p:grpSpPr>
        <p:grpSp>
          <p:nvGrpSpPr>
            <p:cNvPr id="25" name="组合 24"/>
            <p:cNvGrpSpPr/>
            <p:nvPr/>
          </p:nvGrpSpPr>
          <p:grpSpPr>
            <a:xfrm>
              <a:off x="3202826" y="4755874"/>
              <a:ext cx="912086" cy="954105"/>
              <a:chOff x="3842842" y="2963657"/>
              <a:chExt cx="912086" cy="954105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3842842" y="2963657"/>
                <a:ext cx="912086" cy="91208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114912" y="3456097"/>
                <a:ext cx="5724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</a:t>
                </a:r>
                <a:endParaRPr lang="zh-CN" altLang="en-US" sz="2400" dirty="0"/>
              </a:p>
            </p:txBody>
          </p:sp>
        </p:grpSp>
        <p:pic>
          <p:nvPicPr>
            <p:cNvPr id="29" name="图片 12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0003" y="4655129"/>
              <a:ext cx="898685" cy="639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7" name="组合 36"/>
          <p:cNvGrpSpPr/>
          <p:nvPr/>
        </p:nvGrpSpPr>
        <p:grpSpPr>
          <a:xfrm>
            <a:off x="3897803" y="3841353"/>
            <a:ext cx="950653" cy="1287880"/>
            <a:chOff x="1315981" y="3960434"/>
            <a:chExt cx="950653" cy="1287880"/>
          </a:xfrm>
        </p:grpSpPr>
        <p:grpSp>
          <p:nvGrpSpPr>
            <p:cNvPr id="32" name="组合 31"/>
            <p:cNvGrpSpPr/>
            <p:nvPr/>
          </p:nvGrpSpPr>
          <p:grpSpPr>
            <a:xfrm>
              <a:off x="1335265" y="4294209"/>
              <a:ext cx="912086" cy="954105"/>
              <a:chOff x="3842842" y="2963657"/>
              <a:chExt cx="912086" cy="954105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3842842" y="2963657"/>
                <a:ext cx="912086" cy="91208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4114912" y="3456097"/>
                <a:ext cx="5724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</a:t>
                </a:r>
                <a:endParaRPr lang="zh-CN" altLang="en-US" sz="2400" dirty="0"/>
              </a:p>
            </p:txBody>
          </p:sp>
        </p:grpSp>
        <p:pic>
          <p:nvPicPr>
            <p:cNvPr id="36" name="图片 15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5981" y="3960434"/>
              <a:ext cx="950653" cy="951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3" name="组合 42"/>
          <p:cNvGrpSpPr/>
          <p:nvPr/>
        </p:nvGrpSpPr>
        <p:grpSpPr>
          <a:xfrm>
            <a:off x="3336780" y="2275732"/>
            <a:ext cx="939090" cy="1209531"/>
            <a:chOff x="6237762" y="2708231"/>
            <a:chExt cx="939090" cy="1209531"/>
          </a:xfrm>
        </p:grpSpPr>
        <p:grpSp>
          <p:nvGrpSpPr>
            <p:cNvPr id="44" name="组合 43"/>
            <p:cNvGrpSpPr/>
            <p:nvPr/>
          </p:nvGrpSpPr>
          <p:grpSpPr>
            <a:xfrm>
              <a:off x="6264766" y="2963657"/>
              <a:ext cx="912086" cy="954105"/>
              <a:chOff x="3842842" y="2963657"/>
              <a:chExt cx="912086" cy="954105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3842842" y="2963657"/>
                <a:ext cx="912086" cy="91208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4114912" y="3456097"/>
                <a:ext cx="5724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</a:t>
                </a:r>
                <a:endParaRPr lang="zh-CN" altLang="en-US" sz="2400" dirty="0"/>
              </a:p>
            </p:txBody>
          </p:sp>
        </p:grpSp>
        <p:pic>
          <p:nvPicPr>
            <p:cNvPr id="45" name="图片 4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7762" y="2708231"/>
              <a:ext cx="871538" cy="871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9" name="组合 58"/>
          <p:cNvGrpSpPr/>
          <p:nvPr/>
        </p:nvGrpSpPr>
        <p:grpSpPr>
          <a:xfrm>
            <a:off x="4343369" y="3011141"/>
            <a:ext cx="3601976" cy="1508660"/>
            <a:chOff x="2313673" y="3336221"/>
            <a:chExt cx="3601976" cy="1508660"/>
          </a:xfrm>
        </p:grpSpPr>
        <p:cxnSp>
          <p:nvCxnSpPr>
            <p:cNvPr id="49" name="直接箭头连接符 48"/>
            <p:cNvCxnSpPr/>
            <p:nvPr/>
          </p:nvCxnSpPr>
          <p:spPr>
            <a:xfrm flipH="1">
              <a:off x="4571144" y="3336221"/>
              <a:ext cx="1344505" cy="295053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flipH="1" flipV="1">
              <a:off x="4559444" y="4002078"/>
              <a:ext cx="875974" cy="619069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H="1" flipV="1">
              <a:off x="4025828" y="4178397"/>
              <a:ext cx="9584" cy="666484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 flipV="1">
              <a:off x="2656586" y="3966764"/>
              <a:ext cx="882138" cy="654383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2313673" y="3457798"/>
              <a:ext cx="1253559" cy="238292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接箭头连接符 62"/>
          <p:cNvCxnSpPr/>
          <p:nvPr/>
        </p:nvCxnSpPr>
        <p:spPr>
          <a:xfrm flipV="1">
            <a:off x="4709967" y="3676997"/>
            <a:ext cx="579393" cy="41075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>
            <a:off x="4863386" y="3962121"/>
            <a:ext cx="597651" cy="423698"/>
          </a:xfrm>
          <a:prstGeom prst="straightConnector1">
            <a:avLst/>
          </a:prstGeom>
          <a:ln w="38100">
            <a:solidFill>
              <a:srgbClr val="009FF6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V="1">
            <a:off x="6497581" y="4879589"/>
            <a:ext cx="1078787" cy="27971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十字形 72"/>
          <p:cNvSpPr/>
          <p:nvPr/>
        </p:nvSpPr>
        <p:spPr>
          <a:xfrm rot="1340907">
            <a:off x="6722343" y="4713327"/>
            <a:ext cx="575353" cy="575353"/>
          </a:xfrm>
          <a:prstGeom prst="plus">
            <a:avLst>
              <a:gd name="adj" fmla="val 48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上箭头 83"/>
          <p:cNvSpPr/>
          <p:nvPr/>
        </p:nvSpPr>
        <p:spPr>
          <a:xfrm>
            <a:off x="5956142" y="2381411"/>
            <a:ext cx="261545" cy="471414"/>
          </a:xfrm>
          <a:prstGeom prst="upArrow">
            <a:avLst/>
          </a:prstGeom>
          <a:solidFill>
            <a:srgbClr val="009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/>
          <p:cNvGrpSpPr/>
          <p:nvPr/>
        </p:nvGrpSpPr>
        <p:grpSpPr>
          <a:xfrm>
            <a:off x="5627604" y="1681073"/>
            <a:ext cx="936792" cy="954105"/>
            <a:chOff x="3818136" y="2963657"/>
            <a:chExt cx="936792" cy="954105"/>
          </a:xfrm>
        </p:grpSpPr>
        <p:sp>
          <p:nvSpPr>
            <p:cNvPr id="79" name="椭圆 78"/>
            <p:cNvSpPr/>
            <p:nvPr/>
          </p:nvSpPr>
          <p:spPr>
            <a:xfrm>
              <a:off x="3842842" y="2963657"/>
              <a:ext cx="912086" cy="9120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0" name="图片 12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8136" y="2972610"/>
              <a:ext cx="462260" cy="462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矩形 80"/>
            <p:cNvSpPr/>
            <p:nvPr/>
          </p:nvSpPr>
          <p:spPr>
            <a:xfrm>
              <a:off x="4114912" y="3456097"/>
              <a:ext cx="5724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S</a:t>
              </a:r>
              <a:endParaRPr lang="zh-CN" altLang="en-US" sz="2400" dirty="0"/>
            </a:p>
          </p:txBody>
        </p:sp>
        <p:pic>
          <p:nvPicPr>
            <p:cNvPr id="82" name="图片 12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2631" y="2972610"/>
              <a:ext cx="462260" cy="462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图片 12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8510" y="2972610"/>
              <a:ext cx="462260" cy="462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5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8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9529" y="315996"/>
            <a:ext cx="4618021" cy="1068018"/>
            <a:chOff x="658104" y="373146"/>
            <a:chExt cx="4618021" cy="1068018"/>
          </a:xfrm>
        </p:grpSpPr>
        <p:grpSp>
          <p:nvGrpSpPr>
            <p:cNvPr id="8" name="组合 7"/>
            <p:cNvGrpSpPr/>
            <p:nvPr/>
          </p:nvGrpSpPr>
          <p:grpSpPr>
            <a:xfrm>
              <a:off x="1080814" y="763297"/>
              <a:ext cx="4195311" cy="677867"/>
              <a:chOff x="1839058" y="1058437"/>
              <a:chExt cx="4195311" cy="677867"/>
            </a:xfrm>
          </p:grpSpPr>
          <p:sp>
            <p:nvSpPr>
              <p:cNvPr id="12" name="矩形: 圆角 11"/>
              <p:cNvSpPr/>
              <p:nvPr/>
            </p:nvSpPr>
            <p:spPr>
              <a:xfrm>
                <a:off x="1839058" y="1058437"/>
                <a:ext cx="4195311" cy="649955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681319" y="1089973"/>
                <a:ext cx="33530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P2P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体系结构</a:t>
                </a: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lum contrast="20000"/>
            </a:blip>
            <a:stretch>
              <a:fillRect/>
            </a:stretch>
          </p:blipFill>
          <p:spPr>
            <a:xfrm>
              <a:off x="658104" y="373146"/>
              <a:ext cx="1178667" cy="987480"/>
            </a:xfrm>
            <a:prstGeom prst="rect">
              <a:avLst/>
            </a:prstGeom>
          </p:spPr>
        </p:pic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264" y="1538450"/>
            <a:ext cx="3353050" cy="4581867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559189" y="1499695"/>
            <a:ext cx="6380091" cy="580865"/>
            <a:chOff x="1403750" y="3494650"/>
            <a:chExt cx="6380091" cy="580865"/>
          </a:xfrm>
        </p:grpSpPr>
        <p:grpSp>
          <p:nvGrpSpPr>
            <p:cNvPr id="19" name="组合 18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29" name="对话气泡: 椭圆形 28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28" name="Text Box 79"/>
            <p:cNvSpPr txBox="1">
              <a:spLocks noChangeArrowheads="1"/>
            </p:cNvSpPr>
            <p:nvPr/>
          </p:nvSpPr>
          <p:spPr bwMode="auto">
            <a:xfrm>
              <a:off x="1985932" y="3494650"/>
              <a:ext cx="5797909" cy="58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任何一方既提供服务又享受服务。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59189" y="2224153"/>
            <a:ext cx="4058109" cy="587020"/>
            <a:chOff x="1403750" y="3494650"/>
            <a:chExt cx="4058109" cy="587020"/>
          </a:xfrm>
        </p:grpSpPr>
        <p:grpSp>
          <p:nvGrpSpPr>
            <p:cNvPr id="32" name="组合 31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34" name="对话气泡: 椭圆形 33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33" name="Text Box 79"/>
            <p:cNvSpPr txBox="1">
              <a:spLocks noChangeArrowheads="1"/>
            </p:cNvSpPr>
            <p:nvPr/>
          </p:nvSpPr>
          <p:spPr bwMode="auto">
            <a:xfrm>
              <a:off x="1985932" y="3494650"/>
              <a:ext cx="3475927" cy="587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结点之间可以直接通信。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59189" y="3001139"/>
            <a:ext cx="7487531" cy="580865"/>
            <a:chOff x="1403750" y="3494650"/>
            <a:chExt cx="7487531" cy="580865"/>
          </a:xfrm>
        </p:grpSpPr>
        <p:grpSp>
          <p:nvGrpSpPr>
            <p:cNvPr id="38" name="组合 37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40" name="对话气泡: 椭圆形 39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39" name="Text Box 79"/>
            <p:cNvSpPr txBox="1">
              <a:spLocks noChangeArrowheads="1"/>
            </p:cNvSpPr>
            <p:nvPr/>
          </p:nvSpPr>
          <p:spPr bwMode="auto">
            <a:xfrm>
              <a:off x="1985932" y="3494650"/>
              <a:ext cx="6905349" cy="58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结点的地址以及他们之间的连接可能随时发生变化。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59306" y="3771970"/>
            <a:ext cx="3353051" cy="517461"/>
            <a:chOff x="4650628" y="2375498"/>
            <a:chExt cx="3372735" cy="701023"/>
          </a:xfrm>
        </p:grpSpPr>
        <p:sp>
          <p:nvSpPr>
            <p:cNvPr id="47" name="矩形: 圆角 46"/>
            <p:cNvSpPr/>
            <p:nvPr/>
          </p:nvSpPr>
          <p:spPr>
            <a:xfrm>
              <a:off x="4650628" y="2375498"/>
              <a:ext cx="3372735" cy="701023"/>
            </a:xfrm>
            <a:prstGeom prst="roundRect">
              <a:avLst>
                <a:gd name="adj" fmla="val 12368"/>
              </a:avLst>
            </a:prstGeom>
            <a:solidFill>
              <a:srgbClr val="FEF6E5"/>
            </a:solidFill>
            <a:ln w="19050">
              <a:solidFill>
                <a:srgbClr val="FDECC7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90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4774665" y="2451087"/>
              <a:ext cx="3072025" cy="625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例如：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迅雷、</a:t>
              </a:r>
              <a:r>
                <a:rPr lang="en-US" altLang="zh-CN" sz="2400" dirty="0" err="1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PPLive</a:t>
              </a:r>
              <a:r>
                <a:rPr lang="zh-CN" altLang="en-US" sz="2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。</a:t>
              </a: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37" y="4441672"/>
            <a:ext cx="998414" cy="998414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005" y="4625763"/>
            <a:ext cx="1897777" cy="732542"/>
          </a:xfrm>
          <a:prstGeom prst="rect">
            <a:avLst/>
          </a:prstGeom>
        </p:spPr>
      </p:pic>
      <p:sp>
        <p:nvSpPr>
          <p:cNvPr id="51" name="Line 800"/>
          <p:cNvSpPr>
            <a:spLocks noChangeShapeType="1"/>
          </p:cNvSpPr>
          <p:nvPr/>
        </p:nvSpPr>
        <p:spPr bwMode="auto">
          <a:xfrm>
            <a:off x="9394092" y="2074389"/>
            <a:ext cx="1" cy="114101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Line 800"/>
          <p:cNvSpPr>
            <a:spLocks noChangeShapeType="1"/>
          </p:cNvSpPr>
          <p:nvPr/>
        </p:nvSpPr>
        <p:spPr bwMode="auto">
          <a:xfrm>
            <a:off x="9070614" y="2739186"/>
            <a:ext cx="485554" cy="153739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800"/>
          <p:cNvSpPr>
            <a:spLocks noChangeShapeType="1"/>
          </p:cNvSpPr>
          <p:nvPr/>
        </p:nvSpPr>
        <p:spPr bwMode="auto">
          <a:xfrm>
            <a:off x="9475476" y="3510731"/>
            <a:ext cx="1297249" cy="168652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4429760" y="5311869"/>
            <a:ext cx="4392843" cy="998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特别注意：</a:t>
            </a:r>
            <a:r>
              <a:rPr lang="en-US" altLang="zh-CN" dirty="0"/>
              <a:t>P2P</a:t>
            </a:r>
            <a:r>
              <a:rPr lang="zh-CN" altLang="en-US" dirty="0"/>
              <a:t>体系结构非常容易扩展，但也特别难管理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9529" y="315996"/>
            <a:ext cx="4618021" cy="1068018"/>
            <a:chOff x="658104" y="373146"/>
            <a:chExt cx="4618021" cy="1068018"/>
          </a:xfrm>
        </p:grpSpPr>
        <p:grpSp>
          <p:nvGrpSpPr>
            <p:cNvPr id="3" name="组合 2"/>
            <p:cNvGrpSpPr/>
            <p:nvPr/>
          </p:nvGrpSpPr>
          <p:grpSpPr>
            <a:xfrm>
              <a:off x="1080814" y="763297"/>
              <a:ext cx="4195311" cy="677867"/>
              <a:chOff x="1839058" y="1058437"/>
              <a:chExt cx="4195311" cy="677867"/>
            </a:xfrm>
          </p:grpSpPr>
          <p:sp>
            <p:nvSpPr>
              <p:cNvPr id="5" name="矩形: 圆角 11"/>
              <p:cNvSpPr/>
              <p:nvPr/>
            </p:nvSpPr>
            <p:spPr>
              <a:xfrm>
                <a:off x="1839058" y="1058437"/>
                <a:ext cx="4195311" cy="677867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681319" y="1089973"/>
                <a:ext cx="33530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P2P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体系结构</a:t>
                </a:r>
              </a:p>
            </p:txBody>
          </p:sp>
        </p:grp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lum contrast="20000"/>
            </a:blip>
            <a:stretch>
              <a:fillRect/>
            </a:stretch>
          </p:blipFill>
          <p:spPr>
            <a:xfrm>
              <a:off x="658104" y="373146"/>
              <a:ext cx="1178667" cy="987480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3149894" y="1943813"/>
            <a:ext cx="945862" cy="1054850"/>
            <a:chOff x="3202826" y="4655129"/>
            <a:chExt cx="945862" cy="1054850"/>
          </a:xfrm>
        </p:grpSpPr>
        <p:grpSp>
          <p:nvGrpSpPr>
            <p:cNvPr id="8" name="组合 7"/>
            <p:cNvGrpSpPr/>
            <p:nvPr/>
          </p:nvGrpSpPr>
          <p:grpSpPr>
            <a:xfrm>
              <a:off x="3202826" y="4755874"/>
              <a:ext cx="912086" cy="954105"/>
              <a:chOff x="3842842" y="2963657"/>
              <a:chExt cx="912086" cy="954105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3842842" y="2963657"/>
                <a:ext cx="912086" cy="91208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114912" y="3456097"/>
                <a:ext cx="5724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</a:t>
                </a:r>
                <a:endParaRPr lang="zh-CN" altLang="en-US" sz="2400" dirty="0"/>
              </a:p>
            </p:txBody>
          </p:sp>
        </p:grpSp>
        <p:pic>
          <p:nvPicPr>
            <p:cNvPr id="9" name="图片 1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0003" y="4655129"/>
              <a:ext cx="898685" cy="639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组合 11"/>
          <p:cNvGrpSpPr/>
          <p:nvPr/>
        </p:nvGrpSpPr>
        <p:grpSpPr>
          <a:xfrm>
            <a:off x="1607335" y="3108438"/>
            <a:ext cx="945862" cy="1054850"/>
            <a:chOff x="3202826" y="4655129"/>
            <a:chExt cx="945862" cy="1054850"/>
          </a:xfrm>
        </p:grpSpPr>
        <p:grpSp>
          <p:nvGrpSpPr>
            <p:cNvPr id="13" name="组合 12"/>
            <p:cNvGrpSpPr/>
            <p:nvPr/>
          </p:nvGrpSpPr>
          <p:grpSpPr>
            <a:xfrm>
              <a:off x="3202826" y="4755874"/>
              <a:ext cx="912086" cy="954105"/>
              <a:chOff x="3842842" y="2963657"/>
              <a:chExt cx="912086" cy="954105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3842842" y="2963657"/>
                <a:ext cx="912086" cy="91208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114912" y="3456097"/>
                <a:ext cx="5724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</a:t>
                </a:r>
                <a:endParaRPr lang="zh-CN" altLang="en-US" sz="2400" dirty="0"/>
              </a:p>
            </p:txBody>
          </p:sp>
        </p:grpSp>
        <p:pic>
          <p:nvPicPr>
            <p:cNvPr id="14" name="图片 1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0003" y="4655129"/>
              <a:ext cx="898685" cy="639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" name="组合 16"/>
          <p:cNvGrpSpPr/>
          <p:nvPr/>
        </p:nvGrpSpPr>
        <p:grpSpPr>
          <a:xfrm>
            <a:off x="4774619" y="3108438"/>
            <a:ext cx="945862" cy="1054850"/>
            <a:chOff x="3202826" y="4655129"/>
            <a:chExt cx="945862" cy="1054850"/>
          </a:xfrm>
        </p:grpSpPr>
        <p:grpSp>
          <p:nvGrpSpPr>
            <p:cNvPr id="18" name="组合 17"/>
            <p:cNvGrpSpPr/>
            <p:nvPr/>
          </p:nvGrpSpPr>
          <p:grpSpPr>
            <a:xfrm>
              <a:off x="3202826" y="4755874"/>
              <a:ext cx="912086" cy="954105"/>
              <a:chOff x="3842842" y="2963657"/>
              <a:chExt cx="912086" cy="954105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3842842" y="2963657"/>
                <a:ext cx="912086" cy="91208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14912" y="3456097"/>
                <a:ext cx="5724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</a:t>
                </a:r>
                <a:endParaRPr lang="zh-CN" altLang="en-US" sz="2400" dirty="0"/>
              </a:p>
            </p:txBody>
          </p:sp>
        </p:grpSp>
        <p:pic>
          <p:nvPicPr>
            <p:cNvPr id="19" name="图片 1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0003" y="4655129"/>
              <a:ext cx="898685" cy="639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" name="组合 21"/>
          <p:cNvGrpSpPr/>
          <p:nvPr/>
        </p:nvGrpSpPr>
        <p:grpSpPr>
          <a:xfrm>
            <a:off x="4095756" y="4698448"/>
            <a:ext cx="945862" cy="1054850"/>
            <a:chOff x="3202826" y="4655129"/>
            <a:chExt cx="945862" cy="1054850"/>
          </a:xfrm>
        </p:grpSpPr>
        <p:grpSp>
          <p:nvGrpSpPr>
            <p:cNvPr id="23" name="组合 22"/>
            <p:cNvGrpSpPr/>
            <p:nvPr/>
          </p:nvGrpSpPr>
          <p:grpSpPr>
            <a:xfrm>
              <a:off x="3202826" y="4755874"/>
              <a:ext cx="912086" cy="954105"/>
              <a:chOff x="3842842" y="2963657"/>
              <a:chExt cx="912086" cy="954105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3842842" y="2963657"/>
                <a:ext cx="912086" cy="91208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4114912" y="3456097"/>
                <a:ext cx="5724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</a:t>
                </a:r>
                <a:endParaRPr lang="zh-CN" altLang="en-US" sz="2400" dirty="0"/>
              </a:p>
            </p:txBody>
          </p:sp>
        </p:grpSp>
        <p:pic>
          <p:nvPicPr>
            <p:cNvPr id="24" name="图片 1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0003" y="4655129"/>
              <a:ext cx="898685" cy="639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" name="组合 26"/>
          <p:cNvGrpSpPr/>
          <p:nvPr/>
        </p:nvGrpSpPr>
        <p:grpSpPr>
          <a:xfrm>
            <a:off x="2281127" y="4698448"/>
            <a:ext cx="945862" cy="1054850"/>
            <a:chOff x="3202826" y="4655129"/>
            <a:chExt cx="945862" cy="1054850"/>
          </a:xfrm>
        </p:grpSpPr>
        <p:grpSp>
          <p:nvGrpSpPr>
            <p:cNvPr id="28" name="组合 27"/>
            <p:cNvGrpSpPr/>
            <p:nvPr/>
          </p:nvGrpSpPr>
          <p:grpSpPr>
            <a:xfrm>
              <a:off x="3202826" y="4755874"/>
              <a:ext cx="912086" cy="954105"/>
              <a:chOff x="3842842" y="2963657"/>
              <a:chExt cx="912086" cy="954105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3842842" y="2963657"/>
                <a:ext cx="912086" cy="91208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4114912" y="3456097"/>
                <a:ext cx="5724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</a:t>
                </a:r>
                <a:endParaRPr lang="zh-CN" altLang="en-US" sz="2400" dirty="0"/>
              </a:p>
            </p:txBody>
          </p:sp>
        </p:grpSp>
        <p:pic>
          <p:nvPicPr>
            <p:cNvPr id="29" name="图片 1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0003" y="4655129"/>
              <a:ext cx="898685" cy="639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3" name="直接箭头连接符 32"/>
          <p:cNvCxnSpPr/>
          <p:nvPr/>
        </p:nvCxnSpPr>
        <p:spPr>
          <a:xfrm>
            <a:off x="4090087" y="2680164"/>
            <a:ext cx="845025" cy="63699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4821796" y="4163288"/>
            <a:ext cx="266999" cy="635905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2402810" y="2659701"/>
            <a:ext cx="747085" cy="65746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 flipV="1">
            <a:off x="2209798" y="4169470"/>
            <a:ext cx="326365" cy="62972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 flipV="1">
            <a:off x="3254848" y="5291633"/>
            <a:ext cx="817319" cy="1806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3003601" y="3027725"/>
            <a:ext cx="557450" cy="167072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3683111" y="3027725"/>
            <a:ext cx="556803" cy="159964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 flipV="1">
            <a:off x="2603513" y="3633805"/>
            <a:ext cx="2050545" cy="33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3149895" y="3734883"/>
            <a:ext cx="1258769" cy="892484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H="1" flipV="1">
            <a:off x="2697579" y="3734883"/>
            <a:ext cx="1400713" cy="86428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5910385" y="4346176"/>
            <a:ext cx="945862" cy="1054850"/>
            <a:chOff x="3202826" y="4655129"/>
            <a:chExt cx="945862" cy="1054850"/>
          </a:xfrm>
        </p:grpSpPr>
        <p:grpSp>
          <p:nvGrpSpPr>
            <p:cNvPr id="59" name="组合 58"/>
            <p:cNvGrpSpPr/>
            <p:nvPr/>
          </p:nvGrpSpPr>
          <p:grpSpPr>
            <a:xfrm>
              <a:off x="3202826" y="4755874"/>
              <a:ext cx="912086" cy="954105"/>
              <a:chOff x="3842842" y="2963657"/>
              <a:chExt cx="912086" cy="954105"/>
            </a:xfrm>
          </p:grpSpPr>
          <p:sp>
            <p:nvSpPr>
              <p:cNvPr id="61" name="椭圆 60"/>
              <p:cNvSpPr/>
              <p:nvPr/>
            </p:nvSpPr>
            <p:spPr>
              <a:xfrm>
                <a:off x="3842842" y="2963657"/>
                <a:ext cx="912086" cy="91208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4114912" y="3456097"/>
                <a:ext cx="5724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</a:t>
                </a:r>
                <a:endParaRPr lang="zh-CN" altLang="en-US" sz="2400" dirty="0"/>
              </a:p>
            </p:txBody>
          </p:sp>
        </p:grpSp>
        <p:pic>
          <p:nvPicPr>
            <p:cNvPr id="60" name="图片 1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0003" y="4655129"/>
              <a:ext cx="898685" cy="639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3" name="直接箭头连接符 62"/>
          <p:cNvCxnSpPr/>
          <p:nvPr/>
        </p:nvCxnSpPr>
        <p:spPr>
          <a:xfrm>
            <a:off x="5592369" y="3991695"/>
            <a:ext cx="500928" cy="49756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5101987" y="5121242"/>
            <a:ext cx="740846" cy="133994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9529" y="315996"/>
            <a:ext cx="4618021" cy="1068018"/>
            <a:chOff x="658104" y="373146"/>
            <a:chExt cx="4618021" cy="1068018"/>
          </a:xfrm>
        </p:grpSpPr>
        <p:grpSp>
          <p:nvGrpSpPr>
            <p:cNvPr id="3" name="组合 2"/>
            <p:cNvGrpSpPr/>
            <p:nvPr/>
          </p:nvGrpSpPr>
          <p:grpSpPr>
            <a:xfrm>
              <a:off x="1080814" y="763297"/>
              <a:ext cx="4195311" cy="677867"/>
              <a:chOff x="1839058" y="1058437"/>
              <a:chExt cx="4195311" cy="677867"/>
            </a:xfrm>
          </p:grpSpPr>
          <p:sp>
            <p:nvSpPr>
              <p:cNvPr id="5" name="矩形: 圆角 11"/>
              <p:cNvSpPr/>
              <p:nvPr/>
            </p:nvSpPr>
            <p:spPr>
              <a:xfrm>
                <a:off x="1839058" y="1058437"/>
                <a:ext cx="4195311" cy="677867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681319" y="1089973"/>
                <a:ext cx="33530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混合体系结构</a:t>
                </a:r>
              </a:p>
            </p:txBody>
          </p:sp>
        </p:grp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lum contrast="20000"/>
            </a:blip>
            <a:stretch>
              <a:fillRect/>
            </a:stretch>
          </p:blipFill>
          <p:spPr>
            <a:xfrm>
              <a:off x="658104" y="373146"/>
              <a:ext cx="1178667" cy="987480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8719777" y="3271928"/>
            <a:ext cx="912086" cy="1152591"/>
            <a:chOff x="3842842" y="2765171"/>
            <a:chExt cx="912086" cy="1152591"/>
          </a:xfrm>
        </p:grpSpPr>
        <p:sp>
          <p:nvSpPr>
            <p:cNvPr id="8" name="椭圆 7"/>
            <p:cNvSpPr/>
            <p:nvPr/>
          </p:nvSpPr>
          <p:spPr>
            <a:xfrm>
              <a:off x="3842842" y="2963657"/>
              <a:ext cx="912086" cy="9120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1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7323" y="2765171"/>
              <a:ext cx="757357" cy="757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矩形 9"/>
            <p:cNvSpPr/>
            <p:nvPr/>
          </p:nvSpPr>
          <p:spPr>
            <a:xfrm>
              <a:off x="4114912" y="3456097"/>
              <a:ext cx="5724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S</a:t>
              </a:r>
              <a:endParaRPr lang="zh-CN" altLang="en-US" sz="24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698318" y="3170749"/>
            <a:ext cx="939090" cy="1209531"/>
            <a:chOff x="6237762" y="2708231"/>
            <a:chExt cx="939090" cy="1209531"/>
          </a:xfrm>
        </p:grpSpPr>
        <p:grpSp>
          <p:nvGrpSpPr>
            <p:cNvPr id="12" name="组合 11"/>
            <p:cNvGrpSpPr/>
            <p:nvPr/>
          </p:nvGrpSpPr>
          <p:grpSpPr>
            <a:xfrm>
              <a:off x="6264766" y="2963657"/>
              <a:ext cx="912086" cy="954105"/>
              <a:chOff x="3842842" y="2963657"/>
              <a:chExt cx="912086" cy="954105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3842842" y="2963657"/>
                <a:ext cx="912086" cy="91208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4114912" y="3456097"/>
                <a:ext cx="5724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</a:t>
                </a:r>
                <a:endParaRPr lang="zh-CN" altLang="en-US" sz="2400" dirty="0"/>
              </a:p>
            </p:txBody>
          </p:sp>
        </p:grpSp>
        <p:pic>
          <p:nvPicPr>
            <p:cNvPr id="13" name="图片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7762" y="2708231"/>
              <a:ext cx="871538" cy="871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组合 15"/>
          <p:cNvGrpSpPr/>
          <p:nvPr/>
        </p:nvGrpSpPr>
        <p:grpSpPr>
          <a:xfrm>
            <a:off x="8726477" y="1776766"/>
            <a:ext cx="912086" cy="1091903"/>
            <a:chOff x="5650234" y="4141858"/>
            <a:chExt cx="912086" cy="1091903"/>
          </a:xfrm>
        </p:grpSpPr>
        <p:grpSp>
          <p:nvGrpSpPr>
            <p:cNvPr id="17" name="组合 16"/>
            <p:cNvGrpSpPr/>
            <p:nvPr/>
          </p:nvGrpSpPr>
          <p:grpSpPr>
            <a:xfrm>
              <a:off x="5650234" y="4279656"/>
              <a:ext cx="912086" cy="954105"/>
              <a:chOff x="3842842" y="2963657"/>
              <a:chExt cx="912086" cy="954105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3842842" y="2963657"/>
                <a:ext cx="912086" cy="91208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114912" y="3456097"/>
                <a:ext cx="5724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</a:t>
                </a:r>
                <a:endParaRPr lang="zh-CN" altLang="en-US" sz="2400" dirty="0"/>
              </a:p>
            </p:txBody>
          </p:sp>
        </p:grpSp>
        <p:pic>
          <p:nvPicPr>
            <p:cNvPr id="18" name="Picture 777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8992" y="4141858"/>
              <a:ext cx="709126" cy="588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" name="组合 20"/>
          <p:cNvGrpSpPr/>
          <p:nvPr/>
        </p:nvGrpSpPr>
        <p:grpSpPr>
          <a:xfrm>
            <a:off x="8686001" y="4928203"/>
            <a:ext cx="945862" cy="1054850"/>
            <a:chOff x="3202826" y="4655129"/>
            <a:chExt cx="945862" cy="1054850"/>
          </a:xfrm>
        </p:grpSpPr>
        <p:grpSp>
          <p:nvGrpSpPr>
            <p:cNvPr id="22" name="组合 21"/>
            <p:cNvGrpSpPr/>
            <p:nvPr/>
          </p:nvGrpSpPr>
          <p:grpSpPr>
            <a:xfrm>
              <a:off x="3202826" y="4755874"/>
              <a:ext cx="912086" cy="954105"/>
              <a:chOff x="3842842" y="2963657"/>
              <a:chExt cx="912086" cy="954105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3842842" y="2963657"/>
                <a:ext cx="912086" cy="91208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4114912" y="3456097"/>
                <a:ext cx="5724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</a:t>
                </a:r>
                <a:endParaRPr lang="zh-CN" altLang="en-US" sz="2400" dirty="0"/>
              </a:p>
            </p:txBody>
          </p:sp>
        </p:grpSp>
        <p:pic>
          <p:nvPicPr>
            <p:cNvPr id="23" name="图片 12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0003" y="4655129"/>
              <a:ext cx="898685" cy="639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6" name="组合 25"/>
          <p:cNvGrpSpPr/>
          <p:nvPr/>
        </p:nvGrpSpPr>
        <p:grpSpPr>
          <a:xfrm>
            <a:off x="6794927" y="3136639"/>
            <a:ext cx="950653" cy="1287880"/>
            <a:chOff x="1315981" y="3960434"/>
            <a:chExt cx="950653" cy="1287880"/>
          </a:xfrm>
        </p:grpSpPr>
        <p:grpSp>
          <p:nvGrpSpPr>
            <p:cNvPr id="27" name="组合 26"/>
            <p:cNvGrpSpPr/>
            <p:nvPr/>
          </p:nvGrpSpPr>
          <p:grpSpPr>
            <a:xfrm>
              <a:off x="1335265" y="4294209"/>
              <a:ext cx="912086" cy="954105"/>
              <a:chOff x="3842842" y="2963657"/>
              <a:chExt cx="912086" cy="954105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3842842" y="2963657"/>
                <a:ext cx="912086" cy="91208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4114912" y="3456097"/>
                <a:ext cx="5724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</a:t>
                </a:r>
                <a:endParaRPr lang="zh-CN" altLang="en-US" sz="2400" dirty="0"/>
              </a:p>
            </p:txBody>
          </p:sp>
        </p:grpSp>
        <p:pic>
          <p:nvPicPr>
            <p:cNvPr id="28" name="图片 15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5981" y="3960434"/>
              <a:ext cx="950653" cy="951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1" name="直接箭头连接符 30"/>
          <p:cNvCxnSpPr/>
          <p:nvPr/>
        </p:nvCxnSpPr>
        <p:spPr>
          <a:xfrm flipV="1">
            <a:off x="9666938" y="3905303"/>
            <a:ext cx="1031380" cy="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9178867" y="2798332"/>
            <a:ext cx="0" cy="473596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7736571" y="3918615"/>
            <a:ext cx="961326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9142044" y="4380280"/>
            <a:ext cx="0" cy="71208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9843081" y="2530440"/>
            <a:ext cx="1012768" cy="72939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 flipV="1">
            <a:off x="9699935" y="2706793"/>
            <a:ext cx="965385" cy="719382"/>
          </a:xfrm>
          <a:prstGeom prst="straightConnector1">
            <a:avLst/>
          </a:prstGeom>
          <a:ln w="38100">
            <a:solidFill>
              <a:srgbClr val="009FF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79"/>
          <p:cNvSpPr txBox="1">
            <a:spLocks noChangeArrowheads="1"/>
          </p:cNvSpPr>
          <p:nvPr/>
        </p:nvSpPr>
        <p:spPr bwMode="auto">
          <a:xfrm>
            <a:off x="732344" y="2530440"/>
            <a:ext cx="5557528" cy="113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那混合体系结构自然而然就是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C/S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体系结构和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P2P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体系结构的混合体喽。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10258107" cy="1428590"/>
            <a:chOff x="551030" y="-368704"/>
            <a:chExt cx="10258107" cy="1428590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1" y="303926"/>
              <a:ext cx="9607506" cy="755960"/>
              <a:chOff x="1839058" y="967770"/>
              <a:chExt cx="9607506" cy="755960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8" y="967770"/>
                <a:ext cx="9363666" cy="755960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3" y="1009435"/>
                <a:ext cx="86604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网络应用会涉及到多个组成部分的交互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37" name="组合 36"/>
          <p:cNvGrpSpPr/>
          <p:nvPr/>
        </p:nvGrpSpPr>
        <p:grpSpPr>
          <a:xfrm>
            <a:off x="1353895" y="2131629"/>
            <a:ext cx="10316329" cy="1688860"/>
            <a:chOff x="1403750" y="3494650"/>
            <a:chExt cx="10316329" cy="1688860"/>
          </a:xfrm>
        </p:grpSpPr>
        <p:grpSp>
          <p:nvGrpSpPr>
            <p:cNvPr id="38" name="组合 37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40" name="对话气泡: 椭圆形 39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/>
              </a:p>
            </p:txBody>
          </p:sp>
          <p:sp>
            <p:nvSpPr>
              <p:cNvPr id="56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39" name="Text Box 79"/>
            <p:cNvSpPr txBox="1">
              <a:spLocks noChangeArrowheads="1"/>
            </p:cNvSpPr>
            <p:nvPr/>
          </p:nvSpPr>
          <p:spPr bwMode="auto">
            <a:xfrm>
              <a:off x="1985931" y="3494650"/>
              <a:ext cx="9734148" cy="1688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同一台主机上的进程之间通信的规则，由操作系统制定，和计算机网络无关，本课程就不讨论了。需要了解的，请回头看看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《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操作系统原理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》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及相关书籍。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369393" y="4448689"/>
            <a:ext cx="10300831" cy="1134862"/>
            <a:chOff x="1403750" y="3494649"/>
            <a:chExt cx="10300831" cy="1134862"/>
          </a:xfrm>
        </p:grpSpPr>
        <p:grpSp>
          <p:nvGrpSpPr>
            <p:cNvPr id="58" name="组合 57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60" name="对话气泡: 椭圆形 59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/>
              </a:p>
            </p:txBody>
          </p:sp>
          <p:sp>
            <p:nvSpPr>
              <p:cNvPr id="61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59" name="Text Box 79"/>
            <p:cNvSpPr txBox="1">
              <a:spLocks noChangeArrowheads="1"/>
            </p:cNvSpPr>
            <p:nvPr/>
          </p:nvSpPr>
          <p:spPr bwMode="auto">
            <a:xfrm>
              <a:off x="1985931" y="3494649"/>
              <a:ext cx="9718650" cy="1134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不同主机上的进程之间通信的规则，当然就和网络相关了，这套规则在计算机网络中，称之为“</a:t>
              </a:r>
              <a:r>
                <a:rPr kumimoji="1" lang="zh-CN" altLang="en-US" sz="2400" dirty="0">
                  <a:solidFill>
                    <a:srgbClr val="00A3F8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应用层协议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”，也是本章重点讨论的内容。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6054993" cy="1428589"/>
            <a:chOff x="551030" y="-368704"/>
            <a:chExt cx="6054993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1" y="303925"/>
              <a:ext cx="5404392" cy="687997"/>
              <a:chOff x="1839058" y="967769"/>
              <a:chExt cx="5404392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8" y="967769"/>
                <a:ext cx="5404392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4" y="1009435"/>
                <a:ext cx="42322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应用层协议定义了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41" name="组合 40"/>
          <p:cNvGrpSpPr/>
          <p:nvPr/>
        </p:nvGrpSpPr>
        <p:grpSpPr>
          <a:xfrm>
            <a:off x="967362" y="1746140"/>
            <a:ext cx="3336376" cy="549121"/>
            <a:chOff x="954099" y="4444876"/>
            <a:chExt cx="3336376" cy="549121"/>
          </a:xfrm>
        </p:grpSpPr>
        <p:grpSp>
          <p:nvGrpSpPr>
            <p:cNvPr id="42" name="组合 41"/>
            <p:cNvGrpSpPr/>
            <p:nvPr/>
          </p:nvGrpSpPr>
          <p:grpSpPr>
            <a:xfrm>
              <a:off x="954099" y="4444876"/>
              <a:ext cx="529471" cy="523220"/>
              <a:chOff x="737414" y="3164436"/>
              <a:chExt cx="1923001" cy="1900298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37414" y="3164436"/>
                <a:ext cx="1900298" cy="1900298"/>
              </a:xfrm>
              <a:prstGeom prst="ellipse">
                <a:avLst/>
              </a:prstGeom>
              <a:solidFill>
                <a:srgbClr val="009FF6"/>
              </a:solidFill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45" name="Text Box 79"/>
              <p:cNvSpPr txBox="1">
                <a:spLocks noChangeArrowheads="1"/>
              </p:cNvSpPr>
              <p:nvPr/>
            </p:nvSpPr>
            <p:spPr bwMode="auto">
              <a:xfrm>
                <a:off x="760117" y="3227998"/>
                <a:ext cx="1900298" cy="17039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2400" b="1" i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01</a:t>
                </a:r>
                <a:endParaRPr kumimoji="1" lang="zh-CN" altLang="en-US" sz="24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3" name="文本框 42"/>
            <p:cNvSpPr txBox="1"/>
            <p:nvPr/>
          </p:nvSpPr>
          <p:spPr>
            <a:xfrm>
              <a:off x="1538538" y="4462377"/>
              <a:ext cx="2751937" cy="531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交换的报文类型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66508" y="2533689"/>
            <a:ext cx="3922521" cy="542428"/>
            <a:chOff x="945108" y="5534862"/>
            <a:chExt cx="3922521" cy="542428"/>
          </a:xfrm>
        </p:grpSpPr>
        <p:grpSp>
          <p:nvGrpSpPr>
            <p:cNvPr id="47" name="组合 46"/>
            <p:cNvGrpSpPr/>
            <p:nvPr/>
          </p:nvGrpSpPr>
          <p:grpSpPr>
            <a:xfrm>
              <a:off x="945108" y="5554070"/>
              <a:ext cx="532211" cy="523220"/>
              <a:chOff x="704759" y="3164436"/>
              <a:chExt cx="1932953" cy="1900298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737414" y="3164436"/>
                <a:ext cx="1900298" cy="1900298"/>
              </a:xfrm>
              <a:prstGeom prst="ellipse">
                <a:avLst/>
              </a:prstGeom>
              <a:solidFill>
                <a:srgbClr val="FFC000"/>
              </a:solidFill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50" name="Text Box 79"/>
              <p:cNvSpPr txBox="1">
                <a:spLocks noChangeArrowheads="1"/>
              </p:cNvSpPr>
              <p:nvPr/>
            </p:nvSpPr>
            <p:spPr bwMode="auto">
              <a:xfrm>
                <a:off x="704759" y="3262593"/>
                <a:ext cx="1900298" cy="17039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2400" b="1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02</a:t>
                </a:r>
                <a:endParaRPr kumimoji="1" lang="zh-CN" altLang="en-US" sz="24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1545761" y="5534862"/>
              <a:ext cx="3321868" cy="533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各种报文类型的语法</a:t>
              </a:r>
              <a:endPara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973613" y="3350770"/>
            <a:ext cx="3336376" cy="549121"/>
            <a:chOff x="954099" y="4444876"/>
            <a:chExt cx="3336376" cy="549121"/>
          </a:xfrm>
        </p:grpSpPr>
        <p:grpSp>
          <p:nvGrpSpPr>
            <p:cNvPr id="62" name="组合 61"/>
            <p:cNvGrpSpPr/>
            <p:nvPr/>
          </p:nvGrpSpPr>
          <p:grpSpPr>
            <a:xfrm>
              <a:off x="954099" y="4444876"/>
              <a:ext cx="529471" cy="523220"/>
              <a:chOff x="737414" y="3164436"/>
              <a:chExt cx="1923001" cy="1900298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737414" y="3164436"/>
                <a:ext cx="1900298" cy="1900298"/>
              </a:xfrm>
              <a:prstGeom prst="ellipse">
                <a:avLst/>
              </a:prstGeom>
              <a:solidFill>
                <a:srgbClr val="009FF6"/>
              </a:solidFill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65" name="Text Box 79"/>
              <p:cNvSpPr txBox="1">
                <a:spLocks noChangeArrowheads="1"/>
              </p:cNvSpPr>
              <p:nvPr/>
            </p:nvSpPr>
            <p:spPr bwMode="auto">
              <a:xfrm>
                <a:off x="760117" y="3227998"/>
                <a:ext cx="1900298" cy="17039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2400" b="1" i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03</a:t>
                </a:r>
                <a:endParaRPr kumimoji="1" lang="zh-CN" altLang="en-US" sz="24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" name="文本框 62"/>
            <p:cNvSpPr txBox="1"/>
            <p:nvPr/>
          </p:nvSpPr>
          <p:spPr>
            <a:xfrm>
              <a:off x="1538538" y="4462377"/>
              <a:ext cx="2751937" cy="531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字段的语义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972759" y="4138319"/>
            <a:ext cx="6609727" cy="542428"/>
            <a:chOff x="945108" y="5534862"/>
            <a:chExt cx="6609727" cy="542428"/>
          </a:xfrm>
        </p:grpSpPr>
        <p:grpSp>
          <p:nvGrpSpPr>
            <p:cNvPr id="71" name="组合 70"/>
            <p:cNvGrpSpPr/>
            <p:nvPr/>
          </p:nvGrpSpPr>
          <p:grpSpPr>
            <a:xfrm>
              <a:off x="945108" y="5554070"/>
              <a:ext cx="532211" cy="523220"/>
              <a:chOff x="704759" y="3164436"/>
              <a:chExt cx="1932953" cy="1900298"/>
            </a:xfrm>
          </p:grpSpPr>
          <p:sp>
            <p:nvSpPr>
              <p:cNvPr id="74" name="椭圆 73"/>
              <p:cNvSpPr/>
              <p:nvPr/>
            </p:nvSpPr>
            <p:spPr>
              <a:xfrm>
                <a:off x="737414" y="3164436"/>
                <a:ext cx="1900298" cy="1900298"/>
              </a:xfrm>
              <a:prstGeom prst="ellipse">
                <a:avLst/>
              </a:prstGeom>
              <a:solidFill>
                <a:srgbClr val="FFC000"/>
              </a:solidFill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75" name="Text Box 79"/>
              <p:cNvSpPr txBox="1">
                <a:spLocks noChangeArrowheads="1"/>
              </p:cNvSpPr>
              <p:nvPr/>
            </p:nvSpPr>
            <p:spPr bwMode="auto">
              <a:xfrm>
                <a:off x="704759" y="3262593"/>
                <a:ext cx="1900298" cy="17039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2400" b="1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04</a:t>
                </a:r>
                <a:endParaRPr kumimoji="1" lang="zh-CN" altLang="en-US" sz="24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3" name="文本框 72"/>
            <p:cNvSpPr txBox="1"/>
            <p:nvPr/>
          </p:nvSpPr>
          <p:spPr>
            <a:xfrm>
              <a:off x="1545761" y="5534862"/>
              <a:ext cx="6009074" cy="531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进程何时、如何发送报文及对报文进行响应</a:t>
              </a: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5670895" y="2463247"/>
            <a:ext cx="5267396" cy="965753"/>
            <a:chOff x="2195032" y="2533650"/>
            <a:chExt cx="5267396" cy="1328789"/>
          </a:xfrm>
        </p:grpSpPr>
        <p:sp>
          <p:nvSpPr>
            <p:cNvPr id="77" name="矩形: 圆角 76"/>
            <p:cNvSpPr/>
            <p:nvPr/>
          </p:nvSpPr>
          <p:spPr>
            <a:xfrm>
              <a:off x="2195032" y="2533650"/>
              <a:ext cx="5267396" cy="13287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EF1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2746113" y="2856726"/>
              <a:ext cx="431505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0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应用层协议 ≠ 网络应用</a:t>
              </a:r>
            </a:p>
          </p:txBody>
        </p:sp>
        <p:sp>
          <p:nvSpPr>
            <p:cNvPr id="79" name="矩形: 圆角 78"/>
            <p:cNvSpPr/>
            <p:nvPr/>
          </p:nvSpPr>
          <p:spPr>
            <a:xfrm>
              <a:off x="2295947" y="2674052"/>
              <a:ext cx="5066878" cy="1064096"/>
            </a:xfrm>
            <a:prstGeom prst="roundRect">
              <a:avLst/>
            </a:prstGeom>
            <a:noFill/>
            <a:ln>
              <a:gradFill>
                <a:gsLst>
                  <a:gs pos="0">
                    <a:srgbClr val="00A3F8"/>
                  </a:gs>
                  <a:gs pos="100000">
                    <a:srgbClr val="8296EF"/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291667" y="0"/>
            <a:ext cx="11209453" cy="1784135"/>
            <a:chOff x="551030" y="-368704"/>
            <a:chExt cx="11209453" cy="1784135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1" y="174679"/>
              <a:ext cx="10558852" cy="1240752"/>
              <a:chOff x="1839058" y="838523"/>
              <a:chExt cx="10558852" cy="1240752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8" y="838523"/>
                <a:ext cx="10558852" cy="1202291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633689" y="878946"/>
                <a:ext cx="932734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因特网会给网络应用提供很多不同类型的服务</a:t>
                </a:r>
                <a:r>
                  <a:rPr lang="zh-CN" altLang="en-US" sz="36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，你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的网络应用需要哪些服务呢？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2491353" y="2264422"/>
            <a:ext cx="3280206" cy="584775"/>
            <a:chOff x="1263765" y="4127662"/>
            <a:chExt cx="2742830" cy="584775"/>
          </a:xfrm>
        </p:grpSpPr>
        <p:sp>
          <p:nvSpPr>
            <p:cNvPr id="18" name="矩形: 圆角 17"/>
            <p:cNvSpPr/>
            <p:nvPr/>
          </p:nvSpPr>
          <p:spPr>
            <a:xfrm>
              <a:off x="1263767" y="4127662"/>
              <a:ext cx="2742828" cy="584775"/>
            </a:xfrm>
            <a:prstGeom prst="roundRect">
              <a:avLst>
                <a:gd name="adj" fmla="val 50000"/>
              </a:avLst>
            </a:prstGeom>
            <a:solidFill>
              <a:srgbClr val="009FF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263765" y="4203071"/>
              <a:ext cx="274282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数据的可靠传输</a:t>
              </a:r>
            </a:p>
          </p:txBody>
        </p:sp>
      </p:grpSp>
      <p:sp>
        <p:nvSpPr>
          <p:cNvPr id="20" name="Text Box 79"/>
          <p:cNvSpPr txBox="1">
            <a:spLocks noChangeArrowheads="1"/>
          </p:cNvSpPr>
          <p:nvPr/>
        </p:nvSpPr>
        <p:spPr bwMode="auto">
          <a:xfrm>
            <a:off x="5771557" y="2332552"/>
            <a:ext cx="4184683" cy="47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你的网络应用是否需要？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2491353" y="3136612"/>
            <a:ext cx="3280206" cy="584775"/>
            <a:chOff x="1263765" y="4127662"/>
            <a:chExt cx="2742830" cy="584775"/>
          </a:xfrm>
        </p:grpSpPr>
        <p:sp>
          <p:nvSpPr>
            <p:cNvPr id="22" name="矩形: 圆角 21"/>
            <p:cNvSpPr/>
            <p:nvPr/>
          </p:nvSpPr>
          <p:spPr>
            <a:xfrm>
              <a:off x="1263767" y="4127662"/>
              <a:ext cx="2742828" cy="584775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263765" y="4203071"/>
              <a:ext cx="274282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带宽的自动控制</a:t>
              </a:r>
            </a:p>
          </p:txBody>
        </p:sp>
      </p:grpSp>
      <p:sp>
        <p:nvSpPr>
          <p:cNvPr id="24" name="Text Box 79"/>
          <p:cNvSpPr txBox="1">
            <a:spLocks noChangeArrowheads="1"/>
          </p:cNvSpPr>
          <p:nvPr/>
        </p:nvSpPr>
        <p:spPr bwMode="auto">
          <a:xfrm>
            <a:off x="5771557" y="3204743"/>
            <a:ext cx="4184683" cy="47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你的网络应用是否带宽敏感？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2491352" y="4036510"/>
            <a:ext cx="3280206" cy="584775"/>
            <a:chOff x="1263765" y="4127662"/>
            <a:chExt cx="2742830" cy="584775"/>
          </a:xfrm>
        </p:grpSpPr>
        <p:sp>
          <p:nvSpPr>
            <p:cNvPr id="26" name="矩形: 圆角 25"/>
            <p:cNvSpPr/>
            <p:nvPr/>
          </p:nvSpPr>
          <p:spPr>
            <a:xfrm>
              <a:off x="1263767" y="4127662"/>
              <a:ext cx="2742828" cy="584775"/>
            </a:xfrm>
            <a:prstGeom prst="roundRect">
              <a:avLst>
                <a:gd name="adj" fmla="val 50000"/>
              </a:avLst>
            </a:prstGeom>
            <a:solidFill>
              <a:srgbClr val="009FF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263765" y="4203071"/>
              <a:ext cx="274282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传输和反馈的实时性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491352" y="4908700"/>
            <a:ext cx="3280206" cy="584775"/>
            <a:chOff x="1263765" y="4127662"/>
            <a:chExt cx="2742830" cy="584775"/>
          </a:xfrm>
        </p:grpSpPr>
        <p:sp>
          <p:nvSpPr>
            <p:cNvPr id="34" name="矩形: 圆角 33"/>
            <p:cNvSpPr/>
            <p:nvPr/>
          </p:nvSpPr>
          <p:spPr>
            <a:xfrm>
              <a:off x="1263767" y="4127662"/>
              <a:ext cx="2742828" cy="584775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1263765" y="4203071"/>
              <a:ext cx="274282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安全性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154174" y="1371153"/>
            <a:ext cx="3563489" cy="3563489"/>
          </a:xfrm>
          <a:prstGeom prst="ellipse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 dirty="0"/>
          </a:p>
        </p:txBody>
      </p:sp>
      <p:grpSp>
        <p:nvGrpSpPr>
          <p:cNvPr id="8" name="组合 7"/>
          <p:cNvGrpSpPr/>
          <p:nvPr/>
        </p:nvGrpSpPr>
        <p:grpSpPr>
          <a:xfrm>
            <a:off x="2765093" y="2398988"/>
            <a:ext cx="5130062" cy="2322673"/>
            <a:chOff x="2822119" y="2519622"/>
            <a:chExt cx="5130062" cy="2322673"/>
          </a:xfrm>
        </p:grpSpPr>
        <p:grpSp>
          <p:nvGrpSpPr>
            <p:cNvPr id="9" name="组合 8"/>
            <p:cNvGrpSpPr/>
            <p:nvPr/>
          </p:nvGrpSpPr>
          <p:grpSpPr>
            <a:xfrm>
              <a:off x="2822119" y="2519622"/>
              <a:ext cx="5130062" cy="1739049"/>
              <a:chOff x="2116591" y="1889716"/>
              <a:chExt cx="3847550" cy="1304287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2116591" y="1889716"/>
                <a:ext cx="3532461" cy="7779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zh-CN" altLang="en-US" sz="6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造字工房朗倩（非商用）常规体" pitchFamily="50" charset="-122"/>
                    <a:ea typeface="造字工房朗倩（非商用）常规体" pitchFamily="50" charset="-122"/>
                  </a:rPr>
                  <a:t>第</a:t>
                </a:r>
                <a:r>
                  <a:rPr lang="en-US" altLang="zh-CN" sz="6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造字工房朗倩（非商用）常规体" pitchFamily="50" charset="-122"/>
                    <a:ea typeface="造字工房朗倩（非商用）常规体" pitchFamily="50" charset="-122"/>
                  </a:rPr>
                  <a:t>2</a:t>
                </a:r>
                <a:r>
                  <a:rPr lang="zh-CN" altLang="en-US" sz="6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造字工房朗倩（非商用）常规体" pitchFamily="50" charset="-122"/>
                    <a:ea typeface="造字工房朗倩（非商用）常规体" pitchFamily="50" charset="-122"/>
                  </a:rPr>
                  <a:t>章</a:t>
                </a:r>
                <a:r>
                  <a:rPr lang="en-US" altLang="zh-CN" sz="6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造字工房朗倩（非商用）常规体" pitchFamily="50" charset="-122"/>
                    <a:ea typeface="造字工房朗倩（非商用）常规体" pitchFamily="50" charset="-122"/>
                  </a:rPr>
                  <a:t> </a:t>
                </a:r>
                <a:r>
                  <a:rPr lang="zh-CN" altLang="en-US" sz="6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造字工房朗倩（非商用）常规体" pitchFamily="50" charset="-122"/>
                    <a:ea typeface="造字工房朗倩（非商用）常规体" pitchFamily="50" charset="-122"/>
                  </a:rPr>
                  <a:t>应用层</a:t>
                </a: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265405" y="2662225"/>
                <a:ext cx="2698736" cy="4385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4800" spc="300" baseline="-25000" dirty="0" err="1">
                    <a:gradFill>
                      <a:gsLst>
                        <a:gs pos="100000">
                          <a:srgbClr val="2E95D1"/>
                        </a:gs>
                        <a:gs pos="0">
                          <a:srgbClr val="8296EF"/>
                        </a:gs>
                      </a:gsLst>
                      <a:lin ang="10800000" scaled="0"/>
                    </a:gra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pplication</a:t>
                </a:r>
                <a:r>
                  <a:rPr lang="en-US" altLang="zh-CN" sz="4800" spc="300" baseline="-25000" dirty="0">
                    <a:gradFill>
                      <a:gsLst>
                        <a:gs pos="100000">
                          <a:srgbClr val="2E95D1"/>
                        </a:gs>
                        <a:gs pos="0">
                          <a:srgbClr val="8296EF"/>
                        </a:gs>
                      </a:gsLst>
                      <a:lin ang="10800000" scaled="0"/>
                    </a:gra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Layer</a:t>
                </a:r>
                <a:endParaRPr lang="zh-CN" altLang="en-US" sz="4800" spc="300" baseline="-25000" dirty="0">
                  <a:gradFill>
                    <a:gsLst>
                      <a:gs pos="100000">
                        <a:srgbClr val="2E95D1"/>
                      </a:gs>
                      <a:gs pos="0">
                        <a:srgbClr val="8296EF"/>
                      </a:gs>
                    </a:gsLst>
                    <a:lin ang="10800000" scaled="0"/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856404" y="2306595"/>
                <a:ext cx="583333" cy="807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9600" baseline="-25000" dirty="0">
                    <a:solidFill>
                      <a:srgbClr val="2E95D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9600" baseline="-25000" dirty="0">
                  <a:solidFill>
                    <a:srgbClr val="2E95D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接连接符 14"/>
              <p:cNvCxnSpPr>
                <a:cxnSpLocks/>
              </p:cNvCxnSpPr>
              <p:nvPr/>
            </p:nvCxnSpPr>
            <p:spPr>
              <a:xfrm flipV="1">
                <a:off x="2557729" y="3194002"/>
                <a:ext cx="3169566" cy="1"/>
              </a:xfrm>
              <a:prstGeom prst="line">
                <a:avLst/>
              </a:prstGeom>
              <a:ln w="9525">
                <a:solidFill>
                  <a:srgbClr val="2E3047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91133" y="4134409"/>
              <a:ext cx="1239442" cy="707886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4000" b="1" dirty="0">
                  <a:solidFill>
                    <a:srgbClr val="2E95D1"/>
                  </a:solidFill>
                  <a:latin typeface="造字工房朗倩（非商用）细体" pitchFamily="50" charset="-122"/>
                  <a:ea typeface="造字工房朗倩（非商用）细体" pitchFamily="50" charset="-122"/>
                </a:rPr>
                <a:t>……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4456" y="1780458"/>
            <a:ext cx="1479553" cy="1353390"/>
            <a:chOff x="787397" y="1578243"/>
            <a:chExt cx="1679793" cy="1536555"/>
          </a:xfrm>
        </p:grpSpPr>
        <p:sp>
          <p:nvSpPr>
            <p:cNvPr id="21" name="Oval 6"/>
            <p:cNvSpPr/>
            <p:nvPr/>
          </p:nvSpPr>
          <p:spPr>
            <a:xfrm>
              <a:off x="934434" y="1608992"/>
              <a:ext cx="1532756" cy="1505806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0">
                    <a:srgbClr val="2E95D1"/>
                  </a:gs>
                  <a:gs pos="100000">
                    <a:srgbClr val="1F25A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Narkisim" panose="020E0502050101010101" pitchFamily="34" charset="-79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3"/>
            <a:srcRect r="16607"/>
            <a:stretch>
              <a:fillRect/>
            </a:stretch>
          </p:blipFill>
          <p:spPr>
            <a:xfrm>
              <a:off x="787397" y="1578243"/>
              <a:ext cx="1602532" cy="1404482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91687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291667" y="0"/>
            <a:ext cx="8202092" cy="1544319"/>
            <a:chOff x="551030" y="-368704"/>
            <a:chExt cx="8202092" cy="154431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2" y="303926"/>
              <a:ext cx="7551490" cy="871689"/>
              <a:chOff x="1839059" y="967770"/>
              <a:chExt cx="7551490" cy="871689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9" y="967770"/>
                <a:ext cx="7551490" cy="871689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633689" y="1092565"/>
                <a:ext cx="67568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常见应用程序对传输服务的要求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3885240" y="2308779"/>
            <a:ext cx="15509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数据丢失</a:t>
            </a:r>
          </a:p>
          <a:p>
            <a:endParaRPr lang="zh-CN" altLang="en-US" sz="2000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000" dirty="0">
                <a:ea typeface="楷体" panose="02010609060101010101" pitchFamily="49" charset="-122"/>
                <a:cs typeface="Arial" panose="020B0604020202020204" pitchFamily="34" charset="0"/>
              </a:rPr>
              <a:t>不丢失</a:t>
            </a:r>
          </a:p>
          <a:p>
            <a:r>
              <a:rPr lang="zh-CN" altLang="en-US" sz="2000" dirty="0">
                <a:ea typeface="楷体" panose="02010609060101010101" pitchFamily="49" charset="-122"/>
                <a:cs typeface="Arial" panose="020B0604020202020204" pitchFamily="34" charset="0"/>
              </a:rPr>
              <a:t>不丢失</a:t>
            </a:r>
          </a:p>
          <a:p>
            <a:r>
              <a:rPr lang="zh-CN" altLang="en-US" sz="2000" dirty="0">
                <a:ea typeface="楷体" panose="02010609060101010101" pitchFamily="49" charset="-122"/>
                <a:cs typeface="Arial" panose="020B0604020202020204" pitchFamily="34" charset="0"/>
              </a:rPr>
              <a:t>不丢失</a:t>
            </a:r>
          </a:p>
          <a:p>
            <a:r>
              <a:rPr lang="zh-CN" altLang="en-US" sz="2000" dirty="0">
                <a:ea typeface="楷体" panose="02010609060101010101" pitchFamily="49" charset="-122"/>
                <a:cs typeface="Arial" panose="020B0604020202020204" pitchFamily="34" charset="0"/>
              </a:rPr>
              <a:t>允许丢失</a:t>
            </a:r>
          </a:p>
          <a:p>
            <a:r>
              <a:rPr lang="zh-CN" altLang="en-US" sz="2000" dirty="0">
                <a:ea typeface="楷体" panose="02010609060101010101" pitchFamily="49" charset="-122"/>
                <a:cs typeface="Arial" panose="020B0604020202020204" pitchFamily="34" charset="0"/>
              </a:rPr>
              <a:t>允许丢失</a:t>
            </a:r>
          </a:p>
          <a:p>
            <a:r>
              <a:rPr lang="zh-CN" altLang="en-US" sz="2000" dirty="0">
                <a:ea typeface="楷体" panose="02010609060101010101" pitchFamily="49" charset="-122"/>
                <a:cs typeface="Arial" panose="020B0604020202020204" pitchFamily="34" charset="0"/>
              </a:rPr>
              <a:t>允许丢失</a:t>
            </a:r>
          </a:p>
          <a:p>
            <a:r>
              <a:rPr lang="zh-CN" altLang="en-US" sz="2000" dirty="0">
                <a:ea typeface="楷体" panose="02010609060101010101" pitchFamily="49" charset="-122"/>
                <a:cs typeface="Arial" panose="020B0604020202020204" pitchFamily="34" charset="0"/>
              </a:rPr>
              <a:t>允许丢失</a:t>
            </a:r>
          </a:p>
          <a:p>
            <a:r>
              <a:rPr lang="zh-CN" altLang="en-US" sz="2000" dirty="0">
                <a:ea typeface="楷体" panose="02010609060101010101" pitchFamily="49" charset="-122"/>
                <a:cs typeface="Arial" panose="020B0604020202020204" pitchFamily="34" charset="0"/>
              </a:rPr>
              <a:t>不丢失</a:t>
            </a:r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538713" y="2308779"/>
            <a:ext cx="1863725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应用程序</a:t>
            </a:r>
          </a:p>
          <a:p>
            <a:pPr algn="r"/>
            <a:endParaRPr lang="zh-CN" altLang="en-US" sz="2000" b="1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algn="r"/>
            <a:r>
              <a:rPr lang="zh-CN" altLang="en-US" sz="2000" b="1" dirty="0">
                <a:ea typeface="楷体" panose="02010609060101010101" pitchFamily="49" charset="-122"/>
                <a:cs typeface="Arial" panose="020B0604020202020204" pitchFamily="34" charset="0"/>
              </a:rPr>
              <a:t>文件传输</a:t>
            </a:r>
          </a:p>
          <a:p>
            <a:pPr algn="r"/>
            <a:r>
              <a:rPr lang="en-US" altLang="zh-CN" sz="2000" b="1" dirty="0">
                <a:ea typeface="楷体" panose="02010609060101010101" pitchFamily="49" charset="-122"/>
                <a:cs typeface="Arial" panose="020B0604020202020204" pitchFamily="34" charset="0"/>
              </a:rPr>
              <a:t>e-mail</a:t>
            </a:r>
          </a:p>
          <a:p>
            <a:pPr algn="r"/>
            <a:r>
              <a:rPr lang="en-US" altLang="zh-CN" sz="2000" b="1" dirty="0">
                <a:ea typeface="楷体" panose="02010609060101010101" pitchFamily="49" charset="-122"/>
                <a:cs typeface="Arial" panose="020B0604020202020204" pitchFamily="34" charset="0"/>
              </a:rPr>
              <a:t>Web </a:t>
            </a:r>
            <a:r>
              <a:rPr lang="zh-CN" altLang="en-US" sz="2000" b="1" dirty="0">
                <a:ea typeface="楷体" panose="02010609060101010101" pitchFamily="49" charset="-122"/>
                <a:cs typeface="Arial" panose="020B0604020202020204" pitchFamily="34" charset="0"/>
              </a:rPr>
              <a:t>网页</a:t>
            </a:r>
          </a:p>
          <a:p>
            <a:pPr algn="r"/>
            <a:r>
              <a:rPr lang="zh-CN" altLang="en-US" sz="2000" b="1" dirty="0">
                <a:ea typeface="楷体" panose="02010609060101010101" pitchFamily="49" charset="-122"/>
                <a:cs typeface="Arial" panose="020B0604020202020204" pitchFamily="34" charset="0"/>
              </a:rPr>
              <a:t>实时音频</a:t>
            </a:r>
            <a:r>
              <a:rPr lang="en-US" altLang="zh-CN" sz="2000" b="1" dirty="0">
                <a:ea typeface="楷体" panose="02010609060101010101" pitchFamily="49" charset="-122"/>
                <a:cs typeface="Arial" panose="020B0604020202020204" pitchFamily="34" charset="0"/>
              </a:rPr>
              <a:t>/</a:t>
            </a:r>
            <a:r>
              <a:rPr lang="zh-CN" altLang="en-US" sz="2000" b="1" dirty="0">
                <a:ea typeface="楷体" panose="02010609060101010101" pitchFamily="49" charset="-122"/>
                <a:cs typeface="Arial" panose="020B0604020202020204" pitchFamily="34" charset="0"/>
              </a:rPr>
              <a:t>视频</a:t>
            </a:r>
          </a:p>
          <a:p>
            <a:pPr algn="r"/>
            <a:endParaRPr lang="zh-CN" altLang="en-US" sz="2000" b="1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algn="r"/>
            <a:r>
              <a:rPr lang="zh-CN" altLang="en-US" sz="2000" b="1" dirty="0">
                <a:ea typeface="楷体" panose="02010609060101010101" pitchFamily="49" charset="-122"/>
                <a:cs typeface="Arial" panose="020B0604020202020204" pitchFamily="34" charset="0"/>
              </a:rPr>
              <a:t>存储音频</a:t>
            </a:r>
            <a:r>
              <a:rPr lang="en-US" altLang="zh-CN" sz="2000" b="1" dirty="0">
                <a:ea typeface="楷体" panose="02010609060101010101" pitchFamily="49" charset="-122"/>
                <a:cs typeface="Arial" panose="020B0604020202020204" pitchFamily="34" charset="0"/>
              </a:rPr>
              <a:t>/</a:t>
            </a:r>
            <a:r>
              <a:rPr lang="zh-CN" altLang="en-US" sz="2000" b="1" dirty="0">
                <a:ea typeface="楷体" panose="02010609060101010101" pitchFamily="49" charset="-122"/>
                <a:cs typeface="Arial" panose="020B0604020202020204" pitchFamily="34" charset="0"/>
              </a:rPr>
              <a:t>视频</a:t>
            </a:r>
          </a:p>
          <a:p>
            <a:pPr algn="r"/>
            <a:r>
              <a:rPr lang="zh-CN" altLang="en-US" sz="2000" b="1" dirty="0">
                <a:ea typeface="楷体" panose="02010609060101010101" pitchFamily="49" charset="-122"/>
                <a:cs typeface="Arial" panose="020B0604020202020204" pitchFamily="34" charset="0"/>
              </a:rPr>
              <a:t>交互式游戏</a:t>
            </a:r>
          </a:p>
          <a:p>
            <a:pPr algn="r"/>
            <a:r>
              <a:rPr lang="zh-CN" altLang="en-US" sz="2000" b="1" dirty="0">
                <a:ea typeface="楷体" panose="02010609060101010101" pitchFamily="49" charset="-122"/>
                <a:cs typeface="Arial" panose="020B0604020202020204" pitchFamily="34" charset="0"/>
              </a:rPr>
              <a:t>金融应用</a:t>
            </a:r>
          </a:p>
        </p:txBody>
      </p:sp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5724692" y="2308779"/>
            <a:ext cx="206216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带宽</a:t>
            </a:r>
          </a:p>
          <a:p>
            <a:endParaRPr lang="zh-CN" altLang="en-US" sz="2000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000" dirty="0">
                <a:ea typeface="楷体" panose="02010609060101010101" pitchFamily="49" charset="-122"/>
                <a:cs typeface="Arial" panose="020B0604020202020204" pitchFamily="34" charset="0"/>
              </a:rPr>
              <a:t>弹性</a:t>
            </a:r>
          </a:p>
          <a:p>
            <a:r>
              <a:rPr lang="zh-CN" altLang="en-US" sz="2000" dirty="0">
                <a:ea typeface="楷体" panose="02010609060101010101" pitchFamily="49" charset="-122"/>
                <a:cs typeface="Arial" panose="020B0604020202020204" pitchFamily="34" charset="0"/>
              </a:rPr>
              <a:t>弹性</a:t>
            </a:r>
          </a:p>
          <a:p>
            <a:r>
              <a:rPr lang="zh-CN" altLang="en-US" sz="2000" dirty="0">
                <a:ea typeface="楷体" panose="02010609060101010101" pitchFamily="49" charset="-122"/>
                <a:cs typeface="Arial" panose="020B0604020202020204" pitchFamily="34" charset="0"/>
              </a:rPr>
              <a:t>弹性</a:t>
            </a:r>
          </a:p>
          <a:p>
            <a:r>
              <a:rPr lang="zh-CN" altLang="en-US" sz="2000" dirty="0">
                <a:ea typeface="楷体" panose="02010609060101010101" pitchFamily="49" charset="-122"/>
                <a:cs typeface="Arial" panose="020B0604020202020204" pitchFamily="34" charset="0"/>
              </a:rPr>
              <a:t>音频</a:t>
            </a:r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: 5Kb-1Mb</a:t>
            </a:r>
          </a:p>
          <a:p>
            <a:r>
              <a:rPr lang="zh-CN" altLang="en-US" sz="2000" dirty="0">
                <a:ea typeface="楷体" panose="02010609060101010101" pitchFamily="49" charset="-122"/>
                <a:cs typeface="Arial" panose="020B0604020202020204" pitchFamily="34" charset="0"/>
              </a:rPr>
              <a:t>视频</a:t>
            </a:r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:10Kb-5Mb</a:t>
            </a:r>
          </a:p>
          <a:p>
            <a:r>
              <a:rPr lang="zh-CN" altLang="en-US" sz="2000" dirty="0">
                <a:ea typeface="楷体" panose="02010609060101010101" pitchFamily="49" charset="-122"/>
                <a:cs typeface="Arial" panose="020B0604020202020204" pitchFamily="34" charset="0"/>
              </a:rPr>
              <a:t>同上 </a:t>
            </a:r>
          </a:p>
          <a:p>
            <a:r>
              <a:rPr lang="zh-CN" altLang="en-US" sz="2000" dirty="0">
                <a:ea typeface="楷体" panose="02010609060101010101" pitchFamily="49" charset="-122"/>
                <a:cs typeface="Arial" panose="020B0604020202020204" pitchFamily="34" charset="0"/>
              </a:rPr>
              <a:t>几 </a:t>
            </a:r>
            <a:r>
              <a:rPr lang="en-US" altLang="zh-CN" sz="2000" dirty="0" err="1">
                <a:ea typeface="楷体" panose="02010609060101010101" pitchFamily="49" charset="-122"/>
                <a:cs typeface="Arial" panose="020B0604020202020204" pitchFamily="34" charset="0"/>
              </a:rPr>
              <a:t>Kb</a:t>
            </a:r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/s </a:t>
            </a:r>
            <a:r>
              <a:rPr lang="zh-CN" altLang="en-US" sz="2000" dirty="0">
                <a:ea typeface="楷体" panose="02010609060101010101" pitchFamily="49" charset="-122"/>
                <a:cs typeface="Arial" panose="020B0604020202020204" pitchFamily="34" charset="0"/>
              </a:rPr>
              <a:t>以上</a:t>
            </a:r>
          </a:p>
          <a:p>
            <a:r>
              <a:rPr lang="zh-CN" altLang="en-US" sz="2000" dirty="0">
                <a:ea typeface="楷体" panose="02010609060101010101" pitchFamily="49" charset="-122"/>
                <a:cs typeface="Arial" panose="020B0604020202020204" pitchFamily="34" charset="0"/>
              </a:rPr>
              <a:t>弹性</a:t>
            </a: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8075319" y="2278395"/>
            <a:ext cx="2062162" cy="3230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实时性</a:t>
            </a:r>
          </a:p>
          <a:p>
            <a:endParaRPr lang="zh-CN" altLang="en-US" sz="2000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000" dirty="0">
                <a:ea typeface="楷体" panose="02010609060101010101" pitchFamily="49" charset="-122"/>
                <a:cs typeface="Arial" panose="020B0604020202020204" pitchFamily="34" charset="0"/>
              </a:rPr>
              <a:t>无</a:t>
            </a:r>
          </a:p>
          <a:p>
            <a:r>
              <a:rPr lang="zh-CN" altLang="en-US" sz="2000" dirty="0">
                <a:ea typeface="楷体" panose="02010609060101010101" pitchFamily="49" charset="-122"/>
                <a:cs typeface="Arial" panose="020B0604020202020204" pitchFamily="34" charset="0"/>
              </a:rPr>
              <a:t>无</a:t>
            </a:r>
          </a:p>
          <a:p>
            <a:r>
              <a:rPr lang="zh-CN" altLang="en-US" sz="2000" dirty="0">
                <a:ea typeface="楷体" panose="02010609060101010101" pitchFamily="49" charset="-122"/>
                <a:cs typeface="Arial" panose="020B0604020202020204" pitchFamily="34" charset="0"/>
              </a:rPr>
              <a:t>无</a:t>
            </a:r>
          </a:p>
          <a:p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100 msec</a:t>
            </a:r>
          </a:p>
          <a:p>
            <a:endParaRPr lang="en-US" altLang="zh-CN" sz="2000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few secs</a:t>
            </a:r>
          </a:p>
          <a:p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100 msec</a:t>
            </a:r>
          </a:p>
          <a:p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yes and no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1265274" y="2892056"/>
            <a:ext cx="91227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3593805" y="2392326"/>
            <a:ext cx="0" cy="3116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885652" y="1451872"/>
            <a:ext cx="1740882" cy="501943"/>
            <a:chOff x="722008" y="1303131"/>
            <a:chExt cx="1662245" cy="479269"/>
          </a:xfrm>
        </p:grpSpPr>
        <p:sp>
          <p:nvSpPr>
            <p:cNvPr id="18" name="流程图: 手动输入 6"/>
            <p:cNvSpPr/>
            <p:nvPr/>
          </p:nvSpPr>
          <p:spPr>
            <a:xfrm rot="5400000" flipV="1">
              <a:off x="1448494" y="846642"/>
              <a:ext cx="475861" cy="1395656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20" name="平行四边形 19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21" name="平行四边形 20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19" name="Text Box 79"/>
            <p:cNvSpPr txBox="1">
              <a:spLocks noChangeArrowheads="1"/>
            </p:cNvSpPr>
            <p:nvPr/>
          </p:nvSpPr>
          <p:spPr bwMode="auto">
            <a:xfrm>
              <a:off x="1351237" y="1308002"/>
              <a:ext cx="1033013" cy="470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TCP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73327" y="2130923"/>
            <a:ext cx="1104898" cy="1104898"/>
            <a:chOff x="737414" y="3164436"/>
            <a:chExt cx="1900298" cy="1900298"/>
          </a:xfrm>
        </p:grpSpPr>
        <p:grpSp>
          <p:nvGrpSpPr>
            <p:cNvPr id="23" name="组合 22"/>
            <p:cNvGrpSpPr/>
            <p:nvPr/>
          </p:nvGrpSpPr>
          <p:grpSpPr>
            <a:xfrm>
              <a:off x="737414" y="3164436"/>
              <a:ext cx="1900298" cy="1900298"/>
              <a:chOff x="795138" y="3164436"/>
              <a:chExt cx="1900298" cy="1900298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95138" y="3164436"/>
                <a:ext cx="1900298" cy="1900298"/>
              </a:xfrm>
              <a:prstGeom prst="ellipse">
                <a:avLst/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866914" y="3240636"/>
                <a:ext cx="1747898" cy="17478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4" name="Text Box 79"/>
            <p:cNvSpPr txBox="1">
              <a:spLocks noChangeArrowheads="1"/>
            </p:cNvSpPr>
            <p:nvPr/>
          </p:nvSpPr>
          <p:spPr bwMode="auto">
            <a:xfrm>
              <a:off x="896617" y="3515556"/>
              <a:ext cx="1573043" cy="1302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kumimoji="1"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面向连接</a:t>
              </a: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2129058" y="2378970"/>
            <a:ext cx="5706943" cy="533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在客户端和服务器进程之间需要建立连接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973327" y="3337668"/>
            <a:ext cx="1104898" cy="1104898"/>
            <a:chOff x="737414" y="3164436"/>
            <a:chExt cx="1900298" cy="1900298"/>
          </a:xfrm>
        </p:grpSpPr>
        <p:grpSp>
          <p:nvGrpSpPr>
            <p:cNvPr id="38" name="组合 37"/>
            <p:cNvGrpSpPr/>
            <p:nvPr/>
          </p:nvGrpSpPr>
          <p:grpSpPr>
            <a:xfrm>
              <a:off x="737414" y="3164436"/>
              <a:ext cx="1900298" cy="1900298"/>
              <a:chOff x="795138" y="3164436"/>
              <a:chExt cx="1900298" cy="1900298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795138" y="3164436"/>
                <a:ext cx="1900298" cy="190029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866914" y="3240636"/>
                <a:ext cx="1747898" cy="17478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9" name="Text Box 79"/>
            <p:cNvSpPr txBox="1">
              <a:spLocks noChangeArrowheads="1"/>
            </p:cNvSpPr>
            <p:nvPr/>
          </p:nvSpPr>
          <p:spPr bwMode="auto">
            <a:xfrm>
              <a:off x="896617" y="3515556"/>
              <a:ext cx="1573043" cy="1302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可靠传输 </a:t>
              </a: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2129059" y="3585714"/>
            <a:ext cx="358184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在发送和接收进程之间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973327" y="4544411"/>
            <a:ext cx="1104898" cy="1104898"/>
            <a:chOff x="737414" y="3164436"/>
            <a:chExt cx="1900298" cy="1900298"/>
          </a:xfrm>
        </p:grpSpPr>
        <p:grpSp>
          <p:nvGrpSpPr>
            <p:cNvPr id="44" name="组合 43"/>
            <p:cNvGrpSpPr/>
            <p:nvPr/>
          </p:nvGrpSpPr>
          <p:grpSpPr>
            <a:xfrm>
              <a:off x="737414" y="3164436"/>
              <a:ext cx="1900298" cy="1900298"/>
              <a:chOff x="795138" y="3164436"/>
              <a:chExt cx="1900298" cy="1900298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795138" y="3164436"/>
                <a:ext cx="1900298" cy="1900298"/>
              </a:xfrm>
              <a:prstGeom prst="ellipse">
                <a:avLst/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866914" y="3240636"/>
                <a:ext cx="1747898" cy="17478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45" name="Text Box 79"/>
            <p:cNvSpPr txBox="1">
              <a:spLocks noChangeArrowheads="1"/>
            </p:cNvSpPr>
            <p:nvPr/>
          </p:nvSpPr>
          <p:spPr bwMode="auto">
            <a:xfrm>
              <a:off x="896617" y="3515556"/>
              <a:ext cx="1573043" cy="1302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kumimoji="1"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流量控制</a:t>
              </a: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2129058" y="4792458"/>
            <a:ext cx="5706943" cy="533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发送数据的速度决不超过接收的速度 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012256" y="2695299"/>
            <a:ext cx="1104898" cy="1104898"/>
            <a:chOff x="737414" y="3164436"/>
            <a:chExt cx="1900298" cy="1900298"/>
          </a:xfrm>
        </p:grpSpPr>
        <p:grpSp>
          <p:nvGrpSpPr>
            <p:cNvPr id="32" name="组合 31"/>
            <p:cNvGrpSpPr/>
            <p:nvPr/>
          </p:nvGrpSpPr>
          <p:grpSpPr>
            <a:xfrm>
              <a:off x="737414" y="3164436"/>
              <a:ext cx="1900298" cy="1900298"/>
              <a:chOff x="795138" y="3164436"/>
              <a:chExt cx="1900298" cy="1900298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795138" y="3164436"/>
                <a:ext cx="1900298" cy="190029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866914" y="3240636"/>
                <a:ext cx="1747898" cy="17478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3" name="Text Box 79"/>
            <p:cNvSpPr txBox="1">
              <a:spLocks noChangeArrowheads="1"/>
            </p:cNvSpPr>
            <p:nvPr/>
          </p:nvSpPr>
          <p:spPr bwMode="auto">
            <a:xfrm>
              <a:off x="896617" y="3515556"/>
              <a:ext cx="1573043" cy="1302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拥塞控制</a:t>
              </a: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2167988" y="2941502"/>
            <a:ext cx="7688934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当网络超负荷时，通知发送端口，减缓发送速度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963265" y="4297791"/>
            <a:ext cx="1123451" cy="1104898"/>
            <a:chOff x="705505" y="3164436"/>
            <a:chExt cx="1932207" cy="1900298"/>
          </a:xfrm>
        </p:grpSpPr>
        <p:grpSp>
          <p:nvGrpSpPr>
            <p:cNvPr id="50" name="组合 49"/>
            <p:cNvGrpSpPr/>
            <p:nvPr/>
          </p:nvGrpSpPr>
          <p:grpSpPr>
            <a:xfrm>
              <a:off x="737414" y="3164436"/>
              <a:ext cx="1900298" cy="1900298"/>
              <a:chOff x="795138" y="3164436"/>
              <a:chExt cx="1900298" cy="1900298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795138" y="3164436"/>
                <a:ext cx="1900298" cy="1900298"/>
              </a:xfrm>
              <a:prstGeom prst="ellipse">
                <a:avLst/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866914" y="3240636"/>
                <a:ext cx="1747898" cy="17478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51" name="Text Box 79"/>
            <p:cNvSpPr txBox="1">
              <a:spLocks noChangeArrowheads="1"/>
            </p:cNvSpPr>
            <p:nvPr/>
          </p:nvSpPr>
          <p:spPr bwMode="auto">
            <a:xfrm>
              <a:off x="705505" y="3778193"/>
              <a:ext cx="1900298" cy="730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kumimoji="1"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不提供</a:t>
              </a:r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2167988" y="4545838"/>
            <a:ext cx="3471293" cy="533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实时性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最小带宽承诺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  <p:bldP spid="42" grpId="0"/>
      <p:bldP spid="42" grpId="1"/>
      <p:bldP spid="48" grpId="0"/>
      <p:bldP spid="48" grpId="1"/>
      <p:bldP spid="36" grpId="0"/>
      <p:bldP spid="5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755247" y="1438790"/>
            <a:ext cx="1740882" cy="501943"/>
            <a:chOff x="722008" y="1303131"/>
            <a:chExt cx="1662245" cy="479269"/>
          </a:xfrm>
        </p:grpSpPr>
        <p:sp>
          <p:nvSpPr>
            <p:cNvPr id="26" name="流程图: 手动输入 6"/>
            <p:cNvSpPr/>
            <p:nvPr/>
          </p:nvSpPr>
          <p:spPr>
            <a:xfrm rot="5400000" flipV="1">
              <a:off x="1448494" y="846642"/>
              <a:ext cx="475861" cy="1395656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29" name="平行四边形 28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30" name="平行四边形 29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28" name="Text Box 79"/>
            <p:cNvSpPr txBox="1">
              <a:spLocks noChangeArrowheads="1"/>
            </p:cNvSpPr>
            <p:nvPr/>
          </p:nvSpPr>
          <p:spPr bwMode="auto">
            <a:xfrm>
              <a:off x="1351237" y="1308001"/>
              <a:ext cx="1033013" cy="470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UDP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61707" y="2223169"/>
            <a:ext cx="9978618" cy="580865"/>
            <a:chOff x="1403750" y="3494650"/>
            <a:chExt cx="9978618" cy="580865"/>
          </a:xfrm>
        </p:grpSpPr>
        <p:grpSp>
          <p:nvGrpSpPr>
            <p:cNvPr id="32" name="组合 31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34" name="对话气泡: 椭圆形 33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/>
              </a:p>
            </p:txBody>
          </p:sp>
          <p:sp>
            <p:nvSpPr>
              <p:cNvPr id="35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33" name="Text Box 79"/>
            <p:cNvSpPr txBox="1">
              <a:spLocks noChangeArrowheads="1"/>
            </p:cNvSpPr>
            <p:nvPr/>
          </p:nvSpPr>
          <p:spPr bwMode="auto">
            <a:xfrm>
              <a:off x="1985931" y="3494650"/>
              <a:ext cx="9396437" cy="58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在客户端和服务器进程之间实现“不可靠的”数据传输。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61707" y="3646622"/>
            <a:ext cx="1123451" cy="1104898"/>
            <a:chOff x="705505" y="3164436"/>
            <a:chExt cx="1932207" cy="1900298"/>
          </a:xfrm>
        </p:grpSpPr>
        <p:grpSp>
          <p:nvGrpSpPr>
            <p:cNvPr id="54" name="组合 53"/>
            <p:cNvGrpSpPr/>
            <p:nvPr/>
          </p:nvGrpSpPr>
          <p:grpSpPr>
            <a:xfrm>
              <a:off x="737414" y="3164436"/>
              <a:ext cx="1900298" cy="1900298"/>
              <a:chOff x="795138" y="3164436"/>
              <a:chExt cx="1900298" cy="1900298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795138" y="3164436"/>
                <a:ext cx="1900298" cy="1900298"/>
              </a:xfrm>
              <a:prstGeom prst="ellipse">
                <a:avLst/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66914" y="3240636"/>
                <a:ext cx="1747898" cy="17478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55" name="Text Box 79"/>
            <p:cNvSpPr txBox="1">
              <a:spLocks noChangeArrowheads="1"/>
            </p:cNvSpPr>
            <p:nvPr/>
          </p:nvSpPr>
          <p:spPr bwMode="auto">
            <a:xfrm>
              <a:off x="705505" y="3778193"/>
              <a:ext cx="1900298" cy="730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kumimoji="1"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不提供</a:t>
              </a: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1955184" y="3902748"/>
            <a:ext cx="9765229" cy="525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连接建立，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可靠性保证，流量控制，拥塞控制，实时性，最小带宽承诺。</a:t>
            </a:r>
            <a:endParaRPr lang="zh-CN" altLang="en-US" sz="2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291667" y="0"/>
            <a:ext cx="8730412" cy="1524000"/>
            <a:chOff x="551030" y="-368704"/>
            <a:chExt cx="8730412" cy="1524000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1" y="303926"/>
              <a:ext cx="8079811" cy="851370"/>
              <a:chOff x="1839058" y="967770"/>
              <a:chExt cx="8079811" cy="851370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8" y="967770"/>
                <a:ext cx="7510851" cy="851370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633688" y="1092565"/>
                <a:ext cx="72851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因特网常见应用采用的传输协议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cxnSp>
        <p:nvCxnSpPr>
          <p:cNvPr id="3" name="直接连接符 2"/>
          <p:cNvCxnSpPr/>
          <p:nvPr/>
        </p:nvCxnSpPr>
        <p:spPr>
          <a:xfrm>
            <a:off x="1265274" y="2892056"/>
            <a:ext cx="91227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3593805" y="2392326"/>
            <a:ext cx="0" cy="3116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265274" y="2308779"/>
            <a:ext cx="199072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应用</a:t>
            </a:r>
          </a:p>
          <a:p>
            <a:pPr algn="r"/>
            <a:endParaRPr lang="zh-CN" altLang="en-US" sz="2000" b="1" dirty="0">
              <a:solidFill>
                <a:srgbClr val="0000FF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algn="r"/>
            <a:r>
              <a:rPr lang="en-US" altLang="zh-CN" sz="2000" b="1" dirty="0">
                <a:ea typeface="楷体" panose="02010609060101010101" pitchFamily="49" charset="-122"/>
                <a:cs typeface="Arial" panose="020B0604020202020204" pitchFamily="34" charset="0"/>
              </a:rPr>
              <a:t>e-mail</a:t>
            </a:r>
          </a:p>
          <a:p>
            <a:pPr algn="r"/>
            <a:r>
              <a:rPr lang="zh-CN" altLang="en-US" sz="2000" b="1" dirty="0">
                <a:ea typeface="楷体" panose="02010609060101010101" pitchFamily="49" charset="-122"/>
                <a:cs typeface="Arial" panose="020B0604020202020204" pitchFamily="34" charset="0"/>
              </a:rPr>
              <a:t>远程终端访问</a:t>
            </a:r>
          </a:p>
          <a:p>
            <a:pPr algn="r"/>
            <a:r>
              <a:rPr lang="en-US" altLang="zh-CN" sz="2000" b="1" dirty="0">
                <a:ea typeface="楷体" panose="02010609060101010101" pitchFamily="49" charset="-122"/>
                <a:cs typeface="Arial" panose="020B0604020202020204" pitchFamily="34" charset="0"/>
              </a:rPr>
              <a:t>Web </a:t>
            </a:r>
          </a:p>
          <a:p>
            <a:pPr algn="r"/>
            <a:r>
              <a:rPr lang="zh-CN" altLang="en-US" sz="2000" b="1" dirty="0">
                <a:ea typeface="楷体" panose="02010609060101010101" pitchFamily="49" charset="-122"/>
                <a:cs typeface="Arial" panose="020B0604020202020204" pitchFamily="34" charset="0"/>
              </a:rPr>
              <a:t>文件传输</a:t>
            </a:r>
          </a:p>
          <a:p>
            <a:pPr algn="r"/>
            <a:r>
              <a:rPr lang="zh-CN" altLang="en-US" sz="2000" b="1" dirty="0">
                <a:ea typeface="楷体" panose="02010609060101010101" pitchFamily="49" charset="-122"/>
                <a:cs typeface="Arial" panose="020B0604020202020204" pitchFamily="34" charset="0"/>
              </a:rPr>
              <a:t>流媒体</a:t>
            </a:r>
          </a:p>
          <a:p>
            <a:pPr algn="r"/>
            <a:endParaRPr lang="zh-CN" altLang="en-US" sz="2000" b="1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algn="r"/>
            <a:r>
              <a:rPr lang="zh-CN" altLang="en-US" sz="2000" b="1" dirty="0">
                <a:ea typeface="楷体" panose="02010609060101010101" pitchFamily="49" charset="-122"/>
                <a:cs typeface="Arial" panose="020B0604020202020204" pitchFamily="34" charset="0"/>
              </a:rPr>
              <a:t>远程文件服务器</a:t>
            </a:r>
          </a:p>
          <a:p>
            <a:pPr algn="r"/>
            <a:r>
              <a:rPr lang="en-US" altLang="zh-CN" sz="2000" b="1" dirty="0">
                <a:ea typeface="楷体" panose="02010609060101010101" pitchFamily="49" charset="-122"/>
                <a:cs typeface="Arial" panose="020B0604020202020204" pitchFamily="34" charset="0"/>
              </a:rPr>
              <a:t>IP</a:t>
            </a:r>
            <a:r>
              <a:rPr lang="zh-CN" altLang="en-US" sz="2000" b="1" dirty="0">
                <a:ea typeface="楷体" panose="02010609060101010101" pitchFamily="49" charset="-122"/>
                <a:cs typeface="Arial" panose="020B0604020202020204" pitchFamily="34" charset="0"/>
              </a:rPr>
              <a:t>电话</a:t>
            </a:r>
          </a:p>
          <a:p>
            <a:pPr algn="r"/>
            <a:endParaRPr lang="en-US" altLang="zh-CN" sz="2400" dirty="0"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834079" y="1946780"/>
            <a:ext cx="2449513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2400" u="sng" dirty="0">
              <a:solidFill>
                <a:schemeClr val="accent2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应用协议</a:t>
            </a:r>
          </a:p>
          <a:p>
            <a:endParaRPr lang="zh-CN" altLang="en-US" sz="2000" dirty="0">
              <a:solidFill>
                <a:srgbClr val="0000FF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smtp [RFC 821]</a:t>
            </a:r>
          </a:p>
          <a:p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telnet [RFC 854]</a:t>
            </a:r>
          </a:p>
          <a:p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http [RFC 2068]</a:t>
            </a:r>
          </a:p>
          <a:p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ftp [RFC 959]</a:t>
            </a:r>
          </a:p>
          <a:p>
            <a:r>
              <a:rPr lang="zh-CN" altLang="en-US" sz="2000" b="1" dirty="0">
                <a:ea typeface="楷体" panose="02010609060101010101" pitchFamily="49" charset="-122"/>
                <a:cs typeface="Arial" panose="020B0604020202020204" pitchFamily="34" charset="0"/>
              </a:rPr>
              <a:t>专有协议</a:t>
            </a:r>
          </a:p>
          <a:p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(e.g. RealNetworks)</a:t>
            </a:r>
          </a:p>
          <a:p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NFS</a:t>
            </a:r>
          </a:p>
          <a:p>
            <a:r>
              <a:rPr lang="zh-CN" altLang="en-US" sz="2000" b="1" dirty="0">
                <a:ea typeface="楷体" panose="02010609060101010101" pitchFamily="49" charset="-122"/>
                <a:cs typeface="Arial" panose="020B0604020202020204" pitchFamily="34" charset="0"/>
              </a:rPr>
              <a:t>专有协议</a:t>
            </a:r>
          </a:p>
          <a:p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(e.g., </a:t>
            </a:r>
            <a:r>
              <a:rPr lang="en-US" altLang="zh-CN" sz="2000" dirty="0" err="1">
                <a:ea typeface="楷体" panose="02010609060101010101" pitchFamily="49" charset="-122"/>
                <a:cs typeface="Arial" panose="020B0604020202020204" pitchFamily="34" charset="0"/>
              </a:rPr>
              <a:t>Vocaltec</a:t>
            </a:r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6523866" y="2308779"/>
            <a:ext cx="2624138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所依赖的传输协议</a:t>
            </a:r>
          </a:p>
          <a:p>
            <a:endParaRPr lang="zh-CN" altLang="en-US" sz="2000" b="1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TCP</a:t>
            </a:r>
          </a:p>
          <a:p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TCP</a:t>
            </a:r>
          </a:p>
          <a:p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TCP</a:t>
            </a:r>
          </a:p>
          <a:p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TCP</a:t>
            </a:r>
          </a:p>
          <a:p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TCP or UDP</a:t>
            </a:r>
          </a:p>
          <a:p>
            <a:endParaRPr lang="en-US" altLang="zh-CN" sz="2000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TCP or UDP</a:t>
            </a:r>
          </a:p>
          <a:p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typically UDP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430213" y="0"/>
            <a:ext cx="3684588" cy="1428589"/>
            <a:chOff x="551030" y="-368704"/>
            <a:chExt cx="3684588" cy="1428589"/>
          </a:xfrm>
        </p:grpSpPr>
        <p:grpSp>
          <p:nvGrpSpPr>
            <p:cNvPr id="27" name="组合 26"/>
            <p:cNvGrpSpPr/>
            <p:nvPr/>
          </p:nvGrpSpPr>
          <p:grpSpPr>
            <a:xfrm>
              <a:off x="1201632" y="303925"/>
              <a:ext cx="3033986" cy="687997"/>
              <a:chOff x="1839059" y="967769"/>
              <a:chExt cx="3033986" cy="687997"/>
            </a:xfrm>
          </p:grpSpPr>
          <p:sp>
            <p:nvSpPr>
              <p:cNvPr id="34" name="矩形: 圆角 33"/>
              <p:cNvSpPr/>
              <p:nvPr/>
            </p:nvSpPr>
            <p:spPr>
              <a:xfrm>
                <a:off x="1839059" y="967769"/>
                <a:ext cx="3033986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786093" y="1009435"/>
                <a:ext cx="19176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安全性</a:t>
                </a:r>
              </a:p>
            </p:txBody>
          </p:sp>
        </p:grpSp>
        <p:pic>
          <p:nvPicPr>
            <p:cNvPr id="33" name="图片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41" name="组合 40"/>
          <p:cNvGrpSpPr/>
          <p:nvPr/>
        </p:nvGrpSpPr>
        <p:grpSpPr>
          <a:xfrm>
            <a:off x="515938" y="1514317"/>
            <a:ext cx="5173661" cy="526730"/>
            <a:chOff x="722008" y="1303131"/>
            <a:chExt cx="4939963" cy="502938"/>
          </a:xfrm>
        </p:grpSpPr>
        <p:grpSp>
          <p:nvGrpSpPr>
            <p:cNvPr id="42" name="组合 41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45" name="平行四边形 44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46" name="平行四边形 45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43" name="流程图: 手动输入 6"/>
            <p:cNvSpPr/>
            <p:nvPr/>
          </p:nvSpPr>
          <p:spPr>
            <a:xfrm rot="5400000" flipV="1">
              <a:off x="3071185" y="-776051"/>
              <a:ext cx="475861" cy="464103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44" name="Text Box 79"/>
            <p:cNvSpPr txBox="1">
              <a:spLocks noChangeArrowheads="1"/>
            </p:cNvSpPr>
            <p:nvPr/>
          </p:nvSpPr>
          <p:spPr bwMode="auto">
            <a:xfrm>
              <a:off x="1383571" y="1335869"/>
              <a:ext cx="4278400" cy="47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TCP/UDP</a:t>
              </a:r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天生不具备安全性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37414" y="2040236"/>
            <a:ext cx="11242776" cy="580865"/>
            <a:chOff x="1403750" y="3494650"/>
            <a:chExt cx="11242776" cy="580865"/>
          </a:xfrm>
        </p:grpSpPr>
        <p:grpSp>
          <p:nvGrpSpPr>
            <p:cNvPr id="48" name="组合 47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50" name="对话气泡: 椭圆形 49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/>
              </a:p>
            </p:txBody>
          </p:sp>
          <p:sp>
            <p:nvSpPr>
              <p:cNvPr id="51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49" name="Text Box 79"/>
            <p:cNvSpPr txBox="1">
              <a:spLocks noChangeArrowheads="1"/>
            </p:cNvSpPr>
            <p:nvPr/>
          </p:nvSpPr>
          <p:spPr bwMode="auto">
            <a:xfrm>
              <a:off x="1985932" y="3494650"/>
              <a:ext cx="10660594" cy="58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如果你敢把密码以明文送给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TCP/UDP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TCP/UDP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就敢把明文送给网络。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15938" y="3192095"/>
            <a:ext cx="5139795" cy="526731"/>
            <a:chOff x="722008" y="1303131"/>
            <a:chExt cx="4907627" cy="502939"/>
          </a:xfrm>
        </p:grpSpPr>
        <p:grpSp>
          <p:nvGrpSpPr>
            <p:cNvPr id="53" name="组合 52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60" name="平行四边形 59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61" name="平行四边形 60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58" name="流程图: 手动输入 6"/>
            <p:cNvSpPr/>
            <p:nvPr/>
          </p:nvSpPr>
          <p:spPr>
            <a:xfrm rot="5400000" flipV="1">
              <a:off x="3071185" y="-776051"/>
              <a:ext cx="475861" cy="464103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59" name="Text Box 79"/>
            <p:cNvSpPr txBox="1">
              <a:spLocks noChangeArrowheads="1"/>
            </p:cNvSpPr>
            <p:nvPr/>
          </p:nvSpPr>
          <p:spPr bwMode="auto">
            <a:xfrm>
              <a:off x="1383571" y="1335870"/>
              <a:ext cx="2774737" cy="47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安全套接字层</a:t>
              </a:r>
              <a:r>
                <a:rPr kumimoji="1" lang="en-US" altLang="zh-CN" sz="2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SSL</a:t>
              </a: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737414" y="3733283"/>
            <a:ext cx="3817653" cy="587020"/>
            <a:chOff x="1403750" y="3494650"/>
            <a:chExt cx="3817653" cy="587020"/>
          </a:xfrm>
        </p:grpSpPr>
        <p:grpSp>
          <p:nvGrpSpPr>
            <p:cNvPr id="63" name="组合 62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65" name="对话气泡: 椭圆形 64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/>
              </a:p>
            </p:txBody>
          </p:sp>
          <p:sp>
            <p:nvSpPr>
              <p:cNvPr id="66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64" name="Text Box 79"/>
            <p:cNvSpPr txBox="1">
              <a:spLocks noChangeArrowheads="1"/>
            </p:cNvSpPr>
            <p:nvPr/>
          </p:nvSpPr>
          <p:spPr bwMode="auto">
            <a:xfrm>
              <a:off x="1985932" y="3494650"/>
              <a:ext cx="3235471" cy="587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提供加密的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TCP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连接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37414" y="4330560"/>
            <a:ext cx="3817653" cy="587020"/>
            <a:chOff x="1403750" y="3494650"/>
            <a:chExt cx="3817653" cy="587020"/>
          </a:xfrm>
        </p:grpSpPr>
        <p:grpSp>
          <p:nvGrpSpPr>
            <p:cNvPr id="68" name="组合 67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70" name="对话气泡: 椭圆形 69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/>
              </a:p>
            </p:txBody>
          </p:sp>
          <p:sp>
            <p:nvSpPr>
              <p:cNvPr id="71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69" name="Text Box 79"/>
            <p:cNvSpPr txBox="1">
              <a:spLocks noChangeArrowheads="1"/>
            </p:cNvSpPr>
            <p:nvPr/>
          </p:nvSpPr>
          <p:spPr bwMode="auto">
            <a:xfrm>
              <a:off x="1985932" y="3494650"/>
              <a:ext cx="3235471" cy="587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数据的完整性检查</a:t>
              </a: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737414" y="4915449"/>
            <a:ext cx="3817653" cy="587020"/>
            <a:chOff x="1403750" y="3494650"/>
            <a:chExt cx="3817653" cy="587020"/>
          </a:xfrm>
        </p:grpSpPr>
        <p:grpSp>
          <p:nvGrpSpPr>
            <p:cNvPr id="73" name="组合 72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75" name="对话气泡: 椭圆形 74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/>
              </a:p>
            </p:txBody>
          </p:sp>
          <p:sp>
            <p:nvSpPr>
              <p:cNvPr id="76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74" name="Text Box 79"/>
            <p:cNvSpPr txBox="1">
              <a:spLocks noChangeArrowheads="1"/>
            </p:cNvSpPr>
            <p:nvPr/>
          </p:nvSpPr>
          <p:spPr bwMode="auto">
            <a:xfrm>
              <a:off x="1985932" y="3494650"/>
              <a:ext cx="3235471" cy="587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端点身份鉴别</a:t>
              </a: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515938" y="5598811"/>
            <a:ext cx="5139795" cy="526731"/>
            <a:chOff x="722008" y="1303131"/>
            <a:chExt cx="4907627" cy="502939"/>
          </a:xfrm>
        </p:grpSpPr>
        <p:grpSp>
          <p:nvGrpSpPr>
            <p:cNvPr id="78" name="组合 77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81" name="平行四边形 80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82" name="平行四边形 81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79" name="流程图: 手动输入 6"/>
            <p:cNvSpPr/>
            <p:nvPr/>
          </p:nvSpPr>
          <p:spPr>
            <a:xfrm rot="5400000" flipV="1">
              <a:off x="3071185" y="-776051"/>
              <a:ext cx="475861" cy="464103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80" name="Text Box 79"/>
            <p:cNvSpPr txBox="1">
              <a:spLocks noChangeArrowheads="1"/>
            </p:cNvSpPr>
            <p:nvPr/>
          </p:nvSpPr>
          <p:spPr bwMode="auto">
            <a:xfrm>
              <a:off x="1383571" y="1335870"/>
              <a:ext cx="4229895" cy="47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SSL</a:t>
              </a:r>
              <a:r>
                <a:rPr kumimoji="1" lang="zh-CN" altLang="en-US" sz="2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位于应用层与</a:t>
              </a:r>
              <a:r>
                <a:rPr kumimoji="1" lang="en-US" altLang="zh-CN" sz="2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TCP</a:t>
              </a:r>
              <a:r>
                <a:rPr kumimoji="1" lang="zh-CN" altLang="en-US" sz="2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之间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91667" y="0"/>
            <a:ext cx="9816974" cy="1813769"/>
            <a:chOff x="551030" y="-368704"/>
            <a:chExt cx="9816974" cy="1813769"/>
          </a:xfrm>
        </p:grpSpPr>
        <p:grpSp>
          <p:nvGrpSpPr>
            <p:cNvPr id="12" name="组合 11"/>
            <p:cNvGrpSpPr/>
            <p:nvPr/>
          </p:nvGrpSpPr>
          <p:grpSpPr>
            <a:xfrm>
              <a:off x="1201631" y="303926"/>
              <a:ext cx="9166373" cy="1141139"/>
              <a:chOff x="1839058" y="967770"/>
              <a:chExt cx="9166373" cy="1141139"/>
            </a:xfrm>
          </p:grpSpPr>
          <p:sp>
            <p:nvSpPr>
              <p:cNvPr id="14" name="矩形: 圆角 13"/>
              <p:cNvSpPr/>
              <p:nvPr/>
            </p:nvSpPr>
            <p:spPr>
              <a:xfrm>
                <a:off x="1839058" y="967770"/>
                <a:ext cx="9166373" cy="1115977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795619" y="1031691"/>
                <a:ext cx="7903759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当你的网络应用程序</a:t>
                </a:r>
                <a:r>
                  <a:rPr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Run</a:t>
                </a:r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起来后，就变成了网络应用进程。可能还会产生如下问题</a:t>
                </a:r>
                <a:r>
                  <a:rPr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:</a:t>
                </a:r>
                <a:endPara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朗倩（非商用）细体" pitchFamily="50" charset="-122"/>
                  <a:ea typeface="造字工房朗倩（非商用）细体" pitchFamily="50" charset="-122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1354965" y="2137146"/>
            <a:ext cx="9865808" cy="1536733"/>
            <a:chOff x="956701" y="2546058"/>
            <a:chExt cx="6774714" cy="1732066"/>
          </a:xfrm>
        </p:grpSpPr>
        <p:sp>
          <p:nvSpPr>
            <p:cNvPr id="24" name="矩形: 圆角 23"/>
            <p:cNvSpPr/>
            <p:nvPr/>
          </p:nvSpPr>
          <p:spPr>
            <a:xfrm>
              <a:off x="956701" y="2546058"/>
              <a:ext cx="6774714" cy="1732066"/>
            </a:xfrm>
            <a:prstGeom prst="roundRect">
              <a:avLst>
                <a:gd name="adj" fmla="val 4058"/>
              </a:avLst>
            </a:prstGeom>
            <a:solidFill>
              <a:srgbClr val="FEF6E5"/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Text Box 14"/>
            <p:cNvSpPr txBox="1">
              <a:spLocks noChangeArrowheads="1"/>
            </p:cNvSpPr>
            <p:nvPr/>
          </p:nvSpPr>
          <p:spPr bwMode="auto">
            <a:xfrm>
              <a:off x="1244364" y="2651091"/>
              <a:ext cx="6372172" cy="128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74415" tIns="38694" rIns="74415" bIns="38694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30000"/>
                </a:lnSpc>
                <a:defRPr/>
              </a:pPr>
              <a:r>
                <a:rPr lang="zh-CN" altLang="en-US" sz="2800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当你的网络应用和其它人开发的网络应用共同运行在一台主机上时，如何把不同的网络应用区分开来？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354965" y="4033897"/>
            <a:ext cx="9865808" cy="1536733"/>
            <a:chOff x="956701" y="2546058"/>
            <a:chExt cx="6774714" cy="1732066"/>
          </a:xfrm>
        </p:grpSpPr>
        <p:sp>
          <p:nvSpPr>
            <p:cNvPr id="38" name="矩形: 圆角 37"/>
            <p:cNvSpPr/>
            <p:nvPr/>
          </p:nvSpPr>
          <p:spPr>
            <a:xfrm>
              <a:off x="956701" y="2546058"/>
              <a:ext cx="6774714" cy="1732066"/>
            </a:xfrm>
            <a:prstGeom prst="roundRect">
              <a:avLst>
                <a:gd name="adj" fmla="val 4058"/>
              </a:avLst>
            </a:prstGeom>
            <a:solidFill>
              <a:srgbClr val="FEF6E5"/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" name="Text Box 14"/>
            <p:cNvSpPr txBox="1">
              <a:spLocks noChangeArrowheads="1"/>
            </p:cNvSpPr>
            <p:nvPr/>
          </p:nvSpPr>
          <p:spPr bwMode="auto">
            <a:xfrm>
              <a:off x="1244364" y="2651091"/>
              <a:ext cx="6372172" cy="128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74415" tIns="38694" rIns="74415" bIns="38694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30000"/>
                </a:lnSpc>
                <a:defRPr/>
              </a:pPr>
              <a:r>
                <a:rPr lang="zh-CN" altLang="en-US" sz="2800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通信子网只负责把数据交付到主机，并不负责把数据交付到应用，主机如何知道数据该交付到哪个网络应用？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430213" y="0"/>
            <a:ext cx="4124854" cy="1428589"/>
            <a:chOff x="551030" y="-368704"/>
            <a:chExt cx="4124854" cy="1428589"/>
          </a:xfrm>
        </p:grpSpPr>
        <p:grpSp>
          <p:nvGrpSpPr>
            <p:cNvPr id="27" name="组合 26"/>
            <p:cNvGrpSpPr/>
            <p:nvPr/>
          </p:nvGrpSpPr>
          <p:grpSpPr>
            <a:xfrm>
              <a:off x="1201632" y="303925"/>
              <a:ext cx="3474252" cy="687997"/>
              <a:chOff x="1839059" y="967769"/>
              <a:chExt cx="3474252" cy="687997"/>
            </a:xfrm>
          </p:grpSpPr>
          <p:sp>
            <p:nvSpPr>
              <p:cNvPr id="34" name="矩形: 圆角 33"/>
              <p:cNvSpPr/>
              <p:nvPr/>
            </p:nvSpPr>
            <p:spPr>
              <a:xfrm>
                <a:off x="1839059" y="967769"/>
                <a:ext cx="3474252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786093" y="1009435"/>
                <a:ext cx="22393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一个例子</a:t>
                </a:r>
              </a:p>
            </p:txBody>
          </p:sp>
        </p:grpSp>
        <p:pic>
          <p:nvPicPr>
            <p:cNvPr id="33" name="图片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sp>
        <p:nvSpPr>
          <p:cNvPr id="54" name="Text Box 14"/>
          <p:cNvSpPr txBox="1">
            <a:spLocks noChangeArrowheads="1"/>
          </p:cNvSpPr>
          <p:nvPr/>
        </p:nvSpPr>
        <p:spPr bwMode="auto">
          <a:xfrm>
            <a:off x="689507" y="1492202"/>
            <a:ext cx="11230714" cy="114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74415" tIns="38694" rIns="74415" bIns="38694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你们整栋宿舍有一个信箱，栋长每天都会查看一次信箱，取走新的信件和报纸，当你有信件需要寄送时，直接投递到邮局的邮筒里。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689506" y="3077125"/>
            <a:ext cx="1926694" cy="603899"/>
            <a:chOff x="1263766" y="4108538"/>
            <a:chExt cx="2742829" cy="603899"/>
          </a:xfrm>
        </p:grpSpPr>
        <p:sp>
          <p:nvSpPr>
            <p:cNvPr id="56" name="矩形: 圆角 55"/>
            <p:cNvSpPr/>
            <p:nvPr/>
          </p:nvSpPr>
          <p:spPr>
            <a:xfrm>
              <a:off x="1263767" y="4127662"/>
              <a:ext cx="2742828" cy="584775"/>
            </a:xfrm>
            <a:prstGeom prst="roundRect">
              <a:avLst>
                <a:gd name="adj" fmla="val 50000"/>
              </a:avLst>
            </a:prstGeom>
            <a:solidFill>
              <a:srgbClr val="009FF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7" name="矩形 56"/>
            <p:cNvSpPr/>
            <p:nvPr/>
          </p:nvSpPr>
          <p:spPr>
            <a:xfrm>
              <a:off x="1263766" y="4108538"/>
              <a:ext cx="274282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3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假设</a:t>
              </a: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800038" y="3924973"/>
            <a:ext cx="11120185" cy="662297"/>
            <a:chOff x="1403750" y="3494650"/>
            <a:chExt cx="11120185" cy="662297"/>
          </a:xfrm>
        </p:grpSpPr>
        <p:grpSp>
          <p:nvGrpSpPr>
            <p:cNvPr id="86" name="组合 85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88" name="对话气泡: 椭圆形 87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/>
              </a:p>
            </p:txBody>
          </p:sp>
          <p:sp>
            <p:nvSpPr>
              <p:cNvPr id="89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87" name="Text Box 79"/>
            <p:cNvSpPr txBox="1">
              <a:spLocks noChangeArrowheads="1"/>
            </p:cNvSpPr>
            <p:nvPr/>
          </p:nvSpPr>
          <p:spPr bwMode="auto">
            <a:xfrm>
              <a:off x="1985931" y="3494650"/>
              <a:ext cx="10538004" cy="662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kumimoji="1"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邮递员仅把邮件送到每栋宿舍唯一的信箱，并不负责投递到个人。</a:t>
              </a: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800038" y="4780247"/>
            <a:ext cx="11120183" cy="662297"/>
            <a:chOff x="1403750" y="3494650"/>
            <a:chExt cx="11120183" cy="662297"/>
          </a:xfrm>
        </p:grpSpPr>
        <p:grpSp>
          <p:nvGrpSpPr>
            <p:cNvPr id="91" name="组合 90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93" name="对话气泡: 椭圆形 92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/>
              </a:p>
            </p:txBody>
          </p:sp>
          <p:sp>
            <p:nvSpPr>
              <p:cNvPr id="94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92" name="Text Box 79"/>
            <p:cNvSpPr txBox="1">
              <a:spLocks noChangeArrowheads="1"/>
            </p:cNvSpPr>
            <p:nvPr/>
          </p:nvSpPr>
          <p:spPr bwMode="auto">
            <a:xfrm>
              <a:off x="1985930" y="3494650"/>
              <a:ext cx="10538003" cy="662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kumimoji="1"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栋长取出新的信件和报纸后，负责将信件和报纸投递到具体的房间。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430213" y="0"/>
            <a:ext cx="4124854" cy="1428589"/>
            <a:chOff x="551030" y="-368704"/>
            <a:chExt cx="4124854" cy="1428589"/>
          </a:xfrm>
        </p:grpSpPr>
        <p:grpSp>
          <p:nvGrpSpPr>
            <p:cNvPr id="27" name="组合 26"/>
            <p:cNvGrpSpPr/>
            <p:nvPr/>
          </p:nvGrpSpPr>
          <p:grpSpPr>
            <a:xfrm>
              <a:off x="1201632" y="303925"/>
              <a:ext cx="3474252" cy="687997"/>
              <a:chOff x="1839059" y="967769"/>
              <a:chExt cx="3474252" cy="687997"/>
            </a:xfrm>
          </p:grpSpPr>
          <p:sp>
            <p:nvSpPr>
              <p:cNvPr id="34" name="矩形: 圆角 33"/>
              <p:cNvSpPr/>
              <p:nvPr/>
            </p:nvSpPr>
            <p:spPr>
              <a:xfrm>
                <a:off x="1839059" y="967769"/>
                <a:ext cx="3474252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786093" y="1009435"/>
                <a:ext cx="22393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一个例子</a:t>
                </a:r>
              </a:p>
            </p:txBody>
          </p:sp>
        </p:grpSp>
        <p:pic>
          <p:nvPicPr>
            <p:cNvPr id="33" name="图片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sp>
        <p:nvSpPr>
          <p:cNvPr id="54" name="Text Box 14"/>
          <p:cNvSpPr txBox="1">
            <a:spLocks noChangeArrowheads="1"/>
          </p:cNvSpPr>
          <p:nvPr/>
        </p:nvSpPr>
        <p:spPr bwMode="auto">
          <a:xfrm>
            <a:off x="541338" y="1530775"/>
            <a:ext cx="11386502" cy="114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74415" tIns="38694" rIns="74415" bIns="38694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你们整栋宿舍有一个信箱，栋长每天都会查看一次信箱，取走新的信件和报纸，当你有信件需要寄送时，直接投递到邮局的邮筒里。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689505" y="3171657"/>
            <a:ext cx="1926694" cy="584776"/>
            <a:chOff x="1263765" y="4203070"/>
            <a:chExt cx="2742829" cy="584776"/>
          </a:xfrm>
        </p:grpSpPr>
        <p:sp>
          <p:nvSpPr>
            <p:cNvPr id="56" name="矩形: 圆角 55"/>
            <p:cNvSpPr/>
            <p:nvPr/>
          </p:nvSpPr>
          <p:spPr>
            <a:xfrm>
              <a:off x="1263765" y="4203070"/>
              <a:ext cx="2742829" cy="584775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1263765" y="4203071"/>
              <a:ext cx="274282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问题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1652852" y="4616583"/>
            <a:ext cx="8173073" cy="1300965"/>
            <a:chOff x="1724819" y="2533650"/>
            <a:chExt cx="5704681" cy="1300965"/>
          </a:xfrm>
        </p:grpSpPr>
        <p:sp>
          <p:nvSpPr>
            <p:cNvPr id="96" name="矩形: 圆角 95"/>
            <p:cNvSpPr/>
            <p:nvPr/>
          </p:nvSpPr>
          <p:spPr>
            <a:xfrm>
              <a:off x="1791494" y="2533650"/>
              <a:ext cx="5638006" cy="12001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EF1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2261428" y="2818952"/>
              <a:ext cx="49013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0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栋长如何区分哪封信件属于哪个房间呢？</a:t>
              </a:r>
            </a:p>
          </p:txBody>
        </p:sp>
        <p:sp>
          <p:nvSpPr>
            <p:cNvPr id="98" name="矩形: 圆角 97"/>
            <p:cNvSpPr/>
            <p:nvPr/>
          </p:nvSpPr>
          <p:spPr>
            <a:xfrm>
              <a:off x="1724819" y="2603030"/>
              <a:ext cx="5638006" cy="1064095"/>
            </a:xfrm>
            <a:prstGeom prst="roundRect">
              <a:avLst/>
            </a:prstGeom>
            <a:noFill/>
            <a:ln>
              <a:gradFill>
                <a:gsLst>
                  <a:gs pos="0">
                    <a:srgbClr val="00A3F8"/>
                  </a:gs>
                  <a:gs pos="100000">
                    <a:srgbClr val="8296EF"/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9" name="图片 9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56" y="3794588"/>
            <a:ext cx="2208304" cy="22083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91667" y="0"/>
            <a:ext cx="9437996" cy="1729504"/>
            <a:chOff x="551030" y="-368704"/>
            <a:chExt cx="9437996" cy="1729504"/>
          </a:xfrm>
        </p:grpSpPr>
        <p:grpSp>
          <p:nvGrpSpPr>
            <p:cNvPr id="12" name="组合 11"/>
            <p:cNvGrpSpPr/>
            <p:nvPr/>
          </p:nvGrpSpPr>
          <p:grpSpPr>
            <a:xfrm>
              <a:off x="1201631" y="283582"/>
              <a:ext cx="8787395" cy="1077218"/>
              <a:chOff x="1839058" y="947426"/>
              <a:chExt cx="8787395" cy="1077218"/>
            </a:xfrm>
          </p:grpSpPr>
          <p:sp>
            <p:nvSpPr>
              <p:cNvPr id="14" name="矩形: 圆角 13"/>
              <p:cNvSpPr/>
              <p:nvPr/>
            </p:nvSpPr>
            <p:spPr>
              <a:xfrm>
                <a:off x="1839058" y="967770"/>
                <a:ext cx="8526852" cy="1034254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782471" y="947426"/>
                <a:ext cx="784398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类比到因特网，提供了类似的解决方法，那就是“</a:t>
                </a:r>
                <a:r>
                  <a:rPr lang="zh-CN" altLang="en-US" sz="32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套接字（</a:t>
                </a:r>
                <a:r>
                  <a:rPr lang="en-US" altLang="zh-CN" sz="32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Socket</a:t>
                </a:r>
                <a:r>
                  <a:rPr lang="zh-CN" altLang="en-US" sz="32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）</a:t>
                </a:r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”</a:t>
                </a: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786251" y="1879771"/>
            <a:ext cx="11405749" cy="48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74415" tIns="38694" rIns="74415" bIns="38694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每个网络应用进程都有一个属于自己的套接字，该套接字在整个因特网上独一无二。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780783" y="2633194"/>
            <a:ext cx="1104898" cy="1104898"/>
            <a:chOff x="737414" y="3164436"/>
            <a:chExt cx="1900298" cy="1900298"/>
          </a:xfrm>
        </p:grpSpPr>
        <p:grpSp>
          <p:nvGrpSpPr>
            <p:cNvPr id="33" name="组合 32"/>
            <p:cNvGrpSpPr/>
            <p:nvPr/>
          </p:nvGrpSpPr>
          <p:grpSpPr>
            <a:xfrm>
              <a:off x="737414" y="3164436"/>
              <a:ext cx="1900298" cy="1900298"/>
              <a:chOff x="795138" y="3164436"/>
              <a:chExt cx="1900298" cy="1900298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795138" y="3164436"/>
                <a:ext cx="1900298" cy="1900298"/>
              </a:xfrm>
              <a:prstGeom prst="ellipse">
                <a:avLst/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866914" y="3240636"/>
                <a:ext cx="1747898" cy="17478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4" name="Text Box 79"/>
            <p:cNvSpPr txBox="1">
              <a:spLocks noChangeArrowheads="1"/>
            </p:cNvSpPr>
            <p:nvPr/>
          </p:nvSpPr>
          <p:spPr bwMode="auto">
            <a:xfrm>
              <a:off x="896617" y="3515556"/>
              <a:ext cx="1573043" cy="1302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kumimoji="1"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主机地址</a:t>
              </a: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927414" y="2640747"/>
            <a:ext cx="9897793" cy="101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标识该网络应用进程运行在因特网上哪一台主机上，通常使用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32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位的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IP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地址进行标识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780783" y="3849644"/>
            <a:ext cx="1104898" cy="1104898"/>
            <a:chOff x="737414" y="3164436"/>
            <a:chExt cx="1900298" cy="1900298"/>
          </a:xfrm>
        </p:grpSpPr>
        <p:grpSp>
          <p:nvGrpSpPr>
            <p:cNvPr id="51" name="组合 50"/>
            <p:cNvGrpSpPr/>
            <p:nvPr/>
          </p:nvGrpSpPr>
          <p:grpSpPr>
            <a:xfrm>
              <a:off x="737414" y="3164436"/>
              <a:ext cx="1900298" cy="1900298"/>
              <a:chOff x="795138" y="3164436"/>
              <a:chExt cx="1900298" cy="1900298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795138" y="3164436"/>
                <a:ext cx="1900298" cy="190029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866914" y="3240636"/>
                <a:ext cx="1747898" cy="17478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52" name="Text Box 79"/>
            <p:cNvSpPr txBox="1">
              <a:spLocks noChangeArrowheads="1"/>
            </p:cNvSpPr>
            <p:nvPr/>
          </p:nvSpPr>
          <p:spPr bwMode="auto">
            <a:xfrm>
              <a:off x="896617" y="3515556"/>
              <a:ext cx="1573043" cy="1302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端口地址</a:t>
              </a:r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1936513" y="4126426"/>
            <a:ext cx="9897793" cy="525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在该主机上标识该网络应用进程，通常使用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16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位的端口号进行标识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1854705" y="5030251"/>
            <a:ext cx="5879184" cy="517461"/>
            <a:chOff x="4765725" y="2375498"/>
            <a:chExt cx="3356289" cy="701023"/>
          </a:xfrm>
        </p:grpSpPr>
        <p:sp>
          <p:nvSpPr>
            <p:cNvPr id="58" name="矩形: 圆角 57"/>
            <p:cNvSpPr/>
            <p:nvPr/>
          </p:nvSpPr>
          <p:spPr>
            <a:xfrm>
              <a:off x="4765725" y="2375498"/>
              <a:ext cx="3349041" cy="701023"/>
            </a:xfrm>
            <a:prstGeom prst="roundRect">
              <a:avLst>
                <a:gd name="adj" fmla="val 12368"/>
              </a:avLst>
            </a:prstGeom>
            <a:solidFill>
              <a:srgbClr val="FEF6E5"/>
            </a:solidFill>
            <a:ln w="19050">
              <a:solidFill>
                <a:srgbClr val="FDECC7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90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4840676" y="2433883"/>
              <a:ext cx="3281338" cy="625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e.g.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WEB Server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80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；</a:t>
              </a:r>
              <a:r>
                <a:rPr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Mail Server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25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； </a:t>
              </a:r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2290628" y="5652665"/>
            <a:ext cx="3906972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所以套接字的长度为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48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位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9" grpId="0"/>
      <p:bldP spid="55" grpId="0"/>
      <p:bldP spid="6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91667" y="0"/>
            <a:ext cx="9043595" cy="1750507"/>
            <a:chOff x="551030" y="-368704"/>
            <a:chExt cx="9043595" cy="1750507"/>
          </a:xfrm>
        </p:grpSpPr>
        <p:grpSp>
          <p:nvGrpSpPr>
            <p:cNvPr id="12" name="组合 11"/>
            <p:cNvGrpSpPr/>
            <p:nvPr/>
          </p:nvGrpSpPr>
          <p:grpSpPr>
            <a:xfrm>
              <a:off x="1201631" y="303926"/>
              <a:ext cx="8392994" cy="1077877"/>
              <a:chOff x="1839058" y="967770"/>
              <a:chExt cx="8392994" cy="1077877"/>
            </a:xfrm>
          </p:grpSpPr>
          <p:sp>
            <p:nvSpPr>
              <p:cNvPr id="14" name="矩形: 圆角 13"/>
              <p:cNvSpPr/>
              <p:nvPr/>
            </p:nvSpPr>
            <p:spPr>
              <a:xfrm>
                <a:off x="1839058" y="967770"/>
                <a:ext cx="8211892" cy="1034254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735502" y="968429"/>
                <a:ext cx="74965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类比到因特网，提供了类似的解决方法，那就是“</a:t>
                </a:r>
                <a:r>
                  <a:rPr lang="zh-CN" altLang="en-US" sz="32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套接字（</a:t>
                </a:r>
                <a:r>
                  <a:rPr lang="en-US" altLang="zh-CN" sz="32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Socket</a:t>
                </a:r>
                <a:r>
                  <a:rPr lang="zh-CN" altLang="en-US" sz="32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）</a:t>
                </a:r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”</a:t>
                </a: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24" name="组合 23"/>
          <p:cNvGrpSpPr/>
          <p:nvPr/>
        </p:nvGrpSpPr>
        <p:grpSpPr>
          <a:xfrm>
            <a:off x="840668" y="1833141"/>
            <a:ext cx="6932022" cy="662297"/>
            <a:chOff x="1403750" y="3494650"/>
            <a:chExt cx="6932022" cy="662297"/>
          </a:xfrm>
        </p:grpSpPr>
        <p:grpSp>
          <p:nvGrpSpPr>
            <p:cNvPr id="25" name="组合 24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27" name="对话气泡: 椭圆形 26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/>
              </a:p>
            </p:txBody>
          </p:sp>
          <p:sp>
            <p:nvSpPr>
              <p:cNvPr id="28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26" name="Text Box 79"/>
            <p:cNvSpPr txBox="1">
              <a:spLocks noChangeArrowheads="1"/>
            </p:cNvSpPr>
            <p:nvPr/>
          </p:nvSpPr>
          <p:spPr bwMode="auto">
            <a:xfrm>
              <a:off x="1985931" y="3494650"/>
              <a:ext cx="6349841" cy="662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kumimoji="1"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进程通过套接字来接收和发送报文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40668" y="2491317"/>
            <a:ext cx="5420432" cy="662297"/>
            <a:chOff x="1403750" y="3494650"/>
            <a:chExt cx="5420432" cy="662297"/>
          </a:xfrm>
        </p:grpSpPr>
        <p:grpSp>
          <p:nvGrpSpPr>
            <p:cNvPr id="30" name="组合 29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38" name="对话气泡: 椭圆形 37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/>
              </a:p>
            </p:txBody>
          </p:sp>
          <p:sp>
            <p:nvSpPr>
              <p:cNvPr id="39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37" name="Text Box 79"/>
            <p:cNvSpPr txBox="1">
              <a:spLocks noChangeArrowheads="1"/>
            </p:cNvSpPr>
            <p:nvPr/>
          </p:nvSpPr>
          <p:spPr bwMode="auto">
            <a:xfrm>
              <a:off x="1985931" y="3494650"/>
              <a:ext cx="4838251" cy="662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kumimoji="1"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套接字相当于一个通道</a:t>
              </a: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7955280" y="2164081"/>
            <a:ext cx="3866996" cy="3657810"/>
            <a:chOff x="4481876" y="2803038"/>
            <a:chExt cx="3411944" cy="2971741"/>
          </a:xfrm>
        </p:grpSpPr>
        <p:sp>
          <p:nvSpPr>
            <p:cNvPr id="128" name="Freeform 5"/>
            <p:cNvSpPr/>
            <p:nvPr/>
          </p:nvSpPr>
          <p:spPr bwMode="auto">
            <a:xfrm>
              <a:off x="5790037" y="4749052"/>
              <a:ext cx="793971" cy="494172"/>
            </a:xfrm>
            <a:custGeom>
              <a:avLst/>
              <a:gdLst>
                <a:gd name="T0" fmla="*/ 1 w 2135"/>
                <a:gd name="T1" fmla="*/ 0 h 1662"/>
                <a:gd name="T2" fmla="*/ 1 w 2135"/>
                <a:gd name="T3" fmla="*/ 0 h 1662"/>
                <a:gd name="T4" fmla="*/ 1 w 2135"/>
                <a:gd name="T5" fmla="*/ 0 h 1662"/>
                <a:gd name="T6" fmla="*/ 1 w 2135"/>
                <a:gd name="T7" fmla="*/ 0 h 1662"/>
                <a:gd name="T8" fmla="*/ 1 w 2135"/>
                <a:gd name="T9" fmla="*/ 0 h 1662"/>
                <a:gd name="T10" fmla="*/ 1 w 2135"/>
                <a:gd name="T11" fmla="*/ 0 h 1662"/>
                <a:gd name="T12" fmla="*/ 1 w 2135"/>
                <a:gd name="T13" fmla="*/ 0 h 1662"/>
                <a:gd name="T14" fmla="*/ 1 w 2135"/>
                <a:gd name="T15" fmla="*/ 0 h 1662"/>
                <a:gd name="T16" fmla="*/ 1 w 2135"/>
                <a:gd name="T17" fmla="*/ 0 h 1662"/>
                <a:gd name="T18" fmla="*/ 1 w 2135"/>
                <a:gd name="T19" fmla="*/ 0 h 1662"/>
                <a:gd name="T20" fmla="*/ 1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FCD484"/>
            </a:solidFill>
            <a:ln>
              <a:noFill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9" name="组合 108"/>
            <p:cNvGrpSpPr/>
            <p:nvPr/>
          </p:nvGrpSpPr>
          <p:grpSpPr>
            <a:xfrm>
              <a:off x="4486614" y="3644232"/>
              <a:ext cx="1237866" cy="675572"/>
              <a:chOff x="9668293" y="2348513"/>
              <a:chExt cx="1237866" cy="675572"/>
            </a:xfrm>
          </p:grpSpPr>
          <p:sp>
            <p:nvSpPr>
              <p:cNvPr id="110" name="矩形: 圆角 109"/>
              <p:cNvSpPr/>
              <p:nvPr/>
            </p:nvSpPr>
            <p:spPr>
              <a:xfrm>
                <a:off x="9668293" y="2348513"/>
                <a:ext cx="1226754" cy="675572"/>
              </a:xfrm>
              <a:prstGeom prst="roundRect">
                <a:avLst>
                  <a:gd name="adj" fmla="val 4058"/>
                </a:avLst>
              </a:prstGeom>
              <a:solidFill>
                <a:srgbClr val="FEF6E5"/>
              </a:solidFill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1" name="Text Box 14"/>
              <p:cNvSpPr txBox="1">
                <a:spLocks noChangeArrowheads="1"/>
              </p:cNvSpPr>
              <p:nvPr/>
            </p:nvSpPr>
            <p:spPr bwMode="auto">
              <a:xfrm>
                <a:off x="9679405" y="2356182"/>
                <a:ext cx="1226754" cy="329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74415" tIns="38694" rIns="74415" bIns="38694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10000"/>
                  </a:lnSpc>
                  <a:defRPr/>
                </a:pPr>
                <a:r>
                  <a:rPr lang="en-US" altLang="en-US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process</a:t>
                </a:r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4481876" y="4433140"/>
              <a:ext cx="1226754" cy="1102355"/>
              <a:chOff x="9668293" y="1921729"/>
              <a:chExt cx="1226754" cy="1102355"/>
            </a:xfrm>
          </p:grpSpPr>
          <p:sp>
            <p:nvSpPr>
              <p:cNvPr id="96" name="矩形: 圆角 95"/>
              <p:cNvSpPr/>
              <p:nvPr/>
            </p:nvSpPr>
            <p:spPr>
              <a:xfrm>
                <a:off x="9668293" y="1921729"/>
                <a:ext cx="1226754" cy="1102355"/>
              </a:xfrm>
              <a:prstGeom prst="roundRect">
                <a:avLst>
                  <a:gd name="adj" fmla="val 4058"/>
                </a:avLst>
              </a:prstGeom>
              <a:solidFill>
                <a:srgbClr val="FEF6E5"/>
              </a:solidFill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7" name="Text Box 14"/>
              <p:cNvSpPr txBox="1">
                <a:spLocks noChangeArrowheads="1"/>
              </p:cNvSpPr>
              <p:nvPr/>
            </p:nvSpPr>
            <p:spPr bwMode="auto">
              <a:xfrm>
                <a:off x="9668293" y="2117509"/>
                <a:ext cx="1226754" cy="8770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74415" tIns="38694" rIns="74415" bIns="38694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10000"/>
                  </a:lnSpc>
                  <a:defRPr/>
                </a:pPr>
                <a:r>
                  <a:rPr lang="en-US" altLang="en-US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TCP with</a:t>
                </a:r>
              </a:p>
              <a:p>
                <a:pPr algn="ctr">
                  <a:lnSpc>
                    <a:spcPct val="110000"/>
                  </a:lnSpc>
                  <a:defRPr/>
                </a:pPr>
                <a:r>
                  <a:rPr lang="en-US" altLang="en-US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buffers,</a:t>
                </a:r>
              </a:p>
              <a:p>
                <a:pPr algn="ctr">
                  <a:lnSpc>
                    <a:spcPct val="110000"/>
                  </a:lnSpc>
                  <a:defRPr/>
                </a:pPr>
                <a:r>
                  <a:rPr lang="en-US" altLang="en-US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variables</a:t>
                </a:r>
              </a:p>
            </p:txBody>
          </p:sp>
        </p:grpSp>
        <p:grpSp>
          <p:nvGrpSpPr>
            <p:cNvPr id="106" name="组合 105"/>
            <p:cNvGrpSpPr/>
            <p:nvPr/>
          </p:nvGrpSpPr>
          <p:grpSpPr>
            <a:xfrm>
              <a:off x="4521362" y="4086644"/>
              <a:ext cx="1147782" cy="470742"/>
              <a:chOff x="612315" y="5231873"/>
              <a:chExt cx="1521387" cy="569340"/>
            </a:xfrm>
          </p:grpSpPr>
          <p:sp>
            <p:nvSpPr>
              <p:cNvPr id="107" name="矩形: 圆角 106"/>
              <p:cNvSpPr/>
              <p:nvPr/>
            </p:nvSpPr>
            <p:spPr>
              <a:xfrm>
                <a:off x="612315" y="5299868"/>
                <a:ext cx="1521387" cy="501345"/>
              </a:xfrm>
              <a:prstGeom prst="roundRect">
                <a:avLst>
                  <a:gd name="adj" fmla="val 7327"/>
                </a:avLst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  <a:effectLst>
                <a:innerShdw blurRad="114300">
                  <a:schemeClr val="accent2">
                    <a:lumMod val="20000"/>
                    <a:lumOff val="8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5606" tIns="37802" rIns="75606" bIns="37802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900"/>
              </a:p>
            </p:txBody>
          </p:sp>
          <p:sp>
            <p:nvSpPr>
              <p:cNvPr id="108" name="Text Box 79"/>
              <p:cNvSpPr txBox="1">
                <a:spLocks noChangeArrowheads="1"/>
              </p:cNvSpPr>
              <p:nvPr/>
            </p:nvSpPr>
            <p:spPr bwMode="auto">
              <a:xfrm>
                <a:off x="822699" y="5231873"/>
                <a:ext cx="1199478" cy="547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kumimoji="1" lang="en-US" altLang="zh-CN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socket</a:t>
                </a:r>
              </a:p>
            </p:txBody>
          </p:sp>
        </p:grpSp>
        <p:cxnSp>
          <p:nvCxnSpPr>
            <p:cNvPr id="3" name="直接箭头连接符 2"/>
            <p:cNvCxnSpPr/>
            <p:nvPr/>
          </p:nvCxnSpPr>
          <p:spPr>
            <a:xfrm>
              <a:off x="5099991" y="4544819"/>
              <a:ext cx="0" cy="204233"/>
            </a:xfrm>
            <a:prstGeom prst="straightConnector1">
              <a:avLst/>
            </a:prstGeom>
            <a:ln w="28575">
              <a:solidFill>
                <a:srgbClr val="009FF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/>
            <p:nvPr/>
          </p:nvCxnSpPr>
          <p:spPr>
            <a:xfrm flipV="1">
              <a:off x="5095253" y="3944190"/>
              <a:ext cx="0" cy="214734"/>
            </a:xfrm>
            <a:prstGeom prst="straightConnector1">
              <a:avLst/>
            </a:prstGeom>
            <a:ln w="28575">
              <a:solidFill>
                <a:srgbClr val="009FF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合 112"/>
            <p:cNvGrpSpPr/>
            <p:nvPr/>
          </p:nvGrpSpPr>
          <p:grpSpPr>
            <a:xfrm>
              <a:off x="6655954" y="3658094"/>
              <a:ext cx="1237866" cy="675572"/>
              <a:chOff x="9668293" y="2348513"/>
              <a:chExt cx="1237866" cy="675572"/>
            </a:xfrm>
          </p:grpSpPr>
          <p:sp>
            <p:nvSpPr>
              <p:cNvPr id="114" name="矩形: 圆角 113"/>
              <p:cNvSpPr/>
              <p:nvPr/>
            </p:nvSpPr>
            <p:spPr>
              <a:xfrm>
                <a:off x="9668293" y="2348513"/>
                <a:ext cx="1226754" cy="675572"/>
              </a:xfrm>
              <a:prstGeom prst="roundRect">
                <a:avLst>
                  <a:gd name="adj" fmla="val 4058"/>
                </a:avLst>
              </a:prstGeom>
              <a:solidFill>
                <a:srgbClr val="FEF6E5"/>
              </a:solidFill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5" name="Text Box 14"/>
              <p:cNvSpPr txBox="1">
                <a:spLocks noChangeArrowheads="1"/>
              </p:cNvSpPr>
              <p:nvPr/>
            </p:nvSpPr>
            <p:spPr bwMode="auto">
              <a:xfrm>
                <a:off x="9679405" y="2356182"/>
                <a:ext cx="1226754" cy="329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74415" tIns="38694" rIns="74415" bIns="38694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10000"/>
                  </a:lnSpc>
                  <a:defRPr/>
                </a:pPr>
                <a:r>
                  <a:rPr lang="en-US" altLang="en-US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process</a:t>
                </a:r>
              </a:p>
            </p:txBody>
          </p:sp>
        </p:grpSp>
        <p:grpSp>
          <p:nvGrpSpPr>
            <p:cNvPr id="116" name="组合 115"/>
            <p:cNvGrpSpPr/>
            <p:nvPr/>
          </p:nvGrpSpPr>
          <p:grpSpPr>
            <a:xfrm>
              <a:off x="6651216" y="4447002"/>
              <a:ext cx="1226754" cy="1102355"/>
              <a:chOff x="9668293" y="1921729"/>
              <a:chExt cx="1226754" cy="1102355"/>
            </a:xfrm>
          </p:grpSpPr>
          <p:sp>
            <p:nvSpPr>
              <p:cNvPr id="117" name="矩形: 圆角 116"/>
              <p:cNvSpPr/>
              <p:nvPr/>
            </p:nvSpPr>
            <p:spPr>
              <a:xfrm>
                <a:off x="9668293" y="1921729"/>
                <a:ext cx="1226754" cy="1102355"/>
              </a:xfrm>
              <a:prstGeom prst="roundRect">
                <a:avLst>
                  <a:gd name="adj" fmla="val 4058"/>
                </a:avLst>
              </a:prstGeom>
              <a:solidFill>
                <a:srgbClr val="FEF6E5"/>
              </a:solidFill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8" name="Text Box 14"/>
              <p:cNvSpPr txBox="1">
                <a:spLocks noChangeArrowheads="1"/>
              </p:cNvSpPr>
              <p:nvPr/>
            </p:nvSpPr>
            <p:spPr bwMode="auto">
              <a:xfrm>
                <a:off x="9668293" y="2117509"/>
                <a:ext cx="1226754" cy="8770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74415" tIns="38694" rIns="74415" bIns="38694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10000"/>
                  </a:lnSpc>
                  <a:defRPr/>
                </a:pPr>
                <a:r>
                  <a:rPr lang="en-US" altLang="en-US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TCP with</a:t>
                </a:r>
              </a:p>
              <a:p>
                <a:pPr algn="ctr">
                  <a:lnSpc>
                    <a:spcPct val="110000"/>
                  </a:lnSpc>
                  <a:defRPr/>
                </a:pPr>
                <a:r>
                  <a:rPr lang="en-US" altLang="en-US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buffers,</a:t>
                </a:r>
              </a:p>
              <a:p>
                <a:pPr algn="ctr">
                  <a:lnSpc>
                    <a:spcPct val="110000"/>
                  </a:lnSpc>
                  <a:defRPr/>
                </a:pPr>
                <a:r>
                  <a:rPr lang="en-US" altLang="en-US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variables</a:t>
                </a:r>
              </a:p>
            </p:txBody>
          </p:sp>
        </p:grpSp>
        <p:grpSp>
          <p:nvGrpSpPr>
            <p:cNvPr id="119" name="组合 118"/>
            <p:cNvGrpSpPr/>
            <p:nvPr/>
          </p:nvGrpSpPr>
          <p:grpSpPr>
            <a:xfrm>
              <a:off x="6690702" y="4100506"/>
              <a:ext cx="1147782" cy="470742"/>
              <a:chOff x="612315" y="5231873"/>
              <a:chExt cx="1521387" cy="569340"/>
            </a:xfrm>
          </p:grpSpPr>
          <p:sp>
            <p:nvSpPr>
              <p:cNvPr id="120" name="矩形: 圆角 119"/>
              <p:cNvSpPr/>
              <p:nvPr/>
            </p:nvSpPr>
            <p:spPr>
              <a:xfrm>
                <a:off x="612315" y="5299868"/>
                <a:ext cx="1521387" cy="501345"/>
              </a:xfrm>
              <a:prstGeom prst="roundRect">
                <a:avLst>
                  <a:gd name="adj" fmla="val 7327"/>
                </a:avLst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  <a:effectLst>
                <a:innerShdw blurRad="114300">
                  <a:schemeClr val="accent2">
                    <a:lumMod val="20000"/>
                    <a:lumOff val="8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5606" tIns="37802" rIns="75606" bIns="37802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900"/>
              </a:p>
            </p:txBody>
          </p:sp>
          <p:sp>
            <p:nvSpPr>
              <p:cNvPr id="121" name="Text Box 79"/>
              <p:cNvSpPr txBox="1">
                <a:spLocks noChangeArrowheads="1"/>
              </p:cNvSpPr>
              <p:nvPr/>
            </p:nvSpPr>
            <p:spPr bwMode="auto">
              <a:xfrm>
                <a:off x="822699" y="5231873"/>
                <a:ext cx="1199478" cy="547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kumimoji="1" lang="en-US" altLang="zh-CN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socket</a:t>
                </a:r>
              </a:p>
            </p:txBody>
          </p:sp>
        </p:grpSp>
        <p:cxnSp>
          <p:nvCxnSpPr>
            <p:cNvPr id="122" name="直接箭头连接符 121"/>
            <p:cNvCxnSpPr/>
            <p:nvPr/>
          </p:nvCxnSpPr>
          <p:spPr>
            <a:xfrm>
              <a:off x="7269331" y="4558681"/>
              <a:ext cx="0" cy="204233"/>
            </a:xfrm>
            <a:prstGeom prst="straightConnector1">
              <a:avLst/>
            </a:prstGeom>
            <a:ln w="28575">
              <a:solidFill>
                <a:srgbClr val="009FF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/>
            <p:cNvCxnSpPr/>
            <p:nvPr/>
          </p:nvCxnSpPr>
          <p:spPr>
            <a:xfrm flipV="1">
              <a:off x="7264593" y="3958052"/>
              <a:ext cx="0" cy="214734"/>
            </a:xfrm>
            <a:prstGeom prst="straightConnector1">
              <a:avLst/>
            </a:prstGeom>
            <a:ln w="28575">
              <a:solidFill>
                <a:srgbClr val="009FF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684994" y="5030238"/>
              <a:ext cx="982072" cy="0"/>
            </a:xfrm>
            <a:prstGeom prst="line">
              <a:avLst/>
            </a:prstGeom>
            <a:ln w="28575">
              <a:solidFill>
                <a:srgbClr val="009FF6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4" name="图片 1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7966" y="3135374"/>
              <a:ext cx="650586" cy="650586"/>
            </a:xfrm>
            <a:prstGeom prst="rect">
              <a:avLst/>
            </a:prstGeom>
          </p:spPr>
        </p:pic>
        <p:pic>
          <p:nvPicPr>
            <p:cNvPr id="125" name="图片 1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6571" y="3167913"/>
              <a:ext cx="650586" cy="650586"/>
            </a:xfrm>
            <a:prstGeom prst="rect">
              <a:avLst/>
            </a:prstGeom>
          </p:spPr>
        </p:pic>
        <p:sp>
          <p:nvSpPr>
            <p:cNvPr id="126" name="Text Box 14"/>
            <p:cNvSpPr txBox="1">
              <a:spLocks noChangeArrowheads="1"/>
            </p:cNvSpPr>
            <p:nvPr/>
          </p:nvSpPr>
          <p:spPr bwMode="auto">
            <a:xfrm>
              <a:off x="4723010" y="2803038"/>
              <a:ext cx="840498" cy="521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74415" tIns="38694" rIns="74415" bIns="38694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en-US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host or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en-US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server</a:t>
              </a:r>
            </a:p>
          </p:txBody>
        </p:sp>
        <p:sp>
          <p:nvSpPr>
            <p:cNvPr id="127" name="Text Box 14"/>
            <p:cNvSpPr txBox="1">
              <a:spLocks noChangeArrowheads="1"/>
            </p:cNvSpPr>
            <p:nvPr/>
          </p:nvSpPr>
          <p:spPr bwMode="auto">
            <a:xfrm>
              <a:off x="6798508" y="2830168"/>
              <a:ext cx="840498" cy="521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74415" tIns="38694" rIns="74415" bIns="38694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en-US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host or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en-US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server</a:t>
              </a:r>
            </a:p>
          </p:txBody>
        </p:sp>
        <p:sp>
          <p:nvSpPr>
            <p:cNvPr id="130" name="Text Box 32"/>
            <p:cNvSpPr txBox="1">
              <a:spLocks noChangeArrowheads="1"/>
            </p:cNvSpPr>
            <p:nvPr/>
          </p:nvSpPr>
          <p:spPr bwMode="auto">
            <a:xfrm>
              <a:off x="5818324" y="4737466"/>
              <a:ext cx="7425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Internet</a:t>
              </a:r>
            </a:p>
          </p:txBody>
        </p:sp>
        <p:cxnSp>
          <p:nvCxnSpPr>
            <p:cNvPr id="131" name="直接箭头连接符 130"/>
            <p:cNvCxnSpPr/>
            <p:nvPr/>
          </p:nvCxnSpPr>
          <p:spPr>
            <a:xfrm flipH="1" flipV="1">
              <a:off x="5304993" y="5557276"/>
              <a:ext cx="258515" cy="217503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组合 134"/>
            <p:cNvGrpSpPr/>
            <p:nvPr/>
          </p:nvGrpSpPr>
          <p:grpSpPr>
            <a:xfrm>
              <a:off x="5551285" y="3002264"/>
              <a:ext cx="1228987" cy="649637"/>
              <a:chOff x="5551285" y="3002264"/>
              <a:chExt cx="1228987" cy="649637"/>
            </a:xfrm>
          </p:grpSpPr>
          <p:cxnSp>
            <p:nvCxnSpPr>
              <p:cNvPr id="132" name="直接箭头连接符 131"/>
              <p:cNvCxnSpPr/>
              <p:nvPr/>
            </p:nvCxnSpPr>
            <p:spPr>
              <a:xfrm flipH="1">
                <a:off x="5551285" y="3460667"/>
                <a:ext cx="208630" cy="191234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Text Box 14"/>
              <p:cNvSpPr txBox="1">
                <a:spLocks noChangeArrowheads="1"/>
              </p:cNvSpPr>
              <p:nvPr/>
            </p:nvSpPr>
            <p:spPr bwMode="auto">
              <a:xfrm>
                <a:off x="5581602" y="3002264"/>
                <a:ext cx="1198670" cy="4659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74415" tIns="38694" rIns="74415" bIns="38694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90000"/>
                  </a:lnSpc>
                  <a:defRPr/>
                </a:pPr>
                <a:r>
                  <a:rPr lang="en-US" altLang="en-US" sz="14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controlled by</a:t>
                </a:r>
              </a:p>
              <a:p>
                <a:pPr algn="ctr">
                  <a:lnSpc>
                    <a:spcPct val="90000"/>
                  </a:lnSpc>
                  <a:defRPr/>
                </a:pPr>
                <a:r>
                  <a:rPr lang="en-US" altLang="en-US" sz="14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app developer</a:t>
                </a:r>
              </a:p>
            </p:txBody>
          </p:sp>
        </p:grpSp>
      </p:grpSp>
      <p:grpSp>
        <p:nvGrpSpPr>
          <p:cNvPr id="137" name="组合 136"/>
          <p:cNvGrpSpPr/>
          <p:nvPr/>
        </p:nvGrpSpPr>
        <p:grpSpPr>
          <a:xfrm>
            <a:off x="813385" y="3260292"/>
            <a:ext cx="5748671" cy="1198165"/>
            <a:chOff x="4650628" y="2375498"/>
            <a:chExt cx="6973900" cy="1365145"/>
          </a:xfrm>
        </p:grpSpPr>
        <p:sp>
          <p:nvSpPr>
            <p:cNvPr id="138" name="矩形: 圆角 137"/>
            <p:cNvSpPr/>
            <p:nvPr/>
          </p:nvSpPr>
          <p:spPr>
            <a:xfrm>
              <a:off x="4650628" y="2375498"/>
              <a:ext cx="6973900" cy="1365145"/>
            </a:xfrm>
            <a:prstGeom prst="roundRect">
              <a:avLst>
                <a:gd name="adj" fmla="val 12368"/>
              </a:avLst>
            </a:prstGeom>
            <a:solidFill>
              <a:srgbClr val="FEF6E5"/>
            </a:solidFill>
            <a:ln w="19050">
              <a:solidFill>
                <a:srgbClr val="FDECC7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900"/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4807401" y="2790316"/>
              <a:ext cx="6017153" cy="644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发送进程将报文交给套接字。</a:t>
              </a: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837021" y="4615948"/>
            <a:ext cx="7463617" cy="1198163"/>
            <a:chOff x="4664803" y="2402855"/>
            <a:chExt cx="7169249" cy="1365145"/>
          </a:xfrm>
        </p:grpSpPr>
        <p:sp>
          <p:nvSpPr>
            <p:cNvPr id="141" name="矩形: 圆角 140"/>
            <p:cNvSpPr/>
            <p:nvPr/>
          </p:nvSpPr>
          <p:spPr>
            <a:xfrm>
              <a:off x="4664803" y="2402855"/>
              <a:ext cx="6973900" cy="1365145"/>
            </a:xfrm>
            <a:prstGeom prst="roundRect">
              <a:avLst>
                <a:gd name="adj" fmla="val 12368"/>
              </a:avLst>
            </a:prstGeom>
            <a:solidFill>
              <a:srgbClr val="FEF6E5"/>
            </a:solidFill>
            <a:ln w="19050">
              <a:solidFill>
                <a:srgbClr val="FDECC7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90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4767448" y="2723889"/>
              <a:ext cx="7066604" cy="644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套接字将这些报文传输到接收进程的套接字。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C81CE45-0818-449B-9709-0C46889AF2C9}"/>
              </a:ext>
            </a:extLst>
          </p:cNvPr>
          <p:cNvSpPr txBox="1"/>
          <p:nvPr/>
        </p:nvSpPr>
        <p:spPr>
          <a:xfrm>
            <a:off x="1270264" y="1911951"/>
            <a:ext cx="9337699" cy="2796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应用层协议原理</a:t>
            </a: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Web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HTTP</a:t>
            </a: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因特网中的电子邮件（线上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MOOC+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课堂讨论）</a:t>
            </a: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DNS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：因特网的目录服务（线上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MOOC+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课堂讨论）</a:t>
            </a: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P2P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文件分发（线上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MOOC+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课堂讨论）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1E056BE-9AEC-43C4-8A52-735B9670DA18}"/>
              </a:ext>
            </a:extLst>
          </p:cNvPr>
          <p:cNvGrpSpPr/>
          <p:nvPr/>
        </p:nvGrpSpPr>
        <p:grpSpPr>
          <a:xfrm>
            <a:off x="3821408" y="736971"/>
            <a:ext cx="3952872" cy="792886"/>
            <a:chOff x="1638299" y="2533650"/>
            <a:chExt cx="7301525" cy="822836"/>
          </a:xfrm>
        </p:grpSpPr>
        <p:sp>
          <p:nvSpPr>
            <p:cNvPr id="8" name="矩形: 圆角 53">
              <a:extLst>
                <a:ext uri="{FF2B5EF4-FFF2-40B4-BE49-F238E27FC236}">
                  <a16:creationId xmlns:a16="http://schemas.microsoft.com/office/drawing/2014/main" id="{28C65F84-5252-49BB-B60C-525623ADD453}"/>
                </a:ext>
              </a:extLst>
            </p:cNvPr>
            <p:cNvSpPr/>
            <p:nvPr/>
          </p:nvSpPr>
          <p:spPr>
            <a:xfrm>
              <a:off x="1638299" y="2533650"/>
              <a:ext cx="7301525" cy="8228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EF1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5E05322-C9C3-46F4-A720-75FE1259ACB8}"/>
                </a:ext>
              </a:extLst>
            </p:cNvPr>
            <p:cNvSpPr txBox="1"/>
            <p:nvPr/>
          </p:nvSpPr>
          <p:spPr>
            <a:xfrm>
              <a:off x="1731116" y="2653059"/>
              <a:ext cx="6987292" cy="606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目          录</a:t>
              </a:r>
            </a:p>
          </p:txBody>
        </p:sp>
        <p:sp>
          <p:nvSpPr>
            <p:cNvPr id="10" name="矩形: 圆角 55">
              <a:extLst>
                <a:ext uri="{FF2B5EF4-FFF2-40B4-BE49-F238E27FC236}">
                  <a16:creationId xmlns:a16="http://schemas.microsoft.com/office/drawing/2014/main" id="{E74827F5-201C-4D94-9BD7-59FD546DCFC0}"/>
                </a:ext>
              </a:extLst>
            </p:cNvPr>
            <p:cNvSpPr/>
            <p:nvPr/>
          </p:nvSpPr>
          <p:spPr>
            <a:xfrm>
              <a:off x="1724818" y="2603031"/>
              <a:ext cx="7121343" cy="678474"/>
            </a:xfrm>
            <a:prstGeom prst="roundRect">
              <a:avLst/>
            </a:prstGeom>
            <a:noFill/>
            <a:ln>
              <a:gradFill>
                <a:gsLst>
                  <a:gs pos="0">
                    <a:srgbClr val="00A3F8"/>
                  </a:gs>
                  <a:gs pos="100000">
                    <a:srgbClr val="8296EF"/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8684715-1389-4CD0-8935-D99D763B9B59}"/>
              </a:ext>
            </a:extLst>
          </p:cNvPr>
          <p:cNvGrpSpPr/>
          <p:nvPr/>
        </p:nvGrpSpPr>
        <p:grpSpPr>
          <a:xfrm>
            <a:off x="2818456" y="451855"/>
            <a:ext cx="1241446" cy="1166374"/>
            <a:chOff x="787397" y="1578243"/>
            <a:chExt cx="1679793" cy="1536555"/>
          </a:xfrm>
        </p:grpSpPr>
        <p:sp>
          <p:nvSpPr>
            <p:cNvPr id="14" name="Oval 6">
              <a:extLst>
                <a:ext uri="{FF2B5EF4-FFF2-40B4-BE49-F238E27FC236}">
                  <a16:creationId xmlns:a16="http://schemas.microsoft.com/office/drawing/2014/main" id="{7CF51212-945C-4A6B-A249-DF7EDFE2EC7E}"/>
                </a:ext>
              </a:extLst>
            </p:cNvPr>
            <p:cNvSpPr/>
            <p:nvPr/>
          </p:nvSpPr>
          <p:spPr>
            <a:xfrm>
              <a:off x="934434" y="1608992"/>
              <a:ext cx="1532756" cy="1505806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0">
                    <a:srgbClr val="2E95D1"/>
                  </a:gs>
                  <a:gs pos="100000">
                    <a:srgbClr val="1F25A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Narkisim" panose="020E0502050101010101" pitchFamily="34" charset="-79"/>
              </a:endParaRPr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7D8F9087-D3B6-47A6-837D-CB7FB25FA0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6607"/>
            <a:stretch/>
          </p:blipFill>
          <p:spPr>
            <a:xfrm>
              <a:off x="787397" y="1578243"/>
              <a:ext cx="1602532" cy="140448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91667" y="0"/>
            <a:ext cx="8832013" cy="1500793"/>
            <a:chOff x="551030" y="-368704"/>
            <a:chExt cx="8832013" cy="1500793"/>
          </a:xfrm>
        </p:grpSpPr>
        <p:grpSp>
          <p:nvGrpSpPr>
            <p:cNvPr id="12" name="组合 11"/>
            <p:cNvGrpSpPr/>
            <p:nvPr/>
          </p:nvGrpSpPr>
          <p:grpSpPr>
            <a:xfrm>
              <a:off x="1201631" y="303926"/>
              <a:ext cx="8181412" cy="828163"/>
              <a:chOff x="1839058" y="967770"/>
              <a:chExt cx="8181412" cy="828163"/>
            </a:xfrm>
          </p:grpSpPr>
          <p:sp>
            <p:nvSpPr>
              <p:cNvPr id="14" name="矩形: 圆角 13"/>
              <p:cNvSpPr/>
              <p:nvPr/>
            </p:nvSpPr>
            <p:spPr>
              <a:xfrm>
                <a:off x="1839058" y="967770"/>
                <a:ext cx="8181412" cy="82816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633688" y="1079865"/>
                <a:ext cx="728518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接下来</a:t>
                </a:r>
                <a:r>
                  <a:rPr lang="en-US" altLang="zh-CN" sz="32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……</a:t>
                </a:r>
                <a:endPara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朗倩（非商用）细体" pitchFamily="50" charset="-122"/>
                  <a:ea typeface="造字工房朗倩（非商用）细体" pitchFamily="50" charset="-122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67" name="组合 66"/>
          <p:cNvGrpSpPr/>
          <p:nvPr/>
        </p:nvGrpSpPr>
        <p:grpSpPr>
          <a:xfrm>
            <a:off x="2085709" y="2006709"/>
            <a:ext cx="3336376" cy="549121"/>
            <a:chOff x="954099" y="4444876"/>
            <a:chExt cx="3336376" cy="549121"/>
          </a:xfrm>
        </p:grpSpPr>
        <p:grpSp>
          <p:nvGrpSpPr>
            <p:cNvPr id="68" name="组合 67"/>
            <p:cNvGrpSpPr/>
            <p:nvPr/>
          </p:nvGrpSpPr>
          <p:grpSpPr>
            <a:xfrm>
              <a:off x="954099" y="4444876"/>
              <a:ext cx="529471" cy="523220"/>
              <a:chOff x="737414" y="3164436"/>
              <a:chExt cx="1923001" cy="1900298"/>
            </a:xfrm>
          </p:grpSpPr>
          <p:sp>
            <p:nvSpPr>
              <p:cNvPr id="70" name="椭圆 69"/>
              <p:cNvSpPr/>
              <p:nvPr/>
            </p:nvSpPr>
            <p:spPr>
              <a:xfrm>
                <a:off x="737414" y="3164436"/>
                <a:ext cx="1900298" cy="1900298"/>
              </a:xfrm>
              <a:prstGeom prst="ellipse">
                <a:avLst/>
              </a:prstGeom>
              <a:solidFill>
                <a:srgbClr val="009FF6"/>
              </a:solidFill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71" name="Text Box 79"/>
              <p:cNvSpPr txBox="1">
                <a:spLocks noChangeArrowheads="1"/>
              </p:cNvSpPr>
              <p:nvPr/>
            </p:nvSpPr>
            <p:spPr bwMode="auto">
              <a:xfrm>
                <a:off x="760117" y="3227998"/>
                <a:ext cx="1900298" cy="17039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2400" b="1" i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01</a:t>
                </a:r>
                <a:endParaRPr kumimoji="1" lang="zh-CN" altLang="en-US" sz="24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9" name="文本框 68"/>
            <p:cNvSpPr txBox="1"/>
            <p:nvPr/>
          </p:nvSpPr>
          <p:spPr>
            <a:xfrm>
              <a:off x="1538538" y="4462377"/>
              <a:ext cx="2751937" cy="531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协议到底怎样工作</a:t>
              </a: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2085709" y="2628034"/>
            <a:ext cx="4875491" cy="542428"/>
            <a:chOff x="945108" y="5534862"/>
            <a:chExt cx="4875491" cy="542428"/>
          </a:xfrm>
        </p:grpSpPr>
        <p:grpSp>
          <p:nvGrpSpPr>
            <p:cNvPr id="73" name="组合 72"/>
            <p:cNvGrpSpPr/>
            <p:nvPr/>
          </p:nvGrpSpPr>
          <p:grpSpPr>
            <a:xfrm>
              <a:off x="945108" y="5554070"/>
              <a:ext cx="532211" cy="523220"/>
              <a:chOff x="704759" y="3164436"/>
              <a:chExt cx="1932953" cy="1900298"/>
            </a:xfrm>
          </p:grpSpPr>
          <p:sp>
            <p:nvSpPr>
              <p:cNvPr id="75" name="椭圆 74"/>
              <p:cNvSpPr/>
              <p:nvPr/>
            </p:nvSpPr>
            <p:spPr>
              <a:xfrm>
                <a:off x="737414" y="3164436"/>
                <a:ext cx="1900298" cy="1900298"/>
              </a:xfrm>
              <a:prstGeom prst="ellipse">
                <a:avLst/>
              </a:prstGeom>
              <a:solidFill>
                <a:srgbClr val="FFC000"/>
              </a:solidFill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76" name="Text Box 79"/>
              <p:cNvSpPr txBox="1">
                <a:spLocks noChangeArrowheads="1"/>
              </p:cNvSpPr>
              <p:nvPr/>
            </p:nvSpPr>
            <p:spPr bwMode="auto">
              <a:xfrm>
                <a:off x="704759" y="3262593"/>
                <a:ext cx="1900298" cy="17039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2400" b="1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02</a:t>
                </a:r>
                <a:endParaRPr kumimoji="1" lang="zh-CN" altLang="en-US" sz="24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4" name="文本框 73"/>
            <p:cNvSpPr txBox="1"/>
            <p:nvPr/>
          </p:nvSpPr>
          <p:spPr>
            <a:xfrm>
              <a:off x="1545760" y="5534862"/>
              <a:ext cx="4274839" cy="531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传输层的服务是如何提供的</a:t>
              </a: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2094700" y="3297764"/>
            <a:ext cx="3336376" cy="549121"/>
            <a:chOff x="954099" y="4444876"/>
            <a:chExt cx="3336376" cy="549121"/>
          </a:xfrm>
        </p:grpSpPr>
        <p:grpSp>
          <p:nvGrpSpPr>
            <p:cNvPr id="78" name="组合 77"/>
            <p:cNvGrpSpPr/>
            <p:nvPr/>
          </p:nvGrpSpPr>
          <p:grpSpPr>
            <a:xfrm>
              <a:off x="954099" y="4444876"/>
              <a:ext cx="529471" cy="523220"/>
              <a:chOff x="737414" y="3164436"/>
              <a:chExt cx="1923001" cy="1900298"/>
            </a:xfrm>
          </p:grpSpPr>
          <p:sp>
            <p:nvSpPr>
              <p:cNvPr id="80" name="椭圆 79"/>
              <p:cNvSpPr/>
              <p:nvPr/>
            </p:nvSpPr>
            <p:spPr>
              <a:xfrm>
                <a:off x="737414" y="3164436"/>
                <a:ext cx="1900298" cy="1900298"/>
              </a:xfrm>
              <a:prstGeom prst="ellipse">
                <a:avLst/>
              </a:prstGeom>
              <a:solidFill>
                <a:srgbClr val="009FF6"/>
              </a:solidFill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81" name="Text Box 79"/>
              <p:cNvSpPr txBox="1">
                <a:spLocks noChangeArrowheads="1"/>
              </p:cNvSpPr>
              <p:nvPr/>
            </p:nvSpPr>
            <p:spPr bwMode="auto">
              <a:xfrm>
                <a:off x="760117" y="3227998"/>
                <a:ext cx="1900298" cy="17039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2400" b="1" i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03</a:t>
                </a:r>
                <a:endParaRPr kumimoji="1" lang="zh-CN" altLang="en-US" sz="24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" name="文本框 78"/>
            <p:cNvSpPr txBox="1"/>
            <p:nvPr/>
          </p:nvSpPr>
          <p:spPr>
            <a:xfrm>
              <a:off x="1538538" y="4462377"/>
              <a:ext cx="2751937" cy="531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套接字如何工作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094700" y="3957250"/>
            <a:ext cx="3336376" cy="549121"/>
            <a:chOff x="954099" y="4444876"/>
            <a:chExt cx="3336376" cy="549121"/>
          </a:xfrm>
        </p:grpSpPr>
        <p:grpSp>
          <p:nvGrpSpPr>
            <p:cNvPr id="33" name="组合 32"/>
            <p:cNvGrpSpPr/>
            <p:nvPr/>
          </p:nvGrpSpPr>
          <p:grpSpPr>
            <a:xfrm>
              <a:off x="954099" y="4444876"/>
              <a:ext cx="529471" cy="523220"/>
              <a:chOff x="737414" y="3164436"/>
              <a:chExt cx="1923001" cy="1900298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737414" y="3164436"/>
                <a:ext cx="1900298" cy="1900298"/>
              </a:xfrm>
              <a:prstGeom prst="ellipse">
                <a:avLst/>
              </a:prstGeom>
              <a:solidFill>
                <a:srgbClr val="FFC000"/>
              </a:solidFill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36" name="Text Box 79"/>
              <p:cNvSpPr txBox="1">
                <a:spLocks noChangeArrowheads="1"/>
              </p:cNvSpPr>
              <p:nvPr/>
            </p:nvSpPr>
            <p:spPr bwMode="auto">
              <a:xfrm>
                <a:off x="760117" y="3227998"/>
                <a:ext cx="1900298" cy="17039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2400" b="1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04</a:t>
                </a:r>
                <a:endParaRPr kumimoji="1" lang="zh-CN" altLang="en-US" sz="24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4" name="文本框 33"/>
            <p:cNvSpPr txBox="1"/>
            <p:nvPr/>
          </p:nvSpPr>
          <p:spPr>
            <a:xfrm>
              <a:off x="1538538" y="4462377"/>
              <a:ext cx="2751937" cy="531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IP</a:t>
              </a: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地址是怎么回事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094700" y="4632363"/>
            <a:ext cx="4875491" cy="542428"/>
            <a:chOff x="945108" y="5534862"/>
            <a:chExt cx="4875491" cy="542428"/>
          </a:xfrm>
        </p:grpSpPr>
        <p:grpSp>
          <p:nvGrpSpPr>
            <p:cNvPr id="38" name="组合 37"/>
            <p:cNvGrpSpPr/>
            <p:nvPr/>
          </p:nvGrpSpPr>
          <p:grpSpPr>
            <a:xfrm>
              <a:off x="945108" y="5554070"/>
              <a:ext cx="532211" cy="523220"/>
              <a:chOff x="704759" y="3164436"/>
              <a:chExt cx="1932953" cy="1900298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737414" y="3164436"/>
                <a:ext cx="1900298" cy="1900298"/>
              </a:xfrm>
              <a:prstGeom prst="ellipse">
                <a:avLst/>
              </a:prstGeom>
              <a:solidFill>
                <a:srgbClr val="009FF6"/>
              </a:solidFill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41" name="Text Box 79"/>
              <p:cNvSpPr txBox="1">
                <a:spLocks noChangeArrowheads="1"/>
              </p:cNvSpPr>
              <p:nvPr/>
            </p:nvSpPr>
            <p:spPr bwMode="auto">
              <a:xfrm>
                <a:off x="704759" y="3262593"/>
                <a:ext cx="1900298" cy="17039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2400" b="1" i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05</a:t>
                </a:r>
                <a:endParaRPr kumimoji="1" lang="zh-CN" altLang="en-US" sz="24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9" name="文本框 38"/>
            <p:cNvSpPr txBox="1"/>
            <p:nvPr/>
          </p:nvSpPr>
          <p:spPr>
            <a:xfrm>
              <a:off x="1545760" y="5534862"/>
              <a:ext cx="4274839" cy="531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网卡和网线起了什么样的作用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103691" y="5315540"/>
            <a:ext cx="5589547" cy="549121"/>
            <a:chOff x="954099" y="4444876"/>
            <a:chExt cx="5589547" cy="549121"/>
          </a:xfrm>
        </p:grpSpPr>
        <p:grpSp>
          <p:nvGrpSpPr>
            <p:cNvPr id="43" name="组合 42"/>
            <p:cNvGrpSpPr/>
            <p:nvPr/>
          </p:nvGrpSpPr>
          <p:grpSpPr>
            <a:xfrm>
              <a:off x="954099" y="4444876"/>
              <a:ext cx="529471" cy="523220"/>
              <a:chOff x="737414" y="3164436"/>
              <a:chExt cx="1923001" cy="1900298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737414" y="3164436"/>
                <a:ext cx="1900298" cy="1900298"/>
              </a:xfrm>
              <a:prstGeom prst="ellipse">
                <a:avLst/>
              </a:prstGeom>
              <a:solidFill>
                <a:srgbClr val="FFC000"/>
              </a:solidFill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46" name="Text Box 79"/>
              <p:cNvSpPr txBox="1">
                <a:spLocks noChangeArrowheads="1"/>
              </p:cNvSpPr>
              <p:nvPr/>
            </p:nvSpPr>
            <p:spPr bwMode="auto">
              <a:xfrm>
                <a:off x="760117" y="3227998"/>
                <a:ext cx="1900298" cy="17039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2400" b="1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06</a:t>
                </a:r>
                <a:endParaRPr kumimoji="1" lang="zh-CN" altLang="en-US" sz="24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1538538" y="4462377"/>
              <a:ext cx="5005108" cy="531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如何保证网络应用的安全性和性能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430213" y="0"/>
            <a:ext cx="7462502" cy="1428589"/>
            <a:chOff x="551030" y="-368704"/>
            <a:chExt cx="7462502" cy="1428589"/>
          </a:xfrm>
        </p:grpSpPr>
        <p:grpSp>
          <p:nvGrpSpPr>
            <p:cNvPr id="27" name="组合 26"/>
            <p:cNvGrpSpPr/>
            <p:nvPr/>
          </p:nvGrpSpPr>
          <p:grpSpPr>
            <a:xfrm>
              <a:off x="1201631" y="303925"/>
              <a:ext cx="6811901" cy="687997"/>
              <a:chOff x="1839058" y="967769"/>
              <a:chExt cx="6811901" cy="687997"/>
            </a:xfrm>
          </p:grpSpPr>
          <p:sp>
            <p:nvSpPr>
              <p:cNvPr id="34" name="矩形: 圆角 33"/>
              <p:cNvSpPr/>
              <p:nvPr/>
            </p:nvSpPr>
            <p:spPr>
              <a:xfrm>
                <a:off x="1839058" y="967769"/>
                <a:ext cx="6811901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786093" y="1009435"/>
                <a:ext cx="55761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本章重点讨论的网络应用</a:t>
                </a:r>
              </a:p>
            </p:txBody>
          </p:sp>
        </p:grpSp>
        <p:pic>
          <p:nvPicPr>
            <p:cNvPr id="33" name="图片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22" name="组合 21"/>
          <p:cNvGrpSpPr/>
          <p:nvPr/>
        </p:nvGrpSpPr>
        <p:grpSpPr>
          <a:xfrm>
            <a:off x="3022401" y="2089201"/>
            <a:ext cx="1663649" cy="1663649"/>
            <a:chOff x="737414" y="3164436"/>
            <a:chExt cx="1900298" cy="1900298"/>
          </a:xfrm>
        </p:grpSpPr>
        <p:grpSp>
          <p:nvGrpSpPr>
            <p:cNvPr id="23" name="组合 22"/>
            <p:cNvGrpSpPr/>
            <p:nvPr/>
          </p:nvGrpSpPr>
          <p:grpSpPr>
            <a:xfrm>
              <a:off x="737414" y="3164436"/>
              <a:ext cx="1900298" cy="1900298"/>
              <a:chOff x="795138" y="3164436"/>
              <a:chExt cx="1900298" cy="1900298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95138" y="3164436"/>
                <a:ext cx="1900298" cy="1900298"/>
              </a:xfrm>
              <a:prstGeom prst="ellipse">
                <a:avLst/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866914" y="3240636"/>
                <a:ext cx="1747898" cy="17478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4" name="Text Box 79"/>
            <p:cNvSpPr txBox="1">
              <a:spLocks noChangeArrowheads="1"/>
            </p:cNvSpPr>
            <p:nvPr/>
          </p:nvSpPr>
          <p:spPr bwMode="auto">
            <a:xfrm>
              <a:off x="1138447" y="3841137"/>
              <a:ext cx="1089383" cy="546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WEB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175201" y="4512836"/>
            <a:ext cx="1663649" cy="1663649"/>
            <a:chOff x="737414" y="3164436"/>
            <a:chExt cx="1900298" cy="1900298"/>
          </a:xfrm>
        </p:grpSpPr>
        <p:grpSp>
          <p:nvGrpSpPr>
            <p:cNvPr id="43" name="组合 42"/>
            <p:cNvGrpSpPr/>
            <p:nvPr/>
          </p:nvGrpSpPr>
          <p:grpSpPr>
            <a:xfrm>
              <a:off x="737414" y="3164436"/>
              <a:ext cx="1900298" cy="1900298"/>
              <a:chOff x="795138" y="3164436"/>
              <a:chExt cx="1900298" cy="1900298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795138" y="3164436"/>
                <a:ext cx="1900298" cy="190029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866914" y="3240636"/>
                <a:ext cx="1747898" cy="17478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4" name="Text Box 79"/>
            <p:cNvSpPr txBox="1">
              <a:spLocks noChangeArrowheads="1"/>
            </p:cNvSpPr>
            <p:nvPr/>
          </p:nvSpPr>
          <p:spPr bwMode="auto">
            <a:xfrm>
              <a:off x="896618" y="3847792"/>
              <a:ext cx="1573043" cy="537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DNS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363429" y="4459965"/>
            <a:ext cx="1663649" cy="1663649"/>
            <a:chOff x="737414" y="3164436"/>
            <a:chExt cx="1900298" cy="1900298"/>
          </a:xfrm>
        </p:grpSpPr>
        <p:grpSp>
          <p:nvGrpSpPr>
            <p:cNvPr id="48" name="组合 47"/>
            <p:cNvGrpSpPr/>
            <p:nvPr/>
          </p:nvGrpSpPr>
          <p:grpSpPr>
            <a:xfrm>
              <a:off x="737414" y="3164436"/>
              <a:ext cx="1900298" cy="1900298"/>
              <a:chOff x="795138" y="3164436"/>
              <a:chExt cx="1900298" cy="1900298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795138" y="3164436"/>
                <a:ext cx="1900298" cy="1900298"/>
              </a:xfrm>
              <a:prstGeom prst="ellipse">
                <a:avLst/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866914" y="3240636"/>
                <a:ext cx="1747898" cy="17478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9" name="Text Box 79"/>
            <p:cNvSpPr txBox="1">
              <a:spLocks noChangeArrowheads="1"/>
            </p:cNvSpPr>
            <p:nvPr/>
          </p:nvSpPr>
          <p:spPr bwMode="auto">
            <a:xfrm>
              <a:off x="1159336" y="3846632"/>
              <a:ext cx="1089383" cy="535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P2P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4CD6273A-C36F-4316-871B-B6AC43947600}"/>
              </a:ext>
            </a:extLst>
          </p:cNvPr>
          <p:cNvGrpSpPr/>
          <p:nvPr/>
        </p:nvGrpSpPr>
        <p:grpSpPr>
          <a:xfrm>
            <a:off x="6229066" y="2155912"/>
            <a:ext cx="1663649" cy="1663649"/>
            <a:chOff x="737414" y="3164436"/>
            <a:chExt cx="1900298" cy="1900298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AC1A65C9-310E-46C8-8EB2-EEEF8A5F2B6B}"/>
                </a:ext>
              </a:extLst>
            </p:cNvPr>
            <p:cNvGrpSpPr/>
            <p:nvPr/>
          </p:nvGrpSpPr>
          <p:grpSpPr>
            <a:xfrm>
              <a:off x="737414" y="3164436"/>
              <a:ext cx="1900298" cy="1900298"/>
              <a:chOff x="795138" y="3164436"/>
              <a:chExt cx="1900298" cy="1900298"/>
            </a:xfrm>
          </p:grpSpPr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30C81DB2-5177-49F0-846E-58B82E9172C7}"/>
                  </a:ext>
                </a:extLst>
              </p:cNvPr>
              <p:cNvSpPr/>
              <p:nvPr/>
            </p:nvSpPr>
            <p:spPr>
              <a:xfrm>
                <a:off x="795138" y="3164436"/>
                <a:ext cx="1900298" cy="190029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8F11A4D9-B503-430F-AC27-E03DE04C1FE0}"/>
                  </a:ext>
                </a:extLst>
              </p:cNvPr>
              <p:cNvSpPr/>
              <p:nvPr/>
            </p:nvSpPr>
            <p:spPr>
              <a:xfrm>
                <a:off x="866914" y="3240636"/>
                <a:ext cx="1747898" cy="17478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Text Box 79">
              <a:extLst>
                <a:ext uri="{FF2B5EF4-FFF2-40B4-BE49-F238E27FC236}">
                  <a16:creationId xmlns:a16="http://schemas.microsoft.com/office/drawing/2014/main" id="{7803DDB0-0F4C-4AA9-97D1-9B38719D07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6618" y="3847792"/>
              <a:ext cx="1573043" cy="537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SMTP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2638942" y="1769493"/>
            <a:ext cx="3563489" cy="3563489"/>
          </a:xfrm>
          <a:prstGeom prst="ellipse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 dirty="0"/>
          </a:p>
        </p:txBody>
      </p:sp>
      <p:grpSp>
        <p:nvGrpSpPr>
          <p:cNvPr id="8" name="组合 7"/>
          <p:cNvGrpSpPr/>
          <p:nvPr/>
        </p:nvGrpSpPr>
        <p:grpSpPr>
          <a:xfrm>
            <a:off x="2340054" y="2478880"/>
            <a:ext cx="9141823" cy="2435552"/>
            <a:chOff x="1018843" y="2308548"/>
            <a:chExt cx="9141823" cy="2435552"/>
          </a:xfrm>
        </p:grpSpPr>
        <p:grpSp>
          <p:nvGrpSpPr>
            <p:cNvPr id="9" name="组合 8"/>
            <p:cNvGrpSpPr/>
            <p:nvPr/>
          </p:nvGrpSpPr>
          <p:grpSpPr>
            <a:xfrm>
              <a:off x="1018843" y="2308548"/>
              <a:ext cx="9141823" cy="1825971"/>
              <a:chOff x="764133" y="1731411"/>
              <a:chExt cx="6856376" cy="1369478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764133" y="1731411"/>
                <a:ext cx="6856376" cy="8487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sz="6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造字工房朗倩（非商用）常规体" pitchFamily="50" charset="-122"/>
                    <a:ea typeface="造字工房朗倩（非商用）常规体" pitchFamily="50" charset="-122"/>
                  </a:rPr>
                  <a:t>Web</a:t>
                </a:r>
                <a:r>
                  <a:rPr lang="zh-CN" altLang="en-US" sz="6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造字工房朗倩（非商用）常规体" pitchFamily="50" charset="-122"/>
                    <a:ea typeface="造字工房朗倩（非商用）常规体" pitchFamily="50" charset="-122"/>
                  </a:rPr>
                  <a:t>和</a:t>
                </a:r>
                <a:r>
                  <a:rPr lang="en-US" altLang="zh-CN" sz="6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造字工房朗倩（非商用）常规体" pitchFamily="50" charset="-122"/>
                    <a:ea typeface="造字工房朗倩（非商用）常规体" pitchFamily="50" charset="-122"/>
                  </a:rPr>
                  <a:t>HTTP </a:t>
                </a:r>
                <a:endParaRPr lang="zh-CN" altLang="en-US" sz="6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造字工房朗倩（非商用）常规体" pitchFamily="50" charset="-122"/>
                  <a:ea typeface="造字工房朗倩（非商用）常规体" pitchFamily="50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453119" y="2562773"/>
                <a:ext cx="2200365" cy="4385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4800" spc="300" baseline="-25000" dirty="0">
                    <a:gradFill>
                      <a:gsLst>
                        <a:gs pos="100000">
                          <a:srgbClr val="2E95D1"/>
                        </a:gs>
                        <a:gs pos="0">
                          <a:srgbClr val="8296EF"/>
                        </a:gs>
                      </a:gsLst>
                      <a:lin ang="10800000" scaled="0"/>
                    </a:gra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eb  and  HTTP</a:t>
                </a:r>
                <a:endParaRPr lang="zh-CN" altLang="en-US" sz="4800" spc="300" baseline="-25000" dirty="0">
                  <a:gradFill>
                    <a:gsLst>
                      <a:gs pos="100000">
                        <a:srgbClr val="2E95D1"/>
                      </a:gs>
                      <a:gs pos="0">
                        <a:srgbClr val="8296EF"/>
                      </a:gs>
                    </a:gsLst>
                    <a:lin ang="10800000" scaled="0"/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008364" y="2329586"/>
                <a:ext cx="623009" cy="6848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8000" baseline="-25000" dirty="0">
                    <a:solidFill>
                      <a:srgbClr val="2E95D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endParaRPr lang="zh-CN" altLang="en-US" sz="8000" baseline="-25000" dirty="0">
                  <a:solidFill>
                    <a:srgbClr val="2E95D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接连接符 14"/>
              <p:cNvCxnSpPr>
                <a:cxnSpLocks/>
              </p:cNvCxnSpPr>
              <p:nvPr/>
            </p:nvCxnSpPr>
            <p:spPr>
              <a:xfrm>
                <a:off x="3097306" y="3100889"/>
                <a:ext cx="2415997" cy="0"/>
              </a:xfrm>
              <a:prstGeom prst="line">
                <a:avLst/>
              </a:prstGeom>
              <a:ln w="9525">
                <a:solidFill>
                  <a:srgbClr val="2E3047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275967" y="4036214"/>
              <a:ext cx="1239442" cy="707886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4000" b="1" dirty="0">
                  <a:solidFill>
                    <a:srgbClr val="2E95D1"/>
                  </a:solidFill>
                  <a:latin typeface="造字工房朗倩（非商用）细体" pitchFamily="50" charset="-122"/>
                  <a:ea typeface="造字工房朗倩（非商用）细体" pitchFamily="50" charset="-122"/>
                </a:rPr>
                <a:t>……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309224" y="2178798"/>
            <a:ext cx="1479553" cy="1353390"/>
            <a:chOff x="787397" y="1578243"/>
            <a:chExt cx="1679793" cy="1536555"/>
          </a:xfrm>
        </p:grpSpPr>
        <p:sp>
          <p:nvSpPr>
            <p:cNvPr id="21" name="Oval 6"/>
            <p:cNvSpPr/>
            <p:nvPr/>
          </p:nvSpPr>
          <p:spPr>
            <a:xfrm>
              <a:off x="934434" y="1608992"/>
              <a:ext cx="1532756" cy="1505806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0">
                    <a:srgbClr val="2E95D1"/>
                  </a:gs>
                  <a:gs pos="100000">
                    <a:srgbClr val="1F25A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Narkisim" panose="020E0502050101010101" pitchFamily="34" charset="-79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3"/>
            <a:srcRect r="16607"/>
            <a:stretch>
              <a:fillRect/>
            </a:stretch>
          </p:blipFill>
          <p:spPr>
            <a:xfrm>
              <a:off x="787397" y="1578243"/>
              <a:ext cx="1602532" cy="140448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430213" y="0"/>
            <a:ext cx="4395786" cy="1428589"/>
            <a:chOff x="551030" y="-368704"/>
            <a:chExt cx="4395786" cy="1428589"/>
          </a:xfrm>
        </p:grpSpPr>
        <p:grpSp>
          <p:nvGrpSpPr>
            <p:cNvPr id="27" name="组合 26"/>
            <p:cNvGrpSpPr/>
            <p:nvPr/>
          </p:nvGrpSpPr>
          <p:grpSpPr>
            <a:xfrm>
              <a:off x="1201631" y="303925"/>
              <a:ext cx="3745185" cy="687997"/>
              <a:chOff x="1839058" y="967769"/>
              <a:chExt cx="3745185" cy="687997"/>
            </a:xfrm>
          </p:grpSpPr>
          <p:sp>
            <p:nvSpPr>
              <p:cNvPr id="34" name="矩形: 圆角 33"/>
              <p:cNvSpPr/>
              <p:nvPr/>
            </p:nvSpPr>
            <p:spPr>
              <a:xfrm>
                <a:off x="1839058" y="967769"/>
                <a:ext cx="3745185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786093" y="1009435"/>
                <a:ext cx="25272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历史的回顾</a:t>
                </a:r>
              </a:p>
            </p:txBody>
          </p:sp>
        </p:grpSp>
        <p:pic>
          <p:nvPicPr>
            <p:cNvPr id="33" name="图片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55" name="组合 54"/>
          <p:cNvGrpSpPr/>
          <p:nvPr/>
        </p:nvGrpSpPr>
        <p:grpSpPr>
          <a:xfrm>
            <a:off x="800038" y="4153193"/>
            <a:ext cx="7154734" cy="603899"/>
            <a:chOff x="1263766" y="4108538"/>
            <a:chExt cx="10185433" cy="603899"/>
          </a:xfrm>
        </p:grpSpPr>
        <p:sp>
          <p:nvSpPr>
            <p:cNvPr id="56" name="矩形: 圆角 55"/>
            <p:cNvSpPr/>
            <p:nvPr/>
          </p:nvSpPr>
          <p:spPr>
            <a:xfrm>
              <a:off x="1263767" y="4127662"/>
              <a:ext cx="9896157" cy="584775"/>
            </a:xfrm>
            <a:prstGeom prst="roundRect">
              <a:avLst>
                <a:gd name="adj" fmla="val 50000"/>
              </a:avLst>
            </a:prstGeom>
            <a:solidFill>
              <a:srgbClr val="009FF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7" name="矩形 56"/>
            <p:cNvSpPr/>
            <p:nvPr/>
          </p:nvSpPr>
          <p:spPr>
            <a:xfrm>
              <a:off x="1263766" y="4108538"/>
              <a:ext cx="1018543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3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广播收音机</a:t>
              </a:r>
              <a:r>
                <a:rPr kumimoji="1" lang="en-US" altLang="zh-CN" sz="3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/</a:t>
              </a:r>
              <a:r>
                <a:rPr kumimoji="1" lang="zh-CN" altLang="en-US" sz="3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电视机和</a:t>
              </a:r>
              <a:r>
                <a:rPr kumimoji="1" lang="en-US" altLang="zh-CN" sz="3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WEB</a:t>
              </a:r>
              <a:r>
                <a:rPr kumimoji="1" lang="zh-CN" altLang="en-US" sz="3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的异同点</a:t>
              </a: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800038" y="4891956"/>
            <a:ext cx="11120185" cy="580865"/>
            <a:chOff x="1403750" y="3494650"/>
            <a:chExt cx="11120185" cy="580865"/>
          </a:xfrm>
        </p:grpSpPr>
        <p:grpSp>
          <p:nvGrpSpPr>
            <p:cNvPr id="86" name="组合 85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88" name="对话气泡: 椭圆形 87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z="1600"/>
              </a:p>
            </p:txBody>
          </p:sp>
          <p:sp>
            <p:nvSpPr>
              <p:cNvPr id="89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87" name="Text Box 79"/>
            <p:cNvSpPr txBox="1">
              <a:spLocks noChangeArrowheads="1"/>
            </p:cNvSpPr>
            <p:nvPr/>
          </p:nvSpPr>
          <p:spPr bwMode="auto">
            <a:xfrm>
              <a:off x="1985931" y="3494650"/>
              <a:ext cx="10538004" cy="58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都是广播和按需操作</a:t>
              </a: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800038" y="5601010"/>
            <a:ext cx="11120183" cy="580865"/>
            <a:chOff x="1403750" y="3494650"/>
            <a:chExt cx="11120183" cy="580865"/>
          </a:xfrm>
        </p:grpSpPr>
        <p:grpSp>
          <p:nvGrpSpPr>
            <p:cNvPr id="91" name="组合 90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93" name="对话气泡: 椭圆形 92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z="1600"/>
              </a:p>
            </p:txBody>
          </p:sp>
          <p:sp>
            <p:nvSpPr>
              <p:cNvPr id="94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92" name="Text Box 79"/>
            <p:cNvSpPr txBox="1">
              <a:spLocks noChangeArrowheads="1"/>
            </p:cNvSpPr>
            <p:nvPr/>
          </p:nvSpPr>
          <p:spPr bwMode="auto">
            <a:xfrm>
              <a:off x="1985930" y="3494650"/>
              <a:ext cx="10538003" cy="58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你不能发布电视节目，但可以发布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WEB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内容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849B355-3FFE-49A4-823B-F875C05180BC}"/>
              </a:ext>
            </a:extLst>
          </p:cNvPr>
          <p:cNvGrpSpPr/>
          <p:nvPr/>
        </p:nvGrpSpPr>
        <p:grpSpPr>
          <a:xfrm>
            <a:off x="800038" y="1476493"/>
            <a:ext cx="11120185" cy="1134862"/>
            <a:chOff x="1403750" y="3494650"/>
            <a:chExt cx="11120185" cy="113486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6DDA36FB-BE18-4145-8ACC-9ACA975344AB}"/>
                </a:ext>
              </a:extLst>
            </p:cNvPr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24" name="对话气泡: 椭圆形 23">
                <a:extLst>
                  <a:ext uri="{FF2B5EF4-FFF2-40B4-BE49-F238E27FC236}">
                    <a16:creationId xmlns:a16="http://schemas.microsoft.com/office/drawing/2014/main" id="{E9830A48-5C96-4182-B95C-65010D79C933}"/>
                  </a:ext>
                </a:extLst>
              </p:cNvPr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/>
              </a:p>
            </p:txBody>
          </p:sp>
          <p:sp>
            <p:nvSpPr>
              <p:cNvPr id="25" name="round-web-cam_17861">
                <a:extLst>
                  <a:ext uri="{FF2B5EF4-FFF2-40B4-BE49-F238E27FC236}">
                    <a16:creationId xmlns:a16="http://schemas.microsoft.com/office/drawing/2014/main" id="{3FFDB79B-20D4-4F1D-A430-EB7A379770A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23" name="Text Box 79">
              <a:extLst>
                <a:ext uri="{FF2B5EF4-FFF2-40B4-BE49-F238E27FC236}">
                  <a16:creationId xmlns:a16="http://schemas.microsoft.com/office/drawing/2014/main" id="{82C5A5C5-5533-4820-9AB5-8BF6D3718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5931" y="3494650"/>
              <a:ext cx="10538004" cy="1134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19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世纪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70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年代，电话的发明，扩展了人类通信的范围，增强了人类通信的实效性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A6C49BA-873B-467A-A28F-D20401B7D608}"/>
              </a:ext>
            </a:extLst>
          </p:cNvPr>
          <p:cNvGrpSpPr/>
          <p:nvPr/>
        </p:nvGrpSpPr>
        <p:grpSpPr>
          <a:xfrm>
            <a:off x="800038" y="2614451"/>
            <a:ext cx="11120185" cy="580865"/>
            <a:chOff x="1403750" y="3494650"/>
            <a:chExt cx="11120185" cy="580865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479E7F99-D07B-450D-BF7B-B4D7886B53FC}"/>
                </a:ext>
              </a:extLst>
            </p:cNvPr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32" name="对话气泡: 椭圆形 31">
                <a:extLst>
                  <a:ext uri="{FF2B5EF4-FFF2-40B4-BE49-F238E27FC236}">
                    <a16:creationId xmlns:a16="http://schemas.microsoft.com/office/drawing/2014/main" id="{DDFC7643-6B7E-4524-AB02-B74AAEB4C529}"/>
                  </a:ext>
                </a:extLst>
              </p:cNvPr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z="1600"/>
              </a:p>
            </p:txBody>
          </p:sp>
          <p:sp>
            <p:nvSpPr>
              <p:cNvPr id="36" name="round-web-cam_17861">
                <a:extLst>
                  <a:ext uri="{FF2B5EF4-FFF2-40B4-BE49-F238E27FC236}">
                    <a16:creationId xmlns:a16="http://schemas.microsoft.com/office/drawing/2014/main" id="{6A22CF6B-3A90-43AE-AC0A-4D9C76683BA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31" name="Text Box 79">
              <a:extLst>
                <a:ext uri="{FF2B5EF4-FFF2-40B4-BE49-F238E27FC236}">
                  <a16:creationId xmlns:a16="http://schemas.microsoft.com/office/drawing/2014/main" id="{8660C8D9-830F-43CA-819F-E8A34D0ACD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5931" y="3494650"/>
              <a:ext cx="10538004" cy="58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20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世纪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20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年代，广播收音机和电视的发明，极大的丰富了人类可获取信息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2930453C-670E-403D-B339-77675523B017}"/>
              </a:ext>
            </a:extLst>
          </p:cNvPr>
          <p:cNvGrpSpPr/>
          <p:nvPr/>
        </p:nvGrpSpPr>
        <p:grpSpPr>
          <a:xfrm>
            <a:off x="800038" y="3266480"/>
            <a:ext cx="11120185" cy="580865"/>
            <a:chOff x="1403750" y="3494650"/>
            <a:chExt cx="11120185" cy="580865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C8D03F22-3AB2-4BC1-8E51-CA9977F5266B}"/>
                </a:ext>
              </a:extLst>
            </p:cNvPr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40" name="对话气泡: 椭圆形 39">
                <a:extLst>
                  <a:ext uri="{FF2B5EF4-FFF2-40B4-BE49-F238E27FC236}">
                    <a16:creationId xmlns:a16="http://schemas.microsoft.com/office/drawing/2014/main" id="{CD1EE942-648A-41E2-B101-B233BEB9A367}"/>
                  </a:ext>
                </a:extLst>
              </p:cNvPr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z="1600"/>
              </a:p>
            </p:txBody>
          </p:sp>
          <p:sp>
            <p:nvSpPr>
              <p:cNvPr id="41" name="round-web-cam_17861">
                <a:extLst>
                  <a:ext uri="{FF2B5EF4-FFF2-40B4-BE49-F238E27FC236}">
                    <a16:creationId xmlns:a16="http://schemas.microsoft.com/office/drawing/2014/main" id="{395EC1D8-7430-46D0-901E-0FBA4CD68CC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39" name="Text Box 79">
              <a:extLst>
                <a:ext uri="{FF2B5EF4-FFF2-40B4-BE49-F238E27FC236}">
                  <a16:creationId xmlns:a16="http://schemas.microsoft.com/office/drawing/2014/main" id="{0CD18949-D6DF-4452-99D2-F72A5E3817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5931" y="3494650"/>
              <a:ext cx="10538004" cy="58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20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世纪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90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年代，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WEB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的发明，极大的提高了人类主动获取信息的能力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074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4542126" cy="1428589"/>
            <a:chOff x="551030" y="-368704"/>
            <a:chExt cx="4542126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1" y="303925"/>
              <a:ext cx="3891525" cy="687997"/>
              <a:chOff x="1839058" y="967769"/>
              <a:chExt cx="3891525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8" y="967769"/>
                <a:ext cx="3891525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3" y="1009435"/>
                <a:ext cx="29444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WEB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的构成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59" name="组合 58"/>
          <p:cNvGrpSpPr/>
          <p:nvPr/>
        </p:nvGrpSpPr>
        <p:grpSpPr>
          <a:xfrm>
            <a:off x="723825" y="1668482"/>
            <a:ext cx="4282514" cy="1687963"/>
            <a:chOff x="1403750" y="3593123"/>
            <a:chExt cx="4282514" cy="1687963"/>
          </a:xfrm>
        </p:grpSpPr>
        <p:grpSp>
          <p:nvGrpSpPr>
            <p:cNvPr id="68" name="组合 67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81" name="对话气泡: 椭圆形 80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2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80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3700333" cy="168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WEB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服务器：</a:t>
              </a:r>
              <a:endPara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IIS</a:t>
              </a:r>
            </a:p>
            <a:p>
              <a:pPr>
                <a:lnSpc>
                  <a:spcPct val="110000"/>
                </a:lnSpc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Apache</a:t>
              </a:r>
            </a:p>
            <a:p>
              <a:pPr>
                <a:lnSpc>
                  <a:spcPct val="110000"/>
                </a:lnSpc>
              </a:pPr>
              <a:r>
                <a:rPr kumimoji="1" lang="en-US" altLang="zh-CN" sz="2400" dirty="0" err="1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TomCat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……</a:t>
              </a:r>
              <a:endPara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61" name="Text Box 7"/>
          <p:cNvSpPr txBox="1">
            <a:spLocks noChangeArrowheads="1"/>
          </p:cNvSpPr>
          <p:nvPr/>
        </p:nvSpPr>
        <p:spPr bwMode="auto">
          <a:xfrm>
            <a:off x="5869418" y="3616783"/>
            <a:ext cx="21613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运行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Firefox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PC</a:t>
            </a:r>
            <a:endParaRPr lang="en-US" altLang="zh-CN" sz="32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2" name="Text Box 9"/>
          <p:cNvSpPr txBox="1">
            <a:spLocks noChangeArrowheads="1"/>
          </p:cNvSpPr>
          <p:nvPr/>
        </p:nvSpPr>
        <p:spPr bwMode="auto">
          <a:xfrm>
            <a:off x="8952677" y="4911810"/>
            <a:ext cx="172268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运行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Apache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Web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服务器</a:t>
            </a:r>
            <a:endParaRPr lang="en-US" altLang="zh-CN" sz="32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3" name="Text Box 23"/>
          <p:cNvSpPr txBox="1">
            <a:spLocks noChangeArrowheads="1"/>
          </p:cNvSpPr>
          <p:nvPr/>
        </p:nvSpPr>
        <p:spPr bwMode="auto">
          <a:xfrm>
            <a:off x="5869418" y="5731913"/>
            <a:ext cx="22621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运行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Safari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iphone</a:t>
            </a:r>
            <a:endParaRPr lang="en-US" altLang="zh-CN" sz="32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64" name="Group 35"/>
          <p:cNvGrpSpPr/>
          <p:nvPr/>
        </p:nvGrpSpPr>
        <p:grpSpPr bwMode="auto">
          <a:xfrm>
            <a:off x="7434254" y="2931897"/>
            <a:ext cx="2101850" cy="946150"/>
            <a:chOff x="3640" y="1346"/>
            <a:chExt cx="1324" cy="596"/>
          </a:xfrm>
        </p:grpSpPr>
        <p:sp>
          <p:nvSpPr>
            <p:cNvPr id="165" name="Line 19"/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009FF6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" name="Text Box 24"/>
            <p:cNvSpPr txBox="1">
              <a:spLocks noChangeArrowheads="1"/>
            </p:cNvSpPr>
            <p:nvPr/>
          </p:nvSpPr>
          <p:spPr bwMode="auto">
            <a:xfrm rot="1422049">
              <a:off x="3896" y="1444"/>
              <a:ext cx="841" cy="21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dirty="0">
                  <a:solidFill>
                    <a:srgbClr val="009FF6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rPr>
                <a:t>HTTP request</a:t>
              </a:r>
              <a:endParaRPr lang="en-US" altLang="zh-CN" sz="2400" dirty="0">
                <a:solidFill>
                  <a:srgbClr val="009FF6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7" name="Group 36"/>
          <p:cNvGrpSpPr/>
          <p:nvPr/>
        </p:nvGrpSpPr>
        <p:grpSpPr bwMode="auto">
          <a:xfrm>
            <a:off x="7545379" y="3139860"/>
            <a:ext cx="1971675" cy="904875"/>
            <a:chOff x="4141" y="394"/>
            <a:chExt cx="1242" cy="570"/>
          </a:xfrm>
        </p:grpSpPr>
        <p:sp>
          <p:nvSpPr>
            <p:cNvPr id="168" name="Line 20"/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009FF6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" name="Text Box 26"/>
            <p:cNvSpPr txBox="1">
              <a:spLocks noChangeArrowheads="1"/>
            </p:cNvSpPr>
            <p:nvPr/>
          </p:nvSpPr>
          <p:spPr bwMode="auto">
            <a:xfrm rot="1411598">
              <a:off x="4350" y="705"/>
              <a:ext cx="919" cy="21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dirty="0">
                  <a:solidFill>
                    <a:srgbClr val="009FF6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rPr>
                <a:t>HTTP response</a:t>
              </a:r>
              <a:endParaRPr lang="en-US" altLang="zh-CN" sz="2400" dirty="0">
                <a:solidFill>
                  <a:srgbClr val="009FF6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0" name="Group 37"/>
          <p:cNvGrpSpPr/>
          <p:nvPr/>
        </p:nvGrpSpPr>
        <p:grpSpPr bwMode="auto">
          <a:xfrm rot="-3183056">
            <a:off x="7486765" y="4294178"/>
            <a:ext cx="2101850" cy="946150"/>
            <a:chOff x="3640" y="1346"/>
            <a:chExt cx="1324" cy="596"/>
          </a:xfrm>
        </p:grpSpPr>
        <p:sp>
          <p:nvSpPr>
            <p:cNvPr id="171" name="Line 19"/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009FF6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" name="Text Box 24"/>
            <p:cNvSpPr txBox="1">
              <a:spLocks noChangeArrowheads="1"/>
            </p:cNvSpPr>
            <p:nvPr/>
          </p:nvSpPr>
          <p:spPr bwMode="auto">
            <a:xfrm rot="1422049">
              <a:off x="3896" y="1444"/>
              <a:ext cx="841" cy="21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dirty="0">
                  <a:solidFill>
                    <a:srgbClr val="009FF6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rPr>
                <a:t>HTTP request</a:t>
              </a:r>
              <a:endParaRPr lang="en-US" altLang="zh-CN" sz="2400" dirty="0">
                <a:solidFill>
                  <a:srgbClr val="009FF6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3" name="Group 40"/>
          <p:cNvGrpSpPr/>
          <p:nvPr/>
        </p:nvGrpSpPr>
        <p:grpSpPr bwMode="auto">
          <a:xfrm rot="-3264937">
            <a:off x="7532802" y="4533890"/>
            <a:ext cx="1971675" cy="904875"/>
            <a:chOff x="4141" y="394"/>
            <a:chExt cx="1242" cy="570"/>
          </a:xfrm>
        </p:grpSpPr>
        <p:sp>
          <p:nvSpPr>
            <p:cNvPr id="174" name="Line 20"/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009FF6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" name="Text Box 26"/>
            <p:cNvSpPr txBox="1">
              <a:spLocks noChangeArrowheads="1"/>
            </p:cNvSpPr>
            <p:nvPr/>
          </p:nvSpPr>
          <p:spPr bwMode="auto">
            <a:xfrm rot="1411598">
              <a:off x="4350" y="705"/>
              <a:ext cx="91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dirty="0">
                  <a:solidFill>
                    <a:srgbClr val="009FF6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rPr>
                <a:t>HTTP response</a:t>
              </a:r>
              <a:endParaRPr lang="en-US" altLang="zh-CN" sz="2400" dirty="0">
                <a:solidFill>
                  <a:srgbClr val="009FF6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endParaRPr>
            </a:p>
          </p:txBody>
        </p:sp>
      </p:grpSp>
      <p:pic>
        <p:nvPicPr>
          <p:cNvPr id="176" name="图片 17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26" y="2358978"/>
            <a:ext cx="2025965" cy="1440461"/>
          </a:xfrm>
          <a:prstGeom prst="rect">
            <a:avLst/>
          </a:prstGeom>
        </p:spPr>
      </p:pic>
      <p:pic>
        <p:nvPicPr>
          <p:cNvPr id="177" name="图片 17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3" y="4159745"/>
            <a:ext cx="864933" cy="1729866"/>
          </a:xfrm>
          <a:prstGeom prst="rect">
            <a:avLst/>
          </a:prstGeom>
        </p:spPr>
      </p:pic>
      <p:pic>
        <p:nvPicPr>
          <p:cNvPr id="178" name="图片 17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157" y="2839076"/>
            <a:ext cx="2164871" cy="2164871"/>
          </a:xfrm>
          <a:prstGeom prst="rect">
            <a:avLst/>
          </a:prstGeom>
        </p:spPr>
      </p:pic>
      <p:pic>
        <p:nvPicPr>
          <p:cNvPr id="179" name="图片 17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694" y="2023407"/>
            <a:ext cx="954750" cy="681482"/>
          </a:xfrm>
          <a:prstGeom prst="rect">
            <a:avLst/>
          </a:prstGeom>
        </p:spPr>
      </p:pic>
      <p:pic>
        <p:nvPicPr>
          <p:cNvPr id="180" name="图片 17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474" y="1854524"/>
            <a:ext cx="1009913" cy="1009913"/>
          </a:xfrm>
          <a:prstGeom prst="rect">
            <a:avLst/>
          </a:prstGeom>
        </p:spPr>
      </p:pic>
      <p:pic>
        <p:nvPicPr>
          <p:cNvPr id="181" name="图片 180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501" y="1891265"/>
            <a:ext cx="822597" cy="8171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1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/>
      <p:bldP spid="162" grpId="0"/>
      <p:bldP spid="16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4542126" cy="1428589"/>
            <a:chOff x="551030" y="-368704"/>
            <a:chExt cx="4542126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1" y="303925"/>
              <a:ext cx="3891525" cy="687997"/>
              <a:chOff x="1839058" y="967769"/>
              <a:chExt cx="3891525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8" y="967769"/>
                <a:ext cx="3891525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3" y="1009435"/>
                <a:ext cx="29444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WEB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的构成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59" name="组合 58"/>
          <p:cNvGrpSpPr/>
          <p:nvPr/>
        </p:nvGrpSpPr>
        <p:grpSpPr>
          <a:xfrm>
            <a:off x="723078" y="1716611"/>
            <a:ext cx="2024800" cy="1687963"/>
            <a:chOff x="1403750" y="3593123"/>
            <a:chExt cx="2024800" cy="1687963"/>
          </a:xfrm>
        </p:grpSpPr>
        <p:grpSp>
          <p:nvGrpSpPr>
            <p:cNvPr id="68" name="组合 67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81" name="对话气泡: 椭圆形 80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2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80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1442619" cy="168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浏览器：</a:t>
              </a:r>
              <a:endPara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IE</a:t>
              </a:r>
            </a:p>
            <a:p>
              <a:pPr>
                <a:lnSpc>
                  <a:spcPct val="110000"/>
                </a:lnSpc>
              </a:pPr>
              <a:r>
                <a:rPr kumimoji="1" lang="en-US" altLang="zh-CN" sz="2400" dirty="0" err="1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Maxthon</a:t>
              </a:r>
              <a:endPara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Firefox</a:t>
              </a:r>
            </a:p>
          </p:txBody>
        </p:sp>
      </p:grp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5868764" y="3616385"/>
            <a:ext cx="21613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运行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Firefox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PC</a:t>
            </a:r>
            <a:endParaRPr lang="en-US" altLang="zh-CN" sz="32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8952023" y="4911412"/>
            <a:ext cx="172268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运行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Apache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Web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服务器</a:t>
            </a:r>
            <a:endParaRPr lang="en-US" altLang="zh-CN" sz="32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Text Box 23"/>
          <p:cNvSpPr txBox="1">
            <a:spLocks noChangeArrowheads="1"/>
          </p:cNvSpPr>
          <p:nvPr/>
        </p:nvSpPr>
        <p:spPr bwMode="auto">
          <a:xfrm>
            <a:off x="5868764" y="5731515"/>
            <a:ext cx="22621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运行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Safari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iphone</a:t>
            </a:r>
            <a:endParaRPr lang="en-US" altLang="zh-CN" sz="32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6" name="Group 35"/>
          <p:cNvGrpSpPr/>
          <p:nvPr/>
        </p:nvGrpSpPr>
        <p:grpSpPr bwMode="auto">
          <a:xfrm>
            <a:off x="7433600" y="2931499"/>
            <a:ext cx="2101850" cy="946150"/>
            <a:chOff x="3640" y="1346"/>
            <a:chExt cx="1324" cy="596"/>
          </a:xfrm>
        </p:grpSpPr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009FF6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24"/>
            <p:cNvSpPr txBox="1">
              <a:spLocks noChangeArrowheads="1"/>
            </p:cNvSpPr>
            <p:nvPr/>
          </p:nvSpPr>
          <p:spPr bwMode="auto">
            <a:xfrm rot="1422049">
              <a:off x="3896" y="1444"/>
              <a:ext cx="841" cy="21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dirty="0">
                  <a:solidFill>
                    <a:srgbClr val="009FF6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rPr>
                <a:t>HTTP request</a:t>
              </a:r>
              <a:endParaRPr lang="en-US" altLang="zh-CN" sz="2400" dirty="0">
                <a:solidFill>
                  <a:srgbClr val="009FF6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Group 36"/>
          <p:cNvGrpSpPr/>
          <p:nvPr/>
        </p:nvGrpSpPr>
        <p:grpSpPr bwMode="auto">
          <a:xfrm>
            <a:off x="7544725" y="3139462"/>
            <a:ext cx="1971675" cy="904875"/>
            <a:chOff x="4141" y="394"/>
            <a:chExt cx="1242" cy="570"/>
          </a:xfrm>
        </p:grpSpPr>
        <p:sp>
          <p:nvSpPr>
            <p:cNvPr id="40" name="Line 20"/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009FF6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Text Box 26"/>
            <p:cNvSpPr txBox="1">
              <a:spLocks noChangeArrowheads="1"/>
            </p:cNvSpPr>
            <p:nvPr/>
          </p:nvSpPr>
          <p:spPr bwMode="auto">
            <a:xfrm rot="1411598">
              <a:off x="4350" y="705"/>
              <a:ext cx="919" cy="21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dirty="0">
                  <a:solidFill>
                    <a:srgbClr val="009FF6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rPr>
                <a:t>HTTP response</a:t>
              </a:r>
              <a:endParaRPr lang="en-US" altLang="zh-CN" sz="2400" dirty="0">
                <a:solidFill>
                  <a:srgbClr val="009FF6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Group 37"/>
          <p:cNvGrpSpPr/>
          <p:nvPr/>
        </p:nvGrpSpPr>
        <p:grpSpPr bwMode="auto">
          <a:xfrm rot="-3183056">
            <a:off x="7486111" y="4293780"/>
            <a:ext cx="2101850" cy="946150"/>
            <a:chOff x="3640" y="1346"/>
            <a:chExt cx="1324" cy="596"/>
          </a:xfrm>
        </p:grpSpPr>
        <p:sp>
          <p:nvSpPr>
            <p:cNvPr id="43" name="Line 19"/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009FF6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Text Box 24"/>
            <p:cNvSpPr txBox="1">
              <a:spLocks noChangeArrowheads="1"/>
            </p:cNvSpPr>
            <p:nvPr/>
          </p:nvSpPr>
          <p:spPr bwMode="auto">
            <a:xfrm rot="1422049">
              <a:off x="3896" y="1444"/>
              <a:ext cx="841" cy="21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dirty="0">
                  <a:solidFill>
                    <a:srgbClr val="009FF6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rPr>
                <a:t>HTTP request</a:t>
              </a:r>
              <a:endParaRPr lang="en-US" altLang="zh-CN" sz="2400" dirty="0">
                <a:solidFill>
                  <a:srgbClr val="009FF6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Group 40"/>
          <p:cNvGrpSpPr/>
          <p:nvPr/>
        </p:nvGrpSpPr>
        <p:grpSpPr bwMode="auto">
          <a:xfrm rot="-3264937">
            <a:off x="7532148" y="4533492"/>
            <a:ext cx="1971675" cy="904875"/>
            <a:chOff x="4141" y="394"/>
            <a:chExt cx="1242" cy="570"/>
          </a:xfrm>
        </p:grpSpPr>
        <p:sp>
          <p:nvSpPr>
            <p:cNvPr id="46" name="Line 20"/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009FF6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Text Box 26"/>
            <p:cNvSpPr txBox="1">
              <a:spLocks noChangeArrowheads="1"/>
            </p:cNvSpPr>
            <p:nvPr/>
          </p:nvSpPr>
          <p:spPr bwMode="auto">
            <a:xfrm rot="1411598">
              <a:off x="4350" y="705"/>
              <a:ext cx="91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dirty="0">
                  <a:solidFill>
                    <a:srgbClr val="009FF6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rPr>
                <a:t>HTTP response</a:t>
              </a:r>
              <a:endParaRPr lang="en-US" altLang="zh-CN" sz="2400" dirty="0">
                <a:solidFill>
                  <a:srgbClr val="009FF6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endParaRPr>
            </a:p>
          </p:txBody>
        </p:sp>
      </p:grpSp>
      <p:pic>
        <p:nvPicPr>
          <p:cNvPr id="48" name="图片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472" y="2358580"/>
            <a:ext cx="2025965" cy="1440461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729" y="4159347"/>
            <a:ext cx="864933" cy="1729866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503" y="2822913"/>
            <a:ext cx="2164871" cy="2164871"/>
          </a:xfrm>
          <a:prstGeom prst="rect">
            <a:avLst/>
          </a:prstGeom>
        </p:spPr>
      </p:pic>
      <p:grpSp>
        <p:nvGrpSpPr>
          <p:cNvPr id="54" name="组合 53"/>
          <p:cNvGrpSpPr/>
          <p:nvPr/>
        </p:nvGrpSpPr>
        <p:grpSpPr>
          <a:xfrm>
            <a:off x="6264003" y="4816378"/>
            <a:ext cx="702865" cy="669490"/>
            <a:chOff x="2894674" y="4639906"/>
            <a:chExt cx="702865" cy="669490"/>
          </a:xfrm>
        </p:grpSpPr>
        <p:sp>
          <p:nvSpPr>
            <p:cNvPr id="55" name="对话气泡: 圆角矩形 54"/>
            <p:cNvSpPr/>
            <p:nvPr/>
          </p:nvSpPr>
          <p:spPr>
            <a:xfrm>
              <a:off x="2894674" y="4639906"/>
              <a:ext cx="702865" cy="669490"/>
            </a:xfrm>
            <a:prstGeom prst="wedgeRoundRectCallout">
              <a:avLst>
                <a:gd name="adj1" fmla="val 95069"/>
                <a:gd name="adj2" fmla="val 37293"/>
                <a:gd name="adj3" fmla="val 16667"/>
              </a:avLst>
            </a:prstGeom>
            <a:solidFill>
              <a:srgbClr val="009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6" name="图片 55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56" t="19656" r="22455" b="41789"/>
            <a:stretch>
              <a:fillRect/>
            </a:stretch>
          </p:blipFill>
          <p:spPr>
            <a:xfrm>
              <a:off x="2945967" y="4682263"/>
              <a:ext cx="590369" cy="584775"/>
            </a:xfrm>
            <a:prstGeom prst="roundRect">
              <a:avLst>
                <a:gd name="adj" fmla="val 24100"/>
              </a:avLst>
            </a:prstGeom>
          </p:spPr>
        </p:pic>
      </p:grpSp>
      <p:pic>
        <p:nvPicPr>
          <p:cNvPr id="57" name="图片 5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46" y="2676088"/>
            <a:ext cx="685623" cy="590862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4" t="5302" r="6547" b="7610"/>
          <a:stretch>
            <a:fillRect/>
          </a:stretch>
        </p:blipFill>
        <p:spPr>
          <a:xfrm>
            <a:off x="7420792" y="1792326"/>
            <a:ext cx="1013583" cy="1013583"/>
          </a:xfrm>
          <a:prstGeom prst="roundRect">
            <a:avLst>
              <a:gd name="adj" fmla="val 27688"/>
            </a:avLst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76" y="1730763"/>
            <a:ext cx="1221539" cy="1221539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425" y="1890866"/>
            <a:ext cx="1115990" cy="9617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4542126" cy="1428589"/>
            <a:chOff x="551030" y="-368704"/>
            <a:chExt cx="4542126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1" y="303925"/>
              <a:ext cx="3891525" cy="687997"/>
              <a:chOff x="1839058" y="967769"/>
              <a:chExt cx="3891525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8" y="967769"/>
                <a:ext cx="3891525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3" y="1009435"/>
                <a:ext cx="29444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WEB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的构成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59" name="组合 58"/>
          <p:cNvGrpSpPr/>
          <p:nvPr/>
        </p:nvGrpSpPr>
        <p:grpSpPr>
          <a:xfrm>
            <a:off x="689825" y="1657340"/>
            <a:ext cx="1681900" cy="476221"/>
            <a:chOff x="1403750" y="3593123"/>
            <a:chExt cx="1681900" cy="476221"/>
          </a:xfrm>
        </p:grpSpPr>
        <p:grpSp>
          <p:nvGrpSpPr>
            <p:cNvPr id="68" name="组合 67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81" name="对话气泡: 椭圆形 80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2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80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1099719" cy="47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协议</a:t>
              </a: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789037" y="2331766"/>
            <a:ext cx="4136924" cy="1091681"/>
            <a:chOff x="4650628" y="2375499"/>
            <a:chExt cx="3697917" cy="765317"/>
          </a:xfrm>
        </p:grpSpPr>
        <p:sp>
          <p:nvSpPr>
            <p:cNvPr id="121" name="矩形: 圆角 120"/>
            <p:cNvSpPr/>
            <p:nvPr/>
          </p:nvSpPr>
          <p:spPr>
            <a:xfrm>
              <a:off x="4650628" y="2375499"/>
              <a:ext cx="3697917" cy="701023"/>
            </a:xfrm>
            <a:prstGeom prst="roundRect">
              <a:avLst>
                <a:gd name="adj" fmla="val 12368"/>
              </a:avLst>
            </a:prstGeom>
            <a:solidFill>
              <a:srgbClr val="FEF6E5"/>
            </a:solidFill>
            <a:ln w="19050">
              <a:solidFill>
                <a:srgbClr val="FDECC7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4749078" y="2558250"/>
              <a:ext cx="3455192" cy="582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信息表达的协议</a:t>
              </a:r>
              <a:r>
                <a:rPr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——HTML</a:t>
              </a: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789801" y="3423447"/>
            <a:ext cx="4136160" cy="999971"/>
            <a:chOff x="4650628" y="2375498"/>
            <a:chExt cx="3579232" cy="701023"/>
          </a:xfrm>
        </p:grpSpPr>
        <p:sp>
          <p:nvSpPr>
            <p:cNvPr id="124" name="矩形: 圆角 123"/>
            <p:cNvSpPr/>
            <p:nvPr/>
          </p:nvSpPr>
          <p:spPr>
            <a:xfrm>
              <a:off x="4650628" y="2375498"/>
              <a:ext cx="3579232" cy="701023"/>
            </a:xfrm>
            <a:prstGeom prst="roundRect">
              <a:avLst>
                <a:gd name="adj" fmla="val 12368"/>
              </a:avLst>
            </a:prstGeom>
            <a:solidFill>
              <a:srgbClr val="FEF6E5"/>
            </a:solidFill>
            <a:ln w="19050">
              <a:solidFill>
                <a:srgbClr val="FDECC7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4659771" y="2558249"/>
              <a:ext cx="3455192" cy="323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信息传输的协议</a:t>
              </a:r>
              <a:r>
                <a:rPr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——HTTP</a:t>
              </a:r>
            </a:p>
          </p:txBody>
        </p:sp>
      </p:grpSp>
      <p:sp>
        <p:nvSpPr>
          <p:cNvPr id="126" name="Rectangle 11"/>
          <p:cNvSpPr>
            <a:spLocks noChangeArrowheads="1"/>
          </p:cNvSpPr>
          <p:nvPr/>
        </p:nvSpPr>
        <p:spPr bwMode="auto">
          <a:xfrm>
            <a:off x="741811" y="4647521"/>
            <a:ext cx="4136160" cy="92156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特别说明：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WEB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属于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C/S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模式</a:t>
            </a:r>
          </a:p>
        </p:txBody>
      </p: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5875538" y="3611008"/>
            <a:ext cx="21613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运行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Firefox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PC</a:t>
            </a:r>
            <a:endParaRPr lang="en-US" altLang="zh-CN" sz="32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8958797" y="4906035"/>
            <a:ext cx="172268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运行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Apache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Web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服务器</a:t>
            </a:r>
            <a:endParaRPr lang="en-US" altLang="zh-CN" sz="32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Text Box 23"/>
          <p:cNvSpPr txBox="1">
            <a:spLocks noChangeArrowheads="1"/>
          </p:cNvSpPr>
          <p:nvPr/>
        </p:nvSpPr>
        <p:spPr bwMode="auto">
          <a:xfrm>
            <a:off x="5875538" y="5726138"/>
            <a:ext cx="22621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运行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Safari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iphone</a:t>
            </a:r>
            <a:endParaRPr lang="en-US" altLang="zh-CN" sz="32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6" name="Group 35"/>
          <p:cNvGrpSpPr/>
          <p:nvPr/>
        </p:nvGrpSpPr>
        <p:grpSpPr bwMode="auto">
          <a:xfrm>
            <a:off x="7440374" y="2926122"/>
            <a:ext cx="2101850" cy="946150"/>
            <a:chOff x="3640" y="1346"/>
            <a:chExt cx="1324" cy="596"/>
          </a:xfrm>
        </p:grpSpPr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009FF6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24"/>
            <p:cNvSpPr txBox="1">
              <a:spLocks noChangeArrowheads="1"/>
            </p:cNvSpPr>
            <p:nvPr/>
          </p:nvSpPr>
          <p:spPr bwMode="auto">
            <a:xfrm rot="1422049">
              <a:off x="3896" y="1444"/>
              <a:ext cx="841" cy="21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dirty="0">
                  <a:solidFill>
                    <a:srgbClr val="009FF6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rPr>
                <a:t>HTTP request</a:t>
              </a:r>
              <a:endParaRPr lang="en-US" altLang="zh-CN" sz="2400" dirty="0">
                <a:solidFill>
                  <a:srgbClr val="009FF6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Group 36"/>
          <p:cNvGrpSpPr/>
          <p:nvPr/>
        </p:nvGrpSpPr>
        <p:grpSpPr bwMode="auto">
          <a:xfrm>
            <a:off x="7551499" y="3134085"/>
            <a:ext cx="1971675" cy="904875"/>
            <a:chOff x="4141" y="394"/>
            <a:chExt cx="1242" cy="570"/>
          </a:xfrm>
        </p:grpSpPr>
        <p:sp>
          <p:nvSpPr>
            <p:cNvPr id="40" name="Line 20"/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009FF6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Text Box 26"/>
            <p:cNvSpPr txBox="1">
              <a:spLocks noChangeArrowheads="1"/>
            </p:cNvSpPr>
            <p:nvPr/>
          </p:nvSpPr>
          <p:spPr bwMode="auto">
            <a:xfrm rot="1411598">
              <a:off x="4350" y="705"/>
              <a:ext cx="919" cy="21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dirty="0">
                  <a:solidFill>
                    <a:srgbClr val="009FF6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rPr>
                <a:t>HTTP response</a:t>
              </a:r>
              <a:endParaRPr lang="en-US" altLang="zh-CN" sz="2400" dirty="0">
                <a:solidFill>
                  <a:srgbClr val="009FF6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Group 37"/>
          <p:cNvGrpSpPr/>
          <p:nvPr/>
        </p:nvGrpSpPr>
        <p:grpSpPr bwMode="auto">
          <a:xfrm rot="-3183056">
            <a:off x="7492885" y="4288403"/>
            <a:ext cx="2101850" cy="946150"/>
            <a:chOff x="3640" y="1346"/>
            <a:chExt cx="1324" cy="596"/>
          </a:xfrm>
        </p:grpSpPr>
        <p:sp>
          <p:nvSpPr>
            <p:cNvPr id="43" name="Line 19"/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009FF6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Text Box 24"/>
            <p:cNvSpPr txBox="1">
              <a:spLocks noChangeArrowheads="1"/>
            </p:cNvSpPr>
            <p:nvPr/>
          </p:nvSpPr>
          <p:spPr bwMode="auto">
            <a:xfrm rot="1422049">
              <a:off x="3896" y="1444"/>
              <a:ext cx="841" cy="21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dirty="0">
                  <a:solidFill>
                    <a:srgbClr val="009FF6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rPr>
                <a:t>HTTP request</a:t>
              </a:r>
              <a:endParaRPr lang="en-US" altLang="zh-CN" sz="2400" dirty="0">
                <a:solidFill>
                  <a:srgbClr val="009FF6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Group 40"/>
          <p:cNvGrpSpPr/>
          <p:nvPr/>
        </p:nvGrpSpPr>
        <p:grpSpPr bwMode="auto">
          <a:xfrm rot="-3264937">
            <a:off x="7538922" y="4528115"/>
            <a:ext cx="1971675" cy="904875"/>
            <a:chOff x="4141" y="394"/>
            <a:chExt cx="1242" cy="570"/>
          </a:xfrm>
        </p:grpSpPr>
        <p:sp>
          <p:nvSpPr>
            <p:cNvPr id="46" name="Line 20"/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009FF6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Text Box 26"/>
            <p:cNvSpPr txBox="1">
              <a:spLocks noChangeArrowheads="1"/>
            </p:cNvSpPr>
            <p:nvPr/>
          </p:nvSpPr>
          <p:spPr bwMode="auto">
            <a:xfrm rot="1411598">
              <a:off x="4350" y="705"/>
              <a:ext cx="91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dirty="0">
                  <a:solidFill>
                    <a:srgbClr val="009FF6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rPr>
                <a:t>HTTP response</a:t>
              </a:r>
              <a:endParaRPr lang="en-US" altLang="zh-CN" sz="2400" dirty="0">
                <a:solidFill>
                  <a:srgbClr val="009FF6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endParaRPr>
            </a:p>
          </p:txBody>
        </p:sp>
      </p:grpSp>
      <p:pic>
        <p:nvPicPr>
          <p:cNvPr id="48" name="图片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246" y="2353203"/>
            <a:ext cx="2025965" cy="1440461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03" y="4153970"/>
            <a:ext cx="864933" cy="1729866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277" y="2817536"/>
            <a:ext cx="2164871" cy="2164871"/>
          </a:xfrm>
          <a:prstGeom prst="rect">
            <a:avLst/>
          </a:prstGeom>
        </p:spPr>
      </p:pic>
      <p:grpSp>
        <p:nvGrpSpPr>
          <p:cNvPr id="62" name="组合 61"/>
          <p:cNvGrpSpPr/>
          <p:nvPr/>
        </p:nvGrpSpPr>
        <p:grpSpPr>
          <a:xfrm>
            <a:off x="7714576" y="1725386"/>
            <a:ext cx="1894664" cy="517461"/>
            <a:chOff x="4650628" y="2375498"/>
            <a:chExt cx="3579232" cy="701023"/>
          </a:xfrm>
        </p:grpSpPr>
        <p:sp>
          <p:nvSpPr>
            <p:cNvPr id="63" name="矩形: 圆角 62"/>
            <p:cNvSpPr/>
            <p:nvPr/>
          </p:nvSpPr>
          <p:spPr>
            <a:xfrm>
              <a:off x="4650628" y="2375498"/>
              <a:ext cx="3579232" cy="701023"/>
            </a:xfrm>
            <a:prstGeom prst="roundRect">
              <a:avLst>
                <a:gd name="adj" fmla="val 12368"/>
              </a:avLst>
            </a:prstGeom>
            <a:solidFill>
              <a:srgbClr val="FEF6E5"/>
            </a:solidFill>
            <a:ln w="19050">
              <a:solidFill>
                <a:srgbClr val="FDECC7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4774667" y="2451085"/>
              <a:ext cx="3455193" cy="625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HTTP/1.0</a:t>
              </a: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7704846" y="2291564"/>
            <a:ext cx="1894664" cy="517461"/>
            <a:chOff x="4650628" y="2375498"/>
            <a:chExt cx="3579232" cy="701023"/>
          </a:xfrm>
        </p:grpSpPr>
        <p:sp>
          <p:nvSpPr>
            <p:cNvPr id="66" name="矩形: 圆角 65"/>
            <p:cNvSpPr/>
            <p:nvPr/>
          </p:nvSpPr>
          <p:spPr>
            <a:xfrm>
              <a:off x="4650628" y="2375498"/>
              <a:ext cx="3579232" cy="701023"/>
            </a:xfrm>
            <a:prstGeom prst="roundRect">
              <a:avLst>
                <a:gd name="adj" fmla="val 12368"/>
              </a:avLst>
            </a:prstGeom>
            <a:solidFill>
              <a:srgbClr val="FEF6E5"/>
            </a:solidFill>
            <a:ln w="19050">
              <a:solidFill>
                <a:srgbClr val="FDECC7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4774667" y="2451085"/>
              <a:ext cx="3455193" cy="625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HTTP1.1…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5665788" cy="1428589"/>
            <a:chOff x="551030" y="-368704"/>
            <a:chExt cx="5665788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2" y="303925"/>
              <a:ext cx="5015186" cy="687997"/>
              <a:chOff x="1839059" y="967769"/>
              <a:chExt cx="5015186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9" y="967769"/>
                <a:ext cx="5015186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2" y="1009435"/>
                <a:ext cx="37711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WEB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内容的表达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33" name="组合 32"/>
          <p:cNvGrpSpPr/>
          <p:nvPr/>
        </p:nvGrpSpPr>
        <p:grpSpPr>
          <a:xfrm>
            <a:off x="1279559" y="1506984"/>
            <a:ext cx="4725984" cy="1071687"/>
            <a:chOff x="1770088" y="2533650"/>
            <a:chExt cx="5684759" cy="1902610"/>
          </a:xfrm>
        </p:grpSpPr>
        <p:sp>
          <p:nvSpPr>
            <p:cNvPr id="34" name="矩形: 圆角 33"/>
            <p:cNvSpPr/>
            <p:nvPr/>
          </p:nvSpPr>
          <p:spPr>
            <a:xfrm>
              <a:off x="1770088" y="2533650"/>
              <a:ext cx="5684759" cy="12001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EF1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951184" y="2742395"/>
              <a:ext cx="5411641" cy="1693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9FF6"/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Web </a:t>
              </a:r>
              <a:r>
                <a:rPr lang="zh-CN" altLang="en-US" sz="2800" dirty="0"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页面由一些</a:t>
              </a:r>
              <a:r>
                <a:rPr lang="zh-CN" altLang="en-US" sz="2800" dirty="0">
                  <a:solidFill>
                    <a:srgbClr val="009FF6"/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对象</a:t>
              </a:r>
              <a:r>
                <a:rPr lang="zh-CN" altLang="en-US" sz="2800" dirty="0"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组成。</a:t>
              </a:r>
            </a:p>
          </p:txBody>
        </p:sp>
        <p:sp>
          <p:nvSpPr>
            <p:cNvPr id="36" name="矩形: 圆角 35"/>
            <p:cNvSpPr/>
            <p:nvPr/>
          </p:nvSpPr>
          <p:spPr>
            <a:xfrm>
              <a:off x="1857375" y="2669790"/>
              <a:ext cx="5505449" cy="965042"/>
            </a:xfrm>
            <a:prstGeom prst="roundRect">
              <a:avLst/>
            </a:prstGeom>
            <a:noFill/>
            <a:ln>
              <a:gradFill>
                <a:gsLst>
                  <a:gs pos="0">
                    <a:srgbClr val="00A3F8"/>
                  </a:gs>
                  <a:gs pos="100000">
                    <a:srgbClr val="8296EF"/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89123" y="2569774"/>
            <a:ext cx="9456092" cy="476221"/>
            <a:chOff x="1403750" y="3593123"/>
            <a:chExt cx="9456092" cy="476221"/>
          </a:xfrm>
        </p:grpSpPr>
        <p:grpSp>
          <p:nvGrpSpPr>
            <p:cNvPr id="38" name="组合 37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40" name="对话气泡: 椭圆形 39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39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8873911" cy="470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对象可以是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HTML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文件、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JPEG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图片、音频文件、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Java Applet……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89123" y="3414217"/>
            <a:ext cx="11257360" cy="476221"/>
            <a:chOff x="1403750" y="3593123"/>
            <a:chExt cx="11257360" cy="476221"/>
          </a:xfrm>
        </p:grpSpPr>
        <p:grpSp>
          <p:nvGrpSpPr>
            <p:cNvPr id="43" name="组合 42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45" name="对话气泡: 椭圆形 44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6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44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10675179" cy="470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HTML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文件是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Web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页面的基础，它可以包括各种各样的对象，是一个容器对象。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89123" y="4198785"/>
            <a:ext cx="6513080" cy="476221"/>
            <a:chOff x="1403750" y="3593123"/>
            <a:chExt cx="6513080" cy="476221"/>
          </a:xfrm>
        </p:grpSpPr>
        <p:grpSp>
          <p:nvGrpSpPr>
            <p:cNvPr id="48" name="组合 47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50" name="对话气泡: 椭圆形 49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1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49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5930899" cy="47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任何一个对象都可以用 </a:t>
              </a:r>
              <a:r>
                <a:rPr kumimoji="1" lang="en-US" altLang="zh-CN" sz="2400" dirty="0">
                  <a:solidFill>
                    <a:srgbClr val="009FF6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URL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来定位。</a:t>
              </a:r>
            </a:p>
          </p:txBody>
        </p:sp>
      </p:grpSp>
      <p:sp>
        <p:nvSpPr>
          <p:cNvPr id="52" name="Rectangle 11"/>
          <p:cNvSpPr>
            <a:spLocks noChangeArrowheads="1"/>
          </p:cNvSpPr>
          <p:nvPr/>
        </p:nvSpPr>
        <p:spPr bwMode="auto">
          <a:xfrm>
            <a:off x="2941644" y="5122364"/>
            <a:ext cx="2189362" cy="56017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URL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的例子</a:t>
            </a:r>
          </a:p>
        </p:txBody>
      </p:sp>
      <p:sp>
        <p:nvSpPr>
          <p:cNvPr id="55" name="AutoShape 6"/>
          <p:cNvSpPr/>
          <p:nvPr/>
        </p:nvSpPr>
        <p:spPr bwMode="auto">
          <a:xfrm rot="16200000">
            <a:off x="6769225" y="4357847"/>
            <a:ext cx="117476" cy="2531904"/>
          </a:xfrm>
          <a:prstGeom prst="leftBrace">
            <a:avLst>
              <a:gd name="adj1" fmla="val 58871"/>
              <a:gd name="adj2" fmla="val 50000"/>
            </a:avLst>
          </a:prstGeom>
          <a:noFill/>
          <a:ln w="19050">
            <a:solidFill>
              <a:srgbClr val="009FF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56" name="AutoShape 7"/>
          <p:cNvSpPr/>
          <p:nvPr/>
        </p:nvSpPr>
        <p:spPr bwMode="auto">
          <a:xfrm rot="16200000">
            <a:off x="8726505" y="4979667"/>
            <a:ext cx="119191" cy="1289976"/>
          </a:xfrm>
          <a:prstGeom prst="leftBrace">
            <a:avLst>
              <a:gd name="adj1" fmla="val 98311"/>
              <a:gd name="adj2" fmla="val 50000"/>
            </a:avLst>
          </a:prstGeom>
          <a:noFill/>
          <a:ln w="19050">
            <a:solidFill>
              <a:srgbClr val="009FF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57" name="Text Box 8"/>
          <p:cNvSpPr txBox="1">
            <a:spLocks noChangeArrowheads="1"/>
          </p:cNvSpPr>
          <p:nvPr/>
        </p:nvSpPr>
        <p:spPr bwMode="auto">
          <a:xfrm>
            <a:off x="6273152" y="5686506"/>
            <a:ext cx="1223963" cy="457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主机名</a:t>
            </a:r>
          </a:p>
        </p:txBody>
      </p:sp>
      <p:sp>
        <p:nvSpPr>
          <p:cNvPr id="58" name="Text Box 9"/>
          <p:cNvSpPr txBox="1">
            <a:spLocks noChangeArrowheads="1"/>
          </p:cNvSpPr>
          <p:nvPr/>
        </p:nvSpPr>
        <p:spPr bwMode="auto">
          <a:xfrm>
            <a:off x="8255781" y="5682537"/>
            <a:ext cx="1098550" cy="457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路径名</a:t>
            </a:r>
          </a:p>
        </p:txBody>
      </p: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8012490" y="5091460"/>
            <a:ext cx="15087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cs/pic.gif</a:t>
            </a:r>
          </a:p>
        </p:txBody>
      </p:sp>
      <p:sp>
        <p:nvSpPr>
          <p:cNvPr id="61" name="Text Box 5"/>
          <p:cNvSpPr txBox="1">
            <a:spLocks noChangeArrowheads="1"/>
          </p:cNvSpPr>
          <p:nvPr/>
        </p:nvSpPr>
        <p:spPr bwMode="auto">
          <a:xfrm>
            <a:off x="5465967" y="5110466"/>
            <a:ext cx="276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www.hust.edu.cn/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5" grpId="0" animBg="1"/>
      <p:bldP spid="55" grpId="1" animBg="1"/>
      <p:bldP spid="56" grpId="0" animBg="1"/>
      <p:bldP spid="56" grpId="1" animBg="1"/>
      <p:bldP spid="57" grpId="0"/>
      <p:bldP spid="57" grpId="1"/>
      <p:bldP spid="58" grpId="0"/>
      <p:bldP spid="58" grpId="1"/>
      <p:bldP spid="60" grpId="0"/>
      <p:bldP spid="60" grpId="1"/>
      <p:bldP spid="61" grpId="0"/>
      <p:bldP spid="61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5665788" cy="1428589"/>
            <a:chOff x="551030" y="-368704"/>
            <a:chExt cx="5665788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2" y="303925"/>
              <a:ext cx="5015186" cy="687997"/>
              <a:chOff x="1839059" y="967769"/>
              <a:chExt cx="5015186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9" y="967769"/>
                <a:ext cx="5015186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2" y="1009435"/>
                <a:ext cx="37711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WEB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内容的传输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59" name="组合 58"/>
          <p:cNvGrpSpPr/>
          <p:nvPr/>
        </p:nvGrpSpPr>
        <p:grpSpPr>
          <a:xfrm>
            <a:off x="718256" y="1576938"/>
            <a:ext cx="2938462" cy="526732"/>
            <a:chOff x="722008" y="1303131"/>
            <a:chExt cx="2805730" cy="502940"/>
          </a:xfrm>
        </p:grpSpPr>
        <p:sp>
          <p:nvSpPr>
            <p:cNvPr id="60" name="流程图: 手动输入 6"/>
            <p:cNvSpPr/>
            <p:nvPr/>
          </p:nvSpPr>
          <p:spPr>
            <a:xfrm rot="5400000" flipV="1">
              <a:off x="2020237" y="274898"/>
              <a:ext cx="475861" cy="2539141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63" name="平行四边形 62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64" name="平行四边形 63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62" name="Text Box 79"/>
            <p:cNvSpPr txBox="1">
              <a:spLocks noChangeArrowheads="1"/>
            </p:cNvSpPr>
            <p:nvPr/>
          </p:nvSpPr>
          <p:spPr bwMode="auto">
            <a:xfrm>
              <a:off x="1351236" y="1335871"/>
              <a:ext cx="1857752" cy="47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HTTP</a:t>
              </a:r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协议</a:t>
              </a:r>
            </a:p>
          </p:txBody>
        </p:sp>
      </p:grpSp>
      <p:sp>
        <p:nvSpPr>
          <p:cNvPr id="65" name="Text Box 7"/>
          <p:cNvSpPr txBox="1">
            <a:spLocks noChangeArrowheads="1"/>
          </p:cNvSpPr>
          <p:nvPr/>
        </p:nvSpPr>
        <p:spPr bwMode="auto">
          <a:xfrm>
            <a:off x="6249494" y="3670131"/>
            <a:ext cx="21613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运行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Firefox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PC</a:t>
            </a:r>
            <a:endParaRPr lang="en-US" altLang="zh-CN" sz="32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6" name="Text Box 9"/>
          <p:cNvSpPr txBox="1">
            <a:spLocks noChangeArrowheads="1"/>
          </p:cNvSpPr>
          <p:nvPr/>
        </p:nvSpPr>
        <p:spPr bwMode="auto">
          <a:xfrm>
            <a:off x="9332753" y="4965158"/>
            <a:ext cx="172268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运行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Apache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Web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服务器</a:t>
            </a:r>
            <a:endParaRPr lang="en-US" altLang="zh-CN" sz="32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Text Box 23"/>
          <p:cNvSpPr txBox="1">
            <a:spLocks noChangeArrowheads="1"/>
          </p:cNvSpPr>
          <p:nvPr/>
        </p:nvSpPr>
        <p:spPr bwMode="auto">
          <a:xfrm>
            <a:off x="6249494" y="5785261"/>
            <a:ext cx="22621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运行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Safari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iphone</a:t>
            </a:r>
            <a:endParaRPr lang="en-US" altLang="zh-CN" sz="32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8" name="Group 35"/>
          <p:cNvGrpSpPr/>
          <p:nvPr/>
        </p:nvGrpSpPr>
        <p:grpSpPr bwMode="auto">
          <a:xfrm>
            <a:off x="7814330" y="2985245"/>
            <a:ext cx="2101850" cy="946150"/>
            <a:chOff x="3640" y="1346"/>
            <a:chExt cx="1324" cy="596"/>
          </a:xfrm>
        </p:grpSpPr>
        <p:sp>
          <p:nvSpPr>
            <p:cNvPr id="69" name="Line 19"/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009FF6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Text Box 24"/>
            <p:cNvSpPr txBox="1">
              <a:spLocks noChangeArrowheads="1"/>
            </p:cNvSpPr>
            <p:nvPr/>
          </p:nvSpPr>
          <p:spPr bwMode="auto">
            <a:xfrm rot="1422049">
              <a:off x="3896" y="1444"/>
              <a:ext cx="841" cy="21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dirty="0">
                  <a:solidFill>
                    <a:srgbClr val="009FF6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rPr>
                <a:t>HTTP request</a:t>
              </a:r>
              <a:endParaRPr lang="en-US" altLang="zh-CN" sz="2400" dirty="0">
                <a:solidFill>
                  <a:srgbClr val="009FF6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" name="Group 36"/>
          <p:cNvGrpSpPr/>
          <p:nvPr/>
        </p:nvGrpSpPr>
        <p:grpSpPr bwMode="auto">
          <a:xfrm>
            <a:off x="7925455" y="3193208"/>
            <a:ext cx="1971675" cy="904875"/>
            <a:chOff x="4141" y="394"/>
            <a:chExt cx="1242" cy="570"/>
          </a:xfrm>
        </p:grpSpPr>
        <p:sp>
          <p:nvSpPr>
            <p:cNvPr id="72" name="Line 20"/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009FF6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Text Box 26"/>
            <p:cNvSpPr txBox="1">
              <a:spLocks noChangeArrowheads="1"/>
            </p:cNvSpPr>
            <p:nvPr/>
          </p:nvSpPr>
          <p:spPr bwMode="auto">
            <a:xfrm rot="1411598">
              <a:off x="4350" y="705"/>
              <a:ext cx="919" cy="21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dirty="0">
                  <a:solidFill>
                    <a:srgbClr val="009FF6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rPr>
                <a:t>HTTP response</a:t>
              </a:r>
              <a:endParaRPr lang="en-US" altLang="zh-CN" sz="2400" dirty="0">
                <a:solidFill>
                  <a:srgbClr val="009FF6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4" name="Group 37"/>
          <p:cNvGrpSpPr/>
          <p:nvPr/>
        </p:nvGrpSpPr>
        <p:grpSpPr bwMode="auto">
          <a:xfrm rot="-3183056">
            <a:off x="7866841" y="4347526"/>
            <a:ext cx="2101850" cy="946150"/>
            <a:chOff x="3640" y="1346"/>
            <a:chExt cx="1324" cy="596"/>
          </a:xfrm>
        </p:grpSpPr>
        <p:sp>
          <p:nvSpPr>
            <p:cNvPr id="75" name="Line 19"/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009FF6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Text Box 24"/>
            <p:cNvSpPr txBox="1">
              <a:spLocks noChangeArrowheads="1"/>
            </p:cNvSpPr>
            <p:nvPr/>
          </p:nvSpPr>
          <p:spPr bwMode="auto">
            <a:xfrm rot="1422049">
              <a:off x="3896" y="1444"/>
              <a:ext cx="841" cy="21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dirty="0">
                  <a:solidFill>
                    <a:srgbClr val="009FF6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rPr>
                <a:t>HTTP request</a:t>
              </a:r>
              <a:endParaRPr lang="en-US" altLang="zh-CN" sz="2400" dirty="0">
                <a:solidFill>
                  <a:srgbClr val="009FF6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" name="Group 40"/>
          <p:cNvGrpSpPr/>
          <p:nvPr/>
        </p:nvGrpSpPr>
        <p:grpSpPr bwMode="auto">
          <a:xfrm rot="-3264937">
            <a:off x="7912878" y="4587238"/>
            <a:ext cx="1971675" cy="904875"/>
            <a:chOff x="4141" y="394"/>
            <a:chExt cx="1242" cy="570"/>
          </a:xfrm>
        </p:grpSpPr>
        <p:sp>
          <p:nvSpPr>
            <p:cNvPr id="78" name="Line 20"/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009FF6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Text Box 26"/>
            <p:cNvSpPr txBox="1">
              <a:spLocks noChangeArrowheads="1"/>
            </p:cNvSpPr>
            <p:nvPr/>
          </p:nvSpPr>
          <p:spPr bwMode="auto">
            <a:xfrm rot="1411598">
              <a:off x="4350" y="705"/>
              <a:ext cx="91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dirty="0">
                  <a:solidFill>
                    <a:srgbClr val="009FF6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rPr>
                <a:t>HTTP response</a:t>
              </a:r>
              <a:endParaRPr lang="en-US" altLang="zh-CN" sz="2400" dirty="0">
                <a:solidFill>
                  <a:srgbClr val="009FF6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endParaRPr>
            </a:p>
          </p:txBody>
        </p:sp>
      </p:grpSp>
      <p:pic>
        <p:nvPicPr>
          <p:cNvPr id="117" name="图片 1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202" y="2412326"/>
            <a:ext cx="2025965" cy="144046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459" y="4213093"/>
            <a:ext cx="864933" cy="1729866"/>
          </a:xfrm>
          <a:prstGeom prst="rect">
            <a:avLst/>
          </a:prstGeom>
        </p:spPr>
      </p:pic>
      <p:pic>
        <p:nvPicPr>
          <p:cNvPr id="120" name="图片 1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233" y="2876659"/>
            <a:ext cx="2164871" cy="2164871"/>
          </a:xfrm>
          <a:prstGeom prst="rect">
            <a:avLst/>
          </a:prstGeom>
        </p:spPr>
      </p:pic>
      <p:grpSp>
        <p:nvGrpSpPr>
          <p:cNvPr id="124" name="组合 123"/>
          <p:cNvGrpSpPr/>
          <p:nvPr/>
        </p:nvGrpSpPr>
        <p:grpSpPr>
          <a:xfrm>
            <a:off x="792100" y="2232724"/>
            <a:ext cx="3460440" cy="476221"/>
            <a:chOff x="1403750" y="3593123"/>
            <a:chExt cx="3460440" cy="476221"/>
          </a:xfrm>
        </p:grpSpPr>
        <p:grpSp>
          <p:nvGrpSpPr>
            <p:cNvPr id="125" name="组合 124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127" name="对话气泡: 椭圆形 126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8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126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2878259" cy="47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客户端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/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服务器模式</a:t>
              </a:r>
            </a:p>
          </p:txBody>
        </p:sp>
      </p:grpSp>
      <p:sp>
        <p:nvSpPr>
          <p:cNvPr id="129" name="Rectangle 11"/>
          <p:cNvSpPr>
            <a:spLocks noChangeArrowheads="1"/>
          </p:cNvSpPr>
          <p:nvPr/>
        </p:nvSpPr>
        <p:spPr bwMode="auto">
          <a:xfrm>
            <a:off x="779434" y="3117344"/>
            <a:ext cx="1329577" cy="47622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客户端</a:t>
            </a:r>
          </a:p>
        </p:txBody>
      </p:sp>
      <p:sp>
        <p:nvSpPr>
          <p:cNvPr id="131" name="Text Box 79"/>
          <p:cNvSpPr txBox="1">
            <a:spLocks noChangeArrowheads="1"/>
          </p:cNvSpPr>
          <p:nvPr/>
        </p:nvSpPr>
        <p:spPr bwMode="auto">
          <a:xfrm>
            <a:off x="2149929" y="3085488"/>
            <a:ext cx="3289276" cy="876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浏览器请求、接收、展示 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Web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对象（ 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objects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32" name="Rectangle 11"/>
          <p:cNvSpPr>
            <a:spLocks noChangeArrowheads="1"/>
          </p:cNvSpPr>
          <p:nvPr/>
        </p:nvSpPr>
        <p:spPr bwMode="auto">
          <a:xfrm>
            <a:off x="792100" y="4624529"/>
            <a:ext cx="1329577" cy="47622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服务器</a:t>
            </a:r>
          </a:p>
        </p:txBody>
      </p:sp>
      <p:sp>
        <p:nvSpPr>
          <p:cNvPr id="133" name="Text Box 79"/>
          <p:cNvSpPr txBox="1">
            <a:spLocks noChangeArrowheads="1"/>
          </p:cNvSpPr>
          <p:nvPr/>
        </p:nvSpPr>
        <p:spPr bwMode="auto">
          <a:xfrm>
            <a:off x="2194345" y="4581175"/>
            <a:ext cx="3239181" cy="88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Web 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服务器发送对象对请求进行响应</a:t>
            </a:r>
          </a:p>
        </p:txBody>
      </p:sp>
      <p:grpSp>
        <p:nvGrpSpPr>
          <p:cNvPr id="135" name="组合 134"/>
          <p:cNvGrpSpPr/>
          <p:nvPr/>
        </p:nvGrpSpPr>
        <p:grpSpPr>
          <a:xfrm>
            <a:off x="7992736" y="1647797"/>
            <a:ext cx="2622848" cy="517461"/>
            <a:chOff x="4650628" y="2375498"/>
            <a:chExt cx="3579232" cy="701023"/>
          </a:xfrm>
        </p:grpSpPr>
        <p:sp>
          <p:nvSpPr>
            <p:cNvPr id="136" name="矩形: 圆角 135"/>
            <p:cNvSpPr/>
            <p:nvPr/>
          </p:nvSpPr>
          <p:spPr>
            <a:xfrm>
              <a:off x="4650628" y="2375498"/>
              <a:ext cx="3579232" cy="701023"/>
            </a:xfrm>
            <a:prstGeom prst="roundRect">
              <a:avLst>
                <a:gd name="adj" fmla="val 12368"/>
              </a:avLst>
            </a:prstGeom>
            <a:solidFill>
              <a:srgbClr val="FEF6E5"/>
            </a:solidFill>
            <a:ln w="19050">
              <a:solidFill>
                <a:srgbClr val="FDECC7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4774666" y="2451085"/>
              <a:ext cx="3455194" cy="625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http1.0: RFC 1945</a:t>
              </a: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7992736" y="2280590"/>
            <a:ext cx="2622848" cy="517461"/>
            <a:chOff x="4650628" y="2375500"/>
            <a:chExt cx="3579232" cy="701023"/>
          </a:xfrm>
        </p:grpSpPr>
        <p:sp>
          <p:nvSpPr>
            <p:cNvPr id="139" name="矩形: 圆角 138"/>
            <p:cNvSpPr/>
            <p:nvPr/>
          </p:nvSpPr>
          <p:spPr>
            <a:xfrm>
              <a:off x="4650628" y="2375500"/>
              <a:ext cx="3579232" cy="701023"/>
            </a:xfrm>
            <a:prstGeom prst="roundRect">
              <a:avLst>
                <a:gd name="adj" fmla="val 12368"/>
              </a:avLst>
            </a:prstGeom>
            <a:solidFill>
              <a:srgbClr val="FEF6E5"/>
            </a:solidFill>
            <a:ln w="19050">
              <a:solidFill>
                <a:srgbClr val="FDECC7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4774667" y="2451085"/>
              <a:ext cx="3455193" cy="625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http1.1: RFC 2068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7" grpId="0"/>
      <p:bldP spid="129" grpId="0" animBg="1"/>
      <p:bldP spid="131" grpId="0"/>
      <p:bldP spid="132" grpId="0" animBg="1"/>
      <p:bldP spid="13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5665788" cy="1428589"/>
            <a:chOff x="551030" y="-368704"/>
            <a:chExt cx="5665788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2" y="303925"/>
              <a:ext cx="5015186" cy="687997"/>
              <a:chOff x="1839059" y="967769"/>
              <a:chExt cx="5015186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9" y="967769"/>
                <a:ext cx="5015186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2" y="1009435"/>
                <a:ext cx="37711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WEB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内容的传输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59" name="组合 58"/>
          <p:cNvGrpSpPr/>
          <p:nvPr/>
        </p:nvGrpSpPr>
        <p:grpSpPr>
          <a:xfrm>
            <a:off x="515938" y="1514315"/>
            <a:ext cx="4050335" cy="526732"/>
            <a:chOff x="722008" y="1303131"/>
            <a:chExt cx="3867379" cy="502940"/>
          </a:xfrm>
        </p:grpSpPr>
        <p:sp>
          <p:nvSpPr>
            <p:cNvPr id="60" name="流程图: 手动输入 6"/>
            <p:cNvSpPr/>
            <p:nvPr/>
          </p:nvSpPr>
          <p:spPr>
            <a:xfrm rot="5400000" flipV="1">
              <a:off x="2551062" y="-255926"/>
              <a:ext cx="475861" cy="360078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63" name="平行四边形 62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64" name="平行四边形 63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62" name="Text Box 79"/>
            <p:cNvSpPr txBox="1">
              <a:spLocks noChangeArrowheads="1"/>
            </p:cNvSpPr>
            <p:nvPr/>
          </p:nvSpPr>
          <p:spPr bwMode="auto">
            <a:xfrm>
              <a:off x="1351236" y="1335871"/>
              <a:ext cx="2840935" cy="47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http: TCP </a:t>
              </a:r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传输服务</a:t>
              </a: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689825" y="2366853"/>
            <a:ext cx="8554464" cy="476221"/>
            <a:chOff x="1403750" y="3593123"/>
            <a:chExt cx="8554464" cy="476221"/>
          </a:xfrm>
        </p:grpSpPr>
        <p:grpSp>
          <p:nvGrpSpPr>
            <p:cNvPr id="125" name="组合 124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127" name="对话气泡: 椭圆形 126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8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126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7972283" cy="470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客户端启动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TCP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连接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创建套接字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) 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到服务器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, 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端口 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80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。</a:t>
              </a:r>
              <a:endPara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89825" y="3038089"/>
            <a:ext cx="6537452" cy="476221"/>
            <a:chOff x="1403750" y="3593123"/>
            <a:chExt cx="6537452" cy="476221"/>
          </a:xfrm>
        </p:grpSpPr>
        <p:grpSp>
          <p:nvGrpSpPr>
            <p:cNvPr id="47" name="组合 46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49" name="对话气泡: 椭圆形 48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0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48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5955271" cy="47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服务器接受来自客户端的 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TCP 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连接。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45438" y="3718349"/>
            <a:ext cx="10595641" cy="882486"/>
            <a:chOff x="1403750" y="3593123"/>
            <a:chExt cx="10595641" cy="882486"/>
          </a:xfrm>
        </p:grpSpPr>
        <p:grpSp>
          <p:nvGrpSpPr>
            <p:cNvPr id="57" name="组合 56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80" name="对话气泡: 椭圆形 79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1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58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10013460" cy="882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http 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报文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应用层协议报文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) 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在浏览器 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(http client) 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和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Web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服务器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(http server)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之间进行交换。</a:t>
              </a:r>
              <a:endPara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645438" y="4668881"/>
            <a:ext cx="6537452" cy="476221"/>
            <a:chOff x="1403750" y="3593123"/>
            <a:chExt cx="6537452" cy="476221"/>
          </a:xfrm>
        </p:grpSpPr>
        <p:grpSp>
          <p:nvGrpSpPr>
            <p:cNvPr id="83" name="组合 82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85" name="对话气泡: 椭圆形 84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6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84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5955271" cy="47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关闭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TCP 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连接。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578052" y="654361"/>
            <a:ext cx="3563489" cy="3563489"/>
          </a:xfrm>
          <a:prstGeom prst="ellipse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 dirty="0"/>
          </a:p>
        </p:txBody>
      </p:sp>
      <p:grpSp>
        <p:nvGrpSpPr>
          <p:cNvPr id="8" name="组合 7"/>
          <p:cNvGrpSpPr/>
          <p:nvPr/>
        </p:nvGrpSpPr>
        <p:grpSpPr>
          <a:xfrm>
            <a:off x="3278035" y="1865941"/>
            <a:ext cx="7447879" cy="2563744"/>
            <a:chOff x="1316608" y="2212404"/>
            <a:chExt cx="7447879" cy="2563744"/>
          </a:xfrm>
        </p:grpSpPr>
        <p:grpSp>
          <p:nvGrpSpPr>
            <p:cNvPr id="9" name="组合 8"/>
            <p:cNvGrpSpPr/>
            <p:nvPr/>
          </p:nvGrpSpPr>
          <p:grpSpPr>
            <a:xfrm>
              <a:off x="1316608" y="2212404"/>
              <a:ext cx="7447879" cy="2001898"/>
              <a:chOff x="987456" y="1659302"/>
              <a:chExt cx="5585917" cy="1501423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048777" y="1659302"/>
                <a:ext cx="5524596" cy="10141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zh-CN" altLang="en-US" sz="8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造字工房朗倩（非商用）常规体" pitchFamily="50" charset="-122"/>
                    <a:ea typeface="造字工房朗倩（非商用）常规体" pitchFamily="50" charset="-122"/>
                  </a:rPr>
                  <a:t>应用层协议原理</a:t>
                </a: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300192" y="2585388"/>
                <a:ext cx="5273181" cy="4385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4800" spc="300" baseline="-25000" dirty="0" err="1">
                    <a:gradFill>
                      <a:gsLst>
                        <a:gs pos="100000">
                          <a:srgbClr val="2E95D1"/>
                        </a:gs>
                        <a:gs pos="0">
                          <a:srgbClr val="8296EF"/>
                        </a:gs>
                      </a:gsLst>
                      <a:lin ang="10800000" scaled="0"/>
                    </a:gra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heory</a:t>
                </a:r>
                <a:r>
                  <a:rPr lang="en-US" altLang="zh-CN" sz="4800" spc="300" baseline="-25000" dirty="0">
                    <a:gradFill>
                      <a:gsLst>
                        <a:gs pos="100000">
                          <a:srgbClr val="2E95D1"/>
                        </a:gs>
                        <a:gs pos="0">
                          <a:srgbClr val="8296EF"/>
                        </a:gs>
                      </a:gsLst>
                      <a:lin ang="10800000" scaled="0"/>
                    </a:gra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Application Layer Protocol</a:t>
                </a:r>
                <a:endParaRPr lang="zh-CN" altLang="en-US" sz="4800" spc="300" baseline="-25000" dirty="0">
                  <a:gradFill>
                    <a:gsLst>
                      <a:gs pos="100000">
                        <a:srgbClr val="2E95D1"/>
                      </a:gs>
                      <a:gs pos="0">
                        <a:srgbClr val="8296EF"/>
                      </a:gs>
                    </a:gsLst>
                    <a:lin ang="10800000" scaled="0"/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987456" y="2185665"/>
                <a:ext cx="514805" cy="8079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9600" baseline="-25000" dirty="0">
                    <a:solidFill>
                      <a:srgbClr val="2E95D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zh-CN" altLang="en-US" sz="9600" baseline="-25000" dirty="0">
                  <a:solidFill>
                    <a:srgbClr val="2E95D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接连接符 14"/>
              <p:cNvCxnSpPr>
                <a:cxnSpLocks/>
              </p:cNvCxnSpPr>
              <p:nvPr/>
            </p:nvCxnSpPr>
            <p:spPr>
              <a:xfrm>
                <a:off x="1244859" y="3160725"/>
                <a:ext cx="5193639" cy="0"/>
              </a:xfrm>
              <a:prstGeom prst="line">
                <a:avLst/>
              </a:prstGeom>
              <a:ln w="9525">
                <a:solidFill>
                  <a:srgbClr val="2E3047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7525045" y="4068262"/>
              <a:ext cx="1239442" cy="707886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4000" b="1" dirty="0">
                  <a:solidFill>
                    <a:srgbClr val="2E95D1"/>
                  </a:solidFill>
                  <a:latin typeface="造字工房朗倩（非商用）细体" pitchFamily="50" charset="-122"/>
                  <a:ea typeface="造字工房朗倩（非商用）细体" pitchFamily="50" charset="-122"/>
                </a:rPr>
                <a:t>……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307789" y="1494547"/>
            <a:ext cx="1479553" cy="1353390"/>
            <a:chOff x="787397" y="1578243"/>
            <a:chExt cx="1679793" cy="1536555"/>
          </a:xfrm>
        </p:grpSpPr>
        <p:sp>
          <p:nvSpPr>
            <p:cNvPr id="21" name="Oval 6"/>
            <p:cNvSpPr/>
            <p:nvPr/>
          </p:nvSpPr>
          <p:spPr>
            <a:xfrm>
              <a:off x="934434" y="1608992"/>
              <a:ext cx="1532756" cy="1505806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0">
                    <a:srgbClr val="2E95D1"/>
                  </a:gs>
                  <a:gs pos="100000">
                    <a:srgbClr val="1F25A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Narkisim" panose="020E0502050101010101" pitchFamily="34" charset="-79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3"/>
            <a:srcRect r="16607"/>
            <a:stretch>
              <a:fillRect/>
            </a:stretch>
          </p:blipFill>
          <p:spPr>
            <a:xfrm>
              <a:off x="787397" y="1578243"/>
              <a:ext cx="1602532" cy="140448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6251942" cy="1428589"/>
            <a:chOff x="551030" y="-368704"/>
            <a:chExt cx="6251942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2" y="303925"/>
              <a:ext cx="5601340" cy="687997"/>
              <a:chOff x="1839059" y="967769"/>
              <a:chExt cx="5601340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9" y="967769"/>
                <a:ext cx="5601340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2" y="1009435"/>
                <a:ext cx="44608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HTTP1.0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的传输模式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59" name="组合 58"/>
          <p:cNvGrpSpPr/>
          <p:nvPr/>
        </p:nvGrpSpPr>
        <p:grpSpPr>
          <a:xfrm>
            <a:off x="660539" y="1594781"/>
            <a:ext cx="3387851" cy="526732"/>
            <a:chOff x="722008" y="1303131"/>
            <a:chExt cx="3234820" cy="502940"/>
          </a:xfrm>
        </p:grpSpPr>
        <p:sp>
          <p:nvSpPr>
            <p:cNvPr id="60" name="流程图: 手动输入 6"/>
            <p:cNvSpPr/>
            <p:nvPr/>
          </p:nvSpPr>
          <p:spPr>
            <a:xfrm rot="5400000" flipV="1">
              <a:off x="2234783" y="60355"/>
              <a:ext cx="475861" cy="296822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63" name="平行四边形 62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64" name="平行四边形 63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62" name="Text Box 79"/>
            <p:cNvSpPr txBox="1">
              <a:spLocks noChangeArrowheads="1"/>
            </p:cNvSpPr>
            <p:nvPr/>
          </p:nvSpPr>
          <p:spPr bwMode="auto">
            <a:xfrm>
              <a:off x="1351236" y="1335871"/>
              <a:ext cx="2252992" cy="47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非持久性连接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295330" y="2894955"/>
            <a:ext cx="5601340" cy="1200150"/>
            <a:chOff x="1630680" y="2533650"/>
            <a:chExt cx="5798820" cy="1200150"/>
          </a:xfrm>
        </p:grpSpPr>
        <p:sp>
          <p:nvSpPr>
            <p:cNvPr id="34" name="矩形: 圆角 33"/>
            <p:cNvSpPr/>
            <p:nvPr/>
          </p:nvSpPr>
          <p:spPr>
            <a:xfrm>
              <a:off x="1630680" y="2533650"/>
              <a:ext cx="5798820" cy="12001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EF1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844040" y="2651462"/>
              <a:ext cx="55187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000" dirty="0"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假设用户键入了一个 </a:t>
              </a:r>
              <a:r>
                <a:rPr lang="en-US" altLang="zh-CN" sz="3000" dirty="0"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URL www. hust.edu.cn/cs/</a:t>
              </a:r>
              <a:r>
                <a:rPr lang="en-US" altLang="zh-CN" sz="3000" dirty="0" err="1"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home.index</a:t>
              </a:r>
              <a:endParaRPr lang="en-US" altLang="zh-CN" sz="3000" dirty="0"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矩形: 圆角 35"/>
            <p:cNvSpPr/>
            <p:nvPr/>
          </p:nvSpPr>
          <p:spPr>
            <a:xfrm>
              <a:off x="1724819" y="2603030"/>
              <a:ext cx="5638006" cy="1064095"/>
            </a:xfrm>
            <a:prstGeom prst="roundRect">
              <a:avLst/>
            </a:prstGeom>
            <a:noFill/>
            <a:ln>
              <a:gradFill>
                <a:gsLst>
                  <a:gs pos="0">
                    <a:srgbClr val="00A3F8"/>
                  </a:gs>
                  <a:gs pos="100000">
                    <a:srgbClr val="8296EF"/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2796605" y="4594276"/>
            <a:ext cx="65834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该网页包含文本并引用了</a:t>
            </a:r>
            <a:r>
              <a:rPr lang="en-US" altLang="zh-CN" sz="3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10 jpeg </a:t>
            </a:r>
            <a:r>
              <a:rPr lang="zh-CN" altLang="en-US" sz="3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图片</a:t>
            </a:r>
            <a:endParaRPr lang="en-US" altLang="zh-CN" sz="3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6251942" cy="1428589"/>
            <a:chOff x="551030" y="-368704"/>
            <a:chExt cx="6251942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2" y="303925"/>
              <a:ext cx="5601340" cy="687997"/>
              <a:chOff x="1839059" y="967769"/>
              <a:chExt cx="5601340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9" y="967769"/>
                <a:ext cx="5601340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2" y="1009435"/>
                <a:ext cx="44608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HTTP1.0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的传输模式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59" name="组合 58"/>
          <p:cNvGrpSpPr/>
          <p:nvPr/>
        </p:nvGrpSpPr>
        <p:grpSpPr>
          <a:xfrm>
            <a:off x="515938" y="1514315"/>
            <a:ext cx="3387851" cy="526732"/>
            <a:chOff x="722008" y="1303131"/>
            <a:chExt cx="3234820" cy="502940"/>
          </a:xfrm>
        </p:grpSpPr>
        <p:sp>
          <p:nvSpPr>
            <p:cNvPr id="60" name="流程图: 手动输入 6"/>
            <p:cNvSpPr/>
            <p:nvPr/>
          </p:nvSpPr>
          <p:spPr>
            <a:xfrm rot="5400000" flipV="1">
              <a:off x="2234783" y="60355"/>
              <a:ext cx="475861" cy="296822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63" name="平行四边形 62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64" name="平行四边形 63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62" name="Text Box 79"/>
            <p:cNvSpPr txBox="1">
              <a:spLocks noChangeArrowheads="1"/>
            </p:cNvSpPr>
            <p:nvPr/>
          </p:nvSpPr>
          <p:spPr bwMode="auto">
            <a:xfrm>
              <a:off x="1351236" y="1335871"/>
              <a:ext cx="2252992" cy="47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非持久性连接</a:t>
              </a:r>
            </a:p>
          </p:txBody>
        </p:sp>
      </p:grpSp>
      <p:sp>
        <p:nvSpPr>
          <p:cNvPr id="18" name="Line 4"/>
          <p:cNvSpPr>
            <a:spLocks noChangeShapeType="1"/>
          </p:cNvSpPr>
          <p:nvPr/>
        </p:nvSpPr>
        <p:spPr bwMode="auto">
          <a:xfrm flipH="1">
            <a:off x="695325" y="2168125"/>
            <a:ext cx="0" cy="3861199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695324" y="2171693"/>
            <a:ext cx="4938556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1a.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http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客户端启动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TCP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连接到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www.hust.edu.cn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上的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http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服务器 （进程）。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Port 80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http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服务器的默认端口。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742949" y="3905243"/>
            <a:ext cx="489093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-252095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2.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http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客户端发送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http </a:t>
            </a:r>
            <a:r>
              <a:rPr lang="zh-CN" altLang="en-US" sz="20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请求报文</a:t>
            </a: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包括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URL</a:t>
            </a: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进入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TCP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连接插口（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socket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）。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7820405" y="2720034"/>
            <a:ext cx="4206350" cy="1068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1b.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www.hust.edu.cn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上的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http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服务器在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port 80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等待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TCP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的连接请求。“接受” 连接并通知客户端。</a:t>
            </a: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7820402" y="4305346"/>
            <a:ext cx="4340188" cy="168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-252095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3.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http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服务器接收到请求报文，形成 </a:t>
            </a:r>
            <a:r>
              <a:rPr lang="zh-CN" altLang="en-US" sz="20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响应报文</a:t>
            </a: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包含了所请求的对象 ，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cs/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home.index</a:t>
            </a: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将报文送入插口（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socket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）。</a:t>
            </a:r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5438541" y="2720035"/>
            <a:ext cx="2381864" cy="388926"/>
          </a:xfrm>
          <a:prstGeom prst="line">
            <a:avLst/>
          </a:prstGeom>
          <a:noFill/>
          <a:ln w="38100">
            <a:solidFill>
              <a:srgbClr val="009FF6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>
            <a:off x="5386111" y="4365523"/>
            <a:ext cx="2434291" cy="700284"/>
          </a:xfrm>
          <a:prstGeom prst="line">
            <a:avLst/>
          </a:prstGeom>
          <a:noFill/>
          <a:ln w="38100">
            <a:solidFill>
              <a:srgbClr val="009FF6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738469" y="5413742"/>
            <a:ext cx="7296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time</a:t>
            </a:r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 flipH="1">
            <a:off x="5304792" y="3238407"/>
            <a:ext cx="2381865" cy="1068909"/>
          </a:xfrm>
          <a:prstGeom prst="line">
            <a:avLst/>
          </a:prstGeom>
          <a:noFill/>
          <a:ln w="38100">
            <a:solidFill>
              <a:srgbClr val="009FF6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38" name="Rectangle 10"/>
          <p:cNvSpPr>
            <a:spLocks noChangeArrowheads="1"/>
          </p:cNvSpPr>
          <p:nvPr/>
        </p:nvSpPr>
        <p:spPr bwMode="auto">
          <a:xfrm>
            <a:off x="7820402" y="5793734"/>
            <a:ext cx="3583210" cy="461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-252095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0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4.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http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服务器关闭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TCP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连接。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4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 animBg="1"/>
      <p:bldP spid="24" grpId="0" animBg="1"/>
      <p:bldP spid="26" grpId="0"/>
      <p:bldP spid="27" grpId="0" animBg="1"/>
      <p:bldP spid="3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6251942" cy="1428589"/>
            <a:chOff x="551030" y="-368704"/>
            <a:chExt cx="6251942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2" y="303925"/>
              <a:ext cx="5601340" cy="687997"/>
              <a:chOff x="1839059" y="967769"/>
              <a:chExt cx="5601340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9" y="967769"/>
                <a:ext cx="5601340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2" y="1009435"/>
                <a:ext cx="44608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HTTP1.0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的传输模式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59" name="组合 58"/>
          <p:cNvGrpSpPr/>
          <p:nvPr/>
        </p:nvGrpSpPr>
        <p:grpSpPr>
          <a:xfrm>
            <a:off x="515938" y="1514315"/>
            <a:ext cx="3387851" cy="526732"/>
            <a:chOff x="722008" y="1303131"/>
            <a:chExt cx="3234820" cy="502940"/>
          </a:xfrm>
        </p:grpSpPr>
        <p:sp>
          <p:nvSpPr>
            <p:cNvPr id="60" name="流程图: 手动输入 6"/>
            <p:cNvSpPr/>
            <p:nvPr/>
          </p:nvSpPr>
          <p:spPr>
            <a:xfrm rot="5400000" flipV="1">
              <a:off x="2234783" y="60355"/>
              <a:ext cx="475861" cy="296822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63" name="平行四边形 62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64" name="平行四边形 63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62" name="Text Box 79"/>
            <p:cNvSpPr txBox="1">
              <a:spLocks noChangeArrowheads="1"/>
            </p:cNvSpPr>
            <p:nvPr/>
          </p:nvSpPr>
          <p:spPr bwMode="auto">
            <a:xfrm>
              <a:off x="1351236" y="1335871"/>
              <a:ext cx="2252992" cy="47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非持久性连接</a:t>
              </a:r>
            </a:p>
          </p:txBody>
        </p:sp>
      </p:grpSp>
      <p:sp>
        <p:nvSpPr>
          <p:cNvPr id="18" name="Line 4"/>
          <p:cNvSpPr>
            <a:spLocks noChangeShapeType="1"/>
          </p:cNvSpPr>
          <p:nvPr/>
        </p:nvSpPr>
        <p:spPr bwMode="auto">
          <a:xfrm flipH="1">
            <a:off x="695325" y="2168125"/>
            <a:ext cx="0" cy="3861199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738469" y="5413742"/>
            <a:ext cx="7296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time</a:t>
            </a:r>
          </a:p>
        </p:txBody>
      </p:sp>
      <p:sp>
        <p:nvSpPr>
          <p:cNvPr id="38" name="Rectangle 10"/>
          <p:cNvSpPr>
            <a:spLocks noChangeArrowheads="1"/>
          </p:cNvSpPr>
          <p:nvPr/>
        </p:nvSpPr>
        <p:spPr bwMode="auto">
          <a:xfrm>
            <a:off x="8170401" y="2239713"/>
            <a:ext cx="3583210" cy="461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-252095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0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4.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http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服务器关闭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TCP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连接。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Line 15"/>
          <p:cNvSpPr>
            <a:spLocks noChangeShapeType="1"/>
          </p:cNvSpPr>
          <p:nvPr/>
        </p:nvSpPr>
        <p:spPr bwMode="auto">
          <a:xfrm flipH="1">
            <a:off x="6488722" y="2630587"/>
            <a:ext cx="1728873" cy="798413"/>
          </a:xfrm>
          <a:prstGeom prst="line">
            <a:avLst/>
          </a:prstGeom>
          <a:noFill/>
          <a:ln w="38100">
            <a:solidFill>
              <a:srgbClr val="009FF6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780884" y="3184948"/>
            <a:ext cx="5823032" cy="1340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-252095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0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5.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http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客户端接收到了包含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html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文件的响应报文。分析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html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文件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发现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10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个引用的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jpeg 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对象。</a:t>
            </a:r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795141" y="4514574"/>
            <a:ext cx="5056115" cy="758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-252095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0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6.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对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10 jpeg objects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逐个重复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1-5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81481E-6 L 2.70833E-6 -0.4851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25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8" grpId="0"/>
      <p:bldP spid="33" grpId="0"/>
      <p:bldP spid="3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6899501" cy="1428589"/>
            <a:chOff x="551030" y="-368704"/>
            <a:chExt cx="6899501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2" y="303925"/>
              <a:ext cx="6248899" cy="687997"/>
              <a:chOff x="1839059" y="967769"/>
              <a:chExt cx="6248899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9" y="967769"/>
                <a:ext cx="6248899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2" y="1009435"/>
                <a:ext cx="51712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非持久性连接工作机制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25" name="组合 24"/>
          <p:cNvGrpSpPr/>
          <p:nvPr/>
        </p:nvGrpSpPr>
        <p:grpSpPr>
          <a:xfrm>
            <a:off x="1021625" y="1558554"/>
            <a:ext cx="3533832" cy="476221"/>
            <a:chOff x="1403750" y="3593123"/>
            <a:chExt cx="3533832" cy="476221"/>
          </a:xfrm>
        </p:grpSpPr>
        <p:grpSp>
          <p:nvGrpSpPr>
            <p:cNvPr id="33" name="组合 32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35" name="对话气泡: 椭圆形 34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34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2951651" cy="47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取对象需要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2 RTTs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027125" y="3277814"/>
            <a:ext cx="5127372" cy="476221"/>
            <a:chOff x="1403750" y="3593123"/>
            <a:chExt cx="5127372" cy="476221"/>
          </a:xfrm>
        </p:grpSpPr>
        <p:grpSp>
          <p:nvGrpSpPr>
            <p:cNvPr id="39" name="组合 38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41" name="对话气泡: 椭圆形 40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2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40" name="Text Box 79"/>
            <p:cNvSpPr txBox="1">
              <a:spLocks noChangeArrowheads="1"/>
            </p:cNvSpPr>
            <p:nvPr/>
          </p:nvSpPr>
          <p:spPr bwMode="auto">
            <a:xfrm>
              <a:off x="1985932" y="3593123"/>
              <a:ext cx="4545190" cy="470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总时间 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= 2RTT + 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文件传输时间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028583" y="4110111"/>
            <a:ext cx="5870096" cy="876330"/>
            <a:chOff x="1403750" y="3593123"/>
            <a:chExt cx="5870096" cy="876330"/>
          </a:xfrm>
        </p:grpSpPr>
        <p:grpSp>
          <p:nvGrpSpPr>
            <p:cNvPr id="44" name="组合 43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46" name="对话气泡: 椭圆形 45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7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45" name="Text Box 79"/>
            <p:cNvSpPr txBox="1">
              <a:spLocks noChangeArrowheads="1"/>
            </p:cNvSpPr>
            <p:nvPr/>
          </p:nvSpPr>
          <p:spPr bwMode="auto">
            <a:xfrm>
              <a:off x="1985932" y="3593123"/>
              <a:ext cx="5287914" cy="876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许多浏览器同时打开多个</a:t>
              </a:r>
              <a:r>
                <a:rPr kumimoji="1" lang="zh-CN" altLang="en-US" sz="2400" dirty="0">
                  <a:solidFill>
                    <a:srgbClr val="009FF6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并行的连接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来改善性能</a:t>
              </a:r>
            </a:p>
          </p:txBody>
        </p:sp>
      </p:grpSp>
      <p:sp>
        <p:nvSpPr>
          <p:cNvPr id="48" name="Text Box 79"/>
          <p:cNvSpPr txBox="1">
            <a:spLocks noChangeArrowheads="1"/>
          </p:cNvSpPr>
          <p:nvPr/>
        </p:nvSpPr>
        <p:spPr bwMode="auto">
          <a:xfrm>
            <a:off x="1603806" y="2171369"/>
            <a:ext cx="2592774" cy="88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1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TCP 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连接</a:t>
            </a:r>
          </a:p>
          <a:p>
            <a:pPr marL="342900" indent="-342900">
              <a:lnSpc>
                <a:spcPct val="11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对象请求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/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传送</a:t>
            </a:r>
          </a:p>
        </p:txBody>
      </p:sp>
      <p:sp>
        <p:nvSpPr>
          <p:cNvPr id="51" name="Line 17"/>
          <p:cNvSpPr>
            <a:spLocks noChangeShapeType="1"/>
          </p:cNvSpPr>
          <p:nvPr/>
        </p:nvSpPr>
        <p:spPr bwMode="auto">
          <a:xfrm>
            <a:off x="8675069" y="3028455"/>
            <a:ext cx="1684338" cy="390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Line 18"/>
          <p:cNvSpPr>
            <a:spLocks noChangeShapeType="1"/>
          </p:cNvSpPr>
          <p:nvPr/>
        </p:nvSpPr>
        <p:spPr bwMode="auto">
          <a:xfrm flipH="1">
            <a:off x="8660782" y="3466605"/>
            <a:ext cx="1673225" cy="403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" name="Line 19"/>
          <p:cNvSpPr>
            <a:spLocks noChangeShapeType="1"/>
          </p:cNvSpPr>
          <p:nvPr/>
        </p:nvSpPr>
        <p:spPr bwMode="auto">
          <a:xfrm>
            <a:off x="8668719" y="3974605"/>
            <a:ext cx="1684338" cy="390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Line 20"/>
          <p:cNvSpPr>
            <a:spLocks noChangeShapeType="1"/>
          </p:cNvSpPr>
          <p:nvPr/>
        </p:nvSpPr>
        <p:spPr bwMode="auto">
          <a:xfrm flipH="1">
            <a:off x="8684594" y="4457205"/>
            <a:ext cx="1673225" cy="379413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" name="AutoShape 21"/>
          <p:cNvSpPr/>
          <p:nvPr/>
        </p:nvSpPr>
        <p:spPr bwMode="auto">
          <a:xfrm>
            <a:off x="10399092" y="4319957"/>
            <a:ext cx="74613" cy="228319"/>
          </a:xfrm>
          <a:prstGeom prst="rightBrace">
            <a:avLst>
              <a:gd name="adj1" fmla="val 33156"/>
              <a:gd name="adj2" fmla="val 50000"/>
            </a:avLst>
          </a:prstGeom>
          <a:noFill/>
          <a:ln w="19050">
            <a:solidFill>
              <a:srgbClr val="009FF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zh-CN" altLang="zh-CN" sz="240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56" name="Text Box 22"/>
          <p:cNvSpPr txBox="1">
            <a:spLocks noChangeArrowheads="1"/>
          </p:cNvSpPr>
          <p:nvPr/>
        </p:nvSpPr>
        <p:spPr bwMode="auto">
          <a:xfrm>
            <a:off x="10473060" y="4040068"/>
            <a:ext cx="735462" cy="877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</a:pPr>
            <a:r>
              <a:rPr lang="zh-CN" altLang="en-US" sz="20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文件</a:t>
            </a:r>
            <a:endParaRPr lang="en-US" altLang="zh-CN" sz="2000" dirty="0">
              <a:solidFill>
                <a:srgbClr val="009FF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zh-CN" altLang="en-US" sz="20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传输时间</a:t>
            </a:r>
            <a:endParaRPr lang="en-US" altLang="zh-CN" sz="2000" dirty="0">
              <a:solidFill>
                <a:srgbClr val="009FF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58" name="Text Box 24"/>
          <p:cNvSpPr txBox="1">
            <a:spLocks noChangeArrowheads="1"/>
          </p:cNvSpPr>
          <p:nvPr/>
        </p:nvSpPr>
        <p:spPr bwMode="auto">
          <a:xfrm>
            <a:off x="7032409" y="2714044"/>
            <a:ext cx="1201010" cy="616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85000"/>
              </a:lnSpc>
            </a:pPr>
            <a:r>
              <a:rPr lang="zh-CN" altLang="en-US" sz="20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建立</a:t>
            </a:r>
            <a:endParaRPr lang="en-US" altLang="zh-CN" sz="2000" dirty="0">
              <a:solidFill>
                <a:srgbClr val="009FF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r">
              <a:lnSpc>
                <a:spcPct val="85000"/>
              </a:lnSpc>
            </a:pPr>
            <a:r>
              <a:rPr lang="en-US" altLang="zh-CN" sz="20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TCP</a:t>
            </a:r>
            <a:r>
              <a:rPr lang="zh-CN" altLang="en-US" sz="20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连接</a:t>
            </a:r>
            <a:endParaRPr lang="en-US" altLang="zh-CN" sz="2000" dirty="0">
              <a:solidFill>
                <a:srgbClr val="009FF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5" name="AutoShape 25"/>
          <p:cNvSpPr/>
          <p:nvPr/>
        </p:nvSpPr>
        <p:spPr bwMode="auto">
          <a:xfrm>
            <a:off x="8405194" y="3053855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zh-CN" altLang="zh-CN" sz="240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6" name="Text Box 26"/>
          <p:cNvSpPr txBox="1">
            <a:spLocks noChangeArrowheads="1"/>
          </p:cNvSpPr>
          <p:nvPr/>
        </p:nvSpPr>
        <p:spPr bwMode="auto">
          <a:xfrm>
            <a:off x="7787742" y="3264993"/>
            <a:ext cx="93048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RTT</a:t>
            </a:r>
          </a:p>
        </p:txBody>
      </p:sp>
      <p:sp>
        <p:nvSpPr>
          <p:cNvPr id="68" name="Text Box 28"/>
          <p:cNvSpPr txBox="1">
            <a:spLocks noChangeArrowheads="1"/>
          </p:cNvSpPr>
          <p:nvPr/>
        </p:nvSpPr>
        <p:spPr bwMode="auto">
          <a:xfrm>
            <a:off x="7567349" y="3621430"/>
            <a:ext cx="699519" cy="616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</a:pPr>
            <a:r>
              <a:rPr lang="zh-CN" altLang="en-US" sz="20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请求文件</a:t>
            </a:r>
            <a:endParaRPr lang="en-US" altLang="zh-CN" sz="2000" dirty="0">
              <a:solidFill>
                <a:srgbClr val="009FF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9" name="AutoShape 29"/>
          <p:cNvSpPr/>
          <p:nvPr/>
        </p:nvSpPr>
        <p:spPr bwMode="auto">
          <a:xfrm>
            <a:off x="8411544" y="3963493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zh-CN" altLang="zh-CN" sz="240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Text Box 30"/>
          <p:cNvSpPr txBox="1">
            <a:spLocks noChangeArrowheads="1"/>
          </p:cNvSpPr>
          <p:nvPr/>
        </p:nvSpPr>
        <p:spPr bwMode="auto">
          <a:xfrm>
            <a:off x="7787742" y="4187330"/>
            <a:ext cx="93048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RTT</a:t>
            </a:r>
          </a:p>
        </p:txBody>
      </p: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7558723" y="4602930"/>
            <a:ext cx="724775" cy="616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</a:pPr>
            <a:r>
              <a:rPr lang="zh-CN" altLang="en-US" sz="20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收到文件</a:t>
            </a:r>
            <a:endParaRPr lang="en-US" altLang="zh-CN" sz="2000" dirty="0">
              <a:solidFill>
                <a:srgbClr val="009FF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73" name="Text Box 37"/>
          <p:cNvSpPr txBox="1">
            <a:spLocks noChangeArrowheads="1"/>
          </p:cNvSpPr>
          <p:nvPr/>
        </p:nvSpPr>
        <p:spPr bwMode="auto">
          <a:xfrm>
            <a:off x="8435356" y="5643068"/>
            <a:ext cx="90679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time</a:t>
            </a:r>
          </a:p>
        </p:txBody>
      </p:sp>
      <p:sp>
        <p:nvSpPr>
          <p:cNvPr id="74" name="Text Box 38"/>
          <p:cNvSpPr txBox="1">
            <a:spLocks noChangeArrowheads="1"/>
          </p:cNvSpPr>
          <p:nvPr/>
        </p:nvSpPr>
        <p:spPr bwMode="auto">
          <a:xfrm>
            <a:off x="10113343" y="5625605"/>
            <a:ext cx="9067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time</a:t>
            </a:r>
          </a:p>
        </p:txBody>
      </p:sp>
      <p:pic>
        <p:nvPicPr>
          <p:cNvPr id="111" name="图片 1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195" y="1758913"/>
            <a:ext cx="1513174" cy="1075867"/>
          </a:xfrm>
          <a:prstGeom prst="rect">
            <a:avLst/>
          </a:prstGeom>
        </p:spPr>
      </p:pic>
      <p:pic>
        <p:nvPicPr>
          <p:cNvPr id="112" name="图片 1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222" y="1356231"/>
            <a:ext cx="1423372" cy="1423372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8240562" y="3028455"/>
            <a:ext cx="4202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8240562" y="3903680"/>
            <a:ext cx="4202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8240562" y="4887114"/>
            <a:ext cx="4202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ine 15"/>
          <p:cNvSpPr>
            <a:spLocks noChangeShapeType="1"/>
          </p:cNvSpPr>
          <p:nvPr/>
        </p:nvSpPr>
        <p:spPr bwMode="auto">
          <a:xfrm>
            <a:off x="8660782" y="2755405"/>
            <a:ext cx="0" cy="2873375"/>
          </a:xfrm>
          <a:prstGeom prst="line">
            <a:avLst/>
          </a:prstGeom>
          <a:noFill/>
          <a:ln w="28575">
            <a:solidFill>
              <a:srgbClr val="009FF6"/>
            </a:solidFill>
            <a:prstDash val="solid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50" name="Line 16"/>
          <p:cNvSpPr>
            <a:spLocks noChangeShapeType="1"/>
          </p:cNvSpPr>
          <p:nvPr/>
        </p:nvSpPr>
        <p:spPr bwMode="auto">
          <a:xfrm>
            <a:off x="10351469" y="2790330"/>
            <a:ext cx="0" cy="2881313"/>
          </a:xfrm>
          <a:prstGeom prst="line">
            <a:avLst/>
          </a:prstGeom>
          <a:noFill/>
          <a:ln w="28575">
            <a:solidFill>
              <a:srgbClr val="009FF6"/>
            </a:solidFill>
            <a:prstDash val="solid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5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25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75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5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25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75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25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750"/>
                            </p:stCondLst>
                            <p:childTnLst>
                              <p:par>
                                <p:cTn id="8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25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750"/>
                            </p:stCondLst>
                            <p:childTnLst>
                              <p:par>
                                <p:cTn id="9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25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750"/>
                            </p:stCondLst>
                            <p:childTnLst>
                              <p:par>
                                <p:cTn id="10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25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uild="p"/>
      <p:bldP spid="51" grpId="0" animBg="1"/>
      <p:bldP spid="51" grpId="1" animBg="1"/>
      <p:bldP spid="52" grpId="0" animBg="1"/>
      <p:bldP spid="52" grpId="1" animBg="1"/>
      <p:bldP spid="53" grpId="0" animBg="1"/>
      <p:bldP spid="54" grpId="0" animBg="1"/>
      <p:bldP spid="55" grpId="0" animBg="1"/>
      <p:bldP spid="56" grpId="0"/>
      <p:bldP spid="58" grpId="0"/>
      <p:bldP spid="65" grpId="0" animBg="1"/>
      <p:bldP spid="66" grpId="0"/>
      <p:bldP spid="68" grpId="0"/>
      <p:bldP spid="69" grpId="0" animBg="1"/>
      <p:bldP spid="70" grpId="0"/>
      <p:bldP spid="72" grpId="0"/>
      <p:bldP spid="73" grpId="0"/>
      <p:bldP spid="74" grpId="0"/>
      <p:bldP spid="49" grpId="0" animBg="1"/>
      <p:bldP spid="5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7610475" cy="1428589"/>
            <a:chOff x="551030" y="-368704"/>
            <a:chExt cx="7610475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2" y="303925"/>
              <a:ext cx="6959873" cy="687997"/>
              <a:chOff x="1839059" y="967769"/>
              <a:chExt cx="6959873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9" y="967769"/>
                <a:ext cx="6959873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2" y="1009435"/>
                <a:ext cx="60128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HTTP1.1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引入的新传输模式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57" name="组合 56"/>
          <p:cNvGrpSpPr/>
          <p:nvPr/>
        </p:nvGrpSpPr>
        <p:grpSpPr>
          <a:xfrm>
            <a:off x="939001" y="1514687"/>
            <a:ext cx="3387851" cy="526732"/>
            <a:chOff x="722008" y="1303131"/>
            <a:chExt cx="3234820" cy="502940"/>
          </a:xfrm>
        </p:grpSpPr>
        <p:sp>
          <p:nvSpPr>
            <p:cNvPr id="59" name="流程图: 手动输入 6"/>
            <p:cNvSpPr/>
            <p:nvPr/>
          </p:nvSpPr>
          <p:spPr>
            <a:xfrm rot="5400000" flipV="1">
              <a:off x="2234783" y="60355"/>
              <a:ext cx="475861" cy="296822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62" name="平行四边形 61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63" name="平行四边形 62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61" name="Text Box 79"/>
            <p:cNvSpPr txBox="1">
              <a:spLocks noChangeArrowheads="1"/>
            </p:cNvSpPr>
            <p:nvPr/>
          </p:nvSpPr>
          <p:spPr bwMode="auto">
            <a:xfrm>
              <a:off x="1351236" y="1335871"/>
              <a:ext cx="2252992" cy="47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持久连接</a:t>
              </a:r>
            </a:p>
          </p:txBody>
        </p:sp>
      </p:grpSp>
      <p:sp>
        <p:nvSpPr>
          <p:cNvPr id="64" name="Text Box 79"/>
          <p:cNvSpPr txBox="1">
            <a:spLocks noChangeArrowheads="1"/>
          </p:cNvSpPr>
          <p:nvPr/>
        </p:nvSpPr>
        <p:spPr bwMode="auto">
          <a:xfrm>
            <a:off x="1597996" y="2072139"/>
            <a:ext cx="10041431" cy="876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服务器在发送响应后，不再断开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TCP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连接，而是</a:t>
            </a:r>
            <a:r>
              <a:rPr kumimoji="1" lang="zh-CN" altLang="en-US" sz="24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保持该连接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，用于后续对象的传送，直至该连接“</a:t>
            </a:r>
            <a:r>
              <a:rPr kumimoji="1" lang="zh-CN" altLang="en-US" sz="24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休息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”了一个较长的时间后，方断开该连接。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1112888" y="3327625"/>
            <a:ext cx="10526539" cy="876330"/>
            <a:chOff x="1403750" y="3593123"/>
            <a:chExt cx="10526539" cy="876330"/>
          </a:xfrm>
        </p:grpSpPr>
        <p:grpSp>
          <p:nvGrpSpPr>
            <p:cNvPr id="71" name="组合 70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76" name="对话气泡: 椭圆形 75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7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75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9944358" cy="876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减少了对服务器端连接数的需要，从而减少了对服务器端套接字资源的占用，提高了服务器的负载能力。</a:t>
              </a: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1121742" y="4550945"/>
            <a:ext cx="4006671" cy="476221"/>
            <a:chOff x="1403750" y="3593123"/>
            <a:chExt cx="4006671" cy="476221"/>
          </a:xfrm>
        </p:grpSpPr>
        <p:grpSp>
          <p:nvGrpSpPr>
            <p:cNvPr id="79" name="组合 78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81" name="对话气泡: 椭圆形 80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2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80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3424490" cy="47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持久连接又可以分为</a:t>
              </a:r>
            </a:p>
          </p:txBody>
        </p:sp>
      </p:grpSp>
      <p:sp>
        <p:nvSpPr>
          <p:cNvPr id="83" name="Rectangle 11"/>
          <p:cNvSpPr>
            <a:spLocks noChangeArrowheads="1"/>
          </p:cNvSpPr>
          <p:nvPr/>
        </p:nvSpPr>
        <p:spPr bwMode="auto">
          <a:xfrm>
            <a:off x="1124960" y="5097102"/>
            <a:ext cx="2310011" cy="47622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rial" panose="020B0604020202020204" pitchFamily="34" charset="0"/>
              </a:rPr>
              <a:t>非流水线方式</a:t>
            </a:r>
          </a:p>
        </p:txBody>
      </p:sp>
      <p:sp>
        <p:nvSpPr>
          <p:cNvPr id="84" name="Text Box 79"/>
          <p:cNvSpPr txBox="1">
            <a:spLocks noChangeArrowheads="1"/>
          </p:cNvSpPr>
          <p:nvPr/>
        </p:nvSpPr>
        <p:spPr bwMode="auto">
          <a:xfrm>
            <a:off x="3434971" y="5082258"/>
            <a:ext cx="5295899" cy="47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一个对象传输完成方能传输下一个</a:t>
            </a:r>
          </a:p>
        </p:txBody>
      </p:sp>
      <p:sp>
        <p:nvSpPr>
          <p:cNvPr id="85" name="Rectangle 11"/>
          <p:cNvSpPr>
            <a:spLocks noChangeArrowheads="1"/>
          </p:cNvSpPr>
          <p:nvPr/>
        </p:nvSpPr>
        <p:spPr bwMode="auto">
          <a:xfrm>
            <a:off x="1124960" y="5709150"/>
            <a:ext cx="2291208" cy="47622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rial" panose="020B0604020202020204" pitchFamily="34" charset="0"/>
              </a:rPr>
              <a:t>流水线方式</a:t>
            </a:r>
          </a:p>
        </p:txBody>
      </p:sp>
      <p:sp>
        <p:nvSpPr>
          <p:cNvPr id="86" name="Text Box 79"/>
          <p:cNvSpPr txBox="1">
            <a:spLocks noChangeArrowheads="1"/>
          </p:cNvSpPr>
          <p:nvPr/>
        </p:nvSpPr>
        <p:spPr bwMode="auto">
          <a:xfrm>
            <a:off x="3416168" y="5759199"/>
            <a:ext cx="5295899" cy="47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可以一次性发送所有请求，慢慢接收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83" grpId="0" animBg="1"/>
      <p:bldP spid="84" grpId="0"/>
      <p:bldP spid="85" grpId="0" animBg="1"/>
      <p:bldP spid="8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5475287" cy="1428589"/>
            <a:chOff x="551030" y="-368704"/>
            <a:chExt cx="5475287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2" y="303925"/>
              <a:ext cx="4824685" cy="687997"/>
              <a:chOff x="1839059" y="967769"/>
              <a:chExt cx="4824685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9" y="967769"/>
                <a:ext cx="4824685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2" y="1009435"/>
                <a:ext cx="35538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HTTP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报文类型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840FAC3-4565-4522-B980-211F93FCFD15}"/>
              </a:ext>
            </a:extLst>
          </p:cNvPr>
          <p:cNvGrpSpPr/>
          <p:nvPr/>
        </p:nvGrpSpPr>
        <p:grpSpPr>
          <a:xfrm>
            <a:off x="3222979" y="2903312"/>
            <a:ext cx="1663649" cy="1663649"/>
            <a:chOff x="737414" y="3164436"/>
            <a:chExt cx="1900298" cy="1900298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FE59F62-EE32-4A58-89AE-F16C2A7DBAB2}"/>
                </a:ext>
              </a:extLst>
            </p:cNvPr>
            <p:cNvGrpSpPr/>
            <p:nvPr/>
          </p:nvGrpSpPr>
          <p:grpSpPr>
            <a:xfrm>
              <a:off x="737414" y="3164436"/>
              <a:ext cx="1900298" cy="1900298"/>
              <a:chOff x="795138" y="3164436"/>
              <a:chExt cx="1900298" cy="1900298"/>
            </a:xfrm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9C606778-7EA7-4D95-A640-EAD60AF524F6}"/>
                  </a:ext>
                </a:extLst>
              </p:cNvPr>
              <p:cNvSpPr/>
              <p:nvPr/>
            </p:nvSpPr>
            <p:spPr>
              <a:xfrm>
                <a:off x="795138" y="3164436"/>
                <a:ext cx="1900298" cy="1900298"/>
              </a:xfrm>
              <a:prstGeom prst="ellipse">
                <a:avLst/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AAAE7672-DB68-4C30-B505-437FF578DE54}"/>
                  </a:ext>
                </a:extLst>
              </p:cNvPr>
              <p:cNvSpPr/>
              <p:nvPr/>
            </p:nvSpPr>
            <p:spPr>
              <a:xfrm>
                <a:off x="866914" y="3240636"/>
                <a:ext cx="1747898" cy="17478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" name="Text Box 79">
              <a:extLst>
                <a:ext uri="{FF2B5EF4-FFF2-40B4-BE49-F238E27FC236}">
                  <a16:creationId xmlns:a16="http://schemas.microsoft.com/office/drawing/2014/main" id="{DA7DF44F-2EEC-4760-8A36-1674732899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658" y="3601356"/>
              <a:ext cx="1632963" cy="1000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HTTP</a:t>
              </a:r>
            </a:p>
            <a:p>
              <a:pPr algn="ctr">
                <a:lnSpc>
                  <a:spcPct val="110000"/>
                </a:lnSpc>
              </a:pPr>
              <a:r>
                <a:rPr kumimoji="1"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请求报文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B261192-AE84-4394-A9F5-90C7CD6BDC10}"/>
              </a:ext>
            </a:extLst>
          </p:cNvPr>
          <p:cNvGrpSpPr/>
          <p:nvPr/>
        </p:nvGrpSpPr>
        <p:grpSpPr>
          <a:xfrm>
            <a:off x="7467931" y="2898242"/>
            <a:ext cx="1663649" cy="1663649"/>
            <a:chOff x="737414" y="3164436"/>
            <a:chExt cx="1900298" cy="1900298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7F9BFDE2-CC79-4244-ABFC-72FBFC169A1B}"/>
                </a:ext>
              </a:extLst>
            </p:cNvPr>
            <p:cNvGrpSpPr/>
            <p:nvPr/>
          </p:nvGrpSpPr>
          <p:grpSpPr>
            <a:xfrm>
              <a:off x="737414" y="3164436"/>
              <a:ext cx="1900298" cy="1900298"/>
              <a:chOff x="795138" y="3164436"/>
              <a:chExt cx="1900298" cy="1900298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FABF4F97-E78E-4E5B-A3F0-D571C17451C9}"/>
                  </a:ext>
                </a:extLst>
              </p:cNvPr>
              <p:cNvSpPr/>
              <p:nvPr/>
            </p:nvSpPr>
            <p:spPr>
              <a:xfrm>
                <a:off x="795138" y="3164436"/>
                <a:ext cx="1900298" cy="190029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E38D6ED7-A145-4D01-8937-C4AA0784DAAE}"/>
                  </a:ext>
                </a:extLst>
              </p:cNvPr>
              <p:cNvSpPr/>
              <p:nvPr/>
            </p:nvSpPr>
            <p:spPr>
              <a:xfrm>
                <a:off x="866914" y="3240636"/>
                <a:ext cx="1747898" cy="17478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4" name="Text Box 79">
              <a:extLst>
                <a:ext uri="{FF2B5EF4-FFF2-40B4-BE49-F238E27FC236}">
                  <a16:creationId xmlns:a16="http://schemas.microsoft.com/office/drawing/2014/main" id="{4976DD69-DEA5-4ED2-BBAD-CA3036A730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6618" y="3537891"/>
              <a:ext cx="1660471" cy="1000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HTTP</a:t>
              </a:r>
            </a:p>
            <a:p>
              <a:pPr algn="ctr">
                <a:lnSpc>
                  <a:spcPct val="11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响应报文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5475287" cy="1428589"/>
            <a:chOff x="551030" y="-368704"/>
            <a:chExt cx="5475287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2" y="303925"/>
              <a:ext cx="4824685" cy="687997"/>
              <a:chOff x="1839059" y="967769"/>
              <a:chExt cx="4824685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9" y="967769"/>
                <a:ext cx="4824685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2" y="1009435"/>
                <a:ext cx="35538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HTTP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请求报文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sp>
        <p:nvSpPr>
          <p:cNvPr id="43" name="矩形 42"/>
          <p:cNvSpPr/>
          <p:nvPr/>
        </p:nvSpPr>
        <p:spPr>
          <a:xfrm>
            <a:off x="1786295" y="4807774"/>
            <a:ext cx="5017689" cy="97421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4" name="直接连接符 3"/>
          <p:cNvCxnSpPr/>
          <p:nvPr/>
        </p:nvCxnSpPr>
        <p:spPr>
          <a:xfrm>
            <a:off x="1396858" y="3074442"/>
            <a:ext cx="385729" cy="0"/>
          </a:xfrm>
          <a:prstGeom prst="line">
            <a:avLst/>
          </a:prstGeom>
          <a:ln w="28575">
            <a:solidFill>
              <a:srgbClr val="009F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1396858" y="4617357"/>
            <a:ext cx="385729" cy="0"/>
          </a:xfrm>
          <a:prstGeom prst="line">
            <a:avLst/>
          </a:prstGeom>
          <a:ln w="28575">
            <a:solidFill>
              <a:srgbClr val="009F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1396858" y="5349253"/>
            <a:ext cx="385729" cy="0"/>
          </a:xfrm>
          <a:prstGeom prst="line">
            <a:avLst/>
          </a:prstGeom>
          <a:ln w="28575">
            <a:solidFill>
              <a:srgbClr val="009F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组合 91"/>
          <p:cNvGrpSpPr/>
          <p:nvPr/>
        </p:nvGrpSpPr>
        <p:grpSpPr>
          <a:xfrm>
            <a:off x="1396858" y="3448451"/>
            <a:ext cx="385729" cy="801130"/>
            <a:chOff x="1661160" y="2864643"/>
            <a:chExt cx="495300" cy="1028701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1661160" y="3371850"/>
              <a:ext cx="269240" cy="0"/>
            </a:xfrm>
            <a:prstGeom prst="line">
              <a:avLst/>
            </a:prstGeom>
            <a:ln w="28575">
              <a:solidFill>
                <a:srgbClr val="009F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924050" y="2864643"/>
              <a:ext cx="0" cy="1028701"/>
            </a:xfrm>
            <a:prstGeom prst="line">
              <a:avLst/>
            </a:prstGeom>
            <a:ln w="28575">
              <a:solidFill>
                <a:srgbClr val="009F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1924050" y="2879692"/>
              <a:ext cx="232410" cy="0"/>
            </a:xfrm>
            <a:prstGeom prst="line">
              <a:avLst/>
            </a:prstGeom>
            <a:ln w="28575">
              <a:solidFill>
                <a:srgbClr val="009F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1924050" y="3876642"/>
              <a:ext cx="232410" cy="0"/>
            </a:xfrm>
            <a:prstGeom prst="line">
              <a:avLst/>
            </a:prstGeom>
            <a:ln w="28575">
              <a:solidFill>
                <a:srgbClr val="009F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 Box 79"/>
          <p:cNvSpPr txBox="1">
            <a:spLocks noChangeArrowheads="1"/>
          </p:cNvSpPr>
          <p:nvPr/>
        </p:nvSpPr>
        <p:spPr bwMode="auto">
          <a:xfrm>
            <a:off x="642868" y="2913113"/>
            <a:ext cx="845974" cy="310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</a:pPr>
            <a:r>
              <a:rPr kumimoji="1" lang="zh-CN" altLang="en-US" sz="1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请求行</a:t>
            </a:r>
          </a:p>
        </p:txBody>
      </p:sp>
      <p:sp>
        <p:nvSpPr>
          <p:cNvPr id="53" name="Text Box 79"/>
          <p:cNvSpPr txBox="1">
            <a:spLocks noChangeArrowheads="1"/>
          </p:cNvSpPr>
          <p:nvPr/>
        </p:nvSpPr>
        <p:spPr bwMode="auto">
          <a:xfrm>
            <a:off x="683333" y="3672202"/>
            <a:ext cx="805509" cy="310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</a:pPr>
            <a:r>
              <a:rPr kumimoji="1" lang="zh-CN" altLang="en-US" sz="1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首部行</a:t>
            </a:r>
          </a:p>
        </p:txBody>
      </p:sp>
      <p:sp>
        <p:nvSpPr>
          <p:cNvPr id="54" name="Text Box 79"/>
          <p:cNvSpPr txBox="1">
            <a:spLocks noChangeArrowheads="1"/>
          </p:cNvSpPr>
          <p:nvPr/>
        </p:nvSpPr>
        <p:spPr bwMode="auto">
          <a:xfrm>
            <a:off x="873187" y="4452758"/>
            <a:ext cx="615655" cy="310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</a:pPr>
            <a:r>
              <a:rPr kumimoji="1" lang="zh-CN" altLang="en-US" sz="1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空行</a:t>
            </a:r>
          </a:p>
        </p:txBody>
      </p:sp>
      <p:sp>
        <p:nvSpPr>
          <p:cNvPr id="55" name="Text Box 79"/>
          <p:cNvSpPr txBox="1">
            <a:spLocks noChangeArrowheads="1"/>
          </p:cNvSpPr>
          <p:nvPr/>
        </p:nvSpPr>
        <p:spPr bwMode="auto">
          <a:xfrm>
            <a:off x="493394" y="5185216"/>
            <a:ext cx="995448" cy="310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</a:pPr>
            <a:r>
              <a:rPr kumimoji="1" lang="zh-CN" altLang="en-US" sz="1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实体主体</a:t>
            </a:r>
          </a:p>
        </p:txBody>
      </p:sp>
      <p:grpSp>
        <p:nvGrpSpPr>
          <p:cNvPr id="119" name="组合 118"/>
          <p:cNvGrpSpPr/>
          <p:nvPr/>
        </p:nvGrpSpPr>
        <p:grpSpPr>
          <a:xfrm>
            <a:off x="1789262" y="2879131"/>
            <a:ext cx="5018430" cy="385729"/>
            <a:chOff x="1789262" y="2879131"/>
            <a:chExt cx="5018430" cy="385729"/>
          </a:xfrm>
        </p:grpSpPr>
        <p:grpSp>
          <p:nvGrpSpPr>
            <p:cNvPr id="11" name="组合 10"/>
            <p:cNvGrpSpPr/>
            <p:nvPr/>
          </p:nvGrpSpPr>
          <p:grpSpPr>
            <a:xfrm>
              <a:off x="1789262" y="2879131"/>
              <a:ext cx="954679" cy="385729"/>
              <a:chOff x="2165032" y="2133600"/>
              <a:chExt cx="1225868" cy="495300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2165032" y="2133600"/>
                <a:ext cx="1225868" cy="4953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56" name="Text Box 79"/>
              <p:cNvSpPr txBox="1">
                <a:spLocks noChangeArrowheads="1"/>
              </p:cNvSpPr>
              <p:nvPr/>
            </p:nvSpPr>
            <p:spPr bwMode="auto">
              <a:xfrm>
                <a:off x="2303329" y="2191986"/>
                <a:ext cx="949273" cy="398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方法</a:t>
                </a: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2738873" y="2879131"/>
              <a:ext cx="399575" cy="385729"/>
              <a:chOff x="3384391" y="2133600"/>
              <a:chExt cx="513080" cy="49530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3390900" y="2133600"/>
                <a:ext cx="50006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57" name="Text Box 79"/>
              <p:cNvSpPr txBox="1">
                <a:spLocks noChangeArrowheads="1"/>
              </p:cNvSpPr>
              <p:nvPr/>
            </p:nvSpPr>
            <p:spPr bwMode="auto">
              <a:xfrm>
                <a:off x="3384391" y="2133600"/>
                <a:ext cx="513080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sp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3133378" y="2879131"/>
              <a:ext cx="1153477" cy="385729"/>
              <a:chOff x="3890962" y="2133600"/>
              <a:chExt cx="1481137" cy="4953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3890962" y="2133600"/>
                <a:ext cx="1481137" cy="4953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58" name="Text Box 79"/>
              <p:cNvSpPr txBox="1">
                <a:spLocks noChangeArrowheads="1"/>
              </p:cNvSpPr>
              <p:nvPr/>
            </p:nvSpPr>
            <p:spPr bwMode="auto">
              <a:xfrm>
                <a:off x="4270191" y="2191986"/>
                <a:ext cx="757874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URL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4281785" y="2879131"/>
              <a:ext cx="399575" cy="385729"/>
              <a:chOff x="5365589" y="2133600"/>
              <a:chExt cx="513080" cy="495300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5372100" y="2133600"/>
                <a:ext cx="50006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59" name="Text Box 79"/>
              <p:cNvSpPr txBox="1">
                <a:spLocks noChangeArrowheads="1"/>
              </p:cNvSpPr>
              <p:nvPr/>
            </p:nvSpPr>
            <p:spPr bwMode="auto">
              <a:xfrm>
                <a:off x="5365589" y="2133600"/>
                <a:ext cx="513080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sp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4676293" y="2879131"/>
              <a:ext cx="1356234" cy="385729"/>
              <a:chOff x="5872161" y="2133600"/>
              <a:chExt cx="1741489" cy="495300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5872161" y="2133600"/>
                <a:ext cx="1741489" cy="4953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60" name="Text Box 79"/>
              <p:cNvSpPr txBox="1">
                <a:spLocks noChangeArrowheads="1"/>
              </p:cNvSpPr>
              <p:nvPr/>
            </p:nvSpPr>
            <p:spPr bwMode="auto">
              <a:xfrm>
                <a:off x="6264913" y="2191986"/>
                <a:ext cx="949274" cy="398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版本</a:t>
                </a: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6032526" y="2879131"/>
              <a:ext cx="389438" cy="385729"/>
              <a:chOff x="7613650" y="2133600"/>
              <a:chExt cx="500062" cy="49530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7613650" y="2133600"/>
                <a:ext cx="50006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61" name="Text Box 79"/>
              <p:cNvSpPr txBox="1">
                <a:spLocks noChangeArrowheads="1"/>
              </p:cNvSpPr>
              <p:nvPr/>
            </p:nvSpPr>
            <p:spPr bwMode="auto">
              <a:xfrm>
                <a:off x="7654357" y="2175136"/>
                <a:ext cx="421456" cy="3930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cr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6418254" y="2879131"/>
              <a:ext cx="389438" cy="385729"/>
              <a:chOff x="8108950" y="2133600"/>
              <a:chExt cx="500062" cy="49530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8108950" y="2133600"/>
                <a:ext cx="50006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62" name="Text Box 79"/>
              <p:cNvSpPr txBox="1">
                <a:spLocks noChangeArrowheads="1"/>
              </p:cNvSpPr>
              <p:nvPr/>
            </p:nvSpPr>
            <p:spPr bwMode="auto">
              <a:xfrm>
                <a:off x="8108950" y="2173792"/>
                <a:ext cx="421456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lf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" name="组合 120"/>
          <p:cNvGrpSpPr/>
          <p:nvPr/>
        </p:nvGrpSpPr>
        <p:grpSpPr>
          <a:xfrm>
            <a:off x="1786295" y="4036318"/>
            <a:ext cx="3846904" cy="385729"/>
            <a:chOff x="1786295" y="4036318"/>
            <a:chExt cx="3846904" cy="385729"/>
          </a:xfrm>
        </p:grpSpPr>
        <p:grpSp>
          <p:nvGrpSpPr>
            <p:cNvPr id="90" name="组合 89"/>
            <p:cNvGrpSpPr/>
            <p:nvPr/>
          </p:nvGrpSpPr>
          <p:grpSpPr>
            <a:xfrm>
              <a:off x="3517852" y="4036318"/>
              <a:ext cx="399575" cy="385729"/>
              <a:chOff x="4384651" y="3619500"/>
              <a:chExt cx="513080" cy="49530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4387850" y="3619500"/>
                <a:ext cx="50006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69" name="Text Box 79"/>
              <p:cNvSpPr txBox="1">
                <a:spLocks noChangeArrowheads="1"/>
              </p:cNvSpPr>
              <p:nvPr/>
            </p:nvSpPr>
            <p:spPr bwMode="auto">
              <a:xfrm>
                <a:off x="4384651" y="3637798"/>
                <a:ext cx="513080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sp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4853952" y="4036318"/>
              <a:ext cx="399575" cy="385729"/>
              <a:chOff x="6100286" y="3619500"/>
              <a:chExt cx="513080" cy="495300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6129338" y="3619500"/>
                <a:ext cx="466724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70" name="Text Box 79"/>
              <p:cNvSpPr txBox="1">
                <a:spLocks noChangeArrowheads="1"/>
              </p:cNvSpPr>
              <p:nvPr/>
            </p:nvSpPr>
            <p:spPr bwMode="auto">
              <a:xfrm>
                <a:off x="6100286" y="3630665"/>
                <a:ext cx="513080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cr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>
              <a:off x="5243761" y="4036318"/>
              <a:ext cx="389438" cy="385729"/>
              <a:chOff x="6600826" y="3619500"/>
              <a:chExt cx="500062" cy="495300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6600826" y="3619500"/>
                <a:ext cx="50006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72" name="Text Box 79"/>
              <p:cNvSpPr txBox="1">
                <a:spLocks noChangeArrowheads="1"/>
              </p:cNvSpPr>
              <p:nvPr/>
            </p:nvSpPr>
            <p:spPr bwMode="auto">
              <a:xfrm>
                <a:off x="6648066" y="3661518"/>
                <a:ext cx="421456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lf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" name="组合 88"/>
            <p:cNvGrpSpPr/>
            <p:nvPr/>
          </p:nvGrpSpPr>
          <p:grpSpPr>
            <a:xfrm>
              <a:off x="3916457" y="4036318"/>
              <a:ext cx="960119" cy="385729"/>
              <a:chOff x="4896484" y="3619500"/>
              <a:chExt cx="1232854" cy="495300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4896484" y="3619500"/>
                <a:ext cx="1232854" cy="4953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73" name="Text Box 79"/>
              <p:cNvSpPr txBox="1">
                <a:spLocks noChangeArrowheads="1"/>
              </p:cNvSpPr>
              <p:nvPr/>
            </p:nvSpPr>
            <p:spPr bwMode="auto">
              <a:xfrm>
                <a:off x="5028298" y="3670369"/>
                <a:ext cx="949274" cy="398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值</a:t>
                </a:r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>
              <a:off x="1786295" y="4036318"/>
              <a:ext cx="1734049" cy="385729"/>
              <a:chOff x="2161222" y="3619500"/>
              <a:chExt cx="2226628" cy="495300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2161222" y="3619500"/>
                <a:ext cx="2226628" cy="4953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74" name="Text Box 79"/>
              <p:cNvSpPr txBox="1">
                <a:spLocks noChangeArrowheads="1"/>
              </p:cNvSpPr>
              <p:nvPr/>
            </p:nvSpPr>
            <p:spPr bwMode="auto">
              <a:xfrm>
                <a:off x="2502673" y="3670369"/>
                <a:ext cx="1607161" cy="398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首部字段名：</a:t>
                </a:r>
              </a:p>
            </p:txBody>
          </p:sp>
        </p:grpSp>
      </p:grpSp>
      <p:grpSp>
        <p:nvGrpSpPr>
          <p:cNvPr id="86" name="组合 85"/>
          <p:cNvGrpSpPr/>
          <p:nvPr/>
        </p:nvGrpSpPr>
        <p:grpSpPr>
          <a:xfrm>
            <a:off x="1786295" y="3583652"/>
            <a:ext cx="3846903" cy="485516"/>
            <a:chOff x="2161222" y="3038249"/>
            <a:chExt cx="4939666" cy="623433"/>
          </a:xfrm>
        </p:grpSpPr>
        <p:sp>
          <p:nvSpPr>
            <p:cNvPr id="35" name="矩形 34"/>
            <p:cNvSpPr/>
            <p:nvPr/>
          </p:nvSpPr>
          <p:spPr>
            <a:xfrm>
              <a:off x="2161222" y="3124200"/>
              <a:ext cx="4939666" cy="4953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83" name="Text Box 79"/>
            <p:cNvSpPr txBox="1">
              <a:spLocks noChangeArrowheads="1"/>
            </p:cNvSpPr>
            <p:nvPr/>
          </p:nvSpPr>
          <p:spPr bwMode="auto">
            <a:xfrm rot="16200000" flipH="1">
              <a:off x="4250882" y="3153453"/>
              <a:ext cx="623433" cy="393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en-US" altLang="zh-CN" sz="1400" b="1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…</a:t>
              </a:r>
              <a:endParaRPr kumimoji="1" lang="zh-CN" altLang="en-US" sz="1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1778913" y="4422046"/>
            <a:ext cx="773153" cy="385729"/>
            <a:chOff x="1778913" y="4422046"/>
            <a:chExt cx="773153" cy="385729"/>
          </a:xfrm>
        </p:grpSpPr>
        <p:grpSp>
          <p:nvGrpSpPr>
            <p:cNvPr id="101" name="组合 100"/>
            <p:cNvGrpSpPr/>
            <p:nvPr/>
          </p:nvGrpSpPr>
          <p:grpSpPr>
            <a:xfrm>
              <a:off x="1778913" y="4422046"/>
              <a:ext cx="399575" cy="385729"/>
              <a:chOff x="2151743" y="4114800"/>
              <a:chExt cx="513080" cy="49530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2161222" y="4114800"/>
                <a:ext cx="47847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96" name="Text Box 79"/>
              <p:cNvSpPr txBox="1">
                <a:spLocks noChangeArrowheads="1"/>
              </p:cNvSpPr>
              <p:nvPr/>
            </p:nvSpPr>
            <p:spPr bwMode="auto">
              <a:xfrm>
                <a:off x="2151743" y="4128507"/>
                <a:ext cx="513080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cr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2162628" y="4422046"/>
              <a:ext cx="389438" cy="385729"/>
              <a:chOff x="2644458" y="4114800"/>
              <a:chExt cx="500062" cy="495300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2644458" y="4114800"/>
                <a:ext cx="50006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99" name="Text Box 79"/>
              <p:cNvSpPr txBox="1">
                <a:spLocks noChangeArrowheads="1"/>
              </p:cNvSpPr>
              <p:nvPr/>
            </p:nvSpPr>
            <p:spPr bwMode="auto">
              <a:xfrm>
                <a:off x="2699523" y="4135606"/>
                <a:ext cx="421456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lf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" name="组合 119"/>
          <p:cNvGrpSpPr/>
          <p:nvPr/>
        </p:nvGrpSpPr>
        <p:grpSpPr>
          <a:xfrm>
            <a:off x="1786295" y="3264860"/>
            <a:ext cx="3846904" cy="385729"/>
            <a:chOff x="1786295" y="3264860"/>
            <a:chExt cx="3846904" cy="385729"/>
          </a:xfrm>
        </p:grpSpPr>
        <p:grpSp>
          <p:nvGrpSpPr>
            <p:cNvPr id="84" name="组合 83"/>
            <p:cNvGrpSpPr/>
            <p:nvPr/>
          </p:nvGrpSpPr>
          <p:grpSpPr>
            <a:xfrm>
              <a:off x="3517852" y="3264860"/>
              <a:ext cx="399575" cy="385729"/>
              <a:chOff x="4384651" y="2628900"/>
              <a:chExt cx="513080" cy="49530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4387850" y="2628900"/>
                <a:ext cx="50006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63" name="Text Box 79"/>
              <p:cNvSpPr txBox="1">
                <a:spLocks noChangeArrowheads="1"/>
              </p:cNvSpPr>
              <p:nvPr/>
            </p:nvSpPr>
            <p:spPr bwMode="auto">
              <a:xfrm>
                <a:off x="4384651" y="2646234"/>
                <a:ext cx="513080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sp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5243761" y="3264860"/>
              <a:ext cx="389438" cy="385729"/>
              <a:chOff x="6600826" y="2628900"/>
              <a:chExt cx="500062" cy="495300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6600826" y="2628900"/>
                <a:ext cx="50006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65" name="Text Box 79"/>
              <p:cNvSpPr txBox="1">
                <a:spLocks noChangeArrowheads="1"/>
              </p:cNvSpPr>
              <p:nvPr/>
            </p:nvSpPr>
            <p:spPr bwMode="auto">
              <a:xfrm>
                <a:off x="6648066" y="2669953"/>
                <a:ext cx="421456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lf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3916457" y="3264860"/>
              <a:ext cx="960119" cy="385729"/>
              <a:chOff x="4896484" y="2628900"/>
              <a:chExt cx="1232854" cy="4953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4896484" y="2628900"/>
                <a:ext cx="1232854" cy="4953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66" name="Text Box 79"/>
              <p:cNvSpPr txBox="1">
                <a:spLocks noChangeArrowheads="1"/>
              </p:cNvSpPr>
              <p:nvPr/>
            </p:nvSpPr>
            <p:spPr bwMode="auto">
              <a:xfrm>
                <a:off x="5028298" y="2678805"/>
                <a:ext cx="949274" cy="398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值</a:t>
                </a: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1786295" y="3264860"/>
              <a:ext cx="1734049" cy="385729"/>
              <a:chOff x="2161222" y="2628900"/>
              <a:chExt cx="2226628" cy="495300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2161222" y="2628900"/>
                <a:ext cx="2226628" cy="4953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68" name="Text Box 79"/>
              <p:cNvSpPr txBox="1">
                <a:spLocks noChangeArrowheads="1"/>
              </p:cNvSpPr>
              <p:nvPr/>
            </p:nvSpPr>
            <p:spPr bwMode="auto">
              <a:xfrm>
                <a:off x="2502673" y="2678805"/>
                <a:ext cx="1607161" cy="398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首部字段名：</a:t>
                </a: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4853952" y="3264860"/>
              <a:ext cx="399575" cy="385729"/>
              <a:chOff x="6100286" y="2628900"/>
              <a:chExt cx="513080" cy="49530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6117590" y="2628900"/>
                <a:ext cx="47847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64" name="Text Box 79"/>
              <p:cNvSpPr txBox="1">
                <a:spLocks noChangeArrowheads="1"/>
              </p:cNvSpPr>
              <p:nvPr/>
            </p:nvSpPr>
            <p:spPr bwMode="auto">
              <a:xfrm>
                <a:off x="6100286" y="2639099"/>
                <a:ext cx="513080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cr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03" name="Rectangle 11"/>
          <p:cNvSpPr>
            <a:spLocks noChangeArrowheads="1"/>
          </p:cNvSpPr>
          <p:nvPr/>
        </p:nvSpPr>
        <p:spPr bwMode="auto">
          <a:xfrm>
            <a:off x="1957485" y="1582241"/>
            <a:ext cx="3939986" cy="47622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HTTP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请求报文的一般格式</a:t>
            </a:r>
          </a:p>
        </p:txBody>
      </p:sp>
      <p:sp>
        <p:nvSpPr>
          <p:cNvPr id="104" name="Text Box 5"/>
          <p:cNvSpPr txBox="1">
            <a:spLocks noChangeArrowheads="1"/>
          </p:cNvSpPr>
          <p:nvPr/>
        </p:nvSpPr>
        <p:spPr bwMode="auto">
          <a:xfrm>
            <a:off x="6984666" y="2383795"/>
            <a:ext cx="23767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请求行</a:t>
            </a:r>
          </a:p>
          <a:p>
            <a:r>
              <a:rPr lang="en-US" altLang="zh-CN" sz="16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(GET, POST, HEAD </a:t>
            </a:r>
            <a:r>
              <a:rPr lang="zh-CN" altLang="en-US" sz="16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命令</a:t>
            </a:r>
            <a:r>
              <a:rPr lang="en-US" altLang="zh-CN" sz="16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endParaRPr lang="en-US" altLang="zh-CN" dirty="0">
              <a:solidFill>
                <a:srgbClr val="009FF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6" name="Freeform 7"/>
          <p:cNvSpPr/>
          <p:nvPr/>
        </p:nvSpPr>
        <p:spPr bwMode="auto">
          <a:xfrm>
            <a:off x="6984666" y="3211937"/>
            <a:ext cx="149225" cy="1957387"/>
          </a:xfrm>
          <a:custGeom>
            <a:avLst/>
            <a:gdLst>
              <a:gd name="T0" fmla="*/ 2147483646 w 150"/>
              <a:gd name="T1" fmla="*/ 2147483646 h 924"/>
              <a:gd name="T2" fmla="*/ 0 w 150"/>
              <a:gd name="T3" fmla="*/ 0 h 924"/>
              <a:gd name="T4" fmla="*/ 0 w 150"/>
              <a:gd name="T5" fmla="*/ 2147483646 h 924"/>
              <a:gd name="T6" fmla="*/ 2147483646 w 150"/>
              <a:gd name="T7" fmla="*/ 2147483646 h 924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924"/>
              <a:gd name="T14" fmla="*/ 150 w 150"/>
              <a:gd name="T15" fmla="*/ 924 h 9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924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19050">
            <a:solidFill>
              <a:srgbClr val="009FF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7" name="Text Box 8"/>
          <p:cNvSpPr txBox="1">
            <a:spLocks noChangeArrowheads="1"/>
          </p:cNvSpPr>
          <p:nvPr/>
        </p:nvSpPr>
        <p:spPr bwMode="auto">
          <a:xfrm>
            <a:off x="6330397" y="3824266"/>
            <a:ext cx="6463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16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首部</a:t>
            </a:r>
          </a:p>
          <a:p>
            <a:pPr algn="r"/>
            <a:r>
              <a:rPr lang="zh-CN" altLang="en-US" sz="16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诸行</a:t>
            </a:r>
            <a:endParaRPr lang="en-US" altLang="zh-CN" dirty="0">
              <a:solidFill>
                <a:srgbClr val="009FF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9" name="Text Box 11"/>
          <p:cNvSpPr txBox="1">
            <a:spLocks noChangeArrowheads="1"/>
          </p:cNvSpPr>
          <p:nvPr/>
        </p:nvSpPr>
        <p:spPr bwMode="auto">
          <a:xfrm>
            <a:off x="6984666" y="5455255"/>
            <a:ext cx="36898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单独一行回车、换行表示报文首部结束</a:t>
            </a:r>
            <a:endParaRPr lang="en-US" altLang="zh-CN" dirty="0">
              <a:solidFill>
                <a:srgbClr val="009FF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0" name="Text Box 16"/>
          <p:cNvSpPr txBox="1">
            <a:spLocks noChangeArrowheads="1"/>
          </p:cNvSpPr>
          <p:nvPr/>
        </p:nvSpPr>
        <p:spPr bwMode="auto">
          <a:xfrm>
            <a:off x="7018004" y="2924601"/>
            <a:ext cx="4560864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GET /index.html HTTP/1.1\r\n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Host: www-net.cs.umass.edu\r\n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User-Agent: Firefox/3.6.10\r\n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Accept: text/</a:t>
            </a:r>
            <a:r>
              <a:rPr lang="en-US" altLang="zh-CN" b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html,application</a:t>
            </a: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/</a:t>
            </a:r>
            <a:r>
              <a:rPr lang="en-US" altLang="zh-CN" b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xhtml+xml</a:t>
            </a: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\r\n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Accept-Language: </a:t>
            </a:r>
            <a:r>
              <a:rPr lang="en-US" altLang="zh-CN" b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en-us,en;q</a:t>
            </a: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=0.5\r\n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Accept-Encoding: </a:t>
            </a:r>
            <a:r>
              <a:rPr lang="en-US" altLang="zh-CN" b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gzip,deflate</a:t>
            </a: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\r\n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Accept-Charset: ISO-8859-1,utf-8;q=0.7\r\n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Keep-Alive: 115\r\n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Connection: keep-alive\r\n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\r\n</a:t>
            </a:r>
          </a:p>
        </p:txBody>
      </p:sp>
      <p:sp>
        <p:nvSpPr>
          <p:cNvPr id="111" name="Line 17"/>
          <p:cNvSpPr>
            <a:spLocks noChangeShapeType="1"/>
          </p:cNvSpPr>
          <p:nvPr/>
        </p:nvSpPr>
        <p:spPr bwMode="auto">
          <a:xfrm flipH="1">
            <a:off x="9850288" y="2427763"/>
            <a:ext cx="166687" cy="514350"/>
          </a:xfrm>
          <a:prstGeom prst="line">
            <a:avLst/>
          </a:prstGeom>
          <a:noFill/>
          <a:ln w="19050">
            <a:solidFill>
              <a:srgbClr val="009FF6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" name="Text Box 18"/>
          <p:cNvSpPr txBox="1">
            <a:spLocks noChangeArrowheads="1"/>
          </p:cNvSpPr>
          <p:nvPr/>
        </p:nvSpPr>
        <p:spPr bwMode="auto">
          <a:xfrm>
            <a:off x="9901088" y="2140425"/>
            <a:ext cx="800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回车符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3" name="Text Box 19"/>
          <p:cNvSpPr txBox="1">
            <a:spLocks noChangeArrowheads="1"/>
          </p:cNvSpPr>
          <p:nvPr/>
        </p:nvSpPr>
        <p:spPr bwMode="auto">
          <a:xfrm>
            <a:off x="10053488" y="2437288"/>
            <a:ext cx="800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zh-CN" altLang="en-US" sz="1600"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换行符</a:t>
            </a:r>
            <a:endParaRPr lang="en-US" altLang="zh-CN" sz="1600">
              <a:latin typeface="思源黑体 CN Normal" panose="020B0400000000000000" pitchFamily="34" charset="-122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4" name="Line 20"/>
          <p:cNvSpPr>
            <a:spLocks noChangeShapeType="1"/>
          </p:cNvSpPr>
          <p:nvPr/>
        </p:nvSpPr>
        <p:spPr bwMode="auto">
          <a:xfrm flipH="1">
            <a:off x="10146550" y="2737326"/>
            <a:ext cx="65687" cy="204788"/>
          </a:xfrm>
          <a:prstGeom prst="line">
            <a:avLst/>
          </a:prstGeom>
          <a:noFill/>
          <a:ln w="19050">
            <a:solidFill>
              <a:srgbClr val="009FF6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6" name="Rectangle 11"/>
          <p:cNvSpPr>
            <a:spLocks noChangeArrowheads="1"/>
          </p:cNvSpPr>
          <p:nvPr/>
        </p:nvSpPr>
        <p:spPr bwMode="auto">
          <a:xfrm>
            <a:off x="7022543" y="2950739"/>
            <a:ext cx="3272492" cy="2698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009FF6"/>
            </a:solidFill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kumimoji="1"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7" name="Rectangle 11"/>
          <p:cNvSpPr>
            <a:spLocks noChangeArrowheads="1"/>
          </p:cNvSpPr>
          <p:nvPr/>
        </p:nvSpPr>
        <p:spPr bwMode="auto">
          <a:xfrm>
            <a:off x="7028661" y="5180718"/>
            <a:ext cx="667932" cy="2698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009FF6"/>
            </a:solidFill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kumimoji="1"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8" name="Rectangle 11"/>
          <p:cNvSpPr>
            <a:spLocks noChangeArrowheads="1"/>
          </p:cNvSpPr>
          <p:nvPr/>
        </p:nvSpPr>
        <p:spPr bwMode="auto">
          <a:xfrm>
            <a:off x="6335151" y="1588432"/>
            <a:ext cx="5069620" cy="47622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一段典型的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HTTP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请求报文（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ASCII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9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7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8000"/>
                            </p:stCondLst>
                            <p:childTnLst>
                              <p:par>
                                <p:cTn id="1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8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2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4" dur="25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 tmFilter="0, 0; .2, .5; .8, .5; 1, 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7" dur="250" autoRev="1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2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 tmFilter="0, 0; .2, .5; .8, .5; 1, 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5" dur="250" autoRev="1" fill="hold"/>
                                        <p:tgtEl>
                                          <p:spTgt spid="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6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8" dur="25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9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1" dur="25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2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4" dur="25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5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 tmFilter="0, 0; .2, .5; .8, .5; 1, 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7" dur="250" autoRev="1" fill="hold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8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 tmFilter="0, 0; .2, .5; .8, .5; 1, 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0" dur="250" autoRev="1" fill="hold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1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 tmFilter="0, 0; .2, .5; .8, .5; 1, 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3" dur="250" autoRev="1" fill="hold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 tmFilter="0, 0; .2, .5; .8, .5; 1, 0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6" dur="250" autoRev="1" fill="hold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 tmFilter="0, 0; .2, .5; .8, .5; 1, 0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9" dur="250" autoRev="1" fill="hold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0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 tmFilter="0, 0; .2, .5; .8, .5; 1, 0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2" dur="250" autoRev="1" fill="hold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 tmFilter="0, 0; .2, .5; .8, .5; 1, 0"/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5" dur="250" autoRev="1" fill="hold"/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6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 tmFilter="0, 0; .2, .5; .8, .5; 1, 0"/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8" dur="250" autoRev="1" fill="hold"/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3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4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6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7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9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0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 tmFilter="0, 0; .2, .5; .8, .5; 1, 0"/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2" dur="250" autoRev="1" fill="hold"/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52" grpId="0"/>
      <p:bldP spid="52" grpId="1"/>
      <p:bldP spid="53" grpId="0"/>
      <p:bldP spid="53" grpId="1"/>
      <p:bldP spid="54" grpId="0"/>
      <p:bldP spid="55" grpId="0"/>
      <p:bldP spid="55" grpId="1"/>
      <p:bldP spid="103" grpId="0" animBg="1"/>
      <p:bldP spid="104" grpId="0"/>
      <p:bldP spid="106" grpId="0" animBg="1"/>
      <p:bldP spid="107" grpId="0"/>
      <p:bldP spid="109" grpId="0"/>
      <p:bldP spid="110" grpId="0" uiExpand="1" build="p"/>
      <p:bldP spid="110" grpId="1" uiExpand="1" build="allAtOnce"/>
      <p:bldP spid="111" grpId="0" animBg="1"/>
      <p:bldP spid="112" grpId="0"/>
      <p:bldP spid="113" grpId="0"/>
      <p:bldP spid="114" grpId="0" animBg="1"/>
      <p:bldP spid="116" grpId="0" animBg="1"/>
      <p:bldP spid="117" grpId="0" animBg="1"/>
      <p:bldP spid="11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30213" y="0"/>
            <a:ext cx="5988041" cy="1428589"/>
            <a:chOff x="551030" y="-368704"/>
            <a:chExt cx="5988041" cy="1428589"/>
          </a:xfrm>
        </p:grpSpPr>
        <p:grpSp>
          <p:nvGrpSpPr>
            <p:cNvPr id="3" name="组合 2"/>
            <p:cNvGrpSpPr/>
            <p:nvPr/>
          </p:nvGrpSpPr>
          <p:grpSpPr>
            <a:xfrm>
              <a:off x="1201632" y="303925"/>
              <a:ext cx="5337439" cy="687997"/>
              <a:chOff x="1839059" y="967769"/>
              <a:chExt cx="5337439" cy="687997"/>
            </a:xfrm>
          </p:grpSpPr>
          <p:sp>
            <p:nvSpPr>
              <p:cNvPr id="5" name="矩形: 圆角 30"/>
              <p:cNvSpPr/>
              <p:nvPr/>
            </p:nvSpPr>
            <p:spPr>
              <a:xfrm>
                <a:off x="1839059" y="967769"/>
                <a:ext cx="5337439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786092" y="1009435"/>
                <a:ext cx="40363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请求行支持的方法</a:t>
                </a:r>
              </a:p>
            </p:txBody>
          </p:sp>
        </p:grpSp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515938" y="1514317"/>
            <a:ext cx="4161573" cy="526732"/>
            <a:chOff x="722008" y="1303131"/>
            <a:chExt cx="3973592" cy="502940"/>
          </a:xfrm>
        </p:grpSpPr>
        <p:grpSp>
          <p:nvGrpSpPr>
            <p:cNvPr id="8" name="组合 7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11" name="平行四边形 10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12" name="平行四边形 11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9" name="流程图: 手动输入 6"/>
            <p:cNvSpPr/>
            <p:nvPr/>
          </p:nvSpPr>
          <p:spPr>
            <a:xfrm rot="5400000" flipV="1">
              <a:off x="2604168" y="-309031"/>
              <a:ext cx="475861" cy="3707003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0" name="Text Box 79"/>
            <p:cNvSpPr txBox="1">
              <a:spLocks noChangeArrowheads="1"/>
            </p:cNvSpPr>
            <p:nvPr/>
          </p:nvSpPr>
          <p:spPr bwMode="auto">
            <a:xfrm>
              <a:off x="1351236" y="1335871"/>
              <a:ext cx="3058926" cy="47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HTTP </a:t>
              </a:r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定义的方法</a:t>
              </a:r>
            </a:p>
          </p:txBody>
        </p:sp>
      </p:grp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962901" y="2173520"/>
            <a:ext cx="1536743" cy="47622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GET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2522914" y="2225009"/>
            <a:ext cx="430919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向服务器请求指定</a:t>
            </a:r>
            <a:r>
              <a:rPr lang="en-US" altLang="zh-CN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URL</a:t>
            </a:r>
            <a:r>
              <a:rPr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的对象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515938" y="3059753"/>
            <a:ext cx="6314298" cy="2902856"/>
            <a:chOff x="493394" y="2879131"/>
            <a:chExt cx="6314298" cy="2902856"/>
          </a:xfrm>
        </p:grpSpPr>
        <p:sp>
          <p:nvSpPr>
            <p:cNvPr id="16" name="矩形 15"/>
            <p:cNvSpPr/>
            <p:nvPr/>
          </p:nvSpPr>
          <p:spPr>
            <a:xfrm>
              <a:off x="1786295" y="4807774"/>
              <a:ext cx="5017689" cy="97421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1396858" y="3074442"/>
              <a:ext cx="385729" cy="0"/>
            </a:xfrm>
            <a:prstGeom prst="line">
              <a:avLst/>
            </a:prstGeom>
            <a:ln w="28575">
              <a:solidFill>
                <a:srgbClr val="009F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396858" y="4617357"/>
              <a:ext cx="385729" cy="0"/>
            </a:xfrm>
            <a:prstGeom prst="line">
              <a:avLst/>
            </a:prstGeom>
            <a:ln w="28575">
              <a:solidFill>
                <a:srgbClr val="009F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1396858" y="5349253"/>
              <a:ext cx="385729" cy="0"/>
            </a:xfrm>
            <a:prstGeom prst="line">
              <a:avLst/>
            </a:prstGeom>
            <a:ln w="28575">
              <a:solidFill>
                <a:srgbClr val="009F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/>
            <p:cNvGrpSpPr/>
            <p:nvPr/>
          </p:nvGrpSpPr>
          <p:grpSpPr>
            <a:xfrm>
              <a:off x="1396858" y="3448451"/>
              <a:ext cx="385729" cy="801130"/>
              <a:chOff x="1661160" y="2864643"/>
              <a:chExt cx="495300" cy="1028701"/>
            </a:xfrm>
          </p:grpSpPr>
          <p:cxnSp>
            <p:nvCxnSpPr>
              <p:cNvPr id="89" name="直接连接符 88"/>
              <p:cNvCxnSpPr/>
              <p:nvPr/>
            </p:nvCxnSpPr>
            <p:spPr>
              <a:xfrm>
                <a:off x="1661160" y="3371850"/>
                <a:ext cx="269240" cy="0"/>
              </a:xfrm>
              <a:prstGeom prst="line">
                <a:avLst/>
              </a:prstGeom>
              <a:ln w="28575">
                <a:solidFill>
                  <a:srgbClr val="009F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>
                <a:off x="1924050" y="2864643"/>
                <a:ext cx="0" cy="1028701"/>
              </a:xfrm>
              <a:prstGeom prst="line">
                <a:avLst/>
              </a:prstGeom>
              <a:ln w="28575">
                <a:solidFill>
                  <a:srgbClr val="009F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>
                <a:off x="1924050" y="2879692"/>
                <a:ext cx="232410" cy="0"/>
              </a:xfrm>
              <a:prstGeom prst="line">
                <a:avLst/>
              </a:prstGeom>
              <a:ln w="28575">
                <a:solidFill>
                  <a:srgbClr val="009F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>
                <a:off x="1924050" y="3876642"/>
                <a:ext cx="232410" cy="0"/>
              </a:xfrm>
              <a:prstGeom prst="line">
                <a:avLst/>
              </a:prstGeom>
              <a:ln w="28575">
                <a:solidFill>
                  <a:srgbClr val="009F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 Box 79"/>
            <p:cNvSpPr txBox="1">
              <a:spLocks noChangeArrowheads="1"/>
            </p:cNvSpPr>
            <p:nvPr/>
          </p:nvSpPr>
          <p:spPr bwMode="auto">
            <a:xfrm>
              <a:off x="642868" y="2913113"/>
              <a:ext cx="845974" cy="310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请求行</a:t>
              </a:r>
            </a:p>
          </p:txBody>
        </p:sp>
        <p:sp>
          <p:nvSpPr>
            <p:cNvPr id="22" name="Text Box 79"/>
            <p:cNvSpPr txBox="1">
              <a:spLocks noChangeArrowheads="1"/>
            </p:cNvSpPr>
            <p:nvPr/>
          </p:nvSpPr>
          <p:spPr bwMode="auto">
            <a:xfrm>
              <a:off x="683333" y="3672202"/>
              <a:ext cx="805509" cy="310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首部行</a:t>
              </a:r>
            </a:p>
          </p:txBody>
        </p:sp>
        <p:sp>
          <p:nvSpPr>
            <p:cNvPr id="23" name="Text Box 79"/>
            <p:cNvSpPr txBox="1">
              <a:spLocks noChangeArrowheads="1"/>
            </p:cNvSpPr>
            <p:nvPr/>
          </p:nvSpPr>
          <p:spPr bwMode="auto">
            <a:xfrm>
              <a:off x="873187" y="4452758"/>
              <a:ext cx="615655" cy="310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空行</a:t>
              </a:r>
            </a:p>
          </p:txBody>
        </p:sp>
        <p:sp>
          <p:nvSpPr>
            <p:cNvPr id="24" name="Text Box 79"/>
            <p:cNvSpPr txBox="1">
              <a:spLocks noChangeArrowheads="1"/>
            </p:cNvSpPr>
            <p:nvPr/>
          </p:nvSpPr>
          <p:spPr bwMode="auto">
            <a:xfrm>
              <a:off x="493394" y="5185216"/>
              <a:ext cx="995448" cy="310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实体主体</a:t>
              </a: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1789262" y="2879131"/>
              <a:ext cx="5018430" cy="385729"/>
              <a:chOff x="1789262" y="2879131"/>
              <a:chExt cx="5018430" cy="385729"/>
            </a:xfrm>
          </p:grpSpPr>
          <p:grpSp>
            <p:nvGrpSpPr>
              <p:cNvPr id="68" name="组合 67"/>
              <p:cNvGrpSpPr/>
              <p:nvPr/>
            </p:nvGrpSpPr>
            <p:grpSpPr>
              <a:xfrm>
                <a:off x="1789262" y="2879131"/>
                <a:ext cx="954679" cy="385729"/>
                <a:chOff x="2165032" y="2133600"/>
                <a:chExt cx="1225868" cy="495300"/>
              </a:xfrm>
            </p:grpSpPr>
            <p:sp>
              <p:nvSpPr>
                <p:cNvPr id="87" name="矩形 86"/>
                <p:cNvSpPr/>
                <p:nvPr/>
              </p:nvSpPr>
              <p:spPr>
                <a:xfrm>
                  <a:off x="2165032" y="2133600"/>
                  <a:ext cx="1225868" cy="4953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88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303329" y="2191986"/>
                  <a:ext cx="949273" cy="3981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zh-CN" altLang="en-US" sz="14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方法</a:t>
                  </a:r>
                </a:p>
              </p:txBody>
            </p:sp>
          </p:grpSp>
          <p:grpSp>
            <p:nvGrpSpPr>
              <p:cNvPr id="69" name="组合 68"/>
              <p:cNvGrpSpPr/>
              <p:nvPr/>
            </p:nvGrpSpPr>
            <p:grpSpPr>
              <a:xfrm>
                <a:off x="2738873" y="2879131"/>
                <a:ext cx="399575" cy="385729"/>
                <a:chOff x="3384391" y="2133600"/>
                <a:chExt cx="513080" cy="495300"/>
              </a:xfrm>
            </p:grpSpPr>
            <p:sp>
              <p:nvSpPr>
                <p:cNvPr id="85" name="矩形 84"/>
                <p:cNvSpPr/>
                <p:nvPr/>
              </p:nvSpPr>
              <p:spPr>
                <a:xfrm>
                  <a:off x="3390900" y="21336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/>
                </a:p>
              </p:txBody>
            </p:sp>
            <p:sp>
              <p:nvSpPr>
                <p:cNvPr id="86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3384391" y="2133600"/>
                  <a:ext cx="513080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sp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0" name="组合 69"/>
              <p:cNvGrpSpPr/>
              <p:nvPr/>
            </p:nvGrpSpPr>
            <p:grpSpPr>
              <a:xfrm>
                <a:off x="3133378" y="2879131"/>
                <a:ext cx="1153477" cy="385729"/>
                <a:chOff x="3890962" y="2133600"/>
                <a:chExt cx="1481137" cy="495300"/>
              </a:xfrm>
            </p:grpSpPr>
            <p:sp>
              <p:nvSpPr>
                <p:cNvPr id="83" name="矩形 82"/>
                <p:cNvSpPr/>
                <p:nvPr/>
              </p:nvSpPr>
              <p:spPr>
                <a:xfrm>
                  <a:off x="3890962" y="2133600"/>
                  <a:ext cx="1481137" cy="4953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84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4270191" y="2191986"/>
                  <a:ext cx="757874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URL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1" name="组合 70"/>
              <p:cNvGrpSpPr/>
              <p:nvPr/>
            </p:nvGrpSpPr>
            <p:grpSpPr>
              <a:xfrm>
                <a:off x="4281785" y="2879131"/>
                <a:ext cx="399575" cy="385729"/>
                <a:chOff x="5365589" y="2133600"/>
                <a:chExt cx="513080" cy="495300"/>
              </a:xfrm>
            </p:grpSpPr>
            <p:sp>
              <p:nvSpPr>
                <p:cNvPr id="81" name="矩形 80"/>
                <p:cNvSpPr/>
                <p:nvPr/>
              </p:nvSpPr>
              <p:spPr>
                <a:xfrm>
                  <a:off x="5372100" y="21336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/>
                </a:p>
              </p:txBody>
            </p:sp>
            <p:sp>
              <p:nvSpPr>
                <p:cNvPr id="82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5365589" y="2133600"/>
                  <a:ext cx="513080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sp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" name="组合 71"/>
              <p:cNvGrpSpPr/>
              <p:nvPr/>
            </p:nvGrpSpPr>
            <p:grpSpPr>
              <a:xfrm>
                <a:off x="4676293" y="2879131"/>
                <a:ext cx="1356234" cy="385729"/>
                <a:chOff x="5872161" y="2133600"/>
                <a:chExt cx="1741489" cy="495300"/>
              </a:xfrm>
            </p:grpSpPr>
            <p:sp>
              <p:nvSpPr>
                <p:cNvPr id="79" name="矩形 78"/>
                <p:cNvSpPr/>
                <p:nvPr/>
              </p:nvSpPr>
              <p:spPr>
                <a:xfrm>
                  <a:off x="5872161" y="2133600"/>
                  <a:ext cx="1741489" cy="4953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80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6264913" y="2191986"/>
                  <a:ext cx="949274" cy="3981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zh-CN" altLang="en-US" sz="14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版本</a:t>
                  </a:r>
                </a:p>
              </p:txBody>
            </p:sp>
          </p:grpSp>
          <p:grpSp>
            <p:nvGrpSpPr>
              <p:cNvPr id="73" name="组合 72"/>
              <p:cNvGrpSpPr/>
              <p:nvPr/>
            </p:nvGrpSpPr>
            <p:grpSpPr>
              <a:xfrm>
                <a:off x="6032526" y="2879131"/>
                <a:ext cx="389438" cy="385729"/>
                <a:chOff x="7613650" y="2133600"/>
                <a:chExt cx="500062" cy="495300"/>
              </a:xfrm>
            </p:grpSpPr>
            <p:sp>
              <p:nvSpPr>
                <p:cNvPr id="77" name="矩形 76"/>
                <p:cNvSpPr/>
                <p:nvPr/>
              </p:nvSpPr>
              <p:spPr>
                <a:xfrm>
                  <a:off x="7613650" y="21336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78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7654357" y="2175136"/>
                  <a:ext cx="421456" cy="3930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cr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" name="组合 73"/>
              <p:cNvGrpSpPr/>
              <p:nvPr/>
            </p:nvGrpSpPr>
            <p:grpSpPr>
              <a:xfrm>
                <a:off x="6418254" y="2879131"/>
                <a:ext cx="389438" cy="385729"/>
                <a:chOff x="8108950" y="2133600"/>
                <a:chExt cx="500062" cy="495300"/>
              </a:xfrm>
            </p:grpSpPr>
            <p:sp>
              <p:nvSpPr>
                <p:cNvPr id="75" name="矩形 74"/>
                <p:cNvSpPr/>
                <p:nvPr/>
              </p:nvSpPr>
              <p:spPr>
                <a:xfrm>
                  <a:off x="8108950" y="21336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76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8108950" y="2173792"/>
                  <a:ext cx="421456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lf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" name="组合 25"/>
            <p:cNvGrpSpPr/>
            <p:nvPr/>
          </p:nvGrpSpPr>
          <p:grpSpPr>
            <a:xfrm>
              <a:off x="1786295" y="4036318"/>
              <a:ext cx="3846904" cy="385729"/>
              <a:chOff x="1786295" y="4036318"/>
              <a:chExt cx="3846904" cy="385729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3517852" y="4036318"/>
                <a:ext cx="399575" cy="385729"/>
                <a:chOff x="4384651" y="3619500"/>
                <a:chExt cx="513080" cy="495300"/>
              </a:xfrm>
            </p:grpSpPr>
            <p:sp>
              <p:nvSpPr>
                <p:cNvPr id="66" name="矩形 65"/>
                <p:cNvSpPr/>
                <p:nvPr/>
              </p:nvSpPr>
              <p:spPr>
                <a:xfrm>
                  <a:off x="4387850" y="36195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67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4384651" y="3637798"/>
                  <a:ext cx="513080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sp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" name="组合 53"/>
              <p:cNvGrpSpPr/>
              <p:nvPr/>
            </p:nvGrpSpPr>
            <p:grpSpPr>
              <a:xfrm>
                <a:off x="4853952" y="4036318"/>
                <a:ext cx="399575" cy="385729"/>
                <a:chOff x="6100286" y="3619500"/>
                <a:chExt cx="513080" cy="495300"/>
              </a:xfrm>
            </p:grpSpPr>
            <p:sp>
              <p:nvSpPr>
                <p:cNvPr id="64" name="矩形 63"/>
                <p:cNvSpPr/>
                <p:nvPr/>
              </p:nvSpPr>
              <p:spPr>
                <a:xfrm>
                  <a:off x="6129338" y="3619500"/>
                  <a:ext cx="466724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65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6100286" y="3630665"/>
                  <a:ext cx="513080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cr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" name="组合 54"/>
              <p:cNvGrpSpPr/>
              <p:nvPr/>
            </p:nvGrpSpPr>
            <p:grpSpPr>
              <a:xfrm>
                <a:off x="5243761" y="4036318"/>
                <a:ext cx="389438" cy="385729"/>
                <a:chOff x="6600826" y="3619500"/>
                <a:chExt cx="500062" cy="495300"/>
              </a:xfrm>
            </p:grpSpPr>
            <p:sp>
              <p:nvSpPr>
                <p:cNvPr id="62" name="矩形 61"/>
                <p:cNvSpPr/>
                <p:nvPr/>
              </p:nvSpPr>
              <p:spPr>
                <a:xfrm>
                  <a:off x="6600826" y="36195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63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6648066" y="3661518"/>
                  <a:ext cx="421456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lf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>
                <a:off x="3916457" y="4036318"/>
                <a:ext cx="960119" cy="385729"/>
                <a:chOff x="4896484" y="3619500"/>
                <a:chExt cx="1232854" cy="495300"/>
              </a:xfrm>
            </p:grpSpPr>
            <p:sp>
              <p:nvSpPr>
                <p:cNvPr id="60" name="矩形 59"/>
                <p:cNvSpPr/>
                <p:nvPr/>
              </p:nvSpPr>
              <p:spPr>
                <a:xfrm>
                  <a:off x="4896484" y="3619500"/>
                  <a:ext cx="1232854" cy="495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61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5028298" y="3670369"/>
                  <a:ext cx="949274" cy="3981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zh-CN" altLang="en-US" sz="14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值</a:t>
                  </a:r>
                </a:p>
              </p:txBody>
            </p:sp>
          </p:grpSp>
          <p:grpSp>
            <p:nvGrpSpPr>
              <p:cNvPr id="57" name="组合 56"/>
              <p:cNvGrpSpPr/>
              <p:nvPr/>
            </p:nvGrpSpPr>
            <p:grpSpPr>
              <a:xfrm>
                <a:off x="1786295" y="4036318"/>
                <a:ext cx="1734049" cy="385729"/>
                <a:chOff x="2161222" y="3619500"/>
                <a:chExt cx="2226628" cy="495300"/>
              </a:xfrm>
            </p:grpSpPr>
            <p:sp>
              <p:nvSpPr>
                <p:cNvPr id="58" name="矩形 57"/>
                <p:cNvSpPr/>
                <p:nvPr/>
              </p:nvSpPr>
              <p:spPr>
                <a:xfrm>
                  <a:off x="2161222" y="3619500"/>
                  <a:ext cx="2226628" cy="495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59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502673" y="3670369"/>
                  <a:ext cx="1607161" cy="3981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zh-CN" altLang="en-US" sz="14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首部字段名：</a:t>
                  </a:r>
                </a:p>
              </p:txBody>
            </p:sp>
          </p:grpSp>
        </p:grpSp>
        <p:grpSp>
          <p:nvGrpSpPr>
            <p:cNvPr id="27" name="组合 26"/>
            <p:cNvGrpSpPr/>
            <p:nvPr/>
          </p:nvGrpSpPr>
          <p:grpSpPr>
            <a:xfrm>
              <a:off x="1786295" y="3583652"/>
              <a:ext cx="3846903" cy="485516"/>
              <a:chOff x="2161222" y="3038249"/>
              <a:chExt cx="4939666" cy="623433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2161222" y="3124200"/>
                <a:ext cx="4939666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52" name="Text Box 79"/>
              <p:cNvSpPr txBox="1">
                <a:spLocks noChangeArrowheads="1"/>
              </p:cNvSpPr>
              <p:nvPr/>
            </p:nvSpPr>
            <p:spPr bwMode="auto">
              <a:xfrm rot="16200000" flipH="1">
                <a:off x="4250882" y="3153453"/>
                <a:ext cx="623433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b="1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…</a:t>
                </a:r>
                <a:endParaRPr kumimoji="1" lang="zh-CN" altLang="en-US" sz="1400" b="1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1778913" y="4422046"/>
              <a:ext cx="773153" cy="385729"/>
              <a:chOff x="1778913" y="4422046"/>
              <a:chExt cx="773153" cy="385729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1778913" y="4422046"/>
                <a:ext cx="399575" cy="385729"/>
                <a:chOff x="2151743" y="4114800"/>
                <a:chExt cx="513080" cy="495300"/>
              </a:xfrm>
            </p:grpSpPr>
            <p:sp>
              <p:nvSpPr>
                <p:cNvPr id="49" name="矩形 48"/>
                <p:cNvSpPr/>
                <p:nvPr/>
              </p:nvSpPr>
              <p:spPr>
                <a:xfrm>
                  <a:off x="2161222" y="4114800"/>
                  <a:ext cx="47847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50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151743" y="4128507"/>
                  <a:ext cx="513080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cr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6" name="组合 45"/>
              <p:cNvGrpSpPr/>
              <p:nvPr/>
            </p:nvGrpSpPr>
            <p:grpSpPr>
              <a:xfrm>
                <a:off x="2162628" y="4422046"/>
                <a:ext cx="389438" cy="385729"/>
                <a:chOff x="2644458" y="4114800"/>
                <a:chExt cx="500062" cy="495300"/>
              </a:xfrm>
            </p:grpSpPr>
            <p:sp>
              <p:nvSpPr>
                <p:cNvPr id="47" name="矩形 46"/>
                <p:cNvSpPr/>
                <p:nvPr/>
              </p:nvSpPr>
              <p:spPr>
                <a:xfrm>
                  <a:off x="2644458" y="41148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48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699523" y="4135606"/>
                  <a:ext cx="421456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lf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" name="组合 28"/>
            <p:cNvGrpSpPr/>
            <p:nvPr/>
          </p:nvGrpSpPr>
          <p:grpSpPr>
            <a:xfrm>
              <a:off x="1786295" y="3264860"/>
              <a:ext cx="3846904" cy="385729"/>
              <a:chOff x="1786295" y="3264860"/>
              <a:chExt cx="3846904" cy="385729"/>
            </a:xfrm>
          </p:grpSpPr>
          <p:grpSp>
            <p:nvGrpSpPr>
              <p:cNvPr id="30" name="组合 29"/>
              <p:cNvGrpSpPr/>
              <p:nvPr/>
            </p:nvGrpSpPr>
            <p:grpSpPr>
              <a:xfrm>
                <a:off x="3517852" y="3264860"/>
                <a:ext cx="399575" cy="385729"/>
                <a:chOff x="4384651" y="2628900"/>
                <a:chExt cx="513080" cy="495300"/>
              </a:xfrm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4387850" y="26289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44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4384651" y="2646234"/>
                  <a:ext cx="513080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sp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5243761" y="3264860"/>
                <a:ext cx="389438" cy="385729"/>
                <a:chOff x="6600826" y="2628900"/>
                <a:chExt cx="500062" cy="495300"/>
              </a:xfrm>
            </p:grpSpPr>
            <p:sp>
              <p:nvSpPr>
                <p:cNvPr id="41" name="矩形 40"/>
                <p:cNvSpPr/>
                <p:nvPr/>
              </p:nvSpPr>
              <p:spPr>
                <a:xfrm>
                  <a:off x="6600826" y="26289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42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6648066" y="2669953"/>
                  <a:ext cx="421456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lf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" name="组合 31"/>
              <p:cNvGrpSpPr/>
              <p:nvPr/>
            </p:nvGrpSpPr>
            <p:grpSpPr>
              <a:xfrm>
                <a:off x="3916457" y="3264860"/>
                <a:ext cx="960119" cy="385729"/>
                <a:chOff x="4896484" y="2628900"/>
                <a:chExt cx="1232854" cy="495300"/>
              </a:xfrm>
            </p:grpSpPr>
            <p:sp>
              <p:nvSpPr>
                <p:cNvPr id="39" name="矩形 38"/>
                <p:cNvSpPr/>
                <p:nvPr/>
              </p:nvSpPr>
              <p:spPr>
                <a:xfrm>
                  <a:off x="4896484" y="2628900"/>
                  <a:ext cx="1232854" cy="495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40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5028298" y="2678805"/>
                  <a:ext cx="949274" cy="3981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zh-CN" altLang="en-US" sz="14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值</a:t>
                  </a:r>
                </a:p>
              </p:txBody>
            </p:sp>
          </p:grpSp>
          <p:grpSp>
            <p:nvGrpSpPr>
              <p:cNvPr id="33" name="组合 32"/>
              <p:cNvGrpSpPr/>
              <p:nvPr/>
            </p:nvGrpSpPr>
            <p:grpSpPr>
              <a:xfrm>
                <a:off x="1786295" y="3264860"/>
                <a:ext cx="1734049" cy="385729"/>
                <a:chOff x="2161222" y="2628900"/>
                <a:chExt cx="2226628" cy="495300"/>
              </a:xfrm>
            </p:grpSpPr>
            <p:sp>
              <p:nvSpPr>
                <p:cNvPr id="37" name="矩形 36"/>
                <p:cNvSpPr/>
                <p:nvPr/>
              </p:nvSpPr>
              <p:spPr>
                <a:xfrm>
                  <a:off x="2161222" y="2628900"/>
                  <a:ext cx="2226628" cy="495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38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502673" y="2678805"/>
                  <a:ext cx="1607161" cy="3981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zh-CN" altLang="en-US" sz="14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首部字段名：</a:t>
                  </a:r>
                </a:p>
              </p:txBody>
            </p:sp>
          </p:grpSp>
          <p:grpSp>
            <p:nvGrpSpPr>
              <p:cNvPr id="34" name="组合 33"/>
              <p:cNvGrpSpPr/>
              <p:nvPr/>
            </p:nvGrpSpPr>
            <p:grpSpPr>
              <a:xfrm>
                <a:off x="4853952" y="3264860"/>
                <a:ext cx="399575" cy="385729"/>
                <a:chOff x="6100286" y="2628900"/>
                <a:chExt cx="513080" cy="495300"/>
              </a:xfrm>
            </p:grpSpPr>
            <p:sp>
              <p:nvSpPr>
                <p:cNvPr id="35" name="矩形 34"/>
                <p:cNvSpPr/>
                <p:nvPr/>
              </p:nvSpPr>
              <p:spPr>
                <a:xfrm>
                  <a:off x="6117590" y="2628900"/>
                  <a:ext cx="47847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36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6100286" y="2639099"/>
                  <a:ext cx="513080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cr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93" name="Rectangle 11"/>
          <p:cNvSpPr>
            <a:spLocks noChangeArrowheads="1"/>
          </p:cNvSpPr>
          <p:nvPr/>
        </p:nvSpPr>
        <p:spPr bwMode="auto">
          <a:xfrm>
            <a:off x="998732" y="2771713"/>
            <a:ext cx="1536743" cy="47622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POST</a:t>
            </a:r>
          </a:p>
        </p:txBody>
      </p:sp>
      <p:sp>
        <p:nvSpPr>
          <p:cNvPr id="94" name="Text Box 16"/>
          <p:cNvSpPr txBox="1">
            <a:spLocks noChangeArrowheads="1"/>
          </p:cNvSpPr>
          <p:nvPr/>
        </p:nvSpPr>
        <p:spPr bwMode="auto">
          <a:xfrm>
            <a:off x="2522914" y="2800280"/>
            <a:ext cx="89083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9FF6"/>
              </a:buClr>
              <a:buSzPct val="85000"/>
            </a:pPr>
            <a:r>
              <a:rPr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用于向服务器提交表单数据也可以同时请求一个</a:t>
            </a:r>
            <a:r>
              <a:rPr lang="en-US" altLang="zh-CN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WEB</a:t>
            </a:r>
            <a:r>
              <a:rPr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页面</a:t>
            </a:r>
          </a:p>
        </p:txBody>
      </p:sp>
      <p:sp>
        <p:nvSpPr>
          <p:cNvPr id="95" name="Rectangle 11"/>
          <p:cNvSpPr>
            <a:spLocks noChangeArrowheads="1"/>
          </p:cNvSpPr>
          <p:nvPr/>
        </p:nvSpPr>
        <p:spPr bwMode="auto">
          <a:xfrm>
            <a:off x="1008907" y="3478562"/>
            <a:ext cx="1536743" cy="47622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HEAD</a:t>
            </a:r>
          </a:p>
        </p:txBody>
      </p:sp>
      <p:sp>
        <p:nvSpPr>
          <p:cNvPr id="96" name="Text Box 16"/>
          <p:cNvSpPr txBox="1">
            <a:spLocks noChangeArrowheads="1"/>
          </p:cNvSpPr>
          <p:nvPr/>
        </p:nvSpPr>
        <p:spPr bwMode="auto">
          <a:xfrm>
            <a:off x="2545650" y="3508801"/>
            <a:ext cx="56766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返回响应报文，不包含请求的对象</a:t>
            </a:r>
          </a:p>
        </p:txBody>
      </p:sp>
      <p:sp>
        <p:nvSpPr>
          <p:cNvPr id="97" name="Rectangle 11"/>
          <p:cNvSpPr>
            <a:spLocks noChangeArrowheads="1"/>
          </p:cNvSpPr>
          <p:nvPr/>
        </p:nvSpPr>
        <p:spPr bwMode="auto">
          <a:xfrm>
            <a:off x="1008907" y="4153739"/>
            <a:ext cx="1536743" cy="476221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PUT</a:t>
            </a:r>
          </a:p>
        </p:txBody>
      </p:sp>
      <p:sp>
        <p:nvSpPr>
          <p:cNvPr id="98" name="Text Box 16"/>
          <p:cNvSpPr txBox="1">
            <a:spLocks noChangeArrowheads="1"/>
          </p:cNvSpPr>
          <p:nvPr/>
        </p:nvSpPr>
        <p:spPr bwMode="auto">
          <a:xfrm>
            <a:off x="1601640" y="4190935"/>
            <a:ext cx="94517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            上传的文件放在实体主体字段中，目标路径由</a:t>
            </a:r>
            <a:r>
              <a:rPr lang="en-US" altLang="zh-CN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URL</a:t>
            </a:r>
            <a:r>
              <a:rPr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字段标明</a:t>
            </a:r>
          </a:p>
        </p:txBody>
      </p:sp>
      <p:sp>
        <p:nvSpPr>
          <p:cNvPr id="99" name="Rectangle 11"/>
          <p:cNvSpPr>
            <a:spLocks noChangeArrowheads="1"/>
          </p:cNvSpPr>
          <p:nvPr/>
        </p:nvSpPr>
        <p:spPr bwMode="auto">
          <a:xfrm>
            <a:off x="998732" y="4860186"/>
            <a:ext cx="1536743" cy="476221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DELETE</a:t>
            </a:r>
          </a:p>
        </p:txBody>
      </p:sp>
      <p:sp>
        <p:nvSpPr>
          <p:cNvPr id="100" name="Text Box 16"/>
          <p:cNvSpPr txBox="1">
            <a:spLocks noChangeArrowheads="1"/>
          </p:cNvSpPr>
          <p:nvPr/>
        </p:nvSpPr>
        <p:spPr bwMode="auto">
          <a:xfrm>
            <a:off x="2615346" y="4892220"/>
            <a:ext cx="41259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删除</a:t>
            </a:r>
            <a:r>
              <a:rPr lang="en-US" altLang="zh-CN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URL</a:t>
            </a:r>
            <a:r>
              <a:rPr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字段中指定的文件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uiExpand="1" build="p"/>
      <p:bldP spid="14" grpId="1" uiExpand="1" build="allAtOnce"/>
      <p:bldP spid="93" grpId="0" animBg="1"/>
      <p:bldP spid="94" grpId="0" uiExpand="1" build="p"/>
      <p:bldP spid="94" grpId="1" uiExpand="1" build="allAtOnce"/>
      <p:bldP spid="95" grpId="0" animBg="1"/>
      <p:bldP spid="96" grpId="0" uiExpand="1" build="p"/>
      <p:bldP spid="96" grpId="1" uiExpand="1" build="allAtOnce"/>
      <p:bldP spid="97" grpId="0" animBg="1"/>
      <p:bldP spid="98" grpId="0" uiExpand="1" build="p"/>
      <p:bldP spid="98" grpId="1" uiExpand="1" build="allAtOnce"/>
      <p:bldP spid="99" grpId="0" animBg="1"/>
      <p:bldP spid="100" grpId="0" uiExpand="1" build="p"/>
      <p:bldP spid="100" grpId="1" uiExpand="1" build="allAtOnce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5988041" cy="1428589"/>
            <a:chOff x="551030" y="-368704"/>
            <a:chExt cx="5988041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2" y="303925"/>
              <a:ext cx="5337439" cy="687997"/>
              <a:chOff x="1839059" y="967769"/>
              <a:chExt cx="5337439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9" y="967769"/>
                <a:ext cx="5337439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2" y="1009435"/>
                <a:ext cx="40363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请求行支持的方法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93" name="组合 92"/>
          <p:cNvGrpSpPr/>
          <p:nvPr/>
        </p:nvGrpSpPr>
        <p:grpSpPr>
          <a:xfrm>
            <a:off x="515938" y="1514316"/>
            <a:ext cx="4231313" cy="526734"/>
            <a:chOff x="722008" y="1303131"/>
            <a:chExt cx="4040182" cy="502942"/>
          </a:xfrm>
        </p:grpSpPr>
        <p:grpSp>
          <p:nvGrpSpPr>
            <p:cNvPr id="94" name="组合 93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98" name="平行四边形 97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102" name="平行四边形 101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95" name="流程图: 手动输入 6"/>
            <p:cNvSpPr/>
            <p:nvPr/>
          </p:nvSpPr>
          <p:spPr>
            <a:xfrm rot="5400000" flipV="1">
              <a:off x="2604168" y="-309031"/>
              <a:ext cx="475861" cy="3707003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97" name="Text Box 79"/>
            <p:cNvSpPr txBox="1">
              <a:spLocks noChangeArrowheads="1"/>
            </p:cNvSpPr>
            <p:nvPr/>
          </p:nvSpPr>
          <p:spPr bwMode="auto">
            <a:xfrm>
              <a:off x="1351235" y="1335873"/>
              <a:ext cx="3410955" cy="47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另一种上传数据的方式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039461" y="2879131"/>
            <a:ext cx="6314298" cy="2902856"/>
            <a:chOff x="493394" y="2879131"/>
            <a:chExt cx="6314298" cy="2902856"/>
          </a:xfrm>
        </p:grpSpPr>
        <p:sp>
          <p:nvSpPr>
            <p:cNvPr id="105" name="矩形 104"/>
            <p:cNvSpPr/>
            <p:nvPr/>
          </p:nvSpPr>
          <p:spPr>
            <a:xfrm>
              <a:off x="1786295" y="4807774"/>
              <a:ext cx="5017689" cy="97421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cxnSp>
          <p:nvCxnSpPr>
            <p:cNvPr id="108" name="直接连接符 107"/>
            <p:cNvCxnSpPr/>
            <p:nvPr/>
          </p:nvCxnSpPr>
          <p:spPr>
            <a:xfrm>
              <a:off x="1396858" y="3074442"/>
              <a:ext cx="385729" cy="0"/>
            </a:xfrm>
            <a:prstGeom prst="line">
              <a:avLst/>
            </a:prstGeom>
            <a:ln w="28575">
              <a:solidFill>
                <a:srgbClr val="009F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1396858" y="4617357"/>
              <a:ext cx="385729" cy="0"/>
            </a:xfrm>
            <a:prstGeom prst="line">
              <a:avLst/>
            </a:prstGeom>
            <a:ln w="28575">
              <a:solidFill>
                <a:srgbClr val="009F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1396858" y="5349253"/>
              <a:ext cx="385729" cy="0"/>
            </a:xfrm>
            <a:prstGeom prst="line">
              <a:avLst/>
            </a:prstGeom>
            <a:ln w="28575">
              <a:solidFill>
                <a:srgbClr val="009F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组合 119"/>
            <p:cNvGrpSpPr/>
            <p:nvPr/>
          </p:nvGrpSpPr>
          <p:grpSpPr>
            <a:xfrm>
              <a:off x="1396858" y="3448451"/>
              <a:ext cx="385729" cy="801130"/>
              <a:chOff x="1661160" y="2864643"/>
              <a:chExt cx="495300" cy="1028701"/>
            </a:xfrm>
          </p:grpSpPr>
          <p:cxnSp>
            <p:nvCxnSpPr>
              <p:cNvPr id="121" name="直接连接符 120"/>
              <p:cNvCxnSpPr/>
              <p:nvPr/>
            </p:nvCxnSpPr>
            <p:spPr>
              <a:xfrm>
                <a:off x="1661160" y="3371850"/>
                <a:ext cx="269240" cy="0"/>
              </a:xfrm>
              <a:prstGeom prst="line">
                <a:avLst/>
              </a:prstGeom>
              <a:ln w="28575">
                <a:solidFill>
                  <a:srgbClr val="009F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>
              <a:xfrm>
                <a:off x="1924050" y="2864643"/>
                <a:ext cx="0" cy="1028701"/>
              </a:xfrm>
              <a:prstGeom prst="line">
                <a:avLst/>
              </a:prstGeom>
              <a:ln w="28575">
                <a:solidFill>
                  <a:srgbClr val="009F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>
              <a:xfrm>
                <a:off x="1924050" y="2879692"/>
                <a:ext cx="232410" cy="0"/>
              </a:xfrm>
              <a:prstGeom prst="line">
                <a:avLst/>
              </a:prstGeom>
              <a:ln w="28575">
                <a:solidFill>
                  <a:srgbClr val="009F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>
              <a:xfrm>
                <a:off x="1924050" y="3876642"/>
                <a:ext cx="232410" cy="0"/>
              </a:xfrm>
              <a:prstGeom prst="line">
                <a:avLst/>
              </a:prstGeom>
              <a:ln w="28575">
                <a:solidFill>
                  <a:srgbClr val="009F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Text Box 79"/>
            <p:cNvSpPr txBox="1">
              <a:spLocks noChangeArrowheads="1"/>
            </p:cNvSpPr>
            <p:nvPr/>
          </p:nvSpPr>
          <p:spPr bwMode="auto">
            <a:xfrm>
              <a:off x="642868" y="2913113"/>
              <a:ext cx="845974" cy="310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请求行</a:t>
              </a:r>
            </a:p>
          </p:txBody>
        </p:sp>
        <p:sp>
          <p:nvSpPr>
            <p:cNvPr id="126" name="Text Box 79"/>
            <p:cNvSpPr txBox="1">
              <a:spLocks noChangeArrowheads="1"/>
            </p:cNvSpPr>
            <p:nvPr/>
          </p:nvSpPr>
          <p:spPr bwMode="auto">
            <a:xfrm>
              <a:off x="683333" y="3672202"/>
              <a:ext cx="805509" cy="310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首部行</a:t>
              </a:r>
            </a:p>
          </p:txBody>
        </p:sp>
        <p:sp>
          <p:nvSpPr>
            <p:cNvPr id="127" name="Text Box 79"/>
            <p:cNvSpPr txBox="1">
              <a:spLocks noChangeArrowheads="1"/>
            </p:cNvSpPr>
            <p:nvPr/>
          </p:nvSpPr>
          <p:spPr bwMode="auto">
            <a:xfrm>
              <a:off x="873187" y="4452758"/>
              <a:ext cx="615655" cy="310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空行</a:t>
              </a:r>
            </a:p>
          </p:txBody>
        </p:sp>
        <p:sp>
          <p:nvSpPr>
            <p:cNvPr id="128" name="Text Box 79"/>
            <p:cNvSpPr txBox="1">
              <a:spLocks noChangeArrowheads="1"/>
            </p:cNvSpPr>
            <p:nvPr/>
          </p:nvSpPr>
          <p:spPr bwMode="auto">
            <a:xfrm>
              <a:off x="493394" y="5185216"/>
              <a:ext cx="995448" cy="310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实体主体</a:t>
              </a:r>
            </a:p>
          </p:txBody>
        </p:sp>
        <p:grpSp>
          <p:nvGrpSpPr>
            <p:cNvPr id="129" name="组合 128"/>
            <p:cNvGrpSpPr/>
            <p:nvPr/>
          </p:nvGrpSpPr>
          <p:grpSpPr>
            <a:xfrm>
              <a:off x="1789262" y="2879131"/>
              <a:ext cx="5018430" cy="385729"/>
              <a:chOff x="1789262" y="2879131"/>
              <a:chExt cx="5018430" cy="385729"/>
            </a:xfrm>
          </p:grpSpPr>
          <p:grpSp>
            <p:nvGrpSpPr>
              <p:cNvPr id="130" name="组合 129"/>
              <p:cNvGrpSpPr/>
              <p:nvPr/>
            </p:nvGrpSpPr>
            <p:grpSpPr>
              <a:xfrm>
                <a:off x="1789262" y="2879131"/>
                <a:ext cx="954679" cy="385729"/>
                <a:chOff x="2165032" y="2133600"/>
                <a:chExt cx="1225868" cy="495300"/>
              </a:xfrm>
            </p:grpSpPr>
            <p:sp>
              <p:nvSpPr>
                <p:cNvPr id="149" name="矩形 148"/>
                <p:cNvSpPr/>
                <p:nvPr/>
              </p:nvSpPr>
              <p:spPr>
                <a:xfrm>
                  <a:off x="2165032" y="2133600"/>
                  <a:ext cx="1225868" cy="4953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150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303329" y="2191986"/>
                  <a:ext cx="949273" cy="3981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zh-CN" altLang="en-US" sz="14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方法</a:t>
                  </a:r>
                </a:p>
              </p:txBody>
            </p:sp>
          </p:grpSp>
          <p:grpSp>
            <p:nvGrpSpPr>
              <p:cNvPr id="131" name="组合 130"/>
              <p:cNvGrpSpPr/>
              <p:nvPr/>
            </p:nvGrpSpPr>
            <p:grpSpPr>
              <a:xfrm>
                <a:off x="2738873" y="2879131"/>
                <a:ext cx="399575" cy="385729"/>
                <a:chOff x="3384391" y="2133600"/>
                <a:chExt cx="513080" cy="495300"/>
              </a:xfrm>
            </p:grpSpPr>
            <p:sp>
              <p:nvSpPr>
                <p:cNvPr id="147" name="矩形 146"/>
                <p:cNvSpPr/>
                <p:nvPr/>
              </p:nvSpPr>
              <p:spPr>
                <a:xfrm>
                  <a:off x="3390900" y="21336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/>
                </a:p>
              </p:txBody>
            </p:sp>
            <p:sp>
              <p:nvSpPr>
                <p:cNvPr id="148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3384391" y="2133600"/>
                  <a:ext cx="513080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sp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" name="组合 131"/>
              <p:cNvGrpSpPr/>
              <p:nvPr/>
            </p:nvGrpSpPr>
            <p:grpSpPr>
              <a:xfrm>
                <a:off x="3133378" y="2879131"/>
                <a:ext cx="1153477" cy="385729"/>
                <a:chOff x="3890962" y="2133600"/>
                <a:chExt cx="1481137" cy="495300"/>
              </a:xfrm>
            </p:grpSpPr>
            <p:sp>
              <p:nvSpPr>
                <p:cNvPr id="145" name="矩形 144"/>
                <p:cNvSpPr/>
                <p:nvPr/>
              </p:nvSpPr>
              <p:spPr>
                <a:xfrm>
                  <a:off x="3890962" y="2133600"/>
                  <a:ext cx="1481137" cy="4953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146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4270191" y="2191986"/>
                  <a:ext cx="757874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URL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" name="组合 132"/>
              <p:cNvGrpSpPr/>
              <p:nvPr/>
            </p:nvGrpSpPr>
            <p:grpSpPr>
              <a:xfrm>
                <a:off x="4281785" y="2879131"/>
                <a:ext cx="399575" cy="385729"/>
                <a:chOff x="5365589" y="2133600"/>
                <a:chExt cx="513080" cy="495300"/>
              </a:xfrm>
            </p:grpSpPr>
            <p:sp>
              <p:nvSpPr>
                <p:cNvPr id="143" name="矩形 142"/>
                <p:cNvSpPr/>
                <p:nvPr/>
              </p:nvSpPr>
              <p:spPr>
                <a:xfrm>
                  <a:off x="5372100" y="21336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/>
                </a:p>
              </p:txBody>
            </p:sp>
            <p:sp>
              <p:nvSpPr>
                <p:cNvPr id="144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5365589" y="2133600"/>
                  <a:ext cx="513080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sp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" name="组合 133"/>
              <p:cNvGrpSpPr/>
              <p:nvPr/>
            </p:nvGrpSpPr>
            <p:grpSpPr>
              <a:xfrm>
                <a:off x="4676293" y="2879131"/>
                <a:ext cx="1356234" cy="385729"/>
                <a:chOff x="5872161" y="2133600"/>
                <a:chExt cx="1741489" cy="495300"/>
              </a:xfrm>
            </p:grpSpPr>
            <p:sp>
              <p:nvSpPr>
                <p:cNvPr id="141" name="矩形 140"/>
                <p:cNvSpPr/>
                <p:nvPr/>
              </p:nvSpPr>
              <p:spPr>
                <a:xfrm>
                  <a:off x="5872161" y="2133600"/>
                  <a:ext cx="1741489" cy="4953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142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6264913" y="2191986"/>
                  <a:ext cx="949274" cy="3981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zh-CN" altLang="en-US" sz="14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版本</a:t>
                  </a:r>
                </a:p>
              </p:txBody>
            </p:sp>
          </p:grpSp>
          <p:grpSp>
            <p:nvGrpSpPr>
              <p:cNvPr id="135" name="组合 134"/>
              <p:cNvGrpSpPr/>
              <p:nvPr/>
            </p:nvGrpSpPr>
            <p:grpSpPr>
              <a:xfrm>
                <a:off x="6032526" y="2879131"/>
                <a:ext cx="389438" cy="385729"/>
                <a:chOff x="7613650" y="2133600"/>
                <a:chExt cx="500062" cy="495300"/>
              </a:xfrm>
            </p:grpSpPr>
            <p:sp>
              <p:nvSpPr>
                <p:cNvPr id="139" name="矩形 138"/>
                <p:cNvSpPr/>
                <p:nvPr/>
              </p:nvSpPr>
              <p:spPr>
                <a:xfrm>
                  <a:off x="7613650" y="21336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140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7654357" y="2175136"/>
                  <a:ext cx="421456" cy="3930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cr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6" name="组合 135"/>
              <p:cNvGrpSpPr/>
              <p:nvPr/>
            </p:nvGrpSpPr>
            <p:grpSpPr>
              <a:xfrm>
                <a:off x="6418254" y="2879131"/>
                <a:ext cx="389438" cy="385729"/>
                <a:chOff x="8108950" y="2133600"/>
                <a:chExt cx="500062" cy="495300"/>
              </a:xfrm>
            </p:grpSpPr>
            <p:sp>
              <p:nvSpPr>
                <p:cNvPr id="137" name="矩形 136"/>
                <p:cNvSpPr/>
                <p:nvPr/>
              </p:nvSpPr>
              <p:spPr>
                <a:xfrm>
                  <a:off x="8108950" y="21336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138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8108950" y="2173792"/>
                  <a:ext cx="421456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lf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51" name="组合 150"/>
            <p:cNvGrpSpPr/>
            <p:nvPr/>
          </p:nvGrpSpPr>
          <p:grpSpPr>
            <a:xfrm>
              <a:off x="1786295" y="4036318"/>
              <a:ext cx="3846904" cy="385729"/>
              <a:chOff x="1786295" y="4036318"/>
              <a:chExt cx="3846904" cy="385729"/>
            </a:xfrm>
          </p:grpSpPr>
          <p:grpSp>
            <p:nvGrpSpPr>
              <p:cNvPr id="152" name="组合 151"/>
              <p:cNvGrpSpPr/>
              <p:nvPr/>
            </p:nvGrpSpPr>
            <p:grpSpPr>
              <a:xfrm>
                <a:off x="3517852" y="4036318"/>
                <a:ext cx="399575" cy="385729"/>
                <a:chOff x="4384651" y="3619500"/>
                <a:chExt cx="513080" cy="495300"/>
              </a:xfrm>
            </p:grpSpPr>
            <p:sp>
              <p:nvSpPr>
                <p:cNvPr id="165" name="矩形 164"/>
                <p:cNvSpPr/>
                <p:nvPr/>
              </p:nvSpPr>
              <p:spPr>
                <a:xfrm>
                  <a:off x="4387850" y="36195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166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4384651" y="3637798"/>
                  <a:ext cx="513080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sp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" name="组合 152"/>
              <p:cNvGrpSpPr/>
              <p:nvPr/>
            </p:nvGrpSpPr>
            <p:grpSpPr>
              <a:xfrm>
                <a:off x="4853952" y="4036318"/>
                <a:ext cx="399575" cy="385729"/>
                <a:chOff x="6100286" y="3619500"/>
                <a:chExt cx="513080" cy="495300"/>
              </a:xfrm>
            </p:grpSpPr>
            <p:sp>
              <p:nvSpPr>
                <p:cNvPr id="163" name="矩形 162"/>
                <p:cNvSpPr/>
                <p:nvPr/>
              </p:nvSpPr>
              <p:spPr>
                <a:xfrm>
                  <a:off x="6129338" y="3619500"/>
                  <a:ext cx="466724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164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6100286" y="3630665"/>
                  <a:ext cx="513080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cr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组合 153"/>
              <p:cNvGrpSpPr/>
              <p:nvPr/>
            </p:nvGrpSpPr>
            <p:grpSpPr>
              <a:xfrm>
                <a:off x="5243761" y="4036318"/>
                <a:ext cx="389438" cy="385729"/>
                <a:chOff x="6600826" y="3619500"/>
                <a:chExt cx="500062" cy="495300"/>
              </a:xfrm>
            </p:grpSpPr>
            <p:sp>
              <p:nvSpPr>
                <p:cNvPr id="161" name="矩形 160"/>
                <p:cNvSpPr/>
                <p:nvPr/>
              </p:nvSpPr>
              <p:spPr>
                <a:xfrm>
                  <a:off x="6600826" y="36195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162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6648066" y="3661518"/>
                  <a:ext cx="421456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lf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" name="组合 154"/>
              <p:cNvGrpSpPr/>
              <p:nvPr/>
            </p:nvGrpSpPr>
            <p:grpSpPr>
              <a:xfrm>
                <a:off x="3916457" y="4036318"/>
                <a:ext cx="960119" cy="385729"/>
                <a:chOff x="4896484" y="3619500"/>
                <a:chExt cx="1232854" cy="495300"/>
              </a:xfrm>
            </p:grpSpPr>
            <p:sp>
              <p:nvSpPr>
                <p:cNvPr id="159" name="矩形 158"/>
                <p:cNvSpPr/>
                <p:nvPr/>
              </p:nvSpPr>
              <p:spPr>
                <a:xfrm>
                  <a:off x="4896484" y="3619500"/>
                  <a:ext cx="1232854" cy="495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160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5028298" y="3670369"/>
                  <a:ext cx="949274" cy="3981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zh-CN" altLang="en-US" sz="14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值</a:t>
                  </a:r>
                </a:p>
              </p:txBody>
            </p:sp>
          </p:grpSp>
          <p:grpSp>
            <p:nvGrpSpPr>
              <p:cNvPr id="156" name="组合 155"/>
              <p:cNvGrpSpPr/>
              <p:nvPr/>
            </p:nvGrpSpPr>
            <p:grpSpPr>
              <a:xfrm>
                <a:off x="1786295" y="4036318"/>
                <a:ext cx="1734049" cy="385729"/>
                <a:chOff x="2161222" y="3619500"/>
                <a:chExt cx="2226628" cy="495300"/>
              </a:xfrm>
            </p:grpSpPr>
            <p:sp>
              <p:nvSpPr>
                <p:cNvPr id="157" name="矩形 156"/>
                <p:cNvSpPr/>
                <p:nvPr/>
              </p:nvSpPr>
              <p:spPr>
                <a:xfrm>
                  <a:off x="2161222" y="3619500"/>
                  <a:ext cx="2226628" cy="495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158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502673" y="3670369"/>
                  <a:ext cx="1607161" cy="3981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zh-CN" altLang="en-US" sz="14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首部字段名：</a:t>
                  </a:r>
                </a:p>
              </p:txBody>
            </p:sp>
          </p:grpSp>
        </p:grpSp>
        <p:grpSp>
          <p:nvGrpSpPr>
            <p:cNvPr id="167" name="组合 166"/>
            <p:cNvGrpSpPr/>
            <p:nvPr/>
          </p:nvGrpSpPr>
          <p:grpSpPr>
            <a:xfrm>
              <a:off x="1786295" y="3583652"/>
              <a:ext cx="3846903" cy="485516"/>
              <a:chOff x="2161222" y="3038249"/>
              <a:chExt cx="4939666" cy="623433"/>
            </a:xfrm>
          </p:grpSpPr>
          <p:sp>
            <p:nvSpPr>
              <p:cNvPr id="168" name="矩形 167"/>
              <p:cNvSpPr/>
              <p:nvPr/>
            </p:nvSpPr>
            <p:spPr>
              <a:xfrm>
                <a:off x="2161222" y="3124200"/>
                <a:ext cx="4939666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169" name="Text Box 79"/>
              <p:cNvSpPr txBox="1">
                <a:spLocks noChangeArrowheads="1"/>
              </p:cNvSpPr>
              <p:nvPr/>
            </p:nvSpPr>
            <p:spPr bwMode="auto">
              <a:xfrm rot="16200000" flipH="1">
                <a:off x="4250882" y="3153453"/>
                <a:ext cx="623433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b="1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…</a:t>
                </a:r>
                <a:endParaRPr kumimoji="1" lang="zh-CN" altLang="en-US" sz="1400" b="1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0" name="组合 169"/>
            <p:cNvGrpSpPr/>
            <p:nvPr/>
          </p:nvGrpSpPr>
          <p:grpSpPr>
            <a:xfrm>
              <a:off x="1778913" y="4422046"/>
              <a:ext cx="773153" cy="385729"/>
              <a:chOff x="1778913" y="4422046"/>
              <a:chExt cx="773153" cy="385729"/>
            </a:xfrm>
          </p:grpSpPr>
          <p:grpSp>
            <p:nvGrpSpPr>
              <p:cNvPr id="171" name="组合 170"/>
              <p:cNvGrpSpPr/>
              <p:nvPr/>
            </p:nvGrpSpPr>
            <p:grpSpPr>
              <a:xfrm>
                <a:off x="1778913" y="4422046"/>
                <a:ext cx="399575" cy="385729"/>
                <a:chOff x="2151743" y="4114800"/>
                <a:chExt cx="513080" cy="495300"/>
              </a:xfrm>
            </p:grpSpPr>
            <p:sp>
              <p:nvSpPr>
                <p:cNvPr id="175" name="矩形 174"/>
                <p:cNvSpPr/>
                <p:nvPr/>
              </p:nvSpPr>
              <p:spPr>
                <a:xfrm>
                  <a:off x="2161222" y="4114800"/>
                  <a:ext cx="47847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176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151743" y="4128507"/>
                  <a:ext cx="513080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cr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2" name="组合 171"/>
              <p:cNvGrpSpPr/>
              <p:nvPr/>
            </p:nvGrpSpPr>
            <p:grpSpPr>
              <a:xfrm>
                <a:off x="2162628" y="4422046"/>
                <a:ext cx="389438" cy="385729"/>
                <a:chOff x="2644458" y="4114800"/>
                <a:chExt cx="500062" cy="495300"/>
              </a:xfrm>
            </p:grpSpPr>
            <p:sp>
              <p:nvSpPr>
                <p:cNvPr id="173" name="矩形 172"/>
                <p:cNvSpPr/>
                <p:nvPr/>
              </p:nvSpPr>
              <p:spPr>
                <a:xfrm>
                  <a:off x="2644458" y="41148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174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699523" y="4135606"/>
                  <a:ext cx="421456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lf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77" name="组合 176"/>
            <p:cNvGrpSpPr/>
            <p:nvPr/>
          </p:nvGrpSpPr>
          <p:grpSpPr>
            <a:xfrm>
              <a:off x="1786295" y="3264860"/>
              <a:ext cx="3846904" cy="385729"/>
              <a:chOff x="1786295" y="3264860"/>
              <a:chExt cx="3846904" cy="385729"/>
            </a:xfrm>
          </p:grpSpPr>
          <p:grpSp>
            <p:nvGrpSpPr>
              <p:cNvPr id="178" name="组合 177"/>
              <p:cNvGrpSpPr/>
              <p:nvPr/>
            </p:nvGrpSpPr>
            <p:grpSpPr>
              <a:xfrm>
                <a:off x="3517852" y="3264860"/>
                <a:ext cx="399575" cy="385729"/>
                <a:chOff x="4384651" y="2628900"/>
                <a:chExt cx="513080" cy="495300"/>
              </a:xfrm>
            </p:grpSpPr>
            <p:sp>
              <p:nvSpPr>
                <p:cNvPr id="191" name="矩形 190"/>
                <p:cNvSpPr/>
                <p:nvPr/>
              </p:nvSpPr>
              <p:spPr>
                <a:xfrm>
                  <a:off x="4387850" y="26289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192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4384651" y="2646234"/>
                  <a:ext cx="513080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sp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组合 178"/>
              <p:cNvGrpSpPr/>
              <p:nvPr/>
            </p:nvGrpSpPr>
            <p:grpSpPr>
              <a:xfrm>
                <a:off x="5243761" y="3264860"/>
                <a:ext cx="389438" cy="385729"/>
                <a:chOff x="6600826" y="2628900"/>
                <a:chExt cx="500062" cy="495300"/>
              </a:xfrm>
            </p:grpSpPr>
            <p:sp>
              <p:nvSpPr>
                <p:cNvPr id="189" name="矩形 188"/>
                <p:cNvSpPr/>
                <p:nvPr/>
              </p:nvSpPr>
              <p:spPr>
                <a:xfrm>
                  <a:off x="6600826" y="26289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190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6648066" y="2669953"/>
                  <a:ext cx="421456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lf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0" name="组合 179"/>
              <p:cNvGrpSpPr/>
              <p:nvPr/>
            </p:nvGrpSpPr>
            <p:grpSpPr>
              <a:xfrm>
                <a:off x="3916457" y="3264860"/>
                <a:ext cx="960119" cy="385729"/>
                <a:chOff x="4896484" y="2628900"/>
                <a:chExt cx="1232854" cy="495300"/>
              </a:xfrm>
            </p:grpSpPr>
            <p:sp>
              <p:nvSpPr>
                <p:cNvPr id="187" name="矩形 186"/>
                <p:cNvSpPr/>
                <p:nvPr/>
              </p:nvSpPr>
              <p:spPr>
                <a:xfrm>
                  <a:off x="4896484" y="2628900"/>
                  <a:ext cx="1232854" cy="495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188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5028298" y="2678805"/>
                  <a:ext cx="949274" cy="3981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zh-CN" altLang="en-US" sz="14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值</a:t>
                  </a:r>
                </a:p>
              </p:txBody>
            </p:sp>
          </p:grpSp>
          <p:grpSp>
            <p:nvGrpSpPr>
              <p:cNvPr id="181" name="组合 180"/>
              <p:cNvGrpSpPr/>
              <p:nvPr/>
            </p:nvGrpSpPr>
            <p:grpSpPr>
              <a:xfrm>
                <a:off x="1786295" y="3264860"/>
                <a:ext cx="1734049" cy="385729"/>
                <a:chOff x="2161222" y="2628900"/>
                <a:chExt cx="2226628" cy="495300"/>
              </a:xfrm>
            </p:grpSpPr>
            <p:sp>
              <p:nvSpPr>
                <p:cNvPr id="185" name="矩形 184"/>
                <p:cNvSpPr/>
                <p:nvPr/>
              </p:nvSpPr>
              <p:spPr>
                <a:xfrm>
                  <a:off x="2161222" y="2628900"/>
                  <a:ext cx="2226628" cy="495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186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502673" y="2678805"/>
                  <a:ext cx="1607161" cy="3981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zh-CN" altLang="en-US" sz="14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首部字段名：</a:t>
                  </a:r>
                </a:p>
              </p:txBody>
            </p:sp>
          </p:grpSp>
          <p:grpSp>
            <p:nvGrpSpPr>
              <p:cNvPr id="182" name="组合 181"/>
              <p:cNvGrpSpPr/>
              <p:nvPr/>
            </p:nvGrpSpPr>
            <p:grpSpPr>
              <a:xfrm>
                <a:off x="4853952" y="3264860"/>
                <a:ext cx="399575" cy="385729"/>
                <a:chOff x="6100286" y="2628900"/>
                <a:chExt cx="513080" cy="495300"/>
              </a:xfrm>
            </p:grpSpPr>
            <p:sp>
              <p:nvSpPr>
                <p:cNvPr id="183" name="矩形 182"/>
                <p:cNvSpPr/>
                <p:nvPr/>
              </p:nvSpPr>
              <p:spPr>
                <a:xfrm>
                  <a:off x="6117590" y="2628900"/>
                  <a:ext cx="47847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184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6100286" y="2639099"/>
                  <a:ext cx="513080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cr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17" name="组合 16"/>
          <p:cNvGrpSpPr/>
          <p:nvPr/>
        </p:nvGrpSpPr>
        <p:grpSpPr>
          <a:xfrm>
            <a:off x="4220309" y="2409092"/>
            <a:ext cx="2695380" cy="470039"/>
            <a:chOff x="5111385" y="2409092"/>
            <a:chExt cx="1804303" cy="470039"/>
          </a:xfrm>
        </p:grpSpPr>
        <p:cxnSp>
          <p:nvCxnSpPr>
            <p:cNvPr id="9" name="直接连接符 8"/>
            <p:cNvCxnSpPr/>
            <p:nvPr/>
          </p:nvCxnSpPr>
          <p:spPr>
            <a:xfrm flipH="1">
              <a:off x="5111385" y="2409092"/>
              <a:ext cx="1475585" cy="0"/>
            </a:xfrm>
            <a:prstGeom prst="line">
              <a:avLst/>
            </a:prstGeom>
            <a:ln w="28575">
              <a:solidFill>
                <a:srgbClr val="009FF6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 flipH="1" flipV="1">
              <a:off x="6573877" y="2409092"/>
              <a:ext cx="341811" cy="470039"/>
            </a:xfrm>
            <a:prstGeom prst="line">
              <a:avLst/>
            </a:prstGeom>
            <a:ln w="28575">
              <a:solidFill>
                <a:srgbClr val="009F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 Box 16"/>
          <p:cNvSpPr txBox="1">
            <a:spLocks noChangeArrowheads="1"/>
          </p:cNvSpPr>
          <p:nvPr/>
        </p:nvSpPr>
        <p:spPr bwMode="auto">
          <a:xfrm>
            <a:off x="609607" y="2398955"/>
            <a:ext cx="4824776" cy="1141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rgbClr val="009FF6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GET</a:t>
            </a:r>
            <a:r>
              <a:rPr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方法</a:t>
            </a: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将需要上传的数据放到</a:t>
            </a:r>
            <a:r>
              <a:rPr lang="en-US" altLang="zh-CN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URL</a:t>
            </a:r>
            <a:r>
              <a:rPr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中</a:t>
            </a:r>
          </a:p>
        </p:txBody>
      </p:sp>
      <p:grpSp>
        <p:nvGrpSpPr>
          <p:cNvPr id="100" name="组合 99"/>
          <p:cNvGrpSpPr/>
          <p:nvPr/>
        </p:nvGrpSpPr>
        <p:grpSpPr>
          <a:xfrm>
            <a:off x="633108" y="3893673"/>
            <a:ext cx="4555827" cy="1200150"/>
            <a:chOff x="1625957" y="2533650"/>
            <a:chExt cx="5803543" cy="1200150"/>
          </a:xfrm>
        </p:grpSpPr>
        <p:sp>
          <p:nvSpPr>
            <p:cNvPr id="101" name="矩形: 圆角 100"/>
            <p:cNvSpPr/>
            <p:nvPr/>
          </p:nvSpPr>
          <p:spPr>
            <a:xfrm>
              <a:off x="1630680" y="2533650"/>
              <a:ext cx="5798820" cy="12001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EF1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625957" y="2733221"/>
              <a:ext cx="57988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www.somesite.com/animalsearch</a:t>
              </a:r>
              <a:r>
                <a:rPr lang="en-US" altLang="zh-CN" sz="2400" dirty="0">
                  <a:solidFill>
                    <a:srgbClr val="009FF6"/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?monkeys&amp;banana</a:t>
              </a:r>
            </a:p>
          </p:txBody>
        </p:sp>
        <p:sp>
          <p:nvSpPr>
            <p:cNvPr id="104" name="矩形: 圆角 103"/>
            <p:cNvSpPr/>
            <p:nvPr/>
          </p:nvSpPr>
          <p:spPr>
            <a:xfrm>
              <a:off x="1724819" y="2603030"/>
              <a:ext cx="5638006" cy="1064095"/>
            </a:xfrm>
            <a:prstGeom prst="roundRect">
              <a:avLst/>
            </a:prstGeom>
            <a:noFill/>
            <a:ln>
              <a:gradFill>
                <a:gsLst>
                  <a:gs pos="0">
                    <a:srgbClr val="00A3F8"/>
                  </a:gs>
                  <a:gs pos="100000">
                    <a:srgbClr val="8296EF"/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uiExpand="1" build="p"/>
      <p:bldP spid="99" grpId="1" uiExpand="1" build="allAtOnce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 Box 16"/>
          <p:cNvSpPr txBox="1">
            <a:spLocks noChangeArrowheads="1"/>
          </p:cNvSpPr>
          <p:nvPr/>
        </p:nvSpPr>
        <p:spPr bwMode="auto">
          <a:xfrm>
            <a:off x="6726602" y="2619801"/>
            <a:ext cx="5244064" cy="308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HTTP/1.1 200 OK\r\n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Date: Sun, 26 Sep 2010 20:09:20 GMT\r\n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Server: Apache/2.0.52 (CentOS)\r\n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Last-Modified: Tue, 30 Oct 2007 17:00:02 GMT\r\n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ETag</a:t>
            </a: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: "17dc6-a5c-bf716880"\r\n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Accept-Ranges: bytes\r\n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Content-Length: 2652\r\n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Keep-Alive: timeout=10, max=100\r\n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Connection: Keep-Alive\r\n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Content-Type: text/html; charset=ISO-8859-1\r\n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\r\n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data </a:t>
            </a:r>
            <a:r>
              <a:rPr lang="en-US" altLang="zh-CN" b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data</a:t>
            </a: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data</a:t>
            </a: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data</a:t>
            </a: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data</a:t>
            </a: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... 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430213" y="0"/>
            <a:ext cx="5512713" cy="1428589"/>
            <a:chOff x="551030" y="-368704"/>
            <a:chExt cx="5512713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3" y="303925"/>
              <a:ext cx="4862110" cy="687997"/>
              <a:chOff x="1839060" y="967769"/>
              <a:chExt cx="4862110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60" y="967769"/>
                <a:ext cx="4862110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2" y="1009435"/>
                <a:ext cx="33914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HTTP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响应报文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sp>
        <p:nvSpPr>
          <p:cNvPr id="106" name="矩形 105"/>
          <p:cNvSpPr/>
          <p:nvPr/>
        </p:nvSpPr>
        <p:spPr>
          <a:xfrm>
            <a:off x="1494893" y="4502974"/>
            <a:ext cx="5017689" cy="97421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107" name="直接连接符 106"/>
          <p:cNvCxnSpPr/>
          <p:nvPr/>
        </p:nvCxnSpPr>
        <p:spPr>
          <a:xfrm>
            <a:off x="1105456" y="2769642"/>
            <a:ext cx="385729" cy="0"/>
          </a:xfrm>
          <a:prstGeom prst="line">
            <a:avLst/>
          </a:prstGeom>
          <a:ln w="28575">
            <a:solidFill>
              <a:srgbClr val="009F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1105456" y="4312557"/>
            <a:ext cx="385729" cy="0"/>
          </a:xfrm>
          <a:prstGeom prst="line">
            <a:avLst/>
          </a:prstGeom>
          <a:ln w="28575">
            <a:solidFill>
              <a:srgbClr val="009F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1105456" y="5044453"/>
            <a:ext cx="385729" cy="0"/>
          </a:xfrm>
          <a:prstGeom prst="line">
            <a:avLst/>
          </a:prstGeom>
          <a:ln w="28575">
            <a:solidFill>
              <a:srgbClr val="009F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组合 110"/>
          <p:cNvGrpSpPr/>
          <p:nvPr/>
        </p:nvGrpSpPr>
        <p:grpSpPr>
          <a:xfrm>
            <a:off x="1105456" y="3143651"/>
            <a:ext cx="385729" cy="801130"/>
            <a:chOff x="1661160" y="2864643"/>
            <a:chExt cx="495300" cy="1028701"/>
          </a:xfrm>
        </p:grpSpPr>
        <p:cxnSp>
          <p:nvCxnSpPr>
            <p:cNvPr id="112" name="直接连接符 111"/>
            <p:cNvCxnSpPr/>
            <p:nvPr/>
          </p:nvCxnSpPr>
          <p:spPr>
            <a:xfrm>
              <a:off x="1661160" y="3371850"/>
              <a:ext cx="269240" cy="0"/>
            </a:xfrm>
            <a:prstGeom prst="line">
              <a:avLst/>
            </a:prstGeom>
            <a:ln w="28575">
              <a:solidFill>
                <a:srgbClr val="009F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1924050" y="2864643"/>
              <a:ext cx="0" cy="1028701"/>
            </a:xfrm>
            <a:prstGeom prst="line">
              <a:avLst/>
            </a:prstGeom>
            <a:ln w="28575">
              <a:solidFill>
                <a:srgbClr val="009F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1924050" y="2879692"/>
              <a:ext cx="232410" cy="0"/>
            </a:xfrm>
            <a:prstGeom prst="line">
              <a:avLst/>
            </a:prstGeom>
            <a:ln w="28575">
              <a:solidFill>
                <a:srgbClr val="009F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1924050" y="3876642"/>
              <a:ext cx="232410" cy="0"/>
            </a:xfrm>
            <a:prstGeom prst="line">
              <a:avLst/>
            </a:prstGeom>
            <a:ln w="28575">
              <a:solidFill>
                <a:srgbClr val="009F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Text Box 79"/>
          <p:cNvSpPr txBox="1">
            <a:spLocks noChangeArrowheads="1"/>
          </p:cNvSpPr>
          <p:nvPr/>
        </p:nvSpPr>
        <p:spPr bwMode="auto">
          <a:xfrm>
            <a:off x="351466" y="2608313"/>
            <a:ext cx="845974" cy="31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</a:pPr>
            <a:r>
              <a:rPr kumimoji="1" lang="zh-CN" altLang="en-US" sz="1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状态行</a:t>
            </a:r>
          </a:p>
        </p:txBody>
      </p:sp>
      <p:sp>
        <p:nvSpPr>
          <p:cNvPr id="118" name="Text Box 79"/>
          <p:cNvSpPr txBox="1">
            <a:spLocks noChangeArrowheads="1"/>
          </p:cNvSpPr>
          <p:nvPr/>
        </p:nvSpPr>
        <p:spPr bwMode="auto">
          <a:xfrm>
            <a:off x="391931" y="3367402"/>
            <a:ext cx="805509" cy="310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</a:pPr>
            <a:r>
              <a:rPr kumimoji="1" lang="zh-CN" altLang="en-US" sz="1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首部行</a:t>
            </a:r>
          </a:p>
        </p:txBody>
      </p:sp>
      <p:sp>
        <p:nvSpPr>
          <p:cNvPr id="194" name="Text Box 79"/>
          <p:cNvSpPr txBox="1">
            <a:spLocks noChangeArrowheads="1"/>
          </p:cNvSpPr>
          <p:nvPr/>
        </p:nvSpPr>
        <p:spPr bwMode="auto">
          <a:xfrm>
            <a:off x="581785" y="4147958"/>
            <a:ext cx="615655" cy="310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</a:pPr>
            <a:r>
              <a:rPr kumimoji="1" lang="zh-CN" altLang="en-US" sz="1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空行</a:t>
            </a:r>
          </a:p>
        </p:txBody>
      </p:sp>
      <p:sp>
        <p:nvSpPr>
          <p:cNvPr id="195" name="Text Box 79"/>
          <p:cNvSpPr txBox="1">
            <a:spLocks noChangeArrowheads="1"/>
          </p:cNvSpPr>
          <p:nvPr/>
        </p:nvSpPr>
        <p:spPr bwMode="auto">
          <a:xfrm>
            <a:off x="201992" y="4880416"/>
            <a:ext cx="995448" cy="310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</a:pPr>
            <a:r>
              <a:rPr kumimoji="1" lang="zh-CN" altLang="en-US" sz="1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实体主体</a:t>
            </a:r>
          </a:p>
        </p:txBody>
      </p:sp>
      <p:grpSp>
        <p:nvGrpSpPr>
          <p:cNvPr id="196" name="组合 195"/>
          <p:cNvGrpSpPr/>
          <p:nvPr/>
        </p:nvGrpSpPr>
        <p:grpSpPr>
          <a:xfrm>
            <a:off x="1497860" y="2574331"/>
            <a:ext cx="5018430" cy="385729"/>
            <a:chOff x="1789262" y="2879131"/>
            <a:chExt cx="5018430" cy="385729"/>
          </a:xfrm>
        </p:grpSpPr>
        <p:grpSp>
          <p:nvGrpSpPr>
            <p:cNvPr id="197" name="组合 196"/>
            <p:cNvGrpSpPr/>
            <p:nvPr/>
          </p:nvGrpSpPr>
          <p:grpSpPr>
            <a:xfrm>
              <a:off x="1789262" y="2879131"/>
              <a:ext cx="954679" cy="385729"/>
              <a:chOff x="2165032" y="2133600"/>
              <a:chExt cx="1225868" cy="495300"/>
            </a:xfrm>
          </p:grpSpPr>
          <p:sp>
            <p:nvSpPr>
              <p:cNvPr id="216" name="矩形 215"/>
              <p:cNvSpPr/>
              <p:nvPr/>
            </p:nvSpPr>
            <p:spPr>
              <a:xfrm>
                <a:off x="2165032" y="2133600"/>
                <a:ext cx="1225868" cy="4953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17" name="Text Box 79"/>
              <p:cNvSpPr txBox="1">
                <a:spLocks noChangeArrowheads="1"/>
              </p:cNvSpPr>
              <p:nvPr/>
            </p:nvSpPr>
            <p:spPr bwMode="auto">
              <a:xfrm>
                <a:off x="2303329" y="2191986"/>
                <a:ext cx="949273" cy="406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版本</a:t>
                </a:r>
              </a:p>
            </p:txBody>
          </p:sp>
        </p:grpSp>
        <p:grpSp>
          <p:nvGrpSpPr>
            <p:cNvPr id="198" name="组合 197"/>
            <p:cNvGrpSpPr/>
            <p:nvPr/>
          </p:nvGrpSpPr>
          <p:grpSpPr>
            <a:xfrm>
              <a:off x="2738873" y="2879131"/>
              <a:ext cx="399575" cy="385729"/>
              <a:chOff x="3384391" y="2133600"/>
              <a:chExt cx="513080" cy="495300"/>
            </a:xfrm>
          </p:grpSpPr>
          <p:sp>
            <p:nvSpPr>
              <p:cNvPr id="214" name="矩形 213"/>
              <p:cNvSpPr/>
              <p:nvPr/>
            </p:nvSpPr>
            <p:spPr>
              <a:xfrm>
                <a:off x="3390900" y="2133600"/>
                <a:ext cx="50006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215" name="Text Box 79"/>
              <p:cNvSpPr txBox="1">
                <a:spLocks noChangeArrowheads="1"/>
              </p:cNvSpPr>
              <p:nvPr/>
            </p:nvSpPr>
            <p:spPr bwMode="auto">
              <a:xfrm>
                <a:off x="3384391" y="2133600"/>
                <a:ext cx="513080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sp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9" name="组合 198"/>
            <p:cNvGrpSpPr/>
            <p:nvPr/>
          </p:nvGrpSpPr>
          <p:grpSpPr>
            <a:xfrm>
              <a:off x="3129668" y="2879131"/>
              <a:ext cx="1157187" cy="385729"/>
              <a:chOff x="3886198" y="2133600"/>
              <a:chExt cx="1485901" cy="495300"/>
            </a:xfrm>
          </p:grpSpPr>
          <p:sp>
            <p:nvSpPr>
              <p:cNvPr id="212" name="矩形 211"/>
              <p:cNvSpPr/>
              <p:nvPr/>
            </p:nvSpPr>
            <p:spPr>
              <a:xfrm>
                <a:off x="3890962" y="2133600"/>
                <a:ext cx="1481137" cy="4953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13" name="Text Box 79"/>
              <p:cNvSpPr txBox="1">
                <a:spLocks noChangeArrowheads="1"/>
              </p:cNvSpPr>
              <p:nvPr/>
            </p:nvSpPr>
            <p:spPr bwMode="auto">
              <a:xfrm>
                <a:off x="3886198" y="2191986"/>
                <a:ext cx="1472881" cy="406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状态编码</a:t>
                </a:r>
              </a:p>
            </p:txBody>
          </p:sp>
        </p:grpSp>
        <p:grpSp>
          <p:nvGrpSpPr>
            <p:cNvPr id="200" name="组合 199"/>
            <p:cNvGrpSpPr/>
            <p:nvPr/>
          </p:nvGrpSpPr>
          <p:grpSpPr>
            <a:xfrm>
              <a:off x="4281785" y="2879131"/>
              <a:ext cx="399575" cy="385729"/>
              <a:chOff x="5365589" y="2133600"/>
              <a:chExt cx="513080" cy="495300"/>
            </a:xfrm>
          </p:grpSpPr>
          <p:sp>
            <p:nvSpPr>
              <p:cNvPr id="210" name="矩形 209"/>
              <p:cNvSpPr/>
              <p:nvPr/>
            </p:nvSpPr>
            <p:spPr>
              <a:xfrm>
                <a:off x="5372100" y="2133600"/>
                <a:ext cx="50006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211" name="Text Box 79"/>
              <p:cNvSpPr txBox="1">
                <a:spLocks noChangeArrowheads="1"/>
              </p:cNvSpPr>
              <p:nvPr/>
            </p:nvSpPr>
            <p:spPr bwMode="auto">
              <a:xfrm>
                <a:off x="5365589" y="2133600"/>
                <a:ext cx="513080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sp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1" name="组合 200"/>
            <p:cNvGrpSpPr/>
            <p:nvPr/>
          </p:nvGrpSpPr>
          <p:grpSpPr>
            <a:xfrm>
              <a:off x="4676293" y="2879131"/>
              <a:ext cx="1356234" cy="385729"/>
              <a:chOff x="5872161" y="2133600"/>
              <a:chExt cx="1741489" cy="495300"/>
            </a:xfrm>
          </p:grpSpPr>
          <p:sp>
            <p:nvSpPr>
              <p:cNvPr id="208" name="矩形 207"/>
              <p:cNvSpPr/>
              <p:nvPr/>
            </p:nvSpPr>
            <p:spPr>
              <a:xfrm>
                <a:off x="5872161" y="2133600"/>
                <a:ext cx="1741489" cy="4953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09" name="Text Box 79"/>
              <p:cNvSpPr txBox="1">
                <a:spLocks noChangeArrowheads="1"/>
              </p:cNvSpPr>
              <p:nvPr/>
            </p:nvSpPr>
            <p:spPr bwMode="auto">
              <a:xfrm>
                <a:off x="6264913" y="2191986"/>
                <a:ext cx="949274" cy="406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短语</a:t>
                </a:r>
              </a:p>
            </p:txBody>
          </p:sp>
        </p:grpSp>
        <p:grpSp>
          <p:nvGrpSpPr>
            <p:cNvPr id="202" name="组合 201"/>
            <p:cNvGrpSpPr/>
            <p:nvPr/>
          </p:nvGrpSpPr>
          <p:grpSpPr>
            <a:xfrm>
              <a:off x="6032526" y="2879131"/>
              <a:ext cx="389438" cy="385729"/>
              <a:chOff x="7613650" y="2133600"/>
              <a:chExt cx="500062" cy="495300"/>
            </a:xfrm>
          </p:grpSpPr>
          <p:sp>
            <p:nvSpPr>
              <p:cNvPr id="206" name="矩形 205"/>
              <p:cNvSpPr/>
              <p:nvPr/>
            </p:nvSpPr>
            <p:spPr>
              <a:xfrm>
                <a:off x="7613650" y="2133600"/>
                <a:ext cx="50006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07" name="Text Box 79"/>
              <p:cNvSpPr txBox="1">
                <a:spLocks noChangeArrowheads="1"/>
              </p:cNvSpPr>
              <p:nvPr/>
            </p:nvSpPr>
            <p:spPr bwMode="auto">
              <a:xfrm>
                <a:off x="7654357" y="2175136"/>
                <a:ext cx="421456" cy="3930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cr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3" name="组合 202"/>
            <p:cNvGrpSpPr/>
            <p:nvPr/>
          </p:nvGrpSpPr>
          <p:grpSpPr>
            <a:xfrm>
              <a:off x="6418254" y="2879131"/>
              <a:ext cx="389438" cy="385729"/>
              <a:chOff x="8108950" y="2133600"/>
              <a:chExt cx="500062" cy="495300"/>
            </a:xfrm>
          </p:grpSpPr>
          <p:sp>
            <p:nvSpPr>
              <p:cNvPr id="204" name="矩形 203"/>
              <p:cNvSpPr/>
              <p:nvPr/>
            </p:nvSpPr>
            <p:spPr>
              <a:xfrm>
                <a:off x="8108950" y="2133600"/>
                <a:ext cx="50006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05" name="Text Box 79"/>
              <p:cNvSpPr txBox="1">
                <a:spLocks noChangeArrowheads="1"/>
              </p:cNvSpPr>
              <p:nvPr/>
            </p:nvSpPr>
            <p:spPr bwMode="auto">
              <a:xfrm>
                <a:off x="8108950" y="2173792"/>
                <a:ext cx="421456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lf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8" name="组合 217"/>
          <p:cNvGrpSpPr/>
          <p:nvPr/>
        </p:nvGrpSpPr>
        <p:grpSpPr>
          <a:xfrm>
            <a:off x="1494893" y="3731518"/>
            <a:ext cx="3846904" cy="385729"/>
            <a:chOff x="1786295" y="4036318"/>
            <a:chExt cx="3846904" cy="385729"/>
          </a:xfrm>
        </p:grpSpPr>
        <p:grpSp>
          <p:nvGrpSpPr>
            <p:cNvPr id="219" name="组合 218"/>
            <p:cNvGrpSpPr/>
            <p:nvPr/>
          </p:nvGrpSpPr>
          <p:grpSpPr>
            <a:xfrm>
              <a:off x="3517852" y="4036318"/>
              <a:ext cx="399575" cy="385729"/>
              <a:chOff x="4384651" y="3619500"/>
              <a:chExt cx="513080" cy="495300"/>
            </a:xfrm>
          </p:grpSpPr>
          <p:sp>
            <p:nvSpPr>
              <p:cNvPr id="232" name="矩形 231"/>
              <p:cNvSpPr/>
              <p:nvPr/>
            </p:nvSpPr>
            <p:spPr>
              <a:xfrm>
                <a:off x="4387850" y="3619500"/>
                <a:ext cx="50006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33" name="Text Box 79"/>
              <p:cNvSpPr txBox="1">
                <a:spLocks noChangeArrowheads="1"/>
              </p:cNvSpPr>
              <p:nvPr/>
            </p:nvSpPr>
            <p:spPr bwMode="auto">
              <a:xfrm>
                <a:off x="4384651" y="3637798"/>
                <a:ext cx="513080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sp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0" name="组合 219"/>
            <p:cNvGrpSpPr/>
            <p:nvPr/>
          </p:nvGrpSpPr>
          <p:grpSpPr>
            <a:xfrm>
              <a:off x="4853952" y="4036318"/>
              <a:ext cx="399575" cy="385729"/>
              <a:chOff x="6100286" y="3619500"/>
              <a:chExt cx="513080" cy="495300"/>
            </a:xfrm>
          </p:grpSpPr>
          <p:sp>
            <p:nvSpPr>
              <p:cNvPr id="230" name="矩形 229"/>
              <p:cNvSpPr/>
              <p:nvPr/>
            </p:nvSpPr>
            <p:spPr>
              <a:xfrm>
                <a:off x="6129338" y="3619500"/>
                <a:ext cx="466724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31" name="Text Box 79"/>
              <p:cNvSpPr txBox="1">
                <a:spLocks noChangeArrowheads="1"/>
              </p:cNvSpPr>
              <p:nvPr/>
            </p:nvSpPr>
            <p:spPr bwMode="auto">
              <a:xfrm>
                <a:off x="6100286" y="3630665"/>
                <a:ext cx="513080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cr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1" name="组合 220"/>
            <p:cNvGrpSpPr/>
            <p:nvPr/>
          </p:nvGrpSpPr>
          <p:grpSpPr>
            <a:xfrm>
              <a:off x="5243761" y="4036318"/>
              <a:ext cx="389438" cy="385729"/>
              <a:chOff x="6600826" y="3619500"/>
              <a:chExt cx="500062" cy="495300"/>
            </a:xfrm>
          </p:grpSpPr>
          <p:sp>
            <p:nvSpPr>
              <p:cNvPr id="228" name="矩形 227"/>
              <p:cNvSpPr/>
              <p:nvPr/>
            </p:nvSpPr>
            <p:spPr>
              <a:xfrm>
                <a:off x="6600826" y="3619500"/>
                <a:ext cx="50006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29" name="Text Box 79"/>
              <p:cNvSpPr txBox="1">
                <a:spLocks noChangeArrowheads="1"/>
              </p:cNvSpPr>
              <p:nvPr/>
            </p:nvSpPr>
            <p:spPr bwMode="auto">
              <a:xfrm>
                <a:off x="6648066" y="3661518"/>
                <a:ext cx="421456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lf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2" name="组合 221"/>
            <p:cNvGrpSpPr/>
            <p:nvPr/>
          </p:nvGrpSpPr>
          <p:grpSpPr>
            <a:xfrm>
              <a:off x="3916457" y="4036318"/>
              <a:ext cx="960119" cy="385729"/>
              <a:chOff x="4896484" y="3619500"/>
              <a:chExt cx="1232854" cy="495300"/>
            </a:xfrm>
          </p:grpSpPr>
          <p:sp>
            <p:nvSpPr>
              <p:cNvPr id="226" name="矩形 225"/>
              <p:cNvSpPr/>
              <p:nvPr/>
            </p:nvSpPr>
            <p:spPr>
              <a:xfrm>
                <a:off x="4896484" y="3619500"/>
                <a:ext cx="1232854" cy="4953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27" name="Text Box 79"/>
              <p:cNvSpPr txBox="1">
                <a:spLocks noChangeArrowheads="1"/>
              </p:cNvSpPr>
              <p:nvPr/>
            </p:nvSpPr>
            <p:spPr bwMode="auto">
              <a:xfrm>
                <a:off x="5028298" y="3670369"/>
                <a:ext cx="949274" cy="398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值</a:t>
                </a:r>
              </a:p>
            </p:txBody>
          </p:sp>
        </p:grpSp>
        <p:grpSp>
          <p:nvGrpSpPr>
            <p:cNvPr id="223" name="组合 222"/>
            <p:cNvGrpSpPr/>
            <p:nvPr/>
          </p:nvGrpSpPr>
          <p:grpSpPr>
            <a:xfrm>
              <a:off x="1786295" y="4036318"/>
              <a:ext cx="1734049" cy="385729"/>
              <a:chOff x="2161222" y="3619500"/>
              <a:chExt cx="2226628" cy="495300"/>
            </a:xfrm>
          </p:grpSpPr>
          <p:sp>
            <p:nvSpPr>
              <p:cNvPr id="224" name="矩形 223"/>
              <p:cNvSpPr/>
              <p:nvPr/>
            </p:nvSpPr>
            <p:spPr>
              <a:xfrm>
                <a:off x="2161222" y="3619500"/>
                <a:ext cx="2226628" cy="4953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25" name="Text Box 79"/>
              <p:cNvSpPr txBox="1">
                <a:spLocks noChangeArrowheads="1"/>
              </p:cNvSpPr>
              <p:nvPr/>
            </p:nvSpPr>
            <p:spPr bwMode="auto">
              <a:xfrm>
                <a:off x="2502673" y="3670369"/>
                <a:ext cx="1607161" cy="398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首部字段名：</a:t>
                </a:r>
              </a:p>
            </p:txBody>
          </p:sp>
        </p:grpSp>
      </p:grpSp>
      <p:grpSp>
        <p:nvGrpSpPr>
          <p:cNvPr id="234" name="组合 233"/>
          <p:cNvGrpSpPr/>
          <p:nvPr/>
        </p:nvGrpSpPr>
        <p:grpSpPr>
          <a:xfrm>
            <a:off x="1494893" y="3278852"/>
            <a:ext cx="3846903" cy="485516"/>
            <a:chOff x="2161222" y="3038249"/>
            <a:chExt cx="4939666" cy="623433"/>
          </a:xfrm>
        </p:grpSpPr>
        <p:sp>
          <p:nvSpPr>
            <p:cNvPr id="235" name="矩形 234"/>
            <p:cNvSpPr/>
            <p:nvPr/>
          </p:nvSpPr>
          <p:spPr>
            <a:xfrm>
              <a:off x="2161222" y="3124200"/>
              <a:ext cx="4939666" cy="4953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36" name="Text Box 79"/>
            <p:cNvSpPr txBox="1">
              <a:spLocks noChangeArrowheads="1"/>
            </p:cNvSpPr>
            <p:nvPr/>
          </p:nvSpPr>
          <p:spPr bwMode="auto">
            <a:xfrm rot="16200000" flipH="1">
              <a:off x="4250882" y="3153453"/>
              <a:ext cx="623433" cy="393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en-US" altLang="zh-CN" sz="1400" b="1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…</a:t>
              </a:r>
              <a:endParaRPr kumimoji="1" lang="zh-CN" altLang="en-US" sz="1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7" name="组合 236"/>
          <p:cNvGrpSpPr/>
          <p:nvPr/>
        </p:nvGrpSpPr>
        <p:grpSpPr>
          <a:xfrm>
            <a:off x="1487511" y="4117246"/>
            <a:ext cx="773153" cy="385729"/>
            <a:chOff x="1778913" y="4422046"/>
            <a:chExt cx="773153" cy="385729"/>
          </a:xfrm>
        </p:grpSpPr>
        <p:grpSp>
          <p:nvGrpSpPr>
            <p:cNvPr id="238" name="组合 237"/>
            <p:cNvGrpSpPr/>
            <p:nvPr/>
          </p:nvGrpSpPr>
          <p:grpSpPr>
            <a:xfrm>
              <a:off x="1778913" y="4422046"/>
              <a:ext cx="399575" cy="385729"/>
              <a:chOff x="2151743" y="4114800"/>
              <a:chExt cx="513080" cy="495300"/>
            </a:xfrm>
          </p:grpSpPr>
          <p:sp>
            <p:nvSpPr>
              <p:cNvPr id="242" name="矩形 241"/>
              <p:cNvSpPr/>
              <p:nvPr/>
            </p:nvSpPr>
            <p:spPr>
              <a:xfrm>
                <a:off x="2161222" y="4114800"/>
                <a:ext cx="47847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43" name="Text Box 79"/>
              <p:cNvSpPr txBox="1">
                <a:spLocks noChangeArrowheads="1"/>
              </p:cNvSpPr>
              <p:nvPr/>
            </p:nvSpPr>
            <p:spPr bwMode="auto">
              <a:xfrm>
                <a:off x="2151743" y="4128507"/>
                <a:ext cx="513080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cr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9" name="组合 238"/>
            <p:cNvGrpSpPr/>
            <p:nvPr/>
          </p:nvGrpSpPr>
          <p:grpSpPr>
            <a:xfrm>
              <a:off x="2162628" y="4422046"/>
              <a:ext cx="389438" cy="385729"/>
              <a:chOff x="2644458" y="4114800"/>
              <a:chExt cx="500062" cy="495300"/>
            </a:xfrm>
          </p:grpSpPr>
          <p:sp>
            <p:nvSpPr>
              <p:cNvPr id="240" name="矩形 239"/>
              <p:cNvSpPr/>
              <p:nvPr/>
            </p:nvSpPr>
            <p:spPr>
              <a:xfrm>
                <a:off x="2644458" y="4114800"/>
                <a:ext cx="50006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41" name="Text Box 79"/>
              <p:cNvSpPr txBox="1">
                <a:spLocks noChangeArrowheads="1"/>
              </p:cNvSpPr>
              <p:nvPr/>
            </p:nvSpPr>
            <p:spPr bwMode="auto">
              <a:xfrm>
                <a:off x="2699523" y="4135606"/>
                <a:ext cx="421456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lf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44" name="组合 243"/>
          <p:cNvGrpSpPr/>
          <p:nvPr/>
        </p:nvGrpSpPr>
        <p:grpSpPr>
          <a:xfrm>
            <a:off x="1494893" y="2960060"/>
            <a:ext cx="3846904" cy="385729"/>
            <a:chOff x="1786295" y="3264860"/>
            <a:chExt cx="3846904" cy="385729"/>
          </a:xfrm>
        </p:grpSpPr>
        <p:grpSp>
          <p:nvGrpSpPr>
            <p:cNvPr id="245" name="组合 244"/>
            <p:cNvGrpSpPr/>
            <p:nvPr/>
          </p:nvGrpSpPr>
          <p:grpSpPr>
            <a:xfrm>
              <a:off x="3517852" y="3264860"/>
              <a:ext cx="399575" cy="385729"/>
              <a:chOff x="4384651" y="2628900"/>
              <a:chExt cx="513080" cy="495300"/>
            </a:xfrm>
          </p:grpSpPr>
          <p:sp>
            <p:nvSpPr>
              <p:cNvPr id="258" name="矩形 257"/>
              <p:cNvSpPr/>
              <p:nvPr/>
            </p:nvSpPr>
            <p:spPr>
              <a:xfrm>
                <a:off x="4387850" y="2628900"/>
                <a:ext cx="50006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59" name="Text Box 79"/>
              <p:cNvSpPr txBox="1">
                <a:spLocks noChangeArrowheads="1"/>
              </p:cNvSpPr>
              <p:nvPr/>
            </p:nvSpPr>
            <p:spPr bwMode="auto">
              <a:xfrm>
                <a:off x="4384651" y="2646234"/>
                <a:ext cx="513080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sp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6" name="组合 245"/>
            <p:cNvGrpSpPr/>
            <p:nvPr/>
          </p:nvGrpSpPr>
          <p:grpSpPr>
            <a:xfrm>
              <a:off x="5243761" y="3264860"/>
              <a:ext cx="389438" cy="385729"/>
              <a:chOff x="6600826" y="2628900"/>
              <a:chExt cx="500062" cy="495300"/>
            </a:xfrm>
          </p:grpSpPr>
          <p:sp>
            <p:nvSpPr>
              <p:cNvPr id="256" name="矩形 255"/>
              <p:cNvSpPr/>
              <p:nvPr/>
            </p:nvSpPr>
            <p:spPr>
              <a:xfrm>
                <a:off x="6600826" y="2628900"/>
                <a:ext cx="50006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57" name="Text Box 79"/>
              <p:cNvSpPr txBox="1">
                <a:spLocks noChangeArrowheads="1"/>
              </p:cNvSpPr>
              <p:nvPr/>
            </p:nvSpPr>
            <p:spPr bwMode="auto">
              <a:xfrm>
                <a:off x="6648066" y="2669953"/>
                <a:ext cx="421456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lf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7" name="组合 246"/>
            <p:cNvGrpSpPr/>
            <p:nvPr/>
          </p:nvGrpSpPr>
          <p:grpSpPr>
            <a:xfrm>
              <a:off x="3916457" y="3264860"/>
              <a:ext cx="960119" cy="385729"/>
              <a:chOff x="4896484" y="2628900"/>
              <a:chExt cx="1232854" cy="495300"/>
            </a:xfrm>
          </p:grpSpPr>
          <p:sp>
            <p:nvSpPr>
              <p:cNvPr id="254" name="矩形 253"/>
              <p:cNvSpPr/>
              <p:nvPr/>
            </p:nvSpPr>
            <p:spPr>
              <a:xfrm>
                <a:off x="4896484" y="2628900"/>
                <a:ext cx="1232854" cy="4953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55" name="Text Box 79"/>
              <p:cNvSpPr txBox="1">
                <a:spLocks noChangeArrowheads="1"/>
              </p:cNvSpPr>
              <p:nvPr/>
            </p:nvSpPr>
            <p:spPr bwMode="auto">
              <a:xfrm>
                <a:off x="5028298" y="2678805"/>
                <a:ext cx="949274" cy="398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值</a:t>
                </a:r>
              </a:p>
            </p:txBody>
          </p:sp>
        </p:grpSp>
        <p:grpSp>
          <p:nvGrpSpPr>
            <p:cNvPr id="248" name="组合 247"/>
            <p:cNvGrpSpPr/>
            <p:nvPr/>
          </p:nvGrpSpPr>
          <p:grpSpPr>
            <a:xfrm>
              <a:off x="1786295" y="3264860"/>
              <a:ext cx="1734049" cy="385729"/>
              <a:chOff x="2161222" y="2628900"/>
              <a:chExt cx="2226628" cy="495300"/>
            </a:xfrm>
          </p:grpSpPr>
          <p:sp>
            <p:nvSpPr>
              <p:cNvPr id="252" name="矩形 251"/>
              <p:cNvSpPr/>
              <p:nvPr/>
            </p:nvSpPr>
            <p:spPr>
              <a:xfrm>
                <a:off x="2161222" y="2628900"/>
                <a:ext cx="2226628" cy="4953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53" name="Text Box 79"/>
              <p:cNvSpPr txBox="1">
                <a:spLocks noChangeArrowheads="1"/>
              </p:cNvSpPr>
              <p:nvPr/>
            </p:nvSpPr>
            <p:spPr bwMode="auto">
              <a:xfrm>
                <a:off x="2502673" y="2678805"/>
                <a:ext cx="1607161" cy="398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首部字段名：</a:t>
                </a:r>
              </a:p>
            </p:txBody>
          </p:sp>
        </p:grpSp>
        <p:grpSp>
          <p:nvGrpSpPr>
            <p:cNvPr id="249" name="组合 248"/>
            <p:cNvGrpSpPr/>
            <p:nvPr/>
          </p:nvGrpSpPr>
          <p:grpSpPr>
            <a:xfrm>
              <a:off x="4853952" y="3264860"/>
              <a:ext cx="399575" cy="385729"/>
              <a:chOff x="6100286" y="2628900"/>
              <a:chExt cx="513080" cy="495300"/>
            </a:xfrm>
          </p:grpSpPr>
          <p:sp>
            <p:nvSpPr>
              <p:cNvPr id="250" name="矩形 249"/>
              <p:cNvSpPr/>
              <p:nvPr/>
            </p:nvSpPr>
            <p:spPr>
              <a:xfrm>
                <a:off x="6117590" y="2628900"/>
                <a:ext cx="47847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51" name="Text Box 79"/>
              <p:cNvSpPr txBox="1">
                <a:spLocks noChangeArrowheads="1"/>
              </p:cNvSpPr>
              <p:nvPr/>
            </p:nvSpPr>
            <p:spPr bwMode="auto">
              <a:xfrm>
                <a:off x="6100286" y="2639099"/>
                <a:ext cx="513080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cr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60" name="Rectangle 11"/>
          <p:cNvSpPr>
            <a:spLocks noChangeArrowheads="1"/>
          </p:cNvSpPr>
          <p:nvPr/>
        </p:nvSpPr>
        <p:spPr bwMode="auto">
          <a:xfrm>
            <a:off x="1957485" y="1582241"/>
            <a:ext cx="3939986" cy="47622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HTTP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响应报文的一般格式</a:t>
            </a:r>
          </a:p>
        </p:txBody>
      </p:sp>
      <p:sp>
        <p:nvSpPr>
          <p:cNvPr id="261" name="Text Box 5"/>
          <p:cNvSpPr txBox="1">
            <a:spLocks noChangeArrowheads="1"/>
          </p:cNvSpPr>
          <p:nvPr/>
        </p:nvSpPr>
        <p:spPr bwMode="auto">
          <a:xfrm>
            <a:off x="6693264" y="2078995"/>
            <a:ext cx="27132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状态行</a:t>
            </a:r>
          </a:p>
          <a:p>
            <a:r>
              <a:rPr lang="en-US" altLang="zh-CN" sz="16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16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协议状态码状态短语</a:t>
            </a:r>
            <a:r>
              <a:rPr lang="en-US" altLang="zh-CN" sz="16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62" name="Freeform 7"/>
          <p:cNvSpPr/>
          <p:nvPr/>
        </p:nvSpPr>
        <p:spPr bwMode="auto">
          <a:xfrm>
            <a:off x="6693264" y="2907137"/>
            <a:ext cx="149225" cy="2458031"/>
          </a:xfrm>
          <a:custGeom>
            <a:avLst/>
            <a:gdLst>
              <a:gd name="T0" fmla="*/ 2147483646 w 150"/>
              <a:gd name="T1" fmla="*/ 2147483646 h 924"/>
              <a:gd name="T2" fmla="*/ 0 w 150"/>
              <a:gd name="T3" fmla="*/ 0 h 924"/>
              <a:gd name="T4" fmla="*/ 0 w 150"/>
              <a:gd name="T5" fmla="*/ 2147483646 h 924"/>
              <a:gd name="T6" fmla="*/ 2147483646 w 150"/>
              <a:gd name="T7" fmla="*/ 2147483646 h 924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924"/>
              <a:gd name="T14" fmla="*/ 150 w 150"/>
              <a:gd name="T15" fmla="*/ 924 h 9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924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19050">
            <a:solidFill>
              <a:srgbClr val="009FF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3" name="Text Box 8"/>
          <p:cNvSpPr txBox="1">
            <a:spLocks noChangeArrowheads="1"/>
          </p:cNvSpPr>
          <p:nvPr/>
        </p:nvSpPr>
        <p:spPr bwMode="auto">
          <a:xfrm>
            <a:off x="6038995" y="3519466"/>
            <a:ext cx="6463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16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首部</a:t>
            </a:r>
          </a:p>
          <a:p>
            <a:pPr algn="r"/>
            <a:r>
              <a:rPr lang="zh-CN" altLang="en-US" sz="16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诸行</a:t>
            </a:r>
            <a:endParaRPr lang="en-US" altLang="zh-CN" dirty="0">
              <a:solidFill>
                <a:srgbClr val="009FF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4" name="Text Box 11"/>
          <p:cNvSpPr txBox="1">
            <a:spLocks noChangeArrowheads="1"/>
          </p:cNvSpPr>
          <p:nvPr/>
        </p:nvSpPr>
        <p:spPr bwMode="auto">
          <a:xfrm>
            <a:off x="6693264" y="5647498"/>
            <a:ext cx="28216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数据</a:t>
            </a:r>
            <a:r>
              <a:rPr lang="en-US" altLang="zh-CN" sz="16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e.g., </a:t>
            </a:r>
            <a:r>
              <a:rPr lang="zh-CN" altLang="en-US" sz="16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被请求的</a:t>
            </a:r>
            <a:r>
              <a:rPr lang="en-US" altLang="zh-CN" sz="16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html</a:t>
            </a:r>
            <a:r>
              <a:rPr lang="zh-CN" altLang="en-US" sz="16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文件</a:t>
            </a:r>
          </a:p>
        </p:txBody>
      </p:sp>
      <p:sp>
        <p:nvSpPr>
          <p:cNvPr id="270" name="Rectangle 11"/>
          <p:cNvSpPr>
            <a:spLocks noChangeArrowheads="1"/>
          </p:cNvSpPr>
          <p:nvPr/>
        </p:nvSpPr>
        <p:spPr bwMode="auto">
          <a:xfrm>
            <a:off x="6731141" y="2645939"/>
            <a:ext cx="2368409" cy="2698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009FF6"/>
            </a:solidFill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kumimoji="1"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1" name="Rectangle 11"/>
          <p:cNvSpPr>
            <a:spLocks noChangeArrowheads="1"/>
          </p:cNvSpPr>
          <p:nvPr/>
        </p:nvSpPr>
        <p:spPr bwMode="auto">
          <a:xfrm>
            <a:off x="6737258" y="5372961"/>
            <a:ext cx="2821627" cy="2698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009FF6"/>
            </a:solidFill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kumimoji="1"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92" name="Rectangle 11">
            <a:extLst>
              <a:ext uri="{FF2B5EF4-FFF2-40B4-BE49-F238E27FC236}">
                <a16:creationId xmlns:a16="http://schemas.microsoft.com/office/drawing/2014/main" id="{CBF47B63-F3D1-43DF-9509-D0F3862F8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151" y="1588432"/>
            <a:ext cx="5069620" cy="47622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一段典型的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HTTP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响应报文（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ASCII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9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 tmFilter="0, 0; .2, .5; .8, .5; 1, 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0" dur="250" autoRev="1" fill="hold"/>
                                        <p:tgtEl>
                                          <p:spTgt spid="1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 tmFilter="0, 0; .2, .5; .8, .5; 1, 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3" dur="250" autoRev="1" fill="hold"/>
                                        <p:tgtEl>
                                          <p:spTgt spid="1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 tmFilter="0, 0; .2, .5; .8, .5; 1, 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6" dur="250" autoRev="1" fill="hold"/>
                                        <p:tgtEl>
                                          <p:spTgt spid="1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 tmFilter="0, 0; .2, .5; .8, .5; 1, 0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9" dur="250" autoRev="1" fill="hold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 tmFilter="0, 0; .2, .5; .8, .5; 1, 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4" dur="250" autoRev="1" fill="hold"/>
                                        <p:tgtEl>
                                          <p:spTgt spid="1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 tmFilter="0, 0; .2, .5; .8, .5; 1, 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7" dur="250" autoRev="1" fill="hold"/>
                                        <p:tgtEl>
                                          <p:spTgt spid="1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8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 tmFilter="0, 0; .2, .5; .8, .5; 1, 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0" dur="250" autoRev="1" fill="hold"/>
                                        <p:tgtEl>
                                          <p:spTgt spid="2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 tmFilter="0, 0; .2, .5; .8, .5; 1, 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3" dur="250" autoRev="1" fill="hold"/>
                                        <p:tgtEl>
                                          <p:spTgt spid="2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4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 tmFilter="0, 0; .2, .5; .8, .5; 1, 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6" dur="250" autoRev="1" fill="hold"/>
                                        <p:tgtEl>
                                          <p:spTgt spid="2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7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 tmFilter="0, 0; .2, .5; .8, .5; 1, 0"/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9" dur="250" autoRev="1" fill="hold"/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 tmFilter="0, 0; .2, .5; .8, .5; 1, 0"/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2" dur="250" autoRev="1" fill="hold"/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3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 tmFilter="0, 0; .2, .5; .8, .5; 1, 0"/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5" dur="250" autoRev="1" fill="hold"/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6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 tmFilter="0, 0; .2, .5; .8, .5; 1, 0"/>
                                        <p:tgtEl>
                                          <p:spTgt spid="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8" dur="250" autoRev="1" fill="hold"/>
                                        <p:tgtEl>
                                          <p:spTgt spid="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9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 tmFilter="0, 0; .2, .5; .8, .5; 1, 0"/>
                                        <p:tgtEl>
                                          <p:spTgt spid="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1" dur="250" autoRev="1" fill="hold"/>
                                        <p:tgtEl>
                                          <p:spTgt spid="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2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 tmFilter="0, 0; .2, .5; .8, .5; 1, 0"/>
                                        <p:tgtEl>
                                          <p:spTgt spid="2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4" dur="250" autoRev="1" fill="hold"/>
                                        <p:tgtEl>
                                          <p:spTgt spid="2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5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 tmFilter="0, 0; .2, .5; .8, .5; 1, 0"/>
                                        <p:tgtEl>
                                          <p:spTgt spid="2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7" dur="250" autoRev="1" fill="hold"/>
                                        <p:tgtEl>
                                          <p:spTgt spid="2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8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 tmFilter="0, 0; .2, .5; .8, .5; 1, 0"/>
                                        <p:tgtEl>
                                          <p:spTgt spid="2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0" dur="250" autoRev="1" fill="hold"/>
                                        <p:tgtEl>
                                          <p:spTgt spid="2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 tmFilter="0, 0; .2, .5; .8, .5; 1, 0"/>
                                        <p:tgtEl>
                                          <p:spTgt spid="2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3" dur="250" autoRev="1" fill="hold"/>
                                        <p:tgtEl>
                                          <p:spTgt spid="2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4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 tmFilter="0, 0; .2, .5; .8, .5; 1, 0"/>
                                        <p:tgtEl>
                                          <p:spTgt spid="2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6" dur="250" autoRev="1" fill="hold"/>
                                        <p:tgtEl>
                                          <p:spTgt spid="2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 tmFilter="0, 0; .2, .5; .8, .5; 1, 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1" dur="250" autoRev="1" fill="hold"/>
                                        <p:tgtEl>
                                          <p:spTgt spid="1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2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 tmFilter="0, 0; .2, .5; .8, .5; 1, 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4" dur="250" autoRev="1" fill="hold"/>
                                        <p:tgtEl>
                                          <p:spTgt spid="1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5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 tmFilter="0, 0; .2, .5; .8, .5; 1, 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7" dur="250" autoRev="1" fill="hold"/>
                                        <p:tgtEl>
                                          <p:spTgt spid="1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8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 tmFilter="0, 0; .2, .5; .8, .5; 1, 0"/>
                                        <p:tgtEl>
                                          <p:spTgt spid="2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0" dur="250" autoRev="1" fill="hold"/>
                                        <p:tgtEl>
                                          <p:spTgt spid="2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" grpId="0" uiExpand="1" build="p"/>
      <p:bldP spid="265" grpId="1" uiExpand="1" build="allAtOnce"/>
      <p:bldP spid="106" grpId="0" animBg="1"/>
      <p:bldP spid="106" grpId="1" animBg="1"/>
      <p:bldP spid="117" grpId="0"/>
      <p:bldP spid="117" grpId="1"/>
      <p:bldP spid="118" grpId="0"/>
      <p:bldP spid="118" grpId="1"/>
      <p:bldP spid="194" grpId="0"/>
      <p:bldP spid="195" grpId="0"/>
      <p:bldP spid="195" grpId="1"/>
      <p:bldP spid="260" grpId="0" animBg="1"/>
      <p:bldP spid="261" grpId="0"/>
      <p:bldP spid="262" grpId="0" animBg="1"/>
      <p:bldP spid="263" grpId="0"/>
      <p:bldP spid="264" grpId="0"/>
      <p:bldP spid="270" grpId="0" animBg="1"/>
      <p:bldP spid="271" grpId="0" animBg="1"/>
      <p:bldP spid="9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5665788" cy="1428589"/>
            <a:chOff x="551030" y="-368704"/>
            <a:chExt cx="5665788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2" y="303925"/>
              <a:ext cx="5015186" cy="687997"/>
              <a:chOff x="1839059" y="967769"/>
              <a:chExt cx="5015186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9" y="967769"/>
                <a:ext cx="5015186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4" y="1009435"/>
                <a:ext cx="3706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常见的网络应用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647164" y="1588421"/>
            <a:ext cx="2761371" cy="476221"/>
            <a:chOff x="1403750" y="3593123"/>
            <a:chExt cx="2761371" cy="476221"/>
          </a:xfrm>
        </p:grpSpPr>
        <p:grpSp>
          <p:nvGrpSpPr>
            <p:cNvPr id="8" name="组合 7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10" name="对话气泡: 椭圆形 9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9" name="Text Box 79"/>
            <p:cNvSpPr txBox="1">
              <a:spLocks noChangeArrowheads="1"/>
            </p:cNvSpPr>
            <p:nvPr/>
          </p:nvSpPr>
          <p:spPr bwMode="auto">
            <a:xfrm>
              <a:off x="1985932" y="3593123"/>
              <a:ext cx="2179189" cy="47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上网浏览新闻</a:t>
              </a:r>
              <a:endPara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264547" y="2189555"/>
            <a:ext cx="5961404" cy="3515611"/>
            <a:chOff x="1264547" y="2189555"/>
            <a:chExt cx="5961404" cy="3515611"/>
          </a:xfrm>
        </p:grpSpPr>
        <p:grpSp>
          <p:nvGrpSpPr>
            <p:cNvPr id="26" name="组合 25"/>
            <p:cNvGrpSpPr/>
            <p:nvPr/>
          </p:nvGrpSpPr>
          <p:grpSpPr>
            <a:xfrm>
              <a:off x="1433187" y="2218482"/>
              <a:ext cx="1574153" cy="1325849"/>
              <a:chOff x="460746" y="4309108"/>
              <a:chExt cx="1574153" cy="1325849"/>
            </a:xfrm>
          </p:grpSpPr>
          <p:grpSp>
            <p:nvGrpSpPr>
              <p:cNvPr id="46" name="组合 45"/>
              <p:cNvGrpSpPr/>
              <p:nvPr/>
            </p:nvGrpSpPr>
            <p:grpSpPr>
              <a:xfrm>
                <a:off x="460746" y="5030201"/>
                <a:ext cx="1574153" cy="604756"/>
                <a:chOff x="605411" y="5899906"/>
                <a:chExt cx="1574153" cy="604756"/>
              </a:xfrm>
            </p:grpSpPr>
            <p:sp>
              <p:nvSpPr>
                <p:cNvPr id="47" name="矩形: 圆角 46"/>
                <p:cNvSpPr/>
                <p:nvPr/>
              </p:nvSpPr>
              <p:spPr>
                <a:xfrm>
                  <a:off x="605411" y="5987201"/>
                  <a:ext cx="1574153" cy="517461"/>
                </a:xfrm>
                <a:prstGeom prst="roundRect">
                  <a:avLst>
                    <a:gd name="adj" fmla="val 12368"/>
                  </a:avLst>
                </a:prstGeom>
                <a:solidFill>
                  <a:srgbClr val="FEF6E5"/>
                </a:solidFill>
                <a:ln w="19050">
                  <a:solidFill>
                    <a:srgbClr val="FDECC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15"/>
                <p:cNvSpPr/>
                <p:nvPr/>
              </p:nvSpPr>
              <p:spPr>
                <a:xfrm>
                  <a:off x="797813" y="5899906"/>
                  <a:ext cx="1222119" cy="58894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IE</a:t>
                  </a:r>
                  <a:endPara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</p:grpSp>
          <p:pic>
            <p:nvPicPr>
              <p:cNvPr id="5" name="图片 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496" t="8925" r="19996" b="3883"/>
              <a:stretch>
                <a:fillRect/>
              </a:stretch>
            </p:blipFill>
            <p:spPr>
              <a:xfrm>
                <a:off x="882085" y="4309108"/>
                <a:ext cx="783198" cy="749418"/>
              </a:xfrm>
              <a:prstGeom prst="rect">
                <a:avLst/>
              </a:prstGeom>
            </p:spPr>
          </p:pic>
        </p:grpSp>
        <p:grpSp>
          <p:nvGrpSpPr>
            <p:cNvPr id="27" name="组合 26"/>
            <p:cNvGrpSpPr/>
            <p:nvPr/>
          </p:nvGrpSpPr>
          <p:grpSpPr>
            <a:xfrm>
              <a:off x="3435784" y="2189555"/>
              <a:ext cx="1648367" cy="1362311"/>
              <a:chOff x="3995456" y="4386707"/>
              <a:chExt cx="1648367" cy="1362311"/>
            </a:xfrm>
          </p:grpSpPr>
          <p:grpSp>
            <p:nvGrpSpPr>
              <p:cNvPr id="50" name="组合 49"/>
              <p:cNvGrpSpPr/>
              <p:nvPr/>
            </p:nvGrpSpPr>
            <p:grpSpPr>
              <a:xfrm>
                <a:off x="3995456" y="5120937"/>
                <a:ext cx="1648367" cy="628081"/>
                <a:chOff x="1256597" y="5867225"/>
                <a:chExt cx="927038" cy="628081"/>
              </a:xfrm>
            </p:grpSpPr>
            <p:sp>
              <p:nvSpPr>
                <p:cNvPr id="52" name="矩形: 圆角 51"/>
                <p:cNvSpPr/>
                <p:nvPr/>
              </p:nvSpPr>
              <p:spPr>
                <a:xfrm>
                  <a:off x="1256597" y="5977845"/>
                  <a:ext cx="885301" cy="517461"/>
                </a:xfrm>
                <a:prstGeom prst="roundRect">
                  <a:avLst>
                    <a:gd name="adj" fmla="val 12368"/>
                  </a:avLst>
                </a:prstGeom>
                <a:solidFill>
                  <a:srgbClr val="FEF6E5"/>
                </a:solidFill>
                <a:ln w="19050">
                  <a:solidFill>
                    <a:srgbClr val="FDECC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9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Rectangle 15"/>
                <p:cNvSpPr/>
                <p:nvPr/>
              </p:nvSpPr>
              <p:spPr>
                <a:xfrm>
                  <a:off x="1367614" y="5867225"/>
                  <a:ext cx="816021" cy="5870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2400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Maxthon</a:t>
                  </a:r>
                  <a:endPara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</p:grpSp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2839" y="4386707"/>
                <a:ext cx="783199" cy="783199"/>
              </a:xfrm>
              <a:prstGeom prst="rect">
                <a:avLst/>
              </a:prstGeom>
            </p:spPr>
          </p:pic>
        </p:grpSp>
        <p:grpSp>
          <p:nvGrpSpPr>
            <p:cNvPr id="59" name="组合 58"/>
            <p:cNvGrpSpPr/>
            <p:nvPr/>
          </p:nvGrpSpPr>
          <p:grpSpPr>
            <a:xfrm>
              <a:off x="5483159" y="2258283"/>
              <a:ext cx="1574154" cy="1286048"/>
              <a:chOff x="3766330" y="4205686"/>
              <a:chExt cx="1574154" cy="1286048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3766330" y="4875001"/>
                <a:ext cx="1574154" cy="616733"/>
                <a:chOff x="1501343" y="5185280"/>
                <a:chExt cx="976715" cy="616733"/>
              </a:xfrm>
            </p:grpSpPr>
            <p:sp>
              <p:nvSpPr>
                <p:cNvPr id="57" name="矩形: 圆角 56"/>
                <p:cNvSpPr/>
                <p:nvPr/>
              </p:nvSpPr>
              <p:spPr>
                <a:xfrm>
                  <a:off x="1501343" y="5284552"/>
                  <a:ext cx="976715" cy="517461"/>
                </a:xfrm>
                <a:prstGeom prst="roundRect">
                  <a:avLst>
                    <a:gd name="adj" fmla="val 12368"/>
                  </a:avLst>
                </a:prstGeom>
                <a:solidFill>
                  <a:srgbClr val="FEF6E5"/>
                </a:solidFill>
                <a:ln w="19050">
                  <a:solidFill>
                    <a:srgbClr val="FDECC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9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Rectangle 15"/>
                <p:cNvSpPr/>
                <p:nvPr/>
              </p:nvSpPr>
              <p:spPr>
                <a:xfrm>
                  <a:off x="1642087" y="5185280"/>
                  <a:ext cx="816021" cy="5870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2400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FireFox</a:t>
                  </a:r>
                  <a:endPara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</p:grpSp>
          <p:pic>
            <p:nvPicPr>
              <p:cNvPr id="19" name="图片 18"/>
              <p:cNvPicPr>
                <a:picLocks noChangeAspect="1"/>
              </p:cNvPicPr>
              <p:nvPr/>
            </p:nvPicPr>
            <p:blipFill rotWithShape="1"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373" t="3497" r="17341" b="5355"/>
              <a:stretch>
                <a:fillRect/>
              </a:stretch>
            </p:blipFill>
            <p:spPr>
              <a:xfrm>
                <a:off x="4196751" y="4205686"/>
                <a:ext cx="730714" cy="710398"/>
              </a:xfrm>
              <a:prstGeom prst="rect">
                <a:avLst/>
              </a:prstGeom>
            </p:spPr>
          </p:pic>
        </p:grpSp>
        <p:grpSp>
          <p:nvGrpSpPr>
            <p:cNvPr id="3" name="组合 2"/>
            <p:cNvGrpSpPr/>
            <p:nvPr/>
          </p:nvGrpSpPr>
          <p:grpSpPr>
            <a:xfrm>
              <a:off x="1264547" y="4155422"/>
              <a:ext cx="1911431" cy="1549744"/>
              <a:chOff x="1264547" y="4155422"/>
              <a:chExt cx="1911431" cy="1549744"/>
            </a:xfrm>
          </p:grpSpPr>
          <p:pic>
            <p:nvPicPr>
              <p:cNvPr id="1026" name="Picture 2" descr="https://ss2.bdstatic.com/70cFvnSh_Q1YnxGkpoWK1HF6hhy/it/u=999023315,3193476159&amp;fm=26&amp;gp=0.jpg"/>
              <p:cNvPicPr>
                <a:picLocks noChangeAspect="1" noChangeArrowheads="1"/>
              </p:cNvPicPr>
              <p:nvPr/>
            </p:nvPicPr>
            <p:blipFill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2154" y="4155422"/>
                <a:ext cx="936215" cy="9362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4" name="组合 33"/>
              <p:cNvGrpSpPr/>
              <p:nvPr/>
            </p:nvGrpSpPr>
            <p:grpSpPr>
              <a:xfrm>
                <a:off x="1264547" y="5058835"/>
                <a:ext cx="1911431" cy="646331"/>
                <a:chOff x="436771" y="5899906"/>
                <a:chExt cx="1911431" cy="646331"/>
              </a:xfrm>
            </p:grpSpPr>
            <p:sp>
              <p:nvSpPr>
                <p:cNvPr id="36" name="矩形: 圆角 46"/>
                <p:cNvSpPr/>
                <p:nvPr/>
              </p:nvSpPr>
              <p:spPr>
                <a:xfrm>
                  <a:off x="605411" y="5987201"/>
                  <a:ext cx="1574153" cy="517461"/>
                </a:xfrm>
                <a:prstGeom prst="roundRect">
                  <a:avLst>
                    <a:gd name="adj" fmla="val 12368"/>
                  </a:avLst>
                </a:prstGeom>
                <a:solidFill>
                  <a:srgbClr val="FEF6E5"/>
                </a:solidFill>
                <a:ln w="19050">
                  <a:solidFill>
                    <a:srgbClr val="FDECC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Rectangle 15"/>
                <p:cNvSpPr/>
                <p:nvPr/>
              </p:nvSpPr>
              <p:spPr>
                <a:xfrm>
                  <a:off x="436771" y="5899906"/>
                  <a:ext cx="1911431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QQ</a:t>
                  </a:r>
                  <a:r>
                    <a:rPr lang="zh-CN" altLang="en-US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浏览器</a:t>
                  </a:r>
                  <a:endPara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</p:grpSp>
        </p:grpSp>
        <p:grpSp>
          <p:nvGrpSpPr>
            <p:cNvPr id="4" name="组合 3"/>
            <p:cNvGrpSpPr/>
            <p:nvPr/>
          </p:nvGrpSpPr>
          <p:grpSpPr>
            <a:xfrm>
              <a:off x="3232079" y="4164861"/>
              <a:ext cx="1911431" cy="1498730"/>
              <a:chOff x="3232079" y="4164861"/>
              <a:chExt cx="1911431" cy="1498730"/>
            </a:xfrm>
          </p:grpSpPr>
          <p:pic>
            <p:nvPicPr>
              <p:cNvPr id="1030" name="Picture 6" descr="https://timgsa.baidu.com/timg?image&amp;quality=80&amp;size=b9999_10000&amp;sec=1567231482024&amp;di=0171c53de15f60766a1c7a124743ad92&amp;imgtype=0&amp;src=http%3A%2F%2Fattachments.gfan.net.cn%2Fforum%2F201506%2F28%2F072145er0ojak6evr8o48y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1883" y="4164861"/>
                <a:ext cx="865765" cy="8657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8" name="组合 37"/>
              <p:cNvGrpSpPr/>
              <p:nvPr/>
            </p:nvGrpSpPr>
            <p:grpSpPr>
              <a:xfrm>
                <a:off x="3232079" y="5058835"/>
                <a:ext cx="1911431" cy="604756"/>
                <a:chOff x="436771" y="5899906"/>
                <a:chExt cx="1911431" cy="604756"/>
              </a:xfrm>
            </p:grpSpPr>
            <p:sp>
              <p:nvSpPr>
                <p:cNvPr id="39" name="矩形: 圆角 46"/>
                <p:cNvSpPr/>
                <p:nvPr/>
              </p:nvSpPr>
              <p:spPr>
                <a:xfrm>
                  <a:off x="605411" y="5987201"/>
                  <a:ext cx="1574153" cy="517461"/>
                </a:xfrm>
                <a:prstGeom prst="roundRect">
                  <a:avLst>
                    <a:gd name="adj" fmla="val 12368"/>
                  </a:avLst>
                </a:prstGeom>
                <a:solidFill>
                  <a:srgbClr val="FEF6E5"/>
                </a:solidFill>
                <a:ln w="19050">
                  <a:solidFill>
                    <a:srgbClr val="FDECC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" name="Rectangle 15"/>
                <p:cNvSpPr/>
                <p:nvPr/>
              </p:nvSpPr>
              <p:spPr>
                <a:xfrm>
                  <a:off x="436771" y="5899906"/>
                  <a:ext cx="1911431" cy="5870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360</a:t>
                  </a:r>
                  <a:r>
                    <a:rPr lang="zh-CN" altLang="en-US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浏览器</a:t>
                  </a:r>
                  <a:endPara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</p:grpSp>
        </p:grpSp>
        <p:grpSp>
          <p:nvGrpSpPr>
            <p:cNvPr id="6" name="组合 5"/>
            <p:cNvGrpSpPr/>
            <p:nvPr/>
          </p:nvGrpSpPr>
          <p:grpSpPr>
            <a:xfrm>
              <a:off x="5314520" y="4270926"/>
              <a:ext cx="1911431" cy="1392665"/>
              <a:chOff x="5314520" y="4270926"/>
              <a:chExt cx="1911431" cy="1392665"/>
            </a:xfrm>
          </p:grpSpPr>
          <p:pic>
            <p:nvPicPr>
              <p:cNvPr id="1032" name="Picture 8" descr="https://timgsa.baidu.com/timg?image&amp;quality=80&amp;size=b9999_10000&amp;sec=1567231597833&amp;di=78ebad55a9c1890ae7563bd901561d13&amp;imgtype=0&amp;src=http%3A%2F%2Fwww.hdwallpaperspulse.com%2Fwp-content%2Fuploads%2F2018%2F02%2F09%2FChrome-Logo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09994" y="4270926"/>
                <a:ext cx="1074114" cy="8752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1" name="组合 40"/>
              <p:cNvGrpSpPr/>
              <p:nvPr/>
            </p:nvGrpSpPr>
            <p:grpSpPr>
              <a:xfrm>
                <a:off x="5314520" y="5058835"/>
                <a:ext cx="1911431" cy="604756"/>
                <a:chOff x="436771" y="5899906"/>
                <a:chExt cx="1911431" cy="604756"/>
              </a:xfrm>
            </p:grpSpPr>
            <p:sp>
              <p:nvSpPr>
                <p:cNvPr id="42" name="矩形: 圆角 46"/>
                <p:cNvSpPr/>
                <p:nvPr/>
              </p:nvSpPr>
              <p:spPr>
                <a:xfrm>
                  <a:off x="605411" y="5987201"/>
                  <a:ext cx="1574153" cy="517461"/>
                </a:xfrm>
                <a:prstGeom prst="roundRect">
                  <a:avLst>
                    <a:gd name="adj" fmla="val 12368"/>
                  </a:avLst>
                </a:prstGeom>
                <a:solidFill>
                  <a:srgbClr val="FEF6E5"/>
                </a:solidFill>
                <a:ln w="19050">
                  <a:solidFill>
                    <a:srgbClr val="FDECC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" name="Rectangle 15"/>
                <p:cNvSpPr/>
                <p:nvPr/>
              </p:nvSpPr>
              <p:spPr>
                <a:xfrm>
                  <a:off x="436771" y="5899906"/>
                  <a:ext cx="1911431" cy="5870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Chrome</a:t>
                  </a:r>
                </a:p>
              </p:txBody>
            </p:sp>
          </p:grpSp>
        </p:grpSp>
      </p:grpSp>
      <p:grpSp>
        <p:nvGrpSpPr>
          <p:cNvPr id="49" name="组合 48"/>
          <p:cNvGrpSpPr/>
          <p:nvPr/>
        </p:nvGrpSpPr>
        <p:grpSpPr>
          <a:xfrm>
            <a:off x="647164" y="1588421"/>
            <a:ext cx="5448836" cy="478144"/>
            <a:chOff x="1403750" y="3593123"/>
            <a:chExt cx="5448836" cy="478144"/>
          </a:xfrm>
        </p:grpSpPr>
        <p:grpSp>
          <p:nvGrpSpPr>
            <p:cNvPr id="51" name="组合 50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56" name="对话气泡: 椭圆形 9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54" name="Text Box 79"/>
            <p:cNvSpPr txBox="1">
              <a:spLocks noChangeArrowheads="1"/>
            </p:cNvSpPr>
            <p:nvPr/>
          </p:nvSpPr>
          <p:spPr bwMode="auto">
            <a:xfrm>
              <a:off x="1985932" y="3593123"/>
              <a:ext cx="4866654" cy="478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和熟悉的或者陌生的朋友聊天</a:t>
              </a:r>
              <a:endPara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464703" y="2203085"/>
            <a:ext cx="5203617" cy="3772115"/>
            <a:chOff x="1464703" y="2203085"/>
            <a:chExt cx="5203617" cy="3772115"/>
          </a:xfrm>
        </p:grpSpPr>
        <p:grpSp>
          <p:nvGrpSpPr>
            <p:cNvPr id="63" name="组合 62"/>
            <p:cNvGrpSpPr/>
            <p:nvPr/>
          </p:nvGrpSpPr>
          <p:grpSpPr>
            <a:xfrm>
              <a:off x="1464703" y="2203085"/>
              <a:ext cx="1574153" cy="1671648"/>
              <a:chOff x="2603543" y="2130112"/>
              <a:chExt cx="1574153" cy="1671648"/>
            </a:xfrm>
          </p:grpSpPr>
          <p:grpSp>
            <p:nvGrpSpPr>
              <p:cNvPr id="82" name="组合 81"/>
              <p:cNvGrpSpPr/>
              <p:nvPr/>
            </p:nvGrpSpPr>
            <p:grpSpPr>
              <a:xfrm>
                <a:off x="2603543" y="3058058"/>
                <a:ext cx="1574153" cy="743702"/>
                <a:chOff x="605411" y="5987201"/>
                <a:chExt cx="1574153" cy="743702"/>
              </a:xfrm>
            </p:grpSpPr>
            <p:sp>
              <p:nvSpPr>
                <p:cNvPr id="84" name="矩形: 圆角 107"/>
                <p:cNvSpPr/>
                <p:nvPr/>
              </p:nvSpPr>
              <p:spPr>
                <a:xfrm>
                  <a:off x="605411" y="5987201"/>
                  <a:ext cx="1574153" cy="743702"/>
                </a:xfrm>
                <a:prstGeom prst="roundRect">
                  <a:avLst>
                    <a:gd name="adj" fmla="val 12368"/>
                  </a:avLst>
                </a:prstGeom>
                <a:solidFill>
                  <a:srgbClr val="FEF6E5"/>
                </a:solidFill>
                <a:ln w="19050">
                  <a:solidFill>
                    <a:srgbClr val="FDECC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" name="Rectangle 15"/>
                <p:cNvSpPr/>
                <p:nvPr/>
              </p:nvSpPr>
              <p:spPr>
                <a:xfrm>
                  <a:off x="605411" y="6189681"/>
                  <a:ext cx="1574153" cy="4247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QQ</a:t>
                  </a:r>
                </a:p>
              </p:txBody>
            </p:sp>
          </p:grpSp>
          <p:pic>
            <p:nvPicPr>
              <p:cNvPr id="83" name="图片 82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8306" y="2130112"/>
                <a:ext cx="1184626" cy="893854"/>
              </a:xfrm>
              <a:prstGeom prst="rect">
                <a:avLst/>
              </a:prstGeom>
            </p:spPr>
          </p:pic>
        </p:grpSp>
        <p:grpSp>
          <p:nvGrpSpPr>
            <p:cNvPr id="64" name="组合 63"/>
            <p:cNvGrpSpPr/>
            <p:nvPr/>
          </p:nvGrpSpPr>
          <p:grpSpPr>
            <a:xfrm>
              <a:off x="3279435" y="2203085"/>
              <a:ext cx="1574153" cy="1690607"/>
              <a:chOff x="4418275" y="2130112"/>
              <a:chExt cx="1574153" cy="1690607"/>
            </a:xfrm>
          </p:grpSpPr>
          <p:grpSp>
            <p:nvGrpSpPr>
              <p:cNvPr id="78" name="组合 77"/>
              <p:cNvGrpSpPr/>
              <p:nvPr/>
            </p:nvGrpSpPr>
            <p:grpSpPr>
              <a:xfrm>
                <a:off x="4418275" y="3058058"/>
                <a:ext cx="1574153" cy="762661"/>
                <a:chOff x="605411" y="5987201"/>
                <a:chExt cx="1574153" cy="762661"/>
              </a:xfrm>
            </p:grpSpPr>
            <p:sp>
              <p:nvSpPr>
                <p:cNvPr id="80" name="矩形: 圆角 112"/>
                <p:cNvSpPr/>
                <p:nvPr/>
              </p:nvSpPr>
              <p:spPr>
                <a:xfrm>
                  <a:off x="605411" y="5987201"/>
                  <a:ext cx="1574153" cy="743702"/>
                </a:xfrm>
                <a:prstGeom prst="roundRect">
                  <a:avLst>
                    <a:gd name="adj" fmla="val 12368"/>
                  </a:avLst>
                </a:prstGeom>
                <a:solidFill>
                  <a:srgbClr val="FEF6E5"/>
                </a:solidFill>
                <a:ln w="19050">
                  <a:solidFill>
                    <a:srgbClr val="FDECC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" name="Rectangle 15"/>
                <p:cNvSpPr/>
                <p:nvPr/>
              </p:nvSpPr>
              <p:spPr>
                <a:xfrm>
                  <a:off x="605411" y="5992732"/>
                  <a:ext cx="1574153" cy="7571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MSN Messenger</a:t>
                  </a:r>
                </a:p>
              </p:txBody>
            </p:sp>
          </p:grpSp>
          <p:pic>
            <p:nvPicPr>
              <p:cNvPr id="79" name="图片 78"/>
              <p:cNvPicPr>
                <a:picLocks noChangeAspect="1"/>
              </p:cNvPicPr>
              <p:nvPr/>
            </p:nvPicPr>
            <p:blipFill rotWithShape="1">
              <a:blip r:embed="rId1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530" b="11531"/>
              <a:stretch>
                <a:fillRect/>
              </a:stretch>
            </p:blipFill>
            <p:spPr>
              <a:xfrm>
                <a:off x="4662704" y="2130112"/>
                <a:ext cx="1071346" cy="845712"/>
              </a:xfrm>
              <a:prstGeom prst="rect">
                <a:avLst/>
              </a:prstGeom>
            </p:spPr>
          </p:pic>
        </p:grpSp>
        <p:grpSp>
          <p:nvGrpSpPr>
            <p:cNvPr id="65" name="组合 64"/>
            <p:cNvGrpSpPr/>
            <p:nvPr/>
          </p:nvGrpSpPr>
          <p:grpSpPr>
            <a:xfrm>
              <a:off x="5094167" y="2223909"/>
              <a:ext cx="1574153" cy="1650824"/>
              <a:chOff x="6233007" y="2150936"/>
              <a:chExt cx="1574153" cy="1650824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6233007" y="3058058"/>
                <a:ext cx="1574153" cy="743702"/>
                <a:chOff x="605411" y="5987201"/>
                <a:chExt cx="1574153" cy="743702"/>
              </a:xfrm>
            </p:grpSpPr>
            <p:sp>
              <p:nvSpPr>
                <p:cNvPr id="76" name="矩形: 圆角 117"/>
                <p:cNvSpPr/>
                <p:nvPr/>
              </p:nvSpPr>
              <p:spPr>
                <a:xfrm>
                  <a:off x="605411" y="5987201"/>
                  <a:ext cx="1574153" cy="743702"/>
                </a:xfrm>
                <a:prstGeom prst="roundRect">
                  <a:avLst>
                    <a:gd name="adj" fmla="val 12368"/>
                  </a:avLst>
                </a:prstGeom>
                <a:solidFill>
                  <a:srgbClr val="FEF6E5"/>
                </a:solidFill>
                <a:ln w="19050">
                  <a:solidFill>
                    <a:srgbClr val="FDECC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" name="Rectangle 15"/>
                <p:cNvSpPr/>
                <p:nvPr/>
              </p:nvSpPr>
              <p:spPr>
                <a:xfrm>
                  <a:off x="605411" y="6189681"/>
                  <a:ext cx="1574153" cy="4247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UC</a:t>
                  </a:r>
                </a:p>
              </p:txBody>
            </p:sp>
          </p:grpSp>
          <p:pic>
            <p:nvPicPr>
              <p:cNvPr id="75" name="图片 74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39030" y="2150936"/>
                <a:ext cx="858083" cy="858083"/>
              </a:xfrm>
              <a:prstGeom prst="rect">
                <a:avLst/>
              </a:prstGeom>
            </p:spPr>
          </p:pic>
        </p:grpSp>
        <p:pic>
          <p:nvPicPr>
            <p:cNvPr id="66" name="Picture 4" descr="https://timgsa.baidu.com/timg?image&amp;quality=80&amp;size=b9999_10000&amp;sec=1567231787950&amp;di=3e5a13697872ca9fe30201fae4c65d4c&amp;imgtype=0&amp;src=http%3A%2F%2Fimg.mp.itc.cn%2Fupload%2F20161118%2F2e35f4043d574840a761801d1fe8c82d_th.png"/>
            <p:cNvPicPr>
              <a:picLocks noChangeAspect="1" noChangeArrowheads="1"/>
            </p:cNvPicPr>
            <p:nvPr/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3997" y="4206144"/>
              <a:ext cx="1366718" cy="1040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7" name="组合 66"/>
            <p:cNvGrpSpPr/>
            <p:nvPr/>
          </p:nvGrpSpPr>
          <p:grpSpPr>
            <a:xfrm>
              <a:off x="1940279" y="5231498"/>
              <a:ext cx="1574153" cy="743702"/>
              <a:chOff x="6203091" y="3174095"/>
              <a:chExt cx="1574153" cy="743702"/>
            </a:xfrm>
          </p:grpSpPr>
          <p:sp>
            <p:nvSpPr>
              <p:cNvPr id="72" name="矩形: 圆角 117"/>
              <p:cNvSpPr/>
              <p:nvPr/>
            </p:nvSpPr>
            <p:spPr>
              <a:xfrm>
                <a:off x="6203091" y="3174095"/>
                <a:ext cx="1574153" cy="743702"/>
              </a:xfrm>
              <a:prstGeom prst="roundRect">
                <a:avLst>
                  <a:gd name="adj" fmla="val 12368"/>
                </a:avLst>
              </a:prstGeom>
              <a:solidFill>
                <a:srgbClr val="FEF6E5"/>
              </a:solidFill>
              <a:ln w="19050">
                <a:solidFill>
                  <a:srgbClr val="FDECC7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Rectangle 15"/>
              <p:cNvSpPr/>
              <p:nvPr/>
            </p:nvSpPr>
            <p:spPr>
              <a:xfrm>
                <a:off x="6203091" y="3376575"/>
                <a:ext cx="1574153" cy="424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微信</a:t>
                </a:r>
                <a:endPara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68" name="Picture 6" descr="https://timgsa.baidu.com/timg?image&amp;quality=80&amp;size=b9999_10000&amp;sec=1567231852378&amp;di=288a4008f8a636f11db3e2bbd3b4b703&amp;imgtype=0&amp;src=http%3A%2F%2Fsc01.alicdn.com%2Fkf%2FHTB1KlcDzmtYBeNjSspa761OOFXal%2F233047908%2FHTB1KlcDzmtYBeNjSspa761OOFXal.png"/>
            <p:cNvPicPr>
              <a:picLocks noChangeAspect="1" noChangeArrowheads="1"/>
            </p:cNvPicPr>
            <p:nvPr/>
          </p:nvPicPr>
          <p:blipFill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7133" y="4206144"/>
              <a:ext cx="1013057" cy="989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9" name="组合 68"/>
            <p:cNvGrpSpPr/>
            <p:nvPr/>
          </p:nvGrpSpPr>
          <p:grpSpPr>
            <a:xfrm>
              <a:off x="4059537" y="5231498"/>
              <a:ext cx="2033186" cy="743702"/>
              <a:chOff x="6203091" y="3174095"/>
              <a:chExt cx="1574153" cy="743702"/>
            </a:xfrm>
          </p:grpSpPr>
          <p:sp>
            <p:nvSpPr>
              <p:cNvPr id="70" name="矩形: 圆角 117"/>
              <p:cNvSpPr/>
              <p:nvPr/>
            </p:nvSpPr>
            <p:spPr>
              <a:xfrm>
                <a:off x="6203091" y="3174095"/>
                <a:ext cx="1574153" cy="743702"/>
              </a:xfrm>
              <a:prstGeom prst="roundRect">
                <a:avLst>
                  <a:gd name="adj" fmla="val 12368"/>
                </a:avLst>
              </a:prstGeom>
              <a:solidFill>
                <a:srgbClr val="FEF6E5"/>
              </a:solidFill>
              <a:ln w="19050">
                <a:solidFill>
                  <a:srgbClr val="FDECC7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Rectangle 15"/>
              <p:cNvSpPr/>
              <p:nvPr/>
            </p:nvSpPr>
            <p:spPr>
              <a:xfrm>
                <a:off x="6203091" y="3376575"/>
                <a:ext cx="1574153" cy="424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阿里旺旺</a:t>
                </a:r>
              </a:p>
            </p:txBody>
          </p:sp>
        </p:grpSp>
      </p:grpSp>
      <p:grpSp>
        <p:nvGrpSpPr>
          <p:cNvPr id="86" name="组合 85"/>
          <p:cNvGrpSpPr/>
          <p:nvPr/>
        </p:nvGrpSpPr>
        <p:grpSpPr>
          <a:xfrm>
            <a:off x="647164" y="1600815"/>
            <a:ext cx="2505110" cy="478144"/>
            <a:chOff x="1403750" y="3593123"/>
            <a:chExt cx="2505110" cy="478144"/>
          </a:xfrm>
        </p:grpSpPr>
        <p:grpSp>
          <p:nvGrpSpPr>
            <p:cNvPr id="87" name="组合 86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89" name="对话气泡: 椭圆形 122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88" name="Text Box 79"/>
            <p:cNvSpPr txBox="1">
              <a:spLocks noChangeArrowheads="1"/>
            </p:cNvSpPr>
            <p:nvPr/>
          </p:nvSpPr>
          <p:spPr bwMode="auto">
            <a:xfrm>
              <a:off x="1985932" y="3593123"/>
              <a:ext cx="1922928" cy="478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网络电话</a:t>
              </a:r>
              <a:endPara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1486519" y="2165809"/>
            <a:ext cx="5700713" cy="1427127"/>
            <a:chOff x="7507675" y="7393856"/>
            <a:chExt cx="5700713" cy="1427127"/>
          </a:xfrm>
        </p:grpSpPr>
        <p:grpSp>
          <p:nvGrpSpPr>
            <p:cNvPr id="92" name="组合 91"/>
            <p:cNvGrpSpPr/>
            <p:nvPr/>
          </p:nvGrpSpPr>
          <p:grpSpPr>
            <a:xfrm>
              <a:off x="7507675" y="7501337"/>
              <a:ext cx="1574153" cy="1319646"/>
              <a:chOff x="2603542" y="4865725"/>
              <a:chExt cx="1574153" cy="1319646"/>
            </a:xfrm>
          </p:grpSpPr>
          <p:pic>
            <p:nvPicPr>
              <p:cNvPr id="103" name="图片 102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7410" y="4865725"/>
                <a:ext cx="706415" cy="706415"/>
              </a:xfrm>
              <a:prstGeom prst="rect">
                <a:avLst/>
              </a:prstGeom>
            </p:spPr>
          </p:pic>
          <p:grpSp>
            <p:nvGrpSpPr>
              <p:cNvPr id="104" name="组合 103"/>
              <p:cNvGrpSpPr/>
              <p:nvPr/>
            </p:nvGrpSpPr>
            <p:grpSpPr>
              <a:xfrm>
                <a:off x="2603542" y="5580615"/>
                <a:ext cx="1574153" cy="604756"/>
                <a:chOff x="605411" y="5899906"/>
                <a:chExt cx="1574153" cy="604756"/>
              </a:xfrm>
            </p:grpSpPr>
            <p:sp>
              <p:nvSpPr>
                <p:cNvPr id="105" name="矩形: 圆角 132"/>
                <p:cNvSpPr/>
                <p:nvPr/>
              </p:nvSpPr>
              <p:spPr>
                <a:xfrm>
                  <a:off x="605411" y="5987201"/>
                  <a:ext cx="1574153" cy="517461"/>
                </a:xfrm>
                <a:prstGeom prst="roundRect">
                  <a:avLst>
                    <a:gd name="adj" fmla="val 12368"/>
                  </a:avLst>
                </a:prstGeom>
                <a:solidFill>
                  <a:srgbClr val="FEF6E5"/>
                </a:solidFill>
                <a:ln w="19050">
                  <a:solidFill>
                    <a:srgbClr val="FDECC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6" name="Rectangle 15"/>
                <p:cNvSpPr/>
                <p:nvPr/>
              </p:nvSpPr>
              <p:spPr>
                <a:xfrm>
                  <a:off x="797813" y="5899906"/>
                  <a:ext cx="1222119" cy="58894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Skype</a:t>
                  </a:r>
                </a:p>
              </p:txBody>
            </p:sp>
          </p:grpSp>
        </p:grpSp>
        <p:grpSp>
          <p:nvGrpSpPr>
            <p:cNvPr id="93" name="组合 92"/>
            <p:cNvGrpSpPr/>
            <p:nvPr/>
          </p:nvGrpSpPr>
          <p:grpSpPr>
            <a:xfrm>
              <a:off x="9570955" y="7393856"/>
              <a:ext cx="1574153" cy="1411315"/>
              <a:chOff x="3200880" y="4545954"/>
              <a:chExt cx="1574153" cy="1411315"/>
            </a:xfrm>
          </p:grpSpPr>
          <p:grpSp>
            <p:nvGrpSpPr>
              <p:cNvPr id="99" name="组合 98"/>
              <p:cNvGrpSpPr/>
              <p:nvPr/>
            </p:nvGrpSpPr>
            <p:grpSpPr>
              <a:xfrm>
                <a:off x="3200880" y="5352513"/>
                <a:ext cx="1574153" cy="604756"/>
                <a:chOff x="605411" y="5899906"/>
                <a:chExt cx="1574153" cy="604756"/>
              </a:xfrm>
            </p:grpSpPr>
            <p:sp>
              <p:nvSpPr>
                <p:cNvPr id="101" name="矩形: 圆角 137"/>
                <p:cNvSpPr/>
                <p:nvPr/>
              </p:nvSpPr>
              <p:spPr>
                <a:xfrm>
                  <a:off x="605411" y="5987201"/>
                  <a:ext cx="1574153" cy="517461"/>
                </a:xfrm>
                <a:prstGeom prst="roundRect">
                  <a:avLst>
                    <a:gd name="adj" fmla="val 12368"/>
                  </a:avLst>
                </a:prstGeom>
                <a:solidFill>
                  <a:srgbClr val="FEF6E5"/>
                </a:solidFill>
                <a:ln w="19050">
                  <a:solidFill>
                    <a:srgbClr val="FDECC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" name="Rectangle 15"/>
                <p:cNvSpPr/>
                <p:nvPr/>
              </p:nvSpPr>
              <p:spPr>
                <a:xfrm>
                  <a:off x="797813" y="5899906"/>
                  <a:ext cx="1222119" cy="58894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QQ</a:t>
                  </a:r>
                </a:p>
              </p:txBody>
            </p:sp>
          </p:grpSp>
          <p:pic>
            <p:nvPicPr>
              <p:cNvPr id="100" name="图片 99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2894" y="4545954"/>
                <a:ext cx="1184626" cy="893854"/>
              </a:xfrm>
              <a:prstGeom prst="rect">
                <a:avLst/>
              </a:prstGeom>
            </p:spPr>
          </p:pic>
        </p:grpSp>
        <p:grpSp>
          <p:nvGrpSpPr>
            <p:cNvPr id="94" name="组合 93"/>
            <p:cNvGrpSpPr/>
            <p:nvPr/>
          </p:nvGrpSpPr>
          <p:grpSpPr>
            <a:xfrm>
              <a:off x="11634131" y="7533169"/>
              <a:ext cx="1574257" cy="1256190"/>
              <a:chOff x="5264056" y="4685267"/>
              <a:chExt cx="1574257" cy="1256190"/>
            </a:xfrm>
          </p:grpSpPr>
          <p:grpSp>
            <p:nvGrpSpPr>
              <p:cNvPr id="95" name="组合 94"/>
              <p:cNvGrpSpPr/>
              <p:nvPr/>
            </p:nvGrpSpPr>
            <p:grpSpPr>
              <a:xfrm>
                <a:off x="5264056" y="5336701"/>
                <a:ext cx="1574257" cy="604756"/>
                <a:chOff x="605307" y="5899906"/>
                <a:chExt cx="1574257" cy="604756"/>
              </a:xfrm>
            </p:grpSpPr>
            <p:sp>
              <p:nvSpPr>
                <p:cNvPr id="97" name="矩形: 圆角 142"/>
                <p:cNvSpPr/>
                <p:nvPr/>
              </p:nvSpPr>
              <p:spPr>
                <a:xfrm>
                  <a:off x="605411" y="5987201"/>
                  <a:ext cx="1574153" cy="517461"/>
                </a:xfrm>
                <a:prstGeom prst="roundRect">
                  <a:avLst>
                    <a:gd name="adj" fmla="val 12368"/>
                  </a:avLst>
                </a:prstGeom>
                <a:solidFill>
                  <a:srgbClr val="FEF6E5"/>
                </a:solidFill>
                <a:ln w="19050">
                  <a:solidFill>
                    <a:srgbClr val="FDECC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" name="Rectangle 15"/>
                <p:cNvSpPr/>
                <p:nvPr/>
              </p:nvSpPr>
              <p:spPr>
                <a:xfrm>
                  <a:off x="605307" y="5899906"/>
                  <a:ext cx="1574153" cy="57996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Net2Phone</a:t>
                  </a:r>
                </a:p>
              </p:txBody>
            </p:sp>
          </p:grpSp>
          <p:pic>
            <p:nvPicPr>
              <p:cNvPr id="96" name="图片 95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5935" y="4685267"/>
                <a:ext cx="670393" cy="67039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7729049" cy="1428589"/>
            <a:chOff x="551030" y="-368704"/>
            <a:chExt cx="7729049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2" y="303925"/>
              <a:ext cx="7078447" cy="675443"/>
              <a:chOff x="1839059" y="967769"/>
              <a:chExt cx="7078447" cy="675443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9" y="967769"/>
                <a:ext cx="7078447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1" y="1027020"/>
                <a:ext cx="61314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常见的</a:t>
                </a:r>
                <a:r>
                  <a:rPr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HTTP</a:t>
                </a:r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响应状态码和短语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818219" y="2936079"/>
            <a:ext cx="6314298" cy="2902856"/>
            <a:chOff x="201992" y="2574331"/>
            <a:chExt cx="6314298" cy="2902856"/>
          </a:xfrm>
        </p:grpSpPr>
        <p:sp>
          <p:nvSpPr>
            <p:cNvPr id="106" name="矩形 105"/>
            <p:cNvSpPr/>
            <p:nvPr/>
          </p:nvSpPr>
          <p:spPr>
            <a:xfrm>
              <a:off x="1494893" y="4502974"/>
              <a:ext cx="5017689" cy="97421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cxnSp>
          <p:nvCxnSpPr>
            <p:cNvPr id="107" name="直接连接符 106"/>
            <p:cNvCxnSpPr/>
            <p:nvPr/>
          </p:nvCxnSpPr>
          <p:spPr>
            <a:xfrm>
              <a:off x="1105456" y="2769642"/>
              <a:ext cx="385729" cy="0"/>
            </a:xfrm>
            <a:prstGeom prst="line">
              <a:avLst/>
            </a:prstGeom>
            <a:ln w="28575">
              <a:solidFill>
                <a:srgbClr val="009F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1105456" y="4312557"/>
              <a:ext cx="385729" cy="0"/>
            </a:xfrm>
            <a:prstGeom prst="line">
              <a:avLst/>
            </a:prstGeom>
            <a:ln w="28575">
              <a:solidFill>
                <a:srgbClr val="009F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1105456" y="5044453"/>
              <a:ext cx="385729" cy="0"/>
            </a:xfrm>
            <a:prstGeom prst="line">
              <a:avLst/>
            </a:prstGeom>
            <a:ln w="28575">
              <a:solidFill>
                <a:srgbClr val="009F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组合 110"/>
            <p:cNvGrpSpPr/>
            <p:nvPr/>
          </p:nvGrpSpPr>
          <p:grpSpPr>
            <a:xfrm>
              <a:off x="1105456" y="3143651"/>
              <a:ext cx="385729" cy="801130"/>
              <a:chOff x="1661160" y="2864643"/>
              <a:chExt cx="495300" cy="1028701"/>
            </a:xfrm>
          </p:grpSpPr>
          <p:cxnSp>
            <p:nvCxnSpPr>
              <p:cNvPr id="112" name="直接连接符 111"/>
              <p:cNvCxnSpPr/>
              <p:nvPr/>
            </p:nvCxnSpPr>
            <p:spPr>
              <a:xfrm>
                <a:off x="1661160" y="3371850"/>
                <a:ext cx="269240" cy="0"/>
              </a:xfrm>
              <a:prstGeom prst="line">
                <a:avLst/>
              </a:prstGeom>
              <a:ln w="28575">
                <a:solidFill>
                  <a:srgbClr val="009F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/>
              <p:cNvCxnSpPr/>
              <p:nvPr/>
            </p:nvCxnSpPr>
            <p:spPr>
              <a:xfrm>
                <a:off x="1924050" y="2864643"/>
                <a:ext cx="0" cy="1028701"/>
              </a:xfrm>
              <a:prstGeom prst="line">
                <a:avLst/>
              </a:prstGeom>
              <a:ln w="28575">
                <a:solidFill>
                  <a:srgbClr val="009F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>
              <a:xfrm>
                <a:off x="1924050" y="2879692"/>
                <a:ext cx="232410" cy="0"/>
              </a:xfrm>
              <a:prstGeom prst="line">
                <a:avLst/>
              </a:prstGeom>
              <a:ln w="28575">
                <a:solidFill>
                  <a:srgbClr val="009F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>
              <a:xfrm>
                <a:off x="1924050" y="3876642"/>
                <a:ext cx="232410" cy="0"/>
              </a:xfrm>
              <a:prstGeom prst="line">
                <a:avLst/>
              </a:prstGeom>
              <a:ln w="28575">
                <a:solidFill>
                  <a:srgbClr val="009F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Text Box 79"/>
            <p:cNvSpPr txBox="1">
              <a:spLocks noChangeArrowheads="1"/>
            </p:cNvSpPr>
            <p:nvPr/>
          </p:nvSpPr>
          <p:spPr bwMode="auto">
            <a:xfrm>
              <a:off x="351466" y="2608313"/>
              <a:ext cx="845974" cy="316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状态行</a:t>
              </a:r>
            </a:p>
          </p:txBody>
        </p:sp>
        <p:sp>
          <p:nvSpPr>
            <p:cNvPr id="118" name="Text Box 79"/>
            <p:cNvSpPr txBox="1">
              <a:spLocks noChangeArrowheads="1"/>
            </p:cNvSpPr>
            <p:nvPr/>
          </p:nvSpPr>
          <p:spPr bwMode="auto">
            <a:xfrm>
              <a:off x="391931" y="3367402"/>
              <a:ext cx="805509" cy="310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首部行</a:t>
              </a:r>
            </a:p>
          </p:txBody>
        </p:sp>
        <p:sp>
          <p:nvSpPr>
            <p:cNvPr id="194" name="Text Box 79"/>
            <p:cNvSpPr txBox="1">
              <a:spLocks noChangeArrowheads="1"/>
            </p:cNvSpPr>
            <p:nvPr/>
          </p:nvSpPr>
          <p:spPr bwMode="auto">
            <a:xfrm>
              <a:off x="581785" y="4147958"/>
              <a:ext cx="615655" cy="310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空行</a:t>
              </a:r>
            </a:p>
          </p:txBody>
        </p:sp>
        <p:sp>
          <p:nvSpPr>
            <p:cNvPr id="195" name="Text Box 79"/>
            <p:cNvSpPr txBox="1">
              <a:spLocks noChangeArrowheads="1"/>
            </p:cNvSpPr>
            <p:nvPr/>
          </p:nvSpPr>
          <p:spPr bwMode="auto">
            <a:xfrm>
              <a:off x="201992" y="4880416"/>
              <a:ext cx="995448" cy="310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实体主体</a:t>
              </a:r>
            </a:p>
          </p:txBody>
        </p:sp>
        <p:grpSp>
          <p:nvGrpSpPr>
            <p:cNvPr id="196" name="组合 195"/>
            <p:cNvGrpSpPr/>
            <p:nvPr/>
          </p:nvGrpSpPr>
          <p:grpSpPr>
            <a:xfrm>
              <a:off x="1497860" y="2574331"/>
              <a:ext cx="5018430" cy="385729"/>
              <a:chOff x="1789262" y="2879131"/>
              <a:chExt cx="5018430" cy="385729"/>
            </a:xfrm>
          </p:grpSpPr>
          <p:grpSp>
            <p:nvGrpSpPr>
              <p:cNvPr id="197" name="组合 196"/>
              <p:cNvGrpSpPr/>
              <p:nvPr/>
            </p:nvGrpSpPr>
            <p:grpSpPr>
              <a:xfrm>
                <a:off x="1789262" y="2879131"/>
                <a:ext cx="954679" cy="385729"/>
                <a:chOff x="2165032" y="2133600"/>
                <a:chExt cx="1225868" cy="495300"/>
              </a:xfrm>
            </p:grpSpPr>
            <p:sp>
              <p:nvSpPr>
                <p:cNvPr id="216" name="矩形 215"/>
                <p:cNvSpPr/>
                <p:nvPr/>
              </p:nvSpPr>
              <p:spPr>
                <a:xfrm>
                  <a:off x="2165032" y="2133600"/>
                  <a:ext cx="1225868" cy="4953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217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303329" y="2191986"/>
                  <a:ext cx="949273" cy="406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zh-CN" altLang="en-US" sz="14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版本</a:t>
                  </a:r>
                </a:p>
              </p:txBody>
            </p:sp>
          </p:grpSp>
          <p:grpSp>
            <p:nvGrpSpPr>
              <p:cNvPr id="198" name="组合 197"/>
              <p:cNvGrpSpPr/>
              <p:nvPr/>
            </p:nvGrpSpPr>
            <p:grpSpPr>
              <a:xfrm>
                <a:off x="2738873" y="2879131"/>
                <a:ext cx="399575" cy="385729"/>
                <a:chOff x="3384391" y="2133600"/>
                <a:chExt cx="513080" cy="495300"/>
              </a:xfrm>
            </p:grpSpPr>
            <p:sp>
              <p:nvSpPr>
                <p:cNvPr id="214" name="矩形 213"/>
                <p:cNvSpPr/>
                <p:nvPr/>
              </p:nvSpPr>
              <p:spPr>
                <a:xfrm>
                  <a:off x="3390900" y="21336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/>
                </a:p>
              </p:txBody>
            </p:sp>
            <p:sp>
              <p:nvSpPr>
                <p:cNvPr id="215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3384391" y="2133600"/>
                  <a:ext cx="513080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sp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9" name="组合 198"/>
              <p:cNvGrpSpPr/>
              <p:nvPr/>
            </p:nvGrpSpPr>
            <p:grpSpPr>
              <a:xfrm>
                <a:off x="3129668" y="2879131"/>
                <a:ext cx="1157187" cy="385729"/>
                <a:chOff x="3886198" y="2133600"/>
                <a:chExt cx="1485901" cy="495300"/>
              </a:xfrm>
            </p:grpSpPr>
            <p:sp>
              <p:nvSpPr>
                <p:cNvPr id="212" name="矩形 211"/>
                <p:cNvSpPr/>
                <p:nvPr/>
              </p:nvSpPr>
              <p:spPr>
                <a:xfrm>
                  <a:off x="3890962" y="2133600"/>
                  <a:ext cx="1481137" cy="4953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213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3886198" y="2191986"/>
                  <a:ext cx="1472881" cy="406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zh-CN" altLang="en-US" sz="14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状态编码</a:t>
                  </a:r>
                </a:p>
              </p:txBody>
            </p:sp>
          </p:grpSp>
          <p:grpSp>
            <p:nvGrpSpPr>
              <p:cNvPr id="200" name="组合 199"/>
              <p:cNvGrpSpPr/>
              <p:nvPr/>
            </p:nvGrpSpPr>
            <p:grpSpPr>
              <a:xfrm>
                <a:off x="4281785" y="2879131"/>
                <a:ext cx="399575" cy="385729"/>
                <a:chOff x="5365589" y="2133600"/>
                <a:chExt cx="513080" cy="495300"/>
              </a:xfrm>
            </p:grpSpPr>
            <p:sp>
              <p:nvSpPr>
                <p:cNvPr id="210" name="矩形 209"/>
                <p:cNvSpPr/>
                <p:nvPr/>
              </p:nvSpPr>
              <p:spPr>
                <a:xfrm>
                  <a:off x="5372100" y="21336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/>
                </a:p>
              </p:txBody>
            </p:sp>
            <p:sp>
              <p:nvSpPr>
                <p:cNvPr id="211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5365589" y="2133600"/>
                  <a:ext cx="513080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sp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1" name="组合 200"/>
              <p:cNvGrpSpPr/>
              <p:nvPr/>
            </p:nvGrpSpPr>
            <p:grpSpPr>
              <a:xfrm>
                <a:off x="4676293" y="2879131"/>
                <a:ext cx="1356234" cy="385729"/>
                <a:chOff x="5872161" y="2133600"/>
                <a:chExt cx="1741489" cy="495300"/>
              </a:xfrm>
            </p:grpSpPr>
            <p:sp>
              <p:nvSpPr>
                <p:cNvPr id="208" name="矩形 207"/>
                <p:cNvSpPr/>
                <p:nvPr/>
              </p:nvSpPr>
              <p:spPr>
                <a:xfrm>
                  <a:off x="5872161" y="2133600"/>
                  <a:ext cx="1741489" cy="4953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209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6264913" y="2191986"/>
                  <a:ext cx="949274" cy="406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zh-CN" altLang="en-US" sz="14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短语</a:t>
                  </a:r>
                </a:p>
              </p:txBody>
            </p:sp>
          </p:grpSp>
          <p:grpSp>
            <p:nvGrpSpPr>
              <p:cNvPr id="202" name="组合 201"/>
              <p:cNvGrpSpPr/>
              <p:nvPr/>
            </p:nvGrpSpPr>
            <p:grpSpPr>
              <a:xfrm>
                <a:off x="6032526" y="2879131"/>
                <a:ext cx="389438" cy="385729"/>
                <a:chOff x="7613650" y="2133600"/>
                <a:chExt cx="500062" cy="495300"/>
              </a:xfrm>
            </p:grpSpPr>
            <p:sp>
              <p:nvSpPr>
                <p:cNvPr id="206" name="矩形 205"/>
                <p:cNvSpPr/>
                <p:nvPr/>
              </p:nvSpPr>
              <p:spPr>
                <a:xfrm>
                  <a:off x="7613650" y="21336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207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7654357" y="2175136"/>
                  <a:ext cx="421456" cy="3930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cr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组合 202"/>
              <p:cNvGrpSpPr/>
              <p:nvPr/>
            </p:nvGrpSpPr>
            <p:grpSpPr>
              <a:xfrm>
                <a:off x="6418254" y="2879131"/>
                <a:ext cx="389438" cy="385729"/>
                <a:chOff x="8108950" y="2133600"/>
                <a:chExt cx="500062" cy="495300"/>
              </a:xfrm>
            </p:grpSpPr>
            <p:sp>
              <p:nvSpPr>
                <p:cNvPr id="204" name="矩形 203"/>
                <p:cNvSpPr/>
                <p:nvPr/>
              </p:nvSpPr>
              <p:spPr>
                <a:xfrm>
                  <a:off x="8108950" y="21336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205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8108950" y="2173792"/>
                  <a:ext cx="421456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lf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18" name="组合 217"/>
            <p:cNvGrpSpPr/>
            <p:nvPr/>
          </p:nvGrpSpPr>
          <p:grpSpPr>
            <a:xfrm>
              <a:off x="1494893" y="3731518"/>
              <a:ext cx="3846904" cy="385729"/>
              <a:chOff x="1786295" y="4036318"/>
              <a:chExt cx="3846904" cy="385729"/>
            </a:xfrm>
          </p:grpSpPr>
          <p:grpSp>
            <p:nvGrpSpPr>
              <p:cNvPr id="219" name="组合 218"/>
              <p:cNvGrpSpPr/>
              <p:nvPr/>
            </p:nvGrpSpPr>
            <p:grpSpPr>
              <a:xfrm>
                <a:off x="3517852" y="4036318"/>
                <a:ext cx="399575" cy="385729"/>
                <a:chOff x="4384651" y="3619500"/>
                <a:chExt cx="513080" cy="495300"/>
              </a:xfrm>
            </p:grpSpPr>
            <p:sp>
              <p:nvSpPr>
                <p:cNvPr id="232" name="矩形 231"/>
                <p:cNvSpPr/>
                <p:nvPr/>
              </p:nvSpPr>
              <p:spPr>
                <a:xfrm>
                  <a:off x="4387850" y="36195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233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4384651" y="3637798"/>
                  <a:ext cx="513080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sp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" name="组合 219"/>
              <p:cNvGrpSpPr/>
              <p:nvPr/>
            </p:nvGrpSpPr>
            <p:grpSpPr>
              <a:xfrm>
                <a:off x="4853952" y="4036318"/>
                <a:ext cx="399575" cy="385729"/>
                <a:chOff x="6100286" y="3619500"/>
                <a:chExt cx="513080" cy="495300"/>
              </a:xfrm>
            </p:grpSpPr>
            <p:sp>
              <p:nvSpPr>
                <p:cNvPr id="230" name="矩形 229"/>
                <p:cNvSpPr/>
                <p:nvPr/>
              </p:nvSpPr>
              <p:spPr>
                <a:xfrm>
                  <a:off x="6129338" y="3619500"/>
                  <a:ext cx="466724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231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6100286" y="3630665"/>
                  <a:ext cx="513080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cr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" name="组合 220"/>
              <p:cNvGrpSpPr/>
              <p:nvPr/>
            </p:nvGrpSpPr>
            <p:grpSpPr>
              <a:xfrm>
                <a:off x="5243761" y="4036318"/>
                <a:ext cx="389438" cy="385729"/>
                <a:chOff x="6600826" y="3619500"/>
                <a:chExt cx="500062" cy="495300"/>
              </a:xfrm>
            </p:grpSpPr>
            <p:sp>
              <p:nvSpPr>
                <p:cNvPr id="228" name="矩形 227"/>
                <p:cNvSpPr/>
                <p:nvPr/>
              </p:nvSpPr>
              <p:spPr>
                <a:xfrm>
                  <a:off x="6600826" y="36195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229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6648066" y="3661518"/>
                  <a:ext cx="421456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lf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2" name="组合 221"/>
              <p:cNvGrpSpPr/>
              <p:nvPr/>
            </p:nvGrpSpPr>
            <p:grpSpPr>
              <a:xfrm>
                <a:off x="3916457" y="4036318"/>
                <a:ext cx="960119" cy="385729"/>
                <a:chOff x="4896484" y="3619500"/>
                <a:chExt cx="1232854" cy="495300"/>
              </a:xfrm>
            </p:grpSpPr>
            <p:sp>
              <p:nvSpPr>
                <p:cNvPr id="226" name="矩形 225"/>
                <p:cNvSpPr/>
                <p:nvPr/>
              </p:nvSpPr>
              <p:spPr>
                <a:xfrm>
                  <a:off x="4896484" y="3619500"/>
                  <a:ext cx="1232854" cy="495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227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5028298" y="3670369"/>
                  <a:ext cx="949274" cy="3981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zh-CN" altLang="en-US" sz="14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值</a:t>
                  </a:r>
                </a:p>
              </p:txBody>
            </p:sp>
          </p:grpSp>
          <p:grpSp>
            <p:nvGrpSpPr>
              <p:cNvPr id="223" name="组合 222"/>
              <p:cNvGrpSpPr/>
              <p:nvPr/>
            </p:nvGrpSpPr>
            <p:grpSpPr>
              <a:xfrm>
                <a:off x="1786295" y="4036318"/>
                <a:ext cx="1734049" cy="385729"/>
                <a:chOff x="2161222" y="3619500"/>
                <a:chExt cx="2226628" cy="495300"/>
              </a:xfrm>
            </p:grpSpPr>
            <p:sp>
              <p:nvSpPr>
                <p:cNvPr id="224" name="矩形 223"/>
                <p:cNvSpPr/>
                <p:nvPr/>
              </p:nvSpPr>
              <p:spPr>
                <a:xfrm>
                  <a:off x="2161222" y="3619500"/>
                  <a:ext cx="2226628" cy="495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225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502673" y="3670369"/>
                  <a:ext cx="1607161" cy="3981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zh-CN" altLang="en-US" sz="14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首部字段名：</a:t>
                  </a:r>
                </a:p>
              </p:txBody>
            </p:sp>
          </p:grpSp>
        </p:grpSp>
        <p:grpSp>
          <p:nvGrpSpPr>
            <p:cNvPr id="234" name="组合 233"/>
            <p:cNvGrpSpPr/>
            <p:nvPr/>
          </p:nvGrpSpPr>
          <p:grpSpPr>
            <a:xfrm>
              <a:off x="1494893" y="3278852"/>
              <a:ext cx="3846903" cy="485516"/>
              <a:chOff x="2161222" y="3038249"/>
              <a:chExt cx="4939666" cy="623433"/>
            </a:xfrm>
          </p:grpSpPr>
          <p:sp>
            <p:nvSpPr>
              <p:cNvPr id="235" name="矩形 234"/>
              <p:cNvSpPr/>
              <p:nvPr/>
            </p:nvSpPr>
            <p:spPr>
              <a:xfrm>
                <a:off x="2161222" y="3124200"/>
                <a:ext cx="4939666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36" name="Text Box 79"/>
              <p:cNvSpPr txBox="1">
                <a:spLocks noChangeArrowheads="1"/>
              </p:cNvSpPr>
              <p:nvPr/>
            </p:nvSpPr>
            <p:spPr bwMode="auto">
              <a:xfrm rot="16200000" flipH="1">
                <a:off x="4250882" y="3153453"/>
                <a:ext cx="623433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b="1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…</a:t>
                </a:r>
                <a:endParaRPr kumimoji="1" lang="zh-CN" altLang="en-US" sz="1400" b="1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7" name="组合 236"/>
            <p:cNvGrpSpPr/>
            <p:nvPr/>
          </p:nvGrpSpPr>
          <p:grpSpPr>
            <a:xfrm>
              <a:off x="1487511" y="4117246"/>
              <a:ext cx="773153" cy="385729"/>
              <a:chOff x="1778913" y="4422046"/>
              <a:chExt cx="773153" cy="385729"/>
            </a:xfrm>
          </p:grpSpPr>
          <p:grpSp>
            <p:nvGrpSpPr>
              <p:cNvPr id="238" name="组合 237"/>
              <p:cNvGrpSpPr/>
              <p:nvPr/>
            </p:nvGrpSpPr>
            <p:grpSpPr>
              <a:xfrm>
                <a:off x="1778913" y="4422046"/>
                <a:ext cx="399575" cy="385729"/>
                <a:chOff x="2151743" y="4114800"/>
                <a:chExt cx="513080" cy="495300"/>
              </a:xfrm>
            </p:grpSpPr>
            <p:sp>
              <p:nvSpPr>
                <p:cNvPr id="242" name="矩形 241"/>
                <p:cNvSpPr/>
                <p:nvPr/>
              </p:nvSpPr>
              <p:spPr>
                <a:xfrm>
                  <a:off x="2161222" y="4114800"/>
                  <a:ext cx="47847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243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151743" y="4128507"/>
                  <a:ext cx="513080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cr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9" name="组合 238"/>
              <p:cNvGrpSpPr/>
              <p:nvPr/>
            </p:nvGrpSpPr>
            <p:grpSpPr>
              <a:xfrm>
                <a:off x="2162628" y="4422046"/>
                <a:ext cx="389438" cy="385729"/>
                <a:chOff x="2644458" y="4114800"/>
                <a:chExt cx="500062" cy="495300"/>
              </a:xfrm>
            </p:grpSpPr>
            <p:sp>
              <p:nvSpPr>
                <p:cNvPr id="240" name="矩形 239"/>
                <p:cNvSpPr/>
                <p:nvPr/>
              </p:nvSpPr>
              <p:spPr>
                <a:xfrm>
                  <a:off x="2644458" y="41148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241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699523" y="4135606"/>
                  <a:ext cx="421456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lf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44" name="组合 243"/>
            <p:cNvGrpSpPr/>
            <p:nvPr/>
          </p:nvGrpSpPr>
          <p:grpSpPr>
            <a:xfrm>
              <a:off x="1494893" y="2960060"/>
              <a:ext cx="3846904" cy="385729"/>
              <a:chOff x="1786295" y="3264860"/>
              <a:chExt cx="3846904" cy="385729"/>
            </a:xfrm>
          </p:grpSpPr>
          <p:grpSp>
            <p:nvGrpSpPr>
              <p:cNvPr id="245" name="组合 244"/>
              <p:cNvGrpSpPr/>
              <p:nvPr/>
            </p:nvGrpSpPr>
            <p:grpSpPr>
              <a:xfrm>
                <a:off x="3517852" y="3264860"/>
                <a:ext cx="399575" cy="385729"/>
                <a:chOff x="4384651" y="2628900"/>
                <a:chExt cx="513080" cy="495300"/>
              </a:xfrm>
            </p:grpSpPr>
            <p:sp>
              <p:nvSpPr>
                <p:cNvPr id="258" name="矩形 257"/>
                <p:cNvSpPr/>
                <p:nvPr/>
              </p:nvSpPr>
              <p:spPr>
                <a:xfrm>
                  <a:off x="4387850" y="26289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259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4384651" y="2646234"/>
                  <a:ext cx="513080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sp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" name="组合 245"/>
              <p:cNvGrpSpPr/>
              <p:nvPr/>
            </p:nvGrpSpPr>
            <p:grpSpPr>
              <a:xfrm>
                <a:off x="5243761" y="3264860"/>
                <a:ext cx="389438" cy="385729"/>
                <a:chOff x="6600826" y="2628900"/>
                <a:chExt cx="500062" cy="495300"/>
              </a:xfrm>
            </p:grpSpPr>
            <p:sp>
              <p:nvSpPr>
                <p:cNvPr id="256" name="矩形 255"/>
                <p:cNvSpPr/>
                <p:nvPr/>
              </p:nvSpPr>
              <p:spPr>
                <a:xfrm>
                  <a:off x="6600826" y="26289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257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6648066" y="2669953"/>
                  <a:ext cx="421456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lf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" name="组合 246"/>
              <p:cNvGrpSpPr/>
              <p:nvPr/>
            </p:nvGrpSpPr>
            <p:grpSpPr>
              <a:xfrm>
                <a:off x="3916457" y="3264860"/>
                <a:ext cx="960119" cy="385729"/>
                <a:chOff x="4896484" y="2628900"/>
                <a:chExt cx="1232854" cy="495300"/>
              </a:xfrm>
            </p:grpSpPr>
            <p:sp>
              <p:nvSpPr>
                <p:cNvPr id="254" name="矩形 253"/>
                <p:cNvSpPr/>
                <p:nvPr/>
              </p:nvSpPr>
              <p:spPr>
                <a:xfrm>
                  <a:off x="4896484" y="2628900"/>
                  <a:ext cx="1232854" cy="495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255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5028298" y="2678805"/>
                  <a:ext cx="949274" cy="3981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zh-CN" altLang="en-US" sz="14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值</a:t>
                  </a:r>
                </a:p>
              </p:txBody>
            </p:sp>
          </p:grpSp>
          <p:grpSp>
            <p:nvGrpSpPr>
              <p:cNvPr id="248" name="组合 247"/>
              <p:cNvGrpSpPr/>
              <p:nvPr/>
            </p:nvGrpSpPr>
            <p:grpSpPr>
              <a:xfrm>
                <a:off x="1786295" y="3264860"/>
                <a:ext cx="1734049" cy="385729"/>
                <a:chOff x="2161222" y="2628900"/>
                <a:chExt cx="2226628" cy="495300"/>
              </a:xfrm>
            </p:grpSpPr>
            <p:sp>
              <p:nvSpPr>
                <p:cNvPr id="252" name="矩形 251"/>
                <p:cNvSpPr/>
                <p:nvPr/>
              </p:nvSpPr>
              <p:spPr>
                <a:xfrm>
                  <a:off x="2161222" y="2628900"/>
                  <a:ext cx="2226628" cy="495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253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502673" y="2678805"/>
                  <a:ext cx="1607161" cy="3981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zh-CN" altLang="en-US" sz="14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首部字段名：</a:t>
                  </a:r>
                </a:p>
              </p:txBody>
            </p:sp>
          </p:grpSp>
          <p:grpSp>
            <p:nvGrpSpPr>
              <p:cNvPr id="249" name="组合 248"/>
              <p:cNvGrpSpPr/>
              <p:nvPr/>
            </p:nvGrpSpPr>
            <p:grpSpPr>
              <a:xfrm>
                <a:off x="4853952" y="3264860"/>
                <a:ext cx="399575" cy="385729"/>
                <a:chOff x="6100286" y="2628900"/>
                <a:chExt cx="513080" cy="495300"/>
              </a:xfrm>
            </p:grpSpPr>
            <p:sp>
              <p:nvSpPr>
                <p:cNvPr id="250" name="矩形 249"/>
                <p:cNvSpPr/>
                <p:nvPr/>
              </p:nvSpPr>
              <p:spPr>
                <a:xfrm>
                  <a:off x="6117590" y="2628900"/>
                  <a:ext cx="47847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251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6100286" y="2639099"/>
                  <a:ext cx="513080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cr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95" name="Rectangle 11"/>
          <p:cNvSpPr>
            <a:spLocks noChangeArrowheads="1"/>
          </p:cNvSpPr>
          <p:nvPr/>
        </p:nvSpPr>
        <p:spPr bwMode="auto">
          <a:xfrm>
            <a:off x="903604" y="1696382"/>
            <a:ext cx="1536743" cy="47622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200 OK</a:t>
            </a:r>
          </a:p>
        </p:txBody>
      </p:sp>
      <p:sp>
        <p:nvSpPr>
          <p:cNvPr id="96" name="Text Box 16"/>
          <p:cNvSpPr txBox="1">
            <a:spLocks noChangeArrowheads="1"/>
          </p:cNvSpPr>
          <p:nvPr/>
        </p:nvSpPr>
        <p:spPr bwMode="auto">
          <a:xfrm>
            <a:off x="2695213" y="1710687"/>
            <a:ext cx="48097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请求成功</a:t>
            </a:r>
            <a:r>
              <a:rPr lang="en-US" altLang="zh-CN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被请求的对象在报文中</a:t>
            </a:r>
          </a:p>
        </p:txBody>
      </p:sp>
      <p:sp>
        <p:nvSpPr>
          <p:cNvPr id="98" name="Rectangle 11"/>
          <p:cNvSpPr>
            <a:spLocks noChangeArrowheads="1"/>
          </p:cNvSpPr>
          <p:nvPr/>
        </p:nvSpPr>
        <p:spPr bwMode="auto">
          <a:xfrm>
            <a:off x="903604" y="2583312"/>
            <a:ext cx="3553604" cy="47622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301 Moved Permanently</a:t>
            </a:r>
          </a:p>
        </p:txBody>
      </p:sp>
      <p:sp>
        <p:nvSpPr>
          <p:cNvPr id="99" name="Text Box 16"/>
          <p:cNvSpPr txBox="1">
            <a:spLocks noChangeArrowheads="1"/>
          </p:cNvSpPr>
          <p:nvPr/>
        </p:nvSpPr>
        <p:spPr bwMode="auto">
          <a:xfrm>
            <a:off x="4456271" y="2499533"/>
            <a:ext cx="7395533" cy="113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被请求的对象被移动过</a:t>
            </a:r>
            <a:r>
              <a:rPr lang="en-US" altLang="zh-CN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新的位置在报文中有说明 </a:t>
            </a:r>
            <a:r>
              <a:rPr lang="en-US" altLang="zh-CN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(Location:)</a:t>
            </a:r>
          </a:p>
        </p:txBody>
      </p:sp>
      <p:sp>
        <p:nvSpPr>
          <p:cNvPr id="100" name="Rectangle 11"/>
          <p:cNvSpPr>
            <a:spLocks noChangeArrowheads="1"/>
          </p:cNvSpPr>
          <p:nvPr/>
        </p:nvSpPr>
        <p:spPr bwMode="auto">
          <a:xfrm>
            <a:off x="888865" y="3794430"/>
            <a:ext cx="2797466" cy="47622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400 Bad Request</a:t>
            </a:r>
          </a:p>
        </p:txBody>
      </p:sp>
      <p:sp>
        <p:nvSpPr>
          <p:cNvPr id="101" name="Text Box 16"/>
          <p:cNvSpPr txBox="1">
            <a:spLocks noChangeArrowheads="1"/>
          </p:cNvSpPr>
          <p:nvPr/>
        </p:nvSpPr>
        <p:spPr bwMode="auto">
          <a:xfrm>
            <a:off x="3805624" y="3666820"/>
            <a:ext cx="3718974" cy="58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服务器不懂请求报文</a:t>
            </a:r>
          </a:p>
        </p:txBody>
      </p:sp>
      <p:sp>
        <p:nvSpPr>
          <p:cNvPr id="102" name="Rectangle 11"/>
          <p:cNvSpPr>
            <a:spLocks noChangeArrowheads="1"/>
          </p:cNvSpPr>
          <p:nvPr/>
        </p:nvSpPr>
        <p:spPr bwMode="auto">
          <a:xfrm>
            <a:off x="890681" y="4457251"/>
            <a:ext cx="2797466" cy="47622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404 Not Found</a:t>
            </a:r>
          </a:p>
        </p:txBody>
      </p:sp>
      <p:sp>
        <p:nvSpPr>
          <p:cNvPr id="103" name="Text Box 16"/>
          <p:cNvSpPr txBox="1">
            <a:spLocks noChangeArrowheads="1"/>
          </p:cNvSpPr>
          <p:nvPr/>
        </p:nvSpPr>
        <p:spPr bwMode="auto">
          <a:xfrm>
            <a:off x="3805624" y="4306529"/>
            <a:ext cx="42802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服务器上找不到请求的对象</a:t>
            </a:r>
          </a:p>
        </p:txBody>
      </p:sp>
      <p:sp>
        <p:nvSpPr>
          <p:cNvPr id="104" name="Rectangle 11"/>
          <p:cNvSpPr>
            <a:spLocks noChangeArrowheads="1"/>
          </p:cNvSpPr>
          <p:nvPr/>
        </p:nvSpPr>
        <p:spPr bwMode="auto">
          <a:xfrm>
            <a:off x="854512" y="5069959"/>
            <a:ext cx="3045046" cy="84252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505 HTTP Version </a:t>
            </a:r>
          </a:p>
          <a:p>
            <a:pPr algn="ctr"/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Not Supported</a:t>
            </a:r>
          </a:p>
        </p:txBody>
      </p:sp>
      <p:sp>
        <p:nvSpPr>
          <p:cNvPr id="105" name="Text Box 16"/>
          <p:cNvSpPr txBox="1">
            <a:spLocks noChangeArrowheads="1"/>
          </p:cNvSpPr>
          <p:nvPr/>
        </p:nvSpPr>
        <p:spPr bwMode="auto">
          <a:xfrm>
            <a:off x="3933151" y="5152026"/>
            <a:ext cx="6986221" cy="58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服务器不支持请求报文使用的</a:t>
            </a:r>
            <a:r>
              <a:rPr lang="en-US" altLang="zh-CN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HTTP</a:t>
            </a:r>
            <a:r>
              <a:rPr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协议版本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 uiExpand="1" build="p"/>
      <p:bldP spid="96" grpId="1" uiExpand="1" build="allAtOnce"/>
      <p:bldP spid="98" grpId="0" animBg="1"/>
      <p:bldP spid="99" grpId="0" uiExpand="1" build="p"/>
      <p:bldP spid="99" grpId="1" uiExpand="1" build="allAtOnce"/>
      <p:bldP spid="100" grpId="0" animBg="1"/>
      <p:bldP spid="101" grpId="0" uiExpand="1" build="p"/>
      <p:bldP spid="101" grpId="1" uiExpand="1" build="allAtOnce"/>
      <p:bldP spid="102" grpId="0" animBg="1"/>
      <p:bldP spid="103" grpId="0" uiExpand="1" build="p"/>
      <p:bldP spid="103" grpId="1" uiExpand="1" build="allAtOnce"/>
      <p:bldP spid="104" grpId="0" animBg="1"/>
      <p:bldP spid="105" grpId="0" uiExpand="1" build="p"/>
      <p:bldP spid="105" grpId="1" uiExpand="1" build="allAtOnce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7963539" cy="1428589"/>
            <a:chOff x="551030" y="-368704"/>
            <a:chExt cx="7808170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2" y="303925"/>
              <a:ext cx="7157568" cy="675443"/>
              <a:chOff x="1839059" y="967769"/>
              <a:chExt cx="7157568" cy="675443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9" y="967769"/>
                <a:ext cx="7078447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16497" y="1074657"/>
                <a:ext cx="62801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了解</a:t>
                </a:r>
                <a:r>
                  <a:rPr lang="en-US" altLang="zh-CN" sz="2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HTTP</a:t>
                </a:r>
                <a:r>
                  <a:rPr lang="zh-CN" altLang="en-US" sz="2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报文格式最好的方法就是自行测试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1207635" y="1787338"/>
            <a:ext cx="80962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1155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ea typeface="楷体" panose="02010609060101010101" pitchFamily="49" charset="-122"/>
                <a:cs typeface="Arial" panose="020B0604020202020204" pitchFamily="34" charset="0"/>
              </a:rPr>
              <a:t>1. </a:t>
            </a:r>
            <a:r>
              <a:rPr lang="zh-CN" altLang="en-US" sz="2400" dirty="0">
                <a:ea typeface="楷体" panose="02010609060101010101" pitchFamily="49" charset="-122"/>
                <a:cs typeface="Arial" panose="020B0604020202020204" pitchFamily="34" charset="0"/>
              </a:rPr>
              <a:t>用</a:t>
            </a:r>
            <a:r>
              <a:rPr lang="en-US" altLang="zh-CN" sz="2400" dirty="0">
                <a:ea typeface="楷体" panose="02010609060101010101" pitchFamily="49" charset="-122"/>
                <a:cs typeface="Arial" panose="020B0604020202020204" pitchFamily="34" charset="0"/>
              </a:rPr>
              <a:t>Telnet </a:t>
            </a:r>
            <a:r>
              <a:rPr lang="zh-CN" altLang="en-US" sz="2400" dirty="0">
                <a:ea typeface="楷体" panose="02010609060101010101" pitchFamily="49" charset="-122"/>
                <a:cs typeface="Arial" panose="020B0604020202020204" pitchFamily="34" charset="0"/>
              </a:rPr>
              <a:t>连接测试用的服务器</a:t>
            </a:r>
            <a:r>
              <a:rPr lang="en-US" altLang="zh-CN" sz="2400" dirty="0">
                <a:ea typeface="楷体" panose="02010609060101010101" pitchFamily="49" charset="-122"/>
                <a:cs typeface="Arial" panose="020B0604020202020204" pitchFamily="34" charset="0"/>
              </a:rPr>
              <a:t>: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zh-CN" sz="2000" dirty="0"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8" name="Text Box 6"/>
          <p:cNvSpPr txBox="1">
            <a:spLocks noChangeArrowheads="1"/>
          </p:cNvSpPr>
          <p:nvPr/>
        </p:nvSpPr>
        <p:spPr bwMode="auto">
          <a:xfrm>
            <a:off x="1912485" y="2644588"/>
            <a:ext cx="2500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1" dirty="0">
                <a:solidFill>
                  <a:srgbClr val="CC0000"/>
                </a:solidFill>
                <a:cs typeface="Arial" panose="020B0604020202020204" pitchFamily="34" charset="0"/>
              </a:rPr>
              <a:t>telnet cis.poly.edu 80</a:t>
            </a:r>
            <a:endParaRPr lang="en-US" altLang="zh-CN" sz="2800" dirty="0">
              <a:solidFill>
                <a:srgbClr val="CC0000"/>
              </a:solidFill>
              <a:cs typeface="Arial" panose="020B0604020202020204" pitchFamily="34" charset="0"/>
            </a:endParaRPr>
          </a:p>
        </p:txBody>
      </p:sp>
      <p:sp>
        <p:nvSpPr>
          <p:cNvPr id="115" name="Rectangle 7"/>
          <p:cNvSpPr>
            <a:spLocks noChangeArrowheads="1"/>
          </p:cNvSpPr>
          <p:nvPr/>
        </p:nvSpPr>
        <p:spPr bwMode="auto">
          <a:xfrm>
            <a:off x="1206047" y="3458975"/>
            <a:ext cx="80962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1155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ea typeface="楷体" panose="02010609060101010101" pitchFamily="49" charset="-122"/>
                <a:cs typeface="Arial" panose="020B0604020202020204" pitchFamily="34" charset="0"/>
              </a:rPr>
              <a:t>2. </a:t>
            </a:r>
            <a:r>
              <a:rPr lang="zh-CN" altLang="en-US" sz="2400">
                <a:ea typeface="楷体" panose="02010609060101010101" pitchFamily="49" charset="-122"/>
                <a:cs typeface="Arial" panose="020B0604020202020204" pitchFamily="34" charset="0"/>
              </a:rPr>
              <a:t>键入一条 </a:t>
            </a:r>
            <a:r>
              <a:rPr lang="en-US" altLang="zh-CN" sz="2400">
                <a:ea typeface="楷体" panose="02010609060101010101" pitchFamily="49" charset="-122"/>
                <a:cs typeface="Arial" panose="020B0604020202020204" pitchFamily="34" charset="0"/>
              </a:rPr>
              <a:t>http</a:t>
            </a:r>
            <a:r>
              <a:rPr lang="zh-CN" altLang="en-US" sz="2400">
                <a:ea typeface="楷体" panose="02010609060101010101" pitchFamily="49" charset="-122"/>
                <a:cs typeface="Arial" panose="020B0604020202020204" pitchFamily="34" charset="0"/>
              </a:rPr>
              <a:t>请求报文</a:t>
            </a:r>
            <a:r>
              <a:rPr lang="en-US" altLang="zh-CN" sz="2400">
                <a:ea typeface="楷体" panose="02010609060101010101" pitchFamily="49" charset="-122"/>
                <a:cs typeface="Arial" panose="020B0604020202020204" pitchFamily="34" charset="0"/>
              </a:rPr>
              <a:t>: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zh-CN" sz="2000"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9" name="Text Box 8"/>
          <p:cNvSpPr txBox="1">
            <a:spLocks noChangeArrowheads="1"/>
          </p:cNvSpPr>
          <p:nvPr/>
        </p:nvSpPr>
        <p:spPr bwMode="auto">
          <a:xfrm>
            <a:off x="2029960" y="4186050"/>
            <a:ext cx="22669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solidFill>
                  <a:srgbClr val="CC0000"/>
                </a:solidFill>
                <a:cs typeface="Arial" panose="020B0604020202020204" pitchFamily="34" charset="0"/>
              </a:rPr>
              <a:t>GET /~ross/ HTTP/1.1</a:t>
            </a:r>
          </a:p>
          <a:p>
            <a:r>
              <a:rPr lang="en-US" altLang="zh-CN" sz="1600" b="1">
                <a:solidFill>
                  <a:srgbClr val="CC0000"/>
                </a:solidFill>
                <a:cs typeface="Arial" panose="020B0604020202020204" pitchFamily="34" charset="0"/>
              </a:rPr>
              <a:t>Host: cis.poly.edu</a:t>
            </a:r>
            <a:endParaRPr lang="en-US" altLang="zh-CN" sz="1600">
              <a:solidFill>
                <a:srgbClr val="CC0000"/>
              </a:solidFill>
              <a:cs typeface="Arial" panose="020B0604020202020204" pitchFamily="34" charset="0"/>
            </a:endParaRPr>
          </a:p>
        </p:txBody>
      </p:sp>
      <p:sp>
        <p:nvSpPr>
          <p:cNvPr id="120" name="Text Box 9"/>
          <p:cNvSpPr txBox="1">
            <a:spLocks noChangeArrowheads="1"/>
          </p:cNvSpPr>
          <p:nvPr/>
        </p:nvSpPr>
        <p:spPr bwMode="auto">
          <a:xfrm>
            <a:off x="4798560" y="4108263"/>
            <a:ext cx="487203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ea typeface="楷体" panose="02010609060101010101" pitchFamily="49" charset="-122"/>
                <a:cs typeface="Arial" panose="020B0604020202020204" pitchFamily="34" charset="0"/>
              </a:rPr>
              <a:t>将该指令键入后 </a:t>
            </a:r>
            <a:r>
              <a:rPr lang="en-US" altLang="zh-CN" b="1">
                <a:ea typeface="楷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zh-CN" altLang="en-US" b="1">
                <a:ea typeface="楷体" panose="02010609060101010101" pitchFamily="49" charset="-122"/>
                <a:cs typeface="Arial" panose="020B0604020202020204" pitchFamily="34" charset="0"/>
              </a:rPr>
              <a:t>按两次回车键</a:t>
            </a:r>
            <a:r>
              <a:rPr lang="en-US" altLang="zh-CN" b="1">
                <a:ea typeface="楷体" panose="02010609060101010101" pitchFamily="49" charset="-122"/>
                <a:cs typeface="Arial" panose="020B0604020202020204" pitchFamily="34" charset="0"/>
              </a:rPr>
              <a:t>), </a:t>
            </a:r>
            <a:r>
              <a:rPr lang="zh-CN" altLang="en-US" b="1">
                <a:ea typeface="楷体" panose="02010609060101010101" pitchFamily="49" charset="-122"/>
                <a:cs typeface="Arial" panose="020B0604020202020204" pitchFamily="34" charset="0"/>
              </a:rPr>
              <a:t>就将此最短之 </a:t>
            </a:r>
            <a:r>
              <a:rPr lang="en-US" altLang="zh-CN" b="1">
                <a:ea typeface="楷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zh-CN" altLang="en-US" b="1">
                <a:ea typeface="楷体" panose="02010609060101010101" pitchFamily="49" charset="-122"/>
                <a:cs typeface="Arial" panose="020B0604020202020204" pitchFamily="34" charset="0"/>
              </a:rPr>
              <a:t>但是完整的</a:t>
            </a:r>
            <a:r>
              <a:rPr lang="en-US" altLang="zh-CN" b="1">
                <a:ea typeface="楷体" panose="02010609060101010101" pitchFamily="49" charset="-122"/>
                <a:cs typeface="Arial" panose="020B0604020202020204" pitchFamily="34" charset="0"/>
              </a:rPr>
              <a:t>) GET </a:t>
            </a:r>
            <a:r>
              <a:rPr lang="zh-CN" altLang="en-US" b="1">
                <a:ea typeface="楷体" panose="02010609060101010101" pitchFamily="49" charset="-122"/>
                <a:cs typeface="Arial" panose="020B0604020202020204" pitchFamily="34" charset="0"/>
              </a:rPr>
              <a:t>请求发到了 </a:t>
            </a:r>
            <a:r>
              <a:rPr lang="en-US" altLang="zh-CN" b="1">
                <a:ea typeface="楷体" panose="02010609060101010101" pitchFamily="49" charset="-122"/>
                <a:cs typeface="Arial" panose="020B0604020202020204" pitchFamily="34" charset="0"/>
              </a:rPr>
              <a:t>http </a:t>
            </a:r>
            <a:r>
              <a:rPr lang="zh-CN" altLang="en-US" b="1">
                <a:ea typeface="楷体" panose="02010609060101010101" pitchFamily="49" charset="-122"/>
                <a:cs typeface="Arial" panose="020B0604020202020204" pitchFamily="34" charset="0"/>
              </a:rPr>
              <a:t>服务器</a:t>
            </a:r>
            <a:endParaRPr lang="zh-CN" altLang="en-US" sz="2400" b="1"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1" name="Freeform 10"/>
          <p:cNvSpPr/>
          <p:nvPr/>
        </p:nvSpPr>
        <p:spPr bwMode="auto">
          <a:xfrm>
            <a:off x="4850947" y="2358838"/>
            <a:ext cx="161925" cy="993775"/>
          </a:xfrm>
          <a:custGeom>
            <a:avLst/>
            <a:gdLst>
              <a:gd name="T0" fmla="*/ 2147483646 w 162"/>
              <a:gd name="T1" fmla="*/ 2147483646 h 1428"/>
              <a:gd name="T2" fmla="*/ 0 w 162"/>
              <a:gd name="T3" fmla="*/ 0 h 1428"/>
              <a:gd name="T4" fmla="*/ 0 w 162"/>
              <a:gd name="T5" fmla="*/ 2147483646 h 1428"/>
              <a:gd name="T6" fmla="*/ 2147483646 w 162"/>
              <a:gd name="T7" fmla="*/ 2147483646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" name="Freeform 11"/>
          <p:cNvSpPr/>
          <p:nvPr/>
        </p:nvSpPr>
        <p:spPr bwMode="auto">
          <a:xfrm>
            <a:off x="4850947" y="4022538"/>
            <a:ext cx="268288" cy="823912"/>
          </a:xfrm>
          <a:custGeom>
            <a:avLst/>
            <a:gdLst>
              <a:gd name="T0" fmla="*/ 2147483646 w 162"/>
              <a:gd name="T1" fmla="*/ 2147483646 h 1428"/>
              <a:gd name="T2" fmla="*/ 0 w 162"/>
              <a:gd name="T3" fmla="*/ 0 h 1428"/>
              <a:gd name="T4" fmla="*/ 0 w 162"/>
              <a:gd name="T5" fmla="*/ 2147483646 h 1428"/>
              <a:gd name="T6" fmla="*/ 2147483646 w 162"/>
              <a:gd name="T7" fmla="*/ 2147483646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Rectangle 12"/>
          <p:cNvSpPr>
            <a:spLocks noChangeArrowheads="1"/>
          </p:cNvSpPr>
          <p:nvPr/>
        </p:nvSpPr>
        <p:spPr bwMode="auto">
          <a:xfrm>
            <a:off x="1169535" y="5163950"/>
            <a:ext cx="80962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400">
                <a:ea typeface="楷体" panose="02010609060101010101" pitchFamily="49" charset="-122"/>
                <a:cs typeface="Arial" panose="020B0604020202020204" pitchFamily="34" charset="0"/>
              </a:rPr>
              <a:t>3. </a:t>
            </a:r>
            <a:r>
              <a:rPr lang="zh-CN" altLang="en-US" sz="2400">
                <a:ea typeface="楷体" panose="02010609060101010101" pitchFamily="49" charset="-122"/>
                <a:cs typeface="Arial" panose="020B0604020202020204" pitchFamily="34" charset="0"/>
              </a:rPr>
              <a:t>请注意观察</a:t>
            </a:r>
            <a:r>
              <a:rPr lang="en-US" altLang="zh-CN" sz="2400">
                <a:ea typeface="楷体" panose="02010609060101010101" pitchFamily="49" charset="-122"/>
                <a:cs typeface="Arial" panose="020B0604020202020204" pitchFamily="34" charset="0"/>
              </a:rPr>
              <a:t>http</a:t>
            </a:r>
            <a:r>
              <a:rPr lang="zh-CN" altLang="en-US" sz="2400">
                <a:ea typeface="楷体" panose="02010609060101010101" pitchFamily="49" charset="-122"/>
                <a:cs typeface="Arial" panose="020B0604020202020204" pitchFamily="34" charset="0"/>
              </a:rPr>
              <a:t>服务器发回的响应报文</a:t>
            </a:r>
            <a:r>
              <a:rPr lang="en-US" altLang="zh-CN" sz="2400">
                <a:ea typeface="楷体" panose="02010609060101010101" pitchFamily="49" charset="-122"/>
                <a:cs typeface="Arial" panose="020B0604020202020204" pitchFamily="34" charset="0"/>
              </a:rPr>
              <a:t>!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400">
                <a:ea typeface="楷体" panose="02010609060101010101" pitchFamily="49" charset="-122"/>
                <a:cs typeface="Arial" panose="020B0604020202020204" pitchFamily="34" charset="0"/>
              </a:rPr>
              <a:t>（或者使用</a:t>
            </a:r>
            <a:r>
              <a:rPr lang="en-US" altLang="zh-CN" sz="2400">
                <a:ea typeface="楷体" panose="02010609060101010101" pitchFamily="49" charset="-122"/>
                <a:cs typeface="Arial" panose="020B0604020202020204" pitchFamily="34" charset="0"/>
              </a:rPr>
              <a:t>Wireshark</a:t>
            </a:r>
            <a:r>
              <a:rPr lang="zh-CN" altLang="en-US" sz="2400">
                <a:ea typeface="楷体" panose="02010609060101010101" pitchFamily="49" charset="-122"/>
                <a:cs typeface="Arial" panose="020B0604020202020204" pitchFamily="34" charset="0"/>
              </a:rPr>
              <a:t>观察捕获的</a:t>
            </a:r>
            <a:r>
              <a:rPr lang="en-US" altLang="zh-CN" sz="2400">
                <a:ea typeface="楷体" panose="02010609060101010101" pitchFamily="49" charset="-122"/>
                <a:cs typeface="Arial" panose="020B0604020202020204" pitchFamily="34" charset="0"/>
              </a:rPr>
              <a:t>HTTP</a:t>
            </a:r>
            <a:r>
              <a:rPr lang="zh-CN" altLang="en-US" sz="2400">
                <a:ea typeface="楷体" panose="02010609060101010101" pitchFamily="49" charset="-122"/>
                <a:cs typeface="Arial" panose="020B0604020202020204" pitchFamily="34" charset="0"/>
              </a:rPr>
              <a:t>请求</a:t>
            </a:r>
            <a:r>
              <a:rPr lang="en-US" altLang="zh-CN" sz="2400">
                <a:ea typeface="楷体" panose="02010609060101010101" pitchFamily="49" charset="-122"/>
                <a:cs typeface="Arial" panose="020B0604020202020204" pitchFamily="34" charset="0"/>
              </a:rPr>
              <a:t>/</a:t>
            </a:r>
            <a:r>
              <a:rPr lang="zh-CN" altLang="en-US" sz="2400">
                <a:ea typeface="楷体" panose="02010609060101010101" pitchFamily="49" charset="-122"/>
                <a:cs typeface="Arial" panose="020B0604020202020204" pitchFamily="34" charset="0"/>
              </a:rPr>
              <a:t>响应报文）</a:t>
            </a:r>
            <a:endParaRPr lang="en-US" altLang="zh-CN" sz="2400"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4" name="Text Box 5"/>
          <p:cNvSpPr txBox="1">
            <a:spLocks noChangeArrowheads="1"/>
          </p:cNvSpPr>
          <p:nvPr/>
        </p:nvSpPr>
        <p:spPr bwMode="auto">
          <a:xfrm>
            <a:off x="4931909" y="2409201"/>
            <a:ext cx="5021262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ea typeface="楷体" panose="02010609060101010101" pitchFamily="49" charset="-122"/>
                <a:cs typeface="Arial" panose="020B0604020202020204" pitchFamily="34" charset="0"/>
              </a:rPr>
              <a:t>打开 </a:t>
            </a:r>
            <a:r>
              <a:rPr lang="en-US" altLang="zh-CN" b="1" dirty="0">
                <a:ea typeface="楷体" panose="02010609060101010101" pitchFamily="49" charset="-122"/>
                <a:cs typeface="Arial" panose="020B0604020202020204" pitchFamily="34" charset="0"/>
              </a:rPr>
              <a:t>TCP </a:t>
            </a:r>
            <a:r>
              <a:rPr lang="zh-CN" altLang="en-US" b="1" dirty="0">
                <a:ea typeface="楷体" panose="02010609060101010101" pitchFamily="49" charset="-122"/>
                <a:cs typeface="Arial" panose="020B0604020202020204" pitchFamily="34" charset="0"/>
              </a:rPr>
              <a:t>连接到 </a:t>
            </a:r>
            <a:r>
              <a:rPr lang="en-US" altLang="zh-CN" b="1" dirty="0">
                <a:ea typeface="楷体" panose="02010609060101010101" pitchFamily="49" charset="-122"/>
                <a:cs typeface="Arial" panose="020B0604020202020204" pitchFamily="34" charset="0"/>
              </a:rPr>
              <a:t>port 80</a:t>
            </a:r>
          </a:p>
          <a:p>
            <a:r>
              <a:rPr lang="en-US" altLang="zh-CN" b="1" dirty="0">
                <a:ea typeface="楷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zh-CN" altLang="en-US" b="1" dirty="0">
                <a:ea typeface="楷体" panose="02010609060101010101" pitchFamily="49" charset="-122"/>
                <a:cs typeface="Arial" panose="020B0604020202020204" pitchFamily="34" charset="0"/>
              </a:rPr>
              <a:t>默认的</a:t>
            </a:r>
            <a:r>
              <a:rPr lang="en-US" altLang="zh-CN" b="1" dirty="0">
                <a:ea typeface="楷体" panose="02010609060101010101" pitchFamily="49" charset="-122"/>
                <a:cs typeface="Arial" panose="020B0604020202020204" pitchFamily="34" charset="0"/>
              </a:rPr>
              <a:t>http </a:t>
            </a:r>
            <a:r>
              <a:rPr lang="zh-CN" altLang="en-US" b="1" dirty="0">
                <a:ea typeface="楷体" panose="02010609060101010101" pitchFamily="49" charset="-122"/>
                <a:cs typeface="Arial" panose="020B0604020202020204" pitchFamily="34" charset="0"/>
              </a:rPr>
              <a:t>服务器端口</a:t>
            </a:r>
            <a:r>
              <a:rPr lang="en-US" altLang="zh-CN" b="1" dirty="0">
                <a:ea typeface="楷体" panose="02010609060101010101" pitchFamily="49" charset="-122"/>
                <a:cs typeface="Arial" panose="020B0604020202020204" pitchFamily="34" charset="0"/>
              </a:rPr>
              <a:t>) </a:t>
            </a:r>
            <a:r>
              <a:rPr lang="zh-CN" altLang="en-US" b="1" dirty="0">
                <a:ea typeface="楷体" panose="02010609060101010101" pitchFamily="49" charset="-122"/>
                <a:cs typeface="Arial" panose="020B0604020202020204" pitchFamily="34" charset="0"/>
              </a:rPr>
              <a:t>位于</a:t>
            </a:r>
            <a:r>
              <a:rPr lang="en-US" altLang="zh-CN" b="1" dirty="0">
                <a:solidFill>
                  <a:srgbClr val="FF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cis.poly.edu</a:t>
            </a:r>
            <a:r>
              <a:rPr lang="zh-CN" altLang="en-US" b="1" dirty="0">
                <a:ea typeface="楷体" panose="02010609060101010101" pitchFamily="49" charset="-122"/>
                <a:cs typeface="Arial" panose="020B0604020202020204" pitchFamily="34" charset="0"/>
              </a:rPr>
              <a:t>后续键入的内容将发送到</a:t>
            </a:r>
            <a:r>
              <a:rPr lang="en-US" altLang="zh-CN" b="1" dirty="0">
                <a:solidFill>
                  <a:srgbClr val="FF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cis.poly.edu</a:t>
            </a:r>
            <a:r>
              <a:rPr lang="zh-CN" altLang="en-US" b="1" dirty="0">
                <a:ea typeface="楷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en-US" altLang="zh-CN" b="1" dirty="0">
                <a:ea typeface="楷体" panose="02010609060101010101" pitchFamily="49" charset="-122"/>
                <a:cs typeface="Arial" panose="020B0604020202020204" pitchFamily="34" charset="0"/>
              </a:rPr>
              <a:t>80 </a:t>
            </a:r>
            <a:r>
              <a:rPr lang="zh-CN" altLang="en-US" b="1" dirty="0">
                <a:ea typeface="楷体" panose="02010609060101010101" pitchFamily="49" charset="-122"/>
                <a:cs typeface="Arial" panose="020B0604020202020204" pitchFamily="34" charset="0"/>
              </a:rPr>
              <a:t>号端口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build="p"/>
      <p:bldP spid="108" grpId="0"/>
      <p:bldP spid="115" grpId="0"/>
      <p:bldP spid="119" grpId="0"/>
      <p:bldP spid="120" grpId="0"/>
      <p:bldP spid="123" grpId="0"/>
      <p:bldP spid="12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/>
          <p:cNvGrpSpPr/>
          <p:nvPr/>
        </p:nvGrpSpPr>
        <p:grpSpPr>
          <a:xfrm>
            <a:off x="430213" y="0"/>
            <a:ext cx="7429500" cy="1428589"/>
            <a:chOff x="551030" y="-368704"/>
            <a:chExt cx="7429500" cy="1428589"/>
          </a:xfrm>
        </p:grpSpPr>
        <p:grpSp>
          <p:nvGrpSpPr>
            <p:cNvPr id="98" name="组合 97"/>
            <p:cNvGrpSpPr/>
            <p:nvPr/>
          </p:nvGrpSpPr>
          <p:grpSpPr>
            <a:xfrm>
              <a:off x="1201633" y="303925"/>
              <a:ext cx="6778897" cy="687997"/>
              <a:chOff x="1839060" y="967769"/>
              <a:chExt cx="6778897" cy="687997"/>
            </a:xfrm>
          </p:grpSpPr>
          <p:sp>
            <p:nvSpPr>
              <p:cNvPr id="100" name="矩形: 圆角 99"/>
              <p:cNvSpPr/>
              <p:nvPr/>
            </p:nvSpPr>
            <p:spPr>
              <a:xfrm>
                <a:off x="1839060" y="967769"/>
                <a:ext cx="6778897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101" name="文本框 100"/>
              <p:cNvSpPr txBox="1"/>
              <p:nvPr/>
            </p:nvSpPr>
            <p:spPr>
              <a:xfrm>
                <a:off x="2786092" y="1009435"/>
                <a:ext cx="55921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用户</a:t>
                </a:r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-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服务器交互：</a:t>
                </a:r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Cookie</a:t>
                </a:r>
              </a:p>
            </p:txBody>
          </p:sp>
        </p:grpSp>
        <p:pic>
          <p:nvPicPr>
            <p:cNvPr id="99" name="图片 9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119" name="组合 118"/>
          <p:cNvGrpSpPr/>
          <p:nvPr/>
        </p:nvGrpSpPr>
        <p:grpSpPr>
          <a:xfrm>
            <a:off x="827379" y="1624997"/>
            <a:ext cx="4691067" cy="476221"/>
            <a:chOff x="1403750" y="3593123"/>
            <a:chExt cx="4691067" cy="476221"/>
          </a:xfrm>
        </p:grpSpPr>
        <p:grpSp>
          <p:nvGrpSpPr>
            <p:cNvPr id="120" name="组合 119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122" name="对话气泡: 椭圆形 121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3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121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4108886" cy="47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WEB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站点使用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Cookie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的目的</a:t>
              </a: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827379" y="3229717"/>
            <a:ext cx="4691067" cy="476221"/>
            <a:chOff x="1403750" y="3593123"/>
            <a:chExt cx="4691067" cy="476221"/>
          </a:xfrm>
        </p:grpSpPr>
        <p:grpSp>
          <p:nvGrpSpPr>
            <p:cNvPr id="125" name="组合 124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127" name="对话气泡: 椭圆形 126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8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126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4108886" cy="47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Cookie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技术的组成部分</a:t>
              </a:r>
            </a:p>
          </p:txBody>
        </p:sp>
      </p:grpSp>
      <p:sp>
        <p:nvSpPr>
          <p:cNvPr id="155" name="Text Box 79"/>
          <p:cNvSpPr txBox="1">
            <a:spLocks noChangeArrowheads="1"/>
          </p:cNvSpPr>
          <p:nvPr/>
        </p:nvSpPr>
        <p:spPr bwMode="auto">
          <a:xfrm>
            <a:off x="1028209" y="2191048"/>
            <a:ext cx="4490237" cy="88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1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限制用户的访问</a:t>
            </a:r>
          </a:p>
          <a:p>
            <a:pPr marL="342900" indent="-342900">
              <a:lnSpc>
                <a:spcPct val="11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把内容和用户身份关联起来</a:t>
            </a:r>
          </a:p>
        </p:txBody>
      </p:sp>
      <p:sp>
        <p:nvSpPr>
          <p:cNvPr id="156" name="Text Box 79"/>
          <p:cNvSpPr txBox="1">
            <a:spLocks noChangeArrowheads="1"/>
          </p:cNvSpPr>
          <p:nvPr/>
        </p:nvSpPr>
        <p:spPr bwMode="auto">
          <a:xfrm>
            <a:off x="1028208" y="3862121"/>
            <a:ext cx="10074378" cy="1688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1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在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HTTP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响应报文中有一个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Cookie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首部行</a:t>
            </a:r>
          </a:p>
          <a:p>
            <a:pPr marL="342900" indent="-342900">
              <a:lnSpc>
                <a:spcPct val="11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在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HTTP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请求报文中也有一个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Cookie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首部行</a:t>
            </a:r>
          </a:p>
          <a:p>
            <a:pPr marL="342900" indent="-342900">
              <a:lnSpc>
                <a:spcPct val="11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在用户的端系统中保留了一个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Cookie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文件，由用户浏览器负责管理</a:t>
            </a:r>
          </a:p>
          <a:p>
            <a:pPr marL="342900" indent="-342900">
              <a:lnSpc>
                <a:spcPct val="11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在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Web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站点有一个后端数据库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build="p"/>
      <p:bldP spid="156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/>
          <p:cNvGrpSpPr/>
          <p:nvPr/>
        </p:nvGrpSpPr>
        <p:grpSpPr>
          <a:xfrm>
            <a:off x="430213" y="0"/>
            <a:ext cx="7429500" cy="1428589"/>
            <a:chOff x="551030" y="-368704"/>
            <a:chExt cx="7429500" cy="1428589"/>
          </a:xfrm>
        </p:grpSpPr>
        <p:grpSp>
          <p:nvGrpSpPr>
            <p:cNvPr id="98" name="组合 97"/>
            <p:cNvGrpSpPr/>
            <p:nvPr/>
          </p:nvGrpSpPr>
          <p:grpSpPr>
            <a:xfrm>
              <a:off x="1201633" y="303925"/>
              <a:ext cx="6778897" cy="687997"/>
              <a:chOff x="1839060" y="967769"/>
              <a:chExt cx="6778897" cy="687997"/>
            </a:xfrm>
          </p:grpSpPr>
          <p:sp>
            <p:nvSpPr>
              <p:cNvPr id="100" name="矩形: 圆角 99"/>
              <p:cNvSpPr/>
              <p:nvPr/>
            </p:nvSpPr>
            <p:spPr>
              <a:xfrm>
                <a:off x="1839060" y="967769"/>
                <a:ext cx="6778897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101" name="文本框 100"/>
              <p:cNvSpPr txBox="1"/>
              <p:nvPr/>
            </p:nvSpPr>
            <p:spPr>
              <a:xfrm>
                <a:off x="2786092" y="1009435"/>
                <a:ext cx="55921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Cookie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工作流程</a:t>
                </a:r>
                <a:endParaRPr lang="en-US" altLang="zh-CN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造字工房朗倩（非商用）细体" pitchFamily="50" charset="-122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99" name="图片 9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sp>
        <p:nvSpPr>
          <p:cNvPr id="22" name="Line 4"/>
          <p:cNvSpPr>
            <a:spLocks noChangeShapeType="1"/>
          </p:cNvSpPr>
          <p:nvPr/>
        </p:nvSpPr>
        <p:spPr bwMode="auto">
          <a:xfrm>
            <a:off x="4154351" y="207985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3519351" y="1470255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 u="sng">
                <a:ea typeface="楷体" panose="02010609060101010101" pitchFamily="49" charset="-122"/>
                <a:cs typeface="Arial" panose="020B0604020202020204" pitchFamily="34" charset="0"/>
              </a:rPr>
              <a:t>客户端</a:t>
            </a:r>
            <a:endParaRPr lang="zh-CN" altLang="en-US" sz="2400" b="1"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7210289" y="1490893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 u="sng">
                <a:ea typeface="楷体" panose="02010609060101010101" pitchFamily="49" charset="-122"/>
                <a:cs typeface="Arial" panose="020B0604020202020204" pitchFamily="34" charset="0"/>
              </a:rPr>
              <a:t>服务器</a:t>
            </a:r>
            <a:endParaRPr lang="zh-CN" altLang="en-US" sz="2400" b="1"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4438514" y="1998893"/>
            <a:ext cx="2681287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>
                <a:ea typeface="楷体" panose="02010609060101010101" pitchFamily="49" charset="-122"/>
                <a:cs typeface="Arial" panose="020B0604020202020204" pitchFamily="34" charset="0"/>
              </a:rPr>
              <a:t>http</a:t>
            </a:r>
            <a:r>
              <a:rPr lang="zh-CN" altLang="en-US">
                <a:ea typeface="楷体" panose="02010609060101010101" pitchFamily="49" charset="-122"/>
                <a:cs typeface="Arial" panose="020B0604020202020204" pitchFamily="34" charset="0"/>
              </a:rPr>
              <a:t>请求报文</a:t>
            </a:r>
            <a:endParaRPr lang="zh-CN" altLang="en-US" sz="2400"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6" name="Line 8"/>
          <p:cNvSpPr>
            <a:spLocks noChangeShapeType="1"/>
          </p:cNvSpPr>
          <p:nvPr/>
        </p:nvSpPr>
        <p:spPr bwMode="auto">
          <a:xfrm flipH="1">
            <a:off x="4182926" y="252753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4463914" y="2516418"/>
            <a:ext cx="2643187" cy="6810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>
                <a:ea typeface="楷体" panose="02010609060101010101" pitchFamily="49" charset="-122"/>
                <a:cs typeface="Arial" panose="020B0604020202020204" pitchFamily="34" charset="0"/>
              </a:rPr>
              <a:t>http</a:t>
            </a:r>
            <a:r>
              <a:rPr lang="zh-CN" altLang="en-US">
                <a:ea typeface="楷体" panose="02010609060101010101" pitchFamily="49" charset="-122"/>
                <a:cs typeface="Arial" panose="020B0604020202020204" pitchFamily="34" charset="0"/>
              </a:rPr>
              <a:t>响应报文 </a:t>
            </a:r>
            <a:r>
              <a:rPr lang="en-US" altLang="zh-CN">
                <a:ea typeface="楷体" panose="02010609060101010101" pitchFamily="49" charset="-122"/>
                <a:cs typeface="Arial" panose="020B0604020202020204" pitchFamily="34" charset="0"/>
              </a:rPr>
              <a:t>+</a:t>
            </a:r>
          </a:p>
          <a:p>
            <a:pPr algn="ctr"/>
            <a:r>
              <a:rPr lang="en-US" altLang="zh-CN" sz="2000" b="1">
                <a:ea typeface="楷体" panose="02010609060101010101" pitchFamily="49" charset="-122"/>
                <a:cs typeface="Arial" panose="020B0604020202020204" pitchFamily="34" charset="0"/>
              </a:rPr>
              <a:t>Set-cookie: 1678 </a:t>
            </a:r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>
            <a:off x="4163876" y="367053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" name="Group 11"/>
          <p:cNvGrpSpPr/>
          <p:nvPr/>
        </p:nvGrpSpPr>
        <p:grpSpPr bwMode="auto">
          <a:xfrm>
            <a:off x="4427401" y="3473680"/>
            <a:ext cx="2681288" cy="681038"/>
            <a:chOff x="3124" y="2762"/>
            <a:chExt cx="1689" cy="429"/>
          </a:xfrm>
        </p:grpSpPr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3186" y="2791"/>
              <a:ext cx="1578" cy="3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1" name="Text Box 13"/>
            <p:cNvSpPr txBox="1">
              <a:spLocks noChangeArrowheads="1"/>
            </p:cNvSpPr>
            <p:nvPr/>
          </p:nvSpPr>
          <p:spPr bwMode="auto">
            <a:xfrm>
              <a:off x="3124" y="2762"/>
              <a:ext cx="1689" cy="4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>
                  <a:ea typeface="楷体" panose="02010609060101010101" pitchFamily="49" charset="-122"/>
                  <a:cs typeface="Arial" panose="020B0604020202020204" pitchFamily="34" charset="0"/>
                </a:rPr>
                <a:t>http</a:t>
              </a:r>
              <a:r>
                <a:rPr lang="zh-CN" altLang="en-US">
                  <a:ea typeface="楷体" panose="02010609060101010101" pitchFamily="49" charset="-122"/>
                  <a:cs typeface="Arial" panose="020B0604020202020204" pitchFamily="34" charset="0"/>
                </a:rPr>
                <a:t>请求报文</a:t>
              </a:r>
            </a:p>
            <a:p>
              <a:pPr algn="ctr"/>
              <a:r>
                <a:rPr lang="en-US" altLang="zh-CN" sz="2000" b="1">
                  <a:ea typeface="楷体" panose="02010609060101010101" pitchFamily="49" charset="-122"/>
                  <a:cs typeface="Arial" panose="020B0604020202020204" pitchFamily="34" charset="0"/>
                </a:rPr>
                <a:t>cookie: 1678</a:t>
              </a:r>
            </a:p>
          </p:txBody>
        </p:sp>
      </p:grpSp>
      <p:sp>
        <p:nvSpPr>
          <p:cNvPr id="32" name="Line 14"/>
          <p:cNvSpPr>
            <a:spLocks noChangeShapeType="1"/>
          </p:cNvSpPr>
          <p:nvPr/>
        </p:nvSpPr>
        <p:spPr bwMode="auto">
          <a:xfrm flipH="1">
            <a:off x="4154351" y="415630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3" name="Group 15"/>
          <p:cNvGrpSpPr/>
          <p:nvPr/>
        </p:nvGrpSpPr>
        <p:grpSpPr bwMode="auto">
          <a:xfrm>
            <a:off x="4370251" y="4188055"/>
            <a:ext cx="2767013" cy="461963"/>
            <a:chOff x="3268" y="2846"/>
            <a:chExt cx="1743" cy="291"/>
          </a:xfrm>
        </p:grpSpPr>
        <p:sp>
          <p:nvSpPr>
            <p:cNvPr id="34" name="Rectangle 16"/>
            <p:cNvSpPr>
              <a:spLocks noChangeArrowheads="1"/>
            </p:cNvSpPr>
            <p:nvPr/>
          </p:nvSpPr>
          <p:spPr bwMode="auto">
            <a:xfrm>
              <a:off x="3282" y="2856"/>
              <a:ext cx="1692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5" name="Text Box 17"/>
            <p:cNvSpPr txBox="1">
              <a:spLocks noChangeArrowheads="1"/>
            </p:cNvSpPr>
            <p:nvPr/>
          </p:nvSpPr>
          <p:spPr bwMode="auto">
            <a:xfrm>
              <a:off x="3268" y="2846"/>
              <a:ext cx="1743" cy="2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>
                  <a:ea typeface="楷体" panose="02010609060101010101" pitchFamily="49" charset="-122"/>
                  <a:cs typeface="Arial" panose="020B0604020202020204" pitchFamily="34" charset="0"/>
                </a:rPr>
                <a:t>http</a:t>
              </a:r>
              <a:r>
                <a:rPr lang="zh-CN" altLang="en-US">
                  <a:ea typeface="楷体" panose="02010609060101010101" pitchFamily="49" charset="-122"/>
                  <a:cs typeface="Arial" panose="020B0604020202020204" pitchFamily="34" charset="0"/>
                </a:rPr>
                <a:t>响应报文</a:t>
              </a:r>
              <a:endParaRPr lang="zh-CN" altLang="en-US" sz="2400"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36" name="Line 18"/>
          <p:cNvSpPr>
            <a:spLocks noChangeShapeType="1"/>
          </p:cNvSpPr>
          <p:nvPr/>
        </p:nvSpPr>
        <p:spPr bwMode="auto">
          <a:xfrm>
            <a:off x="4135301" y="515643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7" name="Group 19"/>
          <p:cNvGrpSpPr/>
          <p:nvPr/>
        </p:nvGrpSpPr>
        <p:grpSpPr bwMode="auto">
          <a:xfrm>
            <a:off x="4408351" y="4978630"/>
            <a:ext cx="2681288" cy="681038"/>
            <a:chOff x="3124" y="2762"/>
            <a:chExt cx="1689" cy="429"/>
          </a:xfrm>
        </p:grpSpPr>
        <p:sp>
          <p:nvSpPr>
            <p:cNvPr id="38" name="Rectangle 20"/>
            <p:cNvSpPr>
              <a:spLocks noChangeArrowheads="1"/>
            </p:cNvSpPr>
            <p:nvPr/>
          </p:nvSpPr>
          <p:spPr bwMode="auto">
            <a:xfrm>
              <a:off x="3186" y="2791"/>
              <a:ext cx="1578" cy="3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9" name="Text Box 21"/>
            <p:cNvSpPr txBox="1">
              <a:spLocks noChangeArrowheads="1"/>
            </p:cNvSpPr>
            <p:nvPr/>
          </p:nvSpPr>
          <p:spPr bwMode="auto">
            <a:xfrm>
              <a:off x="3124" y="2762"/>
              <a:ext cx="1689" cy="4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>
                  <a:ea typeface="楷体" panose="02010609060101010101" pitchFamily="49" charset="-122"/>
                  <a:cs typeface="Arial" panose="020B0604020202020204" pitchFamily="34" charset="0"/>
                </a:rPr>
                <a:t>http</a:t>
              </a:r>
              <a:r>
                <a:rPr lang="zh-CN" altLang="en-US">
                  <a:ea typeface="楷体" panose="02010609060101010101" pitchFamily="49" charset="-122"/>
                  <a:cs typeface="Arial" panose="020B0604020202020204" pitchFamily="34" charset="0"/>
                </a:rPr>
                <a:t>请求报文</a:t>
              </a:r>
            </a:p>
            <a:p>
              <a:pPr algn="ctr"/>
              <a:r>
                <a:rPr lang="en-US" altLang="zh-CN" sz="2000" b="1">
                  <a:ea typeface="楷体" panose="02010609060101010101" pitchFamily="49" charset="-122"/>
                  <a:cs typeface="Arial" panose="020B0604020202020204" pitchFamily="34" charset="0"/>
                </a:rPr>
                <a:t>cookie: 1678</a:t>
              </a:r>
            </a:p>
          </p:txBody>
        </p:sp>
      </p:grpSp>
      <p:sp>
        <p:nvSpPr>
          <p:cNvPr id="40" name="Line 22"/>
          <p:cNvSpPr>
            <a:spLocks noChangeShapeType="1"/>
          </p:cNvSpPr>
          <p:nvPr/>
        </p:nvSpPr>
        <p:spPr bwMode="auto">
          <a:xfrm flipH="1">
            <a:off x="4163876" y="565173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" name="Group 23"/>
          <p:cNvGrpSpPr/>
          <p:nvPr/>
        </p:nvGrpSpPr>
        <p:grpSpPr bwMode="auto">
          <a:xfrm>
            <a:off x="4379776" y="5683480"/>
            <a:ext cx="2767013" cy="461963"/>
            <a:chOff x="3268" y="2846"/>
            <a:chExt cx="1743" cy="291"/>
          </a:xfrm>
        </p:grpSpPr>
        <p:sp>
          <p:nvSpPr>
            <p:cNvPr id="42" name="Rectangle 24"/>
            <p:cNvSpPr>
              <a:spLocks noChangeArrowheads="1"/>
            </p:cNvSpPr>
            <p:nvPr/>
          </p:nvSpPr>
          <p:spPr bwMode="auto">
            <a:xfrm>
              <a:off x="3282" y="2856"/>
              <a:ext cx="1692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3" name="Text Box 25"/>
            <p:cNvSpPr txBox="1">
              <a:spLocks noChangeArrowheads="1"/>
            </p:cNvSpPr>
            <p:nvPr/>
          </p:nvSpPr>
          <p:spPr bwMode="auto">
            <a:xfrm>
              <a:off x="3268" y="2846"/>
              <a:ext cx="1743" cy="2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>
                  <a:ea typeface="楷体" panose="02010609060101010101" pitchFamily="49" charset="-122"/>
                  <a:cs typeface="Arial" panose="020B0604020202020204" pitchFamily="34" charset="0"/>
                </a:rPr>
                <a:t>http</a:t>
              </a:r>
              <a:r>
                <a:rPr lang="zh-CN" altLang="en-US">
                  <a:ea typeface="楷体" panose="02010609060101010101" pitchFamily="49" charset="-122"/>
                  <a:cs typeface="Arial" panose="020B0604020202020204" pitchFamily="34" charset="0"/>
                </a:rPr>
                <a:t>响应报文</a:t>
              </a:r>
              <a:endParaRPr lang="zh-CN" altLang="en-US" sz="2400"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44" name="Text Box 26"/>
          <p:cNvSpPr txBox="1">
            <a:spLocks noChangeArrowheads="1"/>
          </p:cNvSpPr>
          <p:nvPr/>
        </p:nvSpPr>
        <p:spPr bwMode="auto">
          <a:xfrm>
            <a:off x="7410314" y="3654655"/>
            <a:ext cx="1327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>
                <a:solidFill>
                  <a:schemeClr val="accent2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Cookie</a:t>
            </a:r>
          </a:p>
          <a:p>
            <a:pPr algn="ctr"/>
            <a:r>
              <a:rPr lang="zh-CN" altLang="en-US">
                <a:solidFill>
                  <a:schemeClr val="accent2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标明的动作</a:t>
            </a:r>
            <a:endParaRPr lang="zh-CN" altLang="en-US"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5" name="Text Box 27"/>
          <p:cNvSpPr txBox="1">
            <a:spLocks noChangeArrowheads="1"/>
          </p:cNvSpPr>
          <p:nvPr/>
        </p:nvSpPr>
        <p:spPr bwMode="auto">
          <a:xfrm>
            <a:off x="7459526" y="5131030"/>
            <a:ext cx="1327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>
                <a:solidFill>
                  <a:schemeClr val="accent2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Cookie</a:t>
            </a:r>
          </a:p>
          <a:p>
            <a:pPr algn="ctr"/>
            <a:r>
              <a:rPr lang="zh-CN" altLang="en-US">
                <a:solidFill>
                  <a:schemeClr val="accent2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标明的动作</a:t>
            </a:r>
            <a:endParaRPr lang="zh-CN" altLang="en-US"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6" name="Text Box 28"/>
          <p:cNvSpPr txBox="1">
            <a:spLocks noChangeArrowheads="1"/>
          </p:cNvSpPr>
          <p:nvPr/>
        </p:nvSpPr>
        <p:spPr bwMode="auto">
          <a:xfrm>
            <a:off x="7418251" y="2168755"/>
            <a:ext cx="145732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solidFill>
                  <a:schemeClr val="accent2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服务器为</a:t>
            </a:r>
          </a:p>
          <a:p>
            <a:pPr algn="ctr"/>
            <a:r>
              <a:rPr lang="zh-CN" altLang="en-US">
                <a:solidFill>
                  <a:schemeClr val="accent2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用户创建</a:t>
            </a:r>
            <a:r>
              <a:rPr lang="en-US" altLang="zh-CN">
                <a:solidFill>
                  <a:schemeClr val="accent2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ID:</a:t>
            </a:r>
          </a:p>
          <a:p>
            <a:pPr algn="ctr"/>
            <a:r>
              <a:rPr lang="en-US" altLang="zh-CN">
                <a:solidFill>
                  <a:schemeClr val="accent2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1678</a:t>
            </a:r>
            <a:endParaRPr lang="en-US" altLang="zh-CN"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47" name="Group 29"/>
          <p:cNvGrpSpPr/>
          <p:nvPr/>
        </p:nvGrpSpPr>
        <p:grpSpPr bwMode="auto">
          <a:xfrm>
            <a:off x="9999526" y="3419705"/>
            <a:ext cx="293688" cy="395288"/>
            <a:chOff x="5115" y="1292"/>
            <a:chExt cx="185" cy="249"/>
          </a:xfrm>
        </p:grpSpPr>
        <p:sp>
          <p:nvSpPr>
            <p:cNvPr id="48" name="Oval 30"/>
            <p:cNvSpPr>
              <a:spLocks noChangeArrowheads="1"/>
            </p:cNvSpPr>
            <p:nvPr/>
          </p:nvSpPr>
          <p:spPr bwMode="auto">
            <a:xfrm>
              <a:off x="5115" y="1292"/>
              <a:ext cx="177" cy="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9" name="Oval 31"/>
            <p:cNvSpPr>
              <a:spLocks noChangeArrowheads="1"/>
            </p:cNvSpPr>
            <p:nvPr/>
          </p:nvSpPr>
          <p:spPr bwMode="auto">
            <a:xfrm>
              <a:off x="5119" y="1472"/>
              <a:ext cx="177" cy="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0" name="Line 32"/>
            <p:cNvSpPr>
              <a:spLocks noChangeShapeType="1"/>
            </p:cNvSpPr>
            <p:nvPr/>
          </p:nvSpPr>
          <p:spPr bwMode="auto">
            <a:xfrm>
              <a:off x="5300" y="1315"/>
              <a:ext cx="0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33"/>
            <p:cNvSpPr>
              <a:spLocks noChangeShapeType="1"/>
            </p:cNvSpPr>
            <p:nvPr/>
          </p:nvSpPr>
          <p:spPr bwMode="auto">
            <a:xfrm>
              <a:off x="5115" y="133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" name="Line 34"/>
          <p:cNvSpPr>
            <a:spLocks noChangeShapeType="1"/>
          </p:cNvSpPr>
          <p:nvPr/>
        </p:nvSpPr>
        <p:spPr bwMode="auto">
          <a:xfrm>
            <a:off x="9096239" y="2786293"/>
            <a:ext cx="866775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Text Box 35"/>
          <p:cNvSpPr txBox="1">
            <a:spLocks noChangeArrowheads="1"/>
          </p:cNvSpPr>
          <p:nvPr/>
        </p:nvSpPr>
        <p:spPr bwMode="auto">
          <a:xfrm rot="2225390">
            <a:off x="8927964" y="2360843"/>
            <a:ext cx="12001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>
                <a:ea typeface="楷体" panose="02010609060101010101" pitchFamily="49" charset="-122"/>
                <a:cs typeface="Arial" panose="020B0604020202020204" pitchFamily="34" charset="0"/>
              </a:rPr>
              <a:t>后端数据库</a:t>
            </a:r>
          </a:p>
          <a:p>
            <a:pPr algn="ctr"/>
            <a:r>
              <a:rPr lang="zh-CN" altLang="en-US" sz="1600">
                <a:ea typeface="楷体" panose="02010609060101010101" pitchFamily="49" charset="-122"/>
                <a:cs typeface="Arial" panose="020B0604020202020204" pitchFamily="34" charset="0"/>
              </a:rPr>
              <a:t>的记录</a:t>
            </a:r>
          </a:p>
        </p:txBody>
      </p:sp>
      <p:sp>
        <p:nvSpPr>
          <p:cNvPr id="54" name="Line 36"/>
          <p:cNvSpPr>
            <a:spLocks noChangeShapeType="1"/>
          </p:cNvSpPr>
          <p:nvPr/>
        </p:nvSpPr>
        <p:spPr bwMode="auto">
          <a:xfrm flipV="1">
            <a:off x="8718414" y="3714980"/>
            <a:ext cx="1098550" cy="427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 Box 37"/>
          <p:cNvSpPr txBox="1">
            <a:spLocks noChangeArrowheads="1"/>
          </p:cNvSpPr>
          <p:nvPr/>
        </p:nvSpPr>
        <p:spPr bwMode="auto">
          <a:xfrm rot="20455586">
            <a:off x="9015276" y="3878493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>
                <a:ea typeface="楷体" panose="02010609060101010101" pitchFamily="49" charset="-122"/>
                <a:cs typeface="Arial" panose="020B0604020202020204" pitchFamily="34" charset="0"/>
              </a:rPr>
              <a:t>访问</a:t>
            </a:r>
          </a:p>
        </p:txBody>
      </p:sp>
      <p:sp>
        <p:nvSpPr>
          <p:cNvPr id="56" name="Line 38"/>
          <p:cNvSpPr>
            <a:spLocks noChangeShapeType="1"/>
          </p:cNvSpPr>
          <p:nvPr/>
        </p:nvSpPr>
        <p:spPr bwMode="auto">
          <a:xfrm flipV="1">
            <a:off x="8840651" y="3970568"/>
            <a:ext cx="1195388" cy="128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 Box 39"/>
          <p:cNvSpPr txBox="1">
            <a:spLocks noChangeArrowheads="1"/>
          </p:cNvSpPr>
          <p:nvPr/>
        </p:nvSpPr>
        <p:spPr bwMode="auto">
          <a:xfrm rot="18871725">
            <a:off x="9286739" y="4592868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>
                <a:ea typeface="楷体" panose="02010609060101010101" pitchFamily="49" charset="-122"/>
                <a:cs typeface="Arial" panose="020B0604020202020204" pitchFamily="34" charset="0"/>
              </a:rPr>
              <a:t>访问</a:t>
            </a:r>
          </a:p>
        </p:txBody>
      </p:sp>
      <p:grpSp>
        <p:nvGrpSpPr>
          <p:cNvPr id="58" name="Group 40"/>
          <p:cNvGrpSpPr/>
          <p:nvPr/>
        </p:nvGrpSpPr>
        <p:grpSpPr bwMode="auto">
          <a:xfrm>
            <a:off x="1831839" y="3410180"/>
            <a:ext cx="1787525" cy="936625"/>
            <a:chOff x="654" y="1693"/>
            <a:chExt cx="1126" cy="590"/>
          </a:xfrm>
        </p:grpSpPr>
        <p:sp>
          <p:nvSpPr>
            <p:cNvPr id="59" name="AutoShape 41"/>
            <p:cNvSpPr>
              <a:spLocks noChangeArrowheads="1"/>
            </p:cNvSpPr>
            <p:nvPr/>
          </p:nvSpPr>
          <p:spPr bwMode="auto">
            <a:xfrm>
              <a:off x="654" y="1700"/>
              <a:ext cx="1126" cy="576"/>
            </a:xfrm>
            <a:prstGeom prst="parallelogram">
              <a:avLst>
                <a:gd name="adj" fmla="val 48872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600"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grpSp>
          <p:nvGrpSpPr>
            <p:cNvPr id="60" name="Group 42"/>
            <p:cNvGrpSpPr/>
            <p:nvPr/>
          </p:nvGrpSpPr>
          <p:grpSpPr bwMode="auto">
            <a:xfrm>
              <a:off x="765" y="1693"/>
              <a:ext cx="986" cy="590"/>
              <a:chOff x="765" y="1693"/>
              <a:chExt cx="986" cy="590"/>
            </a:xfrm>
          </p:grpSpPr>
          <p:sp>
            <p:nvSpPr>
              <p:cNvPr id="61" name="Text Box 43"/>
              <p:cNvSpPr txBox="1">
                <a:spLocks noChangeArrowheads="1"/>
              </p:cNvSpPr>
              <p:nvPr/>
            </p:nvSpPr>
            <p:spPr bwMode="auto">
              <a:xfrm>
                <a:off x="980" y="1693"/>
                <a:ext cx="77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ea typeface="楷体" panose="02010609060101010101" pitchFamily="49" charset="-122"/>
                    <a:cs typeface="Arial" panose="020B0604020202020204" pitchFamily="34" charset="0"/>
                  </a:rPr>
                  <a:t>Cookie file</a:t>
                </a:r>
                <a:endParaRPr lang="en-US" altLang="zh-CN" sz="1600">
                  <a:ea typeface="楷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2" name="Text Box 44"/>
              <p:cNvSpPr txBox="1">
                <a:spLocks noChangeArrowheads="1"/>
              </p:cNvSpPr>
              <p:nvPr/>
            </p:nvSpPr>
            <p:spPr bwMode="auto">
              <a:xfrm>
                <a:off x="765" y="1915"/>
                <a:ext cx="935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>
                    <a:ea typeface="楷体" panose="02010609060101010101" pitchFamily="49" charset="-122"/>
                    <a:cs typeface="Arial" panose="020B0604020202020204" pitchFamily="34" charset="0"/>
                  </a:rPr>
                  <a:t>amazon: 1678</a:t>
                </a:r>
              </a:p>
              <a:p>
                <a:r>
                  <a:rPr lang="en-US" altLang="zh-CN" sz="1600">
                    <a:ea typeface="楷体" panose="02010609060101010101" pitchFamily="49" charset="-122"/>
                    <a:cs typeface="Arial" panose="020B0604020202020204" pitchFamily="34" charset="0"/>
                  </a:rPr>
                  <a:t>ebay: 8734</a:t>
                </a:r>
              </a:p>
            </p:txBody>
          </p:sp>
        </p:grpSp>
      </p:grpSp>
      <p:sp>
        <p:nvSpPr>
          <p:cNvPr id="63" name="AutoShape 45"/>
          <p:cNvSpPr>
            <a:spLocks noChangeArrowheads="1"/>
          </p:cNvSpPr>
          <p:nvPr/>
        </p:nvSpPr>
        <p:spPr bwMode="auto">
          <a:xfrm>
            <a:off x="1898514" y="2157643"/>
            <a:ext cx="1787525" cy="914400"/>
          </a:xfrm>
          <a:prstGeom prst="parallelogram">
            <a:avLst>
              <a:gd name="adj" fmla="val 488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 sz="1600"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64" name="Group 46"/>
          <p:cNvGrpSpPr/>
          <p:nvPr/>
        </p:nvGrpSpPr>
        <p:grpSpPr bwMode="auto">
          <a:xfrm>
            <a:off x="2074726" y="2133830"/>
            <a:ext cx="1565275" cy="936625"/>
            <a:chOff x="765" y="1693"/>
            <a:chExt cx="986" cy="590"/>
          </a:xfrm>
        </p:grpSpPr>
        <p:sp>
          <p:nvSpPr>
            <p:cNvPr id="65" name="Text Box 47"/>
            <p:cNvSpPr txBox="1">
              <a:spLocks noChangeArrowheads="1"/>
            </p:cNvSpPr>
            <p:nvPr/>
          </p:nvSpPr>
          <p:spPr bwMode="auto">
            <a:xfrm>
              <a:off x="980" y="1693"/>
              <a:ext cx="77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ea typeface="楷体" panose="02010609060101010101" pitchFamily="49" charset="-122"/>
                  <a:cs typeface="Arial" panose="020B0604020202020204" pitchFamily="34" charset="0"/>
                </a:rPr>
                <a:t>Cookie file</a:t>
              </a:r>
              <a:endParaRPr lang="en-US" altLang="zh-CN" sz="1600"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66" name="Text Box 48"/>
            <p:cNvSpPr txBox="1">
              <a:spLocks noChangeArrowheads="1"/>
            </p:cNvSpPr>
            <p:nvPr/>
          </p:nvSpPr>
          <p:spPr bwMode="auto">
            <a:xfrm>
              <a:off x="765" y="1915"/>
              <a:ext cx="76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en-US" altLang="zh-CN" sz="1600">
                <a:ea typeface="楷体" panose="02010609060101010101" pitchFamily="49" charset="-122"/>
                <a:cs typeface="Arial" panose="020B0604020202020204" pitchFamily="34" charset="0"/>
              </a:endParaRPr>
            </a:p>
            <a:p>
              <a:r>
                <a:rPr lang="en-US" altLang="zh-CN" sz="1600">
                  <a:ea typeface="楷体" panose="02010609060101010101" pitchFamily="49" charset="-122"/>
                  <a:cs typeface="Arial" panose="020B0604020202020204" pitchFamily="34" charset="0"/>
                </a:rPr>
                <a:t>ebay: 8734</a:t>
              </a:r>
            </a:p>
          </p:txBody>
        </p:sp>
      </p:grpSp>
      <p:grpSp>
        <p:nvGrpSpPr>
          <p:cNvPr id="67" name="Group 49"/>
          <p:cNvGrpSpPr/>
          <p:nvPr/>
        </p:nvGrpSpPr>
        <p:grpSpPr bwMode="auto">
          <a:xfrm>
            <a:off x="1873114" y="5089755"/>
            <a:ext cx="1787525" cy="936625"/>
            <a:chOff x="654" y="1693"/>
            <a:chExt cx="1126" cy="590"/>
          </a:xfrm>
        </p:grpSpPr>
        <p:sp>
          <p:nvSpPr>
            <p:cNvPr id="68" name="AutoShape 50"/>
            <p:cNvSpPr>
              <a:spLocks noChangeArrowheads="1"/>
            </p:cNvSpPr>
            <p:nvPr/>
          </p:nvSpPr>
          <p:spPr bwMode="auto">
            <a:xfrm>
              <a:off x="654" y="1700"/>
              <a:ext cx="1126" cy="576"/>
            </a:xfrm>
            <a:prstGeom prst="parallelogram">
              <a:avLst>
                <a:gd name="adj" fmla="val 48872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600"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grpSp>
          <p:nvGrpSpPr>
            <p:cNvPr id="69" name="Group 51"/>
            <p:cNvGrpSpPr/>
            <p:nvPr/>
          </p:nvGrpSpPr>
          <p:grpSpPr bwMode="auto">
            <a:xfrm>
              <a:off x="765" y="1693"/>
              <a:ext cx="986" cy="590"/>
              <a:chOff x="765" y="1693"/>
              <a:chExt cx="986" cy="590"/>
            </a:xfrm>
          </p:grpSpPr>
          <p:sp>
            <p:nvSpPr>
              <p:cNvPr id="70" name="Text Box 52"/>
              <p:cNvSpPr txBox="1">
                <a:spLocks noChangeArrowheads="1"/>
              </p:cNvSpPr>
              <p:nvPr/>
            </p:nvSpPr>
            <p:spPr bwMode="auto">
              <a:xfrm>
                <a:off x="980" y="1693"/>
                <a:ext cx="77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ea typeface="楷体" panose="02010609060101010101" pitchFamily="49" charset="-122"/>
                    <a:cs typeface="Arial" panose="020B0604020202020204" pitchFamily="34" charset="0"/>
                  </a:rPr>
                  <a:t>Cookie file</a:t>
                </a:r>
                <a:endParaRPr lang="en-US" altLang="zh-CN" sz="1600">
                  <a:ea typeface="楷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1" name="Text Box 53"/>
              <p:cNvSpPr txBox="1">
                <a:spLocks noChangeArrowheads="1"/>
              </p:cNvSpPr>
              <p:nvPr/>
            </p:nvSpPr>
            <p:spPr bwMode="auto">
              <a:xfrm>
                <a:off x="765" y="1915"/>
                <a:ext cx="935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>
                    <a:ea typeface="楷体" panose="02010609060101010101" pitchFamily="49" charset="-122"/>
                    <a:cs typeface="Arial" panose="020B0604020202020204" pitchFamily="34" charset="0"/>
                  </a:rPr>
                  <a:t>amazon: 1678</a:t>
                </a:r>
              </a:p>
              <a:p>
                <a:r>
                  <a:rPr lang="en-US" altLang="zh-CN" sz="1600">
                    <a:ea typeface="楷体" panose="02010609060101010101" pitchFamily="49" charset="-122"/>
                    <a:cs typeface="Arial" panose="020B0604020202020204" pitchFamily="34" charset="0"/>
                  </a:rPr>
                  <a:t>ebay: 8734</a:t>
                </a:r>
              </a:p>
            </p:txBody>
          </p:sp>
        </p:grpSp>
      </p:grpSp>
      <p:sp>
        <p:nvSpPr>
          <p:cNvPr id="72" name="Text Box 54"/>
          <p:cNvSpPr txBox="1">
            <a:spLocks noChangeArrowheads="1"/>
          </p:cNvSpPr>
          <p:nvPr/>
        </p:nvSpPr>
        <p:spPr bwMode="auto">
          <a:xfrm>
            <a:off x="1811201" y="4584930"/>
            <a:ext cx="1171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ea typeface="楷体" panose="02010609060101010101" pitchFamily="49" charset="-122"/>
                <a:cs typeface="Arial" panose="020B0604020202020204" pitchFamily="34" charset="0"/>
              </a:rPr>
              <a:t>一周以后</a:t>
            </a:r>
            <a:r>
              <a:rPr lang="en-US" altLang="zh-CN">
                <a:ea typeface="楷体" panose="02010609060101010101" pitchFamily="49" charset="-122"/>
                <a:cs typeface="Arial" panose="020B0604020202020204" pitchFamily="34" charset="0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500"/>
                            </p:stCondLst>
                            <p:childTnLst>
                              <p:par>
                                <p:cTn id="7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500"/>
                            </p:stCondLst>
                            <p:childTnLst>
                              <p:par>
                                <p:cTn id="8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1500"/>
                            </p:stCondLst>
                            <p:childTnLst>
                              <p:par>
                                <p:cTn id="8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2500"/>
                            </p:stCondLst>
                            <p:childTnLst>
                              <p:par>
                                <p:cTn id="9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44" grpId="0"/>
      <p:bldP spid="45" grpId="0"/>
      <p:bldP spid="46" grpId="0"/>
      <p:bldP spid="53" grpId="0"/>
      <p:bldP spid="55" grpId="0"/>
      <p:bldP spid="57" grpId="0"/>
      <p:bldP spid="63" grpId="0" animBg="1"/>
      <p:bldP spid="7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/>
          <p:cNvGrpSpPr/>
          <p:nvPr/>
        </p:nvGrpSpPr>
        <p:grpSpPr>
          <a:xfrm>
            <a:off x="430213" y="0"/>
            <a:ext cx="7429500" cy="1428589"/>
            <a:chOff x="551030" y="-368704"/>
            <a:chExt cx="7429500" cy="1428589"/>
          </a:xfrm>
        </p:grpSpPr>
        <p:grpSp>
          <p:nvGrpSpPr>
            <p:cNvPr id="98" name="组合 97"/>
            <p:cNvGrpSpPr/>
            <p:nvPr/>
          </p:nvGrpSpPr>
          <p:grpSpPr>
            <a:xfrm>
              <a:off x="1201633" y="303925"/>
              <a:ext cx="6778897" cy="687997"/>
              <a:chOff x="1839060" y="967769"/>
              <a:chExt cx="6778897" cy="687997"/>
            </a:xfrm>
          </p:grpSpPr>
          <p:sp>
            <p:nvSpPr>
              <p:cNvPr id="100" name="矩形: 圆角 99"/>
              <p:cNvSpPr/>
              <p:nvPr/>
            </p:nvSpPr>
            <p:spPr>
              <a:xfrm>
                <a:off x="1839060" y="967769"/>
                <a:ext cx="6778897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101" name="文本框 100"/>
              <p:cNvSpPr txBox="1"/>
              <p:nvPr/>
            </p:nvSpPr>
            <p:spPr>
              <a:xfrm>
                <a:off x="2786092" y="1009435"/>
                <a:ext cx="55921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用户</a:t>
                </a:r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-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服务器交互：</a:t>
                </a:r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Cookie</a:t>
                </a:r>
              </a:p>
            </p:txBody>
          </p:sp>
        </p:grpSp>
        <p:pic>
          <p:nvPicPr>
            <p:cNvPr id="99" name="图片 9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119" name="组合 118"/>
          <p:cNvGrpSpPr/>
          <p:nvPr/>
        </p:nvGrpSpPr>
        <p:grpSpPr>
          <a:xfrm>
            <a:off x="689825" y="1631316"/>
            <a:ext cx="5640637" cy="476221"/>
            <a:chOff x="1403750" y="3593123"/>
            <a:chExt cx="5640637" cy="476221"/>
          </a:xfrm>
        </p:grpSpPr>
        <p:grpSp>
          <p:nvGrpSpPr>
            <p:cNvPr id="120" name="组合 119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122" name="对话气泡: 椭圆形 121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3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121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5058456" cy="47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Cookies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能为我们带来什么好处呢？</a:t>
              </a:r>
            </a:p>
          </p:txBody>
        </p:sp>
      </p:grp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1080816" y="3707931"/>
            <a:ext cx="9832990" cy="2524327"/>
          </a:xfrm>
          <a:prstGeom prst="rect">
            <a:avLst/>
          </a:prstGeom>
          <a:noFill/>
          <a:ln w="190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9FF6"/>
              </a:buClr>
              <a:buSzPct val="65000"/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Cookies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允许网站获得相当多的用户的信息</a:t>
            </a:r>
          </a:p>
          <a:p>
            <a:pPr eaLnBrk="1" hangingPunct="1">
              <a:spcBef>
                <a:spcPct val="20000"/>
              </a:spcBef>
              <a:buClr>
                <a:srgbClr val="009FF6"/>
              </a:buClr>
              <a:buSzPct val="65000"/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你可能会向网站提供你的姓名和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E_Mail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地址</a:t>
            </a:r>
          </a:p>
          <a:p>
            <a:pPr eaLnBrk="1" hangingPunct="1">
              <a:spcBef>
                <a:spcPct val="20000"/>
              </a:spcBef>
              <a:buClr>
                <a:srgbClr val="009FF6"/>
              </a:buClr>
              <a:buSzPct val="65000"/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搜索引擎也可以使用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cookie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和重定向技术获得很多的信息</a:t>
            </a:r>
          </a:p>
          <a:p>
            <a:pPr eaLnBrk="1" hangingPunct="1">
              <a:spcBef>
                <a:spcPct val="20000"/>
              </a:spcBef>
              <a:buClr>
                <a:srgbClr val="009FF6"/>
              </a:buClr>
              <a:buSzPct val="65000"/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广告公司也可以通过用户访问过的网站来获得用户的相关信息</a:t>
            </a:r>
          </a:p>
        </p:txBody>
      </p:sp>
      <p:sp>
        <p:nvSpPr>
          <p:cNvPr id="25" name="Text Box 79"/>
          <p:cNvSpPr txBox="1">
            <a:spLocks noChangeArrowheads="1"/>
          </p:cNvSpPr>
          <p:nvPr/>
        </p:nvSpPr>
        <p:spPr bwMode="auto">
          <a:xfrm>
            <a:off x="2981901" y="2314760"/>
            <a:ext cx="800219" cy="47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rgbClr val="009FF6"/>
              </a:buClr>
            </a:pPr>
            <a:r>
              <a:rPr kumimoji="1" lang="zh-CN" altLang="en-US" sz="240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认证</a:t>
            </a:r>
            <a:endParaRPr kumimoji="1"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Text Box 79"/>
          <p:cNvSpPr txBox="1">
            <a:spLocks noChangeArrowheads="1"/>
          </p:cNvSpPr>
          <p:nvPr/>
        </p:nvSpPr>
        <p:spPr bwMode="auto">
          <a:xfrm>
            <a:off x="3854381" y="2317684"/>
            <a:ext cx="1723549" cy="47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rgbClr val="009FF6"/>
              </a:buClr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“购物车”</a:t>
            </a:r>
            <a:endParaRPr kumimoji="1"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Text Box 79"/>
          <p:cNvSpPr txBox="1">
            <a:spLocks noChangeArrowheads="1"/>
          </p:cNvSpPr>
          <p:nvPr/>
        </p:nvSpPr>
        <p:spPr bwMode="auto">
          <a:xfrm>
            <a:off x="5650191" y="2317683"/>
            <a:ext cx="1415772" cy="47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rgbClr val="009FF6"/>
              </a:buClr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“推荐”</a:t>
            </a:r>
            <a:endParaRPr kumimoji="1"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Text Box 79"/>
          <p:cNvSpPr txBox="1">
            <a:spLocks noChangeArrowheads="1"/>
          </p:cNvSpPr>
          <p:nvPr/>
        </p:nvSpPr>
        <p:spPr bwMode="auto">
          <a:xfrm>
            <a:off x="7138225" y="2310264"/>
            <a:ext cx="2108269" cy="875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Clr>
                <a:srgbClr val="009FF6"/>
              </a:buClr>
            </a:pP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用户会话状态 </a:t>
            </a:r>
            <a:endParaRPr kumimoji="1"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10000"/>
              </a:lnSpc>
              <a:buClr>
                <a:srgbClr val="009FF6"/>
              </a:buClr>
            </a:pP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(Web e-mail)</a:t>
            </a:r>
            <a:endParaRPr kumimoji="1"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710414" y="3097029"/>
            <a:ext cx="2557887" cy="40278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Cookies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和私密性</a:t>
            </a:r>
            <a:endParaRPr kumimoji="1"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  <p:bldP spid="25" grpId="0"/>
      <p:bldP spid="26" grpId="0"/>
      <p:bldP spid="27" grpId="0"/>
      <p:bldP spid="28" grpId="0"/>
      <p:bldP spid="2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E2FC0143-51AC-4948-80E8-9BC500126F3B}"/>
              </a:ext>
            </a:extLst>
          </p:cNvPr>
          <p:cNvSpPr/>
          <p:nvPr/>
        </p:nvSpPr>
        <p:spPr>
          <a:xfrm>
            <a:off x="1154174" y="1371153"/>
            <a:ext cx="3563489" cy="3563489"/>
          </a:xfrm>
          <a:prstGeom prst="ellipse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92D39A8-AB88-49CB-9F6C-292F75EFDE9A}"/>
              </a:ext>
            </a:extLst>
          </p:cNvPr>
          <p:cNvGrpSpPr/>
          <p:nvPr/>
        </p:nvGrpSpPr>
        <p:grpSpPr>
          <a:xfrm>
            <a:off x="2504218" y="2122348"/>
            <a:ext cx="7802137" cy="2392134"/>
            <a:chOff x="2387558" y="2350356"/>
            <a:chExt cx="7802137" cy="2392134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F55A1D8A-4D59-4C3E-9792-84427F80460F}"/>
                </a:ext>
              </a:extLst>
            </p:cNvPr>
            <p:cNvGrpSpPr/>
            <p:nvPr/>
          </p:nvGrpSpPr>
          <p:grpSpPr>
            <a:xfrm>
              <a:off x="2387558" y="2350356"/>
              <a:ext cx="7802137" cy="1971975"/>
              <a:chOff x="1790670" y="1762766"/>
              <a:chExt cx="5851609" cy="1478981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805C810-6795-4D6E-898A-AF23AF458D1E}"/>
                  </a:ext>
                </a:extLst>
              </p:cNvPr>
              <p:cNvSpPr/>
              <p:nvPr/>
            </p:nvSpPr>
            <p:spPr>
              <a:xfrm>
                <a:off x="1790670" y="1762766"/>
                <a:ext cx="5851609" cy="8487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zh-CN" altLang="en-US" sz="6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造字工房朗倩（非商用）常规体" pitchFamily="50" charset="-122"/>
                    <a:ea typeface="造字工房朗倩（非商用）常规体" pitchFamily="50" charset="-122"/>
                  </a:rPr>
                  <a:t>因特网中的电子邮件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AE3ADA4-6A7B-4810-A6BF-06EC6E884194}"/>
                  </a:ext>
                </a:extLst>
              </p:cNvPr>
              <p:cNvSpPr/>
              <p:nvPr/>
            </p:nvSpPr>
            <p:spPr>
              <a:xfrm>
                <a:off x="3193352" y="2618499"/>
                <a:ext cx="4424534" cy="623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4800" spc="300" dirty="0">
                    <a:gradFill>
                      <a:gsLst>
                        <a:gs pos="100000">
                          <a:srgbClr val="2E95D1"/>
                        </a:gs>
                        <a:gs pos="0">
                          <a:srgbClr val="8296EF"/>
                        </a:gs>
                      </a:gsLst>
                      <a:lin ang="10800000" scaled="0"/>
                    </a:gra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-mail in the Internet</a:t>
                </a:r>
                <a:endParaRPr lang="zh-CN" altLang="en-US" sz="4800" spc="300" baseline="-25000" dirty="0">
                  <a:gradFill>
                    <a:gsLst>
                      <a:gs pos="100000">
                        <a:srgbClr val="2E95D1"/>
                      </a:gs>
                      <a:gs pos="0">
                        <a:srgbClr val="8296EF"/>
                      </a:gs>
                    </a:gsLst>
                    <a:lin ang="10800000" scaled="0"/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37ECEF2-992A-4D91-B174-42C0AE07C39B}"/>
                  </a:ext>
                </a:extLst>
              </p:cNvPr>
              <p:cNvSpPr/>
              <p:nvPr/>
            </p:nvSpPr>
            <p:spPr>
              <a:xfrm>
                <a:off x="2866209" y="2259730"/>
                <a:ext cx="514805" cy="807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9600" baseline="-25000" dirty="0">
                    <a:solidFill>
                      <a:srgbClr val="2E95D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zh-CN" altLang="en-US" sz="9600" baseline="-25000" dirty="0">
                  <a:solidFill>
                    <a:srgbClr val="2E95D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90C97EEE-77C3-4880-BD41-77E47DDB18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6209" y="3171568"/>
                <a:ext cx="4599515" cy="0"/>
              </a:xfrm>
              <a:prstGeom prst="line">
                <a:avLst/>
              </a:prstGeom>
              <a:ln w="9525">
                <a:solidFill>
                  <a:srgbClr val="2E3047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5F598D7-8728-4BBE-BF11-D00616B8EDF1}"/>
                </a:ext>
              </a:extLst>
            </p:cNvPr>
            <p:cNvSpPr/>
            <p:nvPr/>
          </p:nvSpPr>
          <p:spPr>
            <a:xfrm>
              <a:off x="8714846" y="4034604"/>
              <a:ext cx="1239442" cy="707886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4000" b="1" dirty="0">
                  <a:solidFill>
                    <a:srgbClr val="2E95D1"/>
                  </a:solidFill>
                  <a:latin typeface="造字工房朗倩（非商用）细体" pitchFamily="50" charset="-122"/>
                  <a:ea typeface="造字工房朗倩（非商用）细体" pitchFamily="50" charset="-122"/>
                </a:rPr>
                <a:t>……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8A7B8671-A919-4B28-968F-F4685045CCFF}"/>
              </a:ext>
            </a:extLst>
          </p:cNvPr>
          <p:cNvGrpSpPr/>
          <p:nvPr/>
        </p:nvGrpSpPr>
        <p:grpSpPr>
          <a:xfrm>
            <a:off x="824456" y="1780458"/>
            <a:ext cx="1479553" cy="1353390"/>
            <a:chOff x="787397" y="1578243"/>
            <a:chExt cx="1679793" cy="1536555"/>
          </a:xfrm>
        </p:grpSpPr>
        <p:sp>
          <p:nvSpPr>
            <p:cNvPr id="21" name="Oval 6">
              <a:extLst>
                <a:ext uri="{FF2B5EF4-FFF2-40B4-BE49-F238E27FC236}">
                  <a16:creationId xmlns:a16="http://schemas.microsoft.com/office/drawing/2014/main" id="{243BE39F-F63C-4DD7-8AE3-F5E2181CF1DA}"/>
                </a:ext>
              </a:extLst>
            </p:cNvPr>
            <p:cNvSpPr/>
            <p:nvPr/>
          </p:nvSpPr>
          <p:spPr>
            <a:xfrm>
              <a:off x="934434" y="1608992"/>
              <a:ext cx="1532756" cy="1505806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0">
                    <a:srgbClr val="2E95D1"/>
                  </a:gs>
                  <a:gs pos="100000">
                    <a:srgbClr val="1F25A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Narkisim" panose="020E0502050101010101" pitchFamily="34" charset="-79"/>
              </a:endParaRPr>
            </a:p>
          </p:txBody>
        </p: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98402D77-7B74-48B7-A371-74D826D404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6607"/>
            <a:stretch/>
          </p:blipFill>
          <p:spPr>
            <a:xfrm>
              <a:off x="787397" y="1578243"/>
              <a:ext cx="1602532" cy="1404482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10581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E2FC0143-51AC-4948-80E8-9BC500126F3B}"/>
              </a:ext>
            </a:extLst>
          </p:cNvPr>
          <p:cNvSpPr/>
          <p:nvPr/>
        </p:nvSpPr>
        <p:spPr>
          <a:xfrm>
            <a:off x="1154174" y="1371153"/>
            <a:ext cx="3563489" cy="3563489"/>
          </a:xfrm>
          <a:prstGeom prst="ellipse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92D39A8-AB88-49CB-9F6C-292F75EFDE9A}"/>
              </a:ext>
            </a:extLst>
          </p:cNvPr>
          <p:cNvGrpSpPr/>
          <p:nvPr/>
        </p:nvGrpSpPr>
        <p:grpSpPr>
          <a:xfrm>
            <a:off x="2436384" y="2133098"/>
            <a:ext cx="8134591" cy="2118169"/>
            <a:chOff x="2319724" y="2361106"/>
            <a:chExt cx="8134591" cy="2118169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F55A1D8A-4D59-4C3E-9792-84427F80460F}"/>
                </a:ext>
              </a:extLst>
            </p:cNvPr>
            <p:cNvGrpSpPr/>
            <p:nvPr/>
          </p:nvGrpSpPr>
          <p:grpSpPr>
            <a:xfrm>
              <a:off x="2319724" y="2361106"/>
              <a:ext cx="8134591" cy="1614680"/>
              <a:chOff x="1739797" y="1770828"/>
              <a:chExt cx="6100948" cy="1211010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805C810-6795-4D6E-898A-AF23AF458D1E}"/>
                  </a:ext>
                </a:extLst>
              </p:cNvPr>
              <p:cNvSpPr/>
              <p:nvPr/>
            </p:nvSpPr>
            <p:spPr>
              <a:xfrm>
                <a:off x="1910989" y="1770828"/>
                <a:ext cx="5929756" cy="7070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sz="5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造字工房朗倩（非商用）常规体" pitchFamily="50" charset="-122"/>
                    <a:ea typeface="造字工房朗倩（非商用）常规体" pitchFamily="50" charset="-122"/>
                  </a:rPr>
                  <a:t>DNS</a:t>
                </a:r>
                <a:r>
                  <a:rPr lang="zh-CN" altLang="en-US" sz="5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造字工房朗倩（非商用）常规体" pitchFamily="50" charset="-122"/>
                    <a:ea typeface="造字工房朗倩（非商用）常规体" pitchFamily="50" charset="-122"/>
                  </a:rPr>
                  <a:t>：因特网的目录服务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AE3ADA4-6A7B-4810-A6BF-06EC6E884194}"/>
                  </a:ext>
                </a:extLst>
              </p:cNvPr>
              <p:cNvSpPr/>
              <p:nvPr/>
            </p:nvSpPr>
            <p:spPr>
              <a:xfrm>
                <a:off x="2178151" y="2466781"/>
                <a:ext cx="5472898" cy="4385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spc="300" dirty="0" err="1">
                    <a:gradFill>
                      <a:gsLst>
                        <a:gs pos="100000">
                          <a:srgbClr val="2E95D1"/>
                        </a:gs>
                        <a:gs pos="0">
                          <a:srgbClr val="8296EF"/>
                        </a:gs>
                      </a:gsLst>
                      <a:lin ang="10800000" scaled="0"/>
                    </a:gra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NS:Diretory</a:t>
                </a:r>
                <a:r>
                  <a:rPr lang="en-US" altLang="zh-CN" sz="3200" spc="300" dirty="0">
                    <a:gradFill>
                      <a:gsLst>
                        <a:gs pos="100000">
                          <a:srgbClr val="2E95D1"/>
                        </a:gs>
                        <a:gs pos="0">
                          <a:srgbClr val="8296EF"/>
                        </a:gs>
                      </a:gsLst>
                      <a:lin ang="10800000" scaled="0"/>
                    </a:gra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Service in the Internet</a:t>
                </a:r>
                <a:endParaRPr lang="zh-CN" altLang="en-US" sz="3200" spc="300" baseline="-25000" dirty="0">
                  <a:gradFill>
                    <a:gsLst>
                      <a:gs pos="100000">
                        <a:srgbClr val="2E95D1"/>
                      </a:gs>
                      <a:gs pos="0">
                        <a:srgbClr val="8296EF"/>
                      </a:gs>
                    </a:gsLst>
                    <a:lin ang="10800000" scaled="0"/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37ECEF2-992A-4D91-B174-42C0AE07C39B}"/>
                  </a:ext>
                </a:extLst>
              </p:cNvPr>
              <p:cNvSpPr/>
              <p:nvPr/>
            </p:nvSpPr>
            <p:spPr>
              <a:xfrm>
                <a:off x="1739797" y="1970246"/>
                <a:ext cx="583333" cy="8079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9600" baseline="-25000" dirty="0">
                    <a:solidFill>
                      <a:srgbClr val="2E95D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sz="9600" baseline="-25000" dirty="0">
                  <a:solidFill>
                    <a:srgbClr val="2E95D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90C97EEE-77C3-4880-BD41-77E47DDB18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7712" y="2955132"/>
                <a:ext cx="5506797" cy="26706"/>
              </a:xfrm>
              <a:prstGeom prst="line">
                <a:avLst/>
              </a:prstGeom>
              <a:ln w="9525">
                <a:solidFill>
                  <a:srgbClr val="2E3047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5F598D7-8728-4BBE-BF11-D00616B8EDF1}"/>
                </a:ext>
              </a:extLst>
            </p:cNvPr>
            <p:cNvSpPr/>
            <p:nvPr/>
          </p:nvSpPr>
          <p:spPr>
            <a:xfrm>
              <a:off x="8915685" y="3771389"/>
              <a:ext cx="1239442" cy="707886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4000" b="1" dirty="0">
                  <a:solidFill>
                    <a:srgbClr val="2E95D1"/>
                  </a:solidFill>
                  <a:latin typeface="造字工房朗倩（非商用）细体" pitchFamily="50" charset="-122"/>
                  <a:ea typeface="造字工房朗倩（非商用）细体" pitchFamily="50" charset="-122"/>
                </a:rPr>
                <a:t>……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8A7B8671-A919-4B28-968F-F4685045CCFF}"/>
              </a:ext>
            </a:extLst>
          </p:cNvPr>
          <p:cNvGrpSpPr/>
          <p:nvPr/>
        </p:nvGrpSpPr>
        <p:grpSpPr>
          <a:xfrm>
            <a:off x="824456" y="1780458"/>
            <a:ext cx="1479553" cy="1353390"/>
            <a:chOff x="787397" y="1578243"/>
            <a:chExt cx="1679793" cy="1536555"/>
          </a:xfrm>
        </p:grpSpPr>
        <p:sp>
          <p:nvSpPr>
            <p:cNvPr id="21" name="Oval 6">
              <a:extLst>
                <a:ext uri="{FF2B5EF4-FFF2-40B4-BE49-F238E27FC236}">
                  <a16:creationId xmlns:a16="http://schemas.microsoft.com/office/drawing/2014/main" id="{243BE39F-F63C-4DD7-8AE3-F5E2181CF1DA}"/>
                </a:ext>
              </a:extLst>
            </p:cNvPr>
            <p:cNvSpPr/>
            <p:nvPr/>
          </p:nvSpPr>
          <p:spPr>
            <a:xfrm>
              <a:off x="934434" y="1608992"/>
              <a:ext cx="1532756" cy="1505806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0">
                    <a:srgbClr val="2E95D1"/>
                  </a:gs>
                  <a:gs pos="100000">
                    <a:srgbClr val="1F25A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Narkisim" panose="020E0502050101010101" pitchFamily="34" charset="-79"/>
              </a:endParaRPr>
            </a:p>
          </p:txBody>
        </p: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98402D77-7B74-48B7-A371-74D826D404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6607"/>
            <a:stretch/>
          </p:blipFill>
          <p:spPr>
            <a:xfrm>
              <a:off x="787397" y="1578243"/>
              <a:ext cx="1602532" cy="1404482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54860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E2FC0143-51AC-4948-80E8-9BC500126F3B}"/>
              </a:ext>
            </a:extLst>
          </p:cNvPr>
          <p:cNvSpPr/>
          <p:nvPr/>
        </p:nvSpPr>
        <p:spPr>
          <a:xfrm>
            <a:off x="1274823" y="1352103"/>
            <a:ext cx="3563489" cy="3563489"/>
          </a:xfrm>
          <a:prstGeom prst="ellipse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92D39A8-AB88-49CB-9F6C-292F75EFDE9A}"/>
              </a:ext>
            </a:extLst>
          </p:cNvPr>
          <p:cNvGrpSpPr/>
          <p:nvPr/>
        </p:nvGrpSpPr>
        <p:grpSpPr>
          <a:xfrm>
            <a:off x="2141233" y="2233028"/>
            <a:ext cx="5886412" cy="2095963"/>
            <a:chOff x="2778953" y="2301016"/>
            <a:chExt cx="5886412" cy="2095963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F55A1D8A-4D59-4C3E-9792-84427F80460F}"/>
                </a:ext>
              </a:extLst>
            </p:cNvPr>
            <p:cNvGrpSpPr/>
            <p:nvPr/>
          </p:nvGrpSpPr>
          <p:grpSpPr>
            <a:xfrm>
              <a:off x="2778953" y="2301016"/>
              <a:ext cx="5886412" cy="1652041"/>
              <a:chOff x="2084217" y="1725761"/>
              <a:chExt cx="4414814" cy="1239031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805C810-6795-4D6E-898A-AF23AF458D1E}"/>
                  </a:ext>
                </a:extLst>
              </p:cNvPr>
              <p:cNvSpPr/>
              <p:nvPr/>
            </p:nvSpPr>
            <p:spPr>
              <a:xfrm>
                <a:off x="3290367" y="1725761"/>
                <a:ext cx="3154954" cy="7070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sz="5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造字工房朗倩（非商用）常规体" pitchFamily="50" charset="-122"/>
                    <a:ea typeface="造字工房朗倩（非商用）常规体" pitchFamily="50" charset="-122"/>
                  </a:rPr>
                  <a:t>P2P</a:t>
                </a:r>
                <a:r>
                  <a:rPr lang="zh-CN" altLang="en-US" sz="5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造字工房朗倩（非商用）常规体" pitchFamily="50" charset="-122"/>
                    <a:ea typeface="造字工房朗倩（非商用）常规体" pitchFamily="50" charset="-122"/>
                  </a:rPr>
                  <a:t>文件分发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AE3ADA4-6A7B-4810-A6BF-06EC6E884194}"/>
                  </a:ext>
                </a:extLst>
              </p:cNvPr>
              <p:cNvSpPr/>
              <p:nvPr/>
            </p:nvSpPr>
            <p:spPr>
              <a:xfrm>
                <a:off x="2367847" y="2466781"/>
                <a:ext cx="4131184" cy="4385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spc="300" dirty="0" err="1">
                    <a:gradFill>
                      <a:gsLst>
                        <a:gs pos="100000">
                          <a:srgbClr val="2E95D1"/>
                        </a:gs>
                        <a:gs pos="0">
                          <a:srgbClr val="8296EF"/>
                        </a:gs>
                      </a:gsLst>
                      <a:lin ang="10800000" scaled="0"/>
                    </a:gra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ile</a:t>
                </a:r>
                <a:r>
                  <a:rPr lang="en-US" altLang="zh-CN" sz="3200" spc="300" dirty="0">
                    <a:gradFill>
                      <a:gsLst>
                        <a:gs pos="100000">
                          <a:srgbClr val="2E95D1"/>
                        </a:gs>
                        <a:gs pos="0">
                          <a:srgbClr val="8296EF"/>
                        </a:gs>
                      </a:gsLst>
                      <a:lin ang="10800000" scaled="0"/>
                    </a:gra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Distribution in the P2P</a:t>
                </a:r>
                <a:endParaRPr lang="zh-CN" altLang="en-US" sz="3200" spc="300" baseline="-25000" dirty="0">
                  <a:gradFill>
                    <a:gsLst>
                      <a:gs pos="100000">
                        <a:srgbClr val="2E95D1"/>
                      </a:gs>
                      <a:gs pos="0">
                        <a:srgbClr val="8296EF"/>
                      </a:gs>
                    </a:gsLst>
                    <a:lin ang="10800000" scaled="0"/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37ECEF2-992A-4D91-B174-42C0AE07C39B}"/>
                  </a:ext>
                </a:extLst>
              </p:cNvPr>
              <p:cNvSpPr/>
              <p:nvPr/>
            </p:nvSpPr>
            <p:spPr>
              <a:xfrm>
                <a:off x="2084217" y="1956660"/>
                <a:ext cx="481142" cy="807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9600" baseline="-25000" dirty="0">
                    <a:solidFill>
                      <a:srgbClr val="2E95D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zh-CN" altLang="en-US" sz="9600" baseline="-25000" dirty="0">
                  <a:solidFill>
                    <a:srgbClr val="2E95D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90C97EEE-77C3-4880-BD41-77E47DDB18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4446" y="2955132"/>
                <a:ext cx="4224012" cy="9660"/>
              </a:xfrm>
              <a:prstGeom prst="line">
                <a:avLst/>
              </a:prstGeom>
              <a:ln w="9525">
                <a:solidFill>
                  <a:srgbClr val="2E3047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5F598D7-8728-4BBE-BF11-D00616B8EDF1}"/>
                </a:ext>
              </a:extLst>
            </p:cNvPr>
            <p:cNvSpPr/>
            <p:nvPr/>
          </p:nvSpPr>
          <p:spPr>
            <a:xfrm>
              <a:off x="7360341" y="3689093"/>
              <a:ext cx="1239442" cy="707886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4000" b="1" dirty="0">
                  <a:solidFill>
                    <a:srgbClr val="2E95D1"/>
                  </a:solidFill>
                  <a:latin typeface="造字工房朗倩（非商用）细体" pitchFamily="50" charset="-122"/>
                  <a:ea typeface="造字工房朗倩（非商用）细体" pitchFamily="50" charset="-122"/>
                </a:rPr>
                <a:t>……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8A7B8671-A919-4B28-968F-F4685045CCFF}"/>
              </a:ext>
            </a:extLst>
          </p:cNvPr>
          <p:cNvGrpSpPr/>
          <p:nvPr/>
        </p:nvGrpSpPr>
        <p:grpSpPr>
          <a:xfrm>
            <a:off x="824456" y="1780458"/>
            <a:ext cx="1479553" cy="1353390"/>
            <a:chOff x="787397" y="1578243"/>
            <a:chExt cx="1679793" cy="1536555"/>
          </a:xfrm>
        </p:grpSpPr>
        <p:sp>
          <p:nvSpPr>
            <p:cNvPr id="21" name="Oval 6">
              <a:extLst>
                <a:ext uri="{FF2B5EF4-FFF2-40B4-BE49-F238E27FC236}">
                  <a16:creationId xmlns:a16="http://schemas.microsoft.com/office/drawing/2014/main" id="{243BE39F-F63C-4DD7-8AE3-F5E2181CF1DA}"/>
                </a:ext>
              </a:extLst>
            </p:cNvPr>
            <p:cNvSpPr/>
            <p:nvPr/>
          </p:nvSpPr>
          <p:spPr>
            <a:xfrm>
              <a:off x="934434" y="1608992"/>
              <a:ext cx="1532756" cy="1505806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0">
                    <a:srgbClr val="2E95D1"/>
                  </a:gs>
                  <a:gs pos="100000">
                    <a:srgbClr val="1F25A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Narkisim" panose="020E0502050101010101" pitchFamily="34" charset="-79"/>
              </a:endParaRPr>
            </a:p>
          </p:txBody>
        </p: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98402D77-7B74-48B7-A371-74D826D404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6607"/>
            <a:stretch/>
          </p:blipFill>
          <p:spPr>
            <a:xfrm>
              <a:off x="787397" y="1578243"/>
              <a:ext cx="1602532" cy="1404482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72423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F8877A24-E631-40A8-9A81-F318EF365C32}"/>
              </a:ext>
            </a:extLst>
          </p:cNvPr>
          <p:cNvGrpSpPr/>
          <p:nvPr/>
        </p:nvGrpSpPr>
        <p:grpSpPr>
          <a:xfrm>
            <a:off x="430213" y="0"/>
            <a:ext cx="4303628" cy="1428589"/>
            <a:chOff x="551030" y="-368704"/>
            <a:chExt cx="4303628" cy="1428589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40D6F540-C1D1-4C41-AE9E-41A00576C830}"/>
                </a:ext>
              </a:extLst>
            </p:cNvPr>
            <p:cNvGrpSpPr/>
            <p:nvPr/>
          </p:nvGrpSpPr>
          <p:grpSpPr>
            <a:xfrm>
              <a:off x="1201631" y="303925"/>
              <a:ext cx="3653027" cy="687996"/>
              <a:chOff x="1839058" y="967769"/>
              <a:chExt cx="3653027" cy="687996"/>
            </a:xfrm>
          </p:grpSpPr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48CB706A-06A6-4B30-A4BB-26E7B78FCF0A}"/>
                  </a:ext>
                </a:extLst>
              </p:cNvPr>
              <p:cNvSpPr/>
              <p:nvPr/>
            </p:nvSpPr>
            <p:spPr>
              <a:xfrm>
                <a:off x="1839058" y="967769"/>
                <a:ext cx="3653027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8100624-9A53-4AFD-9A65-0F157AF8C21F}"/>
                  </a:ext>
                </a:extLst>
              </p:cNvPr>
              <p:cNvSpPr txBox="1"/>
              <p:nvPr/>
            </p:nvSpPr>
            <p:spPr>
              <a:xfrm>
                <a:off x="2705629" y="1009434"/>
                <a:ext cx="27055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本章小结</a:t>
                </a:r>
                <a:endPara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朗倩（非商用）细体" pitchFamily="50" charset="-122"/>
                  <a:ea typeface="造字工房朗倩（非商用）细体" pitchFamily="50" charset="-122"/>
                </a:endParaRPr>
              </a:p>
            </p:txBody>
          </p:sp>
        </p:grp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DC9B4186-B32A-4E90-8B26-9D6C1199DB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/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433AFCC1-8AFD-4605-8EAC-7DBDC3269284}"/>
              </a:ext>
            </a:extLst>
          </p:cNvPr>
          <p:cNvSpPr txBox="1"/>
          <p:nvPr/>
        </p:nvSpPr>
        <p:spPr>
          <a:xfrm>
            <a:off x="1117139" y="1647379"/>
            <a:ext cx="3912523" cy="4458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应用程序架构</a:t>
            </a:r>
          </a:p>
          <a:p>
            <a:pPr marL="800100" lvl="1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n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客户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服务器</a:t>
            </a:r>
          </a:p>
          <a:p>
            <a:pPr marL="800100" lvl="1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n"/>
            </a:pP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P2P</a:t>
            </a: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应用服务要求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n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可靠性、带宽、延迟</a:t>
            </a: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互联网传输服务模式</a:t>
            </a:r>
          </a:p>
          <a:p>
            <a:pPr marL="800100" lvl="1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n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面向连接、可靠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: TCP</a:t>
            </a:r>
          </a:p>
          <a:p>
            <a:pPr marL="800100" lvl="1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n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不可靠、数据报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: UDP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EE9D0D0-A8C6-4DFB-98E2-0965DB87989E}"/>
              </a:ext>
            </a:extLst>
          </p:cNvPr>
          <p:cNvSpPr txBox="1"/>
          <p:nvPr/>
        </p:nvSpPr>
        <p:spPr>
          <a:xfrm>
            <a:off x="6318969" y="1647378"/>
            <a:ext cx="3912523" cy="2795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具体协议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n"/>
            </a:pP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HTTP</a:t>
            </a:r>
          </a:p>
          <a:p>
            <a:pPr marL="800100" lvl="1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n"/>
            </a:pP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SMTP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POP3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IMAP</a:t>
            </a:r>
          </a:p>
          <a:p>
            <a:pPr marL="800100" lvl="1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n"/>
            </a:pP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DNS</a:t>
            </a:r>
          </a:p>
          <a:p>
            <a:pPr marL="800100" lvl="1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n"/>
            </a:pP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P2P: BitTorrent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4183721" cy="1428589"/>
            <a:chOff x="551030" y="-368704"/>
            <a:chExt cx="4183721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1" y="303925"/>
              <a:ext cx="3533120" cy="675443"/>
              <a:chOff x="1839058" y="967769"/>
              <a:chExt cx="3533120" cy="675443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8" y="967769"/>
                <a:ext cx="3533120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666893" y="982324"/>
                <a:ext cx="25860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本章小结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6FD25BBA-15AE-4C54-97A9-D877D1832D3E}"/>
              </a:ext>
            </a:extLst>
          </p:cNvPr>
          <p:cNvSpPr txBox="1"/>
          <p:nvPr/>
        </p:nvSpPr>
        <p:spPr>
          <a:xfrm>
            <a:off x="1035916" y="2082195"/>
            <a:ext cx="5817735" cy="3350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典型的请求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/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回复消息交换：</a:t>
            </a:r>
          </a:p>
          <a:p>
            <a:pPr marL="800100" lvl="1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n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客户端请求信息或服务</a:t>
            </a:r>
          </a:p>
          <a:p>
            <a:pPr marL="800100" lvl="1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n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服务器用状态代码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数据响应，</a:t>
            </a: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消息格式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n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首部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: 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提供数据信息的字段</a:t>
            </a:r>
          </a:p>
          <a:p>
            <a:pPr marL="800100" lvl="1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n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数据：正在通信的信息（有效载荷）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D9E341-5C81-40BD-84D3-FD16A2732063}"/>
              </a:ext>
            </a:extLst>
          </p:cNvPr>
          <p:cNvSpPr txBox="1"/>
          <p:nvPr/>
        </p:nvSpPr>
        <p:spPr>
          <a:xfrm>
            <a:off x="7135347" y="2082195"/>
            <a:ext cx="5817735" cy="390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控制 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vs. 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消息</a:t>
            </a:r>
          </a:p>
          <a:p>
            <a:pPr marL="800100" lvl="1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n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带内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带外</a:t>
            </a: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集中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vs.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分散 </a:t>
            </a: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无状态 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vs. 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有状态</a:t>
            </a: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可靠 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vs. </a:t>
            </a:r>
            <a:r>
              <a:rPr kumimoji="1" lang="zh-CN" altLang="en-US" sz="240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不可靠</a:t>
            </a:r>
            <a:endParaRPr kumimoji="1" lang="zh-CN" altLang="en-US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“网络边缘的复杂性”</a:t>
            </a:r>
          </a:p>
          <a:p>
            <a:pPr marL="800100" lvl="1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n"/>
            </a:pPr>
            <a:endParaRPr kumimoji="1" lang="zh-CN" altLang="en-US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039EB72-E310-4568-A4C5-FB9CD3D42666}"/>
              </a:ext>
            </a:extLst>
          </p:cNvPr>
          <p:cNvGrpSpPr/>
          <p:nvPr/>
        </p:nvGrpSpPr>
        <p:grpSpPr>
          <a:xfrm>
            <a:off x="7135347" y="1620527"/>
            <a:ext cx="2605374" cy="461668"/>
            <a:chOff x="1282571" y="4092184"/>
            <a:chExt cx="2742829" cy="631387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44CE7590-EA19-4725-A3DB-466A2F5A4DAE}"/>
                </a:ext>
              </a:extLst>
            </p:cNvPr>
            <p:cNvSpPr/>
            <p:nvPr/>
          </p:nvSpPr>
          <p:spPr>
            <a:xfrm>
              <a:off x="1282572" y="4092184"/>
              <a:ext cx="2742828" cy="623059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3091D9C-C657-4FD0-9E08-14DFC26C7D03}"/>
                </a:ext>
              </a:extLst>
            </p:cNvPr>
            <p:cNvSpPr/>
            <p:nvPr/>
          </p:nvSpPr>
          <p:spPr>
            <a:xfrm>
              <a:off x="1282571" y="4092189"/>
              <a:ext cx="2742829" cy="6313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重要主题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5665788" cy="1428589"/>
            <a:chOff x="551030" y="-368704"/>
            <a:chExt cx="5665788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2" y="303925"/>
              <a:ext cx="5015186" cy="687997"/>
              <a:chOff x="1839059" y="967769"/>
              <a:chExt cx="5015186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9" y="967769"/>
                <a:ext cx="5015186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4" y="1009435"/>
                <a:ext cx="3706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常见的网络应用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647164" y="1588421"/>
            <a:ext cx="2761371" cy="476221"/>
            <a:chOff x="1403750" y="3593123"/>
            <a:chExt cx="2761371" cy="476221"/>
          </a:xfrm>
        </p:grpSpPr>
        <p:grpSp>
          <p:nvGrpSpPr>
            <p:cNvPr id="8" name="组合 7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10" name="对话气泡: 椭圆形 9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9" name="Text Box 79"/>
            <p:cNvSpPr txBox="1">
              <a:spLocks noChangeArrowheads="1"/>
            </p:cNvSpPr>
            <p:nvPr/>
          </p:nvSpPr>
          <p:spPr bwMode="auto">
            <a:xfrm>
              <a:off x="1985932" y="3593123"/>
              <a:ext cx="2179189" cy="47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网络游戏对战</a:t>
              </a:r>
              <a:endPara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45611" y="1588421"/>
            <a:ext cx="2082653" cy="476221"/>
            <a:chOff x="1403750" y="3593123"/>
            <a:chExt cx="2082653" cy="476221"/>
          </a:xfrm>
        </p:grpSpPr>
        <p:grpSp>
          <p:nvGrpSpPr>
            <p:cNvPr id="51" name="组合 50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56" name="对话气泡: 椭圆形 55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54" name="Text Box 79"/>
            <p:cNvSpPr txBox="1">
              <a:spLocks noChangeArrowheads="1"/>
            </p:cNvSpPr>
            <p:nvPr/>
          </p:nvSpPr>
          <p:spPr bwMode="auto">
            <a:xfrm>
              <a:off x="1985933" y="3593123"/>
              <a:ext cx="1500470" cy="47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资源共享</a:t>
              </a:r>
              <a:endPara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433187" y="1936504"/>
            <a:ext cx="5624126" cy="3762836"/>
            <a:chOff x="1433187" y="1936504"/>
            <a:chExt cx="5624126" cy="3762836"/>
          </a:xfrm>
        </p:grpSpPr>
        <p:grpSp>
          <p:nvGrpSpPr>
            <p:cNvPr id="13" name="组合 12"/>
            <p:cNvGrpSpPr/>
            <p:nvPr/>
          </p:nvGrpSpPr>
          <p:grpSpPr>
            <a:xfrm>
              <a:off x="1433187" y="2128435"/>
              <a:ext cx="1574153" cy="1415896"/>
              <a:chOff x="1433187" y="2128435"/>
              <a:chExt cx="1574153" cy="1415896"/>
            </a:xfrm>
          </p:grpSpPr>
          <p:grpSp>
            <p:nvGrpSpPr>
              <p:cNvPr id="46" name="组合 45"/>
              <p:cNvGrpSpPr/>
              <p:nvPr/>
            </p:nvGrpSpPr>
            <p:grpSpPr>
              <a:xfrm>
                <a:off x="1433187" y="2939575"/>
                <a:ext cx="1574153" cy="604756"/>
                <a:chOff x="605411" y="5899906"/>
                <a:chExt cx="1574153" cy="604756"/>
              </a:xfrm>
            </p:grpSpPr>
            <p:sp>
              <p:nvSpPr>
                <p:cNvPr id="47" name="矩形: 圆角 46"/>
                <p:cNvSpPr/>
                <p:nvPr/>
              </p:nvSpPr>
              <p:spPr>
                <a:xfrm>
                  <a:off x="605411" y="5987201"/>
                  <a:ext cx="1574153" cy="517461"/>
                </a:xfrm>
                <a:prstGeom prst="roundRect">
                  <a:avLst>
                    <a:gd name="adj" fmla="val 12368"/>
                  </a:avLst>
                </a:prstGeom>
                <a:solidFill>
                  <a:srgbClr val="FEF6E5"/>
                </a:solidFill>
                <a:ln w="19050">
                  <a:solidFill>
                    <a:srgbClr val="FDECC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15"/>
                <p:cNvSpPr/>
                <p:nvPr/>
              </p:nvSpPr>
              <p:spPr>
                <a:xfrm>
                  <a:off x="797813" y="5899906"/>
                  <a:ext cx="1222119" cy="58894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CS</a:t>
                  </a:r>
                  <a:endPara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</p:grpSp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2724" y="2128435"/>
                <a:ext cx="908224" cy="908224"/>
              </a:xfrm>
              <a:prstGeom prst="rect">
                <a:avLst/>
              </a:prstGeom>
            </p:spPr>
          </p:pic>
        </p:grpSp>
        <p:grpSp>
          <p:nvGrpSpPr>
            <p:cNvPr id="17" name="组合 16"/>
            <p:cNvGrpSpPr/>
            <p:nvPr/>
          </p:nvGrpSpPr>
          <p:grpSpPr>
            <a:xfrm>
              <a:off x="3435790" y="2238112"/>
              <a:ext cx="1574157" cy="1313754"/>
              <a:chOff x="3435790" y="2238112"/>
              <a:chExt cx="1574157" cy="1313754"/>
            </a:xfrm>
          </p:grpSpPr>
          <p:grpSp>
            <p:nvGrpSpPr>
              <p:cNvPr id="50" name="组合 49"/>
              <p:cNvGrpSpPr/>
              <p:nvPr/>
            </p:nvGrpSpPr>
            <p:grpSpPr>
              <a:xfrm>
                <a:off x="3435790" y="2935817"/>
                <a:ext cx="1574157" cy="616049"/>
                <a:chOff x="1256597" y="5879257"/>
                <a:chExt cx="885301" cy="616049"/>
              </a:xfrm>
            </p:grpSpPr>
            <p:sp>
              <p:nvSpPr>
                <p:cNvPr id="52" name="矩形: 圆角 51"/>
                <p:cNvSpPr/>
                <p:nvPr/>
              </p:nvSpPr>
              <p:spPr>
                <a:xfrm>
                  <a:off x="1256597" y="5977845"/>
                  <a:ext cx="885301" cy="517461"/>
                </a:xfrm>
                <a:prstGeom prst="roundRect">
                  <a:avLst>
                    <a:gd name="adj" fmla="val 12368"/>
                  </a:avLst>
                </a:prstGeom>
                <a:solidFill>
                  <a:srgbClr val="FEF6E5"/>
                </a:solidFill>
                <a:ln w="19050">
                  <a:solidFill>
                    <a:srgbClr val="FDECC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9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Rectangle 15"/>
                <p:cNvSpPr/>
                <p:nvPr/>
              </p:nvSpPr>
              <p:spPr>
                <a:xfrm>
                  <a:off x="1293177" y="5879257"/>
                  <a:ext cx="816021" cy="5870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魔兽世界</a:t>
                  </a:r>
                  <a:endPara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</p:grpSp>
          <p:pic>
            <p:nvPicPr>
              <p:cNvPr id="15" name="图片 14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99" t="18421" r="15863" b="24986"/>
              <a:stretch>
                <a:fillRect/>
              </a:stretch>
            </p:blipFill>
            <p:spPr>
              <a:xfrm>
                <a:off x="3499139" y="2238112"/>
                <a:ext cx="1420116" cy="725484"/>
              </a:xfrm>
              <a:prstGeom prst="rect">
                <a:avLst/>
              </a:prstGeom>
            </p:spPr>
          </p:pic>
        </p:grpSp>
        <p:grpSp>
          <p:nvGrpSpPr>
            <p:cNvPr id="21" name="组合 20"/>
            <p:cNvGrpSpPr/>
            <p:nvPr/>
          </p:nvGrpSpPr>
          <p:grpSpPr>
            <a:xfrm>
              <a:off x="5483159" y="1936504"/>
              <a:ext cx="1574154" cy="1607827"/>
              <a:chOff x="5483159" y="1936504"/>
              <a:chExt cx="1574154" cy="1607827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5483159" y="2939630"/>
                <a:ext cx="1574154" cy="604701"/>
                <a:chOff x="1501343" y="5197312"/>
                <a:chExt cx="976715" cy="604701"/>
              </a:xfrm>
            </p:grpSpPr>
            <p:sp>
              <p:nvSpPr>
                <p:cNvPr id="57" name="矩形: 圆角 56"/>
                <p:cNvSpPr/>
                <p:nvPr/>
              </p:nvSpPr>
              <p:spPr>
                <a:xfrm>
                  <a:off x="1501343" y="5284552"/>
                  <a:ext cx="976715" cy="517461"/>
                </a:xfrm>
                <a:prstGeom prst="roundRect">
                  <a:avLst>
                    <a:gd name="adj" fmla="val 12368"/>
                  </a:avLst>
                </a:prstGeom>
                <a:solidFill>
                  <a:srgbClr val="FEF6E5"/>
                </a:solidFill>
                <a:ln w="19050">
                  <a:solidFill>
                    <a:srgbClr val="FDECC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9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Rectangle 15"/>
                <p:cNvSpPr/>
                <p:nvPr/>
              </p:nvSpPr>
              <p:spPr>
                <a:xfrm>
                  <a:off x="1642087" y="5197312"/>
                  <a:ext cx="732155" cy="5870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联众</a:t>
                  </a:r>
                  <a:endPara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</p:grpSp>
          <p:pic>
            <p:nvPicPr>
              <p:cNvPr id="20" name="图片 19"/>
              <p:cNvPicPr>
                <a:picLocks noChangeAspect="1"/>
              </p:cNvPicPr>
              <p:nvPr/>
            </p:nvPicPr>
            <p:blipFill rotWithShape="1"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556"/>
              <a:stretch>
                <a:fillRect/>
              </a:stretch>
            </p:blipFill>
            <p:spPr>
              <a:xfrm>
                <a:off x="5640602" y="1936504"/>
                <a:ext cx="1281754" cy="1061967"/>
              </a:xfrm>
              <a:prstGeom prst="rect">
                <a:avLst/>
              </a:prstGeom>
            </p:spPr>
          </p:pic>
        </p:grpSp>
        <p:pic>
          <p:nvPicPr>
            <p:cNvPr id="3074" name="Picture 2" descr="http://5b0988e595225.cdn.sohucs.com/images/20180223/a28ea63480a94b1a8f1e47aa8f6531a9.jpe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68" t="17444" r="40032" b="29934"/>
            <a:stretch>
              <a:fillRect/>
            </a:stretch>
          </p:blipFill>
          <p:spPr bwMode="auto">
            <a:xfrm>
              <a:off x="2534478" y="3860003"/>
              <a:ext cx="1096051" cy="1120919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组合 2"/>
            <p:cNvGrpSpPr/>
            <p:nvPr/>
          </p:nvGrpSpPr>
          <p:grpSpPr>
            <a:xfrm>
              <a:off x="2263842" y="5053009"/>
              <a:ext cx="1637325" cy="646331"/>
              <a:chOff x="1671108" y="5676736"/>
              <a:chExt cx="1637325" cy="646331"/>
            </a:xfrm>
          </p:grpSpPr>
          <p:sp>
            <p:nvSpPr>
              <p:cNvPr id="62" name="矩形: 圆角 46"/>
              <p:cNvSpPr/>
              <p:nvPr/>
            </p:nvSpPr>
            <p:spPr>
              <a:xfrm>
                <a:off x="1671108" y="5764031"/>
                <a:ext cx="1574153" cy="517461"/>
              </a:xfrm>
              <a:prstGeom prst="roundRect">
                <a:avLst>
                  <a:gd name="adj" fmla="val 12368"/>
                </a:avLst>
              </a:prstGeom>
              <a:solidFill>
                <a:srgbClr val="FEF6E5"/>
              </a:solidFill>
              <a:ln w="19050">
                <a:solidFill>
                  <a:srgbClr val="FDECC7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Rectangle 15"/>
              <p:cNvSpPr/>
              <p:nvPr/>
            </p:nvSpPr>
            <p:spPr>
              <a:xfrm>
                <a:off x="1671108" y="5676736"/>
                <a:ext cx="16373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绝地逃生</a:t>
                </a:r>
                <a:endPara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  <p:pic>
          <p:nvPicPr>
            <p:cNvPr id="3076" name="Picture 4" descr="http://img.zcool.cn/community/016f0c5a28f35ca801216e8d28d7e0.jpg@1280w_1l_2o_100sh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clrChange>
                <a:clrFrom>
                  <a:srgbClr val="282832"/>
                </a:clrFrom>
                <a:clrTo>
                  <a:srgbClr val="28283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70" t="8377" r="14775" b="54788"/>
            <a:stretch>
              <a:fillRect/>
            </a:stretch>
          </p:blipFill>
          <p:spPr bwMode="auto">
            <a:xfrm>
              <a:off x="4525026" y="3730886"/>
              <a:ext cx="1570975" cy="1459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7" name="组合 66"/>
            <p:cNvGrpSpPr/>
            <p:nvPr/>
          </p:nvGrpSpPr>
          <p:grpSpPr>
            <a:xfrm>
              <a:off x="4458676" y="5053009"/>
              <a:ext cx="1637325" cy="604756"/>
              <a:chOff x="1671108" y="5676736"/>
              <a:chExt cx="1637325" cy="604756"/>
            </a:xfrm>
          </p:grpSpPr>
          <p:sp>
            <p:nvSpPr>
              <p:cNvPr id="69" name="矩形: 圆角 46"/>
              <p:cNvSpPr/>
              <p:nvPr/>
            </p:nvSpPr>
            <p:spPr>
              <a:xfrm>
                <a:off x="1671108" y="5764031"/>
                <a:ext cx="1574153" cy="517461"/>
              </a:xfrm>
              <a:prstGeom prst="roundRect">
                <a:avLst>
                  <a:gd name="adj" fmla="val 12368"/>
                </a:avLst>
              </a:prstGeom>
              <a:solidFill>
                <a:srgbClr val="FEF6E5"/>
              </a:solidFill>
              <a:ln w="19050">
                <a:solidFill>
                  <a:srgbClr val="FDECC7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Rectangle 15"/>
              <p:cNvSpPr/>
              <p:nvPr/>
            </p:nvSpPr>
            <p:spPr>
              <a:xfrm>
                <a:off x="1671108" y="5676736"/>
                <a:ext cx="1637325" cy="5870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王者荣耀</a:t>
                </a: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1431634" y="2266224"/>
            <a:ext cx="4641907" cy="3152393"/>
            <a:chOff x="9781678" y="2998471"/>
            <a:chExt cx="4641907" cy="3152393"/>
          </a:xfrm>
        </p:grpSpPr>
        <p:grpSp>
          <p:nvGrpSpPr>
            <p:cNvPr id="24" name="组合 23"/>
            <p:cNvGrpSpPr/>
            <p:nvPr/>
          </p:nvGrpSpPr>
          <p:grpSpPr>
            <a:xfrm>
              <a:off x="9781678" y="3034990"/>
              <a:ext cx="1574153" cy="1345081"/>
              <a:chOff x="1433187" y="4506559"/>
              <a:chExt cx="1574153" cy="134508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1433187" y="5246884"/>
                <a:ext cx="1574153" cy="604756"/>
                <a:chOff x="605411" y="5899906"/>
                <a:chExt cx="1574153" cy="604756"/>
              </a:xfrm>
            </p:grpSpPr>
            <p:sp>
              <p:nvSpPr>
                <p:cNvPr id="63" name="矩形: 圆角 62"/>
                <p:cNvSpPr/>
                <p:nvPr/>
              </p:nvSpPr>
              <p:spPr>
                <a:xfrm>
                  <a:off x="605411" y="5987201"/>
                  <a:ext cx="1574153" cy="517461"/>
                </a:xfrm>
                <a:prstGeom prst="roundRect">
                  <a:avLst>
                    <a:gd name="adj" fmla="val 12368"/>
                  </a:avLst>
                </a:prstGeom>
                <a:solidFill>
                  <a:srgbClr val="FEF6E5"/>
                </a:solidFill>
                <a:ln w="19050">
                  <a:solidFill>
                    <a:srgbClr val="FDECC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" name="Rectangle 15"/>
                <p:cNvSpPr/>
                <p:nvPr/>
              </p:nvSpPr>
              <p:spPr>
                <a:xfrm>
                  <a:off x="797813" y="5899906"/>
                  <a:ext cx="1222119" cy="58894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FTP</a:t>
                  </a:r>
                  <a:endPara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</p:grpSp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27178" y="4506559"/>
                <a:ext cx="719316" cy="719316"/>
              </a:xfrm>
              <a:prstGeom prst="rect">
                <a:avLst/>
              </a:prstGeom>
            </p:spPr>
          </p:pic>
        </p:grpSp>
        <p:grpSp>
          <p:nvGrpSpPr>
            <p:cNvPr id="34" name="组合 33"/>
            <p:cNvGrpSpPr/>
            <p:nvPr/>
          </p:nvGrpSpPr>
          <p:grpSpPr>
            <a:xfrm>
              <a:off x="12849428" y="2998471"/>
              <a:ext cx="1574157" cy="1389135"/>
              <a:chOff x="3435790" y="4470040"/>
              <a:chExt cx="1574157" cy="1389135"/>
            </a:xfrm>
          </p:grpSpPr>
          <p:grpSp>
            <p:nvGrpSpPr>
              <p:cNvPr id="68" name="组合 67"/>
              <p:cNvGrpSpPr/>
              <p:nvPr/>
            </p:nvGrpSpPr>
            <p:grpSpPr>
              <a:xfrm>
                <a:off x="3435790" y="5243126"/>
                <a:ext cx="1574157" cy="616049"/>
                <a:chOff x="1256597" y="5879257"/>
                <a:chExt cx="885301" cy="616049"/>
              </a:xfrm>
            </p:grpSpPr>
            <p:sp>
              <p:nvSpPr>
                <p:cNvPr id="70" name="矩形: 圆角 69"/>
                <p:cNvSpPr/>
                <p:nvPr/>
              </p:nvSpPr>
              <p:spPr>
                <a:xfrm>
                  <a:off x="1256597" y="5977845"/>
                  <a:ext cx="885301" cy="517461"/>
                </a:xfrm>
                <a:prstGeom prst="roundRect">
                  <a:avLst>
                    <a:gd name="adj" fmla="val 12368"/>
                  </a:avLst>
                </a:prstGeom>
                <a:solidFill>
                  <a:srgbClr val="FEF6E5"/>
                </a:solidFill>
                <a:ln w="19050">
                  <a:solidFill>
                    <a:srgbClr val="FDECC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9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" name="Rectangle 15"/>
                <p:cNvSpPr/>
                <p:nvPr/>
              </p:nvSpPr>
              <p:spPr>
                <a:xfrm>
                  <a:off x="1293177" y="5879257"/>
                  <a:ext cx="816021" cy="5870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BT</a:t>
                  </a:r>
                  <a:endPara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</p:grpSp>
          <p:pic>
            <p:nvPicPr>
              <p:cNvPr id="33" name="图片 32"/>
              <p:cNvPicPr>
                <a:picLocks noChangeAspect="1"/>
              </p:cNvPicPr>
              <p:nvPr/>
            </p:nvPicPr>
            <p:blipFill rotWithShape="1"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558" t="12376" r="16968" b="12673"/>
              <a:stretch>
                <a:fillRect/>
              </a:stretch>
            </p:blipFill>
            <p:spPr>
              <a:xfrm>
                <a:off x="3768630" y="4470040"/>
                <a:ext cx="963022" cy="842645"/>
              </a:xfrm>
              <a:prstGeom prst="rect">
                <a:avLst/>
              </a:prstGeom>
            </p:spPr>
          </p:pic>
        </p:grpSp>
        <p:grpSp>
          <p:nvGrpSpPr>
            <p:cNvPr id="37" name="组合 36"/>
            <p:cNvGrpSpPr/>
            <p:nvPr/>
          </p:nvGrpSpPr>
          <p:grpSpPr>
            <a:xfrm>
              <a:off x="9822457" y="4739424"/>
              <a:ext cx="1574154" cy="1406746"/>
              <a:chOff x="5483159" y="4444894"/>
              <a:chExt cx="1574154" cy="1406746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5483159" y="5246939"/>
                <a:ext cx="1574154" cy="604701"/>
                <a:chOff x="1501343" y="5197312"/>
                <a:chExt cx="976715" cy="604701"/>
              </a:xfrm>
            </p:grpSpPr>
            <p:sp>
              <p:nvSpPr>
                <p:cNvPr id="78" name="矩形: 圆角 77"/>
                <p:cNvSpPr/>
                <p:nvPr/>
              </p:nvSpPr>
              <p:spPr>
                <a:xfrm>
                  <a:off x="1501343" y="5284552"/>
                  <a:ext cx="976715" cy="517461"/>
                </a:xfrm>
                <a:prstGeom prst="roundRect">
                  <a:avLst>
                    <a:gd name="adj" fmla="val 12368"/>
                  </a:avLst>
                </a:prstGeom>
                <a:solidFill>
                  <a:srgbClr val="FEF6E5"/>
                </a:solidFill>
                <a:ln w="19050">
                  <a:solidFill>
                    <a:srgbClr val="FDECC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9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9" name="Rectangle 15"/>
                <p:cNvSpPr/>
                <p:nvPr/>
              </p:nvSpPr>
              <p:spPr>
                <a:xfrm>
                  <a:off x="1627156" y="5197312"/>
                  <a:ext cx="732155" cy="5870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电驴</a:t>
                  </a:r>
                  <a:endPara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</p:grpSp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1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14620" y="4444894"/>
                <a:ext cx="770748" cy="842646"/>
              </a:xfrm>
              <a:prstGeom prst="rect">
                <a:avLst/>
              </a:prstGeom>
            </p:spPr>
          </p:pic>
        </p:grpSp>
        <p:pic>
          <p:nvPicPr>
            <p:cNvPr id="3078" name="Picture 6" descr="http://images.liqucn.com/img/h98/h55/img_localize_f26f53ba1f924aa85409cd1fbf260eab_560x350.jpg"/>
            <p:cNvPicPr>
              <a:picLocks noChangeAspect="1" noChangeArrowheads="1"/>
            </p:cNvPicPr>
            <p:nvPr/>
          </p:nvPicPr>
          <p:blipFill rotWithShape="1"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48" r="15703"/>
            <a:stretch>
              <a:fillRect/>
            </a:stretch>
          </p:blipFill>
          <p:spPr bwMode="auto">
            <a:xfrm>
              <a:off x="13094639" y="4629700"/>
              <a:ext cx="1083734" cy="976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组合 4"/>
            <p:cNvGrpSpPr/>
            <p:nvPr/>
          </p:nvGrpSpPr>
          <p:grpSpPr>
            <a:xfrm>
              <a:off x="12783334" y="5546163"/>
              <a:ext cx="1574154" cy="604701"/>
              <a:chOff x="9788233" y="5136242"/>
              <a:chExt cx="1574154" cy="604701"/>
            </a:xfrm>
          </p:grpSpPr>
          <p:sp>
            <p:nvSpPr>
              <p:cNvPr id="73" name="矩形: 圆角 77"/>
              <p:cNvSpPr/>
              <p:nvPr/>
            </p:nvSpPr>
            <p:spPr>
              <a:xfrm>
                <a:off x="9788233" y="5223482"/>
                <a:ext cx="1574154" cy="517461"/>
              </a:xfrm>
              <a:prstGeom prst="roundRect">
                <a:avLst>
                  <a:gd name="adj" fmla="val 12368"/>
                </a:avLst>
              </a:prstGeom>
              <a:solidFill>
                <a:srgbClr val="FEF6E5"/>
              </a:solidFill>
              <a:ln w="19050">
                <a:solidFill>
                  <a:srgbClr val="FDECC7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9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Rectangle 15"/>
              <p:cNvSpPr/>
              <p:nvPr/>
            </p:nvSpPr>
            <p:spPr>
              <a:xfrm>
                <a:off x="9991004" y="5136242"/>
                <a:ext cx="1180001" cy="5870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迅雷</a:t>
                </a:r>
                <a:endPara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6328CC3D-47FE-4E73-B199-9953E7671D63}"/>
              </a:ext>
            </a:extLst>
          </p:cNvPr>
          <p:cNvGrpSpPr/>
          <p:nvPr/>
        </p:nvGrpSpPr>
        <p:grpSpPr>
          <a:xfrm>
            <a:off x="430213" y="0"/>
            <a:ext cx="4384548" cy="1428589"/>
            <a:chOff x="551030" y="-368704"/>
            <a:chExt cx="4384548" cy="1428589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C88DFEC2-754C-4E38-9F9C-EF108A913E08}"/>
                </a:ext>
              </a:extLst>
            </p:cNvPr>
            <p:cNvGrpSpPr/>
            <p:nvPr/>
          </p:nvGrpSpPr>
          <p:grpSpPr>
            <a:xfrm>
              <a:off x="1201632" y="303925"/>
              <a:ext cx="3733946" cy="687996"/>
              <a:chOff x="1839059" y="967769"/>
              <a:chExt cx="3733946" cy="687996"/>
            </a:xfrm>
          </p:grpSpPr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07AA1C74-433F-44F9-BC62-35CF9CA03F68}"/>
                  </a:ext>
                </a:extLst>
              </p:cNvPr>
              <p:cNvSpPr/>
              <p:nvPr/>
            </p:nvSpPr>
            <p:spPr>
              <a:xfrm>
                <a:off x="1839059" y="967769"/>
                <a:ext cx="3733946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C6E3377-41D8-42BA-9442-77474D0B91E5}"/>
                  </a:ext>
                </a:extLst>
              </p:cNvPr>
              <p:cNvSpPr txBox="1"/>
              <p:nvPr/>
            </p:nvSpPr>
            <p:spPr>
              <a:xfrm>
                <a:off x="2795619" y="1009434"/>
                <a:ext cx="27226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课后思考题</a:t>
                </a:r>
                <a:endParaRPr lang="en-US" altLang="zh-CN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朗倩（非商用）细体" pitchFamily="50" charset="-122"/>
                  <a:ea typeface="造字工房朗倩（非商用）细体" pitchFamily="50" charset="-122"/>
                </a:endParaRPr>
              </a:p>
            </p:txBody>
          </p:sp>
        </p:grp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BE0B9A9-AF0C-42EE-BBF4-2AB20B112A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/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25E19FC-3050-4C56-AA17-2CB4E2BF17B5}"/>
              </a:ext>
            </a:extLst>
          </p:cNvPr>
          <p:cNvGrpSpPr/>
          <p:nvPr/>
        </p:nvGrpSpPr>
        <p:grpSpPr>
          <a:xfrm>
            <a:off x="838200" y="2101218"/>
            <a:ext cx="10608425" cy="3685889"/>
            <a:chOff x="703264" y="1946585"/>
            <a:chExt cx="10972799" cy="4161037"/>
          </a:xfrm>
        </p:grpSpPr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DAAFD7B1-11B5-474F-BBFD-2020002D3D14}"/>
                </a:ext>
              </a:extLst>
            </p:cNvPr>
            <p:cNvSpPr/>
            <p:nvPr/>
          </p:nvSpPr>
          <p:spPr>
            <a:xfrm>
              <a:off x="703264" y="1946585"/>
              <a:ext cx="10972799" cy="4161037"/>
            </a:xfrm>
            <a:custGeom>
              <a:avLst/>
              <a:gdLst>
                <a:gd name="connsiteX0" fmla="*/ 0 w 10804124"/>
                <a:gd name="connsiteY0" fmla="*/ 79899 h 3861786"/>
                <a:gd name="connsiteX1" fmla="*/ 372862 w 10804124"/>
                <a:gd name="connsiteY1" fmla="*/ 3861786 h 3861786"/>
                <a:gd name="connsiteX2" fmla="*/ 10804124 w 10804124"/>
                <a:gd name="connsiteY2" fmla="*/ 3240349 h 3861786"/>
                <a:gd name="connsiteX3" fmla="*/ 10475650 w 10804124"/>
                <a:gd name="connsiteY3" fmla="*/ 0 h 3861786"/>
                <a:gd name="connsiteX4" fmla="*/ 0 w 10804124"/>
                <a:gd name="connsiteY4" fmla="*/ 79899 h 3861786"/>
                <a:gd name="connsiteX0" fmla="*/ 0 w 10804124"/>
                <a:gd name="connsiteY0" fmla="*/ 346229 h 4128116"/>
                <a:gd name="connsiteX1" fmla="*/ 372862 w 10804124"/>
                <a:gd name="connsiteY1" fmla="*/ 4128116 h 4128116"/>
                <a:gd name="connsiteX2" fmla="*/ 10804124 w 10804124"/>
                <a:gd name="connsiteY2" fmla="*/ 3506679 h 4128116"/>
                <a:gd name="connsiteX3" fmla="*/ 10182687 w 10804124"/>
                <a:gd name="connsiteY3" fmla="*/ 0 h 4128116"/>
                <a:gd name="connsiteX4" fmla="*/ 0 w 10804124"/>
                <a:gd name="connsiteY4" fmla="*/ 346229 h 4128116"/>
                <a:gd name="connsiteX0" fmla="*/ 0 w 10804124"/>
                <a:gd name="connsiteY0" fmla="*/ 363984 h 4145871"/>
                <a:gd name="connsiteX1" fmla="*/ 372862 w 10804124"/>
                <a:gd name="connsiteY1" fmla="*/ 4145871 h 4145871"/>
                <a:gd name="connsiteX2" fmla="*/ 10804124 w 10804124"/>
                <a:gd name="connsiteY2" fmla="*/ 3524434 h 4145871"/>
                <a:gd name="connsiteX3" fmla="*/ 10191565 w 10804124"/>
                <a:gd name="connsiteY3" fmla="*/ 0 h 4145871"/>
                <a:gd name="connsiteX4" fmla="*/ 0 w 10804124"/>
                <a:gd name="connsiteY4" fmla="*/ 363984 h 4145871"/>
                <a:gd name="connsiteX0" fmla="*/ 0 w 10928411"/>
                <a:gd name="connsiteY0" fmla="*/ 363984 h 4145871"/>
                <a:gd name="connsiteX1" fmla="*/ 372862 w 10928411"/>
                <a:gd name="connsiteY1" fmla="*/ 4145871 h 4145871"/>
                <a:gd name="connsiteX2" fmla="*/ 10928411 w 10928411"/>
                <a:gd name="connsiteY2" fmla="*/ 3701987 h 4145871"/>
                <a:gd name="connsiteX3" fmla="*/ 10191565 w 10928411"/>
                <a:gd name="connsiteY3" fmla="*/ 0 h 4145871"/>
                <a:gd name="connsiteX4" fmla="*/ 0 w 10928411"/>
                <a:gd name="connsiteY4" fmla="*/ 363984 h 4145871"/>
                <a:gd name="connsiteX0" fmla="*/ 0 w 10963921"/>
                <a:gd name="connsiteY0" fmla="*/ 363984 h 4145871"/>
                <a:gd name="connsiteX1" fmla="*/ 372862 w 10963921"/>
                <a:gd name="connsiteY1" fmla="*/ 4145871 h 4145871"/>
                <a:gd name="connsiteX2" fmla="*/ 10963921 w 10963921"/>
                <a:gd name="connsiteY2" fmla="*/ 3710864 h 4145871"/>
                <a:gd name="connsiteX3" fmla="*/ 10191565 w 10963921"/>
                <a:gd name="connsiteY3" fmla="*/ 0 h 4145871"/>
                <a:gd name="connsiteX4" fmla="*/ 0 w 10963921"/>
                <a:gd name="connsiteY4" fmla="*/ 363984 h 4145871"/>
                <a:gd name="connsiteX0" fmla="*/ 0 w 10963921"/>
                <a:gd name="connsiteY0" fmla="*/ 363984 h 4199137"/>
                <a:gd name="connsiteX1" fmla="*/ 408372 w 10963921"/>
                <a:gd name="connsiteY1" fmla="*/ 4199137 h 4199137"/>
                <a:gd name="connsiteX2" fmla="*/ 10963921 w 10963921"/>
                <a:gd name="connsiteY2" fmla="*/ 3710864 h 4199137"/>
                <a:gd name="connsiteX3" fmla="*/ 10191565 w 10963921"/>
                <a:gd name="connsiteY3" fmla="*/ 0 h 4199137"/>
                <a:gd name="connsiteX4" fmla="*/ 0 w 10963921"/>
                <a:gd name="connsiteY4" fmla="*/ 363984 h 4199137"/>
                <a:gd name="connsiteX0" fmla="*/ 0 w 11026065"/>
                <a:gd name="connsiteY0" fmla="*/ 488271 h 4199137"/>
                <a:gd name="connsiteX1" fmla="*/ 470516 w 11026065"/>
                <a:gd name="connsiteY1" fmla="*/ 4199137 h 4199137"/>
                <a:gd name="connsiteX2" fmla="*/ 11026065 w 11026065"/>
                <a:gd name="connsiteY2" fmla="*/ 3710864 h 4199137"/>
                <a:gd name="connsiteX3" fmla="*/ 10253709 w 11026065"/>
                <a:gd name="connsiteY3" fmla="*/ 0 h 4199137"/>
                <a:gd name="connsiteX4" fmla="*/ 0 w 11026065"/>
                <a:gd name="connsiteY4" fmla="*/ 488271 h 4199137"/>
                <a:gd name="connsiteX0" fmla="*/ 0 w 10972799"/>
                <a:gd name="connsiteY0" fmla="*/ 488271 h 4199137"/>
                <a:gd name="connsiteX1" fmla="*/ 417250 w 10972799"/>
                <a:gd name="connsiteY1" fmla="*/ 4199137 h 4199137"/>
                <a:gd name="connsiteX2" fmla="*/ 10972799 w 10972799"/>
                <a:gd name="connsiteY2" fmla="*/ 3710864 h 4199137"/>
                <a:gd name="connsiteX3" fmla="*/ 10200443 w 10972799"/>
                <a:gd name="connsiteY3" fmla="*/ 0 h 4199137"/>
                <a:gd name="connsiteX4" fmla="*/ 0 w 10972799"/>
                <a:gd name="connsiteY4" fmla="*/ 488271 h 4199137"/>
                <a:gd name="connsiteX0" fmla="*/ 0 w 10972799"/>
                <a:gd name="connsiteY0" fmla="*/ 440646 h 4151512"/>
                <a:gd name="connsiteX1" fmla="*/ 417250 w 10972799"/>
                <a:gd name="connsiteY1" fmla="*/ 4151512 h 4151512"/>
                <a:gd name="connsiteX2" fmla="*/ 10972799 w 10972799"/>
                <a:gd name="connsiteY2" fmla="*/ 3663239 h 4151512"/>
                <a:gd name="connsiteX3" fmla="*/ 10505243 w 10972799"/>
                <a:gd name="connsiteY3" fmla="*/ 0 h 4151512"/>
                <a:gd name="connsiteX4" fmla="*/ 0 w 10972799"/>
                <a:gd name="connsiteY4" fmla="*/ 440646 h 4151512"/>
                <a:gd name="connsiteX0" fmla="*/ 0 w 10972799"/>
                <a:gd name="connsiteY0" fmla="*/ 450171 h 4161037"/>
                <a:gd name="connsiteX1" fmla="*/ 417250 w 10972799"/>
                <a:gd name="connsiteY1" fmla="*/ 4161037 h 4161037"/>
                <a:gd name="connsiteX2" fmla="*/ 10972799 w 10972799"/>
                <a:gd name="connsiteY2" fmla="*/ 3672764 h 4161037"/>
                <a:gd name="connsiteX3" fmla="*/ 10524293 w 10972799"/>
                <a:gd name="connsiteY3" fmla="*/ 0 h 4161037"/>
                <a:gd name="connsiteX4" fmla="*/ 0 w 10972799"/>
                <a:gd name="connsiteY4" fmla="*/ 450171 h 416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72799" h="4161037">
                  <a:moveTo>
                    <a:pt x="0" y="450171"/>
                  </a:moveTo>
                  <a:lnTo>
                    <a:pt x="417250" y="4161037"/>
                  </a:lnTo>
                  <a:lnTo>
                    <a:pt x="10972799" y="3672764"/>
                  </a:lnTo>
                  <a:lnTo>
                    <a:pt x="10524293" y="0"/>
                  </a:lnTo>
                  <a:lnTo>
                    <a:pt x="0" y="450171"/>
                  </a:lnTo>
                  <a:close/>
                </a:path>
              </a:pathLst>
            </a:custGeom>
            <a:solidFill>
              <a:srgbClr val="009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F898C8C0-211E-47ED-BB50-CF01453C2FE1}"/>
                </a:ext>
              </a:extLst>
            </p:cNvPr>
            <p:cNvGrpSpPr/>
            <p:nvPr/>
          </p:nvGrpSpPr>
          <p:grpSpPr>
            <a:xfrm>
              <a:off x="899795" y="2124553"/>
              <a:ext cx="10582183" cy="3799644"/>
              <a:chOff x="1050713" y="2509081"/>
              <a:chExt cx="10582183" cy="3799644"/>
            </a:xfrm>
            <a:effectLst>
              <a:outerShdw blurRad="63500" sx="101000" sy="101000" algn="ctr" rotWithShape="0">
                <a:prstClr val="black">
                  <a:alpha val="38000"/>
                </a:prstClr>
              </a:outerShdw>
            </a:effectLst>
          </p:grpSpPr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ACFCF7B2-216F-4F58-B0F6-38A0D3FA02AE}"/>
                  </a:ext>
                </a:extLst>
              </p:cNvPr>
              <p:cNvSpPr/>
              <p:nvPr/>
            </p:nvSpPr>
            <p:spPr>
              <a:xfrm>
                <a:off x="1050713" y="2509082"/>
                <a:ext cx="10582183" cy="3799643"/>
              </a:xfrm>
              <a:custGeom>
                <a:avLst/>
                <a:gdLst>
                  <a:gd name="connsiteX0" fmla="*/ 0 w 10582183"/>
                  <a:gd name="connsiteY0" fmla="*/ 17756 h 3799643"/>
                  <a:gd name="connsiteX1" fmla="*/ 44389 w 10582183"/>
                  <a:gd name="connsiteY1" fmla="*/ 3799643 h 3799643"/>
                  <a:gd name="connsiteX2" fmla="*/ 10582183 w 10582183"/>
                  <a:gd name="connsiteY2" fmla="*/ 3701989 h 3799643"/>
                  <a:gd name="connsiteX3" fmla="*/ 10582183 w 10582183"/>
                  <a:gd name="connsiteY3" fmla="*/ 390618 h 3799643"/>
                  <a:gd name="connsiteX4" fmla="*/ 9792070 w 10582183"/>
                  <a:gd name="connsiteY4" fmla="*/ 390618 h 3799643"/>
                  <a:gd name="connsiteX5" fmla="*/ 9792070 w 10582183"/>
                  <a:gd name="connsiteY5" fmla="*/ 0 h 3799643"/>
                  <a:gd name="connsiteX6" fmla="*/ 0 w 10582183"/>
                  <a:gd name="connsiteY6" fmla="*/ 17756 h 3799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82183" h="3799643">
                    <a:moveTo>
                      <a:pt x="0" y="17756"/>
                    </a:moveTo>
                    <a:lnTo>
                      <a:pt x="44389" y="3799643"/>
                    </a:lnTo>
                    <a:lnTo>
                      <a:pt x="10582183" y="3701989"/>
                    </a:lnTo>
                    <a:lnTo>
                      <a:pt x="10582183" y="390618"/>
                    </a:lnTo>
                    <a:lnTo>
                      <a:pt x="9792070" y="390618"/>
                    </a:lnTo>
                    <a:lnTo>
                      <a:pt x="9792070" y="0"/>
                    </a:lnTo>
                    <a:lnTo>
                      <a:pt x="0" y="177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76D1D9E0-DE61-4B81-8CB1-334AB8AAD20F}"/>
                  </a:ext>
                </a:extLst>
              </p:cNvPr>
              <p:cNvSpPr/>
              <p:nvPr/>
            </p:nvSpPr>
            <p:spPr>
              <a:xfrm>
                <a:off x="10823806" y="2509081"/>
                <a:ext cx="809090" cy="417251"/>
              </a:xfrm>
              <a:custGeom>
                <a:avLst/>
                <a:gdLst>
                  <a:gd name="connsiteX0" fmla="*/ 17755 w 852256"/>
                  <a:gd name="connsiteY0" fmla="*/ 0 h 435006"/>
                  <a:gd name="connsiteX1" fmla="*/ 852256 w 852256"/>
                  <a:gd name="connsiteY1" fmla="*/ 435006 h 435006"/>
                  <a:gd name="connsiteX2" fmla="*/ 0 w 852256"/>
                  <a:gd name="connsiteY2" fmla="*/ 417251 h 435006"/>
                  <a:gd name="connsiteX3" fmla="*/ 17755 w 852256"/>
                  <a:gd name="connsiteY3" fmla="*/ 0 h 435006"/>
                  <a:gd name="connsiteX0" fmla="*/ 17755 w 852256"/>
                  <a:gd name="connsiteY0" fmla="*/ 0 h 417251"/>
                  <a:gd name="connsiteX1" fmla="*/ 852256 w 852256"/>
                  <a:gd name="connsiteY1" fmla="*/ 403715 h 417251"/>
                  <a:gd name="connsiteX2" fmla="*/ 0 w 852256"/>
                  <a:gd name="connsiteY2" fmla="*/ 417251 h 417251"/>
                  <a:gd name="connsiteX3" fmla="*/ 17755 w 852256"/>
                  <a:gd name="connsiteY3" fmla="*/ 0 h 417251"/>
                  <a:gd name="connsiteX0" fmla="*/ 17755 w 852256"/>
                  <a:gd name="connsiteY0" fmla="*/ 0 h 417251"/>
                  <a:gd name="connsiteX1" fmla="*/ 852256 w 852256"/>
                  <a:gd name="connsiteY1" fmla="*/ 393285 h 417251"/>
                  <a:gd name="connsiteX2" fmla="*/ 0 w 852256"/>
                  <a:gd name="connsiteY2" fmla="*/ 417251 h 417251"/>
                  <a:gd name="connsiteX3" fmla="*/ 17755 w 852256"/>
                  <a:gd name="connsiteY3" fmla="*/ 0 h 417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2256" h="417251">
                    <a:moveTo>
                      <a:pt x="17755" y="0"/>
                    </a:moveTo>
                    <a:lnTo>
                      <a:pt x="852256" y="393285"/>
                    </a:lnTo>
                    <a:lnTo>
                      <a:pt x="0" y="417251"/>
                    </a:lnTo>
                    <a:lnTo>
                      <a:pt x="17755" y="0"/>
                    </a:lnTo>
                    <a:close/>
                  </a:path>
                </a:pathLst>
              </a:custGeom>
              <a:solidFill>
                <a:srgbClr val="DADA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87C1251B-2A90-44D2-8DF4-D0C3F1855ED0}"/>
              </a:ext>
            </a:extLst>
          </p:cNvPr>
          <p:cNvSpPr txBox="1"/>
          <p:nvPr/>
        </p:nvSpPr>
        <p:spPr>
          <a:xfrm>
            <a:off x="1340131" y="2532822"/>
            <a:ext cx="9918853" cy="3349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endParaRPr kumimoji="1" lang="zh-CN" altLang="en-US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复习题  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11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16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20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21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23</a:t>
            </a: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endParaRPr kumimoji="1"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习    题 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4~11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17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22~24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26</a:t>
            </a: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endParaRPr kumimoji="1"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endParaRPr kumimoji="1"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BC62570-CDEE-47E2-99CA-D8BBE62540EF}"/>
              </a:ext>
            </a:extLst>
          </p:cNvPr>
          <p:cNvGrpSpPr/>
          <p:nvPr/>
        </p:nvGrpSpPr>
        <p:grpSpPr>
          <a:xfrm>
            <a:off x="430213" y="0"/>
            <a:ext cx="3686794" cy="1428589"/>
            <a:chOff x="551030" y="-368704"/>
            <a:chExt cx="3686794" cy="1428589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6CF0E85-48C4-4500-A452-BF6F0FCE109A}"/>
                </a:ext>
              </a:extLst>
            </p:cNvPr>
            <p:cNvGrpSpPr/>
            <p:nvPr/>
          </p:nvGrpSpPr>
          <p:grpSpPr>
            <a:xfrm>
              <a:off x="1201631" y="303925"/>
              <a:ext cx="3036193" cy="675443"/>
              <a:chOff x="1839058" y="967769"/>
              <a:chExt cx="3036193" cy="675443"/>
            </a:xfrm>
          </p:grpSpPr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7E523221-9BEF-4E4D-A693-8F297B07CD24}"/>
                  </a:ext>
                </a:extLst>
              </p:cNvPr>
              <p:cNvSpPr/>
              <p:nvPr/>
            </p:nvSpPr>
            <p:spPr>
              <a:xfrm>
                <a:off x="1839058" y="967769"/>
                <a:ext cx="2754811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rgbClr val="00A3F8"/>
                  </a:solidFill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6A5DE64-BCC2-4CEE-9AA9-09DDA549C115}"/>
                  </a:ext>
                </a:extLst>
              </p:cNvPr>
              <p:cNvSpPr txBox="1"/>
              <p:nvPr/>
            </p:nvSpPr>
            <p:spPr>
              <a:xfrm>
                <a:off x="2729826" y="982324"/>
                <a:ext cx="21454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作业</a:t>
                </a:r>
                <a:endParaRPr lang="en-US" altLang="zh-CN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朗倩（非商用）细体" pitchFamily="50" charset="-122"/>
                  <a:ea typeface="造字工房朗倩（非商用）细体" pitchFamily="50" charset="-122"/>
                </a:endParaRPr>
              </a:p>
            </p:txBody>
          </p:sp>
        </p:grp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7C02065C-DF51-4F4B-BB2E-52E9DA6AB2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/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A777C23-1F56-4715-8FE2-C39FE66811C7}"/>
              </a:ext>
            </a:extLst>
          </p:cNvPr>
          <p:cNvGrpSpPr/>
          <p:nvPr/>
        </p:nvGrpSpPr>
        <p:grpSpPr>
          <a:xfrm>
            <a:off x="1638282" y="2486629"/>
            <a:ext cx="6977573" cy="2865763"/>
            <a:chOff x="703264" y="1946585"/>
            <a:chExt cx="10972799" cy="4161037"/>
          </a:xfrm>
        </p:grpSpPr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6128D1D9-5B6E-4BDD-9E1F-17D40FF791E8}"/>
                </a:ext>
              </a:extLst>
            </p:cNvPr>
            <p:cNvSpPr/>
            <p:nvPr/>
          </p:nvSpPr>
          <p:spPr>
            <a:xfrm>
              <a:off x="703264" y="1946585"/>
              <a:ext cx="10972799" cy="4161037"/>
            </a:xfrm>
            <a:custGeom>
              <a:avLst/>
              <a:gdLst>
                <a:gd name="connsiteX0" fmla="*/ 0 w 10804124"/>
                <a:gd name="connsiteY0" fmla="*/ 79899 h 3861786"/>
                <a:gd name="connsiteX1" fmla="*/ 372862 w 10804124"/>
                <a:gd name="connsiteY1" fmla="*/ 3861786 h 3861786"/>
                <a:gd name="connsiteX2" fmla="*/ 10804124 w 10804124"/>
                <a:gd name="connsiteY2" fmla="*/ 3240349 h 3861786"/>
                <a:gd name="connsiteX3" fmla="*/ 10475650 w 10804124"/>
                <a:gd name="connsiteY3" fmla="*/ 0 h 3861786"/>
                <a:gd name="connsiteX4" fmla="*/ 0 w 10804124"/>
                <a:gd name="connsiteY4" fmla="*/ 79899 h 3861786"/>
                <a:gd name="connsiteX0" fmla="*/ 0 w 10804124"/>
                <a:gd name="connsiteY0" fmla="*/ 346229 h 4128116"/>
                <a:gd name="connsiteX1" fmla="*/ 372862 w 10804124"/>
                <a:gd name="connsiteY1" fmla="*/ 4128116 h 4128116"/>
                <a:gd name="connsiteX2" fmla="*/ 10804124 w 10804124"/>
                <a:gd name="connsiteY2" fmla="*/ 3506679 h 4128116"/>
                <a:gd name="connsiteX3" fmla="*/ 10182687 w 10804124"/>
                <a:gd name="connsiteY3" fmla="*/ 0 h 4128116"/>
                <a:gd name="connsiteX4" fmla="*/ 0 w 10804124"/>
                <a:gd name="connsiteY4" fmla="*/ 346229 h 4128116"/>
                <a:gd name="connsiteX0" fmla="*/ 0 w 10804124"/>
                <a:gd name="connsiteY0" fmla="*/ 363984 h 4145871"/>
                <a:gd name="connsiteX1" fmla="*/ 372862 w 10804124"/>
                <a:gd name="connsiteY1" fmla="*/ 4145871 h 4145871"/>
                <a:gd name="connsiteX2" fmla="*/ 10804124 w 10804124"/>
                <a:gd name="connsiteY2" fmla="*/ 3524434 h 4145871"/>
                <a:gd name="connsiteX3" fmla="*/ 10191565 w 10804124"/>
                <a:gd name="connsiteY3" fmla="*/ 0 h 4145871"/>
                <a:gd name="connsiteX4" fmla="*/ 0 w 10804124"/>
                <a:gd name="connsiteY4" fmla="*/ 363984 h 4145871"/>
                <a:gd name="connsiteX0" fmla="*/ 0 w 10928411"/>
                <a:gd name="connsiteY0" fmla="*/ 363984 h 4145871"/>
                <a:gd name="connsiteX1" fmla="*/ 372862 w 10928411"/>
                <a:gd name="connsiteY1" fmla="*/ 4145871 h 4145871"/>
                <a:gd name="connsiteX2" fmla="*/ 10928411 w 10928411"/>
                <a:gd name="connsiteY2" fmla="*/ 3701987 h 4145871"/>
                <a:gd name="connsiteX3" fmla="*/ 10191565 w 10928411"/>
                <a:gd name="connsiteY3" fmla="*/ 0 h 4145871"/>
                <a:gd name="connsiteX4" fmla="*/ 0 w 10928411"/>
                <a:gd name="connsiteY4" fmla="*/ 363984 h 4145871"/>
                <a:gd name="connsiteX0" fmla="*/ 0 w 10963921"/>
                <a:gd name="connsiteY0" fmla="*/ 363984 h 4145871"/>
                <a:gd name="connsiteX1" fmla="*/ 372862 w 10963921"/>
                <a:gd name="connsiteY1" fmla="*/ 4145871 h 4145871"/>
                <a:gd name="connsiteX2" fmla="*/ 10963921 w 10963921"/>
                <a:gd name="connsiteY2" fmla="*/ 3710864 h 4145871"/>
                <a:gd name="connsiteX3" fmla="*/ 10191565 w 10963921"/>
                <a:gd name="connsiteY3" fmla="*/ 0 h 4145871"/>
                <a:gd name="connsiteX4" fmla="*/ 0 w 10963921"/>
                <a:gd name="connsiteY4" fmla="*/ 363984 h 4145871"/>
                <a:gd name="connsiteX0" fmla="*/ 0 w 10963921"/>
                <a:gd name="connsiteY0" fmla="*/ 363984 h 4199137"/>
                <a:gd name="connsiteX1" fmla="*/ 408372 w 10963921"/>
                <a:gd name="connsiteY1" fmla="*/ 4199137 h 4199137"/>
                <a:gd name="connsiteX2" fmla="*/ 10963921 w 10963921"/>
                <a:gd name="connsiteY2" fmla="*/ 3710864 h 4199137"/>
                <a:gd name="connsiteX3" fmla="*/ 10191565 w 10963921"/>
                <a:gd name="connsiteY3" fmla="*/ 0 h 4199137"/>
                <a:gd name="connsiteX4" fmla="*/ 0 w 10963921"/>
                <a:gd name="connsiteY4" fmla="*/ 363984 h 4199137"/>
                <a:gd name="connsiteX0" fmla="*/ 0 w 11026065"/>
                <a:gd name="connsiteY0" fmla="*/ 488271 h 4199137"/>
                <a:gd name="connsiteX1" fmla="*/ 470516 w 11026065"/>
                <a:gd name="connsiteY1" fmla="*/ 4199137 h 4199137"/>
                <a:gd name="connsiteX2" fmla="*/ 11026065 w 11026065"/>
                <a:gd name="connsiteY2" fmla="*/ 3710864 h 4199137"/>
                <a:gd name="connsiteX3" fmla="*/ 10253709 w 11026065"/>
                <a:gd name="connsiteY3" fmla="*/ 0 h 4199137"/>
                <a:gd name="connsiteX4" fmla="*/ 0 w 11026065"/>
                <a:gd name="connsiteY4" fmla="*/ 488271 h 4199137"/>
                <a:gd name="connsiteX0" fmla="*/ 0 w 10972799"/>
                <a:gd name="connsiteY0" fmla="*/ 488271 h 4199137"/>
                <a:gd name="connsiteX1" fmla="*/ 417250 w 10972799"/>
                <a:gd name="connsiteY1" fmla="*/ 4199137 h 4199137"/>
                <a:gd name="connsiteX2" fmla="*/ 10972799 w 10972799"/>
                <a:gd name="connsiteY2" fmla="*/ 3710864 h 4199137"/>
                <a:gd name="connsiteX3" fmla="*/ 10200443 w 10972799"/>
                <a:gd name="connsiteY3" fmla="*/ 0 h 4199137"/>
                <a:gd name="connsiteX4" fmla="*/ 0 w 10972799"/>
                <a:gd name="connsiteY4" fmla="*/ 488271 h 4199137"/>
                <a:gd name="connsiteX0" fmla="*/ 0 w 10972799"/>
                <a:gd name="connsiteY0" fmla="*/ 440646 h 4151512"/>
                <a:gd name="connsiteX1" fmla="*/ 417250 w 10972799"/>
                <a:gd name="connsiteY1" fmla="*/ 4151512 h 4151512"/>
                <a:gd name="connsiteX2" fmla="*/ 10972799 w 10972799"/>
                <a:gd name="connsiteY2" fmla="*/ 3663239 h 4151512"/>
                <a:gd name="connsiteX3" fmla="*/ 10505243 w 10972799"/>
                <a:gd name="connsiteY3" fmla="*/ 0 h 4151512"/>
                <a:gd name="connsiteX4" fmla="*/ 0 w 10972799"/>
                <a:gd name="connsiteY4" fmla="*/ 440646 h 4151512"/>
                <a:gd name="connsiteX0" fmla="*/ 0 w 10972799"/>
                <a:gd name="connsiteY0" fmla="*/ 450171 h 4161037"/>
                <a:gd name="connsiteX1" fmla="*/ 417250 w 10972799"/>
                <a:gd name="connsiteY1" fmla="*/ 4161037 h 4161037"/>
                <a:gd name="connsiteX2" fmla="*/ 10972799 w 10972799"/>
                <a:gd name="connsiteY2" fmla="*/ 3672764 h 4161037"/>
                <a:gd name="connsiteX3" fmla="*/ 10524293 w 10972799"/>
                <a:gd name="connsiteY3" fmla="*/ 0 h 4161037"/>
                <a:gd name="connsiteX4" fmla="*/ 0 w 10972799"/>
                <a:gd name="connsiteY4" fmla="*/ 450171 h 416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72799" h="4161037">
                  <a:moveTo>
                    <a:pt x="0" y="450171"/>
                  </a:moveTo>
                  <a:lnTo>
                    <a:pt x="417250" y="4161037"/>
                  </a:lnTo>
                  <a:lnTo>
                    <a:pt x="10972799" y="3672764"/>
                  </a:lnTo>
                  <a:lnTo>
                    <a:pt x="10524293" y="0"/>
                  </a:lnTo>
                  <a:lnTo>
                    <a:pt x="0" y="450171"/>
                  </a:lnTo>
                  <a:close/>
                </a:path>
              </a:pathLst>
            </a:custGeom>
            <a:solidFill>
              <a:srgbClr val="009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1C49925E-867B-42EB-9DEC-96D136EC1CBB}"/>
                </a:ext>
              </a:extLst>
            </p:cNvPr>
            <p:cNvGrpSpPr/>
            <p:nvPr/>
          </p:nvGrpSpPr>
          <p:grpSpPr>
            <a:xfrm>
              <a:off x="899795" y="2124553"/>
              <a:ext cx="10582183" cy="3799644"/>
              <a:chOff x="1050713" y="2509081"/>
              <a:chExt cx="10582183" cy="3799644"/>
            </a:xfrm>
            <a:effectLst>
              <a:outerShdw blurRad="63500" sx="101000" sy="101000" algn="ctr" rotWithShape="0">
                <a:prstClr val="black">
                  <a:alpha val="38000"/>
                </a:prstClr>
              </a:outerShdw>
            </a:effectLst>
          </p:grpSpPr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6D8FA57D-A241-47ED-AB66-C1F9D83789B9}"/>
                  </a:ext>
                </a:extLst>
              </p:cNvPr>
              <p:cNvSpPr/>
              <p:nvPr/>
            </p:nvSpPr>
            <p:spPr>
              <a:xfrm>
                <a:off x="1050713" y="2509082"/>
                <a:ext cx="10582183" cy="3799643"/>
              </a:xfrm>
              <a:custGeom>
                <a:avLst/>
                <a:gdLst>
                  <a:gd name="connsiteX0" fmla="*/ 0 w 10582183"/>
                  <a:gd name="connsiteY0" fmla="*/ 17756 h 3799643"/>
                  <a:gd name="connsiteX1" fmla="*/ 44389 w 10582183"/>
                  <a:gd name="connsiteY1" fmla="*/ 3799643 h 3799643"/>
                  <a:gd name="connsiteX2" fmla="*/ 10582183 w 10582183"/>
                  <a:gd name="connsiteY2" fmla="*/ 3701989 h 3799643"/>
                  <a:gd name="connsiteX3" fmla="*/ 10582183 w 10582183"/>
                  <a:gd name="connsiteY3" fmla="*/ 390618 h 3799643"/>
                  <a:gd name="connsiteX4" fmla="*/ 9792070 w 10582183"/>
                  <a:gd name="connsiteY4" fmla="*/ 390618 h 3799643"/>
                  <a:gd name="connsiteX5" fmla="*/ 9792070 w 10582183"/>
                  <a:gd name="connsiteY5" fmla="*/ 0 h 3799643"/>
                  <a:gd name="connsiteX6" fmla="*/ 0 w 10582183"/>
                  <a:gd name="connsiteY6" fmla="*/ 17756 h 3799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82183" h="3799643">
                    <a:moveTo>
                      <a:pt x="0" y="17756"/>
                    </a:moveTo>
                    <a:lnTo>
                      <a:pt x="44389" y="3799643"/>
                    </a:lnTo>
                    <a:lnTo>
                      <a:pt x="10582183" y="3701989"/>
                    </a:lnTo>
                    <a:lnTo>
                      <a:pt x="10582183" y="390618"/>
                    </a:lnTo>
                    <a:lnTo>
                      <a:pt x="9792070" y="390618"/>
                    </a:lnTo>
                    <a:lnTo>
                      <a:pt x="9792070" y="0"/>
                    </a:lnTo>
                    <a:lnTo>
                      <a:pt x="0" y="177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9D555DC-46FF-4049-84CC-7E02C100ED17}"/>
                  </a:ext>
                </a:extLst>
              </p:cNvPr>
              <p:cNvSpPr/>
              <p:nvPr/>
            </p:nvSpPr>
            <p:spPr>
              <a:xfrm>
                <a:off x="10823806" y="2509081"/>
                <a:ext cx="809090" cy="417251"/>
              </a:xfrm>
              <a:custGeom>
                <a:avLst/>
                <a:gdLst>
                  <a:gd name="connsiteX0" fmla="*/ 17755 w 852256"/>
                  <a:gd name="connsiteY0" fmla="*/ 0 h 435006"/>
                  <a:gd name="connsiteX1" fmla="*/ 852256 w 852256"/>
                  <a:gd name="connsiteY1" fmla="*/ 435006 h 435006"/>
                  <a:gd name="connsiteX2" fmla="*/ 0 w 852256"/>
                  <a:gd name="connsiteY2" fmla="*/ 417251 h 435006"/>
                  <a:gd name="connsiteX3" fmla="*/ 17755 w 852256"/>
                  <a:gd name="connsiteY3" fmla="*/ 0 h 435006"/>
                  <a:gd name="connsiteX0" fmla="*/ 17755 w 852256"/>
                  <a:gd name="connsiteY0" fmla="*/ 0 h 417251"/>
                  <a:gd name="connsiteX1" fmla="*/ 852256 w 852256"/>
                  <a:gd name="connsiteY1" fmla="*/ 403715 h 417251"/>
                  <a:gd name="connsiteX2" fmla="*/ 0 w 852256"/>
                  <a:gd name="connsiteY2" fmla="*/ 417251 h 417251"/>
                  <a:gd name="connsiteX3" fmla="*/ 17755 w 852256"/>
                  <a:gd name="connsiteY3" fmla="*/ 0 h 417251"/>
                  <a:gd name="connsiteX0" fmla="*/ 17755 w 852256"/>
                  <a:gd name="connsiteY0" fmla="*/ 0 h 417251"/>
                  <a:gd name="connsiteX1" fmla="*/ 852256 w 852256"/>
                  <a:gd name="connsiteY1" fmla="*/ 393285 h 417251"/>
                  <a:gd name="connsiteX2" fmla="*/ 0 w 852256"/>
                  <a:gd name="connsiteY2" fmla="*/ 417251 h 417251"/>
                  <a:gd name="connsiteX3" fmla="*/ 17755 w 852256"/>
                  <a:gd name="connsiteY3" fmla="*/ 0 h 417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2256" h="417251">
                    <a:moveTo>
                      <a:pt x="17755" y="0"/>
                    </a:moveTo>
                    <a:lnTo>
                      <a:pt x="852256" y="393285"/>
                    </a:lnTo>
                    <a:lnTo>
                      <a:pt x="0" y="417251"/>
                    </a:lnTo>
                    <a:lnTo>
                      <a:pt x="17755" y="0"/>
                    </a:lnTo>
                    <a:close/>
                  </a:path>
                </a:pathLst>
              </a:custGeom>
              <a:solidFill>
                <a:srgbClr val="DADA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40DE4AF9-A438-4A29-A9C1-22E583BEB5D3}"/>
              </a:ext>
            </a:extLst>
          </p:cNvPr>
          <p:cNvSpPr txBox="1"/>
          <p:nvPr/>
        </p:nvSpPr>
        <p:spPr>
          <a:xfrm>
            <a:off x="2701117" y="2896564"/>
            <a:ext cx="4851901" cy="1829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009FF6"/>
              </a:buClr>
            </a:pPr>
            <a:r>
              <a:rPr kumimoji="1" lang="zh-CN" altLang="en-US" sz="4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习题</a:t>
            </a: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en-US" altLang="zh-CN" sz="4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4</a:t>
            </a:r>
            <a:r>
              <a:rPr kumimoji="1" lang="zh-CN" altLang="en-US" sz="4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4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4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4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405890" y="2302650"/>
            <a:ext cx="6139305" cy="3450298"/>
            <a:chOff x="1405890" y="2302650"/>
            <a:chExt cx="6139305" cy="3450298"/>
          </a:xfrm>
        </p:grpSpPr>
        <p:grpSp>
          <p:nvGrpSpPr>
            <p:cNvPr id="6" name="组合 5"/>
            <p:cNvGrpSpPr/>
            <p:nvPr/>
          </p:nvGrpSpPr>
          <p:grpSpPr>
            <a:xfrm>
              <a:off x="1405890" y="2326421"/>
              <a:ext cx="1574153" cy="1439694"/>
              <a:chOff x="1433187" y="2104637"/>
              <a:chExt cx="1574153" cy="1439694"/>
            </a:xfrm>
          </p:grpSpPr>
          <p:grpSp>
            <p:nvGrpSpPr>
              <p:cNvPr id="46" name="组合 45"/>
              <p:cNvGrpSpPr/>
              <p:nvPr/>
            </p:nvGrpSpPr>
            <p:grpSpPr>
              <a:xfrm>
                <a:off x="1433187" y="2939575"/>
                <a:ext cx="1574153" cy="604756"/>
                <a:chOff x="605411" y="5899906"/>
                <a:chExt cx="1574153" cy="604756"/>
              </a:xfrm>
            </p:grpSpPr>
            <p:sp>
              <p:nvSpPr>
                <p:cNvPr id="47" name="矩形: 圆角 46"/>
                <p:cNvSpPr/>
                <p:nvPr/>
              </p:nvSpPr>
              <p:spPr>
                <a:xfrm>
                  <a:off x="605411" y="5987201"/>
                  <a:ext cx="1574153" cy="517461"/>
                </a:xfrm>
                <a:prstGeom prst="roundRect">
                  <a:avLst>
                    <a:gd name="adj" fmla="val 12368"/>
                  </a:avLst>
                </a:prstGeom>
                <a:solidFill>
                  <a:srgbClr val="FEF6E5"/>
                </a:solidFill>
                <a:ln w="19050">
                  <a:solidFill>
                    <a:srgbClr val="FDECC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15"/>
                <p:cNvSpPr/>
                <p:nvPr/>
              </p:nvSpPr>
              <p:spPr>
                <a:xfrm>
                  <a:off x="797813" y="5899906"/>
                  <a:ext cx="1222119" cy="58894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VOD</a:t>
                  </a:r>
                  <a:endPara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</p:grpSp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7430" y="2104637"/>
                <a:ext cx="898435" cy="898435"/>
              </a:xfrm>
              <a:prstGeom prst="rect">
                <a:avLst/>
              </a:prstGeom>
            </p:spPr>
          </p:pic>
        </p:grpSp>
        <p:grpSp>
          <p:nvGrpSpPr>
            <p:cNvPr id="43" name="组合 42"/>
            <p:cNvGrpSpPr/>
            <p:nvPr/>
          </p:nvGrpSpPr>
          <p:grpSpPr>
            <a:xfrm>
              <a:off x="3480919" y="2494271"/>
              <a:ext cx="1897777" cy="1279379"/>
              <a:chOff x="3273979" y="2272487"/>
              <a:chExt cx="1897777" cy="1279379"/>
            </a:xfrm>
          </p:grpSpPr>
          <p:grpSp>
            <p:nvGrpSpPr>
              <p:cNvPr id="50" name="组合 49"/>
              <p:cNvGrpSpPr/>
              <p:nvPr/>
            </p:nvGrpSpPr>
            <p:grpSpPr>
              <a:xfrm>
                <a:off x="3435790" y="2935817"/>
                <a:ext cx="1574157" cy="616049"/>
                <a:chOff x="1256597" y="5879257"/>
                <a:chExt cx="885301" cy="616049"/>
              </a:xfrm>
            </p:grpSpPr>
            <p:sp>
              <p:nvSpPr>
                <p:cNvPr id="52" name="矩形: 圆角 51"/>
                <p:cNvSpPr/>
                <p:nvPr/>
              </p:nvSpPr>
              <p:spPr>
                <a:xfrm>
                  <a:off x="1256597" y="5977845"/>
                  <a:ext cx="885301" cy="517461"/>
                </a:xfrm>
                <a:prstGeom prst="roundRect">
                  <a:avLst>
                    <a:gd name="adj" fmla="val 12368"/>
                  </a:avLst>
                </a:prstGeom>
                <a:solidFill>
                  <a:srgbClr val="FEF6E5"/>
                </a:solidFill>
                <a:ln w="19050">
                  <a:solidFill>
                    <a:srgbClr val="FDECC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9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Rectangle 15"/>
                <p:cNvSpPr/>
                <p:nvPr/>
              </p:nvSpPr>
              <p:spPr>
                <a:xfrm>
                  <a:off x="1293177" y="5879257"/>
                  <a:ext cx="816021" cy="5870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2400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PPLive</a:t>
                  </a:r>
                  <a:endPara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</p:grpSp>
          <p:pic>
            <p:nvPicPr>
              <p:cNvPr id="42" name="图片 41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3979" y="2272487"/>
                <a:ext cx="1897777" cy="732542"/>
              </a:xfrm>
              <a:prstGeom prst="rect">
                <a:avLst/>
              </a:prstGeom>
            </p:spPr>
          </p:pic>
        </p:grpSp>
        <p:grpSp>
          <p:nvGrpSpPr>
            <p:cNvPr id="4" name="组合 3"/>
            <p:cNvGrpSpPr/>
            <p:nvPr/>
          </p:nvGrpSpPr>
          <p:grpSpPr>
            <a:xfrm>
              <a:off x="5786601" y="2302650"/>
              <a:ext cx="1574153" cy="1471000"/>
              <a:chOff x="1036944" y="4193483"/>
              <a:chExt cx="1574153" cy="1471000"/>
            </a:xfrm>
          </p:grpSpPr>
          <p:pic>
            <p:nvPicPr>
              <p:cNvPr id="4098" name="Picture 2" descr="http://n1.itc.cn/img8/wb/recom/2016/06/18/146621845170701931.jpe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814" r="18155"/>
              <a:stretch>
                <a:fillRect/>
              </a:stretch>
            </p:blipFill>
            <p:spPr bwMode="auto">
              <a:xfrm>
                <a:off x="1433006" y="4193483"/>
                <a:ext cx="892151" cy="8444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" name="组合 2"/>
              <p:cNvGrpSpPr/>
              <p:nvPr/>
            </p:nvGrpSpPr>
            <p:grpSpPr>
              <a:xfrm>
                <a:off x="1036944" y="5059727"/>
                <a:ext cx="1574153" cy="604756"/>
                <a:chOff x="1433187" y="5059727"/>
                <a:chExt cx="1574153" cy="604756"/>
              </a:xfrm>
            </p:grpSpPr>
            <p:sp>
              <p:nvSpPr>
                <p:cNvPr id="44" name="矩形: 圆角 46"/>
                <p:cNvSpPr/>
                <p:nvPr/>
              </p:nvSpPr>
              <p:spPr>
                <a:xfrm>
                  <a:off x="1433187" y="5147022"/>
                  <a:ext cx="1574153" cy="517461"/>
                </a:xfrm>
                <a:prstGeom prst="roundRect">
                  <a:avLst>
                    <a:gd name="adj" fmla="val 12368"/>
                  </a:avLst>
                </a:prstGeom>
                <a:solidFill>
                  <a:srgbClr val="FEF6E5"/>
                </a:solidFill>
                <a:ln w="19050">
                  <a:solidFill>
                    <a:srgbClr val="FDECC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15"/>
                <p:cNvSpPr/>
                <p:nvPr/>
              </p:nvSpPr>
              <p:spPr>
                <a:xfrm>
                  <a:off x="1625589" y="5059727"/>
                  <a:ext cx="1222119" cy="58894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爱奇艺</a:t>
                  </a:r>
                  <a:endPara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</p:grpSp>
        </p:grpSp>
        <p:pic>
          <p:nvPicPr>
            <p:cNvPr id="4100" name="Picture 4" descr="http://2c.zol-img.com.cn/product/57_500x2000/852/cee9pMaQfiZo.jpg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0043" y="4139341"/>
              <a:ext cx="884465" cy="884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组合 11"/>
            <p:cNvGrpSpPr/>
            <p:nvPr/>
          </p:nvGrpSpPr>
          <p:grpSpPr>
            <a:xfrm>
              <a:off x="1405890" y="5106617"/>
              <a:ext cx="1627187" cy="646331"/>
              <a:chOff x="3613341" y="5178388"/>
              <a:chExt cx="1627187" cy="646331"/>
            </a:xfrm>
          </p:grpSpPr>
          <p:sp>
            <p:nvSpPr>
              <p:cNvPr id="55" name="矩形: 圆角 46"/>
              <p:cNvSpPr/>
              <p:nvPr/>
            </p:nvSpPr>
            <p:spPr>
              <a:xfrm>
                <a:off x="3613341" y="5265683"/>
                <a:ext cx="1574153" cy="517461"/>
              </a:xfrm>
              <a:prstGeom prst="roundRect">
                <a:avLst>
                  <a:gd name="adj" fmla="val 12368"/>
                </a:avLst>
              </a:prstGeom>
              <a:solidFill>
                <a:srgbClr val="FEF6E5"/>
              </a:solidFill>
              <a:ln w="19050">
                <a:solidFill>
                  <a:srgbClr val="FDECC7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Rectangle 15"/>
              <p:cNvSpPr/>
              <p:nvPr/>
            </p:nvSpPr>
            <p:spPr>
              <a:xfrm>
                <a:off x="3648273" y="5178388"/>
                <a:ext cx="159225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暴风影音</a:t>
                </a:r>
                <a:endPara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  <p:pic>
          <p:nvPicPr>
            <p:cNvPr id="4102" name="Picture 6" descr="http://img3.orsoon.com/ico/201709/19105742_d3a8d2a526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8297" y="4095756"/>
              <a:ext cx="970078" cy="970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8" name="组合 57"/>
            <p:cNvGrpSpPr/>
            <p:nvPr/>
          </p:nvGrpSpPr>
          <p:grpSpPr>
            <a:xfrm>
              <a:off x="3588408" y="5106617"/>
              <a:ext cx="1627187" cy="604756"/>
              <a:chOff x="3613341" y="5178388"/>
              <a:chExt cx="1627187" cy="604756"/>
            </a:xfrm>
          </p:grpSpPr>
          <p:sp>
            <p:nvSpPr>
              <p:cNvPr id="59" name="矩形: 圆角 46"/>
              <p:cNvSpPr/>
              <p:nvPr/>
            </p:nvSpPr>
            <p:spPr>
              <a:xfrm>
                <a:off x="3613341" y="5265683"/>
                <a:ext cx="1574153" cy="517461"/>
              </a:xfrm>
              <a:prstGeom prst="roundRect">
                <a:avLst>
                  <a:gd name="adj" fmla="val 12368"/>
                </a:avLst>
              </a:prstGeom>
              <a:solidFill>
                <a:srgbClr val="FEF6E5"/>
              </a:solidFill>
              <a:ln w="19050">
                <a:solidFill>
                  <a:srgbClr val="FDECC7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Rectangle 15"/>
              <p:cNvSpPr/>
              <p:nvPr/>
            </p:nvSpPr>
            <p:spPr>
              <a:xfrm>
                <a:off x="3648273" y="5178388"/>
                <a:ext cx="1592255" cy="5889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腾讯视频</a:t>
                </a:r>
                <a:endPara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  <p:pic>
          <p:nvPicPr>
            <p:cNvPr id="4104" name="Picture 8" descr="http://img.cndesign.com/upload/news/day_161221/201612210254461822.jpg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9444" y="4021589"/>
              <a:ext cx="1925751" cy="1150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2" name="组合 61"/>
            <p:cNvGrpSpPr/>
            <p:nvPr/>
          </p:nvGrpSpPr>
          <p:grpSpPr>
            <a:xfrm>
              <a:off x="5733054" y="5106617"/>
              <a:ext cx="1627187" cy="604756"/>
              <a:chOff x="3613341" y="5178388"/>
              <a:chExt cx="1627187" cy="604756"/>
            </a:xfrm>
          </p:grpSpPr>
          <p:sp>
            <p:nvSpPr>
              <p:cNvPr id="66" name="矩形: 圆角 46"/>
              <p:cNvSpPr/>
              <p:nvPr/>
            </p:nvSpPr>
            <p:spPr>
              <a:xfrm>
                <a:off x="3613341" y="5265683"/>
                <a:ext cx="1574153" cy="517461"/>
              </a:xfrm>
              <a:prstGeom prst="roundRect">
                <a:avLst>
                  <a:gd name="adj" fmla="val 12368"/>
                </a:avLst>
              </a:prstGeom>
              <a:solidFill>
                <a:srgbClr val="FEF6E5"/>
              </a:solidFill>
              <a:ln w="19050">
                <a:solidFill>
                  <a:srgbClr val="FDECC7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Rectangle 15"/>
              <p:cNvSpPr/>
              <p:nvPr/>
            </p:nvSpPr>
            <p:spPr>
              <a:xfrm>
                <a:off x="3648273" y="5178388"/>
                <a:ext cx="1592255" cy="5889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优酷</a:t>
                </a:r>
                <a:endPara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430213" y="0"/>
            <a:ext cx="5665788" cy="1428589"/>
            <a:chOff x="551030" y="-368704"/>
            <a:chExt cx="5665788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2" y="303925"/>
              <a:ext cx="5015186" cy="687997"/>
              <a:chOff x="1839059" y="967769"/>
              <a:chExt cx="5015186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9" y="967769"/>
                <a:ext cx="5015186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4" y="1009435"/>
                <a:ext cx="3706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常见的网络应用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647164" y="1588421"/>
            <a:ext cx="2761371" cy="476221"/>
            <a:chOff x="1403750" y="3593123"/>
            <a:chExt cx="2761371" cy="476221"/>
          </a:xfrm>
        </p:grpSpPr>
        <p:grpSp>
          <p:nvGrpSpPr>
            <p:cNvPr id="8" name="组合 7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10" name="对话气泡: 椭圆形 9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9" name="Text Box 79"/>
            <p:cNvSpPr txBox="1">
              <a:spLocks noChangeArrowheads="1"/>
            </p:cNvSpPr>
            <p:nvPr/>
          </p:nvSpPr>
          <p:spPr bwMode="auto">
            <a:xfrm>
              <a:off x="1985932" y="3593123"/>
              <a:ext cx="2179189" cy="47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在线视频</a:t>
              </a:r>
              <a:endPara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47164" y="1596385"/>
            <a:ext cx="2082653" cy="476221"/>
            <a:chOff x="1403750" y="3593123"/>
            <a:chExt cx="2082653" cy="476221"/>
          </a:xfrm>
        </p:grpSpPr>
        <p:grpSp>
          <p:nvGrpSpPr>
            <p:cNvPr id="51" name="组合 50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56" name="对话气泡: 椭圆形 55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54" name="Text Box 79"/>
            <p:cNvSpPr txBox="1">
              <a:spLocks noChangeArrowheads="1"/>
            </p:cNvSpPr>
            <p:nvPr/>
          </p:nvSpPr>
          <p:spPr bwMode="auto">
            <a:xfrm>
              <a:off x="1985933" y="3593123"/>
              <a:ext cx="1500470" cy="47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搜索引擎</a:t>
              </a:r>
              <a:endPara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469035" y="2883796"/>
            <a:ext cx="5624126" cy="1423194"/>
            <a:chOff x="1532630" y="7382381"/>
            <a:chExt cx="5624126" cy="1423194"/>
          </a:xfrm>
        </p:grpSpPr>
        <p:grpSp>
          <p:nvGrpSpPr>
            <p:cNvPr id="25" name="组合 24"/>
            <p:cNvGrpSpPr/>
            <p:nvPr/>
          </p:nvGrpSpPr>
          <p:grpSpPr>
            <a:xfrm>
              <a:off x="1532630" y="7556452"/>
              <a:ext cx="1574153" cy="1241588"/>
              <a:chOff x="1433187" y="4610052"/>
              <a:chExt cx="1574153" cy="1241588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1433187" y="5246884"/>
                <a:ext cx="1574153" cy="604756"/>
                <a:chOff x="605411" y="5899906"/>
                <a:chExt cx="1574153" cy="604756"/>
              </a:xfrm>
            </p:grpSpPr>
            <p:sp>
              <p:nvSpPr>
                <p:cNvPr id="63" name="矩形: 圆角 62"/>
                <p:cNvSpPr/>
                <p:nvPr/>
              </p:nvSpPr>
              <p:spPr>
                <a:xfrm>
                  <a:off x="605411" y="5987201"/>
                  <a:ext cx="1574153" cy="517461"/>
                </a:xfrm>
                <a:prstGeom prst="roundRect">
                  <a:avLst>
                    <a:gd name="adj" fmla="val 12368"/>
                  </a:avLst>
                </a:prstGeom>
                <a:solidFill>
                  <a:srgbClr val="FEF6E5"/>
                </a:solidFill>
                <a:ln w="19050">
                  <a:solidFill>
                    <a:srgbClr val="FDECC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" name="Rectangle 15"/>
                <p:cNvSpPr/>
                <p:nvPr/>
              </p:nvSpPr>
              <p:spPr>
                <a:xfrm>
                  <a:off x="797813" y="5899906"/>
                  <a:ext cx="1222119" cy="58894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Google</a:t>
                  </a:r>
                  <a:endPara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</p:grpSp>
          <p:pic>
            <p:nvPicPr>
              <p:cNvPr id="22" name="图片 21"/>
              <p:cNvPicPr>
                <a:picLocks noChangeAspect="1"/>
              </p:cNvPicPr>
              <p:nvPr/>
            </p:nvPicPr>
            <p:blipFill rotWithShape="1">
              <a:blip r:embed="rId1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94" t="15709" r="11031" b="22412"/>
              <a:stretch>
                <a:fillRect/>
              </a:stretch>
            </p:blipFill>
            <p:spPr>
              <a:xfrm>
                <a:off x="1470085" y="4610052"/>
                <a:ext cx="1464773" cy="631169"/>
              </a:xfrm>
              <a:prstGeom prst="rect">
                <a:avLst/>
              </a:prstGeom>
            </p:spPr>
          </p:pic>
        </p:grpSp>
        <p:grpSp>
          <p:nvGrpSpPr>
            <p:cNvPr id="35" name="组合 34"/>
            <p:cNvGrpSpPr/>
            <p:nvPr/>
          </p:nvGrpSpPr>
          <p:grpSpPr>
            <a:xfrm>
              <a:off x="3535233" y="7382381"/>
              <a:ext cx="1574157" cy="1423194"/>
              <a:chOff x="3435790" y="4435981"/>
              <a:chExt cx="1574157" cy="1423194"/>
            </a:xfrm>
          </p:grpSpPr>
          <p:grpSp>
            <p:nvGrpSpPr>
              <p:cNvPr id="68" name="组合 67"/>
              <p:cNvGrpSpPr/>
              <p:nvPr/>
            </p:nvGrpSpPr>
            <p:grpSpPr>
              <a:xfrm>
                <a:off x="3435790" y="5243126"/>
                <a:ext cx="1574157" cy="616049"/>
                <a:chOff x="1256597" y="5879257"/>
                <a:chExt cx="885301" cy="616049"/>
              </a:xfrm>
            </p:grpSpPr>
            <p:sp>
              <p:nvSpPr>
                <p:cNvPr id="70" name="矩形: 圆角 69"/>
                <p:cNvSpPr/>
                <p:nvPr/>
              </p:nvSpPr>
              <p:spPr>
                <a:xfrm>
                  <a:off x="1256597" y="5977845"/>
                  <a:ext cx="885301" cy="517461"/>
                </a:xfrm>
                <a:prstGeom prst="roundRect">
                  <a:avLst>
                    <a:gd name="adj" fmla="val 12368"/>
                  </a:avLst>
                </a:prstGeom>
                <a:solidFill>
                  <a:srgbClr val="FEF6E5"/>
                </a:solidFill>
                <a:ln w="19050">
                  <a:solidFill>
                    <a:srgbClr val="FDECC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9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" name="Rectangle 15"/>
                <p:cNvSpPr/>
                <p:nvPr/>
              </p:nvSpPr>
              <p:spPr>
                <a:xfrm>
                  <a:off x="1293177" y="5879257"/>
                  <a:ext cx="816021" cy="5870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百度</a:t>
                  </a:r>
                  <a:endPara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</p:grpSp>
          <p:pic>
            <p:nvPicPr>
              <p:cNvPr id="27" name="图片 26"/>
              <p:cNvPicPr>
                <a:picLocks noChangeAspect="1"/>
              </p:cNvPicPr>
              <p:nvPr/>
            </p:nvPicPr>
            <p:blipFill rotWithShape="1">
              <a:blip r:embed="rId1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221" t="10517" r="13572" b="9943"/>
              <a:stretch>
                <a:fillRect/>
              </a:stretch>
            </p:blipFill>
            <p:spPr>
              <a:xfrm>
                <a:off x="3858854" y="4435981"/>
                <a:ext cx="782760" cy="874360"/>
              </a:xfrm>
              <a:prstGeom prst="rect">
                <a:avLst/>
              </a:prstGeom>
            </p:spPr>
          </p:pic>
        </p:grpSp>
        <p:grpSp>
          <p:nvGrpSpPr>
            <p:cNvPr id="40" name="组合 39"/>
            <p:cNvGrpSpPr/>
            <p:nvPr/>
          </p:nvGrpSpPr>
          <p:grpSpPr>
            <a:xfrm>
              <a:off x="5582602" y="7586265"/>
              <a:ext cx="1574154" cy="1211775"/>
              <a:chOff x="5483159" y="4639865"/>
              <a:chExt cx="1574154" cy="1211775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5483159" y="5246939"/>
                <a:ext cx="1574154" cy="604701"/>
                <a:chOff x="1501343" y="5197312"/>
                <a:chExt cx="976715" cy="604701"/>
              </a:xfrm>
            </p:grpSpPr>
            <p:sp>
              <p:nvSpPr>
                <p:cNvPr id="78" name="矩形: 圆角 77"/>
                <p:cNvSpPr/>
                <p:nvPr/>
              </p:nvSpPr>
              <p:spPr>
                <a:xfrm>
                  <a:off x="1501343" y="5284552"/>
                  <a:ext cx="976715" cy="517461"/>
                </a:xfrm>
                <a:prstGeom prst="roundRect">
                  <a:avLst>
                    <a:gd name="adj" fmla="val 12368"/>
                  </a:avLst>
                </a:prstGeom>
                <a:solidFill>
                  <a:srgbClr val="FEF6E5"/>
                </a:solidFill>
                <a:ln w="19050">
                  <a:solidFill>
                    <a:srgbClr val="FDECC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sz="9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9" name="Rectangle 15"/>
                <p:cNvSpPr/>
                <p:nvPr/>
              </p:nvSpPr>
              <p:spPr>
                <a:xfrm>
                  <a:off x="1627156" y="5197312"/>
                  <a:ext cx="732155" cy="5870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Bing</a:t>
                  </a:r>
                  <a:endPara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</p:grpSp>
          <p:pic>
            <p:nvPicPr>
              <p:cNvPr id="39" name="图片 38"/>
              <p:cNvPicPr>
                <a:picLocks noChangeAspect="1"/>
              </p:cNvPicPr>
              <p:nvPr/>
            </p:nvPicPr>
            <p:blipFill rotWithShape="1">
              <a:blip r:embed="rId12" cstate="print">
                <a:clrChange>
                  <a:clrFrom>
                    <a:srgbClr val="F5F5F5"/>
                  </a:clrFrom>
                  <a:clrTo>
                    <a:srgbClr val="F5F5F5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296" t="29261" r="8125" b="29030"/>
              <a:stretch>
                <a:fillRect/>
              </a:stretch>
            </p:blipFill>
            <p:spPr>
              <a:xfrm>
                <a:off x="5520001" y="4639865"/>
                <a:ext cx="1500470" cy="65069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80816" y="3120262"/>
            <a:ext cx="10928304" cy="1542112"/>
            <a:chOff x="1638299" y="2559326"/>
            <a:chExt cx="7388044" cy="771369"/>
          </a:xfrm>
        </p:grpSpPr>
        <p:sp>
          <p:nvSpPr>
            <p:cNvPr id="10" name="矩形: 圆角 53"/>
            <p:cNvSpPr/>
            <p:nvPr/>
          </p:nvSpPr>
          <p:spPr>
            <a:xfrm>
              <a:off x="1638299" y="2559326"/>
              <a:ext cx="7301525" cy="7713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EF1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226114" y="2603031"/>
              <a:ext cx="6800229" cy="654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这么多应用通过网络充斥在我们的生活中，那么从网络的角度，它们到底具有哪些共性呢？</a:t>
              </a:r>
            </a:p>
          </p:txBody>
        </p:sp>
        <p:sp>
          <p:nvSpPr>
            <p:cNvPr id="12" name="矩形: 圆角 55"/>
            <p:cNvSpPr/>
            <p:nvPr/>
          </p:nvSpPr>
          <p:spPr>
            <a:xfrm>
              <a:off x="1724818" y="2603031"/>
              <a:ext cx="7121343" cy="678474"/>
            </a:xfrm>
            <a:prstGeom prst="roundRect">
              <a:avLst/>
            </a:prstGeom>
            <a:noFill/>
            <a:ln>
              <a:gradFill>
                <a:gsLst>
                  <a:gs pos="0">
                    <a:srgbClr val="00A3F8"/>
                  </a:gs>
                  <a:gs pos="100000">
                    <a:srgbClr val="8296EF"/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30213" y="0"/>
            <a:ext cx="5665788" cy="1428589"/>
            <a:chOff x="551030" y="-368704"/>
            <a:chExt cx="5665788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2" y="303925"/>
              <a:ext cx="5015186" cy="687997"/>
              <a:chOff x="1839059" y="967769"/>
              <a:chExt cx="5015186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9" y="967769"/>
                <a:ext cx="5015186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4" y="1009435"/>
                <a:ext cx="3706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常见的网络应用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pic>
        <p:nvPicPr>
          <p:cNvPr id="56" name="图片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966" y="2320812"/>
            <a:ext cx="2341562" cy="23415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7459547" cy="1428589"/>
            <a:chOff x="551030" y="-368704"/>
            <a:chExt cx="7459547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1" y="303925"/>
              <a:ext cx="6808946" cy="687997"/>
              <a:chOff x="1839058" y="967769"/>
              <a:chExt cx="6808946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8" y="967769"/>
                <a:ext cx="6808946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3" y="1009435"/>
                <a:ext cx="54798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什么是网络应用程序</a:t>
                </a: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66" name="组合 65"/>
          <p:cNvGrpSpPr/>
          <p:nvPr/>
        </p:nvGrpSpPr>
        <p:grpSpPr>
          <a:xfrm>
            <a:off x="733603" y="4278337"/>
            <a:ext cx="11905436" cy="476221"/>
            <a:chOff x="1403750" y="3593123"/>
            <a:chExt cx="11905436" cy="476221"/>
          </a:xfrm>
        </p:grpSpPr>
        <p:grpSp>
          <p:nvGrpSpPr>
            <p:cNvPr id="68" name="组合 67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70" name="对话气泡: 椭圆形 69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69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11323255" cy="470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将数据展现在界面上，以非常友好的方式让你知道它在做什么，免得你说它怠工。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515938" y="1514318"/>
            <a:ext cx="4435930" cy="526728"/>
            <a:chOff x="722008" y="1303131"/>
            <a:chExt cx="4235556" cy="502936"/>
          </a:xfrm>
        </p:grpSpPr>
        <p:grpSp>
          <p:nvGrpSpPr>
            <p:cNvPr id="102" name="组合 101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105" name="平行四边形 104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106" name="平行四边形 105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103" name="流程图: 手动输入 6"/>
            <p:cNvSpPr/>
            <p:nvPr/>
          </p:nvSpPr>
          <p:spPr>
            <a:xfrm rot="5400000" flipV="1">
              <a:off x="2708406" y="-413271"/>
              <a:ext cx="475861" cy="391548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04" name="Text Box 79"/>
            <p:cNvSpPr txBox="1">
              <a:spLocks noChangeArrowheads="1"/>
            </p:cNvSpPr>
            <p:nvPr/>
          </p:nvSpPr>
          <p:spPr bwMode="auto">
            <a:xfrm>
              <a:off x="1351236" y="1335868"/>
              <a:ext cx="3606328" cy="470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可以向网络发送数据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515938" y="2197166"/>
            <a:ext cx="4435930" cy="526726"/>
            <a:chOff x="722008" y="1303131"/>
            <a:chExt cx="4235556" cy="502934"/>
          </a:xfrm>
        </p:grpSpPr>
        <p:grpSp>
          <p:nvGrpSpPr>
            <p:cNvPr id="108" name="组合 107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111" name="平行四边形 110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112" name="平行四边形 111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109" name="流程图: 手动输入 6"/>
            <p:cNvSpPr/>
            <p:nvPr/>
          </p:nvSpPr>
          <p:spPr>
            <a:xfrm rot="5400000" flipV="1">
              <a:off x="2708406" y="-413271"/>
              <a:ext cx="475861" cy="391548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10" name="Text Box 79"/>
            <p:cNvSpPr txBox="1">
              <a:spLocks noChangeArrowheads="1"/>
            </p:cNvSpPr>
            <p:nvPr/>
          </p:nvSpPr>
          <p:spPr bwMode="auto">
            <a:xfrm>
              <a:off x="1351236" y="1335867"/>
              <a:ext cx="3606328" cy="470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可以从网络接收数据</a:t>
              </a: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512127" y="2893573"/>
            <a:ext cx="4435930" cy="526726"/>
            <a:chOff x="722008" y="1303131"/>
            <a:chExt cx="4235556" cy="502934"/>
          </a:xfrm>
        </p:grpSpPr>
        <p:grpSp>
          <p:nvGrpSpPr>
            <p:cNvPr id="114" name="组合 113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117" name="平行四边形 116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118" name="平行四边形 117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115" name="流程图: 手动输入 6"/>
            <p:cNvSpPr/>
            <p:nvPr/>
          </p:nvSpPr>
          <p:spPr>
            <a:xfrm rot="5400000" flipV="1">
              <a:off x="2708406" y="-413271"/>
              <a:ext cx="475861" cy="391548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16" name="Text Box 79"/>
            <p:cNvSpPr txBox="1">
              <a:spLocks noChangeArrowheads="1"/>
            </p:cNvSpPr>
            <p:nvPr/>
          </p:nvSpPr>
          <p:spPr bwMode="auto">
            <a:xfrm>
              <a:off x="1351236" y="1335867"/>
              <a:ext cx="3606328" cy="470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可以对数据进行处理</a:t>
              </a: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512127" y="3576421"/>
            <a:ext cx="4435930" cy="526724"/>
            <a:chOff x="722008" y="1303131"/>
            <a:chExt cx="4235556" cy="502932"/>
          </a:xfrm>
        </p:grpSpPr>
        <p:grpSp>
          <p:nvGrpSpPr>
            <p:cNvPr id="120" name="组合 119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123" name="平行四边形 122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124" name="平行四边形 123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121" name="流程图: 手动输入 6"/>
            <p:cNvSpPr/>
            <p:nvPr/>
          </p:nvSpPr>
          <p:spPr>
            <a:xfrm rot="5400000" flipV="1">
              <a:off x="2708406" y="-413271"/>
              <a:ext cx="475861" cy="391548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22" name="Text Box 79"/>
            <p:cNvSpPr txBox="1">
              <a:spLocks noChangeArrowheads="1"/>
            </p:cNvSpPr>
            <p:nvPr/>
          </p:nvSpPr>
          <p:spPr bwMode="auto">
            <a:xfrm>
              <a:off x="1351236" y="1335866"/>
              <a:ext cx="3606328" cy="470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也许还能够</a:t>
              </a: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733603" y="5009652"/>
            <a:ext cx="11905436" cy="476221"/>
            <a:chOff x="1403750" y="3593123"/>
            <a:chExt cx="11905436" cy="476221"/>
          </a:xfrm>
        </p:grpSpPr>
        <p:grpSp>
          <p:nvGrpSpPr>
            <p:cNvPr id="126" name="组合 125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128" name="对话气泡: 椭圆形 127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127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11323255" cy="470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时不时的弹出一个小窗口，提示你不要太辛勤工作，以表示对你无微不至的关怀。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3226</Words>
  <Application>Microsoft Office PowerPoint</Application>
  <PresentationFormat>宽屏</PresentationFormat>
  <Paragraphs>762</Paragraphs>
  <Slides>61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7" baseType="lpstr">
      <vt:lpstr>MS PGothic</vt:lpstr>
      <vt:lpstr>Narkisim</vt:lpstr>
      <vt:lpstr>ZapfDingbats</vt:lpstr>
      <vt:lpstr>等线</vt:lpstr>
      <vt:lpstr>等线 Light</vt:lpstr>
      <vt:lpstr>楷体</vt:lpstr>
      <vt:lpstr>思源黑体 CN Medium</vt:lpstr>
      <vt:lpstr>思源黑体 CN Normal</vt:lpstr>
      <vt:lpstr>宋体</vt:lpstr>
      <vt:lpstr>微软雅黑</vt:lpstr>
      <vt:lpstr>造字工房朗倩（非商用）常规体</vt:lpstr>
      <vt:lpstr>造字工房朗倩（非商用）细体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xrk</dc:creator>
  <cp:lastModifiedBy>USER-</cp:lastModifiedBy>
  <cp:revision>366</cp:revision>
  <dcterms:created xsi:type="dcterms:W3CDTF">2019-08-13T06:56:00Z</dcterms:created>
  <dcterms:modified xsi:type="dcterms:W3CDTF">2021-09-16T03:42:36Z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76983803458F4A7482F6563559AD8437</vt:lpwstr>
  </property>
  <property fmtid="{D5CDD505-2E9C-101B-9397-08002B2CF9AE}" pid="3" name="KSOProductBuildVer">
    <vt:lpwstr>2052-11.1.0.10700</vt:lpwstr>
  </property>
</Properties>
</file>