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5.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1.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13"/>
  </p:notesMasterIdLst>
  <p:sldIdLst>
    <p:sldId id="257" r:id="rId3"/>
    <p:sldId id="259" r:id="rId4"/>
    <p:sldId id="449" r:id="rId5"/>
    <p:sldId id="439" r:id="rId6"/>
    <p:sldId id="258" r:id="rId7"/>
    <p:sldId id="277" r:id="rId8"/>
    <p:sldId id="279" r:id="rId9"/>
    <p:sldId id="280" r:id="rId10"/>
    <p:sldId id="281" r:id="rId11"/>
    <p:sldId id="440" r:id="rId12"/>
    <p:sldId id="284" r:id="rId13"/>
    <p:sldId id="363" r:id="rId14"/>
    <p:sldId id="364" r:id="rId15"/>
    <p:sldId id="365" r:id="rId16"/>
    <p:sldId id="367" r:id="rId17"/>
    <p:sldId id="368" r:id="rId18"/>
    <p:sldId id="369" r:id="rId19"/>
    <p:sldId id="441" r:id="rId20"/>
    <p:sldId id="442" r:id="rId21"/>
    <p:sldId id="379" r:id="rId22"/>
    <p:sldId id="380" r:id="rId23"/>
    <p:sldId id="381" r:id="rId24"/>
    <p:sldId id="382" r:id="rId25"/>
    <p:sldId id="383" r:id="rId26"/>
    <p:sldId id="384" r:id="rId27"/>
    <p:sldId id="286" r:id="rId28"/>
    <p:sldId id="385" r:id="rId29"/>
    <p:sldId id="287" r:id="rId30"/>
    <p:sldId id="288" r:id="rId31"/>
    <p:sldId id="416" r:id="rId32"/>
    <p:sldId id="417" r:id="rId33"/>
    <p:sldId id="290" r:id="rId34"/>
    <p:sldId id="386" r:id="rId35"/>
    <p:sldId id="387" r:id="rId36"/>
    <p:sldId id="414" r:id="rId37"/>
    <p:sldId id="415" r:id="rId38"/>
    <p:sldId id="390" r:id="rId39"/>
    <p:sldId id="418" r:id="rId40"/>
    <p:sldId id="419" r:id="rId41"/>
    <p:sldId id="420" r:id="rId42"/>
    <p:sldId id="394" r:id="rId43"/>
    <p:sldId id="421" r:id="rId44"/>
    <p:sldId id="422" r:id="rId45"/>
    <p:sldId id="423" r:id="rId46"/>
    <p:sldId id="424" r:id="rId47"/>
    <p:sldId id="425" r:id="rId48"/>
    <p:sldId id="426" r:id="rId49"/>
    <p:sldId id="427" r:id="rId50"/>
    <p:sldId id="276" r:id="rId51"/>
    <p:sldId id="428" r:id="rId52"/>
    <p:sldId id="429" r:id="rId53"/>
    <p:sldId id="437" r:id="rId54"/>
    <p:sldId id="438" r:id="rId55"/>
    <p:sldId id="430" r:id="rId56"/>
    <p:sldId id="408" r:id="rId57"/>
    <p:sldId id="410" r:id="rId58"/>
    <p:sldId id="411" r:id="rId59"/>
    <p:sldId id="444" r:id="rId60"/>
    <p:sldId id="289" r:id="rId61"/>
    <p:sldId id="413" r:id="rId62"/>
    <p:sldId id="435" r:id="rId63"/>
    <p:sldId id="431" r:id="rId64"/>
    <p:sldId id="443" r:id="rId65"/>
    <p:sldId id="447" r:id="rId66"/>
    <p:sldId id="315" r:id="rId67"/>
    <p:sldId id="316" r:id="rId68"/>
    <p:sldId id="317" r:id="rId69"/>
    <p:sldId id="318" r:id="rId70"/>
    <p:sldId id="319" r:id="rId71"/>
    <p:sldId id="320" r:id="rId72"/>
    <p:sldId id="321" r:id="rId73"/>
    <p:sldId id="325" r:id="rId74"/>
    <p:sldId id="326" r:id="rId75"/>
    <p:sldId id="327" r:id="rId76"/>
    <p:sldId id="448" r:id="rId77"/>
    <p:sldId id="328" r:id="rId78"/>
    <p:sldId id="329" r:id="rId79"/>
    <p:sldId id="330" r:id="rId80"/>
    <p:sldId id="331" r:id="rId81"/>
    <p:sldId id="350"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51" r:id="rId96"/>
    <p:sldId id="352" r:id="rId97"/>
    <p:sldId id="345" r:id="rId98"/>
    <p:sldId id="353" r:id="rId99"/>
    <p:sldId id="354" r:id="rId100"/>
    <p:sldId id="355" r:id="rId101"/>
    <p:sldId id="356" r:id="rId102"/>
    <p:sldId id="357" r:id="rId103"/>
    <p:sldId id="358" r:id="rId104"/>
    <p:sldId id="359" r:id="rId105"/>
    <p:sldId id="346" r:id="rId106"/>
    <p:sldId id="347" r:id="rId107"/>
    <p:sldId id="348" r:id="rId108"/>
    <p:sldId id="349" r:id="rId109"/>
    <p:sldId id="360" r:id="rId110"/>
    <p:sldId id="450" r:id="rId111"/>
    <p:sldId id="451" r:id="rId1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5041">
          <p15:clr>
            <a:srgbClr val="A4A3A4"/>
          </p15:clr>
        </p15:guide>
        <p15:guide id="3" pos="271">
          <p15:clr>
            <a:srgbClr val="A4A3A4"/>
          </p15:clr>
        </p15:guide>
        <p15:guide id="4" orient="horz" pos="39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E5"/>
    <a:srgbClr val="00A3F8"/>
    <a:srgbClr val="009FF6"/>
    <a:srgbClr val="FFC000"/>
    <a:srgbClr val="FDECC7"/>
    <a:srgbClr val="FCD484"/>
    <a:srgbClr val="8296EF"/>
    <a:srgbClr val="5BCCF6"/>
    <a:srgbClr val="FEF1D6"/>
    <a:srgbClr val="1F25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16" autoAdjust="0"/>
    <p:restoredTop sz="83939" autoAdjust="0"/>
  </p:normalViewPr>
  <p:slideViewPr>
    <p:cSldViewPr snapToGrid="0" showGuides="1">
      <p:cViewPr varScale="1">
        <p:scale>
          <a:sx n="103" d="100"/>
          <a:sy n="103" d="100"/>
        </p:scale>
        <p:origin x="701" y="86"/>
      </p:cViewPr>
      <p:guideLst>
        <p:guide orient="horz" pos="2170"/>
        <p:guide pos="5041"/>
        <p:guide pos="271"/>
        <p:guide orient="horz" pos="3944"/>
      </p:guideLst>
    </p:cSldViewPr>
  </p:slideViewPr>
  <p:notesTextViewPr>
    <p:cViewPr>
      <p:scale>
        <a:sx n="3" d="2"/>
        <a:sy n="3" d="2"/>
      </p:scale>
      <p:origin x="0" y="0"/>
    </p:cViewPr>
  </p:notesTextViewPr>
  <p:sorterViewPr>
    <p:cViewPr>
      <p:scale>
        <a:sx n="200" d="100"/>
        <a:sy n="200" d="100"/>
      </p:scale>
      <p:origin x="0" y="-172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8T17:42:30"/>
    </inkml:context>
    <inkml:brush xml:id="br0">
      <inkml:brushProperty name="width" value="0.05292" units="cm"/>
      <inkml:brushProperty name="height" value="0.05292" units="cm"/>
      <inkml:brushProperty name="color" value="#FF0000"/>
    </inkml:brush>
  </inkml:definitions>
  <inkml:trace contextRef="#ctx0" brushRef="#br0">19614 16122 0</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9-08-28T09:05:14.885"/>
    </inkml:context>
    <inkml:brush xml:id="br0">
      <inkml:brushProperty name="width" value="0.05292" units="cm"/>
      <inkml:brushProperty name="height" value="0.05292" units="cm"/>
      <inkml:brushProperty name="color" value="#FF0000"/>
    </inkml:brush>
  </inkml:definitions>
  <inkml:trace contextRef="#ctx0" brushRef="#br0">10619 12241 0,'0'0'32,"0"0"-17,-18 0 1,18 0 15,-18-17-31,18-36 31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9-08-28T09:09:53.382"/>
    </inkml:context>
    <inkml:brush xml:id="br0">
      <inkml:brushProperty name="width" value="0.05292" units="cm"/>
      <inkml:brushProperty name="height" value="0.05292" units="cm"/>
      <inkml:brushProperty name="color" value="#FF0000"/>
    </inkml:brush>
  </inkml:definitions>
  <inkml:trace contextRef="#ctx0" brushRef="#br0">23072 15734 0,'123'18'16,"-123"-36"15,88 0 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9-08-28T10:15:02.249"/>
    </inkml:context>
    <inkml:brush xml:id="br0">
      <inkml:brushProperty name="width" value="0.05292" units="cm"/>
      <inkml:brushProperty name="height" value="0.05292" units="cm"/>
      <inkml:brushProperty name="color" value="#FF0000"/>
    </inkml:brush>
  </inkml:definitions>
  <inkml:trace contextRef="#ctx0" brushRef="#br0">12312 3457 0,'35'-17'31,"-52"17"-16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8T18:15:11"/>
    </inkml:context>
    <inkml:brush xml:id="br0">
      <inkml:brushProperty name="width" value="0.05292" units="cm"/>
      <inkml:brushProperty name="height" value="0.05292" units="cm"/>
      <inkml:brushProperty name="color" value="#FF0000"/>
    </inkml:brush>
  </inkml:definitions>
  <inkml:trace contextRef="#ctx0" brushRef="#br0">23676 15558 0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86E9-A8AE-4FEF-90F7-B94D0D49F904}" type="datetimeFigureOut">
              <a:rPr lang="zh-CN" altLang="en-US" smtClean="0"/>
              <a:t>2021/10/12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BA7B3-3AC0-4751-BD47-8A885B63C7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端口与</a:t>
            </a:r>
            <a:r>
              <a:rPr lang="en-US" altLang="zh-CN" dirty="0"/>
              <a:t>P</a:t>
            </a:r>
            <a:r>
              <a:rPr lang="zh-CN" altLang="en-US"/>
              <a:t>字对齐</a:t>
            </a:r>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a:t>
            </a:fld>
            <a:endParaRPr lang="zh-CN" altLang="en-US"/>
          </a:p>
        </p:txBody>
      </p:sp>
    </p:spTree>
    <p:extLst>
      <p:ext uri="{BB962C8B-B14F-4D97-AF65-F5344CB8AC3E}">
        <p14:creationId xmlns:p14="http://schemas.microsoft.com/office/powerpoint/2010/main" val="301824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14</a:t>
            </a:fld>
            <a:endParaRPr lang="zh-CN" altLang="en-US"/>
          </a:p>
        </p:txBody>
      </p:sp>
    </p:spTree>
    <p:extLst>
      <p:ext uri="{BB962C8B-B14F-4D97-AF65-F5344CB8AC3E}">
        <p14:creationId xmlns:p14="http://schemas.microsoft.com/office/powerpoint/2010/main" val="365435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15</a:t>
            </a:fld>
            <a:endParaRPr lang="zh-CN" altLang="en-US"/>
          </a:p>
        </p:txBody>
      </p:sp>
    </p:spTree>
    <p:extLst>
      <p:ext uri="{BB962C8B-B14F-4D97-AF65-F5344CB8AC3E}">
        <p14:creationId xmlns:p14="http://schemas.microsoft.com/office/powerpoint/2010/main" val="403936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17</a:t>
            </a:fld>
            <a:endParaRPr lang="zh-CN" altLang="en-US"/>
          </a:p>
        </p:txBody>
      </p:sp>
    </p:spTree>
    <p:extLst>
      <p:ext uri="{BB962C8B-B14F-4D97-AF65-F5344CB8AC3E}">
        <p14:creationId xmlns:p14="http://schemas.microsoft.com/office/powerpoint/2010/main" val="56952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18</a:t>
            </a:fld>
            <a:endParaRPr lang="zh-CN" altLang="en-US"/>
          </a:p>
        </p:txBody>
      </p:sp>
    </p:spTree>
    <p:extLst>
      <p:ext uri="{BB962C8B-B14F-4D97-AF65-F5344CB8AC3E}">
        <p14:creationId xmlns:p14="http://schemas.microsoft.com/office/powerpoint/2010/main" val="923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19</a:t>
            </a:fld>
            <a:endParaRPr lang="zh-CN" altLang="en-US"/>
          </a:p>
        </p:txBody>
      </p:sp>
    </p:spTree>
    <p:extLst>
      <p:ext uri="{BB962C8B-B14F-4D97-AF65-F5344CB8AC3E}">
        <p14:creationId xmlns:p14="http://schemas.microsoft.com/office/powerpoint/2010/main" val="1680677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20</a:t>
            </a:fld>
            <a:endParaRPr lang="zh-CN" altLang="en-US"/>
          </a:p>
        </p:txBody>
      </p:sp>
    </p:spTree>
    <p:extLst>
      <p:ext uri="{BB962C8B-B14F-4D97-AF65-F5344CB8AC3E}">
        <p14:creationId xmlns:p14="http://schemas.microsoft.com/office/powerpoint/2010/main" val="748811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21</a:t>
            </a:fld>
            <a:endParaRPr lang="zh-CN" altLang="en-US"/>
          </a:p>
        </p:txBody>
      </p:sp>
    </p:spTree>
    <p:extLst>
      <p:ext uri="{BB962C8B-B14F-4D97-AF65-F5344CB8AC3E}">
        <p14:creationId xmlns:p14="http://schemas.microsoft.com/office/powerpoint/2010/main" val="2071996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22</a:t>
            </a:fld>
            <a:endParaRPr lang="zh-CN" altLang="en-US"/>
          </a:p>
        </p:txBody>
      </p:sp>
    </p:spTree>
    <p:extLst>
      <p:ext uri="{BB962C8B-B14F-4D97-AF65-F5344CB8AC3E}">
        <p14:creationId xmlns:p14="http://schemas.microsoft.com/office/powerpoint/2010/main" val="3520652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23</a:t>
            </a:fld>
            <a:endParaRPr lang="zh-CN" altLang="en-US"/>
          </a:p>
        </p:txBody>
      </p:sp>
    </p:spTree>
    <p:extLst>
      <p:ext uri="{BB962C8B-B14F-4D97-AF65-F5344CB8AC3E}">
        <p14:creationId xmlns:p14="http://schemas.microsoft.com/office/powerpoint/2010/main" val="3629327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24</a:t>
            </a:fld>
            <a:endParaRPr lang="zh-CN" altLang="en-US"/>
          </a:p>
        </p:txBody>
      </p:sp>
    </p:spTree>
    <p:extLst>
      <p:ext uri="{BB962C8B-B14F-4D97-AF65-F5344CB8AC3E}">
        <p14:creationId xmlns:p14="http://schemas.microsoft.com/office/powerpoint/2010/main" val="2319787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25</a:t>
            </a:fld>
            <a:endParaRPr lang="zh-CN" altLang="en-US"/>
          </a:p>
        </p:txBody>
      </p:sp>
    </p:spTree>
    <p:extLst>
      <p:ext uri="{BB962C8B-B14F-4D97-AF65-F5344CB8AC3E}">
        <p14:creationId xmlns:p14="http://schemas.microsoft.com/office/powerpoint/2010/main" val="205843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26</a:t>
            </a:fld>
            <a:endParaRPr lang="zh-CN" altLang="en-US"/>
          </a:p>
        </p:txBody>
      </p:sp>
    </p:spTree>
    <p:extLst>
      <p:ext uri="{BB962C8B-B14F-4D97-AF65-F5344CB8AC3E}">
        <p14:creationId xmlns:p14="http://schemas.microsoft.com/office/powerpoint/2010/main" val="2842513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AB744552-57E4-49DE-B926-FF3D67230632}"/>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4AC6698-0D34-434B-84F2-5BF88CF78FB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2231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94AC6698-0D34-434B-84F2-5BF88CF78FB9}"/>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8242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4D2AF2D-E6C6-493A-81B2-8FE7A50EB4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EE88B8-0F18-457A-990A-02FCF8D1C0C7}" type="slidenum">
              <a:rPr lang="en-US" altLang="zh-CN"/>
              <a:pPr/>
              <a:t>3</a:t>
            </a:fld>
            <a:endParaRPr lang="en-US" altLang="zh-CN"/>
          </a:p>
        </p:txBody>
      </p:sp>
      <p:sp>
        <p:nvSpPr>
          <p:cNvPr id="6147" name="Rectangle 2">
            <a:extLst>
              <a:ext uri="{FF2B5EF4-FFF2-40B4-BE49-F238E27FC236}">
                <a16:creationId xmlns:a16="http://schemas.microsoft.com/office/drawing/2014/main" id="{174F7E3F-3C00-4166-AC55-2992B812127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B6FA8A-08E8-4B48-A453-0C597DB826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a:latin typeface="Arial" panose="020B0604020202020204" pitchFamily="34" charset="0"/>
            </a:endParaRPr>
          </a:p>
        </p:txBody>
      </p:sp>
    </p:spTree>
    <p:extLst>
      <p:ext uri="{BB962C8B-B14F-4D97-AF65-F5344CB8AC3E}">
        <p14:creationId xmlns:p14="http://schemas.microsoft.com/office/powerpoint/2010/main" val="1133504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564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752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42</a:t>
            </a:fld>
            <a:endParaRPr lang="zh-CN" altLang="en-US"/>
          </a:p>
        </p:txBody>
      </p:sp>
    </p:spTree>
    <p:extLst>
      <p:ext uri="{BB962C8B-B14F-4D97-AF65-F5344CB8AC3E}">
        <p14:creationId xmlns:p14="http://schemas.microsoft.com/office/powerpoint/2010/main" val="748811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43</a:t>
            </a:fld>
            <a:endParaRPr lang="zh-CN" altLang="en-US"/>
          </a:p>
        </p:txBody>
      </p:sp>
    </p:spTree>
    <p:extLst>
      <p:ext uri="{BB962C8B-B14F-4D97-AF65-F5344CB8AC3E}">
        <p14:creationId xmlns:p14="http://schemas.microsoft.com/office/powerpoint/2010/main" val="204146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3E476A-18A0-4679-9100-489999CCD3A7}"/>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3E476A-18A0-4679-9100-489999CCD3A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33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3E476A-18A0-4679-9100-489999CCD3A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274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43E476A-18A0-4679-9100-489999CCD3A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51797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48</a:t>
            </a:fld>
            <a:endParaRPr lang="zh-CN" altLang="en-US"/>
          </a:p>
        </p:txBody>
      </p:sp>
    </p:spTree>
    <p:extLst>
      <p:ext uri="{BB962C8B-B14F-4D97-AF65-F5344CB8AC3E}">
        <p14:creationId xmlns:p14="http://schemas.microsoft.com/office/powerpoint/2010/main" val="4137785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49</a:t>
            </a:fld>
            <a:endParaRPr lang="zh-CN" altLang="en-US"/>
          </a:p>
        </p:txBody>
      </p:sp>
    </p:spTree>
    <p:extLst>
      <p:ext uri="{BB962C8B-B14F-4D97-AF65-F5344CB8AC3E}">
        <p14:creationId xmlns:p14="http://schemas.microsoft.com/office/powerpoint/2010/main" val="3326341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4</a:t>
            </a:fld>
            <a:endParaRPr lang="zh-CN" altLang="en-US"/>
          </a:p>
        </p:txBody>
      </p:sp>
    </p:spTree>
    <p:extLst>
      <p:ext uri="{BB962C8B-B14F-4D97-AF65-F5344CB8AC3E}">
        <p14:creationId xmlns:p14="http://schemas.microsoft.com/office/powerpoint/2010/main" val="3858723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50</a:t>
            </a:fld>
            <a:endParaRPr lang="zh-CN" altLang="en-US"/>
          </a:p>
        </p:txBody>
      </p:sp>
    </p:spTree>
    <p:extLst>
      <p:ext uri="{BB962C8B-B14F-4D97-AF65-F5344CB8AC3E}">
        <p14:creationId xmlns:p14="http://schemas.microsoft.com/office/powerpoint/2010/main" val="2642003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51</a:t>
            </a:fld>
            <a:endParaRPr lang="zh-CN" altLang="en-US"/>
          </a:p>
        </p:txBody>
      </p:sp>
    </p:spTree>
    <p:extLst>
      <p:ext uri="{BB962C8B-B14F-4D97-AF65-F5344CB8AC3E}">
        <p14:creationId xmlns:p14="http://schemas.microsoft.com/office/powerpoint/2010/main" val="226173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56</a:t>
            </a:fld>
            <a:endParaRPr lang="zh-CN" altLang="en-US"/>
          </a:p>
        </p:txBody>
      </p:sp>
    </p:spTree>
    <p:extLst>
      <p:ext uri="{BB962C8B-B14F-4D97-AF65-F5344CB8AC3E}">
        <p14:creationId xmlns:p14="http://schemas.microsoft.com/office/powerpoint/2010/main" val="3251173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57</a:t>
            </a:fld>
            <a:endParaRPr lang="zh-CN" altLang="en-US"/>
          </a:p>
        </p:txBody>
      </p:sp>
    </p:spTree>
    <p:extLst>
      <p:ext uri="{BB962C8B-B14F-4D97-AF65-F5344CB8AC3E}">
        <p14:creationId xmlns:p14="http://schemas.microsoft.com/office/powerpoint/2010/main" val="1115007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61</a:t>
            </a:fld>
            <a:endParaRPr lang="zh-CN" altLang="en-US"/>
          </a:p>
        </p:txBody>
      </p:sp>
    </p:spTree>
    <p:extLst>
      <p:ext uri="{BB962C8B-B14F-4D97-AF65-F5344CB8AC3E}">
        <p14:creationId xmlns:p14="http://schemas.microsoft.com/office/powerpoint/2010/main" val="2137745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62</a:t>
            </a:fld>
            <a:endParaRPr lang="zh-CN" altLang="en-US"/>
          </a:p>
        </p:txBody>
      </p:sp>
    </p:spTree>
    <p:extLst>
      <p:ext uri="{BB962C8B-B14F-4D97-AF65-F5344CB8AC3E}">
        <p14:creationId xmlns:p14="http://schemas.microsoft.com/office/powerpoint/2010/main" val="1456511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63</a:t>
            </a:fld>
            <a:endParaRPr lang="zh-CN" altLang="en-US"/>
          </a:p>
        </p:txBody>
      </p:sp>
    </p:spTree>
    <p:extLst>
      <p:ext uri="{BB962C8B-B14F-4D97-AF65-F5344CB8AC3E}">
        <p14:creationId xmlns:p14="http://schemas.microsoft.com/office/powerpoint/2010/main" val="622813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64</a:t>
            </a:fld>
            <a:endParaRPr lang="zh-CN" altLang="en-US"/>
          </a:p>
        </p:txBody>
      </p:sp>
    </p:spTree>
    <p:extLst>
      <p:ext uri="{BB962C8B-B14F-4D97-AF65-F5344CB8AC3E}">
        <p14:creationId xmlns:p14="http://schemas.microsoft.com/office/powerpoint/2010/main" val="2377495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71</a:t>
            </a:fld>
            <a:endParaRPr lang="zh-CN" altLang="en-US"/>
          </a:p>
        </p:txBody>
      </p:sp>
    </p:spTree>
    <p:extLst>
      <p:ext uri="{BB962C8B-B14F-4D97-AF65-F5344CB8AC3E}">
        <p14:creationId xmlns:p14="http://schemas.microsoft.com/office/powerpoint/2010/main" val="4159302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75</a:t>
            </a:fld>
            <a:endParaRPr lang="zh-CN" altLang="en-US"/>
          </a:p>
        </p:txBody>
      </p:sp>
    </p:spTree>
    <p:extLst>
      <p:ext uri="{BB962C8B-B14F-4D97-AF65-F5344CB8AC3E}">
        <p14:creationId xmlns:p14="http://schemas.microsoft.com/office/powerpoint/2010/main" val="34196450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90</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91</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ea typeface="楷体" panose="02010609060101010101" pitchFamily="49" charset="-122"/>
                <a:cs typeface="Arial" panose="020B0604020202020204" pitchFamily="34" charset="0"/>
              </a:rPr>
              <a:t>张三和李四生病了，无法工作，两个家庭推选了张五和李六来负责这个事，显然，张五和李六年龄小一些，做事有些马虎，让兄弟姐妹们不太爽，但是考虑到做事的不是自己，也就忍了，这就告诉我们不同的运输层协议可能提供不一样的服务</a:t>
            </a:r>
          </a:p>
          <a:p>
            <a:r>
              <a:rPr lang="en-US" altLang="zh-CN" dirty="0">
                <a:ea typeface="楷体" panose="02010609060101010101" pitchFamily="49" charset="-122"/>
                <a:cs typeface="Arial" panose="020B0604020202020204" pitchFamily="34" charset="0"/>
              </a:rPr>
              <a:t>2.</a:t>
            </a:r>
            <a:r>
              <a:rPr lang="zh-CN" altLang="en-US" dirty="0">
                <a:ea typeface="楷体" panose="02010609060101010101" pitchFamily="49" charset="-122"/>
                <a:cs typeface="Arial" panose="020B0604020202020204" pitchFamily="34" charset="0"/>
              </a:rPr>
              <a:t>中国邮政从来不承诺平信的送达时间，所以张三和李四显然也没法跟他们的兄弟姐妹们承诺信件的送达时间，从这一点来看，运输层协议能够提供的服务是受到底层网络协议的服务模型的限制的</a:t>
            </a:r>
            <a:endParaRPr lang="en-US" altLang="zh-CN" dirty="0">
              <a:ea typeface="楷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93</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96</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108</a:t>
            </a:fld>
            <a:endParaRPr lang="zh-CN" altLang="en-US"/>
          </a:p>
        </p:txBody>
      </p:sp>
    </p:spTree>
    <p:extLst>
      <p:ext uri="{BB962C8B-B14F-4D97-AF65-F5344CB8AC3E}">
        <p14:creationId xmlns:p14="http://schemas.microsoft.com/office/powerpoint/2010/main" val="12524248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D29D5CFB-F324-48E6-83C2-37728B9A7E2D}"/>
              </a:ext>
            </a:extLst>
          </p:cNvPr>
          <p:cNvSpPr>
            <a:spLocks noGrp="1" noRot="1" noChangeAspect="1" noChangeArrowheads="1" noTextEdit="1"/>
          </p:cNvSpPr>
          <p:nvPr>
            <p:ph type="sldImg"/>
          </p:nvPr>
        </p:nvSpPr>
        <p:spPr>
          <a:ln/>
        </p:spPr>
      </p:sp>
      <p:sp>
        <p:nvSpPr>
          <p:cNvPr id="138243" name="备注占位符 2">
            <a:extLst>
              <a:ext uri="{FF2B5EF4-FFF2-40B4-BE49-F238E27FC236}">
                <a16:creationId xmlns:a16="http://schemas.microsoft.com/office/drawing/2014/main" id="{A12B02BB-A1C4-4E90-8633-0A8A270F6D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38244" name="灯片编号占位符 3">
            <a:extLst>
              <a:ext uri="{FF2B5EF4-FFF2-40B4-BE49-F238E27FC236}">
                <a16:creationId xmlns:a16="http://schemas.microsoft.com/office/drawing/2014/main" id="{FE07E0AB-5218-4F04-901B-07D846E6B6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CAFFD2-FB30-4323-B3C8-845D29ED1DAC}" type="slidenum">
              <a:rPr lang="en-US" altLang="zh-CN"/>
              <a:pPr/>
              <a:t>109</a:t>
            </a:fld>
            <a:endParaRPr lang="en-US" altLang="zh-CN"/>
          </a:p>
        </p:txBody>
      </p:sp>
    </p:spTree>
    <p:extLst>
      <p:ext uri="{BB962C8B-B14F-4D97-AF65-F5344CB8AC3E}">
        <p14:creationId xmlns:p14="http://schemas.microsoft.com/office/powerpoint/2010/main" val="223441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楷体" panose="02010609060101010101" pitchFamily="49" charset="-122"/>
                <a:cs typeface="Arial" panose="020B0604020202020204" pitchFamily="34" charset="0"/>
              </a:rPr>
              <a:t>3.</a:t>
            </a:r>
            <a:r>
              <a:rPr lang="zh-CN" altLang="en-US" dirty="0">
                <a:ea typeface="楷体" panose="02010609060101010101" pitchFamily="49" charset="-122"/>
                <a:cs typeface="Arial" panose="020B0604020202020204" pitchFamily="34" charset="0"/>
              </a:rPr>
              <a:t>虽然中国邮政从不承诺平信能够安全可靠送达，只是强调“我们会尽力保证信件在最短的时间内安全的送达”，但是万一出了问题，概不负责。但是张三和李四确实向兄弟姐妹们承诺这一点的，因为他们可以通过誊抄副本，在信件丢失的情况下，再次誊写信件，寄出，反复若干次，虽然中国邮政的服务是渣渣，当总不能每次都把信搞丢吧？只要</a:t>
            </a:r>
            <a:r>
              <a:rPr lang="en-US" altLang="zh-CN" dirty="0">
                <a:ea typeface="楷体" panose="02010609060101010101" pitchFamily="49" charset="-122"/>
                <a:cs typeface="Arial" panose="020B0604020202020204" pitchFamily="34" charset="0"/>
              </a:rPr>
              <a:t>Ok</a:t>
            </a:r>
            <a:r>
              <a:rPr lang="zh-CN" altLang="en-US" dirty="0">
                <a:ea typeface="楷体" panose="02010609060101010101" pitchFamily="49" charset="-122"/>
                <a:cs typeface="Arial" panose="020B0604020202020204" pitchFamily="34" charset="0"/>
              </a:rPr>
              <a:t>一次，那么就达到了目的，也就是说在网络层不提供某些服务的情况下，运输层也是可以自己提供的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6BA7B3-3AC0-4751-BD47-8A885B63C77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82"/>
            <a:ext cx="12192000" cy="6880682"/>
          </a:xfrm>
          <a:prstGeom prst="rect">
            <a:avLst/>
          </a:prstGeom>
        </p:spPr>
      </p:pic>
      <p:grpSp>
        <p:nvGrpSpPr>
          <p:cNvPr id="9" name="组合 8"/>
          <p:cNvGrpSpPr/>
          <p:nvPr userDrawn="1"/>
        </p:nvGrpSpPr>
        <p:grpSpPr>
          <a:xfrm>
            <a:off x="9741877" y="4991361"/>
            <a:ext cx="3176954" cy="2182169"/>
            <a:chOff x="9741877" y="4991361"/>
            <a:chExt cx="3176954" cy="2182169"/>
          </a:xfrm>
        </p:grpSpPr>
        <p:sp>
          <p:nvSpPr>
            <p:cNvPr id="10" name="平行四边形 9"/>
            <p:cNvSpPr/>
            <p:nvPr/>
          </p:nvSpPr>
          <p:spPr>
            <a:xfrm>
              <a:off x="9741877" y="5342416"/>
              <a:ext cx="3176954" cy="1633054"/>
            </a:xfrm>
            <a:prstGeom prst="parallelogram">
              <a:avLst>
                <a:gd name="adj" fmla="val 164471"/>
              </a:avLst>
            </a:prstGeom>
            <a:solidFill>
              <a:schemeClr val="bg1">
                <a:alpha val="80000"/>
              </a:schemeClr>
            </a:solidFill>
            <a:ln w="19050">
              <a:no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6550" y="4991361"/>
              <a:ext cx="2182169" cy="2182169"/>
            </a:xfrm>
            <a:prstGeom prst="rect">
              <a:avLst/>
            </a:prstGeom>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682"/>
            <a:ext cx="12192000" cy="6880682"/>
          </a:xfrm>
          <a:prstGeom prst="rect">
            <a:avLst/>
          </a:prstGeom>
        </p:spPr>
      </p:pic>
      <p:grpSp>
        <p:nvGrpSpPr>
          <p:cNvPr id="9" name="组合 8"/>
          <p:cNvGrpSpPr/>
          <p:nvPr userDrawn="1"/>
        </p:nvGrpSpPr>
        <p:grpSpPr>
          <a:xfrm>
            <a:off x="9741877" y="4991361"/>
            <a:ext cx="3176954" cy="2182169"/>
            <a:chOff x="9741877" y="4991361"/>
            <a:chExt cx="3176954" cy="2182169"/>
          </a:xfrm>
        </p:grpSpPr>
        <p:sp>
          <p:nvSpPr>
            <p:cNvPr id="10" name="平行四边形 9"/>
            <p:cNvSpPr/>
            <p:nvPr/>
          </p:nvSpPr>
          <p:spPr>
            <a:xfrm>
              <a:off x="9741877" y="5342416"/>
              <a:ext cx="3176954" cy="1633054"/>
            </a:xfrm>
            <a:prstGeom prst="parallelogram">
              <a:avLst>
                <a:gd name="adj" fmla="val 164471"/>
              </a:avLst>
            </a:prstGeom>
            <a:solidFill>
              <a:schemeClr val="bg1">
                <a:alpha val="80000"/>
              </a:schemeClr>
            </a:solidFill>
            <a:ln w="19050">
              <a:no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6550" y="4991361"/>
              <a:ext cx="2182169" cy="2182169"/>
            </a:xfrm>
            <a:prstGeom prst="rect">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1C511D-B6A8-4D83-B220-59B493F03F9F}" type="datetimeFigureOut">
              <a:rPr lang="zh-CN" altLang="en-US" smtClean="0"/>
              <a:t>2021/10/12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F2D4EF-46D4-4764-B373-FC59CD1D281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D4EF-46D4-4764-B373-FC59CD1D281E}"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8631"/>
            <a:ext cx="12192000" cy="6880682"/>
          </a:xfrm>
          <a:prstGeom prst="rect">
            <a:avLst/>
          </a:prstGeom>
          <a:blipFill>
            <a:blip r:embed="rId14"/>
            <a:stretch>
              <a:fillRect/>
            </a:stretch>
          </a:blip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C511D-B6A8-4D83-B220-59B493F03F9F}" type="datetimeFigureOut">
              <a:rPr lang="zh-CN" altLang="en-US" smtClean="0"/>
              <a:t>2021/10/12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D4EF-46D4-4764-B373-FC59CD1D281E}" type="slidenum">
              <a:rPr lang="zh-CN" altLang="en-US" smtClean="0"/>
              <a:t>‹#›</a:t>
            </a:fld>
            <a:endParaRPr lang="zh-CN" altLang="en-US"/>
          </a:p>
        </p:txBody>
      </p:sp>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8631"/>
            <a:ext cx="12192000" cy="6880682"/>
          </a:xfrm>
          <a:prstGeom prst="rect">
            <a:avLst/>
          </a:prstGeom>
          <a:blipFill>
            <a:blip r:embed="rId14"/>
            <a:stretch>
              <a:fillRect/>
            </a:stretch>
          </a:blip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9.wmf"/><Relationship Id="rId4" Type="http://schemas.openxmlformats.org/officeDocument/2006/relationships/oleObject" Target="../embeddings/oleObject5.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image" Target="../media/image8.png"/></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10.emf"/><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8.png"/><Relationship Id="rId7"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8.xml"/><Relationship Id="rId4" Type="http://schemas.openxmlformats.org/officeDocument/2006/relationships/image" Target="../media/image18.emf"/></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customXml" Target="../ink/ink5.xml"/></Relationships>
</file>

<file path=ppt/slides/_rels/slide7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8.png"/></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13" name="椭圆 12"/>
          <p:cNvSpPr/>
          <p:nvPr/>
        </p:nvSpPr>
        <p:spPr>
          <a:xfrm>
            <a:off x="2700400" y="1384323"/>
            <a:ext cx="3851526" cy="3851526"/>
          </a:xfrm>
          <a:prstGeom prst="ellips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15" name="矩形 14"/>
          <p:cNvSpPr/>
          <p:nvPr/>
        </p:nvSpPr>
        <p:spPr>
          <a:xfrm>
            <a:off x="4194039" y="4002116"/>
            <a:ext cx="1925527" cy="430887"/>
          </a:xfrm>
          <a:prstGeom prst="rect">
            <a:avLst/>
          </a:prstGeom>
        </p:spPr>
        <p:txBody>
          <a:bodyPr wrap="none">
            <a:spAutoFit/>
          </a:bodyPr>
          <a:lstStyle/>
          <a:p>
            <a:r>
              <a:rPr lang="zh-CN" altLang="en-US" sz="2200" b="1" dirty="0">
                <a:solidFill>
                  <a:srgbClr val="2E3047"/>
                </a:solidFill>
                <a:latin typeface="造字工房朗倩（非商用）细体" pitchFamily="50" charset="-122"/>
                <a:ea typeface="造字工房朗倩（非商用）细体" pitchFamily="50" charset="-122"/>
              </a:rPr>
              <a:t>华中科技大学</a:t>
            </a:r>
          </a:p>
        </p:txBody>
      </p:sp>
      <p:sp>
        <p:nvSpPr>
          <p:cNvPr id="16" name="矩形 15"/>
          <p:cNvSpPr/>
          <p:nvPr/>
        </p:nvSpPr>
        <p:spPr>
          <a:xfrm>
            <a:off x="2712413" y="4411933"/>
            <a:ext cx="3839513" cy="461665"/>
          </a:xfrm>
          <a:prstGeom prst="rect">
            <a:avLst/>
          </a:prstGeom>
        </p:spPr>
        <p:txBody>
          <a:bodyPr wrap="none">
            <a:spAutoFit/>
          </a:bodyPr>
          <a:lstStyle/>
          <a:p>
            <a:r>
              <a:rPr lang="en-US" altLang="zh-CN" sz="24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Communication and Network</a:t>
            </a:r>
            <a:endParaRPr lang="zh-CN" altLang="en-US" sz="24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9" name="矩形 18"/>
          <p:cNvSpPr/>
          <p:nvPr/>
        </p:nvSpPr>
        <p:spPr>
          <a:xfrm>
            <a:off x="579790" y="2353438"/>
            <a:ext cx="5012980" cy="1200329"/>
          </a:xfrm>
          <a:prstGeom prst="rect">
            <a:avLst/>
          </a:prstGeom>
        </p:spPr>
        <p:txBody>
          <a:bodyPr wrap="square">
            <a:spAutoFit/>
          </a:bodyPr>
          <a:lstStyle/>
          <a:p>
            <a:r>
              <a:rPr lang="zh-CN" altLang="en-US" sz="7200" spc="300" dirty="0">
                <a:solidFill>
                  <a:schemeClr val="tx1">
                    <a:lumMod val="85000"/>
                    <a:lumOff val="15000"/>
                  </a:schemeClr>
                </a:solidFill>
                <a:latin typeface="造字工房朗倩（非商用）常规体" pitchFamily="50" charset="-122"/>
                <a:ea typeface="造字工房朗倩（非商用）常规体" pitchFamily="50" charset="-122"/>
              </a:rPr>
              <a:t>计算机通信</a:t>
            </a:r>
            <a:endParaRPr lang="zh-CN" altLang="en-US" sz="7200" b="1" dirty="0">
              <a:ln w="38100">
                <a:solidFill>
                  <a:srgbClr val="FE9B71"/>
                </a:solidFill>
              </a:ln>
              <a:solidFill>
                <a:srgbClr val="FE9B71"/>
              </a:solidFill>
              <a:latin typeface="造字工房朗倩（非商用）细体" pitchFamily="50" charset="-122"/>
              <a:ea typeface="造字工房朗倩（非商用）细体" pitchFamily="50" charset="-122"/>
            </a:endParaRPr>
          </a:p>
        </p:txBody>
      </p:sp>
      <p:sp>
        <p:nvSpPr>
          <p:cNvPr id="20" name="矩形 19"/>
          <p:cNvSpPr/>
          <p:nvPr/>
        </p:nvSpPr>
        <p:spPr>
          <a:xfrm>
            <a:off x="5351339" y="3034890"/>
            <a:ext cx="2839239" cy="1107996"/>
          </a:xfrm>
          <a:prstGeom prst="rect">
            <a:avLst/>
          </a:prstGeom>
        </p:spPr>
        <p:txBody>
          <a:bodyPr wrap="none">
            <a:spAutoFit/>
          </a:bodyPr>
          <a:lstStyle/>
          <a:p>
            <a:r>
              <a:rPr lang="zh-CN" altLang="en-US" sz="6600" spc="300" dirty="0">
                <a:solidFill>
                  <a:schemeClr val="tx1">
                    <a:lumMod val="85000"/>
                    <a:lumOff val="15000"/>
                  </a:schemeClr>
                </a:solidFill>
                <a:latin typeface="造字工房朗倩（非商用）常规体" pitchFamily="50" charset="-122"/>
                <a:ea typeface="造字工房朗倩（非商用）常规体" pitchFamily="50" charset="-122"/>
              </a:rPr>
              <a:t>与网络</a:t>
            </a:r>
            <a:endParaRPr lang="zh-CN" altLang="en-US" sz="6600" b="1" dirty="0">
              <a:ln w="38100">
                <a:solidFill>
                  <a:srgbClr val="FE9B71"/>
                </a:solidFill>
              </a:ln>
              <a:solidFill>
                <a:srgbClr val="FE9B71"/>
              </a:solidFill>
              <a:latin typeface="造字工房朗倩（非商用）细体" pitchFamily="50" charset="-122"/>
              <a:ea typeface="造字工房朗倩（非商用）细体" pitchFamily="50" charset="-122"/>
            </a:endParaRPr>
          </a:p>
        </p:txBody>
      </p:sp>
      <p:grpSp>
        <p:nvGrpSpPr>
          <p:cNvPr id="3" name="组合 2"/>
          <p:cNvGrpSpPr/>
          <p:nvPr/>
        </p:nvGrpSpPr>
        <p:grpSpPr>
          <a:xfrm>
            <a:off x="1668837" y="3480450"/>
            <a:ext cx="2506834" cy="1107996"/>
            <a:chOff x="1952155" y="3733070"/>
            <a:chExt cx="2506834" cy="1107996"/>
          </a:xfrm>
        </p:grpSpPr>
        <p:sp>
          <p:nvSpPr>
            <p:cNvPr id="17" name="矩形 16"/>
            <p:cNvSpPr/>
            <p:nvPr/>
          </p:nvSpPr>
          <p:spPr>
            <a:xfrm>
              <a:off x="1952155" y="3733070"/>
              <a:ext cx="748923" cy="1107996"/>
            </a:xfrm>
            <a:prstGeom prst="rect">
              <a:avLst/>
            </a:prstGeom>
          </p:spPr>
          <p:txBody>
            <a:bodyPr wrap="none">
              <a:spAutoFit/>
            </a:bodyPr>
            <a:lstStyle/>
            <a:p>
              <a:r>
                <a:rPr lang="en-US" altLang="zh-CN" sz="6600" dirty="0">
                  <a:solidFill>
                    <a:srgbClr val="1F25A0"/>
                  </a:solidFill>
                  <a:latin typeface="Times New Roman" panose="02020603050405020304" pitchFamily="18" charset="0"/>
                  <a:cs typeface="Times New Roman" panose="02020603050405020304" pitchFamily="18" charset="0"/>
                </a:rPr>
                <a:t>C</a:t>
              </a:r>
              <a:endParaRPr lang="zh-CN" altLang="en-US" sz="19900" dirty="0">
                <a:solidFill>
                  <a:srgbClr val="1F25A0"/>
                </a:solidFill>
              </a:endParaRPr>
            </a:p>
          </p:txBody>
        </p:sp>
        <p:sp>
          <p:nvSpPr>
            <p:cNvPr id="21" name="矩形 20"/>
            <p:cNvSpPr/>
            <p:nvPr/>
          </p:nvSpPr>
          <p:spPr>
            <a:xfrm>
              <a:off x="2557506" y="4187971"/>
              <a:ext cx="1901483" cy="523220"/>
            </a:xfrm>
            <a:prstGeom prst="rect">
              <a:avLst/>
            </a:prstGeom>
          </p:spPr>
          <p:txBody>
            <a:bodyPr wrap="none">
              <a:spAutoFit/>
            </a:bodyPr>
            <a:lstStyle/>
            <a:p>
              <a:r>
                <a:rPr lang="en-US" altLang="zh-CN" sz="2800" dirty="0">
                  <a:gradFill>
                    <a:gsLst>
                      <a:gs pos="100000">
                        <a:srgbClr val="1F25A0"/>
                      </a:gs>
                      <a:gs pos="0">
                        <a:srgbClr val="2E95D1"/>
                      </a:gs>
                    </a:gsLst>
                    <a:lin ang="10800000" scaled="0"/>
                  </a:gradFill>
                  <a:latin typeface="Times New Roman" panose="02020603050405020304" pitchFamily="18" charset="0"/>
                  <a:cs typeface="Times New Roman" panose="02020603050405020304" pitchFamily="18" charset="0"/>
                </a:rPr>
                <a:t>OMPUTER</a:t>
              </a:r>
              <a:endParaRPr lang="zh-CN" altLang="en-US" sz="6600" dirty="0">
                <a:gradFill>
                  <a:gsLst>
                    <a:gs pos="100000">
                      <a:srgbClr val="1F25A0"/>
                    </a:gs>
                    <a:gs pos="0">
                      <a:srgbClr val="2E95D1"/>
                    </a:gs>
                  </a:gsLst>
                  <a:lin ang="10800000" scaled="0"/>
                </a:gradFill>
              </a:endParaRPr>
            </a:p>
          </p:txBody>
        </p:sp>
      </p:grpSp>
      <p:pic>
        <p:nvPicPr>
          <p:cNvPr id="25" name="图形 24"/>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697502" y="893703"/>
            <a:ext cx="2024728" cy="1323440"/>
          </a:xfrm>
          <a:prstGeom prst="rect">
            <a:avLst/>
          </a:prstGeom>
        </p:spPr>
      </p:pic>
      <p:grpSp>
        <p:nvGrpSpPr>
          <p:cNvPr id="27" name="组合 26"/>
          <p:cNvGrpSpPr/>
          <p:nvPr/>
        </p:nvGrpSpPr>
        <p:grpSpPr>
          <a:xfrm>
            <a:off x="464189" y="3254823"/>
            <a:ext cx="4792100" cy="707886"/>
            <a:chOff x="1047990" y="3273775"/>
            <a:chExt cx="4792100" cy="707886"/>
          </a:xfrm>
        </p:grpSpPr>
        <p:cxnSp>
          <p:nvCxnSpPr>
            <p:cNvPr id="8" name="直接连接符 7"/>
            <p:cNvCxnSpPr/>
            <p:nvPr/>
          </p:nvCxnSpPr>
          <p:spPr>
            <a:xfrm>
              <a:off x="1767518" y="3607637"/>
              <a:ext cx="4072572"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47990" y="3273775"/>
              <a:ext cx="712054" cy="707886"/>
            </a:xfrm>
            <a:prstGeom prst="rect">
              <a:avLst/>
            </a:prstGeom>
            <a:effectLst/>
          </p:spPr>
          <p:txBody>
            <a:bodyPr wrap="none">
              <a:spAutoFit/>
            </a:bodyPr>
            <a:lstStyle/>
            <a:p>
              <a:pPr algn="ctr"/>
              <a:r>
                <a:rPr kumimoji="1" lang="en-US" altLang="zh-CN" sz="4000" b="1" dirty="0">
                  <a:solidFill>
                    <a:srgbClr val="00B0F0"/>
                  </a:solidFill>
                  <a:latin typeface="造字工房朗倩（非商用）细体" pitchFamily="50" charset="-122"/>
                  <a:ea typeface="造字工房朗倩（非商用）细体" pitchFamily="50"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12" presetClass="entr" presetSubtype="8"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ppt_x</p:attrName>
                                        </p:attrNameLst>
                                      </p:cBhvr>
                                      <p:tavLst>
                                        <p:tav tm="0">
                                          <p:val>
                                            <p:strVal val="#ppt_x-#ppt_w*1.125000"/>
                                          </p:val>
                                        </p:tav>
                                        <p:tav tm="100000">
                                          <p:val>
                                            <p:strVal val="#ppt_x"/>
                                          </p:val>
                                        </p:tav>
                                      </p:tavLst>
                                    </p:anim>
                                    <p:animEffect transition="in" filter="wipe(right)">
                                      <p:cBhvr>
                                        <p:cTn id="13" dur="500"/>
                                        <p:tgtEl>
                                          <p:spTgt spid="19"/>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ppt_x</p:attrName>
                                        </p:attrNameLst>
                                      </p:cBhvr>
                                      <p:tavLst>
                                        <p:tav tm="0">
                                          <p:val>
                                            <p:strVal val="#ppt_x+#ppt_w*1.125000"/>
                                          </p:val>
                                        </p:tav>
                                        <p:tav tm="100000">
                                          <p:val>
                                            <p:strVal val="#ppt_x"/>
                                          </p:val>
                                        </p:tav>
                                      </p:tavLst>
                                    </p:anim>
                                    <p:animEffect transition="in" filter="wipe(left)">
                                      <p:cBhvr>
                                        <p:cTn id="17" dur="500"/>
                                        <p:tgtEl>
                                          <p:spTgt spid="2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ppt_w</p:attrName>
                                        </p:attrNameLst>
                                      </p:cBhvr>
                                      <p:tavLst>
                                        <p:tav tm="0">
                                          <p:val>
                                            <p:fltVal val="0"/>
                                          </p:val>
                                        </p:tav>
                                        <p:tav tm="100000">
                                          <p:val>
                                            <p:strVal val="#ppt_w"/>
                                          </p:val>
                                        </p:tav>
                                      </p:tavLst>
                                    </p:anim>
                                    <p:anim calcmode="lin" valueType="num">
                                      <p:cBhvr>
                                        <p:cTn id="30" dur="500" fill="hold"/>
                                        <p:tgtEl>
                                          <p:spTgt spid="16"/>
                                        </p:tgtEl>
                                        <p:attrNameLst>
                                          <p:attrName>ppt_h</p:attrName>
                                        </p:attrNameLst>
                                      </p:cBhvr>
                                      <p:tavLst>
                                        <p:tav tm="0">
                                          <p:val>
                                            <p:fltVal val="0"/>
                                          </p:val>
                                        </p:tav>
                                        <p:tav tm="100000">
                                          <p:val>
                                            <p:strVal val="#ppt_h"/>
                                          </p:val>
                                        </p:tav>
                                      </p:tavLst>
                                    </p:anim>
                                    <p:animEffect transition="in" filter="fade">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42"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strVal val="#ppt_x"/>
                                          </p:val>
                                        </p:tav>
                                        <p:tav tm="100000">
                                          <p:val>
                                            <p:strVal val="#ppt_x"/>
                                          </p:val>
                                        </p:tav>
                                      </p:tavLst>
                                    </p:anim>
                                    <p:anim calcmode="lin" valueType="num">
                                      <p:cBhvr>
                                        <p:cTn id="3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3227975" y="2398988"/>
            <a:ext cx="7802133" cy="2249939"/>
            <a:chOff x="1276041" y="2519622"/>
            <a:chExt cx="7802133" cy="2249939"/>
          </a:xfrm>
        </p:grpSpPr>
        <p:grpSp>
          <p:nvGrpSpPr>
            <p:cNvPr id="9" name="组合 8"/>
            <p:cNvGrpSpPr/>
            <p:nvPr/>
          </p:nvGrpSpPr>
          <p:grpSpPr>
            <a:xfrm>
              <a:off x="1276041" y="2519622"/>
              <a:ext cx="7802133" cy="1694679"/>
              <a:chOff x="957031" y="1889716"/>
              <a:chExt cx="5851608" cy="1271009"/>
            </a:xfrm>
          </p:grpSpPr>
          <p:sp>
            <p:nvSpPr>
              <p:cNvPr id="11" name="矩形 10"/>
              <p:cNvSpPr/>
              <p:nvPr/>
            </p:nvSpPr>
            <p:spPr>
              <a:xfrm>
                <a:off x="957031" y="1889716"/>
                <a:ext cx="5851608" cy="907171"/>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多路复用与多路分解</a:t>
                </a:r>
              </a:p>
            </p:txBody>
          </p:sp>
          <p:sp>
            <p:nvSpPr>
              <p:cNvPr id="12" name="矩形 11"/>
              <p:cNvSpPr/>
              <p:nvPr/>
            </p:nvSpPr>
            <p:spPr>
              <a:xfrm>
                <a:off x="2056695" y="2663382"/>
                <a:ext cx="4579625"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ultiplexing</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and Demultiplexing</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1512651" y="2259425"/>
                <a:ext cx="704762" cy="807913"/>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M</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1614690" y="3160725"/>
                <a:ext cx="4923295"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7623106" y="406167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85187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140294" name="文本框 5"/>
          <p:cNvSpPr txBox="1"/>
          <p:nvPr/>
        </p:nvSpPr>
        <p:spPr>
          <a:xfrm>
            <a:off x="8775700" y="6479067"/>
            <a:ext cx="3416300" cy="369887"/>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dirty="0">
                <a:solidFill>
                  <a:srgbClr val="FF0000"/>
                </a:solidFill>
                <a:latin typeface="Arial" panose="020B0604020202020204" pitchFamily="34" charset="0"/>
              </a:rPr>
              <a:t>说明：本页内容不纳入考试范围</a:t>
            </a:r>
          </a:p>
        </p:txBody>
      </p:sp>
      <p:grpSp>
        <p:nvGrpSpPr>
          <p:cNvPr id="9" name="组合 8">
            <a:extLst>
              <a:ext uri="{FF2B5EF4-FFF2-40B4-BE49-F238E27FC236}">
                <a16:creationId xmlns:a16="http://schemas.microsoft.com/office/drawing/2014/main" id="{1F3652CF-7C2D-491C-9360-95B4B1DEA9F8}"/>
              </a:ext>
            </a:extLst>
          </p:cNvPr>
          <p:cNvGrpSpPr/>
          <p:nvPr/>
        </p:nvGrpSpPr>
        <p:grpSpPr>
          <a:xfrm>
            <a:off x="683025" y="5379892"/>
            <a:ext cx="7919719" cy="514422"/>
            <a:chOff x="1403750" y="3554922"/>
            <a:chExt cx="7919719" cy="514422"/>
          </a:xfrm>
        </p:grpSpPr>
        <p:grpSp>
          <p:nvGrpSpPr>
            <p:cNvPr id="10" name="组合 9">
              <a:extLst>
                <a:ext uri="{FF2B5EF4-FFF2-40B4-BE49-F238E27FC236}">
                  <a16:creationId xmlns:a16="http://schemas.microsoft.com/office/drawing/2014/main" id="{63C91E5D-602F-4211-BEBA-05DB86407256}"/>
                </a:ext>
              </a:extLst>
            </p:cNvPr>
            <p:cNvGrpSpPr/>
            <p:nvPr/>
          </p:nvGrpSpPr>
          <p:grpSpPr>
            <a:xfrm>
              <a:off x="1403750" y="3593123"/>
              <a:ext cx="490436" cy="476221"/>
              <a:chOff x="1403750" y="3593123"/>
              <a:chExt cx="808892" cy="785446"/>
            </a:xfrm>
          </p:grpSpPr>
          <p:sp>
            <p:nvSpPr>
              <p:cNvPr id="12" name="对话气泡: 椭圆形 11">
                <a:extLst>
                  <a:ext uri="{FF2B5EF4-FFF2-40B4-BE49-F238E27FC236}">
                    <a16:creationId xmlns:a16="http://schemas.microsoft.com/office/drawing/2014/main" id="{BE5D534C-D385-4FCB-B47E-426D1D24E528}"/>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web-cam_17861">
                <a:extLst>
                  <a:ext uri="{FF2B5EF4-FFF2-40B4-BE49-F238E27FC236}">
                    <a16:creationId xmlns:a16="http://schemas.microsoft.com/office/drawing/2014/main" id="{94F8274A-DC3E-42F7-BD09-9CCAECDAE8CB}"/>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1" name="Text Box 79">
              <a:extLst>
                <a:ext uri="{FF2B5EF4-FFF2-40B4-BE49-F238E27FC236}">
                  <a16:creationId xmlns:a16="http://schemas.microsoft.com/office/drawing/2014/main" id="{0556D696-C0C2-4CB5-8E0C-E9D2D125F003}"/>
                </a:ext>
              </a:extLst>
            </p:cNvPr>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解决方案</a:t>
              </a:r>
            </a:p>
          </p:txBody>
        </p:sp>
      </p:grpSp>
      <p:sp>
        <p:nvSpPr>
          <p:cNvPr id="14" name="Text Box 79">
            <a:extLst>
              <a:ext uri="{FF2B5EF4-FFF2-40B4-BE49-F238E27FC236}">
                <a16:creationId xmlns:a16="http://schemas.microsoft.com/office/drawing/2014/main" id="{A01A7555-1A51-43A3-B2BA-2B8FFCFC9C8E}"/>
              </a:ext>
            </a:extLst>
          </p:cNvPr>
          <p:cNvSpPr txBox="1">
            <a:spLocks noChangeArrowheads="1"/>
          </p:cNvSpPr>
          <p:nvPr/>
        </p:nvSpPr>
        <p:spPr bwMode="auto">
          <a:xfrm>
            <a:off x="1292830" y="2126964"/>
            <a:ext cx="1052713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记录进入快速重传时的已发送的最高报文段序号</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Recovery</a:t>
            </a: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每收到一个新的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，如果序号不大于</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Recovery</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，不退出快速恢复，而是重传该</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后的报文段</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一旦</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序号大于</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Recovery</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，立即退出快速恢复，收缩到门限值</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5" name="Text Box 79">
            <a:extLst>
              <a:ext uri="{FF2B5EF4-FFF2-40B4-BE49-F238E27FC236}">
                <a16:creationId xmlns:a16="http://schemas.microsoft.com/office/drawing/2014/main" id="{EEE1ED0A-D08D-4789-B6E4-A645DA783983}"/>
              </a:ext>
            </a:extLst>
          </p:cNvPr>
          <p:cNvSpPr txBox="1">
            <a:spLocks noChangeArrowheads="1"/>
          </p:cNvSpPr>
          <p:nvPr/>
        </p:nvSpPr>
        <p:spPr bwMode="auto">
          <a:xfrm>
            <a:off x="1292829" y="4676110"/>
            <a:ext cx="7812389" cy="12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部分分组可能已经被接收，无意义的重发</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6" name="Text Box 79">
            <a:extLst>
              <a:ext uri="{FF2B5EF4-FFF2-40B4-BE49-F238E27FC236}">
                <a16:creationId xmlns:a16="http://schemas.microsoft.com/office/drawing/2014/main" id="{A788E43F-3BC9-4335-BD65-84AF386F3785}"/>
              </a:ext>
            </a:extLst>
          </p:cNvPr>
          <p:cNvSpPr txBox="1">
            <a:spLocks noChangeArrowheads="1"/>
          </p:cNvSpPr>
          <p:nvPr/>
        </p:nvSpPr>
        <p:spPr bwMode="auto">
          <a:xfrm>
            <a:off x="1292829" y="5951003"/>
            <a:ext cx="8355721" cy="16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报文段的选项字段中，增加</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，选择重传</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7" name="组合 16">
            <a:extLst>
              <a:ext uri="{FF2B5EF4-FFF2-40B4-BE49-F238E27FC236}">
                <a16:creationId xmlns:a16="http://schemas.microsoft.com/office/drawing/2014/main" id="{FEFFC849-5DFB-454E-BD1B-2517D0D32813}"/>
              </a:ext>
            </a:extLst>
          </p:cNvPr>
          <p:cNvGrpSpPr/>
          <p:nvPr/>
        </p:nvGrpSpPr>
        <p:grpSpPr>
          <a:xfrm>
            <a:off x="684913" y="1450543"/>
            <a:ext cx="7919719" cy="514422"/>
            <a:chOff x="1403750" y="3554922"/>
            <a:chExt cx="7919719" cy="514422"/>
          </a:xfrm>
        </p:grpSpPr>
        <p:grpSp>
          <p:nvGrpSpPr>
            <p:cNvPr id="18" name="组合 17">
              <a:extLst>
                <a:ext uri="{FF2B5EF4-FFF2-40B4-BE49-F238E27FC236}">
                  <a16:creationId xmlns:a16="http://schemas.microsoft.com/office/drawing/2014/main" id="{73C19014-525D-45CF-AB7A-7ABCC7711BD3}"/>
                </a:ext>
              </a:extLst>
            </p:cNvPr>
            <p:cNvGrpSpPr/>
            <p:nvPr/>
          </p:nvGrpSpPr>
          <p:grpSpPr>
            <a:xfrm>
              <a:off x="1403750" y="3593123"/>
              <a:ext cx="490436" cy="476221"/>
              <a:chOff x="1403750" y="3593123"/>
              <a:chExt cx="808892" cy="785446"/>
            </a:xfrm>
          </p:grpSpPr>
          <p:sp>
            <p:nvSpPr>
              <p:cNvPr id="25" name="对话气泡: 椭圆形 24">
                <a:extLst>
                  <a:ext uri="{FF2B5EF4-FFF2-40B4-BE49-F238E27FC236}">
                    <a16:creationId xmlns:a16="http://schemas.microsoft.com/office/drawing/2014/main" id="{547A7173-BB25-4153-847F-BEB0535C320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ound-web-cam_17861">
                <a:extLst>
                  <a:ext uri="{FF2B5EF4-FFF2-40B4-BE49-F238E27FC236}">
                    <a16:creationId xmlns:a16="http://schemas.microsoft.com/office/drawing/2014/main" id="{B53B7012-28A7-4E74-BAAA-FF9E2333E3E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4" name="Text Box 79">
              <a:extLst>
                <a:ext uri="{FF2B5EF4-FFF2-40B4-BE49-F238E27FC236}">
                  <a16:creationId xmlns:a16="http://schemas.microsoft.com/office/drawing/2014/main" id="{43B53844-C513-43D3-8A20-C95E2FE41530}"/>
                </a:ext>
              </a:extLst>
            </p:cNvPr>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解决方案</a:t>
              </a:r>
            </a:p>
          </p:txBody>
        </p:sp>
      </p:grpSp>
      <p:grpSp>
        <p:nvGrpSpPr>
          <p:cNvPr id="27" name="组合 26">
            <a:extLst>
              <a:ext uri="{FF2B5EF4-FFF2-40B4-BE49-F238E27FC236}">
                <a16:creationId xmlns:a16="http://schemas.microsoft.com/office/drawing/2014/main" id="{1351CB4B-D130-4744-AF79-AF21264B8F18}"/>
              </a:ext>
            </a:extLst>
          </p:cNvPr>
          <p:cNvGrpSpPr/>
          <p:nvPr/>
        </p:nvGrpSpPr>
        <p:grpSpPr>
          <a:xfrm>
            <a:off x="684913" y="4063072"/>
            <a:ext cx="7919719" cy="514422"/>
            <a:chOff x="1403750" y="3554922"/>
            <a:chExt cx="7919719" cy="514422"/>
          </a:xfrm>
        </p:grpSpPr>
        <p:grpSp>
          <p:nvGrpSpPr>
            <p:cNvPr id="28" name="组合 27">
              <a:extLst>
                <a:ext uri="{FF2B5EF4-FFF2-40B4-BE49-F238E27FC236}">
                  <a16:creationId xmlns:a16="http://schemas.microsoft.com/office/drawing/2014/main" id="{7F30EB68-24B8-423B-BFB3-E61C0FEEE67E}"/>
                </a:ext>
              </a:extLst>
            </p:cNvPr>
            <p:cNvGrpSpPr/>
            <p:nvPr/>
          </p:nvGrpSpPr>
          <p:grpSpPr>
            <a:xfrm>
              <a:off x="1403750" y="3593123"/>
              <a:ext cx="490436" cy="476221"/>
              <a:chOff x="1403750" y="3593123"/>
              <a:chExt cx="808892" cy="785446"/>
            </a:xfrm>
          </p:grpSpPr>
          <p:sp>
            <p:nvSpPr>
              <p:cNvPr id="30" name="对话气泡: 椭圆形 29">
                <a:extLst>
                  <a:ext uri="{FF2B5EF4-FFF2-40B4-BE49-F238E27FC236}">
                    <a16:creationId xmlns:a16="http://schemas.microsoft.com/office/drawing/2014/main" id="{79AE3B03-DF7E-4FC9-8265-C9690B22704C}"/>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ound-web-cam_17861">
                <a:extLst>
                  <a:ext uri="{FF2B5EF4-FFF2-40B4-BE49-F238E27FC236}">
                    <a16:creationId xmlns:a16="http://schemas.microsoft.com/office/drawing/2014/main" id="{587A25AC-C00C-4BCA-A857-8D276FDE8331}"/>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9" name="Text Box 79">
              <a:extLst>
                <a:ext uri="{FF2B5EF4-FFF2-40B4-BE49-F238E27FC236}">
                  <a16:creationId xmlns:a16="http://schemas.microsoft.com/office/drawing/2014/main" id="{29D5A495-0495-4F00-8A45-C9F1404C9AF8}"/>
                </a:ext>
              </a:extLst>
            </p:cNvPr>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新的问题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4"/>
                                        </p:tgtEl>
                                        <p:attrNameLst>
                                          <p:attrName>style.visibility</p:attrName>
                                        </p:attrNameLst>
                                      </p:cBhvr>
                                      <p:to>
                                        <p:strVal val="visible"/>
                                      </p:to>
                                    </p:set>
                                    <p:animEffect transition="in" filter="fade">
                                      <p:cBhvr>
                                        <p:cTn id="7" dur="500"/>
                                        <p:tgtEl>
                                          <p:spTgt spid="1402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wipe(left)">
                                      <p:cBhvr>
                                        <p:cTn id="19" dur="500"/>
                                        <p:tgtEl>
                                          <p:spTgt spid="14">
                                            <p:txEl>
                                              <p:pRg st="1" end="1"/>
                                            </p:txEl>
                                          </p:spTgt>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Effect transition="in" filter="wipe(left)">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wipe(left)">
                                      <p:cBhvr>
                                        <p:cTn id="41"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ldLvl="0" animBg="1"/>
      <p:bldP spid="14" grpId="0" build="p"/>
      <p:bldP spid="15" grpId="0" build="p"/>
      <p:bldP spid="16"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140294" name="文本框 5"/>
          <p:cNvSpPr txBox="1"/>
          <p:nvPr/>
        </p:nvSpPr>
        <p:spPr>
          <a:xfrm>
            <a:off x="8775700" y="6488113"/>
            <a:ext cx="3416300" cy="369887"/>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dirty="0">
                <a:solidFill>
                  <a:srgbClr val="FF0000"/>
                </a:solidFill>
                <a:latin typeface="Arial" panose="020B0604020202020204" pitchFamily="34" charset="0"/>
              </a:rPr>
              <a:t>说明：本页内容不纳入考试范围</a:t>
            </a:r>
          </a:p>
        </p:txBody>
      </p:sp>
      <p:grpSp>
        <p:nvGrpSpPr>
          <p:cNvPr id="9" name="组合 8">
            <a:extLst>
              <a:ext uri="{FF2B5EF4-FFF2-40B4-BE49-F238E27FC236}">
                <a16:creationId xmlns:a16="http://schemas.microsoft.com/office/drawing/2014/main" id="{1FE47FEF-1568-4B0D-9714-5ACCCB5DE443}"/>
              </a:ext>
            </a:extLst>
          </p:cNvPr>
          <p:cNvGrpSpPr/>
          <p:nvPr/>
        </p:nvGrpSpPr>
        <p:grpSpPr>
          <a:xfrm>
            <a:off x="683025" y="1531300"/>
            <a:ext cx="5707515" cy="1377152"/>
            <a:chOff x="430213" y="1601272"/>
            <a:chExt cx="5707515" cy="1377152"/>
          </a:xfrm>
        </p:grpSpPr>
        <p:sp>
          <p:nvSpPr>
            <p:cNvPr id="10" name="流程图: 手动输入 6">
              <a:extLst>
                <a:ext uri="{FF2B5EF4-FFF2-40B4-BE49-F238E27FC236}">
                  <a16:creationId xmlns:a16="http://schemas.microsoft.com/office/drawing/2014/main" id="{FF5B6469-722D-4158-8971-15E8B4D59FF9}"/>
                </a:ext>
              </a:extLst>
            </p:cNvPr>
            <p:cNvSpPr/>
            <p:nvPr/>
          </p:nvSpPr>
          <p:spPr>
            <a:xfrm rot="5400000" flipV="1">
              <a:off x="3554595" y="-462208"/>
              <a:ext cx="498372" cy="466789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1" name="组合 10">
              <a:extLst>
                <a:ext uri="{FF2B5EF4-FFF2-40B4-BE49-F238E27FC236}">
                  <a16:creationId xmlns:a16="http://schemas.microsoft.com/office/drawing/2014/main" id="{32A39815-19E4-453B-BF4B-C2C6E1F4F12D}"/>
                </a:ext>
              </a:extLst>
            </p:cNvPr>
            <p:cNvGrpSpPr/>
            <p:nvPr/>
          </p:nvGrpSpPr>
          <p:grpSpPr>
            <a:xfrm>
              <a:off x="430213" y="1601272"/>
              <a:ext cx="5707515" cy="1377152"/>
              <a:chOff x="722008" y="1303131"/>
              <a:chExt cx="5449702" cy="1314945"/>
            </a:xfrm>
          </p:grpSpPr>
          <p:sp>
            <p:nvSpPr>
              <p:cNvPr id="12" name="流程图: 手动输入 6">
                <a:extLst>
                  <a:ext uri="{FF2B5EF4-FFF2-40B4-BE49-F238E27FC236}">
                    <a16:creationId xmlns:a16="http://schemas.microsoft.com/office/drawing/2014/main" id="{11769B22-C161-4CBE-93D9-9F47F9D4511F}"/>
                  </a:ext>
                </a:extLst>
              </p:cNvPr>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3" name="组合 12">
                <a:extLst>
                  <a:ext uri="{FF2B5EF4-FFF2-40B4-BE49-F238E27FC236}">
                    <a16:creationId xmlns:a16="http://schemas.microsoft.com/office/drawing/2014/main" id="{EA4EE1B0-C739-4251-809B-C26B01361926}"/>
                  </a:ext>
                </a:extLst>
              </p:cNvPr>
              <p:cNvGrpSpPr/>
              <p:nvPr/>
            </p:nvGrpSpPr>
            <p:grpSpPr>
              <a:xfrm>
                <a:off x="722008" y="1303131"/>
                <a:ext cx="546594" cy="475865"/>
                <a:chOff x="708742" y="1296102"/>
                <a:chExt cx="454744" cy="283828"/>
              </a:xfrm>
            </p:grpSpPr>
            <p:sp>
              <p:nvSpPr>
                <p:cNvPr id="15" name="平行四边形 14">
                  <a:extLst>
                    <a:ext uri="{FF2B5EF4-FFF2-40B4-BE49-F238E27FC236}">
                      <a16:creationId xmlns:a16="http://schemas.microsoft.com/office/drawing/2014/main" id="{D7EDA7CC-81DF-4F6A-A48F-7B43CC4A85BB}"/>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6" name="平行四边形 15">
                  <a:extLst>
                    <a:ext uri="{FF2B5EF4-FFF2-40B4-BE49-F238E27FC236}">
                      <a16:creationId xmlns:a16="http://schemas.microsoft.com/office/drawing/2014/main" id="{192BA74D-604A-4604-B1E5-5C1C13A5426F}"/>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4" name="Text Box 79">
                <a:extLst>
                  <a:ext uri="{FF2B5EF4-FFF2-40B4-BE49-F238E27FC236}">
                    <a16:creationId xmlns:a16="http://schemas.microsoft.com/office/drawing/2014/main" id="{B7F3B01D-56BC-4BC0-9580-82FCBFA62C85}"/>
                  </a:ext>
                </a:extLst>
              </p:cNvPr>
              <p:cNvSpPr txBox="1">
                <a:spLocks noChangeArrowheads="1"/>
              </p:cNvSpPr>
              <p:nvPr/>
            </p:nvSpPr>
            <p:spPr bwMode="auto">
              <a:xfrm>
                <a:off x="1172745" y="1354417"/>
                <a:ext cx="4998965" cy="126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ea typeface="思源黑体 CN Medium" panose="020B0600000000000000" pitchFamily="34" charset="-122"/>
                  </a:rPr>
                  <a:t>Reno</a:t>
                </a:r>
                <a:r>
                  <a:rPr kumimoji="1" lang="zh-CN" altLang="en-US" sz="2600" dirty="0">
                    <a:solidFill>
                      <a:schemeClr val="tx1">
                        <a:lumMod val="85000"/>
                        <a:lumOff val="15000"/>
                      </a:schemeClr>
                    </a:solidFill>
                    <a:ea typeface="思源黑体 CN Medium" panose="020B0600000000000000" pitchFamily="34" charset="-122"/>
                  </a:rPr>
                  <a:t>算法的演进</a:t>
                </a:r>
                <a:r>
                  <a:rPr kumimoji="1" lang="en-US" altLang="zh-CN" sz="2600" dirty="0">
                    <a:solidFill>
                      <a:schemeClr val="tx1">
                        <a:lumMod val="85000"/>
                        <a:lumOff val="15000"/>
                      </a:schemeClr>
                    </a:solidFill>
                    <a:ea typeface="思源黑体 CN Medium" panose="020B0600000000000000" pitchFamily="34" charset="-122"/>
                  </a:rPr>
                  <a:t>——Vegas</a:t>
                </a:r>
                <a:r>
                  <a:rPr kumimoji="1" lang="zh-CN" altLang="en-US" sz="2600" dirty="0">
                    <a:solidFill>
                      <a:schemeClr val="tx1">
                        <a:lumMod val="85000"/>
                        <a:lumOff val="15000"/>
                      </a:schemeClr>
                    </a:solidFill>
                    <a:ea typeface="思源黑体 CN Medium" panose="020B0600000000000000" pitchFamily="34" charset="-122"/>
                  </a:rPr>
                  <a:t>算法</a:t>
                </a:r>
                <a:endParaRPr kumimoji="1" lang="en-US" altLang="zh-CN" sz="2600" dirty="0">
                  <a:solidFill>
                    <a:schemeClr val="tx1">
                      <a:lumMod val="85000"/>
                      <a:lumOff val="15000"/>
                    </a:schemeClr>
                  </a:solidFill>
                  <a:ea typeface="思源黑体 CN Medium" panose="020B0600000000000000" pitchFamily="34" charset="-122"/>
                </a:endParaRPr>
              </a:p>
              <a:p>
                <a:endParaRPr kumimoji="1" lang="en-US" altLang="zh-CN" sz="2600" dirty="0">
                  <a:solidFill>
                    <a:schemeClr val="tx1">
                      <a:lumMod val="85000"/>
                      <a:lumOff val="15000"/>
                    </a:schemeClr>
                  </a:solidFill>
                  <a:ea typeface="思源黑体 CN Medium" panose="020B0600000000000000" pitchFamily="34" charset="-122"/>
                </a:endParaRPr>
              </a:p>
              <a:p>
                <a:endPar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grpSp>
      </p:grpSp>
      <p:grpSp>
        <p:nvGrpSpPr>
          <p:cNvPr id="17" name="组合 16">
            <a:extLst>
              <a:ext uri="{FF2B5EF4-FFF2-40B4-BE49-F238E27FC236}">
                <a16:creationId xmlns:a16="http://schemas.microsoft.com/office/drawing/2014/main" id="{D6571A85-330F-4370-9F10-C4DED6000DDD}"/>
              </a:ext>
            </a:extLst>
          </p:cNvPr>
          <p:cNvGrpSpPr/>
          <p:nvPr/>
        </p:nvGrpSpPr>
        <p:grpSpPr>
          <a:xfrm>
            <a:off x="683025" y="2246732"/>
            <a:ext cx="7919719" cy="875432"/>
            <a:chOff x="1403750" y="3554922"/>
            <a:chExt cx="7919719" cy="875432"/>
          </a:xfrm>
        </p:grpSpPr>
        <p:grpSp>
          <p:nvGrpSpPr>
            <p:cNvPr id="18" name="组合 17">
              <a:extLst>
                <a:ext uri="{FF2B5EF4-FFF2-40B4-BE49-F238E27FC236}">
                  <a16:creationId xmlns:a16="http://schemas.microsoft.com/office/drawing/2014/main" id="{EFB5517F-9FF7-4207-8169-18E5C574E6B2}"/>
                </a:ext>
              </a:extLst>
            </p:cNvPr>
            <p:cNvGrpSpPr/>
            <p:nvPr/>
          </p:nvGrpSpPr>
          <p:grpSpPr>
            <a:xfrm>
              <a:off x="1403750" y="3593123"/>
              <a:ext cx="490436" cy="476221"/>
              <a:chOff x="1403750" y="3593123"/>
              <a:chExt cx="808892" cy="785446"/>
            </a:xfrm>
          </p:grpSpPr>
          <p:sp>
            <p:nvSpPr>
              <p:cNvPr id="25" name="对话气泡: 椭圆形 24">
                <a:extLst>
                  <a:ext uri="{FF2B5EF4-FFF2-40B4-BE49-F238E27FC236}">
                    <a16:creationId xmlns:a16="http://schemas.microsoft.com/office/drawing/2014/main" id="{0072C795-2D26-42D1-8D84-4A9871435EF8}"/>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ound-web-cam_17861">
                <a:extLst>
                  <a:ext uri="{FF2B5EF4-FFF2-40B4-BE49-F238E27FC236}">
                    <a16:creationId xmlns:a16="http://schemas.microsoft.com/office/drawing/2014/main" id="{361DDCFA-D978-4424-9E0F-AF1647788816}"/>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4" name="Text Box 79">
              <a:extLst>
                <a:ext uri="{FF2B5EF4-FFF2-40B4-BE49-F238E27FC236}">
                  <a16:creationId xmlns:a16="http://schemas.microsoft.com/office/drawing/2014/main" id="{0F8A9225-2258-41FF-9885-839788E861DE}"/>
                </a:ext>
              </a:extLst>
            </p:cNvPr>
            <p:cNvSpPr txBox="1">
              <a:spLocks noChangeArrowheads="1"/>
            </p:cNvSpPr>
            <p:nvPr/>
          </p:nvSpPr>
          <p:spPr bwMode="auto">
            <a:xfrm>
              <a:off x="2013554" y="3554922"/>
              <a:ext cx="7309915"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通过往返时延的变化检测拥塞的严重程度</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10000"/>
                </a:lnSpc>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48AB6FFC-CEF2-4E5F-81F4-ACB024443D75}"/>
              </a:ext>
            </a:extLst>
          </p:cNvPr>
          <p:cNvGrpSpPr/>
          <p:nvPr/>
        </p:nvGrpSpPr>
        <p:grpSpPr>
          <a:xfrm>
            <a:off x="691189" y="3604502"/>
            <a:ext cx="11217276" cy="875432"/>
            <a:chOff x="1403750" y="3554922"/>
            <a:chExt cx="11217276" cy="875432"/>
          </a:xfrm>
        </p:grpSpPr>
        <p:grpSp>
          <p:nvGrpSpPr>
            <p:cNvPr id="28" name="组合 27">
              <a:extLst>
                <a:ext uri="{FF2B5EF4-FFF2-40B4-BE49-F238E27FC236}">
                  <a16:creationId xmlns:a16="http://schemas.microsoft.com/office/drawing/2014/main" id="{0AB1C089-47E7-45C8-A6CC-4ACDD21946F2}"/>
                </a:ext>
              </a:extLst>
            </p:cNvPr>
            <p:cNvGrpSpPr/>
            <p:nvPr/>
          </p:nvGrpSpPr>
          <p:grpSpPr>
            <a:xfrm>
              <a:off x="1403750" y="3593123"/>
              <a:ext cx="490436" cy="476221"/>
              <a:chOff x="1403750" y="3593123"/>
              <a:chExt cx="808892" cy="785446"/>
            </a:xfrm>
          </p:grpSpPr>
          <p:sp>
            <p:nvSpPr>
              <p:cNvPr id="30" name="对话气泡: 椭圆形 29">
                <a:extLst>
                  <a:ext uri="{FF2B5EF4-FFF2-40B4-BE49-F238E27FC236}">
                    <a16:creationId xmlns:a16="http://schemas.microsoft.com/office/drawing/2014/main" id="{7CAD4E85-036C-4339-8A9C-91FF4EED2DF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ound-web-cam_17861">
                <a:extLst>
                  <a:ext uri="{FF2B5EF4-FFF2-40B4-BE49-F238E27FC236}">
                    <a16:creationId xmlns:a16="http://schemas.microsoft.com/office/drawing/2014/main" id="{86C6AD73-113F-4D7F-9966-D42EFDA212E8}"/>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9" name="Text Box 79">
              <a:extLst>
                <a:ext uri="{FF2B5EF4-FFF2-40B4-BE49-F238E27FC236}">
                  <a16:creationId xmlns:a16="http://schemas.microsoft.com/office/drawing/2014/main" id="{C726FCB2-1521-4F9E-A3B3-9E17E6BF7B85}"/>
                </a:ext>
              </a:extLst>
            </p:cNvPr>
            <p:cNvSpPr txBox="1">
              <a:spLocks noChangeArrowheads="1"/>
            </p:cNvSpPr>
            <p:nvPr/>
          </p:nvSpPr>
          <p:spPr bwMode="auto">
            <a:xfrm>
              <a:off x="2013554" y="3554922"/>
              <a:ext cx="10607472"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当检测的拥塞达到一定程度时，有意识的线性降低发送速率以避免拥塞</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10000"/>
                </a:lnSpc>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32" name="Text Box 79">
            <a:extLst>
              <a:ext uri="{FF2B5EF4-FFF2-40B4-BE49-F238E27FC236}">
                <a16:creationId xmlns:a16="http://schemas.microsoft.com/office/drawing/2014/main" id="{25CCF131-1895-4371-AED2-DDDD6EB67E1F}"/>
              </a:ext>
            </a:extLst>
          </p:cNvPr>
          <p:cNvSpPr txBox="1">
            <a:spLocks noChangeArrowheads="1"/>
          </p:cNvSpPr>
          <p:nvPr/>
        </p:nvSpPr>
        <p:spPr bwMode="auto">
          <a:xfrm>
            <a:off x="1255477" y="2971665"/>
            <a:ext cx="730991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往返时延越长，拥塞越严重</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4"/>
                                        </p:tgtEl>
                                        <p:attrNameLst>
                                          <p:attrName>style.visibility</p:attrName>
                                        </p:attrNameLst>
                                      </p:cBhvr>
                                      <p:to>
                                        <p:strVal val="visible"/>
                                      </p:to>
                                    </p:set>
                                    <p:animEffect transition="in" filter="fade">
                                      <p:cBhvr>
                                        <p:cTn id="7" dur="500"/>
                                        <p:tgtEl>
                                          <p:spTgt spid="1402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2">
                                            <p:txEl>
                                              <p:pRg st="0" end="0"/>
                                            </p:txEl>
                                          </p:spTgt>
                                        </p:tgtEl>
                                        <p:attrNameLst>
                                          <p:attrName>style.visibility</p:attrName>
                                        </p:attrNameLst>
                                      </p:cBhvr>
                                      <p:to>
                                        <p:strVal val="visible"/>
                                      </p:to>
                                    </p:set>
                                    <p:animEffect transition="in" filter="wipe(left)">
                                      <p:cBhvr>
                                        <p:cTn id="19" dur="500"/>
                                        <p:tgtEl>
                                          <p:spTgt spid="32">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ldLvl="0" animBg="1"/>
      <p:bldP spid="32"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8" name="组合 7">
            <a:extLst>
              <a:ext uri="{FF2B5EF4-FFF2-40B4-BE49-F238E27FC236}">
                <a16:creationId xmlns:a16="http://schemas.microsoft.com/office/drawing/2014/main" id="{092F5B3C-CA50-4514-9B28-08F35DF1DEF3}"/>
              </a:ext>
            </a:extLst>
          </p:cNvPr>
          <p:cNvGrpSpPr/>
          <p:nvPr/>
        </p:nvGrpSpPr>
        <p:grpSpPr>
          <a:xfrm>
            <a:off x="619551" y="1525726"/>
            <a:ext cx="3183796" cy="1377152"/>
            <a:chOff x="430213" y="1601272"/>
            <a:chExt cx="3183796" cy="1377152"/>
          </a:xfrm>
        </p:grpSpPr>
        <p:sp>
          <p:nvSpPr>
            <p:cNvPr id="9" name="流程图: 手动输入 6">
              <a:extLst>
                <a:ext uri="{FF2B5EF4-FFF2-40B4-BE49-F238E27FC236}">
                  <a16:creationId xmlns:a16="http://schemas.microsoft.com/office/drawing/2014/main" id="{56DE0D85-12EB-4FAF-997D-4C61390A44B0}"/>
                </a:ext>
              </a:extLst>
            </p:cNvPr>
            <p:cNvSpPr/>
            <p:nvPr/>
          </p:nvSpPr>
          <p:spPr>
            <a:xfrm rot="5400000" flipV="1">
              <a:off x="2153138" y="939251"/>
              <a:ext cx="498372" cy="186497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0" name="组合 9">
              <a:extLst>
                <a:ext uri="{FF2B5EF4-FFF2-40B4-BE49-F238E27FC236}">
                  <a16:creationId xmlns:a16="http://schemas.microsoft.com/office/drawing/2014/main" id="{D93941F4-F3C0-4124-94E5-0CAD6FA6EDA2}"/>
                </a:ext>
              </a:extLst>
            </p:cNvPr>
            <p:cNvGrpSpPr/>
            <p:nvPr/>
          </p:nvGrpSpPr>
          <p:grpSpPr>
            <a:xfrm>
              <a:off x="430213" y="1601272"/>
              <a:ext cx="3183796" cy="1377152"/>
              <a:chOff x="722008" y="1303131"/>
              <a:chExt cx="3039981" cy="1314945"/>
            </a:xfrm>
          </p:grpSpPr>
          <p:sp>
            <p:nvSpPr>
              <p:cNvPr id="11" name="流程图: 手动输入 6">
                <a:extLst>
                  <a:ext uri="{FF2B5EF4-FFF2-40B4-BE49-F238E27FC236}">
                    <a16:creationId xmlns:a16="http://schemas.microsoft.com/office/drawing/2014/main" id="{BE0A719D-E690-4AEF-9285-5B615ACF3C1C}"/>
                  </a:ext>
                </a:extLst>
              </p:cNvPr>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2" name="组合 11">
                <a:extLst>
                  <a:ext uri="{FF2B5EF4-FFF2-40B4-BE49-F238E27FC236}">
                    <a16:creationId xmlns:a16="http://schemas.microsoft.com/office/drawing/2014/main" id="{B2DF23B0-009C-46A9-933B-908279CE4B3B}"/>
                  </a:ext>
                </a:extLst>
              </p:cNvPr>
              <p:cNvGrpSpPr/>
              <p:nvPr/>
            </p:nvGrpSpPr>
            <p:grpSpPr>
              <a:xfrm>
                <a:off x="722008" y="1303131"/>
                <a:ext cx="546594" cy="475865"/>
                <a:chOff x="708742" y="1296102"/>
                <a:chExt cx="454744" cy="283828"/>
              </a:xfrm>
            </p:grpSpPr>
            <p:sp>
              <p:nvSpPr>
                <p:cNvPr id="14" name="平行四边形 13">
                  <a:extLst>
                    <a:ext uri="{FF2B5EF4-FFF2-40B4-BE49-F238E27FC236}">
                      <a16:creationId xmlns:a16="http://schemas.microsoft.com/office/drawing/2014/main" id="{58BB1182-6C86-4D93-8521-6A9D79D86F4E}"/>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5" name="平行四边形 14">
                  <a:extLst>
                    <a:ext uri="{FF2B5EF4-FFF2-40B4-BE49-F238E27FC236}">
                      <a16:creationId xmlns:a16="http://schemas.microsoft.com/office/drawing/2014/main" id="{1357E5EF-5276-42A5-8041-C8638DA63B8A}"/>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3" name="Text Box 79">
                <a:extLst>
                  <a:ext uri="{FF2B5EF4-FFF2-40B4-BE49-F238E27FC236}">
                    <a16:creationId xmlns:a16="http://schemas.microsoft.com/office/drawing/2014/main" id="{91AEBB3A-CF62-4837-B8C7-24167CE8786C}"/>
                  </a:ext>
                </a:extLst>
              </p:cNvPr>
              <p:cNvSpPr txBox="1">
                <a:spLocks noChangeArrowheads="1"/>
              </p:cNvSpPr>
              <p:nvPr/>
            </p:nvSpPr>
            <p:spPr bwMode="auto">
              <a:xfrm>
                <a:off x="1172745" y="1354417"/>
                <a:ext cx="2589244" cy="126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ea typeface="思源黑体 CN Medium" panose="020B0600000000000000" pitchFamily="34" charset="-122"/>
                  </a:rPr>
                  <a:t>TCP</a:t>
                </a:r>
                <a:r>
                  <a:rPr kumimoji="1" lang="zh-CN" altLang="en-US" sz="2600" dirty="0">
                    <a:solidFill>
                      <a:schemeClr val="tx1">
                        <a:lumMod val="85000"/>
                        <a:lumOff val="15000"/>
                      </a:schemeClr>
                    </a:solidFill>
                    <a:ea typeface="思源黑体 CN Medium" panose="020B0600000000000000" pitchFamily="34" charset="-122"/>
                  </a:rPr>
                  <a:t>的吞吐量</a:t>
                </a:r>
                <a:endParaRPr kumimoji="1" lang="en-US" altLang="zh-CN" sz="2600" dirty="0">
                  <a:solidFill>
                    <a:schemeClr val="tx1">
                      <a:lumMod val="85000"/>
                      <a:lumOff val="15000"/>
                    </a:schemeClr>
                  </a:solidFill>
                  <a:ea typeface="思源黑体 CN Medium" panose="020B0600000000000000" pitchFamily="34" charset="-122"/>
                </a:endParaRPr>
              </a:p>
              <a:p>
                <a:endParaRPr kumimoji="1" lang="en-US" altLang="zh-CN" sz="2600" dirty="0">
                  <a:solidFill>
                    <a:schemeClr val="tx1">
                      <a:lumMod val="85000"/>
                      <a:lumOff val="15000"/>
                    </a:schemeClr>
                  </a:solidFill>
                  <a:ea typeface="思源黑体 CN Medium" panose="020B0600000000000000" pitchFamily="34" charset="-122"/>
                </a:endParaRPr>
              </a:p>
              <a:p>
                <a:endPar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grpSp>
      </p:grpSp>
      <p:grpSp>
        <p:nvGrpSpPr>
          <p:cNvPr id="16" name="组合 15">
            <a:extLst>
              <a:ext uri="{FF2B5EF4-FFF2-40B4-BE49-F238E27FC236}">
                <a16:creationId xmlns:a16="http://schemas.microsoft.com/office/drawing/2014/main" id="{84656B9E-1F10-4D35-AEC9-03EA5C601CB4}"/>
              </a:ext>
            </a:extLst>
          </p:cNvPr>
          <p:cNvGrpSpPr/>
          <p:nvPr/>
        </p:nvGrpSpPr>
        <p:grpSpPr>
          <a:xfrm>
            <a:off x="551225" y="2163855"/>
            <a:ext cx="11431668" cy="514422"/>
            <a:chOff x="1403750" y="3554922"/>
            <a:chExt cx="11431668" cy="514422"/>
          </a:xfrm>
        </p:grpSpPr>
        <p:grpSp>
          <p:nvGrpSpPr>
            <p:cNvPr id="17" name="组合 16">
              <a:extLst>
                <a:ext uri="{FF2B5EF4-FFF2-40B4-BE49-F238E27FC236}">
                  <a16:creationId xmlns:a16="http://schemas.microsoft.com/office/drawing/2014/main" id="{22979047-17F8-4D39-9FA3-6F252034514E}"/>
                </a:ext>
              </a:extLst>
            </p:cNvPr>
            <p:cNvGrpSpPr/>
            <p:nvPr/>
          </p:nvGrpSpPr>
          <p:grpSpPr>
            <a:xfrm>
              <a:off x="1403750" y="3593123"/>
              <a:ext cx="490436" cy="476221"/>
              <a:chOff x="1403750" y="3593123"/>
              <a:chExt cx="808892" cy="785446"/>
            </a:xfrm>
          </p:grpSpPr>
          <p:sp>
            <p:nvSpPr>
              <p:cNvPr id="24" name="对话气泡: 椭圆形 23">
                <a:extLst>
                  <a:ext uri="{FF2B5EF4-FFF2-40B4-BE49-F238E27FC236}">
                    <a16:creationId xmlns:a16="http://schemas.microsoft.com/office/drawing/2014/main" id="{5F39BE8B-106D-47E6-832B-F7396AA1CD89}"/>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ound-web-cam_17861">
                <a:extLst>
                  <a:ext uri="{FF2B5EF4-FFF2-40B4-BE49-F238E27FC236}">
                    <a16:creationId xmlns:a16="http://schemas.microsoft.com/office/drawing/2014/main" id="{DAE809A5-9949-49F5-87F3-21D1985C8069}"/>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8" name="Text Box 79">
              <a:extLst>
                <a:ext uri="{FF2B5EF4-FFF2-40B4-BE49-F238E27FC236}">
                  <a16:creationId xmlns:a16="http://schemas.microsoft.com/office/drawing/2014/main" id="{C7A692B6-DB76-4F84-960D-F02FB7520DAA}"/>
                </a:ext>
              </a:extLst>
            </p:cNvPr>
            <p:cNvSpPr txBox="1">
              <a:spLocks noChangeArrowheads="1"/>
            </p:cNvSpPr>
            <p:nvPr/>
          </p:nvSpPr>
          <p:spPr bwMode="auto">
            <a:xfrm>
              <a:off x="2013554" y="3554922"/>
              <a:ext cx="10821864"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作为窗口大小和</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RTT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的函数</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的平均吞吐量应该是什么样的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（忽略慢启动）</a:t>
              </a:r>
            </a:p>
          </p:txBody>
        </p:sp>
      </p:grpSp>
      <p:grpSp>
        <p:nvGrpSpPr>
          <p:cNvPr id="26" name="组合 25">
            <a:extLst>
              <a:ext uri="{FF2B5EF4-FFF2-40B4-BE49-F238E27FC236}">
                <a16:creationId xmlns:a16="http://schemas.microsoft.com/office/drawing/2014/main" id="{3B65B5C8-526A-4852-971C-A5C909C4514A}"/>
              </a:ext>
            </a:extLst>
          </p:cNvPr>
          <p:cNvGrpSpPr/>
          <p:nvPr/>
        </p:nvGrpSpPr>
        <p:grpSpPr>
          <a:xfrm>
            <a:off x="561858" y="2973741"/>
            <a:ext cx="9677295" cy="514422"/>
            <a:chOff x="1403750" y="3554922"/>
            <a:chExt cx="9677295" cy="514422"/>
          </a:xfrm>
        </p:grpSpPr>
        <p:grpSp>
          <p:nvGrpSpPr>
            <p:cNvPr id="27" name="组合 26">
              <a:extLst>
                <a:ext uri="{FF2B5EF4-FFF2-40B4-BE49-F238E27FC236}">
                  <a16:creationId xmlns:a16="http://schemas.microsoft.com/office/drawing/2014/main" id="{0087B68F-9616-437F-B817-064AC228C165}"/>
                </a:ext>
              </a:extLst>
            </p:cNvPr>
            <p:cNvGrpSpPr/>
            <p:nvPr/>
          </p:nvGrpSpPr>
          <p:grpSpPr>
            <a:xfrm>
              <a:off x="1403750" y="3593123"/>
              <a:ext cx="490436" cy="476221"/>
              <a:chOff x="1403750" y="3593123"/>
              <a:chExt cx="808892" cy="785446"/>
            </a:xfrm>
          </p:grpSpPr>
          <p:sp>
            <p:nvSpPr>
              <p:cNvPr id="29" name="对话气泡: 椭圆形 28">
                <a:extLst>
                  <a:ext uri="{FF2B5EF4-FFF2-40B4-BE49-F238E27FC236}">
                    <a16:creationId xmlns:a16="http://schemas.microsoft.com/office/drawing/2014/main" id="{E2AB1DFC-6DDD-4647-BE13-6258B2658BED}"/>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ound-web-cam_17861">
                <a:extLst>
                  <a:ext uri="{FF2B5EF4-FFF2-40B4-BE49-F238E27FC236}">
                    <a16:creationId xmlns:a16="http://schemas.microsoft.com/office/drawing/2014/main" id="{B8C4F34E-9EDD-45CA-85BD-C3CC4C0DC43A}"/>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8" name="Text Box 79">
              <a:extLst>
                <a:ext uri="{FF2B5EF4-FFF2-40B4-BE49-F238E27FC236}">
                  <a16:creationId xmlns:a16="http://schemas.microsoft.com/office/drawing/2014/main" id="{3C72E090-081C-4221-9595-38B08FEA3446}"/>
                </a:ext>
              </a:extLst>
            </p:cNvPr>
            <p:cNvSpPr txBox="1">
              <a:spLocks noChangeArrowheads="1"/>
            </p:cNvSpPr>
            <p:nvPr/>
          </p:nvSpPr>
          <p:spPr bwMode="auto">
            <a:xfrm>
              <a:off x="2013554" y="3554922"/>
              <a:ext cx="9067491"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假定当丢包事件发生时，窗口大小为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W</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，吞吐量为</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W/RTT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31" name="组合 30">
            <a:extLst>
              <a:ext uri="{FF2B5EF4-FFF2-40B4-BE49-F238E27FC236}">
                <a16:creationId xmlns:a16="http://schemas.microsoft.com/office/drawing/2014/main" id="{F6AD9A98-5D2A-4AD5-A8CD-67F7510837CD}"/>
              </a:ext>
            </a:extLst>
          </p:cNvPr>
          <p:cNvGrpSpPr/>
          <p:nvPr/>
        </p:nvGrpSpPr>
        <p:grpSpPr>
          <a:xfrm>
            <a:off x="551225" y="3811359"/>
            <a:ext cx="11089550" cy="875432"/>
            <a:chOff x="1403750" y="3554922"/>
            <a:chExt cx="11089550" cy="875432"/>
          </a:xfrm>
        </p:grpSpPr>
        <p:grpSp>
          <p:nvGrpSpPr>
            <p:cNvPr id="32" name="组合 31">
              <a:extLst>
                <a:ext uri="{FF2B5EF4-FFF2-40B4-BE49-F238E27FC236}">
                  <a16:creationId xmlns:a16="http://schemas.microsoft.com/office/drawing/2014/main" id="{B1BA3E32-BB1F-4AC6-AE7D-BDECF7F345E1}"/>
                </a:ext>
              </a:extLst>
            </p:cNvPr>
            <p:cNvGrpSpPr/>
            <p:nvPr/>
          </p:nvGrpSpPr>
          <p:grpSpPr>
            <a:xfrm>
              <a:off x="1403750" y="3593123"/>
              <a:ext cx="490436" cy="476221"/>
              <a:chOff x="1403750" y="3593123"/>
              <a:chExt cx="808892" cy="785446"/>
            </a:xfrm>
          </p:grpSpPr>
          <p:sp>
            <p:nvSpPr>
              <p:cNvPr id="34" name="对话气泡: 椭圆形 33">
                <a:extLst>
                  <a:ext uri="{FF2B5EF4-FFF2-40B4-BE49-F238E27FC236}">
                    <a16:creationId xmlns:a16="http://schemas.microsoft.com/office/drawing/2014/main" id="{73462F8D-1A65-463D-860B-143DB1E6AC8A}"/>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ound-web-cam_17861">
                <a:extLst>
                  <a:ext uri="{FF2B5EF4-FFF2-40B4-BE49-F238E27FC236}">
                    <a16:creationId xmlns:a16="http://schemas.microsoft.com/office/drawing/2014/main" id="{38D14A08-BC20-4C1F-9180-32F8F5754043}"/>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3" name="Text Box 79">
              <a:extLst>
                <a:ext uri="{FF2B5EF4-FFF2-40B4-BE49-F238E27FC236}">
                  <a16:creationId xmlns:a16="http://schemas.microsoft.com/office/drawing/2014/main" id="{9E7C1787-52E3-4C8F-ADA5-9BE12AF77D3C}"/>
                </a:ext>
              </a:extLst>
            </p:cNvPr>
            <p:cNvSpPr txBox="1">
              <a:spLocks noChangeArrowheads="1"/>
            </p:cNvSpPr>
            <p:nvPr/>
          </p:nvSpPr>
          <p:spPr bwMode="auto">
            <a:xfrm>
              <a:off x="2013554" y="3554922"/>
              <a:ext cx="10479746"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丢包事件发生后，窗口大小减为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W/2,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吞吐量为</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W/2RTT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p>
            <a:p>
              <a:pPr>
                <a:lnSpc>
                  <a:spcPct val="110000"/>
                </a:lnSpc>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E13E45D9-EDD1-485B-B597-B883313D928D}"/>
              </a:ext>
            </a:extLst>
          </p:cNvPr>
          <p:cNvGrpSpPr/>
          <p:nvPr/>
        </p:nvGrpSpPr>
        <p:grpSpPr>
          <a:xfrm>
            <a:off x="551225" y="4738383"/>
            <a:ext cx="7919719" cy="514422"/>
            <a:chOff x="1403750" y="3554922"/>
            <a:chExt cx="7919719" cy="514422"/>
          </a:xfrm>
        </p:grpSpPr>
        <p:grpSp>
          <p:nvGrpSpPr>
            <p:cNvPr id="37" name="组合 36">
              <a:extLst>
                <a:ext uri="{FF2B5EF4-FFF2-40B4-BE49-F238E27FC236}">
                  <a16:creationId xmlns:a16="http://schemas.microsoft.com/office/drawing/2014/main" id="{25712DC2-EAD8-4E6B-8A9A-DD9A54153491}"/>
                </a:ext>
              </a:extLst>
            </p:cNvPr>
            <p:cNvGrpSpPr/>
            <p:nvPr/>
          </p:nvGrpSpPr>
          <p:grpSpPr>
            <a:xfrm>
              <a:off x="1403750" y="3593123"/>
              <a:ext cx="490436" cy="476221"/>
              <a:chOff x="1403750" y="3593123"/>
              <a:chExt cx="808892" cy="785446"/>
            </a:xfrm>
          </p:grpSpPr>
          <p:sp>
            <p:nvSpPr>
              <p:cNvPr id="39" name="对话气泡: 椭圆形 38">
                <a:extLst>
                  <a:ext uri="{FF2B5EF4-FFF2-40B4-BE49-F238E27FC236}">
                    <a16:creationId xmlns:a16="http://schemas.microsoft.com/office/drawing/2014/main" id="{B61438AA-219F-4886-9705-18679DA05161}"/>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ound-web-cam_17861">
                <a:extLst>
                  <a:ext uri="{FF2B5EF4-FFF2-40B4-BE49-F238E27FC236}">
                    <a16:creationId xmlns:a16="http://schemas.microsoft.com/office/drawing/2014/main" id="{3C2702B7-8D3C-4A56-B946-C994DE7ACF8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8" name="Text Box 79">
              <a:extLst>
                <a:ext uri="{FF2B5EF4-FFF2-40B4-BE49-F238E27FC236}">
                  <a16:creationId xmlns:a16="http://schemas.microsoft.com/office/drawing/2014/main" id="{238778B5-4227-420E-9027-FF041054931E}"/>
                </a:ext>
              </a:extLst>
            </p:cNvPr>
            <p:cNvSpPr txBox="1">
              <a:spLocks noChangeArrowheads="1"/>
            </p:cNvSpPr>
            <p:nvPr/>
          </p:nvSpPr>
          <p:spPr bwMode="auto">
            <a:xfrm>
              <a:off x="2013554" y="3554922"/>
              <a:ext cx="730991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因此平均吞吐量为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0.75 W/RTT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aphicFrame>
        <p:nvGraphicFramePr>
          <p:cNvPr id="131078" name="Object 8"/>
          <p:cNvGraphicFramePr>
            <a:graphicFrameLocks noChangeAspect="1"/>
          </p:cNvGraphicFramePr>
          <p:nvPr>
            <p:extLst>
              <p:ext uri="{D42A27DB-BD31-4B8C-83A1-F6EECF244321}">
                <p14:modId xmlns:p14="http://schemas.microsoft.com/office/powerpoint/2010/main" val="2812519809"/>
              </p:ext>
            </p:extLst>
          </p:nvPr>
        </p:nvGraphicFramePr>
        <p:xfrm>
          <a:off x="5320795" y="1994440"/>
          <a:ext cx="1631950" cy="996950"/>
        </p:xfrm>
        <a:graphic>
          <a:graphicData uri="http://schemas.openxmlformats.org/presentationml/2006/ole">
            <mc:AlternateContent xmlns:mc="http://schemas.openxmlformats.org/markup-compatibility/2006">
              <mc:Choice xmlns:v="urn:schemas-microsoft-com:vml" Requires="v">
                <p:oleObj spid="_x0000_s5162" r:id="rId4" imgW="685800" imgH="419100" progId="Equation.3">
                  <p:embed/>
                </p:oleObj>
              </mc:Choice>
              <mc:Fallback>
                <p:oleObj r:id="rId4" imgW="685800" imgH="419100" progId="Equation.3">
                  <p:embed/>
                  <p:pic>
                    <p:nvPicPr>
                      <p:cNvPr id="0" name="图片 3094"/>
                      <p:cNvPicPr/>
                      <p:nvPr/>
                    </p:nvPicPr>
                    <p:blipFill>
                      <a:blip r:embed="rId5"/>
                      <a:srcRect/>
                      <a:stretch>
                        <a:fillRect/>
                      </a:stretch>
                    </p:blipFill>
                    <p:spPr>
                      <a:xfrm>
                        <a:off x="5320795" y="1994440"/>
                        <a:ext cx="1631950" cy="996950"/>
                      </a:xfrm>
                      <a:prstGeom prst="rect">
                        <a:avLst/>
                      </a:prstGeom>
                      <a:noFill/>
                      <a:ln w="38100">
                        <a:miter/>
                      </a:ln>
                    </p:spPr>
                  </p:pic>
                </p:oleObj>
              </mc:Fallback>
            </mc:AlternateContent>
          </a:graphicData>
        </a:graphic>
      </p:graphicFrame>
      <p:grpSp>
        <p:nvGrpSpPr>
          <p:cNvPr id="9" name="组合 8">
            <a:extLst>
              <a:ext uri="{FF2B5EF4-FFF2-40B4-BE49-F238E27FC236}">
                <a16:creationId xmlns:a16="http://schemas.microsoft.com/office/drawing/2014/main" id="{BEF09AFB-D5A6-41BC-A651-B2015DF10475}"/>
              </a:ext>
            </a:extLst>
          </p:cNvPr>
          <p:cNvGrpSpPr/>
          <p:nvPr/>
        </p:nvGrpSpPr>
        <p:grpSpPr>
          <a:xfrm>
            <a:off x="665706" y="1545555"/>
            <a:ext cx="4462228" cy="1346374"/>
            <a:chOff x="430213" y="1601272"/>
            <a:chExt cx="4462228" cy="1346374"/>
          </a:xfrm>
        </p:grpSpPr>
        <p:sp>
          <p:nvSpPr>
            <p:cNvPr id="10" name="流程图: 手动输入 6">
              <a:extLst>
                <a:ext uri="{FF2B5EF4-FFF2-40B4-BE49-F238E27FC236}">
                  <a16:creationId xmlns:a16="http://schemas.microsoft.com/office/drawing/2014/main" id="{32C0CE61-CE64-46EC-B19C-EA0551F36377}"/>
                </a:ext>
              </a:extLst>
            </p:cNvPr>
            <p:cNvSpPr/>
            <p:nvPr/>
          </p:nvSpPr>
          <p:spPr>
            <a:xfrm rot="5400000" flipV="1">
              <a:off x="2862247" y="230142"/>
              <a:ext cx="498372" cy="328319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1" name="组合 10">
              <a:extLst>
                <a:ext uri="{FF2B5EF4-FFF2-40B4-BE49-F238E27FC236}">
                  <a16:creationId xmlns:a16="http://schemas.microsoft.com/office/drawing/2014/main" id="{9E5124C7-8C31-4A07-A49F-C3DB04161543}"/>
                </a:ext>
              </a:extLst>
            </p:cNvPr>
            <p:cNvGrpSpPr/>
            <p:nvPr/>
          </p:nvGrpSpPr>
          <p:grpSpPr>
            <a:xfrm>
              <a:off x="430213" y="1601272"/>
              <a:ext cx="4462228" cy="1346374"/>
              <a:chOff x="722008" y="1303131"/>
              <a:chExt cx="4260665" cy="1285557"/>
            </a:xfrm>
          </p:grpSpPr>
          <p:sp>
            <p:nvSpPr>
              <p:cNvPr id="12" name="流程图: 手动输入 6">
                <a:extLst>
                  <a:ext uri="{FF2B5EF4-FFF2-40B4-BE49-F238E27FC236}">
                    <a16:creationId xmlns:a16="http://schemas.microsoft.com/office/drawing/2014/main" id="{02B69BBF-59DE-499B-9291-287D721124ED}"/>
                  </a:ext>
                </a:extLst>
              </p:cNvPr>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3" name="组合 12">
                <a:extLst>
                  <a:ext uri="{FF2B5EF4-FFF2-40B4-BE49-F238E27FC236}">
                    <a16:creationId xmlns:a16="http://schemas.microsoft.com/office/drawing/2014/main" id="{AC3DAE0C-DDE7-4894-A754-4C77D0765B5F}"/>
                  </a:ext>
                </a:extLst>
              </p:cNvPr>
              <p:cNvGrpSpPr/>
              <p:nvPr/>
            </p:nvGrpSpPr>
            <p:grpSpPr>
              <a:xfrm>
                <a:off x="722008" y="1303131"/>
                <a:ext cx="546594" cy="475865"/>
                <a:chOff x="708742" y="1296102"/>
                <a:chExt cx="454744" cy="283828"/>
              </a:xfrm>
            </p:grpSpPr>
            <p:sp>
              <p:nvSpPr>
                <p:cNvPr id="15" name="平行四边形 14">
                  <a:extLst>
                    <a:ext uri="{FF2B5EF4-FFF2-40B4-BE49-F238E27FC236}">
                      <a16:creationId xmlns:a16="http://schemas.microsoft.com/office/drawing/2014/main" id="{9862C39E-B4AA-4F09-8AD6-046E78E01A4C}"/>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6" name="平行四边形 15">
                  <a:extLst>
                    <a:ext uri="{FF2B5EF4-FFF2-40B4-BE49-F238E27FC236}">
                      <a16:creationId xmlns:a16="http://schemas.microsoft.com/office/drawing/2014/main" id="{69E164C9-0698-4822-916E-B0E95658F12B}"/>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4" name="Text Box 79">
                <a:extLst>
                  <a:ext uri="{FF2B5EF4-FFF2-40B4-BE49-F238E27FC236}">
                    <a16:creationId xmlns:a16="http://schemas.microsoft.com/office/drawing/2014/main" id="{DB8A3CBD-DAF2-4FE6-9E88-E9A5FD6C845F}"/>
                  </a:ext>
                </a:extLst>
              </p:cNvPr>
              <p:cNvSpPr txBox="1">
                <a:spLocks noChangeArrowheads="1"/>
              </p:cNvSpPr>
              <p:nvPr/>
            </p:nvSpPr>
            <p:spPr bwMode="auto">
              <a:xfrm>
                <a:off x="1172746" y="1354417"/>
                <a:ext cx="3809927" cy="123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ea typeface="思源黑体 CN Medium" panose="020B0600000000000000" pitchFamily="34" charset="-122"/>
                  </a:rPr>
                  <a:t>TCP</a:t>
                </a:r>
                <a:r>
                  <a:rPr kumimoji="1" lang="zh-CN" altLang="en-US" sz="2600" dirty="0">
                    <a:solidFill>
                      <a:schemeClr val="tx1">
                        <a:lumMod val="85000"/>
                        <a:lumOff val="15000"/>
                      </a:schemeClr>
                    </a:solidFill>
                    <a:ea typeface="思源黑体 CN Medium" panose="020B0600000000000000" pitchFamily="34" charset="-122"/>
                  </a:rPr>
                  <a:t>吞吐量的进一步讨论</a:t>
                </a:r>
                <a:endParaRPr kumimoji="1" lang="en-US" altLang="zh-CN" sz="2600" dirty="0">
                  <a:solidFill>
                    <a:schemeClr val="tx1">
                      <a:lumMod val="85000"/>
                      <a:lumOff val="15000"/>
                    </a:schemeClr>
                  </a:solidFill>
                  <a:ea typeface="思源黑体 CN Medium" panose="020B0600000000000000" pitchFamily="34" charset="-122"/>
                </a:endParaRPr>
              </a:p>
              <a:p>
                <a:endParaRPr kumimoji="1" lang="en-US" altLang="zh-CN" sz="2600" dirty="0">
                  <a:solidFill>
                    <a:schemeClr val="tx1">
                      <a:lumMod val="85000"/>
                      <a:lumOff val="15000"/>
                    </a:schemeClr>
                  </a:solidFill>
                  <a:ea typeface="思源黑体 CN Medium" panose="020B0600000000000000" pitchFamily="34" charset="-122"/>
                </a:endParaRPr>
              </a:p>
              <a:p>
                <a:endPar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grpSp>
      </p:grpSp>
      <p:grpSp>
        <p:nvGrpSpPr>
          <p:cNvPr id="30" name="组合 29">
            <a:extLst>
              <a:ext uri="{FF2B5EF4-FFF2-40B4-BE49-F238E27FC236}">
                <a16:creationId xmlns:a16="http://schemas.microsoft.com/office/drawing/2014/main" id="{BD80B100-5A47-4B7B-AEF8-5878C81EBCCA}"/>
              </a:ext>
            </a:extLst>
          </p:cNvPr>
          <p:cNvGrpSpPr/>
          <p:nvPr/>
        </p:nvGrpSpPr>
        <p:grpSpPr>
          <a:xfrm>
            <a:off x="665706" y="2257883"/>
            <a:ext cx="7919719" cy="514422"/>
            <a:chOff x="1403750" y="3554922"/>
            <a:chExt cx="7919719" cy="514422"/>
          </a:xfrm>
        </p:grpSpPr>
        <p:grpSp>
          <p:nvGrpSpPr>
            <p:cNvPr id="31" name="组合 30">
              <a:extLst>
                <a:ext uri="{FF2B5EF4-FFF2-40B4-BE49-F238E27FC236}">
                  <a16:creationId xmlns:a16="http://schemas.microsoft.com/office/drawing/2014/main" id="{C9EB63CF-1BB1-4B2C-8EBD-B7058865F3DD}"/>
                </a:ext>
              </a:extLst>
            </p:cNvPr>
            <p:cNvGrpSpPr/>
            <p:nvPr/>
          </p:nvGrpSpPr>
          <p:grpSpPr>
            <a:xfrm>
              <a:off x="1403750" y="3593123"/>
              <a:ext cx="490436" cy="476221"/>
              <a:chOff x="1403750" y="3593123"/>
              <a:chExt cx="808892" cy="785446"/>
            </a:xfrm>
          </p:grpSpPr>
          <p:sp>
            <p:nvSpPr>
              <p:cNvPr id="33" name="对话气泡: 椭圆形 32">
                <a:extLst>
                  <a:ext uri="{FF2B5EF4-FFF2-40B4-BE49-F238E27FC236}">
                    <a16:creationId xmlns:a16="http://schemas.microsoft.com/office/drawing/2014/main" id="{66D4F47C-F4F6-4428-B9A2-EAC56B9AD1C7}"/>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ound-web-cam_17861">
                <a:extLst>
                  <a:ext uri="{FF2B5EF4-FFF2-40B4-BE49-F238E27FC236}">
                    <a16:creationId xmlns:a16="http://schemas.microsoft.com/office/drawing/2014/main" id="{C199E9A3-8846-456B-B72B-204B3CD212E3}"/>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2" name="Text Box 79">
              <a:extLst>
                <a:ext uri="{FF2B5EF4-FFF2-40B4-BE49-F238E27FC236}">
                  <a16:creationId xmlns:a16="http://schemas.microsoft.com/office/drawing/2014/main" id="{EADF4D7B-D9AE-4BB7-BD06-742D8C628F11}"/>
                </a:ext>
              </a:extLst>
            </p:cNvPr>
            <p:cNvSpPr txBox="1">
              <a:spLocks noChangeArrowheads="1"/>
            </p:cNvSpPr>
            <p:nvPr/>
          </p:nvSpPr>
          <p:spPr bwMode="auto">
            <a:xfrm>
              <a:off x="2013554" y="3554922"/>
              <a:ext cx="730991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吞吐量是丢包率</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(L)</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的函数</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35" name="组合 34">
            <a:extLst>
              <a:ext uri="{FF2B5EF4-FFF2-40B4-BE49-F238E27FC236}">
                <a16:creationId xmlns:a16="http://schemas.microsoft.com/office/drawing/2014/main" id="{787C02E8-B679-4C94-B51B-5E1C328486D3}"/>
              </a:ext>
            </a:extLst>
          </p:cNvPr>
          <p:cNvGrpSpPr/>
          <p:nvPr/>
        </p:nvGrpSpPr>
        <p:grpSpPr>
          <a:xfrm>
            <a:off x="665706" y="3471658"/>
            <a:ext cx="11274657" cy="1134862"/>
            <a:chOff x="1403750" y="3554922"/>
            <a:chExt cx="11274657" cy="1134862"/>
          </a:xfrm>
        </p:grpSpPr>
        <p:grpSp>
          <p:nvGrpSpPr>
            <p:cNvPr id="36" name="组合 35">
              <a:extLst>
                <a:ext uri="{FF2B5EF4-FFF2-40B4-BE49-F238E27FC236}">
                  <a16:creationId xmlns:a16="http://schemas.microsoft.com/office/drawing/2014/main" id="{31DD2ED3-C720-4EF0-BCFE-716B65A0E0F2}"/>
                </a:ext>
              </a:extLst>
            </p:cNvPr>
            <p:cNvGrpSpPr/>
            <p:nvPr/>
          </p:nvGrpSpPr>
          <p:grpSpPr>
            <a:xfrm>
              <a:off x="1403750" y="3593123"/>
              <a:ext cx="490436" cy="476221"/>
              <a:chOff x="1403750" y="3593123"/>
              <a:chExt cx="808892" cy="785446"/>
            </a:xfrm>
          </p:grpSpPr>
          <p:sp>
            <p:nvSpPr>
              <p:cNvPr id="38" name="对话气泡: 椭圆形 37">
                <a:extLst>
                  <a:ext uri="{FF2B5EF4-FFF2-40B4-BE49-F238E27FC236}">
                    <a16:creationId xmlns:a16="http://schemas.microsoft.com/office/drawing/2014/main" id="{C49A4290-8522-4BD6-A957-DFF1843A4389}"/>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round-web-cam_17861">
                <a:extLst>
                  <a:ext uri="{FF2B5EF4-FFF2-40B4-BE49-F238E27FC236}">
                    <a16:creationId xmlns:a16="http://schemas.microsoft.com/office/drawing/2014/main" id="{F5A1C6CB-FDB7-4B3D-8790-B66ACC9DA691}"/>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7" name="Text Box 79">
              <a:extLst>
                <a:ext uri="{FF2B5EF4-FFF2-40B4-BE49-F238E27FC236}">
                  <a16:creationId xmlns:a16="http://schemas.microsoft.com/office/drawing/2014/main" id="{FB876D4D-2799-4035-BB36-DDA1FA2E1A06}"/>
                </a:ext>
              </a:extLst>
            </p:cNvPr>
            <p:cNvSpPr txBox="1">
              <a:spLocks noChangeArrowheads="1"/>
            </p:cNvSpPr>
            <p:nvPr/>
          </p:nvSpPr>
          <p:spPr bwMode="auto">
            <a:xfrm>
              <a:off x="2013554" y="3554922"/>
              <a:ext cx="10664853"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对于一条</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MSS=1500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字节，</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RTT=100ms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连接而言，如果希望达到</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10Gbps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的吞吐量，那么丢包率</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L</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不能高于</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2x10</a:t>
              </a:r>
              <a:r>
                <a:rPr kumimoji="1" lang="en-US" altLang="zh-CN" sz="2400" baseline="30000" dirty="0">
                  <a:latin typeface="Times New Roman" panose="02020603050405020304" pitchFamily="18" charset="0"/>
                  <a:ea typeface="思源黑体 CN Normal" panose="020B0400000000000000" pitchFamily="34" charset="-122"/>
                  <a:cs typeface="Times New Roman" panose="02020603050405020304" pitchFamily="18" charset="0"/>
                </a:rPr>
                <a:t>-10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1078"/>
                                        </p:tgtEl>
                                        <p:attrNameLst>
                                          <p:attrName>style.visibility</p:attrName>
                                        </p:attrNameLst>
                                      </p:cBhvr>
                                      <p:to>
                                        <p:strVal val="visible"/>
                                      </p:to>
                                    </p:set>
                                    <p:animEffect transition="in" filter="wipe(down)">
                                      <p:cBhvr>
                                        <p:cTn id="16" dur="500"/>
                                        <p:tgtEl>
                                          <p:spTgt spid="13107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6503987" cy="1428589"/>
            <a:chOff x="551030" y="-368704"/>
            <a:chExt cx="6503987" cy="1428589"/>
          </a:xfrm>
        </p:grpSpPr>
        <p:grpSp>
          <p:nvGrpSpPr>
            <p:cNvPr id="20" name="组合 19"/>
            <p:cNvGrpSpPr/>
            <p:nvPr/>
          </p:nvGrpSpPr>
          <p:grpSpPr>
            <a:xfrm>
              <a:off x="1201632" y="303925"/>
              <a:ext cx="5853385" cy="675443"/>
              <a:chOff x="1839059" y="967769"/>
              <a:chExt cx="5853385" cy="675443"/>
            </a:xfrm>
          </p:grpSpPr>
          <p:sp>
            <p:nvSpPr>
              <p:cNvPr id="22" name="矩形: 圆角 21"/>
              <p:cNvSpPr/>
              <p:nvPr/>
            </p:nvSpPr>
            <p:spPr>
              <a:xfrm>
                <a:off x="1839059" y="967769"/>
                <a:ext cx="58533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484761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拥塞控制的公平性分析</a:t>
                </a:r>
              </a:p>
            </p:txBody>
          </p:sp>
        </p:gr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40" name="组合 39"/>
          <p:cNvGrpSpPr/>
          <p:nvPr/>
        </p:nvGrpSpPr>
        <p:grpSpPr>
          <a:xfrm>
            <a:off x="795140" y="2192698"/>
            <a:ext cx="10911307" cy="1281698"/>
            <a:chOff x="1403750" y="3554922"/>
            <a:chExt cx="10911307" cy="1281698"/>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2013554" y="3554922"/>
              <a:ext cx="10301503" cy="12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连接共享同一个带宽为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的瓶颈链路</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每个连接的平均传输速率为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R/K</a:t>
              </a:r>
            </a:p>
            <a:p>
              <a:pPr>
                <a:lnSpc>
                  <a:spcPct val="110000"/>
                </a:lnSpc>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 name="组合 1"/>
          <p:cNvGrpSpPr/>
          <p:nvPr/>
        </p:nvGrpSpPr>
        <p:grpSpPr>
          <a:xfrm>
            <a:off x="515938" y="1514316"/>
            <a:ext cx="2913063" cy="525530"/>
            <a:chOff x="515938" y="1514316"/>
            <a:chExt cx="2913063" cy="525530"/>
          </a:xfrm>
        </p:grpSpPr>
        <p:sp>
          <p:nvSpPr>
            <p:cNvPr id="34" name="流程图: 手动输入 6"/>
            <p:cNvSpPr/>
            <p:nvPr/>
          </p:nvSpPr>
          <p:spPr>
            <a:xfrm rot="5400000" flipV="1">
              <a:off x="2542664" y="1148255"/>
              <a:ext cx="498372" cy="12743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1" name="组合 30"/>
            <p:cNvGrpSpPr/>
            <p:nvPr/>
          </p:nvGrpSpPr>
          <p:grpSpPr>
            <a:xfrm>
              <a:off x="515938" y="1514316"/>
              <a:ext cx="2913063" cy="525530"/>
              <a:chOff x="722008" y="1303131"/>
              <a:chExt cx="2781478" cy="501792"/>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3" y="1334724"/>
                <a:ext cx="2234883"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公平性的目标</a:t>
                </a:r>
              </a:p>
            </p:txBody>
          </p:sp>
        </p:grpSp>
      </p:grpSp>
      <p:grpSp>
        <p:nvGrpSpPr>
          <p:cNvPr id="35" name="Group 19"/>
          <p:cNvGrpSpPr/>
          <p:nvPr/>
        </p:nvGrpSpPr>
        <p:grpSpPr bwMode="auto">
          <a:xfrm>
            <a:off x="2281109" y="3465520"/>
            <a:ext cx="6150510" cy="2719851"/>
            <a:chOff x="2510" y="2444"/>
            <a:chExt cx="3160" cy="1493"/>
          </a:xfrm>
        </p:grpSpPr>
        <p:sp>
          <p:nvSpPr>
            <p:cNvPr id="39" name="Line 20"/>
            <p:cNvSpPr>
              <a:spLocks noChangeShapeType="1"/>
            </p:cNvSpPr>
            <p:nvPr/>
          </p:nvSpPr>
          <p:spPr bwMode="auto">
            <a:xfrm>
              <a:off x="4422" y="3180"/>
              <a:ext cx="1218" cy="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 name="Object 21"/>
            <p:cNvGraphicFramePr>
              <a:graphicFrameLocks noChangeAspect="1"/>
            </p:cNvGraphicFramePr>
            <p:nvPr/>
          </p:nvGraphicFramePr>
          <p:xfrm>
            <a:off x="2846" y="3284"/>
            <a:ext cx="407" cy="336"/>
          </p:xfrm>
          <a:graphic>
            <a:graphicData uri="http://schemas.openxmlformats.org/presentationml/2006/ole">
              <mc:AlternateContent xmlns:mc="http://schemas.openxmlformats.org/markup-compatibility/2006">
                <mc:Choice xmlns:v="urn:schemas-microsoft-com:vml" Requires="v">
                  <p:oleObj spid="_x0000_s6226" name="Clip" r:id="rId5" imgW="1307465" imgH="1083945" progId="MS_ClipArt_Gallery.2">
                    <p:embed/>
                  </p:oleObj>
                </mc:Choice>
                <mc:Fallback>
                  <p:oleObj name="Clip" r:id="rId5" imgW="1307465" imgH="1083945" progId="MS_ClipArt_Gallery.2">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 y="3284"/>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Oval 22"/>
            <p:cNvSpPr>
              <a:spLocks noChangeArrowheads="1"/>
            </p:cNvSpPr>
            <p:nvPr/>
          </p:nvSpPr>
          <p:spPr bwMode="auto">
            <a:xfrm>
              <a:off x="3670" y="3144"/>
              <a:ext cx="755" cy="233"/>
            </a:xfrm>
            <a:prstGeom prst="ellipse">
              <a:avLst/>
            </a:prstGeom>
            <a:solidFill>
              <a:srgbClr val="99CC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59" name="Rectangle 23"/>
            <p:cNvSpPr>
              <a:spLocks noChangeArrowheads="1"/>
            </p:cNvSpPr>
            <p:nvPr/>
          </p:nvSpPr>
          <p:spPr bwMode="auto">
            <a:xfrm>
              <a:off x="3670" y="3101"/>
              <a:ext cx="755" cy="166"/>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895" b="1">
                <a:ea typeface="楷体" panose="02010609060101010101" pitchFamily="49" charset="-122"/>
                <a:cs typeface="Arial" panose="020B0604020202020204" pitchFamily="34" charset="0"/>
              </a:endParaRPr>
            </a:p>
          </p:txBody>
        </p:sp>
        <p:sp>
          <p:nvSpPr>
            <p:cNvPr id="60" name="Oval 24"/>
            <p:cNvSpPr>
              <a:spLocks noChangeArrowheads="1"/>
            </p:cNvSpPr>
            <p:nvPr/>
          </p:nvSpPr>
          <p:spPr bwMode="auto">
            <a:xfrm>
              <a:off x="3676" y="2957"/>
              <a:ext cx="755" cy="271"/>
            </a:xfrm>
            <a:prstGeom prst="ellipse">
              <a:avLst/>
            </a:prstGeom>
            <a:solidFill>
              <a:srgbClr val="99CC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nvGrpSpPr>
            <p:cNvPr id="61" name="Group 25"/>
            <p:cNvGrpSpPr/>
            <p:nvPr/>
          </p:nvGrpSpPr>
          <p:grpSpPr bwMode="auto">
            <a:xfrm>
              <a:off x="3894" y="2976"/>
              <a:ext cx="314" cy="75"/>
              <a:chOff x="2208" y="2184"/>
              <a:chExt cx="176" cy="69"/>
            </a:xfrm>
          </p:grpSpPr>
          <p:grpSp>
            <p:nvGrpSpPr>
              <p:cNvPr id="86" name="Group 26"/>
              <p:cNvGrpSpPr/>
              <p:nvPr/>
            </p:nvGrpSpPr>
            <p:grpSpPr bwMode="auto">
              <a:xfrm>
                <a:off x="2208" y="2185"/>
                <a:ext cx="176" cy="68"/>
                <a:chOff x="2848" y="848"/>
                <a:chExt cx="140" cy="98"/>
              </a:xfrm>
            </p:grpSpPr>
            <p:sp>
              <p:nvSpPr>
                <p:cNvPr id="91" name="Line 27"/>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28"/>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29"/>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7" name="Group 30"/>
              <p:cNvGrpSpPr/>
              <p:nvPr/>
            </p:nvGrpSpPr>
            <p:grpSpPr bwMode="auto">
              <a:xfrm flipV="1">
                <a:off x="2208" y="2184"/>
                <a:ext cx="176" cy="68"/>
                <a:chOff x="2848" y="848"/>
                <a:chExt cx="140" cy="98"/>
              </a:xfrm>
            </p:grpSpPr>
            <p:sp>
              <p:nvSpPr>
                <p:cNvPr id="88" name="Line 31"/>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32"/>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33"/>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2" name="Oval 34"/>
            <p:cNvSpPr>
              <a:spLocks noChangeArrowheads="1"/>
            </p:cNvSpPr>
            <p:nvPr/>
          </p:nvSpPr>
          <p:spPr bwMode="auto">
            <a:xfrm>
              <a:off x="4846" y="3150"/>
              <a:ext cx="755" cy="233"/>
            </a:xfrm>
            <a:prstGeom prst="ellipse">
              <a:avLst/>
            </a:prstGeom>
            <a:solidFill>
              <a:srgbClr val="99CC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64" name="Line 35"/>
            <p:cNvSpPr>
              <a:spLocks noChangeShapeType="1"/>
            </p:cNvSpPr>
            <p:nvPr/>
          </p:nvSpPr>
          <p:spPr bwMode="auto">
            <a:xfrm>
              <a:off x="4852" y="3137"/>
              <a:ext cx="0" cy="14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36"/>
            <p:cNvSpPr>
              <a:spLocks noChangeArrowheads="1"/>
            </p:cNvSpPr>
            <p:nvPr/>
          </p:nvSpPr>
          <p:spPr bwMode="auto">
            <a:xfrm>
              <a:off x="4852" y="3113"/>
              <a:ext cx="755" cy="166"/>
            </a:xfrm>
            <a:prstGeom prst="rect">
              <a:avLst/>
            </a:prstGeom>
            <a:solidFill>
              <a:srgbClr val="99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895" b="1">
                <a:ea typeface="楷体" panose="02010609060101010101" pitchFamily="49" charset="-122"/>
                <a:cs typeface="Arial" panose="020B0604020202020204" pitchFamily="34" charset="0"/>
              </a:endParaRPr>
            </a:p>
          </p:txBody>
        </p:sp>
        <p:sp>
          <p:nvSpPr>
            <p:cNvPr id="66" name="Oval 37"/>
            <p:cNvSpPr>
              <a:spLocks noChangeArrowheads="1"/>
            </p:cNvSpPr>
            <p:nvPr/>
          </p:nvSpPr>
          <p:spPr bwMode="auto">
            <a:xfrm>
              <a:off x="4858" y="2969"/>
              <a:ext cx="755" cy="271"/>
            </a:xfrm>
            <a:prstGeom prst="ellipse">
              <a:avLst/>
            </a:prstGeom>
            <a:solidFill>
              <a:srgbClr val="99CC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aphicFrame>
          <p:nvGraphicFramePr>
            <p:cNvPr id="67" name="Object 38"/>
            <p:cNvGraphicFramePr>
              <a:graphicFrameLocks noChangeAspect="1"/>
            </p:cNvGraphicFramePr>
            <p:nvPr/>
          </p:nvGraphicFramePr>
          <p:xfrm>
            <a:off x="2816" y="2660"/>
            <a:ext cx="407" cy="336"/>
          </p:xfrm>
          <a:graphic>
            <a:graphicData uri="http://schemas.openxmlformats.org/presentationml/2006/ole">
              <mc:AlternateContent xmlns:mc="http://schemas.openxmlformats.org/markup-compatibility/2006">
                <mc:Choice xmlns:v="urn:schemas-microsoft-com:vml" Requires="v">
                  <p:oleObj spid="_x0000_s6227" name="Clip" r:id="rId7" imgW="1307465" imgH="1083945" progId="MS_ClipArt_Gallery.2">
                    <p:embed/>
                  </p:oleObj>
                </mc:Choice>
                <mc:Fallback>
                  <p:oleObj name="Clip" r:id="rId7" imgW="1307465" imgH="1083945" progId="MS_ClipArt_Gallery.2">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 y="2660"/>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Rectangle 39"/>
            <p:cNvSpPr>
              <a:spLocks noChangeArrowheads="1"/>
            </p:cNvSpPr>
            <p:nvPr/>
          </p:nvSpPr>
          <p:spPr bwMode="auto">
            <a:xfrm>
              <a:off x="4647" y="3060"/>
              <a:ext cx="93" cy="126"/>
            </a:xfrm>
            <a:prstGeom prst="rect">
              <a:avLst/>
            </a:prstGeom>
            <a:solidFill>
              <a:srgbClr val="00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69" name="Rectangle 40"/>
            <p:cNvSpPr>
              <a:spLocks noChangeArrowheads="1"/>
            </p:cNvSpPr>
            <p:nvPr/>
          </p:nvSpPr>
          <p:spPr bwMode="auto">
            <a:xfrm>
              <a:off x="4212" y="3099"/>
              <a:ext cx="93" cy="126"/>
            </a:xfrm>
            <a:prstGeom prst="rect">
              <a:avLst/>
            </a:prstGeom>
            <a:solidFill>
              <a:srgbClr val="00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70" name="Rectangle 41"/>
            <p:cNvSpPr>
              <a:spLocks noChangeArrowheads="1"/>
            </p:cNvSpPr>
            <p:nvPr/>
          </p:nvSpPr>
          <p:spPr bwMode="auto">
            <a:xfrm>
              <a:off x="4395" y="3060"/>
              <a:ext cx="93" cy="126"/>
            </a:xfrm>
            <a:prstGeom prst="rect">
              <a:avLst/>
            </a:prstGeom>
            <a:solidFill>
              <a:srgbClr val="0099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71" name="Text Box 42"/>
            <p:cNvSpPr txBox="1">
              <a:spLocks noChangeArrowheads="1"/>
            </p:cNvSpPr>
            <p:nvPr/>
          </p:nvSpPr>
          <p:spPr bwMode="auto">
            <a:xfrm>
              <a:off x="2798" y="2444"/>
              <a:ext cx="10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ea typeface="楷体" panose="02010609060101010101" pitchFamily="49" charset="-122"/>
                  <a:cs typeface="Arial" panose="020B0604020202020204" pitchFamily="34" charset="0"/>
                </a:rPr>
                <a:t>TCP </a:t>
              </a:r>
              <a:r>
                <a:rPr lang="zh-CN" altLang="en-US" b="1">
                  <a:ea typeface="楷体" panose="02010609060101010101" pitchFamily="49" charset="-122"/>
                  <a:cs typeface="Arial" panose="020B0604020202020204" pitchFamily="34" charset="0"/>
                </a:rPr>
                <a:t>连接 </a:t>
              </a:r>
              <a:r>
                <a:rPr lang="en-US" altLang="zh-CN" b="1">
                  <a:ea typeface="楷体" panose="02010609060101010101" pitchFamily="49" charset="-122"/>
                  <a:cs typeface="Arial" panose="020B0604020202020204" pitchFamily="34" charset="0"/>
                </a:rPr>
                <a:t>1</a:t>
              </a:r>
            </a:p>
          </p:txBody>
        </p:sp>
        <p:sp>
          <p:nvSpPr>
            <p:cNvPr id="72" name="Text Box 43"/>
            <p:cNvSpPr txBox="1">
              <a:spLocks noChangeArrowheads="1"/>
            </p:cNvSpPr>
            <p:nvPr/>
          </p:nvSpPr>
          <p:spPr bwMode="auto">
            <a:xfrm>
              <a:off x="3534" y="3344"/>
              <a:ext cx="1074"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ea typeface="楷体" panose="02010609060101010101" pitchFamily="49" charset="-122"/>
                  <a:cs typeface="Arial" panose="020B0604020202020204" pitchFamily="34" charset="0"/>
                </a:rPr>
                <a:t>带宽为</a:t>
              </a:r>
              <a:r>
                <a:rPr lang="en-US" altLang="zh-CN" b="1">
                  <a:ea typeface="楷体" panose="02010609060101010101" pitchFamily="49" charset="-122"/>
                  <a:cs typeface="Arial" panose="020B0604020202020204" pitchFamily="34" charset="0"/>
                </a:rPr>
                <a:t>R</a:t>
              </a:r>
              <a:r>
                <a:rPr lang="zh-CN" altLang="en-US" b="1">
                  <a:ea typeface="楷体" panose="02010609060101010101" pitchFamily="49" charset="-122"/>
                  <a:cs typeface="Arial" panose="020B0604020202020204" pitchFamily="34" charset="0"/>
                </a:rPr>
                <a:t>的</a:t>
              </a:r>
            </a:p>
            <a:p>
              <a:pPr algn="ctr"/>
              <a:r>
                <a:rPr lang="zh-CN" altLang="en-US" b="1">
                  <a:ea typeface="楷体" panose="02010609060101010101" pitchFamily="49" charset="-122"/>
                  <a:cs typeface="Arial" panose="020B0604020202020204" pitchFamily="34" charset="0"/>
                </a:rPr>
                <a:t>瓶颈路由器</a:t>
              </a:r>
            </a:p>
          </p:txBody>
        </p:sp>
        <p:grpSp>
          <p:nvGrpSpPr>
            <p:cNvPr id="73" name="Group 44"/>
            <p:cNvGrpSpPr/>
            <p:nvPr/>
          </p:nvGrpSpPr>
          <p:grpSpPr bwMode="auto">
            <a:xfrm>
              <a:off x="5064" y="3006"/>
              <a:ext cx="314" cy="75"/>
              <a:chOff x="2208" y="2184"/>
              <a:chExt cx="176" cy="69"/>
            </a:xfrm>
          </p:grpSpPr>
          <p:grpSp>
            <p:nvGrpSpPr>
              <p:cNvPr id="78" name="Group 45"/>
              <p:cNvGrpSpPr/>
              <p:nvPr/>
            </p:nvGrpSpPr>
            <p:grpSpPr bwMode="auto">
              <a:xfrm>
                <a:off x="2208" y="2185"/>
                <a:ext cx="176" cy="68"/>
                <a:chOff x="2848" y="848"/>
                <a:chExt cx="140" cy="98"/>
              </a:xfrm>
            </p:grpSpPr>
            <p:sp>
              <p:nvSpPr>
                <p:cNvPr id="83" name="Line 46"/>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47"/>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48"/>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9" name="Group 49"/>
              <p:cNvGrpSpPr/>
              <p:nvPr/>
            </p:nvGrpSpPr>
            <p:grpSpPr bwMode="auto">
              <a:xfrm flipV="1">
                <a:off x="2208" y="2184"/>
                <a:ext cx="176" cy="68"/>
                <a:chOff x="2848" y="848"/>
                <a:chExt cx="140" cy="98"/>
              </a:xfrm>
            </p:grpSpPr>
            <p:sp>
              <p:nvSpPr>
                <p:cNvPr id="80" name="Line 50"/>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51"/>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52"/>
                <p:cNvSpPr>
                  <a:spLocks noChangeShapeType="1"/>
                </p:cNvSpPr>
                <p:nvPr/>
              </p:nvSpPr>
              <p:spPr bwMode="auto">
                <a:xfrm>
                  <a:off x="2894" y="850"/>
                  <a:ext cx="52" cy="9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4" name="Text Box 53"/>
            <p:cNvSpPr txBox="1">
              <a:spLocks noChangeArrowheads="1"/>
            </p:cNvSpPr>
            <p:nvPr/>
          </p:nvSpPr>
          <p:spPr bwMode="auto">
            <a:xfrm>
              <a:off x="2510" y="3422"/>
              <a:ext cx="671"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ea typeface="楷体" panose="02010609060101010101" pitchFamily="49" charset="-122"/>
                  <a:cs typeface="Arial" panose="020B0604020202020204" pitchFamily="34" charset="0"/>
                </a:rPr>
                <a:t>TCP </a:t>
              </a:r>
            </a:p>
            <a:p>
              <a:r>
                <a:rPr lang="zh-CN" altLang="en-US" b="1">
                  <a:ea typeface="楷体" panose="02010609060101010101" pitchFamily="49" charset="-122"/>
                  <a:cs typeface="Arial" panose="020B0604020202020204" pitchFamily="34" charset="0"/>
                </a:rPr>
                <a:t>连接 </a:t>
              </a:r>
              <a:r>
                <a:rPr lang="en-US" altLang="zh-CN" b="1">
                  <a:ea typeface="楷体" panose="02010609060101010101" pitchFamily="49" charset="-122"/>
                  <a:cs typeface="Arial" panose="020B0604020202020204" pitchFamily="34" charset="0"/>
                </a:rPr>
                <a:t>2</a:t>
              </a:r>
            </a:p>
          </p:txBody>
        </p:sp>
        <p:sp>
          <p:nvSpPr>
            <p:cNvPr id="75" name="Freeform 54"/>
            <p:cNvSpPr/>
            <p:nvPr/>
          </p:nvSpPr>
          <p:spPr bwMode="auto">
            <a:xfrm>
              <a:off x="3258" y="2730"/>
              <a:ext cx="2412" cy="453"/>
            </a:xfrm>
            <a:custGeom>
              <a:avLst/>
              <a:gdLst>
                <a:gd name="T0" fmla="*/ 0 w 2412"/>
                <a:gd name="T1" fmla="*/ 0 h 453"/>
                <a:gd name="T2" fmla="*/ 558 w 2412"/>
                <a:gd name="T3" fmla="*/ 390 h 453"/>
                <a:gd name="T4" fmla="*/ 2412 w 2412"/>
                <a:gd name="T5" fmla="*/ 432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0"/>
                  </a:moveTo>
                  <a:cubicBezTo>
                    <a:pt x="93" y="65"/>
                    <a:pt x="156" y="318"/>
                    <a:pt x="558" y="390"/>
                  </a:cubicBezTo>
                  <a:cubicBezTo>
                    <a:pt x="959" y="453"/>
                    <a:pt x="2026" y="423"/>
                    <a:pt x="2412" y="432"/>
                  </a:cubicBezTo>
                </a:path>
              </a:pathLst>
            </a:custGeom>
            <a:noFill/>
            <a:ln w="38100">
              <a:solidFill>
                <a:srgbClr val="0099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Rectangle 55"/>
            <p:cNvSpPr>
              <a:spLocks noChangeArrowheads="1"/>
            </p:cNvSpPr>
            <p:nvPr/>
          </p:nvSpPr>
          <p:spPr bwMode="auto">
            <a:xfrm>
              <a:off x="4314" y="3099"/>
              <a:ext cx="93" cy="126"/>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77" name="Freeform 56"/>
            <p:cNvSpPr/>
            <p:nvPr/>
          </p:nvSpPr>
          <p:spPr bwMode="auto">
            <a:xfrm>
              <a:off x="3222" y="3193"/>
              <a:ext cx="2412" cy="453"/>
            </a:xfrm>
            <a:custGeom>
              <a:avLst/>
              <a:gdLst>
                <a:gd name="T0" fmla="*/ 0 w 2412"/>
                <a:gd name="T1" fmla="*/ 453 h 453"/>
                <a:gd name="T2" fmla="*/ 558 w 2412"/>
                <a:gd name="T3" fmla="*/ 63 h 453"/>
                <a:gd name="T4" fmla="*/ 2412 w 2412"/>
                <a:gd name="T5" fmla="*/ 29 h 453"/>
                <a:gd name="T6" fmla="*/ 0 60000 65536"/>
                <a:gd name="T7" fmla="*/ 0 60000 65536"/>
                <a:gd name="T8" fmla="*/ 0 60000 65536"/>
                <a:gd name="T9" fmla="*/ 0 w 2412"/>
                <a:gd name="T10" fmla="*/ 0 h 453"/>
                <a:gd name="T11" fmla="*/ 2412 w 2412"/>
                <a:gd name="T12" fmla="*/ 453 h 453"/>
              </a:gdLst>
              <a:ahLst/>
              <a:cxnLst>
                <a:cxn ang="T6">
                  <a:pos x="T0" y="T1"/>
                </a:cxn>
                <a:cxn ang="T7">
                  <a:pos x="T2" y="T3"/>
                </a:cxn>
                <a:cxn ang="T8">
                  <a:pos x="T4" y="T5"/>
                </a:cxn>
              </a:cxnLst>
              <a:rect l="T9" t="T10" r="T11" b="T12"/>
              <a:pathLst>
                <a:path w="2412" h="453">
                  <a:moveTo>
                    <a:pt x="0" y="453"/>
                  </a:moveTo>
                  <a:cubicBezTo>
                    <a:pt x="93" y="388"/>
                    <a:pt x="156" y="134"/>
                    <a:pt x="558" y="63"/>
                  </a:cubicBezTo>
                  <a:cubicBezTo>
                    <a:pt x="959" y="0"/>
                    <a:pt x="2026" y="36"/>
                    <a:pt x="2412" y="29"/>
                  </a:cubicBezTo>
                </a:path>
              </a:pathLst>
            </a:custGeom>
            <a:noFill/>
            <a:ln w="381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6503987" cy="1428589"/>
            <a:chOff x="551030" y="-368704"/>
            <a:chExt cx="6503987" cy="1428589"/>
          </a:xfrm>
        </p:grpSpPr>
        <p:grpSp>
          <p:nvGrpSpPr>
            <p:cNvPr id="20" name="组合 19"/>
            <p:cNvGrpSpPr/>
            <p:nvPr/>
          </p:nvGrpSpPr>
          <p:grpSpPr>
            <a:xfrm>
              <a:off x="1201632" y="303925"/>
              <a:ext cx="5853385" cy="675443"/>
              <a:chOff x="1839059" y="967769"/>
              <a:chExt cx="5853385" cy="675443"/>
            </a:xfrm>
          </p:grpSpPr>
          <p:sp>
            <p:nvSpPr>
              <p:cNvPr id="22" name="矩形: 圆角 21"/>
              <p:cNvSpPr/>
              <p:nvPr/>
            </p:nvSpPr>
            <p:spPr>
              <a:xfrm>
                <a:off x="1839059" y="967769"/>
                <a:ext cx="58533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484761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拥塞控制的公平性分析</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2" name="组合 1"/>
          <p:cNvGrpSpPr/>
          <p:nvPr/>
        </p:nvGrpSpPr>
        <p:grpSpPr>
          <a:xfrm>
            <a:off x="515938" y="1514316"/>
            <a:ext cx="3017157" cy="525531"/>
            <a:chOff x="515938" y="1514316"/>
            <a:chExt cx="3017157" cy="525531"/>
          </a:xfrm>
        </p:grpSpPr>
        <p:sp>
          <p:nvSpPr>
            <p:cNvPr id="34" name="流程图: 手动输入 6"/>
            <p:cNvSpPr/>
            <p:nvPr/>
          </p:nvSpPr>
          <p:spPr>
            <a:xfrm rot="5400000" flipV="1">
              <a:off x="2542664" y="1148255"/>
              <a:ext cx="498372" cy="12743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1" name="组合 30"/>
            <p:cNvGrpSpPr/>
            <p:nvPr/>
          </p:nvGrpSpPr>
          <p:grpSpPr>
            <a:xfrm>
              <a:off x="515938" y="1514316"/>
              <a:ext cx="3017157" cy="525531"/>
              <a:chOff x="722008" y="1303131"/>
              <a:chExt cx="2880870" cy="501793"/>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3" y="1334725"/>
                <a:ext cx="2334275"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TCP</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的公平性</a:t>
                </a:r>
              </a:p>
            </p:txBody>
          </p:sp>
        </p:grpSp>
      </p:grpSp>
      <p:sp>
        <p:nvSpPr>
          <p:cNvPr id="63" name="Line 19"/>
          <p:cNvSpPr>
            <a:spLocks noChangeShapeType="1"/>
          </p:cNvSpPr>
          <p:nvPr/>
        </p:nvSpPr>
        <p:spPr bwMode="auto">
          <a:xfrm>
            <a:off x="4770670" y="4923509"/>
            <a:ext cx="2874624"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Line 20"/>
          <p:cNvSpPr>
            <a:spLocks noChangeShapeType="1"/>
          </p:cNvSpPr>
          <p:nvPr/>
        </p:nvSpPr>
        <p:spPr bwMode="auto">
          <a:xfrm flipV="1">
            <a:off x="4770670" y="2477822"/>
            <a:ext cx="0" cy="24381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21"/>
          <p:cNvSpPr>
            <a:spLocks noChangeShapeType="1"/>
          </p:cNvSpPr>
          <p:nvPr/>
        </p:nvSpPr>
        <p:spPr bwMode="auto">
          <a:xfrm rot="18661895" flipH="1" flipV="1">
            <a:off x="4291567" y="3848662"/>
            <a:ext cx="2813167" cy="11287"/>
          </a:xfrm>
          <a:prstGeom prst="line">
            <a:avLst/>
          </a:prstGeom>
          <a:noFill/>
          <a:ln w="19050">
            <a:solidFill>
              <a:schemeClr val="accent2"/>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22"/>
          <p:cNvSpPr>
            <a:spLocks noChangeShapeType="1"/>
          </p:cNvSpPr>
          <p:nvPr/>
        </p:nvSpPr>
        <p:spPr bwMode="auto">
          <a:xfrm>
            <a:off x="4755619" y="2673479"/>
            <a:ext cx="2227457" cy="2219931"/>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Text Box 23"/>
          <p:cNvSpPr txBox="1">
            <a:spLocks noChangeArrowheads="1"/>
          </p:cNvSpPr>
          <p:nvPr/>
        </p:nvSpPr>
        <p:spPr bwMode="auto">
          <a:xfrm>
            <a:off x="4478444" y="2538024"/>
            <a:ext cx="31856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580">
                <a:ea typeface="楷体" panose="02010609060101010101" pitchFamily="49" charset="-122"/>
                <a:cs typeface="Arial" panose="020B0604020202020204" pitchFamily="34" charset="0"/>
              </a:rPr>
              <a:t>R</a:t>
            </a:r>
            <a:endParaRPr lang="en-US" altLang="zh-CN" sz="790">
              <a:ea typeface="楷体" panose="02010609060101010101" pitchFamily="49" charset="-122"/>
              <a:cs typeface="Arial" panose="020B0604020202020204" pitchFamily="34" charset="0"/>
            </a:endParaRPr>
          </a:p>
        </p:txBody>
      </p:sp>
      <p:sp>
        <p:nvSpPr>
          <p:cNvPr id="98" name="Text Box 24"/>
          <p:cNvSpPr txBox="1">
            <a:spLocks noChangeArrowheads="1"/>
          </p:cNvSpPr>
          <p:nvPr/>
        </p:nvSpPr>
        <p:spPr bwMode="auto">
          <a:xfrm>
            <a:off x="6811252" y="4946085"/>
            <a:ext cx="31856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580">
                <a:ea typeface="楷体" panose="02010609060101010101" pitchFamily="49" charset="-122"/>
                <a:cs typeface="Arial" panose="020B0604020202020204" pitchFamily="34" charset="0"/>
              </a:rPr>
              <a:t>R</a:t>
            </a:r>
            <a:endParaRPr lang="en-US" altLang="zh-CN" sz="790">
              <a:ea typeface="楷体" panose="02010609060101010101" pitchFamily="49" charset="-122"/>
              <a:cs typeface="Arial" panose="020B0604020202020204" pitchFamily="34" charset="0"/>
            </a:endParaRPr>
          </a:p>
        </p:txBody>
      </p:sp>
      <p:sp>
        <p:nvSpPr>
          <p:cNvPr id="99" name="Text Box 25"/>
          <p:cNvSpPr txBox="1">
            <a:spLocks noChangeArrowheads="1"/>
          </p:cNvSpPr>
          <p:nvPr/>
        </p:nvSpPr>
        <p:spPr bwMode="auto">
          <a:xfrm>
            <a:off x="5449193" y="2530497"/>
            <a:ext cx="2801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ea typeface="楷体" panose="02010609060101010101" pitchFamily="49" charset="-122"/>
                <a:cs typeface="Arial" panose="020B0604020202020204" pitchFamily="34" charset="0"/>
              </a:rPr>
              <a:t>共享同样的带宽</a:t>
            </a:r>
            <a:endParaRPr lang="zh-CN" altLang="en-US" sz="790" b="1">
              <a:ea typeface="楷体" panose="02010609060101010101" pitchFamily="49" charset="-122"/>
              <a:cs typeface="Arial" panose="020B0604020202020204" pitchFamily="34" charset="0"/>
            </a:endParaRPr>
          </a:p>
        </p:txBody>
      </p:sp>
      <p:sp>
        <p:nvSpPr>
          <p:cNvPr id="100" name="Text Box 26"/>
          <p:cNvSpPr txBox="1">
            <a:spLocks noChangeArrowheads="1"/>
          </p:cNvSpPr>
          <p:nvPr/>
        </p:nvSpPr>
        <p:spPr bwMode="auto">
          <a:xfrm>
            <a:off x="4327939" y="4931034"/>
            <a:ext cx="2801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a:ea typeface="楷体" panose="02010609060101010101" pitchFamily="49" charset="-122"/>
                <a:cs typeface="Arial" panose="020B0604020202020204" pitchFamily="34" charset="0"/>
              </a:rPr>
              <a:t>连接 </a:t>
            </a:r>
            <a:r>
              <a:rPr lang="en-US" altLang="zh-CN">
                <a:ea typeface="楷体" panose="02010609060101010101" pitchFamily="49" charset="-122"/>
                <a:cs typeface="Arial" panose="020B0604020202020204" pitchFamily="34" charset="0"/>
              </a:rPr>
              <a:t>1 </a:t>
            </a:r>
            <a:r>
              <a:rPr lang="zh-CN" altLang="en-US">
                <a:ea typeface="楷体" panose="02010609060101010101" pitchFamily="49" charset="-122"/>
                <a:cs typeface="Arial" panose="020B0604020202020204" pitchFamily="34" charset="0"/>
              </a:rPr>
              <a:t>的吞吐量</a:t>
            </a:r>
            <a:endParaRPr lang="zh-CN" altLang="en-US" sz="790">
              <a:ea typeface="楷体" panose="02010609060101010101" pitchFamily="49" charset="-122"/>
              <a:cs typeface="Arial" panose="020B0604020202020204" pitchFamily="34" charset="0"/>
            </a:endParaRPr>
          </a:p>
        </p:txBody>
      </p:sp>
      <p:sp>
        <p:nvSpPr>
          <p:cNvPr id="101" name="Text Box 27"/>
          <p:cNvSpPr txBox="1">
            <a:spLocks noChangeArrowheads="1"/>
          </p:cNvSpPr>
          <p:nvPr/>
        </p:nvSpPr>
        <p:spPr bwMode="auto">
          <a:xfrm rot="16203358">
            <a:off x="3199160" y="3776713"/>
            <a:ext cx="2801879" cy="28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65">
                <a:ea typeface="楷体" panose="02010609060101010101" pitchFamily="49" charset="-122"/>
                <a:cs typeface="Arial" panose="020B0604020202020204" pitchFamily="34" charset="0"/>
              </a:rPr>
              <a:t>连接 </a:t>
            </a:r>
            <a:r>
              <a:rPr lang="en-US" altLang="zh-CN" sz="1265">
                <a:ea typeface="楷体" panose="02010609060101010101" pitchFamily="49" charset="-122"/>
                <a:cs typeface="Arial" panose="020B0604020202020204" pitchFamily="34" charset="0"/>
              </a:rPr>
              <a:t>2 </a:t>
            </a:r>
            <a:r>
              <a:rPr lang="zh-CN" altLang="en-US" sz="1265">
                <a:ea typeface="楷体" panose="02010609060101010101" pitchFamily="49" charset="-122"/>
                <a:cs typeface="Arial" panose="020B0604020202020204" pitchFamily="34" charset="0"/>
              </a:rPr>
              <a:t>的吞吐量</a:t>
            </a:r>
          </a:p>
        </p:txBody>
      </p:sp>
      <p:sp>
        <p:nvSpPr>
          <p:cNvPr id="102" name="Line 28"/>
          <p:cNvSpPr>
            <a:spLocks noChangeShapeType="1"/>
          </p:cNvSpPr>
          <p:nvPr/>
        </p:nvSpPr>
        <p:spPr bwMode="auto">
          <a:xfrm rot="18661895" flipH="1" flipV="1">
            <a:off x="5642339" y="4336545"/>
            <a:ext cx="1022172" cy="3762"/>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29"/>
          <p:cNvSpPr>
            <a:spLocks noChangeShapeType="1"/>
          </p:cNvSpPr>
          <p:nvPr/>
        </p:nvSpPr>
        <p:spPr bwMode="auto">
          <a:xfrm flipH="1">
            <a:off x="5553291" y="3967811"/>
            <a:ext cx="925598" cy="499171"/>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30"/>
          <p:cNvSpPr>
            <a:spLocks noChangeShapeType="1"/>
          </p:cNvSpPr>
          <p:nvPr/>
        </p:nvSpPr>
        <p:spPr bwMode="auto">
          <a:xfrm rot="18661895" flipH="1" flipV="1">
            <a:off x="5388991" y="4078179"/>
            <a:ext cx="1029697" cy="18813"/>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31"/>
          <p:cNvSpPr>
            <a:spLocks noChangeShapeType="1"/>
          </p:cNvSpPr>
          <p:nvPr/>
        </p:nvSpPr>
        <p:spPr bwMode="auto">
          <a:xfrm flipH="1">
            <a:off x="5440413" y="3742055"/>
            <a:ext cx="775094" cy="604524"/>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Text Box 32"/>
          <p:cNvSpPr txBox="1">
            <a:spLocks noChangeArrowheads="1"/>
          </p:cNvSpPr>
          <p:nvPr/>
        </p:nvSpPr>
        <p:spPr bwMode="auto">
          <a:xfrm>
            <a:off x="7010241" y="3454842"/>
            <a:ext cx="1265090" cy="28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65" b="1">
                <a:ea typeface="楷体" panose="02010609060101010101" pitchFamily="49" charset="-122"/>
                <a:cs typeface="Arial" panose="020B0604020202020204" pitchFamily="34" charset="0"/>
              </a:rPr>
              <a:t>丢包</a:t>
            </a:r>
            <a:r>
              <a:rPr lang="en-US" altLang="zh-CN" sz="1265" b="1">
                <a:ea typeface="楷体" panose="02010609060101010101" pitchFamily="49" charset="-122"/>
                <a:cs typeface="Arial" panose="020B0604020202020204" pitchFamily="34" charset="0"/>
              </a:rPr>
              <a:t>: </a:t>
            </a:r>
            <a:r>
              <a:rPr lang="zh-CN" altLang="en-US" sz="1265" b="1">
                <a:ea typeface="楷体" panose="02010609060101010101" pitchFamily="49" charset="-122"/>
                <a:cs typeface="Arial" panose="020B0604020202020204" pitchFamily="34" charset="0"/>
              </a:rPr>
              <a:t>窗口减半</a:t>
            </a:r>
            <a:endParaRPr lang="zh-CN" altLang="en-US" sz="790" b="1">
              <a:ea typeface="楷体" panose="02010609060101010101" pitchFamily="49" charset="-122"/>
              <a:cs typeface="Arial" panose="020B0604020202020204" pitchFamily="34" charset="0"/>
            </a:endParaRPr>
          </a:p>
        </p:txBody>
      </p:sp>
      <p:sp>
        <p:nvSpPr>
          <p:cNvPr id="107" name="Line 33"/>
          <p:cNvSpPr>
            <a:spLocks noChangeShapeType="1"/>
          </p:cNvSpPr>
          <p:nvPr/>
        </p:nvSpPr>
        <p:spPr bwMode="auto">
          <a:xfrm rot="18661895" flipH="1" flipV="1">
            <a:off x="5275486" y="3962167"/>
            <a:ext cx="1010885" cy="11287"/>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34"/>
          <p:cNvSpPr>
            <a:spLocks noChangeShapeType="1"/>
          </p:cNvSpPr>
          <p:nvPr/>
        </p:nvSpPr>
        <p:spPr bwMode="auto">
          <a:xfrm flipH="1">
            <a:off x="5387738" y="3599075"/>
            <a:ext cx="719909" cy="702352"/>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35"/>
          <p:cNvSpPr>
            <a:spLocks noChangeShapeType="1"/>
          </p:cNvSpPr>
          <p:nvPr/>
        </p:nvSpPr>
        <p:spPr bwMode="auto">
          <a:xfrm rot="18661895" flipH="1" flipV="1">
            <a:off x="5212776" y="3911999"/>
            <a:ext cx="1010885" cy="11287"/>
          </a:xfrm>
          <a:prstGeom prst="line">
            <a:avLst/>
          </a:prstGeom>
          <a:noFill/>
          <a:ln w="1905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ipe(left)">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right)">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left)">
                                      <p:cBhvr>
                                        <p:cTn id="22" dur="5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right)">
                                      <p:cBhvr>
                                        <p:cTn id="27" dur="500"/>
                                        <p:tgtEl>
                                          <p:spTgt spid="105"/>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dissolve">
                                      <p:cBhvr>
                                        <p:cTn id="31"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wipe(left)">
                                      <p:cBhvr>
                                        <p:cTn id="36" dur="500"/>
                                        <p:tgtEl>
                                          <p:spTgt spid="10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wipe(right)">
                                      <p:cBhvr>
                                        <p:cTn id="41" dur="500"/>
                                        <p:tgtEl>
                                          <p:spTgt spid="10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left)">
                                      <p:cBhvr>
                                        <p:cTn id="46"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6503987" cy="1428589"/>
            <a:chOff x="551030" y="-368704"/>
            <a:chExt cx="6503987" cy="1428589"/>
          </a:xfrm>
        </p:grpSpPr>
        <p:grpSp>
          <p:nvGrpSpPr>
            <p:cNvPr id="20" name="组合 19"/>
            <p:cNvGrpSpPr/>
            <p:nvPr/>
          </p:nvGrpSpPr>
          <p:grpSpPr>
            <a:xfrm>
              <a:off x="1201632" y="303925"/>
              <a:ext cx="5853385" cy="675443"/>
              <a:chOff x="1839059" y="967769"/>
              <a:chExt cx="5853385" cy="675443"/>
            </a:xfrm>
          </p:grpSpPr>
          <p:sp>
            <p:nvSpPr>
              <p:cNvPr id="22" name="矩形: 圆角 21"/>
              <p:cNvSpPr/>
              <p:nvPr/>
            </p:nvSpPr>
            <p:spPr>
              <a:xfrm>
                <a:off x="1839059" y="967769"/>
                <a:ext cx="58533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484761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拥塞控制的公平性分析</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40" name="组合 39"/>
          <p:cNvGrpSpPr/>
          <p:nvPr/>
        </p:nvGrpSpPr>
        <p:grpSpPr>
          <a:xfrm>
            <a:off x="795140" y="2268898"/>
            <a:ext cx="7036051" cy="875432"/>
            <a:chOff x="1403750" y="3554922"/>
            <a:chExt cx="7036051" cy="875432"/>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2013554" y="3554922"/>
              <a:ext cx="6426247"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多媒体应用一般不使用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p>
            <a:p>
              <a:pPr>
                <a:lnSpc>
                  <a:spcPct val="110000"/>
                </a:lnSpc>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 name="组合 1"/>
          <p:cNvGrpSpPr/>
          <p:nvPr/>
        </p:nvGrpSpPr>
        <p:grpSpPr>
          <a:xfrm>
            <a:off x="515938" y="1514316"/>
            <a:ext cx="3048897" cy="525531"/>
            <a:chOff x="515938" y="1514316"/>
            <a:chExt cx="3048897" cy="525531"/>
          </a:xfrm>
        </p:grpSpPr>
        <p:sp>
          <p:nvSpPr>
            <p:cNvPr id="34" name="流程图: 手动输入 6"/>
            <p:cNvSpPr/>
            <p:nvPr/>
          </p:nvSpPr>
          <p:spPr>
            <a:xfrm rot="5400000" flipV="1">
              <a:off x="2542664" y="1148255"/>
              <a:ext cx="498372" cy="127430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1" name="组合 30"/>
            <p:cNvGrpSpPr/>
            <p:nvPr/>
          </p:nvGrpSpPr>
          <p:grpSpPr>
            <a:xfrm>
              <a:off x="515938" y="1514316"/>
              <a:ext cx="3048897" cy="525531"/>
              <a:chOff x="722008" y="1303131"/>
              <a:chExt cx="2911176" cy="501793"/>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3" y="1334725"/>
                <a:ext cx="2364581"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公平性和</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UDP</a:t>
                </a:r>
              </a:p>
            </p:txBody>
          </p:sp>
        </p:grpSp>
      </p:grpSp>
      <p:sp>
        <p:nvSpPr>
          <p:cNvPr id="57" name="Text Box 79"/>
          <p:cNvSpPr txBox="1">
            <a:spLocks noChangeArrowheads="1"/>
          </p:cNvSpPr>
          <p:nvPr/>
        </p:nvSpPr>
        <p:spPr bwMode="auto">
          <a:xfrm>
            <a:off x="1385019" y="2925478"/>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不希望因为拥塞控制影响其速率</a:t>
            </a:r>
          </a:p>
        </p:txBody>
      </p:sp>
      <p:grpSp>
        <p:nvGrpSpPr>
          <p:cNvPr id="63" name="组合 62"/>
          <p:cNvGrpSpPr/>
          <p:nvPr/>
        </p:nvGrpSpPr>
        <p:grpSpPr>
          <a:xfrm>
            <a:off x="828903" y="3632556"/>
            <a:ext cx="7036051" cy="875432"/>
            <a:chOff x="1403750" y="3554922"/>
            <a:chExt cx="7036051" cy="875432"/>
          </a:xfrm>
        </p:grpSpPr>
        <p:grpSp>
          <p:nvGrpSpPr>
            <p:cNvPr id="94" name="组合 93"/>
            <p:cNvGrpSpPr/>
            <p:nvPr/>
          </p:nvGrpSpPr>
          <p:grpSpPr>
            <a:xfrm>
              <a:off x="1403750" y="3593123"/>
              <a:ext cx="490436" cy="476221"/>
              <a:chOff x="1403750" y="3593123"/>
              <a:chExt cx="808892" cy="785446"/>
            </a:xfrm>
          </p:grpSpPr>
          <p:sp>
            <p:nvSpPr>
              <p:cNvPr id="96" name="对话气泡: 椭圆形 9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95" name="Text Box 79"/>
            <p:cNvSpPr txBox="1">
              <a:spLocks noChangeArrowheads="1"/>
            </p:cNvSpPr>
            <p:nvPr/>
          </p:nvSpPr>
          <p:spPr bwMode="auto">
            <a:xfrm>
              <a:off x="2013554" y="3554922"/>
              <a:ext cx="6426247"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多媒体应用采用</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UDP:</a:t>
              </a:r>
            </a:p>
            <a:p>
              <a:pPr>
                <a:lnSpc>
                  <a:spcPct val="110000"/>
                </a:lnSpc>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98" name="Text Box 79"/>
          <p:cNvSpPr txBox="1">
            <a:spLocks noChangeArrowheads="1"/>
          </p:cNvSpPr>
          <p:nvPr/>
        </p:nvSpPr>
        <p:spPr bwMode="auto">
          <a:xfrm>
            <a:off x="1385018" y="4282348"/>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恒定的速率传输音频和视频数据，可容忍丢包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
                                            <p:txEl>
                                              <p:pRg st="0" end="0"/>
                                            </p:txEl>
                                          </p:spTgt>
                                        </p:tgtEl>
                                        <p:attrNameLst>
                                          <p:attrName>style.visibility</p:attrName>
                                        </p:attrNameLst>
                                      </p:cBhvr>
                                      <p:to>
                                        <p:strVal val="visible"/>
                                      </p:to>
                                    </p:set>
                                    <p:animEffect transition="in" filter="wipe(left)">
                                      <p:cBhvr>
                                        <p:cTn id="15" dur="500"/>
                                        <p:tgtEl>
                                          <p:spTgt spid="5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left)">
                                      <p:cBhvr>
                                        <p:cTn id="20" dur="500"/>
                                        <p:tgtEl>
                                          <p:spTgt spid="6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8">
                                            <p:txEl>
                                              <p:pRg st="0" end="0"/>
                                            </p:txEl>
                                          </p:spTgt>
                                        </p:tgtEl>
                                        <p:attrNameLst>
                                          <p:attrName>style.visibility</p:attrName>
                                        </p:attrNameLst>
                                      </p:cBhvr>
                                      <p:to>
                                        <p:strVal val="visible"/>
                                      </p:to>
                                    </p:set>
                                    <p:animEffect transition="in" filter="wipe(left)">
                                      <p:cBhvr>
                                        <p:cTn id="24"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P spid="9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6503987" cy="1428589"/>
            <a:chOff x="551030" y="-368704"/>
            <a:chExt cx="6503987" cy="1428589"/>
          </a:xfrm>
        </p:grpSpPr>
        <p:grpSp>
          <p:nvGrpSpPr>
            <p:cNvPr id="20" name="组合 19"/>
            <p:cNvGrpSpPr/>
            <p:nvPr/>
          </p:nvGrpSpPr>
          <p:grpSpPr>
            <a:xfrm>
              <a:off x="1201632" y="303925"/>
              <a:ext cx="5853385" cy="675443"/>
              <a:chOff x="1839059" y="967769"/>
              <a:chExt cx="5853385" cy="675443"/>
            </a:xfrm>
          </p:grpSpPr>
          <p:sp>
            <p:nvSpPr>
              <p:cNvPr id="22" name="矩形: 圆角 21"/>
              <p:cNvSpPr/>
              <p:nvPr/>
            </p:nvSpPr>
            <p:spPr>
              <a:xfrm>
                <a:off x="1839059" y="967769"/>
                <a:ext cx="58533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484761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拥塞控制的公平性分析</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40" name="组合 39"/>
          <p:cNvGrpSpPr/>
          <p:nvPr/>
        </p:nvGrpSpPr>
        <p:grpSpPr>
          <a:xfrm>
            <a:off x="795140" y="2268898"/>
            <a:ext cx="10900674" cy="514422"/>
            <a:chOff x="1403750" y="3554922"/>
            <a:chExt cx="10900674" cy="514422"/>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2013554" y="3554922"/>
              <a:ext cx="10290870"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无法阻止应用在两个主机之间建立多个并行的连接</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Web</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浏览器就是这样）</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 name="组合 1"/>
          <p:cNvGrpSpPr/>
          <p:nvPr/>
        </p:nvGrpSpPr>
        <p:grpSpPr>
          <a:xfrm>
            <a:off x="515938" y="1514316"/>
            <a:ext cx="4170366" cy="525531"/>
            <a:chOff x="515938" y="1514316"/>
            <a:chExt cx="4170366" cy="525531"/>
          </a:xfrm>
        </p:grpSpPr>
        <p:sp>
          <p:nvSpPr>
            <p:cNvPr id="34" name="流程图: 手动输入 6"/>
            <p:cNvSpPr/>
            <p:nvPr/>
          </p:nvSpPr>
          <p:spPr>
            <a:xfrm rot="5400000" flipV="1">
              <a:off x="3171317" y="519605"/>
              <a:ext cx="498372" cy="25316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1" name="组合 30"/>
            <p:cNvGrpSpPr/>
            <p:nvPr/>
          </p:nvGrpSpPr>
          <p:grpSpPr>
            <a:xfrm>
              <a:off x="515938" y="1514316"/>
              <a:ext cx="4170366" cy="525531"/>
              <a:chOff x="722008" y="1303131"/>
              <a:chExt cx="3981988" cy="501793"/>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4" y="1334725"/>
                <a:ext cx="3435392"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公平性和并行</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TCP</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连接</a:t>
                </a:r>
              </a:p>
            </p:txBody>
          </p:sp>
        </p:grpSp>
      </p:grpSp>
      <p:grpSp>
        <p:nvGrpSpPr>
          <p:cNvPr id="27" name="组合 26"/>
          <p:cNvGrpSpPr/>
          <p:nvPr/>
        </p:nvGrpSpPr>
        <p:grpSpPr>
          <a:xfrm>
            <a:off x="795140" y="3199249"/>
            <a:ext cx="7069813" cy="875432"/>
            <a:chOff x="1403750" y="3593123"/>
            <a:chExt cx="7069813" cy="875432"/>
          </a:xfrm>
        </p:grpSpPr>
        <p:grpSp>
          <p:nvGrpSpPr>
            <p:cNvPr id="28" name="组合 27"/>
            <p:cNvGrpSpPr/>
            <p:nvPr/>
          </p:nvGrpSpPr>
          <p:grpSpPr>
            <a:xfrm>
              <a:off x="1403750" y="3593123"/>
              <a:ext cx="490436" cy="476221"/>
              <a:chOff x="1403750" y="3593123"/>
              <a:chExt cx="808892" cy="785446"/>
            </a:xfrm>
          </p:grpSpPr>
          <p:sp>
            <p:nvSpPr>
              <p:cNvPr id="30" name="对话气泡: 椭圆形 29"/>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9" name="Text Box 79"/>
            <p:cNvSpPr txBox="1">
              <a:spLocks noChangeArrowheads="1"/>
            </p:cNvSpPr>
            <p:nvPr/>
          </p:nvSpPr>
          <p:spPr bwMode="auto">
            <a:xfrm>
              <a:off x="2047316" y="3593123"/>
              <a:ext cx="6426247"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例子</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速率为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的链路当前支持</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9</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个并发连接</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p>
            <a:p>
              <a:pPr>
                <a:lnSpc>
                  <a:spcPct val="110000"/>
                </a:lnSpc>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39" name="Text Box 79"/>
          <p:cNvSpPr txBox="1">
            <a:spLocks noChangeArrowheads="1"/>
          </p:cNvSpPr>
          <p:nvPr/>
        </p:nvSpPr>
        <p:spPr bwMode="auto">
          <a:xfrm>
            <a:off x="1285576" y="3772583"/>
            <a:ext cx="7309915" cy="12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应用请求</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连接，获得</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R/10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的速率</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应用请求</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连接，获得</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的速率</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nSpc>
                <a:spcPct val="11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Effect transition="in" filter="wipe(left)">
                                      <p:cBhvr>
                                        <p:cTn id="19" dur="500"/>
                                        <p:tgtEl>
                                          <p:spTgt spid="3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
                                            <p:txEl>
                                              <p:pRg st="1" end="1"/>
                                            </p:txEl>
                                          </p:spTgt>
                                        </p:tgtEl>
                                        <p:attrNameLst>
                                          <p:attrName>style.visibility</p:attrName>
                                        </p:attrNameLst>
                                      </p:cBhvr>
                                      <p:to>
                                        <p:strVal val="visible"/>
                                      </p:to>
                                    </p:set>
                                    <p:animEffect transition="in" filter="wipe(left)">
                                      <p:cBhvr>
                                        <p:cTn id="24" dur="500"/>
                                        <p:tgtEl>
                                          <p:spTgt spid="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本章小结</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135171" name="内容占位符 7"/>
          <p:cNvSpPr>
            <a:spLocks noGrp="1"/>
          </p:cNvSpPr>
          <p:nvPr/>
        </p:nvSpPr>
        <p:spPr>
          <a:xfrm>
            <a:off x="522605" y="1775778"/>
            <a:ext cx="4546600" cy="4751387"/>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4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18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9pPr>
          </a:lstStyle>
          <a:p>
            <a:pPr>
              <a:buSzPct val="65000"/>
            </a:pPr>
            <a:r>
              <a:rPr lang="zh-CN" altLang="en-US" dirty="0">
                <a:latin typeface="+mn-lt"/>
                <a:ea typeface="+mn-ea"/>
                <a:cs typeface="+mn-cs"/>
              </a:rPr>
              <a:t>传输层服务背后的原理：</a:t>
            </a:r>
          </a:p>
          <a:p>
            <a:pPr lvl="1">
              <a:buSzPct val="60000"/>
            </a:pPr>
            <a:r>
              <a:rPr lang="zh-CN" altLang="en-US" dirty="0">
                <a:latin typeface="+mn-lt"/>
                <a:ea typeface="+mn-ea"/>
              </a:rPr>
              <a:t>多路复用</a:t>
            </a:r>
            <a:r>
              <a:rPr lang="en-US" altLang="zh-CN" dirty="0">
                <a:latin typeface="+mn-lt"/>
                <a:ea typeface="+mn-ea"/>
              </a:rPr>
              <a:t>/</a:t>
            </a:r>
            <a:r>
              <a:rPr lang="zh-CN" altLang="en-US" dirty="0">
                <a:latin typeface="+mn-lt"/>
                <a:ea typeface="+mn-ea"/>
              </a:rPr>
              <a:t>多路分解</a:t>
            </a:r>
          </a:p>
          <a:p>
            <a:pPr lvl="1">
              <a:buSzPct val="60000"/>
            </a:pPr>
            <a:r>
              <a:rPr lang="zh-CN" altLang="en-US" dirty="0">
                <a:latin typeface="+mn-lt"/>
                <a:ea typeface="+mn-ea"/>
              </a:rPr>
              <a:t>可靠的数据传输</a:t>
            </a:r>
          </a:p>
          <a:p>
            <a:pPr lvl="1">
              <a:buSzPct val="60000"/>
            </a:pPr>
            <a:r>
              <a:rPr lang="zh-CN" altLang="en-US" dirty="0">
                <a:latin typeface="+mn-lt"/>
                <a:ea typeface="+mn-ea"/>
              </a:rPr>
              <a:t>流量控制</a:t>
            </a:r>
          </a:p>
          <a:p>
            <a:pPr lvl="1">
              <a:buSzPct val="60000"/>
            </a:pPr>
            <a:r>
              <a:rPr lang="zh-CN" altLang="en-US" dirty="0">
                <a:latin typeface="+mn-lt"/>
                <a:ea typeface="+mn-ea"/>
              </a:rPr>
              <a:t>拥塞控制</a:t>
            </a:r>
          </a:p>
          <a:p>
            <a:pPr>
              <a:buSzPct val="65000"/>
            </a:pPr>
            <a:r>
              <a:rPr lang="zh-CN" altLang="en-US" dirty="0">
                <a:latin typeface="+mn-lt"/>
                <a:ea typeface="+mn-ea"/>
                <a:cs typeface="+mn-cs"/>
              </a:rPr>
              <a:t>在互联网上实现的过程</a:t>
            </a:r>
          </a:p>
          <a:p>
            <a:pPr lvl="1">
              <a:buSzPct val="60000"/>
            </a:pPr>
            <a:r>
              <a:rPr lang="en-US" altLang="zh-CN" dirty="0">
                <a:latin typeface="+mn-lt"/>
                <a:ea typeface="+mn-ea"/>
              </a:rPr>
              <a:t>UDP</a:t>
            </a:r>
          </a:p>
          <a:p>
            <a:pPr lvl="1">
              <a:buSzPct val="60000"/>
            </a:pPr>
            <a:r>
              <a:rPr lang="en-US" altLang="zh-CN" dirty="0">
                <a:latin typeface="+mn-lt"/>
                <a:ea typeface="+mn-ea"/>
              </a:rPr>
              <a:t>TCP</a:t>
            </a:r>
          </a:p>
          <a:p>
            <a:pPr>
              <a:buSzPct val="65000"/>
            </a:pPr>
            <a:endParaRPr lang="zh-CN" altLang="en-US" dirty="0">
              <a:latin typeface="+mn-lt"/>
              <a:ea typeface="+mn-ea"/>
              <a:cs typeface="+mn-cs"/>
            </a:endParaRPr>
          </a:p>
        </p:txBody>
      </p:sp>
      <p:sp>
        <p:nvSpPr>
          <p:cNvPr id="9" name="内容占位符 8"/>
          <p:cNvSpPr>
            <a:spLocks noGrp="1"/>
          </p:cNvSpPr>
          <p:nvPr/>
        </p:nvSpPr>
        <p:spPr>
          <a:xfrm>
            <a:off x="4976037" y="1701006"/>
            <a:ext cx="7215963" cy="3455988"/>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8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4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18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18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rPr>
              <a:t>接下来：</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离开网络边缘部分 （应用程序，传输层）</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进入网络核心部分</a:t>
            </a: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两个网络层章：</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400" b="0" i="0" u="none" strike="noStrike" kern="0" cap="none" spc="0" normalizeH="0" baseline="0" noProof="0" dirty="0">
                <a:ln>
                  <a:noFill/>
                </a:ln>
                <a:solidFill>
                  <a:schemeClr val="tx1"/>
                </a:solidFill>
                <a:effectLst/>
                <a:uLnTx/>
                <a:uFillTx/>
                <a:latin typeface="+mn-lt"/>
                <a:ea typeface="+mn-ea"/>
              </a:rPr>
              <a:t>数据层</a:t>
            </a: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2400" b="0" i="0" u="none" strike="noStrike" kern="0" cap="none" spc="0" normalizeH="0" baseline="0" noProof="0" dirty="0">
                <a:ln>
                  <a:noFill/>
                </a:ln>
                <a:solidFill>
                  <a:schemeClr val="tx1"/>
                </a:solidFill>
                <a:effectLst/>
                <a:uLnTx/>
                <a:uFillTx/>
                <a:latin typeface="+mn-lt"/>
                <a:ea typeface="+mn-ea"/>
              </a:rPr>
              <a:t>控制层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6328CC3D-47FE-4E73-B199-9953E7671D63}"/>
              </a:ext>
            </a:extLst>
          </p:cNvPr>
          <p:cNvGrpSpPr/>
          <p:nvPr/>
        </p:nvGrpSpPr>
        <p:grpSpPr>
          <a:xfrm>
            <a:off x="430213" y="0"/>
            <a:ext cx="4384548" cy="1428589"/>
            <a:chOff x="551030" y="-368704"/>
            <a:chExt cx="4384548" cy="1428589"/>
          </a:xfrm>
        </p:grpSpPr>
        <p:grpSp>
          <p:nvGrpSpPr>
            <p:cNvPr id="14" name="组合 13">
              <a:extLst>
                <a:ext uri="{FF2B5EF4-FFF2-40B4-BE49-F238E27FC236}">
                  <a16:creationId xmlns:a16="http://schemas.microsoft.com/office/drawing/2014/main" id="{C88DFEC2-754C-4E38-9F9C-EF108A913E08}"/>
                </a:ext>
              </a:extLst>
            </p:cNvPr>
            <p:cNvGrpSpPr/>
            <p:nvPr/>
          </p:nvGrpSpPr>
          <p:grpSpPr>
            <a:xfrm>
              <a:off x="1201632" y="303925"/>
              <a:ext cx="3733946" cy="687996"/>
              <a:chOff x="1839059" y="967769"/>
              <a:chExt cx="3733946" cy="687996"/>
            </a:xfrm>
          </p:grpSpPr>
          <p:sp>
            <p:nvSpPr>
              <p:cNvPr id="16" name="矩形: 圆角 15">
                <a:extLst>
                  <a:ext uri="{FF2B5EF4-FFF2-40B4-BE49-F238E27FC236}">
                    <a16:creationId xmlns:a16="http://schemas.microsoft.com/office/drawing/2014/main" id="{07AA1C74-433F-44F9-BC62-35CF9CA03F68}"/>
                  </a:ext>
                </a:extLst>
              </p:cNvPr>
              <p:cNvSpPr/>
              <p:nvPr/>
            </p:nvSpPr>
            <p:spPr>
              <a:xfrm>
                <a:off x="1839059" y="967769"/>
                <a:ext cx="3733946"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7" name="文本框 16">
                <a:extLst>
                  <a:ext uri="{FF2B5EF4-FFF2-40B4-BE49-F238E27FC236}">
                    <a16:creationId xmlns:a16="http://schemas.microsoft.com/office/drawing/2014/main" id="{EC6E3377-41D8-42BA-9442-77474D0B91E5}"/>
                  </a:ext>
                </a:extLst>
              </p:cNvPr>
              <p:cNvSpPr txBox="1"/>
              <p:nvPr/>
            </p:nvSpPr>
            <p:spPr>
              <a:xfrm>
                <a:off x="2795619" y="1009434"/>
                <a:ext cx="272260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课后思考题</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15" name="图片 14">
              <a:extLst>
                <a:ext uri="{FF2B5EF4-FFF2-40B4-BE49-F238E27FC236}">
                  <a16:creationId xmlns:a16="http://schemas.microsoft.com/office/drawing/2014/main" id="{CBE0B9A9-AF0C-42EE-BBF4-2AB20B112A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8" name="组合 17">
            <a:extLst>
              <a:ext uri="{FF2B5EF4-FFF2-40B4-BE49-F238E27FC236}">
                <a16:creationId xmlns:a16="http://schemas.microsoft.com/office/drawing/2014/main" id="{E25E19FC-3050-4C56-AA17-2CB4E2BF17B5}"/>
              </a:ext>
            </a:extLst>
          </p:cNvPr>
          <p:cNvGrpSpPr/>
          <p:nvPr/>
        </p:nvGrpSpPr>
        <p:grpSpPr>
          <a:xfrm>
            <a:off x="838200" y="2101218"/>
            <a:ext cx="10608425" cy="3685889"/>
            <a:chOff x="703264" y="1946585"/>
            <a:chExt cx="10972799" cy="4161037"/>
          </a:xfrm>
        </p:grpSpPr>
        <p:sp>
          <p:nvSpPr>
            <p:cNvPr id="19" name="任意多边形: 形状 18">
              <a:extLst>
                <a:ext uri="{FF2B5EF4-FFF2-40B4-BE49-F238E27FC236}">
                  <a16:creationId xmlns:a16="http://schemas.microsoft.com/office/drawing/2014/main" id="{DAAFD7B1-11B5-474F-BBFD-2020002D3D14}"/>
                </a:ext>
              </a:extLst>
            </p:cNvPr>
            <p:cNvSpPr/>
            <p:nvPr/>
          </p:nvSpPr>
          <p:spPr>
            <a:xfrm>
              <a:off x="703264" y="1946585"/>
              <a:ext cx="10972799" cy="4161037"/>
            </a:xfrm>
            <a:custGeom>
              <a:avLst/>
              <a:gdLst>
                <a:gd name="connsiteX0" fmla="*/ 0 w 10804124"/>
                <a:gd name="connsiteY0" fmla="*/ 79899 h 3861786"/>
                <a:gd name="connsiteX1" fmla="*/ 372862 w 10804124"/>
                <a:gd name="connsiteY1" fmla="*/ 3861786 h 3861786"/>
                <a:gd name="connsiteX2" fmla="*/ 10804124 w 10804124"/>
                <a:gd name="connsiteY2" fmla="*/ 3240349 h 3861786"/>
                <a:gd name="connsiteX3" fmla="*/ 10475650 w 10804124"/>
                <a:gd name="connsiteY3" fmla="*/ 0 h 3861786"/>
                <a:gd name="connsiteX4" fmla="*/ 0 w 10804124"/>
                <a:gd name="connsiteY4" fmla="*/ 79899 h 3861786"/>
                <a:gd name="connsiteX0" fmla="*/ 0 w 10804124"/>
                <a:gd name="connsiteY0" fmla="*/ 346229 h 4128116"/>
                <a:gd name="connsiteX1" fmla="*/ 372862 w 10804124"/>
                <a:gd name="connsiteY1" fmla="*/ 4128116 h 4128116"/>
                <a:gd name="connsiteX2" fmla="*/ 10804124 w 10804124"/>
                <a:gd name="connsiteY2" fmla="*/ 3506679 h 4128116"/>
                <a:gd name="connsiteX3" fmla="*/ 10182687 w 10804124"/>
                <a:gd name="connsiteY3" fmla="*/ 0 h 4128116"/>
                <a:gd name="connsiteX4" fmla="*/ 0 w 10804124"/>
                <a:gd name="connsiteY4" fmla="*/ 346229 h 4128116"/>
                <a:gd name="connsiteX0" fmla="*/ 0 w 10804124"/>
                <a:gd name="connsiteY0" fmla="*/ 363984 h 4145871"/>
                <a:gd name="connsiteX1" fmla="*/ 372862 w 10804124"/>
                <a:gd name="connsiteY1" fmla="*/ 4145871 h 4145871"/>
                <a:gd name="connsiteX2" fmla="*/ 10804124 w 10804124"/>
                <a:gd name="connsiteY2" fmla="*/ 3524434 h 4145871"/>
                <a:gd name="connsiteX3" fmla="*/ 10191565 w 10804124"/>
                <a:gd name="connsiteY3" fmla="*/ 0 h 4145871"/>
                <a:gd name="connsiteX4" fmla="*/ 0 w 10804124"/>
                <a:gd name="connsiteY4" fmla="*/ 363984 h 4145871"/>
                <a:gd name="connsiteX0" fmla="*/ 0 w 10928411"/>
                <a:gd name="connsiteY0" fmla="*/ 363984 h 4145871"/>
                <a:gd name="connsiteX1" fmla="*/ 372862 w 10928411"/>
                <a:gd name="connsiteY1" fmla="*/ 4145871 h 4145871"/>
                <a:gd name="connsiteX2" fmla="*/ 10928411 w 10928411"/>
                <a:gd name="connsiteY2" fmla="*/ 3701987 h 4145871"/>
                <a:gd name="connsiteX3" fmla="*/ 10191565 w 10928411"/>
                <a:gd name="connsiteY3" fmla="*/ 0 h 4145871"/>
                <a:gd name="connsiteX4" fmla="*/ 0 w 10928411"/>
                <a:gd name="connsiteY4" fmla="*/ 363984 h 4145871"/>
                <a:gd name="connsiteX0" fmla="*/ 0 w 10963921"/>
                <a:gd name="connsiteY0" fmla="*/ 363984 h 4145871"/>
                <a:gd name="connsiteX1" fmla="*/ 372862 w 10963921"/>
                <a:gd name="connsiteY1" fmla="*/ 4145871 h 4145871"/>
                <a:gd name="connsiteX2" fmla="*/ 10963921 w 10963921"/>
                <a:gd name="connsiteY2" fmla="*/ 3710864 h 4145871"/>
                <a:gd name="connsiteX3" fmla="*/ 10191565 w 10963921"/>
                <a:gd name="connsiteY3" fmla="*/ 0 h 4145871"/>
                <a:gd name="connsiteX4" fmla="*/ 0 w 10963921"/>
                <a:gd name="connsiteY4" fmla="*/ 363984 h 4145871"/>
                <a:gd name="connsiteX0" fmla="*/ 0 w 10963921"/>
                <a:gd name="connsiteY0" fmla="*/ 363984 h 4199137"/>
                <a:gd name="connsiteX1" fmla="*/ 408372 w 10963921"/>
                <a:gd name="connsiteY1" fmla="*/ 4199137 h 4199137"/>
                <a:gd name="connsiteX2" fmla="*/ 10963921 w 10963921"/>
                <a:gd name="connsiteY2" fmla="*/ 3710864 h 4199137"/>
                <a:gd name="connsiteX3" fmla="*/ 10191565 w 10963921"/>
                <a:gd name="connsiteY3" fmla="*/ 0 h 4199137"/>
                <a:gd name="connsiteX4" fmla="*/ 0 w 10963921"/>
                <a:gd name="connsiteY4" fmla="*/ 363984 h 4199137"/>
                <a:gd name="connsiteX0" fmla="*/ 0 w 11026065"/>
                <a:gd name="connsiteY0" fmla="*/ 488271 h 4199137"/>
                <a:gd name="connsiteX1" fmla="*/ 470516 w 11026065"/>
                <a:gd name="connsiteY1" fmla="*/ 4199137 h 4199137"/>
                <a:gd name="connsiteX2" fmla="*/ 11026065 w 11026065"/>
                <a:gd name="connsiteY2" fmla="*/ 3710864 h 4199137"/>
                <a:gd name="connsiteX3" fmla="*/ 10253709 w 11026065"/>
                <a:gd name="connsiteY3" fmla="*/ 0 h 4199137"/>
                <a:gd name="connsiteX4" fmla="*/ 0 w 11026065"/>
                <a:gd name="connsiteY4" fmla="*/ 488271 h 4199137"/>
                <a:gd name="connsiteX0" fmla="*/ 0 w 10972799"/>
                <a:gd name="connsiteY0" fmla="*/ 488271 h 4199137"/>
                <a:gd name="connsiteX1" fmla="*/ 417250 w 10972799"/>
                <a:gd name="connsiteY1" fmla="*/ 4199137 h 4199137"/>
                <a:gd name="connsiteX2" fmla="*/ 10972799 w 10972799"/>
                <a:gd name="connsiteY2" fmla="*/ 3710864 h 4199137"/>
                <a:gd name="connsiteX3" fmla="*/ 10200443 w 10972799"/>
                <a:gd name="connsiteY3" fmla="*/ 0 h 4199137"/>
                <a:gd name="connsiteX4" fmla="*/ 0 w 10972799"/>
                <a:gd name="connsiteY4" fmla="*/ 488271 h 4199137"/>
                <a:gd name="connsiteX0" fmla="*/ 0 w 10972799"/>
                <a:gd name="connsiteY0" fmla="*/ 440646 h 4151512"/>
                <a:gd name="connsiteX1" fmla="*/ 417250 w 10972799"/>
                <a:gd name="connsiteY1" fmla="*/ 4151512 h 4151512"/>
                <a:gd name="connsiteX2" fmla="*/ 10972799 w 10972799"/>
                <a:gd name="connsiteY2" fmla="*/ 3663239 h 4151512"/>
                <a:gd name="connsiteX3" fmla="*/ 10505243 w 10972799"/>
                <a:gd name="connsiteY3" fmla="*/ 0 h 4151512"/>
                <a:gd name="connsiteX4" fmla="*/ 0 w 10972799"/>
                <a:gd name="connsiteY4" fmla="*/ 440646 h 4151512"/>
                <a:gd name="connsiteX0" fmla="*/ 0 w 10972799"/>
                <a:gd name="connsiteY0" fmla="*/ 450171 h 4161037"/>
                <a:gd name="connsiteX1" fmla="*/ 417250 w 10972799"/>
                <a:gd name="connsiteY1" fmla="*/ 4161037 h 4161037"/>
                <a:gd name="connsiteX2" fmla="*/ 10972799 w 10972799"/>
                <a:gd name="connsiteY2" fmla="*/ 3672764 h 4161037"/>
                <a:gd name="connsiteX3" fmla="*/ 10524293 w 10972799"/>
                <a:gd name="connsiteY3" fmla="*/ 0 h 4161037"/>
                <a:gd name="connsiteX4" fmla="*/ 0 w 10972799"/>
                <a:gd name="connsiteY4" fmla="*/ 450171 h 416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799" h="4161037">
                  <a:moveTo>
                    <a:pt x="0" y="450171"/>
                  </a:moveTo>
                  <a:lnTo>
                    <a:pt x="417250" y="4161037"/>
                  </a:lnTo>
                  <a:lnTo>
                    <a:pt x="10972799" y="3672764"/>
                  </a:lnTo>
                  <a:lnTo>
                    <a:pt x="10524293" y="0"/>
                  </a:lnTo>
                  <a:lnTo>
                    <a:pt x="0" y="450171"/>
                  </a:lnTo>
                  <a:close/>
                </a:path>
              </a:pathLst>
            </a:cu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0" name="组合 19">
              <a:extLst>
                <a:ext uri="{FF2B5EF4-FFF2-40B4-BE49-F238E27FC236}">
                  <a16:creationId xmlns:a16="http://schemas.microsoft.com/office/drawing/2014/main" id="{F898C8C0-211E-47ED-BB50-CF01453C2FE1}"/>
                </a:ext>
              </a:extLst>
            </p:cNvPr>
            <p:cNvGrpSpPr/>
            <p:nvPr/>
          </p:nvGrpSpPr>
          <p:grpSpPr>
            <a:xfrm>
              <a:off x="899795" y="2124553"/>
              <a:ext cx="10582183" cy="3799644"/>
              <a:chOff x="1050713" y="2509081"/>
              <a:chExt cx="10582183" cy="3799644"/>
            </a:xfrm>
            <a:effectLst>
              <a:outerShdw blurRad="63500" sx="101000" sy="101000" algn="ctr" rotWithShape="0">
                <a:prstClr val="black">
                  <a:alpha val="38000"/>
                </a:prstClr>
              </a:outerShdw>
            </a:effectLst>
          </p:grpSpPr>
          <p:sp>
            <p:nvSpPr>
              <p:cNvPr id="21" name="任意多边形: 形状 20">
                <a:extLst>
                  <a:ext uri="{FF2B5EF4-FFF2-40B4-BE49-F238E27FC236}">
                    <a16:creationId xmlns:a16="http://schemas.microsoft.com/office/drawing/2014/main" id="{ACFCF7B2-216F-4F58-B0F6-38A0D3FA02AE}"/>
                  </a:ext>
                </a:extLst>
              </p:cNvPr>
              <p:cNvSpPr/>
              <p:nvPr/>
            </p:nvSpPr>
            <p:spPr>
              <a:xfrm>
                <a:off x="1050713" y="2509082"/>
                <a:ext cx="10582183" cy="3799643"/>
              </a:xfrm>
              <a:custGeom>
                <a:avLst/>
                <a:gdLst>
                  <a:gd name="connsiteX0" fmla="*/ 0 w 10582183"/>
                  <a:gd name="connsiteY0" fmla="*/ 17756 h 3799643"/>
                  <a:gd name="connsiteX1" fmla="*/ 44389 w 10582183"/>
                  <a:gd name="connsiteY1" fmla="*/ 3799643 h 3799643"/>
                  <a:gd name="connsiteX2" fmla="*/ 10582183 w 10582183"/>
                  <a:gd name="connsiteY2" fmla="*/ 3701989 h 3799643"/>
                  <a:gd name="connsiteX3" fmla="*/ 10582183 w 10582183"/>
                  <a:gd name="connsiteY3" fmla="*/ 390618 h 3799643"/>
                  <a:gd name="connsiteX4" fmla="*/ 9792070 w 10582183"/>
                  <a:gd name="connsiteY4" fmla="*/ 390618 h 3799643"/>
                  <a:gd name="connsiteX5" fmla="*/ 9792070 w 10582183"/>
                  <a:gd name="connsiteY5" fmla="*/ 0 h 3799643"/>
                  <a:gd name="connsiteX6" fmla="*/ 0 w 10582183"/>
                  <a:gd name="connsiteY6" fmla="*/ 17756 h 37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2183" h="3799643">
                    <a:moveTo>
                      <a:pt x="0" y="17756"/>
                    </a:moveTo>
                    <a:lnTo>
                      <a:pt x="44389" y="3799643"/>
                    </a:lnTo>
                    <a:lnTo>
                      <a:pt x="10582183" y="3701989"/>
                    </a:lnTo>
                    <a:lnTo>
                      <a:pt x="10582183" y="390618"/>
                    </a:lnTo>
                    <a:lnTo>
                      <a:pt x="9792070" y="390618"/>
                    </a:lnTo>
                    <a:lnTo>
                      <a:pt x="9792070" y="0"/>
                    </a:lnTo>
                    <a:lnTo>
                      <a:pt x="0" y="177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2" name="任意多边形: 形状 21">
                <a:extLst>
                  <a:ext uri="{FF2B5EF4-FFF2-40B4-BE49-F238E27FC236}">
                    <a16:creationId xmlns:a16="http://schemas.microsoft.com/office/drawing/2014/main" id="{76D1D9E0-DE61-4B81-8CB1-334AB8AAD20F}"/>
                  </a:ext>
                </a:extLst>
              </p:cNvPr>
              <p:cNvSpPr/>
              <p:nvPr/>
            </p:nvSpPr>
            <p:spPr>
              <a:xfrm>
                <a:off x="10823806" y="2509081"/>
                <a:ext cx="809090" cy="417251"/>
              </a:xfrm>
              <a:custGeom>
                <a:avLst/>
                <a:gdLst>
                  <a:gd name="connsiteX0" fmla="*/ 17755 w 852256"/>
                  <a:gd name="connsiteY0" fmla="*/ 0 h 435006"/>
                  <a:gd name="connsiteX1" fmla="*/ 852256 w 852256"/>
                  <a:gd name="connsiteY1" fmla="*/ 435006 h 435006"/>
                  <a:gd name="connsiteX2" fmla="*/ 0 w 852256"/>
                  <a:gd name="connsiteY2" fmla="*/ 417251 h 435006"/>
                  <a:gd name="connsiteX3" fmla="*/ 17755 w 852256"/>
                  <a:gd name="connsiteY3" fmla="*/ 0 h 435006"/>
                  <a:gd name="connsiteX0" fmla="*/ 17755 w 852256"/>
                  <a:gd name="connsiteY0" fmla="*/ 0 h 417251"/>
                  <a:gd name="connsiteX1" fmla="*/ 852256 w 852256"/>
                  <a:gd name="connsiteY1" fmla="*/ 403715 h 417251"/>
                  <a:gd name="connsiteX2" fmla="*/ 0 w 852256"/>
                  <a:gd name="connsiteY2" fmla="*/ 417251 h 417251"/>
                  <a:gd name="connsiteX3" fmla="*/ 17755 w 852256"/>
                  <a:gd name="connsiteY3" fmla="*/ 0 h 417251"/>
                  <a:gd name="connsiteX0" fmla="*/ 17755 w 852256"/>
                  <a:gd name="connsiteY0" fmla="*/ 0 h 417251"/>
                  <a:gd name="connsiteX1" fmla="*/ 852256 w 852256"/>
                  <a:gd name="connsiteY1" fmla="*/ 393285 h 417251"/>
                  <a:gd name="connsiteX2" fmla="*/ 0 w 852256"/>
                  <a:gd name="connsiteY2" fmla="*/ 417251 h 417251"/>
                  <a:gd name="connsiteX3" fmla="*/ 17755 w 852256"/>
                  <a:gd name="connsiteY3" fmla="*/ 0 h 417251"/>
                </a:gdLst>
                <a:ahLst/>
                <a:cxnLst>
                  <a:cxn ang="0">
                    <a:pos x="connsiteX0" y="connsiteY0"/>
                  </a:cxn>
                  <a:cxn ang="0">
                    <a:pos x="connsiteX1" y="connsiteY1"/>
                  </a:cxn>
                  <a:cxn ang="0">
                    <a:pos x="connsiteX2" y="connsiteY2"/>
                  </a:cxn>
                  <a:cxn ang="0">
                    <a:pos x="connsiteX3" y="connsiteY3"/>
                  </a:cxn>
                </a:cxnLst>
                <a:rect l="l" t="t" r="r" b="b"/>
                <a:pathLst>
                  <a:path w="852256" h="417251">
                    <a:moveTo>
                      <a:pt x="17755" y="0"/>
                    </a:moveTo>
                    <a:lnTo>
                      <a:pt x="852256" y="393285"/>
                    </a:lnTo>
                    <a:lnTo>
                      <a:pt x="0" y="417251"/>
                    </a:lnTo>
                    <a:lnTo>
                      <a:pt x="17755" y="0"/>
                    </a:lnTo>
                    <a:close/>
                  </a:path>
                </a:pathLst>
              </a:custGeom>
              <a:solidFill>
                <a:srgbClr val="DA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23" name="文本框 22">
            <a:extLst>
              <a:ext uri="{FF2B5EF4-FFF2-40B4-BE49-F238E27FC236}">
                <a16:creationId xmlns:a16="http://schemas.microsoft.com/office/drawing/2014/main" id="{87C1251B-2A90-44D2-8DF4-D0C3F1855ED0}"/>
              </a:ext>
            </a:extLst>
          </p:cNvPr>
          <p:cNvSpPr txBox="1"/>
          <p:nvPr/>
        </p:nvSpPr>
        <p:spPr>
          <a:xfrm>
            <a:off x="1340131" y="2532822"/>
            <a:ext cx="9918853" cy="3416320"/>
          </a:xfrm>
          <a:prstGeom prst="rect">
            <a:avLst/>
          </a:prstGeom>
          <a:noFill/>
        </p:spPr>
        <p:txBody>
          <a:bodyPr wrap="square">
            <a:spAutoFit/>
          </a:bodyPr>
          <a:lstStyle/>
          <a:p>
            <a:pPr marL="342900" indent="-342900">
              <a:lnSpc>
                <a:spcPct val="15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复习题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4</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8</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12~15</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17</a:t>
            </a:r>
          </a:p>
          <a:p>
            <a:pPr marL="342900" indent="-342900">
              <a:lnSpc>
                <a:spcPct val="15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习    题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6</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14</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18</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27</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37</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40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50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52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56 </a:t>
            </a:r>
          </a:p>
          <a:p>
            <a:pPr marL="342900" indent="-342900">
              <a:lnSpc>
                <a:spcPct val="15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86079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6443246" y="4478585"/>
            <a:ext cx="2756108" cy="67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4" name="Rectangle 37"/>
          <p:cNvSpPr>
            <a:spLocks noChangeArrowheads="1"/>
          </p:cNvSpPr>
          <p:nvPr/>
        </p:nvSpPr>
        <p:spPr bwMode="auto">
          <a:xfrm>
            <a:off x="6443246" y="2516970"/>
            <a:ext cx="2756108" cy="95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40" name="AutoShape 5"/>
          <p:cNvSpPr>
            <a:spLocks noChangeArrowheads="1"/>
          </p:cNvSpPr>
          <p:nvPr/>
        </p:nvSpPr>
        <p:spPr bwMode="auto">
          <a:xfrm>
            <a:off x="1144834" y="2112427"/>
            <a:ext cx="3043204" cy="3013061"/>
          </a:xfrm>
          <a:prstGeom prst="roundRect">
            <a:avLst>
              <a:gd name="adj" fmla="val 3138"/>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solidFill>
                <a:schemeClr val="lt1"/>
              </a:solidFill>
            </a:endParaRPr>
          </a:p>
        </p:txBody>
      </p:sp>
      <p:sp>
        <p:nvSpPr>
          <p:cNvPr id="41" name="Rectangle 8"/>
          <p:cNvSpPr>
            <a:spLocks noChangeArrowheads="1"/>
          </p:cNvSpPr>
          <p:nvPr/>
        </p:nvSpPr>
        <p:spPr bwMode="auto">
          <a:xfrm>
            <a:off x="863599" y="4485619"/>
            <a:ext cx="3093592" cy="67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5" name="Rectangle 9"/>
          <p:cNvSpPr>
            <a:spLocks noChangeArrowheads="1"/>
          </p:cNvSpPr>
          <p:nvPr/>
        </p:nvSpPr>
        <p:spPr bwMode="auto">
          <a:xfrm>
            <a:off x="863599" y="2516970"/>
            <a:ext cx="3093592" cy="95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6" name="Text Box 12"/>
          <p:cNvSpPr txBox="1">
            <a:spLocks noChangeArrowheads="1"/>
          </p:cNvSpPr>
          <p:nvPr/>
        </p:nvSpPr>
        <p:spPr bwMode="auto">
          <a:xfrm>
            <a:off x="667542" y="2548956"/>
            <a:ext cx="461665" cy="84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chemeClr val="tx1">
                    <a:lumMod val="85000"/>
                    <a:lumOff val="15000"/>
                  </a:schemeClr>
                </a:solidFill>
                <a:latin typeface="思源黑体 CN Normal" panose="020B0400000000000000" pitchFamily="34" charset="-122"/>
                <a:ea typeface="思源黑体 CN Normal" panose="020B0400000000000000" pitchFamily="34" charset="-122"/>
              </a:rPr>
              <a:t>应用层</a:t>
            </a:r>
          </a:p>
        </p:txBody>
      </p:sp>
      <p:sp>
        <p:nvSpPr>
          <p:cNvPr id="7" name="Text Box 13"/>
          <p:cNvSpPr txBox="1">
            <a:spLocks noChangeArrowheads="1"/>
          </p:cNvSpPr>
          <p:nvPr/>
        </p:nvSpPr>
        <p:spPr bwMode="auto">
          <a:xfrm>
            <a:off x="667542" y="3372544"/>
            <a:ext cx="461665" cy="84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chemeClr val="tx1">
                    <a:lumMod val="85000"/>
                    <a:lumOff val="15000"/>
                  </a:schemeClr>
                </a:solidFill>
                <a:latin typeface="思源黑体 CN Normal" panose="020B0400000000000000" pitchFamily="34" charset="-122"/>
                <a:ea typeface="思源黑体 CN Normal" panose="020B0400000000000000" pitchFamily="34" charset="-122"/>
              </a:rPr>
              <a:t>运输层</a:t>
            </a:r>
          </a:p>
        </p:txBody>
      </p:sp>
      <p:sp>
        <p:nvSpPr>
          <p:cNvPr id="9" name="Text Box 14"/>
          <p:cNvSpPr txBox="1">
            <a:spLocks noChangeArrowheads="1"/>
          </p:cNvSpPr>
          <p:nvPr/>
        </p:nvSpPr>
        <p:spPr bwMode="auto">
          <a:xfrm>
            <a:off x="667542" y="4289563"/>
            <a:ext cx="461665" cy="84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dirty="0">
                <a:solidFill>
                  <a:schemeClr val="tx1">
                    <a:lumMod val="85000"/>
                    <a:lumOff val="15000"/>
                  </a:schemeClr>
                </a:solidFill>
                <a:latin typeface="思源黑体 CN Normal" panose="020B0400000000000000" pitchFamily="34" charset="-122"/>
                <a:ea typeface="思源黑体 CN Normal" panose="020B0400000000000000" pitchFamily="34" charset="-122"/>
              </a:rPr>
              <a:t>网络层</a:t>
            </a:r>
          </a:p>
        </p:txBody>
      </p:sp>
      <p:grpSp>
        <p:nvGrpSpPr>
          <p:cNvPr id="48" name="组合 47"/>
          <p:cNvGrpSpPr/>
          <p:nvPr/>
        </p:nvGrpSpPr>
        <p:grpSpPr>
          <a:xfrm>
            <a:off x="1136132" y="2104668"/>
            <a:ext cx="3054752" cy="435393"/>
            <a:chOff x="1146890" y="2083152"/>
            <a:chExt cx="3054752" cy="435393"/>
          </a:xfrm>
        </p:grpSpPr>
        <p:sp>
          <p:nvSpPr>
            <p:cNvPr id="49" name="矩形: 圆顶角 48"/>
            <p:cNvSpPr/>
            <p:nvPr/>
          </p:nvSpPr>
          <p:spPr>
            <a:xfrm>
              <a:off x="1146890" y="2083152"/>
              <a:ext cx="3054752" cy="418413"/>
            </a:xfrm>
            <a:prstGeom prst="round2SameRect">
              <a:avLst>
                <a:gd name="adj1" fmla="val 24643"/>
                <a:gd name="adj2" fmla="val 1595"/>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 Box 17"/>
            <p:cNvSpPr txBox="1">
              <a:spLocks noChangeArrowheads="1"/>
            </p:cNvSpPr>
            <p:nvPr/>
          </p:nvSpPr>
          <p:spPr bwMode="auto">
            <a:xfrm>
              <a:off x="2066524" y="2118435"/>
              <a:ext cx="12362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应用进程</a:t>
              </a:r>
            </a:p>
          </p:txBody>
        </p:sp>
      </p:grpSp>
      <p:sp>
        <p:nvSpPr>
          <p:cNvPr id="51" name="AutoShape 18"/>
          <p:cNvSpPr>
            <a:spLocks noChangeArrowheads="1"/>
          </p:cNvSpPr>
          <p:nvPr/>
        </p:nvSpPr>
        <p:spPr bwMode="auto">
          <a:xfrm>
            <a:off x="1257329" y="3473173"/>
            <a:ext cx="1237436" cy="5062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70C0"/>
          </a:solidFill>
          <a:ln w="9525">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10" name="AutoShape 26"/>
          <p:cNvSpPr>
            <a:spLocks noChangeArrowheads="1"/>
          </p:cNvSpPr>
          <p:nvPr/>
        </p:nvSpPr>
        <p:spPr bwMode="auto">
          <a:xfrm>
            <a:off x="1566689" y="4345627"/>
            <a:ext cx="2193637" cy="5062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4"/>
          </a:solidFill>
          <a:ln w="9525">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59" name="AutoShape 29"/>
          <p:cNvSpPr>
            <a:spLocks noChangeArrowheads="1"/>
          </p:cNvSpPr>
          <p:nvPr/>
        </p:nvSpPr>
        <p:spPr bwMode="auto">
          <a:xfrm>
            <a:off x="2663508" y="3473171"/>
            <a:ext cx="1237436" cy="51559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70C0"/>
          </a:solidFill>
          <a:ln w="9525">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66" name="Text Box 67"/>
          <p:cNvSpPr txBox="1">
            <a:spLocks noChangeArrowheads="1"/>
          </p:cNvSpPr>
          <p:nvPr/>
        </p:nvSpPr>
        <p:spPr bwMode="auto">
          <a:xfrm>
            <a:off x="2307714" y="318087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00" dirty="0">
                <a:solidFill>
                  <a:schemeClr val="tx1">
                    <a:lumMod val="85000"/>
                    <a:lumOff val="15000"/>
                  </a:schemeClr>
                </a:solidFill>
                <a:latin typeface="思源黑体 CN Normal" panose="020B0400000000000000" pitchFamily="34" charset="-122"/>
                <a:ea typeface="思源黑体 CN Normal" panose="020B0400000000000000" pitchFamily="34" charset="-122"/>
              </a:rPr>
              <a:t>端口</a:t>
            </a:r>
          </a:p>
        </p:txBody>
      </p:sp>
      <p:sp>
        <p:nvSpPr>
          <p:cNvPr id="68" name="Text Box 79"/>
          <p:cNvSpPr txBox="1">
            <a:spLocks noChangeArrowheads="1"/>
          </p:cNvSpPr>
          <p:nvPr/>
        </p:nvSpPr>
        <p:spPr bwMode="auto">
          <a:xfrm>
            <a:off x="2109510" y="168482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chemeClr val="tx1">
                    <a:lumMod val="85000"/>
                    <a:lumOff val="15000"/>
                  </a:schemeClr>
                </a:solidFill>
                <a:latin typeface="造字工房朗倩（非商用）常规体" pitchFamily="50" charset="-122"/>
                <a:ea typeface="造字工房朗倩（非商用）常规体" pitchFamily="50" charset="-122"/>
              </a:rPr>
              <a:t>发送方</a:t>
            </a:r>
          </a:p>
        </p:txBody>
      </p:sp>
      <p:pic>
        <p:nvPicPr>
          <p:cNvPr id="72" name="图片 71"/>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1295043" y="2825440"/>
            <a:ext cx="399434" cy="330869"/>
          </a:xfrm>
          <a:prstGeom prst="rect">
            <a:avLst/>
          </a:prstGeom>
          <a:effectLst/>
        </p:spPr>
      </p:pic>
      <p:pic>
        <p:nvPicPr>
          <p:cNvPr id="76" name="图片 75"/>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1685403" y="2825440"/>
            <a:ext cx="399434" cy="330869"/>
          </a:xfrm>
          <a:prstGeom prst="rect">
            <a:avLst/>
          </a:prstGeom>
          <a:effectLst/>
        </p:spPr>
      </p:pic>
      <p:pic>
        <p:nvPicPr>
          <p:cNvPr id="81" name="图片 80"/>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2075763" y="2825440"/>
            <a:ext cx="399434" cy="330869"/>
          </a:xfrm>
          <a:prstGeom prst="rect">
            <a:avLst/>
          </a:prstGeom>
          <a:effectLst/>
        </p:spPr>
      </p:pic>
      <p:pic>
        <p:nvPicPr>
          <p:cNvPr id="82" name="图片 81"/>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2695516" y="2821673"/>
            <a:ext cx="399434" cy="330869"/>
          </a:xfrm>
          <a:prstGeom prst="rect">
            <a:avLst/>
          </a:prstGeom>
          <a:effectLst/>
        </p:spPr>
      </p:pic>
      <p:pic>
        <p:nvPicPr>
          <p:cNvPr id="83" name="图片 82"/>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3085876" y="2821673"/>
            <a:ext cx="399434" cy="330869"/>
          </a:xfrm>
          <a:prstGeom prst="rect">
            <a:avLst/>
          </a:prstGeom>
          <a:effectLst/>
        </p:spPr>
      </p:pic>
      <p:pic>
        <p:nvPicPr>
          <p:cNvPr id="84" name="图片 83"/>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3476236" y="2821673"/>
            <a:ext cx="399434" cy="330869"/>
          </a:xfrm>
          <a:prstGeom prst="rect">
            <a:avLst/>
          </a:prstGeom>
          <a:effectLst/>
        </p:spPr>
      </p:pic>
      <p:sp>
        <p:nvSpPr>
          <p:cNvPr id="263" name="Text Box 15"/>
          <p:cNvSpPr txBox="1">
            <a:spLocks noChangeArrowheads="1"/>
          </p:cNvSpPr>
          <p:nvPr/>
        </p:nvSpPr>
        <p:spPr bwMode="auto">
          <a:xfrm>
            <a:off x="1889745" y="3944024"/>
            <a:ext cx="636713" cy="4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180" b="1" dirty="0">
                <a:solidFill>
                  <a:srgbClr val="0070C0"/>
                </a:solidFill>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en-US" altLang="zh-CN" sz="1180" dirty="0">
                <a:solidFill>
                  <a:srgbClr val="0070C0"/>
                </a:solidFill>
                <a:latin typeface="思源黑体 CN Normal" panose="020B0400000000000000" pitchFamily="34" charset="-122"/>
                <a:ea typeface="思源黑体 CN Normal" panose="020B0400000000000000" pitchFamily="34" charset="-122"/>
              </a:rPr>
              <a:t> </a:t>
            </a:r>
          </a:p>
          <a:p>
            <a:pPr algn="ctr" eaLnBrk="1" hangingPunct="1"/>
            <a:r>
              <a:rPr kumimoji="1" lang="zh-CN" altLang="en-US" sz="1180" dirty="0">
                <a:solidFill>
                  <a:srgbClr val="0070C0"/>
                </a:solidFill>
                <a:latin typeface="思源黑体 CN Normal" panose="020B0400000000000000" pitchFamily="34" charset="-122"/>
                <a:ea typeface="思源黑体 CN Normal" panose="020B0400000000000000" pitchFamily="34" charset="-122"/>
              </a:rPr>
              <a:t>报文段</a:t>
            </a:r>
          </a:p>
        </p:txBody>
      </p:sp>
      <p:sp>
        <p:nvSpPr>
          <p:cNvPr id="264" name="Text Box 16"/>
          <p:cNvSpPr txBox="1">
            <a:spLocks noChangeArrowheads="1"/>
          </p:cNvSpPr>
          <p:nvPr/>
        </p:nvSpPr>
        <p:spPr bwMode="auto">
          <a:xfrm>
            <a:off x="3257948" y="3969960"/>
            <a:ext cx="983650"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1180" b="1" dirty="0">
                <a:solidFill>
                  <a:srgbClr val="0070C0"/>
                </a:solidFill>
                <a:latin typeface="Times New Roman" panose="02020603050405020304" pitchFamily="18" charset="0"/>
                <a:ea typeface="思源黑体 CN Normal" panose="020B0400000000000000" pitchFamily="34" charset="-122"/>
                <a:cs typeface="Times New Roman" panose="02020603050405020304" pitchFamily="18" charset="0"/>
              </a:rPr>
              <a:t>UDP</a:t>
            </a:r>
          </a:p>
          <a:p>
            <a:pPr algn="ctr" eaLnBrk="1" hangingPunct="1">
              <a:lnSpc>
                <a:spcPct val="90000"/>
              </a:lnSpc>
            </a:pPr>
            <a:r>
              <a:rPr kumimoji="1" lang="zh-CN" altLang="en-US" sz="1180" dirty="0">
                <a:solidFill>
                  <a:srgbClr val="0070C0"/>
                </a:solidFill>
                <a:latin typeface="思源黑体 CN Normal" panose="020B0400000000000000" pitchFamily="34" charset="-122"/>
                <a:ea typeface="思源黑体 CN Normal" panose="020B0400000000000000" pitchFamily="34" charset="-122"/>
              </a:rPr>
              <a:t>用户数据报</a:t>
            </a:r>
          </a:p>
        </p:txBody>
      </p:sp>
      <p:sp>
        <p:nvSpPr>
          <p:cNvPr id="265" name="AutoShape 71"/>
          <p:cNvSpPr>
            <a:spLocks noChangeArrowheads="1"/>
          </p:cNvSpPr>
          <p:nvPr/>
        </p:nvSpPr>
        <p:spPr bwMode="auto">
          <a:xfrm>
            <a:off x="2526458" y="4974216"/>
            <a:ext cx="274098" cy="352682"/>
          </a:xfrm>
          <a:prstGeom prst="downArrow">
            <a:avLst>
              <a:gd name="adj1" fmla="val 50000"/>
              <a:gd name="adj2" fmla="val 56250"/>
            </a:avLst>
          </a:prstGeom>
          <a:solidFill>
            <a:schemeClr val="accent4"/>
          </a:solidFill>
          <a:ln w="9525">
            <a:noFill/>
            <a:miter lim="800000"/>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66" name="Line 51"/>
          <p:cNvSpPr>
            <a:spLocks noChangeShapeType="1"/>
          </p:cNvSpPr>
          <p:nvPr/>
        </p:nvSpPr>
        <p:spPr bwMode="auto">
          <a:xfrm>
            <a:off x="1886346" y="3985813"/>
            <a:ext cx="0" cy="358582"/>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267" name="Line 52"/>
          <p:cNvSpPr>
            <a:spLocks noChangeShapeType="1"/>
          </p:cNvSpPr>
          <p:nvPr/>
        </p:nvSpPr>
        <p:spPr bwMode="auto">
          <a:xfrm>
            <a:off x="3281526" y="3997207"/>
            <a:ext cx="0" cy="354940"/>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269" name="文本框 268"/>
          <p:cNvSpPr txBox="1"/>
          <p:nvPr/>
        </p:nvSpPr>
        <p:spPr>
          <a:xfrm>
            <a:off x="1868425" y="3603402"/>
            <a:ext cx="619530" cy="307777"/>
          </a:xfrm>
          <a:prstGeom prst="rect">
            <a:avLst/>
          </a:prstGeom>
          <a:noFill/>
        </p:spPr>
        <p:txBody>
          <a:bodyPr wrap="square" rtlCol="0">
            <a:spAutoFit/>
          </a:bodyPr>
          <a:lstStyle/>
          <a:p>
            <a:r>
              <a:rPr kumimoji="1"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复用</a:t>
            </a:r>
          </a:p>
        </p:txBody>
      </p:sp>
      <p:sp>
        <p:nvSpPr>
          <p:cNvPr id="270" name="文本框 269"/>
          <p:cNvSpPr txBox="1"/>
          <p:nvPr/>
        </p:nvSpPr>
        <p:spPr>
          <a:xfrm>
            <a:off x="1602993" y="3606343"/>
            <a:ext cx="682333" cy="320088"/>
          </a:xfrm>
          <a:prstGeom prst="rect">
            <a:avLst/>
          </a:prstGeom>
          <a:noFill/>
        </p:spPr>
        <p:txBody>
          <a:bodyPr wrap="square" rtlCol="0">
            <a:spAutoFit/>
          </a:bodyPr>
          <a:lstStyle/>
          <a:p>
            <a:r>
              <a:rPr kumimoji="1" lang="en-US" altLang="zh-CN" sz="1480" b="1"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TCP</a:t>
            </a:r>
            <a:endParaRPr kumimoji="1" lang="zh-CN" altLang="en-US" sz="148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271" name="文本框 270"/>
          <p:cNvSpPr txBox="1"/>
          <p:nvPr/>
        </p:nvSpPr>
        <p:spPr>
          <a:xfrm>
            <a:off x="3008832" y="3599666"/>
            <a:ext cx="723540" cy="320088"/>
          </a:xfrm>
          <a:prstGeom prst="rect">
            <a:avLst/>
          </a:prstGeom>
          <a:noFill/>
        </p:spPr>
        <p:txBody>
          <a:bodyPr wrap="square" rtlCol="0">
            <a:spAutoFit/>
          </a:bodyPr>
          <a:lstStyle/>
          <a:p>
            <a:r>
              <a:rPr kumimoji="1" lang="en-US" altLang="zh-CN" sz="1480" b="1"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UDP</a:t>
            </a:r>
            <a:endParaRPr lang="zh-CN" altLang="en-US" sz="1480" dirty="0"/>
          </a:p>
        </p:txBody>
      </p:sp>
      <p:sp>
        <p:nvSpPr>
          <p:cNvPr id="272" name="文本框 271"/>
          <p:cNvSpPr txBox="1"/>
          <p:nvPr/>
        </p:nvSpPr>
        <p:spPr>
          <a:xfrm>
            <a:off x="3209572" y="3591670"/>
            <a:ext cx="600325" cy="307777"/>
          </a:xfrm>
          <a:prstGeom prst="rect">
            <a:avLst/>
          </a:prstGeom>
          <a:noFill/>
        </p:spPr>
        <p:txBody>
          <a:bodyPr wrap="square" rtlCol="0">
            <a:spAutoFit/>
          </a:bodyPr>
          <a:lstStyle/>
          <a:p>
            <a:r>
              <a:rPr kumimoji="1"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复用</a:t>
            </a:r>
          </a:p>
        </p:txBody>
      </p:sp>
      <p:sp>
        <p:nvSpPr>
          <p:cNvPr id="273" name="文本框 272"/>
          <p:cNvSpPr txBox="1"/>
          <p:nvPr/>
        </p:nvSpPr>
        <p:spPr>
          <a:xfrm>
            <a:off x="2562652" y="4414072"/>
            <a:ext cx="441058" cy="369332"/>
          </a:xfrm>
          <a:prstGeom prst="rect">
            <a:avLst/>
          </a:prstGeom>
          <a:noFill/>
        </p:spPr>
        <p:txBody>
          <a:bodyPr wrap="square" rtlCol="0">
            <a:spAutoFit/>
          </a:bodyPr>
          <a:lstStyle/>
          <a:p>
            <a:r>
              <a:rPr kumimoji="1"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en-US" altLang="zh-CN" dirty="0">
                <a:latin typeface="思源黑体 CN Normal" panose="020B0400000000000000" pitchFamily="34" charset="-122"/>
                <a:ea typeface="思源黑体 CN Normal" panose="020B0400000000000000" pitchFamily="34" charset="-122"/>
              </a:rPr>
              <a:t> </a:t>
            </a:r>
            <a:endParaRPr kumimoji="1" lang="zh-CN" altLang="en-US" dirty="0">
              <a:latin typeface="思源黑体 CN Normal" panose="020B0400000000000000" pitchFamily="34" charset="-122"/>
              <a:ea typeface="思源黑体 CN Normal" panose="020B0400000000000000" pitchFamily="34" charset="-122"/>
            </a:endParaRPr>
          </a:p>
        </p:txBody>
      </p:sp>
      <p:sp>
        <p:nvSpPr>
          <p:cNvPr id="274" name="文本框 273"/>
          <p:cNvSpPr txBox="1"/>
          <p:nvPr/>
        </p:nvSpPr>
        <p:spPr>
          <a:xfrm>
            <a:off x="2575888" y="4418693"/>
            <a:ext cx="705838" cy="369332"/>
          </a:xfrm>
          <a:prstGeom prst="rect">
            <a:avLst/>
          </a:prstGeom>
          <a:noFill/>
        </p:spPr>
        <p:txBody>
          <a:bodyPr wrap="square" rtlCol="0">
            <a:spAutoFit/>
          </a:bodyPr>
          <a:lstStyle/>
          <a:p>
            <a:r>
              <a:rPr kumimoji="1" lang="zh-CN" altLang="en-US" dirty="0">
                <a:latin typeface="思源黑体 CN Normal" panose="020B0400000000000000" pitchFamily="34" charset="-122"/>
                <a:ea typeface="思源黑体 CN Normal" panose="020B0400000000000000" pitchFamily="34" charset="-122"/>
              </a:rPr>
              <a:t>复用</a:t>
            </a:r>
          </a:p>
        </p:txBody>
      </p:sp>
      <p:grpSp>
        <p:nvGrpSpPr>
          <p:cNvPr id="16" name="组合 15"/>
          <p:cNvGrpSpPr/>
          <p:nvPr/>
        </p:nvGrpSpPr>
        <p:grpSpPr>
          <a:xfrm>
            <a:off x="2921647" y="5299208"/>
            <a:ext cx="1253491" cy="342958"/>
            <a:chOff x="2820675" y="5744044"/>
            <a:chExt cx="1033936" cy="282888"/>
          </a:xfrm>
        </p:grpSpPr>
        <p:grpSp>
          <p:nvGrpSpPr>
            <p:cNvPr id="11" name="组合 10"/>
            <p:cNvGrpSpPr/>
            <p:nvPr/>
          </p:nvGrpSpPr>
          <p:grpSpPr>
            <a:xfrm>
              <a:off x="2820675" y="5744044"/>
              <a:ext cx="1033936" cy="254034"/>
              <a:chOff x="2987040" y="5775007"/>
              <a:chExt cx="1165194" cy="286284"/>
            </a:xfrm>
          </p:grpSpPr>
          <p:sp>
            <p:nvSpPr>
              <p:cNvPr id="14" name="流程图: 手动操作 5"/>
              <p:cNvSpPr/>
              <p:nvPr/>
            </p:nvSpPr>
            <p:spPr>
              <a:xfrm flipV="1">
                <a:off x="2987040" y="5775007"/>
                <a:ext cx="1165194" cy="18254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8711"/>
                  <a:gd name="connsiteY0-2" fmla="*/ 0 h 10000"/>
                  <a:gd name="connsiteX1-3" fmla="*/ 8711 w 8711"/>
                  <a:gd name="connsiteY1-4" fmla="*/ 0 h 10000"/>
                  <a:gd name="connsiteX2-5" fmla="*/ 6711 w 8711"/>
                  <a:gd name="connsiteY2-6" fmla="*/ 10000 h 10000"/>
                  <a:gd name="connsiteX3-7" fmla="*/ 711 w 8711"/>
                  <a:gd name="connsiteY3-8" fmla="*/ 10000 h 10000"/>
                  <a:gd name="connsiteX4-9" fmla="*/ 0 w 8711"/>
                  <a:gd name="connsiteY4-10" fmla="*/ 0 h 10000"/>
                  <a:gd name="connsiteX0-11" fmla="*/ 0 w 8860"/>
                  <a:gd name="connsiteY0-12" fmla="*/ 0 h 10000"/>
                  <a:gd name="connsiteX1-13" fmla="*/ 8860 w 8860"/>
                  <a:gd name="connsiteY1-14" fmla="*/ 0 h 10000"/>
                  <a:gd name="connsiteX2-15" fmla="*/ 7704 w 8860"/>
                  <a:gd name="connsiteY2-16" fmla="*/ 10000 h 10000"/>
                  <a:gd name="connsiteX3-17" fmla="*/ 816 w 8860"/>
                  <a:gd name="connsiteY3-18" fmla="*/ 10000 h 10000"/>
                  <a:gd name="connsiteX4-19" fmla="*/ 0 w 8860"/>
                  <a:gd name="connsiteY4-20" fmla="*/ 0 h 10000"/>
                  <a:gd name="connsiteX0-21" fmla="*/ 0 w 9726"/>
                  <a:gd name="connsiteY0-22" fmla="*/ 0 h 10000"/>
                  <a:gd name="connsiteX1-23" fmla="*/ 9726 w 9726"/>
                  <a:gd name="connsiteY1-24" fmla="*/ 187 h 10000"/>
                  <a:gd name="connsiteX2-25" fmla="*/ 8695 w 9726"/>
                  <a:gd name="connsiteY2-26" fmla="*/ 10000 h 10000"/>
                  <a:gd name="connsiteX3-27" fmla="*/ 921 w 9726"/>
                  <a:gd name="connsiteY3-28" fmla="*/ 10000 h 10000"/>
                  <a:gd name="connsiteX4-29" fmla="*/ 0 w 9726"/>
                  <a:gd name="connsiteY4-30" fmla="*/ 0 h 10000"/>
                  <a:gd name="connsiteX0-31" fmla="*/ 0 w 9307"/>
                  <a:gd name="connsiteY0-32" fmla="*/ 0 h 10000"/>
                  <a:gd name="connsiteX1-33" fmla="*/ 9307 w 9307"/>
                  <a:gd name="connsiteY1-34" fmla="*/ 187 h 10000"/>
                  <a:gd name="connsiteX2-35" fmla="*/ 8940 w 9307"/>
                  <a:gd name="connsiteY2-36" fmla="*/ 10000 h 10000"/>
                  <a:gd name="connsiteX3-37" fmla="*/ 947 w 9307"/>
                  <a:gd name="connsiteY3-38" fmla="*/ 10000 h 10000"/>
                  <a:gd name="connsiteX4-39" fmla="*/ 0 w 9307"/>
                  <a:gd name="connsiteY4-40" fmla="*/ 0 h 10000"/>
                  <a:gd name="connsiteX0-41" fmla="*/ 0 w 9408"/>
                  <a:gd name="connsiteY0-42" fmla="*/ 0 h 10000"/>
                  <a:gd name="connsiteX1-43" fmla="*/ 9408 w 9408"/>
                  <a:gd name="connsiteY1-44" fmla="*/ 187 h 10000"/>
                  <a:gd name="connsiteX2-45" fmla="*/ 9014 w 9408"/>
                  <a:gd name="connsiteY2-46" fmla="*/ 10000 h 10000"/>
                  <a:gd name="connsiteX3-47" fmla="*/ 426 w 9408"/>
                  <a:gd name="connsiteY3-48" fmla="*/ 10000 h 10000"/>
                  <a:gd name="connsiteX4-49" fmla="*/ 0 w 9408"/>
                  <a:gd name="connsiteY4-50" fmla="*/ 0 h 10000"/>
                  <a:gd name="connsiteX0-51" fmla="*/ 0 w 10000"/>
                  <a:gd name="connsiteY0-52" fmla="*/ 0 h 10000"/>
                  <a:gd name="connsiteX1-53" fmla="*/ 10000 w 10000"/>
                  <a:gd name="connsiteY1-54" fmla="*/ 187 h 10000"/>
                  <a:gd name="connsiteX2-55" fmla="*/ 9581 w 10000"/>
                  <a:gd name="connsiteY2-56" fmla="*/ 10000 h 10000"/>
                  <a:gd name="connsiteX3-57" fmla="*/ 453 w 10000"/>
                  <a:gd name="connsiteY3-58" fmla="*/ 10000 h 10000"/>
                  <a:gd name="connsiteX4-59" fmla="*/ 0 w 10000"/>
                  <a:gd name="connsiteY4-60" fmla="*/ 0 h 10000"/>
                  <a:gd name="connsiteX0-61" fmla="*/ 0 w 10000"/>
                  <a:gd name="connsiteY0-62" fmla="*/ 0 h 10000"/>
                  <a:gd name="connsiteX1-63" fmla="*/ 10000 w 10000"/>
                  <a:gd name="connsiteY1-64" fmla="*/ 187 h 10000"/>
                  <a:gd name="connsiteX2-65" fmla="*/ 9581 w 10000"/>
                  <a:gd name="connsiteY2-66" fmla="*/ 10000 h 10000"/>
                  <a:gd name="connsiteX3-67" fmla="*/ 453 w 10000"/>
                  <a:gd name="connsiteY3-68" fmla="*/ 10000 h 10000"/>
                  <a:gd name="connsiteX4-69" fmla="*/ 0 w 10000"/>
                  <a:gd name="connsiteY4-7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187"/>
                    </a:lnTo>
                    <a:cubicBezTo>
                      <a:pt x="9861" y="3458"/>
                      <a:pt x="9720" y="6729"/>
                      <a:pt x="9581" y="10000"/>
                    </a:cubicBezTo>
                    <a:lnTo>
                      <a:pt x="453" y="10000"/>
                    </a:lnTo>
                    <a:cubicBezTo>
                      <a:pt x="91" y="6667"/>
                      <a:pt x="290" y="5726"/>
                      <a:pt x="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039201" y="5775007"/>
                <a:ext cx="1064004" cy="286284"/>
              </a:xfrm>
              <a:prstGeom prst="rect">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2909110" y="5747677"/>
              <a:ext cx="871614" cy="279255"/>
            </a:xfrm>
            <a:prstGeom prst="rect">
              <a:avLst/>
            </a:prstGeom>
          </p:spPr>
          <p:txBody>
            <a:bodyPr wrap="none">
              <a:spAutoFit/>
            </a:bodyPr>
            <a:lstStyle/>
            <a:p>
              <a:pPr algn="ctr"/>
              <a:r>
                <a:rPr kumimoji="1" lang="en-US" altLang="zh-CN" sz="1600" b="1" dirty="0">
                  <a:solidFill>
                    <a:schemeClr val="bg1"/>
                  </a:solidFill>
                  <a:effectLst>
                    <a:outerShdw blurRad="38100" dist="38100" dir="2700000" algn="tl">
                      <a:srgbClr val="000000">
                        <a:alpha val="43137"/>
                      </a:srgbClr>
                    </a:outerShdw>
                  </a:effectLst>
                  <a:latin typeface="Times New Roman" panose="02020603050405020304" pitchFamily="18" charset="0"/>
                  <a:ea typeface="造字工房朗倩（非商用）常规体" pitchFamily="50" charset="-122"/>
                  <a:cs typeface="Times New Roman" panose="02020603050405020304" pitchFamily="18" charset="0"/>
                </a:rPr>
                <a:t>IP</a:t>
              </a:r>
              <a:r>
                <a:rPr kumimoji="1" lang="en-US" altLang="zh-CN" sz="1600" b="1" dirty="0">
                  <a:solidFill>
                    <a:schemeClr val="bg1"/>
                  </a:solidFill>
                  <a:effectLst>
                    <a:outerShdw blurRad="38100" dist="38100" dir="2700000" algn="tl">
                      <a:srgbClr val="000000">
                        <a:alpha val="43137"/>
                      </a:srgbClr>
                    </a:outerShdw>
                  </a:effectLst>
                  <a:latin typeface="造字工房朗倩（非商用）常规体" pitchFamily="50" charset="-122"/>
                  <a:ea typeface="造字工房朗倩（非商用）常规体" pitchFamily="50" charset="-122"/>
                </a:rPr>
                <a:t> </a:t>
              </a:r>
              <a:r>
                <a:rPr kumimoji="1" lang="zh-CN" altLang="en-US" sz="1600" dirty="0">
                  <a:solidFill>
                    <a:schemeClr val="bg1"/>
                  </a:solidFill>
                  <a:effectLst>
                    <a:outerShdw blurRad="38100" dist="38100" dir="2700000" algn="tl">
                      <a:srgbClr val="000000">
                        <a:alpha val="43137"/>
                      </a:srgbClr>
                    </a:outerShdw>
                  </a:effectLst>
                  <a:latin typeface="造字工房朗倩（非商用）常规体" pitchFamily="50" charset="-122"/>
                  <a:ea typeface="造字工房朗倩（非商用）常规体" pitchFamily="50" charset="-122"/>
                </a:rPr>
                <a:t>数据报</a:t>
              </a:r>
            </a:p>
          </p:txBody>
        </p:sp>
      </p:grpSp>
      <p:grpSp>
        <p:nvGrpSpPr>
          <p:cNvPr id="123" name="组合 122"/>
          <p:cNvGrpSpPr/>
          <p:nvPr/>
        </p:nvGrpSpPr>
        <p:grpSpPr>
          <a:xfrm>
            <a:off x="4278081" y="2974134"/>
            <a:ext cx="1184309" cy="1238957"/>
            <a:chOff x="1021786" y="2556286"/>
            <a:chExt cx="1745428" cy="1825968"/>
          </a:xfrm>
        </p:grpSpPr>
        <p:grpSp>
          <p:nvGrpSpPr>
            <p:cNvPr id="124" name="组合 123"/>
            <p:cNvGrpSpPr/>
            <p:nvPr/>
          </p:nvGrpSpPr>
          <p:grpSpPr>
            <a:xfrm>
              <a:off x="1021786" y="2556286"/>
              <a:ext cx="1745428" cy="1745428"/>
              <a:chOff x="1052239" y="2592593"/>
              <a:chExt cx="1861073" cy="1861073"/>
            </a:xfrm>
          </p:grpSpPr>
          <p:sp>
            <p:nvSpPr>
              <p:cNvPr id="127" name="椭圆 126"/>
              <p:cNvSpPr/>
              <p:nvPr/>
            </p:nvSpPr>
            <p:spPr>
              <a:xfrm>
                <a:off x="1052239" y="2592593"/>
                <a:ext cx="1861073" cy="1861073"/>
              </a:xfrm>
              <a:prstGeom prst="ellipse">
                <a:avLst/>
              </a:prstGeom>
              <a:solidFill>
                <a:srgbClr val="009FF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126645" y="2666999"/>
                <a:ext cx="1712259" cy="1712259"/>
              </a:xfrm>
              <a:prstGeom prst="ellipse">
                <a:avLst/>
              </a:pr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Text Box 79"/>
            <p:cNvSpPr txBox="1">
              <a:spLocks noChangeArrowheads="1"/>
            </p:cNvSpPr>
            <p:nvPr/>
          </p:nvSpPr>
          <p:spPr bwMode="auto">
            <a:xfrm>
              <a:off x="1353260" y="2955482"/>
              <a:ext cx="118494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600" spc="300" dirty="0">
                  <a:solidFill>
                    <a:schemeClr val="bg1"/>
                  </a:solidFill>
                  <a:effectLst>
                    <a:outerShdw blurRad="38100" dist="38100" dir="2700000" algn="tl">
                      <a:srgbClr val="000000">
                        <a:alpha val="43137"/>
                      </a:srgbClr>
                    </a:outerShdw>
                  </a:effectLst>
                  <a:latin typeface="造字工房朗倩（非商用）常规体" pitchFamily="50" charset="-122"/>
                  <a:ea typeface="造字工房朗倩（非商用）常规体" pitchFamily="50" charset="-122"/>
                </a:rPr>
                <a:t>端口</a:t>
              </a:r>
            </a:p>
          </p:txBody>
        </p:sp>
        <p:pic>
          <p:nvPicPr>
            <p:cNvPr id="126" name="图片 125"/>
            <p:cNvPicPr>
              <a:picLocks noChangeAspect="1"/>
            </p:cNvPicPr>
            <p:nvPr/>
          </p:nvPicPr>
          <p:blipFill>
            <a:blip r:embed="rId5"/>
            <a:stretch>
              <a:fillRect/>
            </a:stretch>
          </p:blipFill>
          <p:spPr>
            <a:xfrm>
              <a:off x="1048536" y="3736437"/>
              <a:ext cx="716628" cy="645817"/>
            </a:xfrm>
            <a:prstGeom prst="rect">
              <a:avLst/>
            </a:prstGeom>
            <a:effectLst>
              <a:outerShdw blurRad="50800" dist="38100" dir="2700000" algn="tl" rotWithShape="0">
                <a:prstClr val="black">
                  <a:alpha val="40000"/>
                </a:prstClr>
              </a:outerShdw>
            </a:effectLst>
          </p:spPr>
        </p:pic>
      </p:grpSp>
      <p:sp>
        <p:nvSpPr>
          <p:cNvPr id="129" name="弧形 128"/>
          <p:cNvSpPr/>
          <p:nvPr/>
        </p:nvSpPr>
        <p:spPr>
          <a:xfrm>
            <a:off x="4072901" y="2791444"/>
            <a:ext cx="1551173" cy="1551173"/>
          </a:xfrm>
          <a:prstGeom prst="arc">
            <a:avLst>
              <a:gd name="adj1" fmla="val 16200000"/>
              <a:gd name="adj2" fmla="val 5385749"/>
            </a:avLst>
          </a:prstGeom>
          <a:ln w="12700">
            <a:gradFill>
              <a:gsLst>
                <a:gs pos="0">
                  <a:srgbClr val="00B0F0"/>
                </a:gs>
                <a:gs pos="74000">
                  <a:schemeClr val="accent1">
                    <a:lumMod val="45000"/>
                    <a:lumOff val="55000"/>
                  </a:schemeClr>
                </a:gs>
                <a:gs pos="100000">
                  <a:srgbClr val="0070C0"/>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880"/>
          </a:p>
        </p:txBody>
      </p:sp>
      <p:grpSp>
        <p:nvGrpSpPr>
          <p:cNvPr id="130" name="组合 129"/>
          <p:cNvGrpSpPr/>
          <p:nvPr/>
        </p:nvGrpSpPr>
        <p:grpSpPr>
          <a:xfrm>
            <a:off x="5507873" y="2858402"/>
            <a:ext cx="2532815" cy="707886"/>
            <a:chOff x="4030556" y="2115257"/>
            <a:chExt cx="4972016" cy="1413369"/>
          </a:xfrm>
        </p:grpSpPr>
        <p:sp>
          <p:nvSpPr>
            <p:cNvPr id="131" name="矩形: 圆角 76"/>
            <p:cNvSpPr/>
            <p:nvPr/>
          </p:nvSpPr>
          <p:spPr>
            <a:xfrm>
              <a:off x="4578815" y="2160181"/>
              <a:ext cx="4423757" cy="1288389"/>
            </a:xfrm>
            <a:prstGeom prst="roundRect">
              <a:avLst>
                <a:gd name="adj" fmla="val 50000"/>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grpSp>
          <p:nvGrpSpPr>
            <p:cNvPr id="132" name="组合 131"/>
            <p:cNvGrpSpPr/>
            <p:nvPr/>
          </p:nvGrpSpPr>
          <p:grpSpPr>
            <a:xfrm>
              <a:off x="4030556" y="2620871"/>
              <a:ext cx="515183" cy="233437"/>
              <a:chOff x="4030556" y="2620871"/>
              <a:chExt cx="515183" cy="233437"/>
            </a:xfrm>
          </p:grpSpPr>
          <p:cxnSp>
            <p:nvCxnSpPr>
              <p:cNvPr id="134" name="直接连接符 133"/>
              <p:cNvCxnSpPr/>
              <p:nvPr/>
            </p:nvCxnSpPr>
            <p:spPr>
              <a:xfrm>
                <a:off x="4147274" y="2731978"/>
                <a:ext cx="398465" cy="0"/>
              </a:xfrm>
              <a:prstGeom prst="line">
                <a:avLst/>
              </a:prstGeom>
              <a:noFill/>
              <a:ln w="12700">
                <a:solidFill>
                  <a:srgbClr val="009FF6"/>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grpSp>
            <p:nvGrpSpPr>
              <p:cNvPr id="135" name="组合 134"/>
              <p:cNvGrpSpPr/>
              <p:nvPr/>
            </p:nvGrpSpPr>
            <p:grpSpPr>
              <a:xfrm>
                <a:off x="4030556" y="2620871"/>
                <a:ext cx="233437" cy="233437"/>
                <a:chOff x="1121546" y="2098593"/>
                <a:chExt cx="233437" cy="233437"/>
              </a:xfrm>
            </p:grpSpPr>
            <p:sp>
              <p:nvSpPr>
                <p:cNvPr id="136" name="椭圆 135"/>
                <p:cNvSpPr/>
                <p:nvPr/>
              </p:nvSpPr>
              <p:spPr>
                <a:xfrm>
                  <a:off x="1121546" y="2098593"/>
                  <a:ext cx="233437" cy="233437"/>
                </a:xfrm>
                <a:prstGeom prst="ellipse">
                  <a:avLst/>
                </a:prstGeom>
                <a:solidFill>
                  <a:schemeClr val="bg1"/>
                </a:solidFill>
                <a:ln w="19050">
                  <a:solidFill>
                    <a:srgbClr val="009FF6"/>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sp>
              <p:nvSpPr>
                <p:cNvPr id="137" name="椭圆 136"/>
                <p:cNvSpPr/>
                <p:nvPr/>
              </p:nvSpPr>
              <p:spPr>
                <a:xfrm>
                  <a:off x="1179905" y="2156952"/>
                  <a:ext cx="116718" cy="116718"/>
                </a:xfrm>
                <a:prstGeom prst="ellipse">
                  <a:avLst/>
                </a:prstGeom>
                <a:solidFill>
                  <a:srgbClr val="009FF6"/>
                </a:solidFill>
                <a:ln w="19050">
                  <a:solidFill>
                    <a:srgbClr val="009FF6"/>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grpSp>
        </p:grpSp>
        <p:sp>
          <p:nvSpPr>
            <p:cNvPr id="133" name="文本框 132"/>
            <p:cNvSpPr txBox="1"/>
            <p:nvPr/>
          </p:nvSpPr>
          <p:spPr>
            <a:xfrm>
              <a:off x="4804724" y="2115257"/>
              <a:ext cx="3938862" cy="1413369"/>
            </a:xfrm>
            <a:prstGeom prst="rect">
              <a:avLst/>
            </a:prstGeom>
            <a:noFill/>
          </p:spPr>
          <p:txBody>
            <a:bodyPr wrap="square" rtlCol="0">
              <a:spAutoFit/>
            </a:bodyPr>
            <a:lstStyle/>
            <a:p>
              <a:r>
                <a:rPr lang="zh-CN" altLang="en-US" sz="2000" dirty="0">
                  <a:latin typeface="思源黑体 CN Medium" panose="020B0600000000000000" pitchFamily="34" charset="-122"/>
                  <a:ea typeface="思源黑体 CN Medium" panose="020B0600000000000000" pitchFamily="34" charset="-122"/>
                </a:rPr>
                <a:t>标识应用层进程（或线程）</a:t>
              </a:r>
            </a:p>
          </p:txBody>
        </p:sp>
      </p:grpSp>
      <p:grpSp>
        <p:nvGrpSpPr>
          <p:cNvPr id="138" name="组合 137"/>
          <p:cNvGrpSpPr/>
          <p:nvPr/>
        </p:nvGrpSpPr>
        <p:grpSpPr>
          <a:xfrm>
            <a:off x="5537602" y="3656439"/>
            <a:ext cx="1338772" cy="400110"/>
            <a:chOff x="4030556" y="2313504"/>
            <a:chExt cx="2748783" cy="798859"/>
          </a:xfrm>
        </p:grpSpPr>
        <p:sp>
          <p:nvSpPr>
            <p:cNvPr id="139" name="矩形: 圆角 110"/>
            <p:cNvSpPr/>
            <p:nvPr/>
          </p:nvSpPr>
          <p:spPr>
            <a:xfrm>
              <a:off x="4545739" y="2381277"/>
              <a:ext cx="2233600" cy="708822"/>
            </a:xfrm>
            <a:prstGeom prst="roundRect">
              <a:avLst>
                <a:gd name="adj" fmla="val 50000"/>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grpSp>
          <p:nvGrpSpPr>
            <p:cNvPr id="140" name="组合 139"/>
            <p:cNvGrpSpPr/>
            <p:nvPr/>
          </p:nvGrpSpPr>
          <p:grpSpPr>
            <a:xfrm>
              <a:off x="4030556" y="2620871"/>
              <a:ext cx="515183" cy="233437"/>
              <a:chOff x="4030556" y="2620871"/>
              <a:chExt cx="515183" cy="233437"/>
            </a:xfrm>
          </p:grpSpPr>
          <p:cxnSp>
            <p:nvCxnSpPr>
              <p:cNvPr id="142" name="直接连接符 141"/>
              <p:cNvCxnSpPr/>
              <p:nvPr/>
            </p:nvCxnSpPr>
            <p:spPr>
              <a:xfrm>
                <a:off x="4147274" y="2731978"/>
                <a:ext cx="398465" cy="0"/>
              </a:xfrm>
              <a:prstGeom prst="line">
                <a:avLst/>
              </a:prstGeom>
              <a:noFill/>
              <a:ln w="12700">
                <a:solidFill>
                  <a:srgbClr val="009FF6"/>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grpSp>
            <p:nvGrpSpPr>
              <p:cNvPr id="143" name="组合 142"/>
              <p:cNvGrpSpPr/>
              <p:nvPr/>
            </p:nvGrpSpPr>
            <p:grpSpPr>
              <a:xfrm>
                <a:off x="4030556" y="2620871"/>
                <a:ext cx="233437" cy="233437"/>
                <a:chOff x="1121546" y="2098593"/>
                <a:chExt cx="233437" cy="233437"/>
              </a:xfrm>
            </p:grpSpPr>
            <p:sp>
              <p:nvSpPr>
                <p:cNvPr id="144" name="椭圆 143"/>
                <p:cNvSpPr/>
                <p:nvPr/>
              </p:nvSpPr>
              <p:spPr>
                <a:xfrm>
                  <a:off x="1121546" y="2098593"/>
                  <a:ext cx="233437" cy="233437"/>
                </a:xfrm>
                <a:prstGeom prst="ellipse">
                  <a:avLst/>
                </a:prstGeom>
                <a:solidFill>
                  <a:schemeClr val="bg1"/>
                </a:solidFill>
                <a:ln w="19050">
                  <a:solidFill>
                    <a:srgbClr val="009FF6"/>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sp>
              <p:nvSpPr>
                <p:cNvPr id="145" name="椭圆 144"/>
                <p:cNvSpPr/>
                <p:nvPr/>
              </p:nvSpPr>
              <p:spPr>
                <a:xfrm>
                  <a:off x="1179905" y="2156952"/>
                  <a:ext cx="116718" cy="116718"/>
                </a:xfrm>
                <a:prstGeom prst="ellipse">
                  <a:avLst/>
                </a:prstGeom>
                <a:solidFill>
                  <a:srgbClr val="009FF6"/>
                </a:solidFill>
                <a:ln w="19050">
                  <a:solidFill>
                    <a:srgbClr val="009FF6"/>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noAutofit/>
                </a:bodyPr>
                <a:lstStyle/>
                <a:p>
                  <a:pPr algn="ctr"/>
                  <a:endParaRPr lang="zh-CN" altLang="en-US" sz="700"/>
                </a:p>
              </p:txBody>
            </p:sp>
          </p:grpSp>
        </p:grpSp>
        <p:sp>
          <p:nvSpPr>
            <p:cNvPr id="141" name="文本框 140"/>
            <p:cNvSpPr txBox="1"/>
            <p:nvPr/>
          </p:nvSpPr>
          <p:spPr>
            <a:xfrm>
              <a:off x="4918287" y="2313504"/>
              <a:ext cx="1657080" cy="798859"/>
            </a:xfrm>
            <a:prstGeom prst="rect">
              <a:avLst/>
            </a:prstGeom>
            <a:noFill/>
          </p:spPr>
          <p:txBody>
            <a:bodyPr wrap="square" rtlCol="0">
              <a:spAutoFit/>
            </a:bodyPr>
            <a:lstStyle/>
            <a:p>
              <a:r>
                <a:rPr lang="en-US" altLang="zh-CN" sz="2000" dirty="0">
                  <a:latin typeface="Times New Roman" panose="02020603050405020304" pitchFamily="18" charset="0"/>
                  <a:ea typeface="思源黑体 CN Medium" panose="020B0600000000000000" pitchFamily="34" charset="-122"/>
                  <a:cs typeface="Times New Roman" panose="02020603050405020304" pitchFamily="18" charset="0"/>
                </a:rPr>
                <a:t>16 bit</a:t>
              </a:r>
            </a:p>
          </p:txBody>
        </p:sp>
      </p:grpSp>
      <p:sp>
        <p:nvSpPr>
          <p:cNvPr id="146" name="任意多边形 145"/>
          <p:cNvSpPr/>
          <p:nvPr/>
        </p:nvSpPr>
        <p:spPr>
          <a:xfrm>
            <a:off x="2577947" y="2688116"/>
            <a:ext cx="2269475" cy="473725"/>
          </a:xfrm>
          <a:custGeom>
            <a:avLst/>
            <a:gdLst>
              <a:gd name="connsiteX0" fmla="*/ 0 w 2269475"/>
              <a:gd name="connsiteY0" fmla="*/ 473725 h 473725"/>
              <a:gd name="connsiteX1" fmla="*/ 0 w 2269475"/>
              <a:gd name="connsiteY1" fmla="*/ 0 h 473725"/>
              <a:gd name="connsiteX2" fmla="*/ 2269475 w 2269475"/>
              <a:gd name="connsiteY2" fmla="*/ 0 h 473725"/>
              <a:gd name="connsiteX3" fmla="*/ 2269475 w 2269475"/>
              <a:gd name="connsiteY3" fmla="*/ 99151 h 473725"/>
            </a:gdLst>
            <a:ahLst/>
            <a:cxnLst>
              <a:cxn ang="0">
                <a:pos x="connsiteX0" y="connsiteY0"/>
              </a:cxn>
              <a:cxn ang="0">
                <a:pos x="connsiteX1" y="connsiteY1"/>
              </a:cxn>
              <a:cxn ang="0">
                <a:pos x="connsiteX2" y="connsiteY2"/>
              </a:cxn>
              <a:cxn ang="0">
                <a:pos x="connsiteX3" y="connsiteY3"/>
              </a:cxn>
            </a:cxnLst>
            <a:rect l="l" t="t" r="r" b="b"/>
            <a:pathLst>
              <a:path w="2269475" h="473725">
                <a:moveTo>
                  <a:pt x="0" y="473725"/>
                </a:moveTo>
                <a:lnTo>
                  <a:pt x="0" y="0"/>
                </a:lnTo>
                <a:lnTo>
                  <a:pt x="2269475" y="0"/>
                </a:lnTo>
                <a:lnTo>
                  <a:pt x="2269475" y="99151"/>
                </a:lnTo>
              </a:path>
            </a:pathLst>
          </a:custGeom>
          <a:noFill/>
          <a:ln w="28575">
            <a:solidFill>
              <a:srgbClr val="009FF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665383" y="1681066"/>
            <a:ext cx="6750490" cy="3492105"/>
            <a:chOff x="863599" y="1668479"/>
            <a:chExt cx="6750490" cy="3492105"/>
          </a:xfrm>
        </p:grpSpPr>
        <p:sp>
          <p:nvSpPr>
            <p:cNvPr id="148" name="AutoShape 4"/>
            <p:cNvSpPr>
              <a:spLocks noChangeArrowheads="1"/>
            </p:cNvSpPr>
            <p:nvPr/>
          </p:nvSpPr>
          <p:spPr bwMode="auto">
            <a:xfrm>
              <a:off x="4563585" y="2112427"/>
              <a:ext cx="3043203" cy="3013061"/>
            </a:xfrm>
            <a:prstGeom prst="roundRect">
              <a:avLst>
                <a:gd name="adj" fmla="val 3184"/>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a:solidFill>
                  <a:schemeClr val="lt1"/>
                </a:solidFill>
              </a:endParaRPr>
            </a:p>
          </p:txBody>
        </p:sp>
        <p:sp>
          <p:nvSpPr>
            <p:cNvPr id="149" name="Rectangle 6"/>
            <p:cNvSpPr>
              <a:spLocks noChangeArrowheads="1"/>
            </p:cNvSpPr>
            <p:nvPr/>
          </p:nvSpPr>
          <p:spPr bwMode="auto">
            <a:xfrm>
              <a:off x="4642584" y="4478585"/>
              <a:ext cx="2756108" cy="67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50" name="AutoShape 7"/>
            <p:cNvSpPr>
              <a:spLocks noChangeArrowheads="1"/>
            </p:cNvSpPr>
            <p:nvPr/>
          </p:nvSpPr>
          <p:spPr bwMode="auto">
            <a:xfrm>
              <a:off x="5009901" y="4352147"/>
              <a:ext cx="2193637" cy="5062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chemeClr val="accent4"/>
            </a:solidFill>
            <a:ln w="9525">
              <a:noFill/>
              <a:miter lim="800000"/>
            </a:ln>
          </p:spPr>
          <p:txBody>
            <a:bodyPr wrap="none" anchor="ctr"/>
            <a:lstStyle/>
            <a:p>
              <a:endParaRPr lang="zh-CN" altLang="en-US" sz="177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151" name="Rectangle 37"/>
            <p:cNvSpPr>
              <a:spLocks noChangeArrowheads="1"/>
            </p:cNvSpPr>
            <p:nvPr/>
          </p:nvSpPr>
          <p:spPr bwMode="auto">
            <a:xfrm>
              <a:off x="4642584" y="2516970"/>
              <a:ext cx="2756108" cy="95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52" name="AutoShape 42"/>
            <p:cNvSpPr>
              <a:spLocks noChangeArrowheads="1"/>
            </p:cNvSpPr>
            <p:nvPr/>
          </p:nvSpPr>
          <p:spPr bwMode="auto">
            <a:xfrm>
              <a:off x="4779730" y="3467442"/>
              <a:ext cx="1237436" cy="5062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70C0"/>
            </a:solidFill>
            <a:ln w="9525">
              <a:noFill/>
              <a:miter lim="800000"/>
            </a:ln>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53" name="AutoShape 57"/>
            <p:cNvSpPr>
              <a:spLocks noChangeArrowheads="1"/>
            </p:cNvSpPr>
            <p:nvPr/>
          </p:nvSpPr>
          <p:spPr bwMode="auto">
            <a:xfrm>
              <a:off x="6106720" y="3471021"/>
              <a:ext cx="1237436" cy="5062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2837 w 21600"/>
                <a:gd name="T13" fmla="*/ 2837 h 21600"/>
                <a:gd name="T14" fmla="*/ 18763 w 21600"/>
                <a:gd name="T15" fmla="*/ 18763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70C0"/>
            </a:solidFill>
            <a:ln w="9525">
              <a:noFill/>
              <a:miter lim="800000"/>
            </a:ln>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54" name="Text Box 80"/>
            <p:cNvSpPr txBox="1">
              <a:spLocks noChangeArrowheads="1"/>
            </p:cNvSpPr>
            <p:nvPr/>
          </p:nvSpPr>
          <p:spPr bwMode="auto">
            <a:xfrm>
              <a:off x="5492387" y="166847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chemeClr val="tx1">
                      <a:lumMod val="85000"/>
                      <a:lumOff val="15000"/>
                    </a:schemeClr>
                  </a:solidFill>
                  <a:latin typeface="造字工房朗倩（非商用）常规体" pitchFamily="50" charset="-122"/>
                  <a:ea typeface="造字工房朗倩（非商用）常规体" pitchFamily="50" charset="-122"/>
                </a:rPr>
                <a:t>接收方</a:t>
              </a:r>
            </a:p>
          </p:txBody>
        </p:sp>
        <p:sp>
          <p:nvSpPr>
            <p:cNvPr id="155" name="Rectangle 8"/>
            <p:cNvSpPr>
              <a:spLocks noChangeArrowheads="1"/>
            </p:cNvSpPr>
            <p:nvPr/>
          </p:nvSpPr>
          <p:spPr bwMode="auto">
            <a:xfrm>
              <a:off x="863599" y="4485619"/>
              <a:ext cx="3093592" cy="674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56" name="Rectangle 9"/>
            <p:cNvSpPr>
              <a:spLocks noChangeArrowheads="1"/>
            </p:cNvSpPr>
            <p:nvPr/>
          </p:nvSpPr>
          <p:spPr bwMode="auto">
            <a:xfrm>
              <a:off x="863599" y="2516970"/>
              <a:ext cx="3093592" cy="95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pic>
          <p:nvPicPr>
            <p:cNvPr id="157" name="图片 156"/>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4744648" y="2822146"/>
              <a:ext cx="399434" cy="330869"/>
            </a:xfrm>
            <a:prstGeom prst="rect">
              <a:avLst/>
            </a:prstGeom>
            <a:effectLst/>
          </p:spPr>
        </p:pic>
        <p:pic>
          <p:nvPicPr>
            <p:cNvPr id="158" name="图片 157"/>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5135008" y="2822146"/>
              <a:ext cx="399434" cy="330869"/>
            </a:xfrm>
            <a:prstGeom prst="rect">
              <a:avLst/>
            </a:prstGeom>
            <a:effectLst/>
          </p:spPr>
        </p:pic>
        <p:pic>
          <p:nvPicPr>
            <p:cNvPr id="159" name="图片 158"/>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5525368" y="2822146"/>
              <a:ext cx="399434" cy="330869"/>
            </a:xfrm>
            <a:prstGeom prst="rect">
              <a:avLst/>
            </a:prstGeom>
            <a:effectLst/>
          </p:spPr>
        </p:pic>
        <p:pic>
          <p:nvPicPr>
            <p:cNvPr id="160" name="图片 159"/>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6145121" y="2818379"/>
              <a:ext cx="399434" cy="330869"/>
            </a:xfrm>
            <a:prstGeom prst="rect">
              <a:avLst/>
            </a:prstGeom>
            <a:effectLst/>
          </p:spPr>
        </p:pic>
        <p:pic>
          <p:nvPicPr>
            <p:cNvPr id="161" name="图片 160"/>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6535481" y="2818379"/>
              <a:ext cx="399434" cy="330869"/>
            </a:xfrm>
            <a:prstGeom prst="rect">
              <a:avLst/>
            </a:prstGeom>
            <a:effectLst/>
          </p:spPr>
        </p:pic>
        <p:pic>
          <p:nvPicPr>
            <p:cNvPr id="162" name="图片 161"/>
            <p:cNvPicPr>
              <a:picLocks noChangeAspect="1"/>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3593" t="26017" r="21580" b="28568"/>
            <a:stretch>
              <a:fillRect/>
            </a:stretch>
          </p:blipFill>
          <p:spPr>
            <a:xfrm>
              <a:off x="6925841" y="2818379"/>
              <a:ext cx="399434" cy="330869"/>
            </a:xfrm>
            <a:prstGeom prst="rect">
              <a:avLst/>
            </a:prstGeom>
            <a:effectLst/>
          </p:spPr>
        </p:pic>
        <p:grpSp>
          <p:nvGrpSpPr>
            <p:cNvPr id="163" name="组合 162"/>
            <p:cNvGrpSpPr/>
            <p:nvPr/>
          </p:nvGrpSpPr>
          <p:grpSpPr>
            <a:xfrm>
              <a:off x="4559337" y="2101207"/>
              <a:ext cx="3054752" cy="435393"/>
              <a:chOff x="1146890" y="2083152"/>
              <a:chExt cx="3054752" cy="435393"/>
            </a:xfrm>
          </p:grpSpPr>
          <p:sp>
            <p:nvSpPr>
              <p:cNvPr id="164" name="矩形: 圆顶角 91"/>
              <p:cNvSpPr/>
              <p:nvPr/>
            </p:nvSpPr>
            <p:spPr>
              <a:xfrm>
                <a:off x="1146890" y="2083152"/>
                <a:ext cx="3054752" cy="418413"/>
              </a:xfrm>
              <a:prstGeom prst="round2SameRect">
                <a:avLst>
                  <a:gd name="adj1" fmla="val 24643"/>
                  <a:gd name="adj2" fmla="val 1595"/>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Text Box 17"/>
              <p:cNvSpPr txBox="1">
                <a:spLocks noChangeArrowheads="1"/>
              </p:cNvSpPr>
              <p:nvPr/>
            </p:nvSpPr>
            <p:spPr bwMode="auto">
              <a:xfrm>
                <a:off x="2066524" y="2118435"/>
                <a:ext cx="12362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应用进程</a:t>
                </a:r>
              </a:p>
            </p:txBody>
          </p:sp>
        </p:grpSp>
      </p:grpSp>
      <p:sp>
        <p:nvSpPr>
          <p:cNvPr id="168" name="Text Box 40"/>
          <p:cNvSpPr txBox="1">
            <a:spLocks noChangeArrowheads="1"/>
          </p:cNvSpPr>
          <p:nvPr/>
        </p:nvSpPr>
        <p:spPr bwMode="auto">
          <a:xfrm>
            <a:off x="7196607" y="3938385"/>
            <a:ext cx="636713" cy="4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180" b="1" dirty="0">
                <a:solidFill>
                  <a:srgbClr val="0070C0"/>
                </a:solidFill>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en-US" altLang="zh-CN" sz="1180" dirty="0">
                <a:solidFill>
                  <a:srgbClr val="0070C0"/>
                </a:solidFill>
                <a:latin typeface="思源黑体 CN Normal" panose="020B0400000000000000" pitchFamily="34" charset="-122"/>
                <a:ea typeface="思源黑体 CN Normal" panose="020B0400000000000000" pitchFamily="34" charset="-122"/>
              </a:rPr>
              <a:t> </a:t>
            </a:r>
          </a:p>
          <a:p>
            <a:pPr algn="ctr" eaLnBrk="1" hangingPunct="1"/>
            <a:r>
              <a:rPr kumimoji="1" lang="zh-CN" altLang="en-US" sz="1180" dirty="0">
                <a:solidFill>
                  <a:srgbClr val="0070C0"/>
                </a:solidFill>
                <a:latin typeface="思源黑体 CN Normal" panose="020B0400000000000000" pitchFamily="34" charset="-122"/>
                <a:ea typeface="思源黑体 CN Normal" panose="020B0400000000000000" pitchFamily="34" charset="-122"/>
              </a:rPr>
              <a:t>报文段</a:t>
            </a:r>
          </a:p>
        </p:txBody>
      </p:sp>
      <p:sp>
        <p:nvSpPr>
          <p:cNvPr id="169" name="Text Box 41"/>
          <p:cNvSpPr txBox="1">
            <a:spLocks noChangeArrowheads="1"/>
          </p:cNvSpPr>
          <p:nvPr/>
        </p:nvSpPr>
        <p:spPr bwMode="auto">
          <a:xfrm>
            <a:off x="8496559" y="3964940"/>
            <a:ext cx="938078" cy="4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1180" b="1" dirty="0">
                <a:solidFill>
                  <a:srgbClr val="0070C0"/>
                </a:solidFill>
                <a:latin typeface="Times New Roman" panose="02020603050405020304" pitchFamily="18" charset="0"/>
                <a:ea typeface="思源黑体 CN Normal" panose="020B0400000000000000" pitchFamily="34" charset="-122"/>
                <a:cs typeface="Times New Roman" panose="02020603050405020304" pitchFamily="18" charset="0"/>
              </a:rPr>
              <a:t>UDP</a:t>
            </a:r>
          </a:p>
          <a:p>
            <a:pPr algn="ctr" eaLnBrk="1" hangingPunct="1">
              <a:lnSpc>
                <a:spcPct val="90000"/>
              </a:lnSpc>
            </a:pPr>
            <a:r>
              <a:rPr kumimoji="1" lang="zh-CN" altLang="en-US" sz="1180" dirty="0">
                <a:solidFill>
                  <a:srgbClr val="0070C0"/>
                </a:solidFill>
                <a:latin typeface="思源黑体 CN Normal" panose="020B0400000000000000" pitchFamily="34" charset="-122"/>
                <a:ea typeface="思源黑体 CN Normal" panose="020B0400000000000000" pitchFamily="34" charset="-122"/>
              </a:rPr>
              <a:t>用户数据报</a:t>
            </a:r>
          </a:p>
        </p:txBody>
      </p:sp>
      <p:grpSp>
        <p:nvGrpSpPr>
          <p:cNvPr id="19" name="组合 18"/>
          <p:cNvGrpSpPr/>
          <p:nvPr/>
        </p:nvGrpSpPr>
        <p:grpSpPr>
          <a:xfrm>
            <a:off x="6688151" y="3427063"/>
            <a:ext cx="2306130" cy="121867"/>
            <a:chOff x="4887489" y="3427063"/>
            <a:chExt cx="2306130" cy="121867"/>
          </a:xfrm>
        </p:grpSpPr>
        <p:sp>
          <p:nvSpPr>
            <p:cNvPr id="170" name="Rectangle 44"/>
            <p:cNvSpPr>
              <a:spLocks noChangeArrowheads="1"/>
            </p:cNvSpPr>
            <p:nvPr/>
          </p:nvSpPr>
          <p:spPr bwMode="auto">
            <a:xfrm>
              <a:off x="4887489" y="3427063"/>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71" name="Rectangle 45"/>
            <p:cNvSpPr>
              <a:spLocks noChangeArrowheads="1"/>
            </p:cNvSpPr>
            <p:nvPr/>
          </p:nvSpPr>
          <p:spPr bwMode="auto">
            <a:xfrm>
              <a:off x="5281219" y="3427063"/>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72" name="Rectangle 46"/>
            <p:cNvSpPr>
              <a:spLocks noChangeArrowheads="1"/>
            </p:cNvSpPr>
            <p:nvPr/>
          </p:nvSpPr>
          <p:spPr bwMode="auto">
            <a:xfrm>
              <a:off x="5674949" y="3427063"/>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76" name="Rectangle 59"/>
            <p:cNvSpPr>
              <a:spLocks noChangeArrowheads="1"/>
            </p:cNvSpPr>
            <p:nvPr/>
          </p:nvSpPr>
          <p:spPr bwMode="auto">
            <a:xfrm>
              <a:off x="6293667" y="3436437"/>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77" name="Rectangle 60"/>
            <p:cNvSpPr>
              <a:spLocks noChangeArrowheads="1"/>
            </p:cNvSpPr>
            <p:nvPr/>
          </p:nvSpPr>
          <p:spPr bwMode="auto">
            <a:xfrm>
              <a:off x="6687396" y="3436437"/>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78" name="Rectangle 61"/>
            <p:cNvSpPr>
              <a:spLocks noChangeArrowheads="1"/>
            </p:cNvSpPr>
            <p:nvPr/>
          </p:nvSpPr>
          <p:spPr bwMode="auto">
            <a:xfrm>
              <a:off x="7081126" y="3436437"/>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grpSp>
      <p:grpSp>
        <p:nvGrpSpPr>
          <p:cNvPr id="20" name="组合 19"/>
          <p:cNvGrpSpPr/>
          <p:nvPr/>
        </p:nvGrpSpPr>
        <p:grpSpPr>
          <a:xfrm>
            <a:off x="6744396" y="3145827"/>
            <a:ext cx="2193638" cy="290610"/>
            <a:chOff x="4943734" y="3145827"/>
            <a:chExt cx="2193638" cy="290610"/>
          </a:xfrm>
        </p:grpSpPr>
        <p:sp>
          <p:nvSpPr>
            <p:cNvPr id="166" name="Line 38"/>
            <p:cNvSpPr>
              <a:spLocks noChangeShapeType="1"/>
            </p:cNvSpPr>
            <p:nvPr/>
          </p:nvSpPr>
          <p:spPr bwMode="auto">
            <a:xfrm flipH="1" flipV="1">
              <a:off x="4943734" y="3145827"/>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67" name="Line 39"/>
            <p:cNvSpPr>
              <a:spLocks noChangeShapeType="1"/>
            </p:cNvSpPr>
            <p:nvPr/>
          </p:nvSpPr>
          <p:spPr bwMode="auto">
            <a:xfrm flipH="1" flipV="1">
              <a:off x="5337464" y="3145827"/>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73" name="Line 47"/>
            <p:cNvSpPr>
              <a:spLocks noChangeShapeType="1"/>
            </p:cNvSpPr>
            <p:nvPr/>
          </p:nvSpPr>
          <p:spPr bwMode="auto">
            <a:xfrm flipH="1" flipV="1">
              <a:off x="5731194" y="3145827"/>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74" name="Line 55"/>
            <p:cNvSpPr>
              <a:spLocks noChangeShapeType="1"/>
            </p:cNvSpPr>
            <p:nvPr/>
          </p:nvSpPr>
          <p:spPr bwMode="auto">
            <a:xfrm flipH="1" flipV="1">
              <a:off x="6349912" y="3155201"/>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75" name="Line 56"/>
            <p:cNvSpPr>
              <a:spLocks noChangeShapeType="1"/>
            </p:cNvSpPr>
            <p:nvPr/>
          </p:nvSpPr>
          <p:spPr bwMode="auto">
            <a:xfrm flipH="1" flipV="1">
              <a:off x="6743642" y="3155201"/>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79" name="Line 62"/>
            <p:cNvSpPr>
              <a:spLocks noChangeShapeType="1"/>
            </p:cNvSpPr>
            <p:nvPr/>
          </p:nvSpPr>
          <p:spPr bwMode="auto">
            <a:xfrm flipH="1" flipV="1">
              <a:off x="7137372" y="3155201"/>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grpSp>
      <p:sp>
        <p:nvSpPr>
          <p:cNvPr id="180" name="AutoShape 72"/>
          <p:cNvSpPr>
            <a:spLocks noChangeArrowheads="1"/>
          </p:cNvSpPr>
          <p:nvPr/>
        </p:nvSpPr>
        <p:spPr bwMode="auto">
          <a:xfrm flipV="1">
            <a:off x="7817828" y="4958175"/>
            <a:ext cx="276501" cy="362963"/>
          </a:xfrm>
          <a:prstGeom prst="downArrow">
            <a:avLst>
              <a:gd name="adj1" fmla="val 50000"/>
              <a:gd name="adj2" fmla="val 56250"/>
            </a:avLst>
          </a:prstGeom>
          <a:solidFill>
            <a:schemeClr val="accent4"/>
          </a:solidFill>
          <a:ln w="9525">
            <a:noFill/>
            <a:miter lim="800000"/>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81" name="Line 53"/>
          <p:cNvSpPr>
            <a:spLocks noChangeShapeType="1"/>
          </p:cNvSpPr>
          <p:nvPr/>
        </p:nvSpPr>
        <p:spPr bwMode="auto">
          <a:xfrm flipV="1">
            <a:off x="7194374" y="3989314"/>
            <a:ext cx="0" cy="339820"/>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82" name="Line 54"/>
          <p:cNvSpPr>
            <a:spLocks noChangeShapeType="1"/>
          </p:cNvSpPr>
          <p:nvPr/>
        </p:nvSpPr>
        <p:spPr bwMode="auto">
          <a:xfrm flipV="1">
            <a:off x="8541961" y="3994608"/>
            <a:ext cx="0" cy="334526"/>
          </a:xfrm>
          <a:prstGeom prst="line">
            <a:avLst/>
          </a:prstGeom>
          <a:noFill/>
          <a:ln w="19050">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84" name="Text Box 68"/>
          <p:cNvSpPr txBox="1">
            <a:spLocks noChangeArrowheads="1"/>
          </p:cNvSpPr>
          <p:nvPr/>
        </p:nvSpPr>
        <p:spPr bwMode="auto">
          <a:xfrm>
            <a:off x="6906011" y="3593874"/>
            <a:ext cx="604653"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en-US" altLang="zh-CN"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 </a:t>
            </a:r>
            <a:endParaRPr kumimoji="1" lang="zh-CN" altLang="en-US"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185" name="Text Box 69"/>
          <p:cNvSpPr txBox="1">
            <a:spLocks noChangeArrowheads="1"/>
          </p:cNvSpPr>
          <p:nvPr/>
        </p:nvSpPr>
        <p:spPr bwMode="auto">
          <a:xfrm>
            <a:off x="8201761" y="3608063"/>
            <a:ext cx="572593"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475" b="1"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UDP</a:t>
            </a:r>
            <a:endParaRPr kumimoji="1" lang="zh-CN" altLang="en-US" sz="1475"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sp>
        <p:nvSpPr>
          <p:cNvPr id="186" name="Text Box 68"/>
          <p:cNvSpPr txBox="1">
            <a:spLocks noChangeArrowheads="1"/>
          </p:cNvSpPr>
          <p:nvPr/>
        </p:nvSpPr>
        <p:spPr bwMode="auto">
          <a:xfrm>
            <a:off x="7185002" y="3598278"/>
            <a:ext cx="56297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分用</a:t>
            </a:r>
          </a:p>
        </p:txBody>
      </p:sp>
      <p:sp>
        <p:nvSpPr>
          <p:cNvPr id="187" name="Text Box 69"/>
          <p:cNvSpPr txBox="1">
            <a:spLocks noChangeArrowheads="1"/>
          </p:cNvSpPr>
          <p:nvPr/>
        </p:nvSpPr>
        <p:spPr bwMode="auto">
          <a:xfrm>
            <a:off x="8543883" y="3602984"/>
            <a:ext cx="562975" cy="31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分用</a:t>
            </a:r>
          </a:p>
        </p:txBody>
      </p:sp>
      <p:sp>
        <p:nvSpPr>
          <p:cNvPr id="189" name="Text Box 70"/>
          <p:cNvSpPr txBox="1">
            <a:spLocks noChangeArrowheads="1"/>
          </p:cNvSpPr>
          <p:nvPr/>
        </p:nvSpPr>
        <p:spPr bwMode="auto">
          <a:xfrm>
            <a:off x="7817828" y="4446735"/>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en-US" altLang="zh-CN" dirty="0">
                <a:latin typeface="思源黑体 CN Normal" panose="020B0400000000000000" pitchFamily="34" charset="-122"/>
                <a:ea typeface="思源黑体 CN Normal" panose="020B0400000000000000" pitchFamily="34" charset="-122"/>
              </a:rPr>
              <a:t> </a:t>
            </a:r>
            <a:endParaRPr kumimoji="1" lang="zh-CN" altLang="en-US" dirty="0">
              <a:latin typeface="思源黑体 CN Normal" panose="020B0400000000000000" pitchFamily="34" charset="-122"/>
              <a:ea typeface="思源黑体 CN Normal" panose="020B0400000000000000" pitchFamily="34" charset="-122"/>
            </a:endParaRPr>
          </a:p>
        </p:txBody>
      </p:sp>
      <p:sp>
        <p:nvSpPr>
          <p:cNvPr id="190" name="Text Box 70"/>
          <p:cNvSpPr txBox="1">
            <a:spLocks noChangeArrowheads="1"/>
          </p:cNvSpPr>
          <p:nvPr/>
        </p:nvSpPr>
        <p:spPr bwMode="auto">
          <a:xfrm>
            <a:off x="7784493" y="4446735"/>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dirty="0">
                <a:latin typeface="思源黑体 CN Normal" panose="020B0400000000000000" pitchFamily="34" charset="-122"/>
                <a:ea typeface="思源黑体 CN Normal" panose="020B0400000000000000" pitchFamily="34" charset="-122"/>
              </a:rPr>
              <a:t> </a:t>
            </a:r>
            <a:r>
              <a:rPr kumimoji="1" lang="zh-CN" altLang="en-US" dirty="0">
                <a:latin typeface="思源黑体 CN Normal" panose="020B0400000000000000" pitchFamily="34" charset="-122"/>
                <a:ea typeface="思源黑体 CN Normal" panose="020B0400000000000000" pitchFamily="34" charset="-122"/>
              </a:rPr>
              <a:t>分用</a:t>
            </a:r>
          </a:p>
        </p:txBody>
      </p:sp>
      <p:grpSp>
        <p:nvGrpSpPr>
          <p:cNvPr id="191" name="组合 190"/>
          <p:cNvGrpSpPr/>
          <p:nvPr/>
        </p:nvGrpSpPr>
        <p:grpSpPr>
          <a:xfrm>
            <a:off x="6387723" y="5304999"/>
            <a:ext cx="1253491" cy="342958"/>
            <a:chOff x="2820675" y="5744044"/>
            <a:chExt cx="1033936" cy="282888"/>
          </a:xfrm>
        </p:grpSpPr>
        <p:grpSp>
          <p:nvGrpSpPr>
            <p:cNvPr id="192" name="组合 191"/>
            <p:cNvGrpSpPr/>
            <p:nvPr/>
          </p:nvGrpSpPr>
          <p:grpSpPr>
            <a:xfrm>
              <a:off x="2820675" y="5744044"/>
              <a:ext cx="1033936" cy="254034"/>
              <a:chOff x="2987040" y="5775007"/>
              <a:chExt cx="1165194" cy="286284"/>
            </a:xfrm>
          </p:grpSpPr>
          <p:sp>
            <p:nvSpPr>
              <p:cNvPr id="194" name="流程图: 手动操作 5"/>
              <p:cNvSpPr/>
              <p:nvPr/>
            </p:nvSpPr>
            <p:spPr>
              <a:xfrm flipV="1">
                <a:off x="2987040" y="5775007"/>
                <a:ext cx="1165194" cy="18254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8711"/>
                  <a:gd name="connsiteY0-2" fmla="*/ 0 h 10000"/>
                  <a:gd name="connsiteX1-3" fmla="*/ 8711 w 8711"/>
                  <a:gd name="connsiteY1-4" fmla="*/ 0 h 10000"/>
                  <a:gd name="connsiteX2-5" fmla="*/ 6711 w 8711"/>
                  <a:gd name="connsiteY2-6" fmla="*/ 10000 h 10000"/>
                  <a:gd name="connsiteX3-7" fmla="*/ 711 w 8711"/>
                  <a:gd name="connsiteY3-8" fmla="*/ 10000 h 10000"/>
                  <a:gd name="connsiteX4-9" fmla="*/ 0 w 8711"/>
                  <a:gd name="connsiteY4-10" fmla="*/ 0 h 10000"/>
                  <a:gd name="connsiteX0-11" fmla="*/ 0 w 8860"/>
                  <a:gd name="connsiteY0-12" fmla="*/ 0 h 10000"/>
                  <a:gd name="connsiteX1-13" fmla="*/ 8860 w 8860"/>
                  <a:gd name="connsiteY1-14" fmla="*/ 0 h 10000"/>
                  <a:gd name="connsiteX2-15" fmla="*/ 7704 w 8860"/>
                  <a:gd name="connsiteY2-16" fmla="*/ 10000 h 10000"/>
                  <a:gd name="connsiteX3-17" fmla="*/ 816 w 8860"/>
                  <a:gd name="connsiteY3-18" fmla="*/ 10000 h 10000"/>
                  <a:gd name="connsiteX4-19" fmla="*/ 0 w 8860"/>
                  <a:gd name="connsiteY4-20" fmla="*/ 0 h 10000"/>
                  <a:gd name="connsiteX0-21" fmla="*/ 0 w 9726"/>
                  <a:gd name="connsiteY0-22" fmla="*/ 0 h 10000"/>
                  <a:gd name="connsiteX1-23" fmla="*/ 9726 w 9726"/>
                  <a:gd name="connsiteY1-24" fmla="*/ 187 h 10000"/>
                  <a:gd name="connsiteX2-25" fmla="*/ 8695 w 9726"/>
                  <a:gd name="connsiteY2-26" fmla="*/ 10000 h 10000"/>
                  <a:gd name="connsiteX3-27" fmla="*/ 921 w 9726"/>
                  <a:gd name="connsiteY3-28" fmla="*/ 10000 h 10000"/>
                  <a:gd name="connsiteX4-29" fmla="*/ 0 w 9726"/>
                  <a:gd name="connsiteY4-30" fmla="*/ 0 h 10000"/>
                  <a:gd name="connsiteX0-31" fmla="*/ 0 w 9307"/>
                  <a:gd name="connsiteY0-32" fmla="*/ 0 h 10000"/>
                  <a:gd name="connsiteX1-33" fmla="*/ 9307 w 9307"/>
                  <a:gd name="connsiteY1-34" fmla="*/ 187 h 10000"/>
                  <a:gd name="connsiteX2-35" fmla="*/ 8940 w 9307"/>
                  <a:gd name="connsiteY2-36" fmla="*/ 10000 h 10000"/>
                  <a:gd name="connsiteX3-37" fmla="*/ 947 w 9307"/>
                  <a:gd name="connsiteY3-38" fmla="*/ 10000 h 10000"/>
                  <a:gd name="connsiteX4-39" fmla="*/ 0 w 9307"/>
                  <a:gd name="connsiteY4-40" fmla="*/ 0 h 10000"/>
                  <a:gd name="connsiteX0-41" fmla="*/ 0 w 9408"/>
                  <a:gd name="connsiteY0-42" fmla="*/ 0 h 10000"/>
                  <a:gd name="connsiteX1-43" fmla="*/ 9408 w 9408"/>
                  <a:gd name="connsiteY1-44" fmla="*/ 187 h 10000"/>
                  <a:gd name="connsiteX2-45" fmla="*/ 9014 w 9408"/>
                  <a:gd name="connsiteY2-46" fmla="*/ 10000 h 10000"/>
                  <a:gd name="connsiteX3-47" fmla="*/ 426 w 9408"/>
                  <a:gd name="connsiteY3-48" fmla="*/ 10000 h 10000"/>
                  <a:gd name="connsiteX4-49" fmla="*/ 0 w 9408"/>
                  <a:gd name="connsiteY4-50" fmla="*/ 0 h 10000"/>
                  <a:gd name="connsiteX0-51" fmla="*/ 0 w 10000"/>
                  <a:gd name="connsiteY0-52" fmla="*/ 0 h 10000"/>
                  <a:gd name="connsiteX1-53" fmla="*/ 10000 w 10000"/>
                  <a:gd name="connsiteY1-54" fmla="*/ 187 h 10000"/>
                  <a:gd name="connsiteX2-55" fmla="*/ 9581 w 10000"/>
                  <a:gd name="connsiteY2-56" fmla="*/ 10000 h 10000"/>
                  <a:gd name="connsiteX3-57" fmla="*/ 453 w 10000"/>
                  <a:gd name="connsiteY3-58" fmla="*/ 10000 h 10000"/>
                  <a:gd name="connsiteX4-59" fmla="*/ 0 w 10000"/>
                  <a:gd name="connsiteY4-60" fmla="*/ 0 h 10000"/>
                  <a:gd name="connsiteX0-61" fmla="*/ 0 w 10000"/>
                  <a:gd name="connsiteY0-62" fmla="*/ 0 h 10000"/>
                  <a:gd name="connsiteX1-63" fmla="*/ 10000 w 10000"/>
                  <a:gd name="connsiteY1-64" fmla="*/ 187 h 10000"/>
                  <a:gd name="connsiteX2-65" fmla="*/ 9581 w 10000"/>
                  <a:gd name="connsiteY2-66" fmla="*/ 10000 h 10000"/>
                  <a:gd name="connsiteX3-67" fmla="*/ 453 w 10000"/>
                  <a:gd name="connsiteY3-68" fmla="*/ 10000 h 10000"/>
                  <a:gd name="connsiteX4-69" fmla="*/ 0 w 10000"/>
                  <a:gd name="connsiteY4-7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187"/>
                    </a:lnTo>
                    <a:cubicBezTo>
                      <a:pt x="9861" y="3458"/>
                      <a:pt x="9720" y="6729"/>
                      <a:pt x="9581" y="10000"/>
                    </a:cubicBezTo>
                    <a:lnTo>
                      <a:pt x="453" y="10000"/>
                    </a:lnTo>
                    <a:cubicBezTo>
                      <a:pt x="91" y="6667"/>
                      <a:pt x="290" y="5726"/>
                      <a:pt x="0"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p:cNvSpPr/>
              <p:nvPr/>
            </p:nvSpPr>
            <p:spPr>
              <a:xfrm>
                <a:off x="3039201" y="5775007"/>
                <a:ext cx="1064004" cy="286284"/>
              </a:xfrm>
              <a:prstGeom prst="rect">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3" name="矩形 192"/>
            <p:cNvSpPr/>
            <p:nvPr/>
          </p:nvSpPr>
          <p:spPr>
            <a:xfrm>
              <a:off x="2909110" y="5747677"/>
              <a:ext cx="871614" cy="279255"/>
            </a:xfrm>
            <a:prstGeom prst="rect">
              <a:avLst/>
            </a:prstGeom>
          </p:spPr>
          <p:txBody>
            <a:bodyPr wrap="none">
              <a:spAutoFit/>
            </a:bodyPr>
            <a:lstStyle/>
            <a:p>
              <a:pPr algn="ctr"/>
              <a:r>
                <a:rPr kumimoji="1" lang="en-US" altLang="zh-CN" sz="1600" b="1" dirty="0">
                  <a:solidFill>
                    <a:schemeClr val="bg1"/>
                  </a:solidFill>
                  <a:effectLst>
                    <a:outerShdw blurRad="38100" dist="38100" dir="2700000" algn="tl">
                      <a:srgbClr val="000000">
                        <a:alpha val="43137"/>
                      </a:srgbClr>
                    </a:outerShdw>
                  </a:effectLst>
                  <a:latin typeface="Times New Roman" panose="02020603050405020304" pitchFamily="18" charset="0"/>
                  <a:ea typeface="造字工房朗倩（非商用）常规体" pitchFamily="50" charset="-122"/>
                  <a:cs typeface="Times New Roman" panose="02020603050405020304" pitchFamily="18" charset="0"/>
                </a:rPr>
                <a:t>IP</a:t>
              </a:r>
              <a:r>
                <a:rPr kumimoji="1" lang="en-US" altLang="zh-CN" sz="1600" b="1" dirty="0">
                  <a:solidFill>
                    <a:schemeClr val="bg1"/>
                  </a:solidFill>
                  <a:effectLst>
                    <a:outerShdw blurRad="38100" dist="38100" dir="2700000" algn="tl">
                      <a:srgbClr val="000000">
                        <a:alpha val="43137"/>
                      </a:srgbClr>
                    </a:outerShdw>
                  </a:effectLst>
                  <a:latin typeface="造字工房朗倩（非商用）常规体" pitchFamily="50" charset="-122"/>
                  <a:ea typeface="造字工房朗倩（非商用）常规体" pitchFamily="50" charset="-122"/>
                </a:rPr>
                <a:t> </a:t>
              </a:r>
              <a:r>
                <a:rPr kumimoji="1" lang="zh-CN" altLang="en-US" sz="1600" dirty="0">
                  <a:solidFill>
                    <a:schemeClr val="bg1"/>
                  </a:solidFill>
                  <a:effectLst>
                    <a:outerShdw blurRad="38100" dist="38100" dir="2700000" algn="tl">
                      <a:srgbClr val="000000">
                        <a:alpha val="43137"/>
                      </a:srgbClr>
                    </a:outerShdw>
                  </a:effectLst>
                  <a:latin typeface="造字工房朗倩（非商用）常规体" pitchFamily="50" charset="-122"/>
                  <a:ea typeface="造字工房朗倩（非商用）常规体" pitchFamily="50" charset="-122"/>
                </a:rPr>
                <a:t>数据报</a:t>
              </a:r>
            </a:p>
          </p:txBody>
        </p:sp>
      </p:grpSp>
      <p:grpSp>
        <p:nvGrpSpPr>
          <p:cNvPr id="24" name="组合 23"/>
          <p:cNvGrpSpPr/>
          <p:nvPr/>
        </p:nvGrpSpPr>
        <p:grpSpPr>
          <a:xfrm>
            <a:off x="1426242" y="3135743"/>
            <a:ext cx="2306130" cy="403104"/>
            <a:chOff x="1578471" y="3288088"/>
            <a:chExt cx="2306130" cy="403104"/>
          </a:xfrm>
        </p:grpSpPr>
        <p:sp>
          <p:nvSpPr>
            <p:cNvPr id="196" name="Line 10"/>
            <p:cNvSpPr>
              <a:spLocks noChangeShapeType="1"/>
            </p:cNvSpPr>
            <p:nvPr/>
          </p:nvSpPr>
          <p:spPr bwMode="auto">
            <a:xfrm flipH="1">
              <a:off x="1634717" y="3288088"/>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97" name="Line 11"/>
            <p:cNvSpPr>
              <a:spLocks noChangeShapeType="1"/>
            </p:cNvSpPr>
            <p:nvPr/>
          </p:nvSpPr>
          <p:spPr bwMode="auto">
            <a:xfrm flipH="1">
              <a:off x="2028446" y="3288088"/>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198" name="Rectangle 20"/>
            <p:cNvSpPr>
              <a:spLocks noChangeArrowheads="1"/>
            </p:cNvSpPr>
            <p:nvPr/>
          </p:nvSpPr>
          <p:spPr bwMode="auto">
            <a:xfrm>
              <a:off x="1578471" y="3569326"/>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199" name="Rectangle 21"/>
            <p:cNvSpPr>
              <a:spLocks noChangeArrowheads="1"/>
            </p:cNvSpPr>
            <p:nvPr/>
          </p:nvSpPr>
          <p:spPr bwMode="auto">
            <a:xfrm>
              <a:off x="1972201" y="3569326"/>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00" name="Rectangle 22"/>
            <p:cNvSpPr>
              <a:spLocks noChangeArrowheads="1"/>
            </p:cNvSpPr>
            <p:nvPr/>
          </p:nvSpPr>
          <p:spPr bwMode="auto">
            <a:xfrm>
              <a:off x="2365931" y="3569326"/>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01" name="Line 23"/>
            <p:cNvSpPr>
              <a:spLocks noChangeShapeType="1"/>
            </p:cNvSpPr>
            <p:nvPr/>
          </p:nvSpPr>
          <p:spPr bwMode="auto">
            <a:xfrm flipH="1">
              <a:off x="2422175" y="3288088"/>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202" name="Line 27"/>
            <p:cNvSpPr>
              <a:spLocks noChangeShapeType="1"/>
            </p:cNvSpPr>
            <p:nvPr/>
          </p:nvSpPr>
          <p:spPr bwMode="auto">
            <a:xfrm flipH="1">
              <a:off x="3040894" y="3297463"/>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203" name="Line 28"/>
            <p:cNvSpPr>
              <a:spLocks noChangeShapeType="1"/>
            </p:cNvSpPr>
            <p:nvPr/>
          </p:nvSpPr>
          <p:spPr bwMode="auto">
            <a:xfrm flipH="1">
              <a:off x="3434624" y="3297463"/>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sp>
          <p:nvSpPr>
            <p:cNvPr id="204" name="Rectangle 31"/>
            <p:cNvSpPr>
              <a:spLocks noChangeArrowheads="1"/>
            </p:cNvSpPr>
            <p:nvPr/>
          </p:nvSpPr>
          <p:spPr bwMode="auto">
            <a:xfrm>
              <a:off x="2984649" y="3578699"/>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05" name="Rectangle 32"/>
            <p:cNvSpPr>
              <a:spLocks noChangeArrowheads="1"/>
            </p:cNvSpPr>
            <p:nvPr/>
          </p:nvSpPr>
          <p:spPr bwMode="auto">
            <a:xfrm>
              <a:off x="3378379" y="3578699"/>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06" name="Rectangle 33"/>
            <p:cNvSpPr>
              <a:spLocks noChangeArrowheads="1"/>
            </p:cNvSpPr>
            <p:nvPr/>
          </p:nvSpPr>
          <p:spPr bwMode="auto">
            <a:xfrm>
              <a:off x="3772108" y="3578699"/>
              <a:ext cx="112493" cy="112493"/>
            </a:xfrm>
            <a:prstGeom prst="rect">
              <a:avLst/>
            </a:prstGeom>
            <a:solidFill>
              <a:schemeClr val="accent4"/>
            </a:solidFill>
            <a:ln w="19050">
              <a:no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sp>
          <p:nvSpPr>
            <p:cNvPr id="207" name="Line 34"/>
            <p:cNvSpPr>
              <a:spLocks noChangeShapeType="1"/>
            </p:cNvSpPr>
            <p:nvPr/>
          </p:nvSpPr>
          <p:spPr bwMode="auto">
            <a:xfrm flipH="1">
              <a:off x="3828354" y="3297463"/>
              <a:ext cx="0" cy="281236"/>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wrap="none" anchor="ctr"/>
            <a:lstStyle/>
            <a:p>
              <a:endParaRPr lang="zh-CN" altLang="en-US" sz="880">
                <a:latin typeface="思源黑体 CN Normal" panose="020B0400000000000000" pitchFamily="34" charset="-122"/>
                <a:ea typeface="思源黑体 CN Normal" panose="020B0400000000000000" pitchFamily="34" charset="-122"/>
              </a:endParaRPr>
            </a:p>
          </p:txBody>
        </p:sp>
      </p:grpSp>
      <p:sp>
        <p:nvSpPr>
          <p:cNvPr id="209" name="AutoShape 71"/>
          <p:cNvSpPr>
            <a:spLocks noChangeArrowheads="1"/>
          </p:cNvSpPr>
          <p:nvPr/>
        </p:nvSpPr>
        <p:spPr bwMode="auto">
          <a:xfrm rot="16200000">
            <a:off x="5165009" y="4757421"/>
            <a:ext cx="159797" cy="1383322"/>
          </a:xfrm>
          <a:prstGeom prst="downArrow">
            <a:avLst>
              <a:gd name="adj1" fmla="val 50000"/>
              <a:gd name="adj2" fmla="val 86567"/>
            </a:avLst>
          </a:prstGeom>
          <a:solidFill>
            <a:schemeClr val="accent4"/>
          </a:solidFill>
          <a:ln w="9525">
            <a:noFill/>
            <a:miter lim="800000"/>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880">
              <a:latin typeface="思源黑体 CN Normal" panose="020B0400000000000000" pitchFamily="34" charset="-122"/>
              <a:ea typeface="思源黑体 CN Normal" panose="020B0400000000000000" pitchFamily="34" charset="-122"/>
            </a:endParaRPr>
          </a:p>
        </p:txBody>
      </p:sp>
      <p:grpSp>
        <p:nvGrpSpPr>
          <p:cNvPr id="28" name="组合 27"/>
          <p:cNvGrpSpPr/>
          <p:nvPr/>
        </p:nvGrpSpPr>
        <p:grpSpPr>
          <a:xfrm>
            <a:off x="430213" y="0"/>
            <a:ext cx="7039098" cy="1428589"/>
            <a:chOff x="551030" y="-368704"/>
            <a:chExt cx="7039098" cy="1428589"/>
          </a:xfrm>
        </p:grpSpPr>
        <p:grpSp>
          <p:nvGrpSpPr>
            <p:cNvPr id="29" name="组合 28"/>
            <p:cNvGrpSpPr/>
            <p:nvPr/>
          </p:nvGrpSpPr>
          <p:grpSpPr>
            <a:xfrm>
              <a:off x="1201631" y="303925"/>
              <a:ext cx="6388497" cy="686826"/>
              <a:chOff x="1839058" y="967769"/>
              <a:chExt cx="6388497" cy="686826"/>
            </a:xfrm>
          </p:grpSpPr>
          <p:sp>
            <p:nvSpPr>
              <p:cNvPr id="31" name="矩形: 圆角 30"/>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6"/>
                                        </p:tgtEl>
                                        <p:attrNameLst>
                                          <p:attrName>style.visibility</p:attrName>
                                        </p:attrNameLst>
                                      </p:cBhvr>
                                      <p:to>
                                        <p:strVal val="visible"/>
                                      </p:to>
                                    </p:set>
                                    <p:animEffect transition="in" filter="wipe(left)">
                                      <p:cBhvr>
                                        <p:cTn id="21" dur="500"/>
                                        <p:tgtEl>
                                          <p:spTgt spid="146"/>
                                        </p:tgtEl>
                                      </p:cBhvr>
                                    </p:animEffect>
                                  </p:childTnLst>
                                </p:cTn>
                              </p:par>
                            </p:childTnLst>
                          </p:cTn>
                        </p:par>
                        <p:par>
                          <p:cTn id="22" fill="hold">
                            <p:stCondLst>
                              <p:cond delay="1000"/>
                            </p:stCondLst>
                            <p:childTnLst>
                              <p:par>
                                <p:cTn id="23" presetID="31" presetClass="entr" presetSubtype="0" fill="hold" nodeType="afterEffect">
                                  <p:stCondLst>
                                    <p:cond delay="0"/>
                                  </p:stCondLst>
                                  <p:childTnLst>
                                    <p:set>
                                      <p:cBhvr>
                                        <p:cTn id="24" dur="1" fill="hold">
                                          <p:stCondLst>
                                            <p:cond delay="0"/>
                                          </p:stCondLst>
                                        </p:cTn>
                                        <p:tgtEl>
                                          <p:spTgt spid="123"/>
                                        </p:tgtEl>
                                        <p:attrNameLst>
                                          <p:attrName>style.visibility</p:attrName>
                                        </p:attrNameLst>
                                      </p:cBhvr>
                                      <p:to>
                                        <p:strVal val="visible"/>
                                      </p:to>
                                    </p:set>
                                    <p:anim calcmode="lin" valueType="num">
                                      <p:cBhvr>
                                        <p:cTn id="25" dur="500" fill="hold"/>
                                        <p:tgtEl>
                                          <p:spTgt spid="123"/>
                                        </p:tgtEl>
                                        <p:attrNameLst>
                                          <p:attrName>ppt_w</p:attrName>
                                        </p:attrNameLst>
                                      </p:cBhvr>
                                      <p:tavLst>
                                        <p:tav tm="0">
                                          <p:val>
                                            <p:fltVal val="0"/>
                                          </p:val>
                                        </p:tav>
                                        <p:tav tm="100000">
                                          <p:val>
                                            <p:strVal val="#ppt_w"/>
                                          </p:val>
                                        </p:tav>
                                      </p:tavLst>
                                    </p:anim>
                                    <p:anim calcmode="lin" valueType="num">
                                      <p:cBhvr>
                                        <p:cTn id="26" dur="500" fill="hold"/>
                                        <p:tgtEl>
                                          <p:spTgt spid="123"/>
                                        </p:tgtEl>
                                        <p:attrNameLst>
                                          <p:attrName>ppt_h</p:attrName>
                                        </p:attrNameLst>
                                      </p:cBhvr>
                                      <p:tavLst>
                                        <p:tav tm="0">
                                          <p:val>
                                            <p:fltVal val="0"/>
                                          </p:val>
                                        </p:tav>
                                        <p:tav tm="100000">
                                          <p:val>
                                            <p:strVal val="#ppt_h"/>
                                          </p:val>
                                        </p:tav>
                                      </p:tavLst>
                                    </p:anim>
                                    <p:anim calcmode="lin" valueType="num">
                                      <p:cBhvr>
                                        <p:cTn id="27" dur="500" fill="hold"/>
                                        <p:tgtEl>
                                          <p:spTgt spid="123"/>
                                        </p:tgtEl>
                                        <p:attrNameLst>
                                          <p:attrName>style.rotation</p:attrName>
                                        </p:attrNameLst>
                                      </p:cBhvr>
                                      <p:tavLst>
                                        <p:tav tm="0">
                                          <p:val>
                                            <p:fltVal val="90"/>
                                          </p:val>
                                        </p:tav>
                                        <p:tav tm="100000">
                                          <p:val>
                                            <p:fltVal val="0"/>
                                          </p:val>
                                        </p:tav>
                                      </p:tavLst>
                                    </p:anim>
                                    <p:animEffect transition="in" filter="fade">
                                      <p:cBhvr>
                                        <p:cTn id="28" dur="500"/>
                                        <p:tgtEl>
                                          <p:spTgt spid="123"/>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up)">
                                      <p:cBhvr>
                                        <p:cTn id="32" dur="500"/>
                                        <p:tgtEl>
                                          <p:spTgt spid="129"/>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wipe(left)">
                                      <p:cBhvr>
                                        <p:cTn id="36" dur="500"/>
                                        <p:tgtEl>
                                          <p:spTgt spid="130"/>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left)">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46"/>
                                        </p:tgtEl>
                                      </p:cBhvr>
                                    </p:animEffect>
                                    <p:set>
                                      <p:cBhvr>
                                        <p:cTn id="45" dur="1" fill="hold">
                                          <p:stCondLst>
                                            <p:cond delay="499"/>
                                          </p:stCondLst>
                                        </p:cTn>
                                        <p:tgtEl>
                                          <p:spTgt spid="14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29"/>
                                        </p:tgtEl>
                                      </p:cBhvr>
                                    </p:animEffect>
                                    <p:set>
                                      <p:cBhvr>
                                        <p:cTn id="48" dur="1" fill="hold">
                                          <p:stCondLst>
                                            <p:cond delay="499"/>
                                          </p:stCondLst>
                                        </p:cTn>
                                        <p:tgtEl>
                                          <p:spTgt spid="12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30"/>
                                        </p:tgtEl>
                                      </p:cBhvr>
                                    </p:animEffect>
                                    <p:set>
                                      <p:cBhvr>
                                        <p:cTn id="51" dur="1" fill="hold">
                                          <p:stCondLst>
                                            <p:cond delay="499"/>
                                          </p:stCondLst>
                                        </p:cTn>
                                        <p:tgtEl>
                                          <p:spTgt spid="130"/>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38"/>
                                        </p:tgtEl>
                                      </p:cBhvr>
                                    </p:animEffect>
                                    <p:set>
                                      <p:cBhvr>
                                        <p:cTn id="54" dur="1" fill="hold">
                                          <p:stCondLst>
                                            <p:cond delay="499"/>
                                          </p:stCondLst>
                                        </p:cTn>
                                        <p:tgtEl>
                                          <p:spTgt spid="1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23"/>
                                        </p:tgtEl>
                                      </p:cBhvr>
                                    </p:animEffect>
                                    <p:set>
                                      <p:cBhvr>
                                        <p:cTn id="57" dur="1" fill="hold">
                                          <p:stCondLst>
                                            <p:cond delay="499"/>
                                          </p:stCondLst>
                                        </p:cTn>
                                        <p:tgtEl>
                                          <p:spTgt spid="123"/>
                                        </p:tgtEl>
                                        <p:attrNameLst>
                                          <p:attrName>style.visibility</p:attrName>
                                        </p:attrNameLst>
                                      </p:cBhvr>
                                      <p:to>
                                        <p:strVal val="hidden"/>
                                      </p:to>
                                    </p:set>
                                  </p:childTnLst>
                                </p:cTn>
                              </p:par>
                            </p:childTnLst>
                          </p:cTn>
                        </p:par>
                        <p:par>
                          <p:cTn id="58" fill="hold">
                            <p:stCondLst>
                              <p:cond delay="500"/>
                            </p:stCondLst>
                            <p:childTnLst>
                              <p:par>
                                <p:cTn id="59" presetID="35" presetClass="path" presetSubtype="0" accel="50000" decel="50000" fill="hold" grpId="0" nodeType="afterEffect">
                                  <p:stCondLst>
                                    <p:cond delay="0"/>
                                  </p:stCondLst>
                                  <p:childTnLst>
                                    <p:animMotion origin="layout" path="M 4.79167E-6 -4.07407E-6 L -0.01836 0.00047 " pathEditMode="relative" rAng="0" ptsTypes="AA">
                                      <p:cBhvr>
                                        <p:cTn id="60" dur="2000" fill="hold"/>
                                        <p:tgtEl>
                                          <p:spTgt spid="270"/>
                                        </p:tgtEl>
                                        <p:attrNameLst>
                                          <p:attrName>ppt_x</p:attrName>
                                          <p:attrName>ppt_y</p:attrName>
                                        </p:attrNameLst>
                                      </p:cBhvr>
                                      <p:rCtr x="-924" y="23"/>
                                    </p:animMotion>
                                  </p:childTnLst>
                                </p:cTn>
                              </p:par>
                              <p:par>
                                <p:cTn id="61" presetID="35" presetClass="path" presetSubtype="0" accel="50000" decel="50000" fill="hold" grpId="0" nodeType="withEffect">
                                  <p:stCondLst>
                                    <p:cond delay="0"/>
                                  </p:stCondLst>
                                  <p:childTnLst>
                                    <p:animMotion origin="layout" path="M -2.29167E-6 1.85185E-6 L -0.025 0.00092 " pathEditMode="relative" rAng="0" ptsTypes="AA">
                                      <p:cBhvr>
                                        <p:cTn id="62" dur="2000" fill="hold"/>
                                        <p:tgtEl>
                                          <p:spTgt spid="271"/>
                                        </p:tgtEl>
                                        <p:attrNameLst>
                                          <p:attrName>ppt_x</p:attrName>
                                          <p:attrName>ppt_y</p:attrName>
                                        </p:attrNameLst>
                                      </p:cBhvr>
                                      <p:rCtr x="-1250" y="46"/>
                                    </p:animMotion>
                                  </p:childTnLst>
                                </p:cTn>
                              </p:par>
                            </p:childTnLst>
                          </p:cTn>
                        </p:par>
                        <p:par>
                          <p:cTn id="63" fill="hold">
                            <p:stCondLst>
                              <p:cond delay="2500"/>
                            </p:stCondLst>
                            <p:childTnLst>
                              <p:par>
                                <p:cTn id="64" presetID="10" presetClass="entr" presetSubtype="0" fill="hold" grpId="0" nodeType="afterEffect">
                                  <p:stCondLst>
                                    <p:cond delay="0"/>
                                  </p:stCondLst>
                                  <p:childTnLst>
                                    <p:set>
                                      <p:cBhvr>
                                        <p:cTn id="65" dur="1" fill="hold">
                                          <p:stCondLst>
                                            <p:cond delay="0"/>
                                          </p:stCondLst>
                                        </p:cTn>
                                        <p:tgtEl>
                                          <p:spTgt spid="269"/>
                                        </p:tgtEl>
                                        <p:attrNameLst>
                                          <p:attrName>style.visibility</p:attrName>
                                        </p:attrNameLst>
                                      </p:cBhvr>
                                      <p:to>
                                        <p:strVal val="visible"/>
                                      </p:to>
                                    </p:set>
                                    <p:animEffect transition="in" filter="fade">
                                      <p:cBhvr>
                                        <p:cTn id="66" dur="500"/>
                                        <p:tgtEl>
                                          <p:spTgt spid="26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2"/>
                                        </p:tgtEl>
                                        <p:attrNameLst>
                                          <p:attrName>style.visibility</p:attrName>
                                        </p:attrNameLst>
                                      </p:cBhvr>
                                      <p:to>
                                        <p:strVal val="visible"/>
                                      </p:to>
                                    </p:set>
                                    <p:animEffect transition="in" filter="fade">
                                      <p:cBhvr>
                                        <p:cTn id="69" dur="500"/>
                                        <p:tgtEl>
                                          <p:spTgt spid="27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500"/>
                                  </p:stCondLst>
                                  <p:childTnLst>
                                    <p:set>
                                      <p:cBhvr>
                                        <p:cTn id="73" dur="1" fill="hold">
                                          <p:stCondLst>
                                            <p:cond delay="0"/>
                                          </p:stCondLst>
                                        </p:cTn>
                                        <p:tgtEl>
                                          <p:spTgt spid="266"/>
                                        </p:tgtEl>
                                        <p:attrNameLst>
                                          <p:attrName>style.visibility</p:attrName>
                                        </p:attrNameLst>
                                      </p:cBhvr>
                                      <p:to>
                                        <p:strVal val="visible"/>
                                      </p:to>
                                    </p:set>
                                    <p:animEffect transition="in" filter="fade">
                                      <p:cBhvr>
                                        <p:cTn id="74" dur="500"/>
                                        <p:tgtEl>
                                          <p:spTgt spid="266"/>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264"/>
                                        </p:tgtEl>
                                        <p:attrNameLst>
                                          <p:attrName>style.visibility</p:attrName>
                                        </p:attrNameLst>
                                      </p:cBhvr>
                                      <p:to>
                                        <p:strVal val="visible"/>
                                      </p:to>
                                    </p:set>
                                    <p:animEffect transition="in" filter="fade">
                                      <p:cBhvr>
                                        <p:cTn id="80" dur="500"/>
                                        <p:tgtEl>
                                          <p:spTgt spid="264"/>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263"/>
                                        </p:tgtEl>
                                        <p:attrNameLst>
                                          <p:attrName>style.visibility</p:attrName>
                                        </p:attrNameLst>
                                      </p:cBhvr>
                                      <p:to>
                                        <p:strVal val="visible"/>
                                      </p:to>
                                    </p:set>
                                    <p:animEffect transition="in" filter="fade">
                                      <p:cBhvr>
                                        <p:cTn id="83" dur="500"/>
                                        <p:tgtEl>
                                          <p:spTgt spid="263"/>
                                        </p:tgtEl>
                                      </p:cBhvr>
                                    </p:animEffect>
                                  </p:childTnLst>
                                </p:cTn>
                              </p:par>
                            </p:childTnLst>
                          </p:cTn>
                        </p:par>
                        <p:par>
                          <p:cTn id="84" fill="hold">
                            <p:stCondLst>
                              <p:cond delay="1000"/>
                            </p:stCondLst>
                            <p:childTnLst>
                              <p:par>
                                <p:cTn id="85" presetID="35" presetClass="path" presetSubtype="0" accel="50000" decel="50000" fill="hold" grpId="0" nodeType="afterEffect">
                                  <p:stCondLst>
                                    <p:cond delay="0"/>
                                  </p:stCondLst>
                                  <p:childTnLst>
                                    <p:animMotion origin="layout" path="M 2.5E-6 1.11111E-6 L -0.02214 -0.00162 " pathEditMode="relative" rAng="0" ptsTypes="AA">
                                      <p:cBhvr>
                                        <p:cTn id="86" dur="2000" fill="hold"/>
                                        <p:tgtEl>
                                          <p:spTgt spid="273"/>
                                        </p:tgtEl>
                                        <p:attrNameLst>
                                          <p:attrName>ppt_x</p:attrName>
                                          <p:attrName>ppt_y</p:attrName>
                                        </p:attrNameLst>
                                      </p:cBhvr>
                                      <p:rCtr x="-1185" y="-69"/>
                                    </p:animMotion>
                                  </p:childTnLst>
                                </p:cTn>
                              </p:par>
                            </p:childTnLst>
                          </p:cTn>
                        </p:par>
                        <p:par>
                          <p:cTn id="87" fill="hold">
                            <p:stCondLst>
                              <p:cond delay="3000"/>
                            </p:stCondLst>
                            <p:childTnLst>
                              <p:par>
                                <p:cTn id="88" presetID="10" presetClass="entr" presetSubtype="0" fill="hold" grpId="0" nodeType="afterEffect">
                                  <p:stCondLst>
                                    <p:cond delay="0"/>
                                  </p:stCondLst>
                                  <p:childTnLst>
                                    <p:set>
                                      <p:cBhvr>
                                        <p:cTn id="89" dur="1" fill="hold">
                                          <p:stCondLst>
                                            <p:cond delay="0"/>
                                          </p:stCondLst>
                                        </p:cTn>
                                        <p:tgtEl>
                                          <p:spTgt spid="274"/>
                                        </p:tgtEl>
                                        <p:attrNameLst>
                                          <p:attrName>style.visibility</p:attrName>
                                        </p:attrNameLst>
                                      </p:cBhvr>
                                      <p:to>
                                        <p:strVal val="visible"/>
                                      </p:to>
                                    </p:set>
                                    <p:animEffect transition="in" filter="fade">
                                      <p:cBhvr>
                                        <p:cTn id="90" dur="500"/>
                                        <p:tgtEl>
                                          <p:spTgt spid="27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500"/>
                                  </p:stCondLst>
                                  <p:childTnLst>
                                    <p:set>
                                      <p:cBhvr>
                                        <p:cTn id="94" dur="1" fill="hold">
                                          <p:stCondLst>
                                            <p:cond delay="0"/>
                                          </p:stCondLst>
                                        </p:cTn>
                                        <p:tgtEl>
                                          <p:spTgt spid="265"/>
                                        </p:tgtEl>
                                        <p:attrNameLst>
                                          <p:attrName>style.visibility</p:attrName>
                                        </p:attrNameLst>
                                      </p:cBhvr>
                                      <p:to>
                                        <p:strVal val="visible"/>
                                      </p:to>
                                    </p:set>
                                    <p:animEffect transition="in" filter="fade">
                                      <p:cBhvr>
                                        <p:cTn id="95" dur="500"/>
                                        <p:tgtEl>
                                          <p:spTgt spid="265"/>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childTnLst>
                          </p:cTn>
                        </p:par>
                        <p:par>
                          <p:cTn id="100" fill="hold">
                            <p:stCondLst>
                              <p:cond delay="1500"/>
                            </p:stCondLst>
                            <p:childTnLst>
                              <p:par>
                                <p:cTn id="101" presetID="10" presetClass="entr" presetSubtype="0" fill="hold" grpId="0" nodeType="afterEffect">
                                  <p:stCondLst>
                                    <p:cond delay="0"/>
                                  </p:stCondLst>
                                  <p:childTnLst>
                                    <p:set>
                                      <p:cBhvr>
                                        <p:cTn id="102" dur="1" fill="hold">
                                          <p:stCondLst>
                                            <p:cond delay="0"/>
                                          </p:stCondLst>
                                        </p:cTn>
                                        <p:tgtEl>
                                          <p:spTgt spid="209"/>
                                        </p:tgtEl>
                                        <p:attrNameLst>
                                          <p:attrName>style.visibility</p:attrName>
                                        </p:attrNameLst>
                                      </p:cBhvr>
                                      <p:to>
                                        <p:strVal val="visible"/>
                                      </p:to>
                                    </p:set>
                                    <p:animEffect transition="in" filter="fade">
                                      <p:cBhvr>
                                        <p:cTn id="103" dur="500"/>
                                        <p:tgtEl>
                                          <p:spTgt spid="209"/>
                                        </p:tgtEl>
                                      </p:cBhvr>
                                    </p:animEffect>
                                  </p:childTnLst>
                                </p:cTn>
                              </p:par>
                            </p:childTnLst>
                          </p:cTn>
                        </p:par>
                        <p:par>
                          <p:cTn id="104" fill="hold">
                            <p:stCondLst>
                              <p:cond delay="2000"/>
                            </p:stCondLst>
                            <p:childTnLst>
                              <p:par>
                                <p:cTn id="105" presetID="10" presetClass="entr" presetSubtype="0" fill="hold" nodeType="afterEffect">
                                  <p:stCondLst>
                                    <p:cond delay="0"/>
                                  </p:stCondLst>
                                  <p:childTnLst>
                                    <p:set>
                                      <p:cBhvr>
                                        <p:cTn id="106" dur="1" fill="hold">
                                          <p:stCondLst>
                                            <p:cond delay="0"/>
                                          </p:stCondLst>
                                        </p:cTn>
                                        <p:tgtEl>
                                          <p:spTgt spid="191"/>
                                        </p:tgtEl>
                                        <p:attrNameLst>
                                          <p:attrName>style.visibility</p:attrName>
                                        </p:attrNameLst>
                                      </p:cBhvr>
                                      <p:to>
                                        <p:strVal val="visible"/>
                                      </p:to>
                                    </p:set>
                                    <p:animEffect transition="in" filter="fade">
                                      <p:cBhvr>
                                        <p:cTn id="107" dur="500"/>
                                        <p:tgtEl>
                                          <p:spTgt spid="191"/>
                                        </p:tgtEl>
                                      </p:cBhvr>
                                    </p:animEffect>
                                  </p:childTnLst>
                                </p:cTn>
                              </p:par>
                            </p:childTnLst>
                          </p:cTn>
                        </p:par>
                        <p:par>
                          <p:cTn id="108" fill="hold">
                            <p:stCondLst>
                              <p:cond delay="2500"/>
                            </p:stCondLst>
                            <p:childTnLst>
                              <p:par>
                                <p:cTn id="109" presetID="10" presetClass="entr" presetSubtype="0" fill="hold" grpId="0" nodeType="afterEffect">
                                  <p:stCondLst>
                                    <p:cond delay="0"/>
                                  </p:stCondLst>
                                  <p:childTnLst>
                                    <p:set>
                                      <p:cBhvr>
                                        <p:cTn id="110" dur="1" fill="hold">
                                          <p:stCondLst>
                                            <p:cond delay="0"/>
                                          </p:stCondLst>
                                        </p:cTn>
                                        <p:tgtEl>
                                          <p:spTgt spid="180"/>
                                        </p:tgtEl>
                                        <p:attrNameLst>
                                          <p:attrName>style.visibility</p:attrName>
                                        </p:attrNameLst>
                                      </p:cBhvr>
                                      <p:to>
                                        <p:strVal val="visible"/>
                                      </p:to>
                                    </p:set>
                                    <p:animEffect transition="in" filter="fade">
                                      <p:cBhvr>
                                        <p:cTn id="111" dur="500"/>
                                        <p:tgtEl>
                                          <p:spTgt spid="180"/>
                                        </p:tgtEl>
                                      </p:cBhvr>
                                    </p:animEffect>
                                  </p:childTnLst>
                                </p:cTn>
                              </p:par>
                            </p:childTnLst>
                          </p:cTn>
                        </p:par>
                        <p:par>
                          <p:cTn id="112" fill="hold">
                            <p:stCondLst>
                              <p:cond delay="3000"/>
                            </p:stCondLst>
                            <p:childTnLst>
                              <p:par>
                                <p:cTn id="113" presetID="10" presetClass="entr" presetSubtype="0" fill="hold" nodeType="afterEffect">
                                  <p:stCondLst>
                                    <p:cond delay="0"/>
                                  </p:stCondLst>
                                  <p:childTnLst>
                                    <p:set>
                                      <p:cBhvr>
                                        <p:cTn id="114" dur="1" fill="hold">
                                          <p:stCondLst>
                                            <p:cond delay="0"/>
                                          </p:stCondLst>
                                        </p:cTn>
                                        <p:tgtEl>
                                          <p:spTgt spid="147"/>
                                        </p:tgtEl>
                                        <p:attrNameLst>
                                          <p:attrName>style.visibility</p:attrName>
                                        </p:attrNameLst>
                                      </p:cBhvr>
                                      <p:to>
                                        <p:strVal val="visible"/>
                                      </p:to>
                                    </p:set>
                                    <p:animEffect transition="in" filter="fade">
                                      <p:cBhvr>
                                        <p:cTn id="115" dur="500"/>
                                        <p:tgtEl>
                                          <p:spTgt spid="147"/>
                                        </p:tgtEl>
                                      </p:cBhvr>
                                    </p:animEffect>
                                  </p:childTnLst>
                                </p:cTn>
                              </p:par>
                              <p:par>
                                <p:cTn id="116" presetID="10" presetClass="entr" presetSubtype="0" fill="hold" grpId="1" nodeType="withEffect">
                                  <p:stCondLst>
                                    <p:cond delay="0"/>
                                  </p:stCondLst>
                                  <p:childTnLst>
                                    <p:set>
                                      <p:cBhvr>
                                        <p:cTn id="117" dur="1" fill="hold">
                                          <p:stCondLst>
                                            <p:cond delay="0"/>
                                          </p:stCondLst>
                                        </p:cTn>
                                        <p:tgtEl>
                                          <p:spTgt spid="184"/>
                                        </p:tgtEl>
                                        <p:attrNameLst>
                                          <p:attrName>style.visibility</p:attrName>
                                        </p:attrNameLst>
                                      </p:cBhvr>
                                      <p:to>
                                        <p:strVal val="visible"/>
                                      </p:to>
                                    </p:set>
                                    <p:animEffect transition="in" filter="fade">
                                      <p:cBhvr>
                                        <p:cTn id="118" dur="500"/>
                                        <p:tgtEl>
                                          <p:spTgt spid="184"/>
                                        </p:tgtEl>
                                      </p:cBhvr>
                                    </p:animEffect>
                                  </p:childTnLst>
                                </p:cTn>
                              </p:par>
                              <p:par>
                                <p:cTn id="119" presetID="10" presetClass="entr" presetSubtype="0" fill="hold" grpId="1" nodeType="withEffect">
                                  <p:stCondLst>
                                    <p:cond delay="0"/>
                                  </p:stCondLst>
                                  <p:childTnLst>
                                    <p:set>
                                      <p:cBhvr>
                                        <p:cTn id="120" dur="1" fill="hold">
                                          <p:stCondLst>
                                            <p:cond delay="0"/>
                                          </p:stCondLst>
                                        </p:cTn>
                                        <p:tgtEl>
                                          <p:spTgt spid="185"/>
                                        </p:tgtEl>
                                        <p:attrNameLst>
                                          <p:attrName>style.visibility</p:attrName>
                                        </p:attrNameLst>
                                      </p:cBhvr>
                                      <p:to>
                                        <p:strVal val="visible"/>
                                      </p:to>
                                    </p:set>
                                    <p:animEffect transition="in" filter="fade">
                                      <p:cBhvr>
                                        <p:cTn id="121" dur="500"/>
                                        <p:tgtEl>
                                          <p:spTgt spid="185"/>
                                        </p:tgtEl>
                                      </p:cBhvr>
                                    </p:animEffect>
                                  </p:childTnLst>
                                </p:cTn>
                              </p:par>
                              <p:par>
                                <p:cTn id="122" presetID="10" presetClass="entr" presetSubtype="0" fill="hold" grpId="1" nodeType="withEffect">
                                  <p:stCondLst>
                                    <p:cond delay="0"/>
                                  </p:stCondLst>
                                  <p:childTnLst>
                                    <p:set>
                                      <p:cBhvr>
                                        <p:cTn id="123" dur="1" fill="hold">
                                          <p:stCondLst>
                                            <p:cond delay="0"/>
                                          </p:stCondLst>
                                        </p:cTn>
                                        <p:tgtEl>
                                          <p:spTgt spid="189"/>
                                        </p:tgtEl>
                                        <p:attrNameLst>
                                          <p:attrName>style.visibility</p:attrName>
                                        </p:attrNameLst>
                                      </p:cBhvr>
                                      <p:to>
                                        <p:strVal val="visible"/>
                                      </p:to>
                                    </p:set>
                                    <p:animEffect transition="in" filter="fade">
                                      <p:cBhvr>
                                        <p:cTn id="124" dur="500"/>
                                        <p:tgtEl>
                                          <p:spTgt spid="189"/>
                                        </p:tgtEl>
                                      </p:cBhvr>
                                    </p:animEffect>
                                  </p:childTnLst>
                                </p:cTn>
                              </p:par>
                            </p:childTnLst>
                          </p:cTn>
                        </p:par>
                      </p:childTnLst>
                    </p:cTn>
                  </p:par>
                  <p:par>
                    <p:cTn id="125" fill="hold">
                      <p:stCondLst>
                        <p:cond delay="indefinite"/>
                      </p:stCondLst>
                      <p:childTnLst>
                        <p:par>
                          <p:cTn id="126" fill="hold">
                            <p:stCondLst>
                              <p:cond delay="0"/>
                            </p:stCondLst>
                            <p:childTnLst>
                              <p:par>
                                <p:cTn id="127" presetID="35" presetClass="path" presetSubtype="0" accel="50000" decel="50000" fill="hold" grpId="0" nodeType="clickEffect">
                                  <p:stCondLst>
                                    <p:cond delay="0"/>
                                  </p:stCondLst>
                                  <p:childTnLst>
                                    <p:animMotion origin="layout" path="M 3.33333E-6 -1.48148E-6 L -0.01966 0.00162 " pathEditMode="relative" rAng="0" ptsTypes="AA">
                                      <p:cBhvr>
                                        <p:cTn id="128" dur="2000" fill="hold"/>
                                        <p:tgtEl>
                                          <p:spTgt spid="189"/>
                                        </p:tgtEl>
                                        <p:attrNameLst>
                                          <p:attrName>ppt_x</p:attrName>
                                          <p:attrName>ppt_y</p:attrName>
                                        </p:attrNameLst>
                                      </p:cBhvr>
                                      <p:rCtr x="-990" y="69"/>
                                    </p:animMotion>
                                  </p:childTnLst>
                                </p:cTn>
                              </p:par>
                            </p:childTnLst>
                          </p:cTn>
                        </p:par>
                        <p:par>
                          <p:cTn id="129" fill="hold">
                            <p:stCondLst>
                              <p:cond delay="2000"/>
                            </p:stCondLst>
                            <p:childTnLst>
                              <p:par>
                                <p:cTn id="130" presetID="10" presetClass="entr" presetSubtype="0" fill="hold" grpId="0" nodeType="afterEffect">
                                  <p:stCondLst>
                                    <p:cond delay="0"/>
                                  </p:stCondLst>
                                  <p:childTnLst>
                                    <p:set>
                                      <p:cBhvr>
                                        <p:cTn id="131" dur="1" fill="hold">
                                          <p:stCondLst>
                                            <p:cond delay="0"/>
                                          </p:stCondLst>
                                        </p:cTn>
                                        <p:tgtEl>
                                          <p:spTgt spid="190"/>
                                        </p:tgtEl>
                                        <p:attrNameLst>
                                          <p:attrName>style.visibility</p:attrName>
                                        </p:attrNameLst>
                                      </p:cBhvr>
                                      <p:to>
                                        <p:strVal val="visible"/>
                                      </p:to>
                                    </p:set>
                                    <p:animEffect transition="in" filter="fade">
                                      <p:cBhvr>
                                        <p:cTn id="132" dur="500"/>
                                        <p:tgtEl>
                                          <p:spTgt spid="190"/>
                                        </p:tgtEl>
                                      </p:cBhvr>
                                    </p:animEffect>
                                  </p:childTnLst>
                                </p:cTn>
                              </p:par>
                            </p:childTnLst>
                          </p:cTn>
                        </p:par>
                        <p:par>
                          <p:cTn id="133" fill="hold">
                            <p:stCondLst>
                              <p:cond delay="2500"/>
                            </p:stCondLst>
                            <p:childTnLst>
                              <p:par>
                                <p:cTn id="134" presetID="10" presetClass="entr" presetSubtype="0" fill="hold" grpId="0" nodeType="afterEffect">
                                  <p:stCondLst>
                                    <p:cond delay="0"/>
                                  </p:stCondLst>
                                  <p:childTnLst>
                                    <p:set>
                                      <p:cBhvr>
                                        <p:cTn id="135" dur="1" fill="hold">
                                          <p:stCondLst>
                                            <p:cond delay="0"/>
                                          </p:stCondLst>
                                        </p:cTn>
                                        <p:tgtEl>
                                          <p:spTgt spid="181"/>
                                        </p:tgtEl>
                                        <p:attrNameLst>
                                          <p:attrName>style.visibility</p:attrName>
                                        </p:attrNameLst>
                                      </p:cBhvr>
                                      <p:to>
                                        <p:strVal val="visible"/>
                                      </p:to>
                                    </p:set>
                                    <p:animEffect transition="in" filter="fade">
                                      <p:cBhvr>
                                        <p:cTn id="136" dur="500"/>
                                        <p:tgtEl>
                                          <p:spTgt spid="18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68"/>
                                        </p:tgtEl>
                                        <p:attrNameLst>
                                          <p:attrName>style.visibility</p:attrName>
                                        </p:attrNameLst>
                                      </p:cBhvr>
                                      <p:to>
                                        <p:strVal val="visible"/>
                                      </p:to>
                                    </p:set>
                                    <p:animEffect transition="in" filter="fade">
                                      <p:cBhvr>
                                        <p:cTn id="139" dur="500"/>
                                        <p:tgtEl>
                                          <p:spTgt spid="168"/>
                                        </p:tgtEl>
                                      </p:cBhvr>
                                    </p:animEffect>
                                  </p:childTnLst>
                                </p:cTn>
                              </p:par>
                              <p:par>
                                <p:cTn id="140" presetID="10" presetClass="entr" presetSubtype="0" fill="hold" grpId="0" nodeType="withEffect">
                                  <p:stCondLst>
                                    <p:cond delay="500"/>
                                  </p:stCondLst>
                                  <p:childTnLst>
                                    <p:set>
                                      <p:cBhvr>
                                        <p:cTn id="141" dur="1" fill="hold">
                                          <p:stCondLst>
                                            <p:cond delay="0"/>
                                          </p:stCondLst>
                                        </p:cTn>
                                        <p:tgtEl>
                                          <p:spTgt spid="182"/>
                                        </p:tgtEl>
                                        <p:attrNameLst>
                                          <p:attrName>style.visibility</p:attrName>
                                        </p:attrNameLst>
                                      </p:cBhvr>
                                      <p:to>
                                        <p:strVal val="visible"/>
                                      </p:to>
                                    </p:set>
                                    <p:animEffect transition="in" filter="fade">
                                      <p:cBhvr>
                                        <p:cTn id="142" dur="500"/>
                                        <p:tgtEl>
                                          <p:spTgt spid="182"/>
                                        </p:tgtEl>
                                      </p:cBhvr>
                                    </p:animEffect>
                                  </p:childTnLst>
                                </p:cTn>
                              </p:par>
                              <p:par>
                                <p:cTn id="143" presetID="10" presetClass="entr" presetSubtype="0" fill="hold" grpId="0" nodeType="withEffect">
                                  <p:stCondLst>
                                    <p:cond delay="500"/>
                                  </p:stCondLst>
                                  <p:childTnLst>
                                    <p:set>
                                      <p:cBhvr>
                                        <p:cTn id="144" dur="1" fill="hold">
                                          <p:stCondLst>
                                            <p:cond delay="0"/>
                                          </p:stCondLst>
                                        </p:cTn>
                                        <p:tgtEl>
                                          <p:spTgt spid="169"/>
                                        </p:tgtEl>
                                        <p:attrNameLst>
                                          <p:attrName>style.visibility</p:attrName>
                                        </p:attrNameLst>
                                      </p:cBhvr>
                                      <p:to>
                                        <p:strVal val="visible"/>
                                      </p:to>
                                    </p:set>
                                    <p:animEffect transition="in" filter="fade">
                                      <p:cBhvr>
                                        <p:cTn id="145" dur="500"/>
                                        <p:tgtEl>
                                          <p:spTgt spid="169"/>
                                        </p:tgtEl>
                                      </p:cBhvr>
                                    </p:animEffect>
                                  </p:childTnLst>
                                </p:cTn>
                              </p:par>
                            </p:childTnLst>
                          </p:cTn>
                        </p:par>
                      </p:childTnLst>
                    </p:cTn>
                  </p:par>
                  <p:par>
                    <p:cTn id="146" fill="hold">
                      <p:stCondLst>
                        <p:cond delay="indefinite"/>
                      </p:stCondLst>
                      <p:childTnLst>
                        <p:par>
                          <p:cTn id="147" fill="hold">
                            <p:stCondLst>
                              <p:cond delay="0"/>
                            </p:stCondLst>
                            <p:childTnLst>
                              <p:par>
                                <p:cTn id="148" presetID="35" presetClass="path" presetSubtype="0" accel="50000" decel="50000" fill="hold" grpId="0" nodeType="clickEffect">
                                  <p:stCondLst>
                                    <p:cond delay="0"/>
                                  </p:stCondLst>
                                  <p:childTnLst>
                                    <p:animMotion origin="layout" path="M 4.16667E-6 -2.22222E-6 L -0.02071 -0.00092 " pathEditMode="relative" rAng="0" ptsTypes="AA">
                                      <p:cBhvr>
                                        <p:cTn id="149" dur="2000" fill="hold"/>
                                        <p:tgtEl>
                                          <p:spTgt spid="184"/>
                                        </p:tgtEl>
                                        <p:attrNameLst>
                                          <p:attrName>ppt_x</p:attrName>
                                          <p:attrName>ppt_y</p:attrName>
                                        </p:attrNameLst>
                                      </p:cBhvr>
                                      <p:rCtr x="-1042" y="-46"/>
                                    </p:animMotion>
                                  </p:childTnLst>
                                </p:cTn>
                              </p:par>
                              <p:par>
                                <p:cTn id="150" presetID="35" presetClass="path" presetSubtype="0" accel="50000" decel="50000" fill="hold" grpId="0" nodeType="withEffect">
                                  <p:stCondLst>
                                    <p:cond delay="0"/>
                                  </p:stCondLst>
                                  <p:childTnLst>
                                    <p:animMotion origin="layout" path="M -3.75E-6 4.44444E-6 L -0.0177 0.00023 " pathEditMode="relative" rAng="0" ptsTypes="AA">
                                      <p:cBhvr>
                                        <p:cTn id="151" dur="2000" fill="hold"/>
                                        <p:tgtEl>
                                          <p:spTgt spid="185"/>
                                        </p:tgtEl>
                                        <p:attrNameLst>
                                          <p:attrName>ppt_x</p:attrName>
                                          <p:attrName>ppt_y</p:attrName>
                                        </p:attrNameLst>
                                      </p:cBhvr>
                                      <p:rCtr x="-885" y="0"/>
                                    </p:animMotion>
                                  </p:childTnLst>
                                </p:cTn>
                              </p:par>
                            </p:childTnLst>
                          </p:cTn>
                        </p:par>
                        <p:par>
                          <p:cTn id="152" fill="hold">
                            <p:stCondLst>
                              <p:cond delay="2000"/>
                            </p:stCondLst>
                            <p:childTnLst>
                              <p:par>
                                <p:cTn id="153" presetID="10" presetClass="entr" presetSubtype="0" fill="hold" grpId="0" nodeType="afterEffect">
                                  <p:stCondLst>
                                    <p:cond delay="0"/>
                                  </p:stCondLst>
                                  <p:childTnLst>
                                    <p:set>
                                      <p:cBhvr>
                                        <p:cTn id="154" dur="1" fill="hold">
                                          <p:stCondLst>
                                            <p:cond delay="0"/>
                                          </p:stCondLst>
                                        </p:cTn>
                                        <p:tgtEl>
                                          <p:spTgt spid="186"/>
                                        </p:tgtEl>
                                        <p:attrNameLst>
                                          <p:attrName>style.visibility</p:attrName>
                                        </p:attrNameLst>
                                      </p:cBhvr>
                                      <p:to>
                                        <p:strVal val="visible"/>
                                      </p:to>
                                    </p:set>
                                    <p:animEffect transition="in" filter="fade">
                                      <p:cBhvr>
                                        <p:cTn id="155" dur="500"/>
                                        <p:tgtEl>
                                          <p:spTgt spid="186"/>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87"/>
                                        </p:tgtEl>
                                        <p:attrNameLst>
                                          <p:attrName>style.visibility</p:attrName>
                                        </p:attrNameLst>
                                      </p:cBhvr>
                                      <p:to>
                                        <p:strVal val="visible"/>
                                      </p:to>
                                    </p:set>
                                    <p:animEffect transition="in" filter="fade">
                                      <p:cBhvr>
                                        <p:cTn id="158" dur="500"/>
                                        <p:tgtEl>
                                          <p:spTgt spid="187"/>
                                        </p:tgtEl>
                                      </p:cBhvr>
                                    </p:animEffect>
                                  </p:childTnLst>
                                </p:cTn>
                              </p:par>
                            </p:childTnLst>
                          </p:cTn>
                        </p:par>
                        <p:par>
                          <p:cTn id="159" fill="hold">
                            <p:stCondLst>
                              <p:cond delay="2500"/>
                            </p:stCondLst>
                            <p:childTnLst>
                              <p:par>
                                <p:cTn id="160" presetID="10" presetClass="entr" presetSubtype="0" fill="hold" nodeType="afterEffect">
                                  <p:stCondLst>
                                    <p:cond delay="0"/>
                                  </p:stCondLst>
                                  <p:childTnLst>
                                    <p:set>
                                      <p:cBhvr>
                                        <p:cTn id="161" dur="1" fill="hold">
                                          <p:stCondLst>
                                            <p:cond delay="0"/>
                                          </p:stCondLst>
                                        </p:cTn>
                                        <p:tgtEl>
                                          <p:spTgt spid="19"/>
                                        </p:tgtEl>
                                        <p:attrNameLst>
                                          <p:attrName>style.visibility</p:attrName>
                                        </p:attrNameLst>
                                      </p:cBhvr>
                                      <p:to>
                                        <p:strVal val="visible"/>
                                      </p:to>
                                    </p:set>
                                    <p:animEffect transition="in" filter="fade">
                                      <p:cBhvr>
                                        <p:cTn id="162" dur="500"/>
                                        <p:tgtEl>
                                          <p:spTgt spid="19"/>
                                        </p:tgtEl>
                                      </p:cBhvr>
                                    </p:animEffect>
                                  </p:childTnLst>
                                </p:cTn>
                              </p:par>
                            </p:childTnLst>
                          </p:cTn>
                        </p:par>
                        <p:par>
                          <p:cTn id="163" fill="hold">
                            <p:stCondLst>
                              <p:cond delay="3000"/>
                            </p:stCondLst>
                            <p:childTnLst>
                              <p:par>
                                <p:cTn id="164" presetID="10" presetClass="entr" presetSubtype="0" fill="hold" nodeType="afterEffect">
                                  <p:stCondLst>
                                    <p:cond delay="0"/>
                                  </p:stCondLst>
                                  <p:childTnLst>
                                    <p:set>
                                      <p:cBhvr>
                                        <p:cTn id="165" dur="1" fill="hold">
                                          <p:stCondLst>
                                            <p:cond delay="0"/>
                                          </p:stCondLst>
                                        </p:cTn>
                                        <p:tgtEl>
                                          <p:spTgt spid="20"/>
                                        </p:tgtEl>
                                        <p:attrNameLst>
                                          <p:attrName>style.visibility</p:attrName>
                                        </p:attrNameLst>
                                      </p:cBhvr>
                                      <p:to>
                                        <p:strVal val="visible"/>
                                      </p:to>
                                    </p:set>
                                    <p:animEffect transition="in" filter="fade">
                                      <p:cBhvr>
                                        <p:cTn id="1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263" grpId="0"/>
      <p:bldP spid="264" grpId="0"/>
      <p:bldP spid="265" grpId="0" bldLvl="0" animBg="1"/>
      <p:bldP spid="266" grpId="0" bldLvl="0" animBg="1"/>
      <p:bldP spid="267" grpId="0" bldLvl="0" animBg="1"/>
      <p:bldP spid="269" grpId="0"/>
      <p:bldP spid="270" grpId="0"/>
      <p:bldP spid="271" grpId="0"/>
      <p:bldP spid="272" grpId="0"/>
      <p:bldP spid="273" grpId="0"/>
      <p:bldP spid="274" grpId="0"/>
      <p:bldP spid="129" grpId="0" bldLvl="0" animBg="1"/>
      <p:bldP spid="129" grpId="1" bldLvl="0" animBg="1"/>
      <p:bldP spid="146" grpId="0" bldLvl="0" animBg="1"/>
      <p:bldP spid="146" grpId="1" bldLvl="0" animBg="1"/>
      <p:bldP spid="168" grpId="0"/>
      <p:bldP spid="169" grpId="0"/>
      <p:bldP spid="180" grpId="0" bldLvl="0" animBg="1"/>
      <p:bldP spid="181" grpId="0" bldLvl="0" animBg="1"/>
      <p:bldP spid="182" grpId="0" bldLvl="0" animBg="1"/>
      <p:bldP spid="184" grpId="0"/>
      <p:bldP spid="184" grpId="1"/>
      <p:bldP spid="185" grpId="0"/>
      <p:bldP spid="185" grpId="1"/>
      <p:bldP spid="186" grpId="0"/>
      <p:bldP spid="187" grpId="0"/>
      <p:bldP spid="189" grpId="0"/>
      <p:bldP spid="189" grpId="1"/>
      <p:bldP spid="190" grpId="0"/>
      <p:bldP spid="209"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BC62570-CDEE-47E2-99CA-D8BBE62540EF}"/>
              </a:ext>
            </a:extLst>
          </p:cNvPr>
          <p:cNvGrpSpPr/>
          <p:nvPr/>
        </p:nvGrpSpPr>
        <p:grpSpPr>
          <a:xfrm>
            <a:off x="430213" y="0"/>
            <a:ext cx="3686794" cy="1428589"/>
            <a:chOff x="551030" y="-368704"/>
            <a:chExt cx="3686794" cy="1428589"/>
          </a:xfrm>
        </p:grpSpPr>
        <p:grpSp>
          <p:nvGrpSpPr>
            <p:cNvPr id="9" name="组合 8">
              <a:extLst>
                <a:ext uri="{FF2B5EF4-FFF2-40B4-BE49-F238E27FC236}">
                  <a16:creationId xmlns:a16="http://schemas.microsoft.com/office/drawing/2014/main" id="{66CF0E85-48C4-4500-A452-BF6F0FCE109A}"/>
                </a:ext>
              </a:extLst>
            </p:cNvPr>
            <p:cNvGrpSpPr/>
            <p:nvPr/>
          </p:nvGrpSpPr>
          <p:grpSpPr>
            <a:xfrm>
              <a:off x="1201631" y="303925"/>
              <a:ext cx="3036193" cy="675443"/>
              <a:chOff x="1839058" y="967769"/>
              <a:chExt cx="3036193" cy="675443"/>
            </a:xfrm>
          </p:grpSpPr>
          <p:sp>
            <p:nvSpPr>
              <p:cNvPr id="11" name="矩形: 圆角 10">
                <a:extLst>
                  <a:ext uri="{FF2B5EF4-FFF2-40B4-BE49-F238E27FC236}">
                    <a16:creationId xmlns:a16="http://schemas.microsoft.com/office/drawing/2014/main" id="{7E523221-9BEF-4E4D-A693-8F297B07CD24}"/>
                  </a:ext>
                </a:extLst>
              </p:cNvPr>
              <p:cNvSpPr/>
              <p:nvPr/>
            </p:nvSpPr>
            <p:spPr>
              <a:xfrm>
                <a:off x="1839058" y="967769"/>
                <a:ext cx="2754811"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00A3F8"/>
                  </a:solidFill>
                </a:endParaRPr>
              </a:p>
            </p:txBody>
          </p:sp>
          <p:sp>
            <p:nvSpPr>
              <p:cNvPr id="12" name="文本框 11">
                <a:extLst>
                  <a:ext uri="{FF2B5EF4-FFF2-40B4-BE49-F238E27FC236}">
                    <a16:creationId xmlns:a16="http://schemas.microsoft.com/office/drawing/2014/main" id="{86A5DE64-BCC2-4CEE-9AA9-09DDA549C115}"/>
                  </a:ext>
                </a:extLst>
              </p:cNvPr>
              <p:cNvSpPr txBox="1"/>
              <p:nvPr/>
            </p:nvSpPr>
            <p:spPr>
              <a:xfrm>
                <a:off x="2729826" y="982324"/>
                <a:ext cx="2145425"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作业</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10" name="图片 9">
              <a:extLst>
                <a:ext uri="{FF2B5EF4-FFF2-40B4-BE49-F238E27FC236}">
                  <a16:creationId xmlns:a16="http://schemas.microsoft.com/office/drawing/2014/main" id="{7C02065C-DF51-4F4B-BB2E-52E9DA6AB2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23" name="组合 22">
            <a:extLst>
              <a:ext uri="{FF2B5EF4-FFF2-40B4-BE49-F238E27FC236}">
                <a16:creationId xmlns:a16="http://schemas.microsoft.com/office/drawing/2014/main" id="{FA777C23-1F56-4715-8FE2-C39FE66811C7}"/>
              </a:ext>
            </a:extLst>
          </p:cNvPr>
          <p:cNvGrpSpPr/>
          <p:nvPr/>
        </p:nvGrpSpPr>
        <p:grpSpPr>
          <a:xfrm>
            <a:off x="1638282" y="2486629"/>
            <a:ext cx="6977573" cy="2865763"/>
            <a:chOff x="703264" y="1946585"/>
            <a:chExt cx="10972799" cy="4161037"/>
          </a:xfrm>
        </p:grpSpPr>
        <p:sp>
          <p:nvSpPr>
            <p:cNvPr id="24" name="任意多边形: 形状 23">
              <a:extLst>
                <a:ext uri="{FF2B5EF4-FFF2-40B4-BE49-F238E27FC236}">
                  <a16:creationId xmlns:a16="http://schemas.microsoft.com/office/drawing/2014/main" id="{6128D1D9-5B6E-4BDD-9E1F-17D40FF791E8}"/>
                </a:ext>
              </a:extLst>
            </p:cNvPr>
            <p:cNvSpPr/>
            <p:nvPr/>
          </p:nvSpPr>
          <p:spPr>
            <a:xfrm>
              <a:off x="703264" y="1946585"/>
              <a:ext cx="10972799" cy="4161037"/>
            </a:xfrm>
            <a:custGeom>
              <a:avLst/>
              <a:gdLst>
                <a:gd name="connsiteX0" fmla="*/ 0 w 10804124"/>
                <a:gd name="connsiteY0" fmla="*/ 79899 h 3861786"/>
                <a:gd name="connsiteX1" fmla="*/ 372862 w 10804124"/>
                <a:gd name="connsiteY1" fmla="*/ 3861786 h 3861786"/>
                <a:gd name="connsiteX2" fmla="*/ 10804124 w 10804124"/>
                <a:gd name="connsiteY2" fmla="*/ 3240349 h 3861786"/>
                <a:gd name="connsiteX3" fmla="*/ 10475650 w 10804124"/>
                <a:gd name="connsiteY3" fmla="*/ 0 h 3861786"/>
                <a:gd name="connsiteX4" fmla="*/ 0 w 10804124"/>
                <a:gd name="connsiteY4" fmla="*/ 79899 h 3861786"/>
                <a:gd name="connsiteX0" fmla="*/ 0 w 10804124"/>
                <a:gd name="connsiteY0" fmla="*/ 346229 h 4128116"/>
                <a:gd name="connsiteX1" fmla="*/ 372862 w 10804124"/>
                <a:gd name="connsiteY1" fmla="*/ 4128116 h 4128116"/>
                <a:gd name="connsiteX2" fmla="*/ 10804124 w 10804124"/>
                <a:gd name="connsiteY2" fmla="*/ 3506679 h 4128116"/>
                <a:gd name="connsiteX3" fmla="*/ 10182687 w 10804124"/>
                <a:gd name="connsiteY3" fmla="*/ 0 h 4128116"/>
                <a:gd name="connsiteX4" fmla="*/ 0 w 10804124"/>
                <a:gd name="connsiteY4" fmla="*/ 346229 h 4128116"/>
                <a:gd name="connsiteX0" fmla="*/ 0 w 10804124"/>
                <a:gd name="connsiteY0" fmla="*/ 363984 h 4145871"/>
                <a:gd name="connsiteX1" fmla="*/ 372862 w 10804124"/>
                <a:gd name="connsiteY1" fmla="*/ 4145871 h 4145871"/>
                <a:gd name="connsiteX2" fmla="*/ 10804124 w 10804124"/>
                <a:gd name="connsiteY2" fmla="*/ 3524434 h 4145871"/>
                <a:gd name="connsiteX3" fmla="*/ 10191565 w 10804124"/>
                <a:gd name="connsiteY3" fmla="*/ 0 h 4145871"/>
                <a:gd name="connsiteX4" fmla="*/ 0 w 10804124"/>
                <a:gd name="connsiteY4" fmla="*/ 363984 h 4145871"/>
                <a:gd name="connsiteX0" fmla="*/ 0 w 10928411"/>
                <a:gd name="connsiteY0" fmla="*/ 363984 h 4145871"/>
                <a:gd name="connsiteX1" fmla="*/ 372862 w 10928411"/>
                <a:gd name="connsiteY1" fmla="*/ 4145871 h 4145871"/>
                <a:gd name="connsiteX2" fmla="*/ 10928411 w 10928411"/>
                <a:gd name="connsiteY2" fmla="*/ 3701987 h 4145871"/>
                <a:gd name="connsiteX3" fmla="*/ 10191565 w 10928411"/>
                <a:gd name="connsiteY3" fmla="*/ 0 h 4145871"/>
                <a:gd name="connsiteX4" fmla="*/ 0 w 10928411"/>
                <a:gd name="connsiteY4" fmla="*/ 363984 h 4145871"/>
                <a:gd name="connsiteX0" fmla="*/ 0 w 10963921"/>
                <a:gd name="connsiteY0" fmla="*/ 363984 h 4145871"/>
                <a:gd name="connsiteX1" fmla="*/ 372862 w 10963921"/>
                <a:gd name="connsiteY1" fmla="*/ 4145871 h 4145871"/>
                <a:gd name="connsiteX2" fmla="*/ 10963921 w 10963921"/>
                <a:gd name="connsiteY2" fmla="*/ 3710864 h 4145871"/>
                <a:gd name="connsiteX3" fmla="*/ 10191565 w 10963921"/>
                <a:gd name="connsiteY3" fmla="*/ 0 h 4145871"/>
                <a:gd name="connsiteX4" fmla="*/ 0 w 10963921"/>
                <a:gd name="connsiteY4" fmla="*/ 363984 h 4145871"/>
                <a:gd name="connsiteX0" fmla="*/ 0 w 10963921"/>
                <a:gd name="connsiteY0" fmla="*/ 363984 h 4199137"/>
                <a:gd name="connsiteX1" fmla="*/ 408372 w 10963921"/>
                <a:gd name="connsiteY1" fmla="*/ 4199137 h 4199137"/>
                <a:gd name="connsiteX2" fmla="*/ 10963921 w 10963921"/>
                <a:gd name="connsiteY2" fmla="*/ 3710864 h 4199137"/>
                <a:gd name="connsiteX3" fmla="*/ 10191565 w 10963921"/>
                <a:gd name="connsiteY3" fmla="*/ 0 h 4199137"/>
                <a:gd name="connsiteX4" fmla="*/ 0 w 10963921"/>
                <a:gd name="connsiteY4" fmla="*/ 363984 h 4199137"/>
                <a:gd name="connsiteX0" fmla="*/ 0 w 11026065"/>
                <a:gd name="connsiteY0" fmla="*/ 488271 h 4199137"/>
                <a:gd name="connsiteX1" fmla="*/ 470516 w 11026065"/>
                <a:gd name="connsiteY1" fmla="*/ 4199137 h 4199137"/>
                <a:gd name="connsiteX2" fmla="*/ 11026065 w 11026065"/>
                <a:gd name="connsiteY2" fmla="*/ 3710864 h 4199137"/>
                <a:gd name="connsiteX3" fmla="*/ 10253709 w 11026065"/>
                <a:gd name="connsiteY3" fmla="*/ 0 h 4199137"/>
                <a:gd name="connsiteX4" fmla="*/ 0 w 11026065"/>
                <a:gd name="connsiteY4" fmla="*/ 488271 h 4199137"/>
                <a:gd name="connsiteX0" fmla="*/ 0 w 10972799"/>
                <a:gd name="connsiteY0" fmla="*/ 488271 h 4199137"/>
                <a:gd name="connsiteX1" fmla="*/ 417250 w 10972799"/>
                <a:gd name="connsiteY1" fmla="*/ 4199137 h 4199137"/>
                <a:gd name="connsiteX2" fmla="*/ 10972799 w 10972799"/>
                <a:gd name="connsiteY2" fmla="*/ 3710864 h 4199137"/>
                <a:gd name="connsiteX3" fmla="*/ 10200443 w 10972799"/>
                <a:gd name="connsiteY3" fmla="*/ 0 h 4199137"/>
                <a:gd name="connsiteX4" fmla="*/ 0 w 10972799"/>
                <a:gd name="connsiteY4" fmla="*/ 488271 h 4199137"/>
                <a:gd name="connsiteX0" fmla="*/ 0 w 10972799"/>
                <a:gd name="connsiteY0" fmla="*/ 440646 h 4151512"/>
                <a:gd name="connsiteX1" fmla="*/ 417250 w 10972799"/>
                <a:gd name="connsiteY1" fmla="*/ 4151512 h 4151512"/>
                <a:gd name="connsiteX2" fmla="*/ 10972799 w 10972799"/>
                <a:gd name="connsiteY2" fmla="*/ 3663239 h 4151512"/>
                <a:gd name="connsiteX3" fmla="*/ 10505243 w 10972799"/>
                <a:gd name="connsiteY3" fmla="*/ 0 h 4151512"/>
                <a:gd name="connsiteX4" fmla="*/ 0 w 10972799"/>
                <a:gd name="connsiteY4" fmla="*/ 440646 h 4151512"/>
                <a:gd name="connsiteX0" fmla="*/ 0 w 10972799"/>
                <a:gd name="connsiteY0" fmla="*/ 450171 h 4161037"/>
                <a:gd name="connsiteX1" fmla="*/ 417250 w 10972799"/>
                <a:gd name="connsiteY1" fmla="*/ 4161037 h 4161037"/>
                <a:gd name="connsiteX2" fmla="*/ 10972799 w 10972799"/>
                <a:gd name="connsiteY2" fmla="*/ 3672764 h 4161037"/>
                <a:gd name="connsiteX3" fmla="*/ 10524293 w 10972799"/>
                <a:gd name="connsiteY3" fmla="*/ 0 h 4161037"/>
                <a:gd name="connsiteX4" fmla="*/ 0 w 10972799"/>
                <a:gd name="connsiteY4" fmla="*/ 450171 h 416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799" h="4161037">
                  <a:moveTo>
                    <a:pt x="0" y="450171"/>
                  </a:moveTo>
                  <a:lnTo>
                    <a:pt x="417250" y="4161037"/>
                  </a:lnTo>
                  <a:lnTo>
                    <a:pt x="10972799" y="3672764"/>
                  </a:lnTo>
                  <a:lnTo>
                    <a:pt x="10524293" y="0"/>
                  </a:lnTo>
                  <a:lnTo>
                    <a:pt x="0" y="450171"/>
                  </a:lnTo>
                  <a:close/>
                </a:path>
              </a:pathLst>
            </a:cu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5" name="组合 24">
              <a:extLst>
                <a:ext uri="{FF2B5EF4-FFF2-40B4-BE49-F238E27FC236}">
                  <a16:creationId xmlns:a16="http://schemas.microsoft.com/office/drawing/2014/main" id="{1C49925E-867B-42EB-9DEC-96D136EC1CBB}"/>
                </a:ext>
              </a:extLst>
            </p:cNvPr>
            <p:cNvGrpSpPr/>
            <p:nvPr/>
          </p:nvGrpSpPr>
          <p:grpSpPr>
            <a:xfrm>
              <a:off x="899795" y="2124553"/>
              <a:ext cx="10582183" cy="3799644"/>
              <a:chOff x="1050713" y="2509081"/>
              <a:chExt cx="10582183" cy="3799644"/>
            </a:xfrm>
            <a:effectLst>
              <a:outerShdw blurRad="63500" sx="101000" sy="101000" algn="ctr" rotWithShape="0">
                <a:prstClr val="black">
                  <a:alpha val="38000"/>
                </a:prstClr>
              </a:outerShdw>
            </a:effectLst>
          </p:grpSpPr>
          <p:sp>
            <p:nvSpPr>
              <p:cNvPr id="26" name="任意多边形: 形状 25">
                <a:extLst>
                  <a:ext uri="{FF2B5EF4-FFF2-40B4-BE49-F238E27FC236}">
                    <a16:creationId xmlns:a16="http://schemas.microsoft.com/office/drawing/2014/main" id="{6D8FA57D-A241-47ED-AB66-C1F9D83789B9}"/>
                  </a:ext>
                </a:extLst>
              </p:cNvPr>
              <p:cNvSpPr/>
              <p:nvPr/>
            </p:nvSpPr>
            <p:spPr>
              <a:xfrm>
                <a:off x="1050713" y="2509082"/>
                <a:ext cx="10582183" cy="3799643"/>
              </a:xfrm>
              <a:custGeom>
                <a:avLst/>
                <a:gdLst>
                  <a:gd name="connsiteX0" fmla="*/ 0 w 10582183"/>
                  <a:gd name="connsiteY0" fmla="*/ 17756 h 3799643"/>
                  <a:gd name="connsiteX1" fmla="*/ 44389 w 10582183"/>
                  <a:gd name="connsiteY1" fmla="*/ 3799643 h 3799643"/>
                  <a:gd name="connsiteX2" fmla="*/ 10582183 w 10582183"/>
                  <a:gd name="connsiteY2" fmla="*/ 3701989 h 3799643"/>
                  <a:gd name="connsiteX3" fmla="*/ 10582183 w 10582183"/>
                  <a:gd name="connsiteY3" fmla="*/ 390618 h 3799643"/>
                  <a:gd name="connsiteX4" fmla="*/ 9792070 w 10582183"/>
                  <a:gd name="connsiteY4" fmla="*/ 390618 h 3799643"/>
                  <a:gd name="connsiteX5" fmla="*/ 9792070 w 10582183"/>
                  <a:gd name="connsiteY5" fmla="*/ 0 h 3799643"/>
                  <a:gd name="connsiteX6" fmla="*/ 0 w 10582183"/>
                  <a:gd name="connsiteY6" fmla="*/ 17756 h 37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2183" h="3799643">
                    <a:moveTo>
                      <a:pt x="0" y="17756"/>
                    </a:moveTo>
                    <a:lnTo>
                      <a:pt x="44389" y="3799643"/>
                    </a:lnTo>
                    <a:lnTo>
                      <a:pt x="10582183" y="3701989"/>
                    </a:lnTo>
                    <a:lnTo>
                      <a:pt x="10582183" y="390618"/>
                    </a:lnTo>
                    <a:lnTo>
                      <a:pt x="9792070" y="390618"/>
                    </a:lnTo>
                    <a:lnTo>
                      <a:pt x="9792070" y="0"/>
                    </a:lnTo>
                    <a:lnTo>
                      <a:pt x="0" y="177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7" name="任意多边形: 形状 26">
                <a:extLst>
                  <a:ext uri="{FF2B5EF4-FFF2-40B4-BE49-F238E27FC236}">
                    <a16:creationId xmlns:a16="http://schemas.microsoft.com/office/drawing/2014/main" id="{E9D555DC-46FF-4049-84CC-7E02C100ED17}"/>
                  </a:ext>
                </a:extLst>
              </p:cNvPr>
              <p:cNvSpPr/>
              <p:nvPr/>
            </p:nvSpPr>
            <p:spPr>
              <a:xfrm>
                <a:off x="10823806" y="2509081"/>
                <a:ext cx="809090" cy="417251"/>
              </a:xfrm>
              <a:custGeom>
                <a:avLst/>
                <a:gdLst>
                  <a:gd name="connsiteX0" fmla="*/ 17755 w 852256"/>
                  <a:gd name="connsiteY0" fmla="*/ 0 h 435006"/>
                  <a:gd name="connsiteX1" fmla="*/ 852256 w 852256"/>
                  <a:gd name="connsiteY1" fmla="*/ 435006 h 435006"/>
                  <a:gd name="connsiteX2" fmla="*/ 0 w 852256"/>
                  <a:gd name="connsiteY2" fmla="*/ 417251 h 435006"/>
                  <a:gd name="connsiteX3" fmla="*/ 17755 w 852256"/>
                  <a:gd name="connsiteY3" fmla="*/ 0 h 435006"/>
                  <a:gd name="connsiteX0" fmla="*/ 17755 w 852256"/>
                  <a:gd name="connsiteY0" fmla="*/ 0 h 417251"/>
                  <a:gd name="connsiteX1" fmla="*/ 852256 w 852256"/>
                  <a:gd name="connsiteY1" fmla="*/ 403715 h 417251"/>
                  <a:gd name="connsiteX2" fmla="*/ 0 w 852256"/>
                  <a:gd name="connsiteY2" fmla="*/ 417251 h 417251"/>
                  <a:gd name="connsiteX3" fmla="*/ 17755 w 852256"/>
                  <a:gd name="connsiteY3" fmla="*/ 0 h 417251"/>
                  <a:gd name="connsiteX0" fmla="*/ 17755 w 852256"/>
                  <a:gd name="connsiteY0" fmla="*/ 0 h 417251"/>
                  <a:gd name="connsiteX1" fmla="*/ 852256 w 852256"/>
                  <a:gd name="connsiteY1" fmla="*/ 393285 h 417251"/>
                  <a:gd name="connsiteX2" fmla="*/ 0 w 852256"/>
                  <a:gd name="connsiteY2" fmla="*/ 417251 h 417251"/>
                  <a:gd name="connsiteX3" fmla="*/ 17755 w 852256"/>
                  <a:gd name="connsiteY3" fmla="*/ 0 h 417251"/>
                </a:gdLst>
                <a:ahLst/>
                <a:cxnLst>
                  <a:cxn ang="0">
                    <a:pos x="connsiteX0" y="connsiteY0"/>
                  </a:cxn>
                  <a:cxn ang="0">
                    <a:pos x="connsiteX1" y="connsiteY1"/>
                  </a:cxn>
                  <a:cxn ang="0">
                    <a:pos x="connsiteX2" y="connsiteY2"/>
                  </a:cxn>
                  <a:cxn ang="0">
                    <a:pos x="connsiteX3" y="connsiteY3"/>
                  </a:cxn>
                </a:cxnLst>
                <a:rect l="l" t="t" r="r" b="b"/>
                <a:pathLst>
                  <a:path w="852256" h="417251">
                    <a:moveTo>
                      <a:pt x="17755" y="0"/>
                    </a:moveTo>
                    <a:lnTo>
                      <a:pt x="852256" y="393285"/>
                    </a:lnTo>
                    <a:lnTo>
                      <a:pt x="0" y="417251"/>
                    </a:lnTo>
                    <a:lnTo>
                      <a:pt x="17755" y="0"/>
                    </a:lnTo>
                    <a:close/>
                  </a:path>
                </a:pathLst>
              </a:custGeom>
              <a:solidFill>
                <a:srgbClr val="DA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28" name="文本框 27">
            <a:extLst>
              <a:ext uri="{FF2B5EF4-FFF2-40B4-BE49-F238E27FC236}">
                <a16:creationId xmlns:a16="http://schemas.microsoft.com/office/drawing/2014/main" id="{40DE4AF9-A438-4A29-A9C1-22E583BEB5D3}"/>
              </a:ext>
            </a:extLst>
          </p:cNvPr>
          <p:cNvSpPr txBox="1"/>
          <p:nvPr/>
        </p:nvSpPr>
        <p:spPr>
          <a:xfrm>
            <a:off x="2701117" y="2896564"/>
            <a:ext cx="4851901" cy="1938992"/>
          </a:xfrm>
          <a:prstGeom prst="rect">
            <a:avLst/>
          </a:prstGeom>
          <a:noFill/>
        </p:spPr>
        <p:txBody>
          <a:bodyPr wrap="square">
            <a:spAutoFit/>
          </a:bodyPr>
          <a:lstStyle/>
          <a:p>
            <a:pPr>
              <a:lnSpc>
                <a:spcPct val="150000"/>
              </a:lnSpc>
              <a:buClr>
                <a:srgbClr val="009FF6"/>
              </a:buClr>
            </a:pPr>
            <a:r>
              <a:rPr kumimoji="1" lang="zh-CN" altLang="en-US" sz="4000" dirty="0">
                <a:latin typeface="Times New Roman" panose="02020603050405020304" pitchFamily="18" charset="0"/>
                <a:ea typeface="思源黑体 CN Normal" panose="020B0400000000000000" pitchFamily="34" charset="-122"/>
                <a:cs typeface="Times New Roman" panose="02020603050405020304" pitchFamily="18" charset="0"/>
              </a:rPr>
              <a:t>习题</a:t>
            </a:r>
          </a:p>
          <a:p>
            <a:pPr marL="342900" indent="-342900">
              <a:lnSpc>
                <a:spcPct val="150000"/>
              </a:lnSpc>
              <a:buClr>
                <a:srgbClr val="009FF6"/>
              </a:buClr>
              <a:buFont typeface="Wingdings" panose="05000000000000000000" pitchFamily="2" charset="2"/>
              <a:buChar char="p"/>
            </a:pPr>
            <a:r>
              <a:rPr kumimoji="1" lang="en-US" altLang="zh-CN" sz="4000" dirty="0">
                <a:latin typeface="Times New Roman" panose="02020603050405020304" pitchFamily="18" charset="0"/>
                <a:ea typeface="思源黑体 CN Normal" panose="020B0400000000000000" pitchFamily="34" charset="-122"/>
                <a:cs typeface="Times New Roman" panose="02020603050405020304" pitchFamily="18" charset="0"/>
              </a:rPr>
              <a:t> 18</a:t>
            </a:r>
            <a:r>
              <a:rPr kumimoji="1" lang="zh-CN" altLang="en-US" sz="40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4000" dirty="0">
                <a:latin typeface="Times New Roman" panose="02020603050405020304" pitchFamily="18" charset="0"/>
                <a:ea typeface="思源黑体 CN Normal" panose="020B0400000000000000" pitchFamily="34" charset="-122"/>
                <a:cs typeface="Times New Roman" panose="02020603050405020304" pitchFamily="18" charset="0"/>
              </a:rPr>
              <a:t>40</a:t>
            </a:r>
            <a:r>
              <a:rPr kumimoji="1" lang="zh-CN" altLang="en-US" sz="40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4000" dirty="0">
                <a:latin typeface="Times New Roman" panose="02020603050405020304" pitchFamily="18" charset="0"/>
                <a:ea typeface="思源黑体 CN Normal" panose="020B0400000000000000" pitchFamily="34" charset="-122"/>
                <a:cs typeface="Times New Roman" panose="02020603050405020304" pitchFamily="18" charset="0"/>
              </a:rPr>
              <a:t>45</a:t>
            </a:r>
          </a:p>
        </p:txBody>
      </p:sp>
    </p:spTree>
    <p:extLst>
      <p:ext uri="{BB962C8B-B14F-4D97-AF65-F5344CB8AC3E}">
        <p14:creationId xmlns:p14="http://schemas.microsoft.com/office/powerpoint/2010/main" val="32659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651B318-C94E-4748-B073-10339607E2BE}"/>
              </a:ext>
            </a:extLst>
          </p:cNvPr>
          <p:cNvGrpSpPr/>
          <p:nvPr/>
        </p:nvGrpSpPr>
        <p:grpSpPr>
          <a:xfrm>
            <a:off x="430213" y="0"/>
            <a:ext cx="7039098" cy="1428589"/>
            <a:chOff x="551030" y="-368704"/>
            <a:chExt cx="7039098" cy="1428589"/>
          </a:xfrm>
        </p:grpSpPr>
        <p:grpSp>
          <p:nvGrpSpPr>
            <p:cNvPr id="3" name="组合 2">
              <a:extLst>
                <a:ext uri="{FF2B5EF4-FFF2-40B4-BE49-F238E27FC236}">
                  <a16:creationId xmlns:a16="http://schemas.microsoft.com/office/drawing/2014/main" id="{5D5AF3C4-399A-478E-A669-E9A9FEF72EF0}"/>
                </a:ext>
              </a:extLst>
            </p:cNvPr>
            <p:cNvGrpSpPr/>
            <p:nvPr/>
          </p:nvGrpSpPr>
          <p:grpSpPr>
            <a:xfrm>
              <a:off x="1201631" y="303925"/>
              <a:ext cx="6388497" cy="686826"/>
              <a:chOff x="1839058" y="967769"/>
              <a:chExt cx="6388497" cy="686826"/>
            </a:xfrm>
          </p:grpSpPr>
          <p:sp>
            <p:nvSpPr>
              <p:cNvPr id="5" name="矩形: 圆角 4">
                <a:extLst>
                  <a:ext uri="{FF2B5EF4-FFF2-40B4-BE49-F238E27FC236}">
                    <a16:creationId xmlns:a16="http://schemas.microsoft.com/office/drawing/2014/main" id="{630F3D28-F428-48F7-BD2B-FC8461BC5AA4}"/>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C27AAEA7-EBF7-4590-84EC-E2599D40DD83}"/>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4" name="图片 3">
              <a:extLst>
                <a:ext uri="{FF2B5EF4-FFF2-40B4-BE49-F238E27FC236}">
                  <a16:creationId xmlns:a16="http://schemas.microsoft.com/office/drawing/2014/main" id="{B6D5BA8A-F23C-4967-9105-6AF893A7BC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8" name="组合 7">
            <a:extLst>
              <a:ext uri="{FF2B5EF4-FFF2-40B4-BE49-F238E27FC236}">
                <a16:creationId xmlns:a16="http://schemas.microsoft.com/office/drawing/2014/main" id="{FE4B0127-71BE-4560-B27E-6053D3D0AB1A}"/>
              </a:ext>
            </a:extLst>
          </p:cNvPr>
          <p:cNvGrpSpPr/>
          <p:nvPr/>
        </p:nvGrpSpPr>
        <p:grpSpPr>
          <a:xfrm>
            <a:off x="1080814" y="1493970"/>
            <a:ext cx="3869796" cy="526731"/>
            <a:chOff x="722008" y="1303131"/>
            <a:chExt cx="3694995" cy="502939"/>
          </a:xfrm>
        </p:grpSpPr>
        <p:sp>
          <p:nvSpPr>
            <p:cNvPr id="9" name="流程图: 手动输入 6">
              <a:extLst>
                <a:ext uri="{FF2B5EF4-FFF2-40B4-BE49-F238E27FC236}">
                  <a16:creationId xmlns:a16="http://schemas.microsoft.com/office/drawing/2014/main" id="{95FBC2F1-F3A2-4801-823D-73E6DA1F5EFD}"/>
                </a:ext>
              </a:extLst>
            </p:cNvPr>
            <p:cNvSpPr/>
            <p:nvPr/>
          </p:nvSpPr>
          <p:spPr>
            <a:xfrm rot="5400000" flipV="1">
              <a:off x="1915144" y="379991"/>
              <a:ext cx="475861" cy="232895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0" name="组合 9">
              <a:extLst>
                <a:ext uri="{FF2B5EF4-FFF2-40B4-BE49-F238E27FC236}">
                  <a16:creationId xmlns:a16="http://schemas.microsoft.com/office/drawing/2014/main" id="{48CF3A48-CFDE-4FEB-B8D0-BB2C73A977B4}"/>
                </a:ext>
              </a:extLst>
            </p:cNvPr>
            <p:cNvGrpSpPr/>
            <p:nvPr/>
          </p:nvGrpSpPr>
          <p:grpSpPr>
            <a:xfrm>
              <a:off x="722008" y="1303131"/>
              <a:ext cx="546594" cy="475865"/>
              <a:chOff x="708742" y="1296102"/>
              <a:chExt cx="454744" cy="283828"/>
            </a:xfrm>
          </p:grpSpPr>
          <p:sp>
            <p:nvSpPr>
              <p:cNvPr id="12" name="平行四边形 11">
                <a:extLst>
                  <a:ext uri="{FF2B5EF4-FFF2-40B4-BE49-F238E27FC236}">
                    <a16:creationId xmlns:a16="http://schemas.microsoft.com/office/drawing/2014/main" id="{F87E523F-11D8-440E-8D1D-D5721DFB4865}"/>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3" name="平行四边形 12">
                <a:extLst>
                  <a:ext uri="{FF2B5EF4-FFF2-40B4-BE49-F238E27FC236}">
                    <a16:creationId xmlns:a16="http://schemas.microsoft.com/office/drawing/2014/main" id="{D7F89D51-B6E2-4CFD-92AD-D7F44CEED0D8}"/>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1" name="Text Box 79">
              <a:extLst>
                <a:ext uri="{FF2B5EF4-FFF2-40B4-BE49-F238E27FC236}">
                  <a16:creationId xmlns:a16="http://schemas.microsoft.com/office/drawing/2014/main" id="{CEB98FB7-C96E-4BFF-8D29-066D5D851CC6}"/>
                </a:ext>
              </a:extLst>
            </p:cNvPr>
            <p:cNvSpPr txBox="1">
              <a:spLocks noChangeArrowheads="1"/>
            </p:cNvSpPr>
            <p:nvPr/>
          </p:nvSpPr>
          <p:spPr bwMode="auto">
            <a:xfrm>
              <a:off x="1351237" y="1335870"/>
              <a:ext cx="3065766"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端口</a:t>
              </a:r>
            </a:p>
          </p:txBody>
        </p:sp>
      </p:grpSp>
      <p:grpSp>
        <p:nvGrpSpPr>
          <p:cNvPr id="14" name="组合 13">
            <a:extLst>
              <a:ext uri="{FF2B5EF4-FFF2-40B4-BE49-F238E27FC236}">
                <a16:creationId xmlns:a16="http://schemas.microsoft.com/office/drawing/2014/main" id="{2B562F48-B032-45F0-A101-CFAD109A4480}"/>
              </a:ext>
            </a:extLst>
          </p:cNvPr>
          <p:cNvGrpSpPr/>
          <p:nvPr/>
        </p:nvGrpSpPr>
        <p:grpSpPr>
          <a:xfrm>
            <a:off x="1065547" y="2189504"/>
            <a:ext cx="10143558" cy="1687963"/>
            <a:chOff x="1403750" y="3593122"/>
            <a:chExt cx="10143558" cy="1687963"/>
          </a:xfrm>
        </p:grpSpPr>
        <p:grpSp>
          <p:nvGrpSpPr>
            <p:cNvPr id="15" name="组合 14">
              <a:extLst>
                <a:ext uri="{FF2B5EF4-FFF2-40B4-BE49-F238E27FC236}">
                  <a16:creationId xmlns:a16="http://schemas.microsoft.com/office/drawing/2014/main" id="{C7DF377A-DC73-4A41-9237-7B619BFABE7A}"/>
                </a:ext>
              </a:extLst>
            </p:cNvPr>
            <p:cNvGrpSpPr/>
            <p:nvPr/>
          </p:nvGrpSpPr>
          <p:grpSpPr>
            <a:xfrm>
              <a:off x="1403750" y="3593123"/>
              <a:ext cx="490436" cy="476221"/>
              <a:chOff x="1403750" y="3593123"/>
              <a:chExt cx="808892" cy="785446"/>
            </a:xfrm>
          </p:grpSpPr>
          <p:sp>
            <p:nvSpPr>
              <p:cNvPr id="17" name="对话气泡: 椭圆形 16">
                <a:extLst>
                  <a:ext uri="{FF2B5EF4-FFF2-40B4-BE49-F238E27FC236}">
                    <a16:creationId xmlns:a16="http://schemas.microsoft.com/office/drawing/2014/main" id="{9719DC78-EC53-4A7C-B0DB-4E72CD569E8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ound-web-cam_17861">
                <a:extLst>
                  <a:ext uri="{FF2B5EF4-FFF2-40B4-BE49-F238E27FC236}">
                    <a16:creationId xmlns:a16="http://schemas.microsoft.com/office/drawing/2014/main" id="{461FA5EB-01B4-4D9E-BE9F-FF50564148E0}"/>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6" name="Text Box 79">
              <a:extLst>
                <a:ext uri="{FF2B5EF4-FFF2-40B4-BE49-F238E27FC236}">
                  <a16:creationId xmlns:a16="http://schemas.microsoft.com/office/drawing/2014/main" id="{E614AA1E-90EC-4532-847A-1EA6A75CCCAD}"/>
                </a:ext>
              </a:extLst>
            </p:cNvPr>
            <p:cNvSpPr txBox="1">
              <a:spLocks noChangeArrowheads="1"/>
            </p:cNvSpPr>
            <p:nvPr/>
          </p:nvSpPr>
          <p:spPr bwMode="auto">
            <a:xfrm>
              <a:off x="1985931" y="3593122"/>
              <a:ext cx="9561377" cy="16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端口的作用就是让应用层各种应用进程都能将其数据通过端口向下交付给运输层，以及让运输层知道应当将其报文段中的数据向上通过端口交付给应用层相应的进程（或者线程）</a:t>
              </a:r>
            </a:p>
            <a:p>
              <a:pPr>
                <a:lnSpc>
                  <a:spcPct val="110000"/>
                </a:lnSpc>
              </a:pPr>
              <a:endPar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9" name="组合 18">
            <a:extLst>
              <a:ext uri="{FF2B5EF4-FFF2-40B4-BE49-F238E27FC236}">
                <a16:creationId xmlns:a16="http://schemas.microsoft.com/office/drawing/2014/main" id="{661AAD8F-BF72-42EB-894D-3B1C27F253B4}"/>
              </a:ext>
            </a:extLst>
          </p:cNvPr>
          <p:cNvGrpSpPr/>
          <p:nvPr/>
        </p:nvGrpSpPr>
        <p:grpSpPr>
          <a:xfrm>
            <a:off x="1065547" y="3913262"/>
            <a:ext cx="9527109" cy="483545"/>
            <a:chOff x="1403750" y="3585799"/>
            <a:chExt cx="9527109" cy="483545"/>
          </a:xfrm>
        </p:grpSpPr>
        <p:grpSp>
          <p:nvGrpSpPr>
            <p:cNvPr id="20" name="组合 19">
              <a:extLst>
                <a:ext uri="{FF2B5EF4-FFF2-40B4-BE49-F238E27FC236}">
                  <a16:creationId xmlns:a16="http://schemas.microsoft.com/office/drawing/2014/main" id="{078BC31E-C047-4261-87EF-138BBF17387B}"/>
                </a:ext>
              </a:extLst>
            </p:cNvPr>
            <p:cNvGrpSpPr/>
            <p:nvPr/>
          </p:nvGrpSpPr>
          <p:grpSpPr>
            <a:xfrm>
              <a:off x="1403750" y="3593123"/>
              <a:ext cx="490436" cy="476221"/>
              <a:chOff x="1403750" y="3593123"/>
              <a:chExt cx="808892" cy="785446"/>
            </a:xfrm>
          </p:grpSpPr>
          <p:sp>
            <p:nvSpPr>
              <p:cNvPr id="22" name="对话气泡: 椭圆形 21">
                <a:extLst>
                  <a:ext uri="{FF2B5EF4-FFF2-40B4-BE49-F238E27FC236}">
                    <a16:creationId xmlns:a16="http://schemas.microsoft.com/office/drawing/2014/main" id="{3F5A0765-D657-4614-B8F7-E8EEC3419123}"/>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web-cam_17861">
                <a:extLst>
                  <a:ext uri="{FF2B5EF4-FFF2-40B4-BE49-F238E27FC236}">
                    <a16:creationId xmlns:a16="http://schemas.microsoft.com/office/drawing/2014/main" id="{28630491-A60C-44E6-A06E-A778290FB79B}"/>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1" name="Text Box 79">
              <a:extLst>
                <a:ext uri="{FF2B5EF4-FFF2-40B4-BE49-F238E27FC236}">
                  <a16:creationId xmlns:a16="http://schemas.microsoft.com/office/drawing/2014/main" id="{C9C6CEE7-E73B-4B55-955F-3BF38E3C086D}"/>
                </a:ext>
              </a:extLst>
            </p:cNvPr>
            <p:cNvSpPr txBox="1">
              <a:spLocks noChangeArrowheads="1"/>
            </p:cNvSpPr>
            <p:nvPr/>
          </p:nvSpPr>
          <p:spPr bwMode="auto">
            <a:xfrm>
              <a:off x="1518459" y="3585799"/>
              <a:ext cx="941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从这个意义上讲，端口是用来标志应用层的进程（或者线程）</a:t>
              </a:r>
            </a:p>
          </p:txBody>
        </p:sp>
      </p:grpSp>
      <p:grpSp>
        <p:nvGrpSpPr>
          <p:cNvPr id="24" name="组合 23">
            <a:extLst>
              <a:ext uri="{FF2B5EF4-FFF2-40B4-BE49-F238E27FC236}">
                <a16:creationId xmlns:a16="http://schemas.microsoft.com/office/drawing/2014/main" id="{9C4BABDB-345C-4064-AE4C-8564B7B34C24}"/>
              </a:ext>
            </a:extLst>
          </p:cNvPr>
          <p:cNvGrpSpPr/>
          <p:nvPr/>
        </p:nvGrpSpPr>
        <p:grpSpPr>
          <a:xfrm>
            <a:off x="1080814" y="4822408"/>
            <a:ext cx="6207341" cy="476221"/>
            <a:chOff x="1403750" y="3593123"/>
            <a:chExt cx="6207341" cy="476221"/>
          </a:xfrm>
        </p:grpSpPr>
        <p:grpSp>
          <p:nvGrpSpPr>
            <p:cNvPr id="25" name="组合 24">
              <a:extLst>
                <a:ext uri="{FF2B5EF4-FFF2-40B4-BE49-F238E27FC236}">
                  <a16:creationId xmlns:a16="http://schemas.microsoft.com/office/drawing/2014/main" id="{5370369C-7AF4-4205-8DFD-F1507008E099}"/>
                </a:ext>
              </a:extLst>
            </p:cNvPr>
            <p:cNvGrpSpPr/>
            <p:nvPr/>
          </p:nvGrpSpPr>
          <p:grpSpPr>
            <a:xfrm>
              <a:off x="1403750" y="3593123"/>
              <a:ext cx="490436" cy="476221"/>
              <a:chOff x="1403750" y="3593123"/>
              <a:chExt cx="808892" cy="785446"/>
            </a:xfrm>
          </p:grpSpPr>
          <p:sp>
            <p:nvSpPr>
              <p:cNvPr id="27" name="对话气泡: 椭圆形 26">
                <a:extLst>
                  <a:ext uri="{FF2B5EF4-FFF2-40B4-BE49-F238E27FC236}">
                    <a16:creationId xmlns:a16="http://schemas.microsoft.com/office/drawing/2014/main" id="{E0595647-DC2E-4F57-B765-C845F5F70F38}"/>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ound-web-cam_17861">
                <a:extLst>
                  <a:ext uri="{FF2B5EF4-FFF2-40B4-BE49-F238E27FC236}">
                    <a16:creationId xmlns:a16="http://schemas.microsoft.com/office/drawing/2014/main" id="{B434DA13-BB60-4A0D-A7C4-03320F7A2EE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6" name="Text Box 79">
              <a:extLst>
                <a:ext uri="{FF2B5EF4-FFF2-40B4-BE49-F238E27FC236}">
                  <a16:creationId xmlns:a16="http://schemas.microsoft.com/office/drawing/2014/main" id="{1189E6E3-D74F-4C2C-95DE-8163C96E9085}"/>
                </a:ext>
              </a:extLst>
            </p:cNvPr>
            <p:cNvSpPr txBox="1">
              <a:spLocks noChangeArrowheads="1"/>
            </p:cNvSpPr>
            <p:nvPr/>
          </p:nvSpPr>
          <p:spPr bwMode="auto">
            <a:xfrm>
              <a:off x="1518460" y="3593123"/>
              <a:ext cx="60926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端口用一个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16 bit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端口号进行标志</a:t>
              </a:r>
            </a:p>
          </p:txBody>
        </p:sp>
      </p:grpSp>
    </p:spTree>
    <p:extLst>
      <p:ext uri="{BB962C8B-B14F-4D97-AF65-F5344CB8AC3E}">
        <p14:creationId xmlns:p14="http://schemas.microsoft.com/office/powerpoint/2010/main" val="151531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F985619-E278-4797-A898-077FB5E50D71}"/>
              </a:ext>
            </a:extLst>
          </p:cNvPr>
          <p:cNvGrpSpPr/>
          <p:nvPr/>
        </p:nvGrpSpPr>
        <p:grpSpPr>
          <a:xfrm>
            <a:off x="430213" y="0"/>
            <a:ext cx="7039098" cy="1428589"/>
            <a:chOff x="551030" y="-368704"/>
            <a:chExt cx="7039098" cy="1428589"/>
          </a:xfrm>
        </p:grpSpPr>
        <p:grpSp>
          <p:nvGrpSpPr>
            <p:cNvPr id="16" name="组合 15">
              <a:extLst>
                <a:ext uri="{FF2B5EF4-FFF2-40B4-BE49-F238E27FC236}">
                  <a16:creationId xmlns:a16="http://schemas.microsoft.com/office/drawing/2014/main" id="{29AB9470-5800-49FF-A8CF-AC17E967FF39}"/>
                </a:ext>
              </a:extLst>
            </p:cNvPr>
            <p:cNvGrpSpPr/>
            <p:nvPr/>
          </p:nvGrpSpPr>
          <p:grpSpPr>
            <a:xfrm>
              <a:off x="1201631" y="303925"/>
              <a:ext cx="6388497" cy="686826"/>
              <a:chOff x="1839058" y="967769"/>
              <a:chExt cx="6388497" cy="686826"/>
            </a:xfrm>
          </p:grpSpPr>
          <p:sp>
            <p:nvSpPr>
              <p:cNvPr id="18" name="矩形: 圆角 17">
                <a:extLst>
                  <a:ext uri="{FF2B5EF4-FFF2-40B4-BE49-F238E27FC236}">
                    <a16:creationId xmlns:a16="http://schemas.microsoft.com/office/drawing/2014/main" id="{F4B68CFF-8C5E-40BC-9348-EDF966917341}"/>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19" name="文本框 18">
                <a:extLst>
                  <a:ext uri="{FF2B5EF4-FFF2-40B4-BE49-F238E27FC236}">
                    <a16:creationId xmlns:a16="http://schemas.microsoft.com/office/drawing/2014/main" id="{FB339B71-CB32-45C0-AC46-E3DF274640E7}"/>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17" name="图片 16">
              <a:extLst>
                <a:ext uri="{FF2B5EF4-FFF2-40B4-BE49-F238E27FC236}">
                  <a16:creationId xmlns:a16="http://schemas.microsoft.com/office/drawing/2014/main" id="{24BFFC69-83A2-4F9A-95AC-4D6139637A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20" name="组合 19">
            <a:extLst>
              <a:ext uri="{FF2B5EF4-FFF2-40B4-BE49-F238E27FC236}">
                <a16:creationId xmlns:a16="http://schemas.microsoft.com/office/drawing/2014/main" id="{0AB9D5B2-402D-4B32-9D72-750587D93E40}"/>
              </a:ext>
            </a:extLst>
          </p:cNvPr>
          <p:cNvGrpSpPr/>
          <p:nvPr/>
        </p:nvGrpSpPr>
        <p:grpSpPr>
          <a:xfrm>
            <a:off x="3525325" y="1558696"/>
            <a:ext cx="5236745" cy="3042767"/>
            <a:chOff x="703264" y="1946585"/>
            <a:chExt cx="10972799" cy="4161037"/>
          </a:xfrm>
        </p:grpSpPr>
        <p:sp>
          <p:nvSpPr>
            <p:cNvPr id="21" name="任意多边形: 形状 20">
              <a:extLst>
                <a:ext uri="{FF2B5EF4-FFF2-40B4-BE49-F238E27FC236}">
                  <a16:creationId xmlns:a16="http://schemas.microsoft.com/office/drawing/2014/main" id="{C5A0FFC1-0F92-42BD-B8F1-EDE2C3352DA2}"/>
                </a:ext>
              </a:extLst>
            </p:cNvPr>
            <p:cNvSpPr/>
            <p:nvPr/>
          </p:nvSpPr>
          <p:spPr>
            <a:xfrm>
              <a:off x="703264" y="1946585"/>
              <a:ext cx="10972799" cy="4161037"/>
            </a:xfrm>
            <a:custGeom>
              <a:avLst/>
              <a:gdLst>
                <a:gd name="connsiteX0" fmla="*/ 0 w 10804124"/>
                <a:gd name="connsiteY0" fmla="*/ 79899 h 3861786"/>
                <a:gd name="connsiteX1" fmla="*/ 372862 w 10804124"/>
                <a:gd name="connsiteY1" fmla="*/ 3861786 h 3861786"/>
                <a:gd name="connsiteX2" fmla="*/ 10804124 w 10804124"/>
                <a:gd name="connsiteY2" fmla="*/ 3240349 h 3861786"/>
                <a:gd name="connsiteX3" fmla="*/ 10475650 w 10804124"/>
                <a:gd name="connsiteY3" fmla="*/ 0 h 3861786"/>
                <a:gd name="connsiteX4" fmla="*/ 0 w 10804124"/>
                <a:gd name="connsiteY4" fmla="*/ 79899 h 3861786"/>
                <a:gd name="connsiteX0" fmla="*/ 0 w 10804124"/>
                <a:gd name="connsiteY0" fmla="*/ 346229 h 4128116"/>
                <a:gd name="connsiteX1" fmla="*/ 372862 w 10804124"/>
                <a:gd name="connsiteY1" fmla="*/ 4128116 h 4128116"/>
                <a:gd name="connsiteX2" fmla="*/ 10804124 w 10804124"/>
                <a:gd name="connsiteY2" fmla="*/ 3506679 h 4128116"/>
                <a:gd name="connsiteX3" fmla="*/ 10182687 w 10804124"/>
                <a:gd name="connsiteY3" fmla="*/ 0 h 4128116"/>
                <a:gd name="connsiteX4" fmla="*/ 0 w 10804124"/>
                <a:gd name="connsiteY4" fmla="*/ 346229 h 4128116"/>
                <a:gd name="connsiteX0" fmla="*/ 0 w 10804124"/>
                <a:gd name="connsiteY0" fmla="*/ 363984 h 4145871"/>
                <a:gd name="connsiteX1" fmla="*/ 372862 w 10804124"/>
                <a:gd name="connsiteY1" fmla="*/ 4145871 h 4145871"/>
                <a:gd name="connsiteX2" fmla="*/ 10804124 w 10804124"/>
                <a:gd name="connsiteY2" fmla="*/ 3524434 h 4145871"/>
                <a:gd name="connsiteX3" fmla="*/ 10191565 w 10804124"/>
                <a:gd name="connsiteY3" fmla="*/ 0 h 4145871"/>
                <a:gd name="connsiteX4" fmla="*/ 0 w 10804124"/>
                <a:gd name="connsiteY4" fmla="*/ 363984 h 4145871"/>
                <a:gd name="connsiteX0" fmla="*/ 0 w 10928411"/>
                <a:gd name="connsiteY0" fmla="*/ 363984 h 4145871"/>
                <a:gd name="connsiteX1" fmla="*/ 372862 w 10928411"/>
                <a:gd name="connsiteY1" fmla="*/ 4145871 h 4145871"/>
                <a:gd name="connsiteX2" fmla="*/ 10928411 w 10928411"/>
                <a:gd name="connsiteY2" fmla="*/ 3701987 h 4145871"/>
                <a:gd name="connsiteX3" fmla="*/ 10191565 w 10928411"/>
                <a:gd name="connsiteY3" fmla="*/ 0 h 4145871"/>
                <a:gd name="connsiteX4" fmla="*/ 0 w 10928411"/>
                <a:gd name="connsiteY4" fmla="*/ 363984 h 4145871"/>
                <a:gd name="connsiteX0" fmla="*/ 0 w 10963921"/>
                <a:gd name="connsiteY0" fmla="*/ 363984 h 4145871"/>
                <a:gd name="connsiteX1" fmla="*/ 372862 w 10963921"/>
                <a:gd name="connsiteY1" fmla="*/ 4145871 h 4145871"/>
                <a:gd name="connsiteX2" fmla="*/ 10963921 w 10963921"/>
                <a:gd name="connsiteY2" fmla="*/ 3710864 h 4145871"/>
                <a:gd name="connsiteX3" fmla="*/ 10191565 w 10963921"/>
                <a:gd name="connsiteY3" fmla="*/ 0 h 4145871"/>
                <a:gd name="connsiteX4" fmla="*/ 0 w 10963921"/>
                <a:gd name="connsiteY4" fmla="*/ 363984 h 4145871"/>
                <a:gd name="connsiteX0" fmla="*/ 0 w 10963921"/>
                <a:gd name="connsiteY0" fmla="*/ 363984 h 4199137"/>
                <a:gd name="connsiteX1" fmla="*/ 408372 w 10963921"/>
                <a:gd name="connsiteY1" fmla="*/ 4199137 h 4199137"/>
                <a:gd name="connsiteX2" fmla="*/ 10963921 w 10963921"/>
                <a:gd name="connsiteY2" fmla="*/ 3710864 h 4199137"/>
                <a:gd name="connsiteX3" fmla="*/ 10191565 w 10963921"/>
                <a:gd name="connsiteY3" fmla="*/ 0 h 4199137"/>
                <a:gd name="connsiteX4" fmla="*/ 0 w 10963921"/>
                <a:gd name="connsiteY4" fmla="*/ 363984 h 4199137"/>
                <a:gd name="connsiteX0" fmla="*/ 0 w 11026065"/>
                <a:gd name="connsiteY0" fmla="*/ 488271 h 4199137"/>
                <a:gd name="connsiteX1" fmla="*/ 470516 w 11026065"/>
                <a:gd name="connsiteY1" fmla="*/ 4199137 h 4199137"/>
                <a:gd name="connsiteX2" fmla="*/ 11026065 w 11026065"/>
                <a:gd name="connsiteY2" fmla="*/ 3710864 h 4199137"/>
                <a:gd name="connsiteX3" fmla="*/ 10253709 w 11026065"/>
                <a:gd name="connsiteY3" fmla="*/ 0 h 4199137"/>
                <a:gd name="connsiteX4" fmla="*/ 0 w 11026065"/>
                <a:gd name="connsiteY4" fmla="*/ 488271 h 4199137"/>
                <a:gd name="connsiteX0" fmla="*/ 0 w 10972799"/>
                <a:gd name="connsiteY0" fmla="*/ 488271 h 4199137"/>
                <a:gd name="connsiteX1" fmla="*/ 417250 w 10972799"/>
                <a:gd name="connsiteY1" fmla="*/ 4199137 h 4199137"/>
                <a:gd name="connsiteX2" fmla="*/ 10972799 w 10972799"/>
                <a:gd name="connsiteY2" fmla="*/ 3710864 h 4199137"/>
                <a:gd name="connsiteX3" fmla="*/ 10200443 w 10972799"/>
                <a:gd name="connsiteY3" fmla="*/ 0 h 4199137"/>
                <a:gd name="connsiteX4" fmla="*/ 0 w 10972799"/>
                <a:gd name="connsiteY4" fmla="*/ 488271 h 4199137"/>
                <a:gd name="connsiteX0" fmla="*/ 0 w 10972799"/>
                <a:gd name="connsiteY0" fmla="*/ 440646 h 4151512"/>
                <a:gd name="connsiteX1" fmla="*/ 417250 w 10972799"/>
                <a:gd name="connsiteY1" fmla="*/ 4151512 h 4151512"/>
                <a:gd name="connsiteX2" fmla="*/ 10972799 w 10972799"/>
                <a:gd name="connsiteY2" fmla="*/ 3663239 h 4151512"/>
                <a:gd name="connsiteX3" fmla="*/ 10505243 w 10972799"/>
                <a:gd name="connsiteY3" fmla="*/ 0 h 4151512"/>
                <a:gd name="connsiteX4" fmla="*/ 0 w 10972799"/>
                <a:gd name="connsiteY4" fmla="*/ 440646 h 4151512"/>
                <a:gd name="connsiteX0" fmla="*/ 0 w 10972799"/>
                <a:gd name="connsiteY0" fmla="*/ 450171 h 4161037"/>
                <a:gd name="connsiteX1" fmla="*/ 417250 w 10972799"/>
                <a:gd name="connsiteY1" fmla="*/ 4161037 h 4161037"/>
                <a:gd name="connsiteX2" fmla="*/ 10972799 w 10972799"/>
                <a:gd name="connsiteY2" fmla="*/ 3672764 h 4161037"/>
                <a:gd name="connsiteX3" fmla="*/ 10524293 w 10972799"/>
                <a:gd name="connsiteY3" fmla="*/ 0 h 4161037"/>
                <a:gd name="connsiteX4" fmla="*/ 0 w 10972799"/>
                <a:gd name="connsiteY4" fmla="*/ 450171 h 4161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799" h="4161037">
                  <a:moveTo>
                    <a:pt x="0" y="450171"/>
                  </a:moveTo>
                  <a:lnTo>
                    <a:pt x="417250" y="4161037"/>
                  </a:lnTo>
                  <a:lnTo>
                    <a:pt x="10972799" y="3672764"/>
                  </a:lnTo>
                  <a:lnTo>
                    <a:pt x="10524293" y="0"/>
                  </a:lnTo>
                  <a:lnTo>
                    <a:pt x="0" y="450171"/>
                  </a:lnTo>
                  <a:close/>
                </a:path>
              </a:pathLst>
            </a:cu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2" name="组合 21">
              <a:extLst>
                <a:ext uri="{FF2B5EF4-FFF2-40B4-BE49-F238E27FC236}">
                  <a16:creationId xmlns:a16="http://schemas.microsoft.com/office/drawing/2014/main" id="{4CCBFCDB-7D40-4B25-A872-5E740775E5E1}"/>
                </a:ext>
              </a:extLst>
            </p:cNvPr>
            <p:cNvGrpSpPr/>
            <p:nvPr/>
          </p:nvGrpSpPr>
          <p:grpSpPr>
            <a:xfrm>
              <a:off x="899795" y="2124553"/>
              <a:ext cx="10582183" cy="3799644"/>
              <a:chOff x="1050713" y="2509081"/>
              <a:chExt cx="10582183" cy="3799644"/>
            </a:xfrm>
            <a:effectLst>
              <a:outerShdw blurRad="63500" sx="101000" sy="101000" algn="ctr" rotWithShape="0">
                <a:prstClr val="black">
                  <a:alpha val="38000"/>
                </a:prstClr>
              </a:outerShdw>
            </a:effectLst>
          </p:grpSpPr>
          <p:sp>
            <p:nvSpPr>
              <p:cNvPr id="23" name="任意多边形: 形状 22">
                <a:extLst>
                  <a:ext uri="{FF2B5EF4-FFF2-40B4-BE49-F238E27FC236}">
                    <a16:creationId xmlns:a16="http://schemas.microsoft.com/office/drawing/2014/main" id="{6841AC4C-0E5B-4E4C-862F-DD84C51E6745}"/>
                  </a:ext>
                </a:extLst>
              </p:cNvPr>
              <p:cNvSpPr/>
              <p:nvPr/>
            </p:nvSpPr>
            <p:spPr>
              <a:xfrm>
                <a:off x="1050713" y="2509082"/>
                <a:ext cx="10582183" cy="3799643"/>
              </a:xfrm>
              <a:custGeom>
                <a:avLst/>
                <a:gdLst>
                  <a:gd name="connsiteX0" fmla="*/ 0 w 10582183"/>
                  <a:gd name="connsiteY0" fmla="*/ 17756 h 3799643"/>
                  <a:gd name="connsiteX1" fmla="*/ 44389 w 10582183"/>
                  <a:gd name="connsiteY1" fmla="*/ 3799643 h 3799643"/>
                  <a:gd name="connsiteX2" fmla="*/ 10582183 w 10582183"/>
                  <a:gd name="connsiteY2" fmla="*/ 3701989 h 3799643"/>
                  <a:gd name="connsiteX3" fmla="*/ 10582183 w 10582183"/>
                  <a:gd name="connsiteY3" fmla="*/ 390618 h 3799643"/>
                  <a:gd name="connsiteX4" fmla="*/ 9792070 w 10582183"/>
                  <a:gd name="connsiteY4" fmla="*/ 390618 h 3799643"/>
                  <a:gd name="connsiteX5" fmla="*/ 9792070 w 10582183"/>
                  <a:gd name="connsiteY5" fmla="*/ 0 h 3799643"/>
                  <a:gd name="connsiteX6" fmla="*/ 0 w 10582183"/>
                  <a:gd name="connsiteY6" fmla="*/ 17756 h 37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2183" h="3799643">
                    <a:moveTo>
                      <a:pt x="0" y="17756"/>
                    </a:moveTo>
                    <a:lnTo>
                      <a:pt x="44389" y="3799643"/>
                    </a:lnTo>
                    <a:lnTo>
                      <a:pt x="10582183" y="3701989"/>
                    </a:lnTo>
                    <a:lnTo>
                      <a:pt x="10582183" y="390618"/>
                    </a:lnTo>
                    <a:lnTo>
                      <a:pt x="9792070" y="390618"/>
                    </a:lnTo>
                    <a:lnTo>
                      <a:pt x="9792070" y="0"/>
                    </a:lnTo>
                    <a:lnTo>
                      <a:pt x="0" y="177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4" name="任意多边形: 形状 23">
                <a:extLst>
                  <a:ext uri="{FF2B5EF4-FFF2-40B4-BE49-F238E27FC236}">
                    <a16:creationId xmlns:a16="http://schemas.microsoft.com/office/drawing/2014/main" id="{F146A298-04C7-47FA-92DE-31A2D36B929E}"/>
                  </a:ext>
                </a:extLst>
              </p:cNvPr>
              <p:cNvSpPr/>
              <p:nvPr/>
            </p:nvSpPr>
            <p:spPr>
              <a:xfrm>
                <a:off x="10823806" y="2509081"/>
                <a:ext cx="809090" cy="417251"/>
              </a:xfrm>
              <a:custGeom>
                <a:avLst/>
                <a:gdLst>
                  <a:gd name="connsiteX0" fmla="*/ 17755 w 852256"/>
                  <a:gd name="connsiteY0" fmla="*/ 0 h 435006"/>
                  <a:gd name="connsiteX1" fmla="*/ 852256 w 852256"/>
                  <a:gd name="connsiteY1" fmla="*/ 435006 h 435006"/>
                  <a:gd name="connsiteX2" fmla="*/ 0 w 852256"/>
                  <a:gd name="connsiteY2" fmla="*/ 417251 h 435006"/>
                  <a:gd name="connsiteX3" fmla="*/ 17755 w 852256"/>
                  <a:gd name="connsiteY3" fmla="*/ 0 h 435006"/>
                  <a:gd name="connsiteX0" fmla="*/ 17755 w 852256"/>
                  <a:gd name="connsiteY0" fmla="*/ 0 h 417251"/>
                  <a:gd name="connsiteX1" fmla="*/ 852256 w 852256"/>
                  <a:gd name="connsiteY1" fmla="*/ 403715 h 417251"/>
                  <a:gd name="connsiteX2" fmla="*/ 0 w 852256"/>
                  <a:gd name="connsiteY2" fmla="*/ 417251 h 417251"/>
                  <a:gd name="connsiteX3" fmla="*/ 17755 w 852256"/>
                  <a:gd name="connsiteY3" fmla="*/ 0 h 417251"/>
                  <a:gd name="connsiteX0" fmla="*/ 17755 w 852256"/>
                  <a:gd name="connsiteY0" fmla="*/ 0 h 417251"/>
                  <a:gd name="connsiteX1" fmla="*/ 852256 w 852256"/>
                  <a:gd name="connsiteY1" fmla="*/ 393285 h 417251"/>
                  <a:gd name="connsiteX2" fmla="*/ 0 w 852256"/>
                  <a:gd name="connsiteY2" fmla="*/ 417251 h 417251"/>
                  <a:gd name="connsiteX3" fmla="*/ 17755 w 852256"/>
                  <a:gd name="connsiteY3" fmla="*/ 0 h 417251"/>
                </a:gdLst>
                <a:ahLst/>
                <a:cxnLst>
                  <a:cxn ang="0">
                    <a:pos x="connsiteX0" y="connsiteY0"/>
                  </a:cxn>
                  <a:cxn ang="0">
                    <a:pos x="connsiteX1" y="connsiteY1"/>
                  </a:cxn>
                  <a:cxn ang="0">
                    <a:pos x="connsiteX2" y="connsiteY2"/>
                  </a:cxn>
                  <a:cxn ang="0">
                    <a:pos x="connsiteX3" y="connsiteY3"/>
                  </a:cxn>
                </a:cxnLst>
                <a:rect l="l" t="t" r="r" b="b"/>
                <a:pathLst>
                  <a:path w="852256" h="417251">
                    <a:moveTo>
                      <a:pt x="17755" y="0"/>
                    </a:moveTo>
                    <a:lnTo>
                      <a:pt x="852256" y="393285"/>
                    </a:lnTo>
                    <a:lnTo>
                      <a:pt x="0" y="417251"/>
                    </a:lnTo>
                    <a:lnTo>
                      <a:pt x="17755" y="0"/>
                    </a:lnTo>
                    <a:close/>
                  </a:path>
                </a:pathLst>
              </a:custGeom>
              <a:solidFill>
                <a:srgbClr val="DA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25" name="Text Box 79">
            <a:extLst>
              <a:ext uri="{FF2B5EF4-FFF2-40B4-BE49-F238E27FC236}">
                <a16:creationId xmlns:a16="http://schemas.microsoft.com/office/drawing/2014/main" id="{2BA4A642-F53F-4AF0-949F-6C1CCE0E7F20}"/>
              </a:ext>
            </a:extLst>
          </p:cNvPr>
          <p:cNvSpPr txBox="1">
            <a:spLocks noChangeArrowheads="1"/>
          </p:cNvSpPr>
          <p:nvPr/>
        </p:nvSpPr>
        <p:spPr bwMode="auto">
          <a:xfrm>
            <a:off x="3881231" y="2905018"/>
            <a:ext cx="4697981" cy="109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kumimoji="1" lang="zh-CN" altLang="en-US"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将两者结合起来，可以在互联网上唯一的标识通信双方的一个端点，即应用进程，这两者的组合称为</a:t>
            </a:r>
            <a:r>
              <a:rPr kumimoji="1" lang="zh-CN" altLang="en-US" dirty="0">
                <a:solidFill>
                  <a:srgbClr val="009FF6"/>
                </a:solidFill>
                <a:latin typeface="思源黑体 CN Normal" panose="020B0400000000000000" pitchFamily="34" charset="-122"/>
                <a:ea typeface="思源黑体 CN Normal" panose="020B0400000000000000" pitchFamily="34" charset="-122"/>
              </a:rPr>
              <a:t>套接字</a:t>
            </a:r>
            <a:r>
              <a:rPr kumimoji="1" lang="en-US" altLang="zh-CN" dirty="0">
                <a:solidFill>
                  <a:schemeClr val="tx1">
                    <a:lumMod val="85000"/>
                    <a:lumOff val="15000"/>
                  </a:schemeClr>
                </a:solidFill>
                <a:latin typeface="思源黑体 CN Normal" panose="020B0400000000000000" pitchFamily="34" charset="-122"/>
                <a:ea typeface="思源黑体 CN Normal" panose="020B0400000000000000" pitchFamily="34" charset="-122"/>
              </a:rPr>
              <a:t>(</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socket</a:t>
            </a:r>
            <a:r>
              <a:rPr kumimoji="1" lang="en-US" altLang="zh-CN" dirty="0">
                <a:solidFill>
                  <a:schemeClr val="tx1">
                    <a:lumMod val="85000"/>
                    <a:lumOff val="15000"/>
                  </a:schemeClr>
                </a:solidFill>
                <a:latin typeface="思源黑体 CN Normal" panose="020B0400000000000000" pitchFamily="34" charset="-122"/>
                <a:ea typeface="思源黑体 CN Normal" panose="020B0400000000000000" pitchFamily="34" charset="-122"/>
              </a:rPr>
              <a:t>) </a:t>
            </a:r>
            <a:r>
              <a:rPr kumimoji="1" lang="zh-CN" altLang="en-US" dirty="0">
                <a:solidFill>
                  <a:schemeClr val="tx1">
                    <a:lumMod val="85000"/>
                    <a:lumOff val="15000"/>
                  </a:schemeClr>
                </a:solidFill>
                <a:latin typeface="思源黑体 CN Normal" panose="020B0400000000000000" pitchFamily="34" charset="-122"/>
                <a:ea typeface="思源黑体 CN Normal" panose="020B0400000000000000" pitchFamily="34" charset="-122"/>
              </a:rPr>
              <a:t>。</a:t>
            </a:r>
          </a:p>
        </p:txBody>
      </p:sp>
      <p:sp>
        <p:nvSpPr>
          <p:cNvPr id="26" name="Text Box 79">
            <a:extLst>
              <a:ext uri="{FF2B5EF4-FFF2-40B4-BE49-F238E27FC236}">
                <a16:creationId xmlns:a16="http://schemas.microsoft.com/office/drawing/2014/main" id="{A51692EA-1CAF-47E2-80D4-A633AD3EB9D7}"/>
              </a:ext>
            </a:extLst>
          </p:cNvPr>
          <p:cNvSpPr txBox="1">
            <a:spLocks noChangeArrowheads="1"/>
          </p:cNvSpPr>
          <p:nvPr/>
        </p:nvSpPr>
        <p:spPr bwMode="auto">
          <a:xfrm>
            <a:off x="5633693" y="1881967"/>
            <a:ext cx="1020008" cy="38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chemeClr val="tx1">
                    <a:lumMod val="85000"/>
                    <a:lumOff val="15000"/>
                  </a:schemeClr>
                </a:solidFill>
                <a:latin typeface="造字工房朗倩（非商用）常规体" pitchFamily="50" charset="-122"/>
                <a:ea typeface="造字工房朗倩（非商用）常规体" pitchFamily="50" charset="-122"/>
              </a:rPr>
              <a:t>套接字</a:t>
            </a:r>
          </a:p>
        </p:txBody>
      </p:sp>
      <p:grpSp>
        <p:nvGrpSpPr>
          <p:cNvPr id="27" name="组合 26">
            <a:extLst>
              <a:ext uri="{FF2B5EF4-FFF2-40B4-BE49-F238E27FC236}">
                <a16:creationId xmlns:a16="http://schemas.microsoft.com/office/drawing/2014/main" id="{CD42C69C-DAF9-4469-BA09-5E48B06C6609}"/>
              </a:ext>
            </a:extLst>
          </p:cNvPr>
          <p:cNvGrpSpPr/>
          <p:nvPr/>
        </p:nvGrpSpPr>
        <p:grpSpPr>
          <a:xfrm>
            <a:off x="3400870" y="4714529"/>
            <a:ext cx="2742828" cy="1090065"/>
            <a:chOff x="1328615" y="3011805"/>
            <a:chExt cx="2742828" cy="1090065"/>
          </a:xfrm>
        </p:grpSpPr>
        <p:sp>
          <p:nvSpPr>
            <p:cNvPr id="28" name="Text Box 6">
              <a:extLst>
                <a:ext uri="{FF2B5EF4-FFF2-40B4-BE49-F238E27FC236}">
                  <a16:creationId xmlns:a16="http://schemas.microsoft.com/office/drawing/2014/main" id="{CF8DFBEA-6EE6-4725-8764-65C74224AD03}"/>
                </a:ext>
              </a:extLst>
            </p:cNvPr>
            <p:cNvSpPr txBox="1">
              <a:spLocks noChangeArrowheads="1"/>
            </p:cNvSpPr>
            <p:nvPr/>
          </p:nvSpPr>
          <p:spPr bwMode="auto">
            <a:xfrm>
              <a:off x="2156073" y="3011805"/>
              <a:ext cx="14486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en-US" altLang="zh-CN"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 </a:t>
              </a: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地址</a:t>
              </a:r>
            </a:p>
          </p:txBody>
        </p:sp>
        <p:grpSp>
          <p:nvGrpSpPr>
            <p:cNvPr id="29" name="组合 28">
              <a:extLst>
                <a:ext uri="{FF2B5EF4-FFF2-40B4-BE49-F238E27FC236}">
                  <a16:creationId xmlns:a16="http://schemas.microsoft.com/office/drawing/2014/main" id="{E2A25B2A-4BCE-454F-8207-B5736E143740}"/>
                </a:ext>
              </a:extLst>
            </p:cNvPr>
            <p:cNvGrpSpPr/>
            <p:nvPr/>
          </p:nvGrpSpPr>
          <p:grpSpPr>
            <a:xfrm>
              <a:off x="1328615" y="3517095"/>
              <a:ext cx="2742828" cy="584775"/>
              <a:chOff x="1263767" y="4127662"/>
              <a:chExt cx="2742828" cy="584775"/>
            </a:xfrm>
          </p:grpSpPr>
          <p:sp>
            <p:nvSpPr>
              <p:cNvPr id="30" name="矩形: 圆角 29">
                <a:extLst>
                  <a:ext uri="{FF2B5EF4-FFF2-40B4-BE49-F238E27FC236}">
                    <a16:creationId xmlns:a16="http://schemas.microsoft.com/office/drawing/2014/main" id="{0ED8C222-864E-4EC5-A69A-246C81560028}"/>
                  </a:ext>
                </a:extLst>
              </p:cNvPr>
              <p:cNvSpPr/>
              <p:nvPr/>
            </p:nvSpPr>
            <p:spPr>
              <a:xfrm>
                <a:off x="1263767" y="4127662"/>
                <a:ext cx="2742828" cy="584775"/>
              </a:xfrm>
              <a:prstGeom prst="roundRect">
                <a:avLst>
                  <a:gd name="adj" fmla="val 50000"/>
                </a:avLst>
              </a:prstGeom>
              <a:solidFill>
                <a:srgbClr val="009FF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720732C7-C3F5-45FB-B140-CC8947A8C4C8}"/>
                  </a:ext>
                </a:extLst>
              </p:cNvPr>
              <p:cNvSpPr/>
              <p:nvPr/>
            </p:nvSpPr>
            <p:spPr>
              <a:xfrm>
                <a:off x="1808196" y="4189216"/>
                <a:ext cx="1723549" cy="461665"/>
              </a:xfrm>
              <a:prstGeom prst="rect">
                <a:avLst/>
              </a:prstGeom>
            </p:spPr>
            <p:txBody>
              <a:bodyPr wrap="none">
                <a:spAutoFit/>
              </a:bodyPr>
              <a:lstStyle/>
              <a:p>
                <a:pPr algn="ctr"/>
                <a:r>
                  <a:rPr kumimoji="1" lang="en-US" altLang="zh-CN" sz="2400"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131.6.23.13</a:t>
                </a:r>
                <a:r>
                  <a:rPr kumimoji="1" lang="en-US" altLang="zh-CN" sz="2400" dirty="0">
                    <a:solidFill>
                      <a:srgbClr val="333399"/>
                    </a:solidFill>
                    <a:latin typeface="Times New Roman" panose="02020603050405020304" pitchFamily="18" charset="0"/>
                    <a:ea typeface="思源黑体 CN Normal" panose="020B0400000000000000" pitchFamily="34" charset="-122"/>
                    <a:cs typeface="Times New Roman" panose="02020603050405020304" pitchFamily="18" charset="0"/>
                  </a:rPr>
                  <a:t> </a:t>
                </a:r>
              </a:p>
            </p:txBody>
          </p:sp>
        </p:grpSp>
      </p:grpSp>
      <p:grpSp>
        <p:nvGrpSpPr>
          <p:cNvPr id="32" name="组合 31">
            <a:extLst>
              <a:ext uri="{FF2B5EF4-FFF2-40B4-BE49-F238E27FC236}">
                <a16:creationId xmlns:a16="http://schemas.microsoft.com/office/drawing/2014/main" id="{5B454CEE-F5F9-43D8-9893-6252DC9FC15F}"/>
              </a:ext>
            </a:extLst>
          </p:cNvPr>
          <p:cNvGrpSpPr/>
          <p:nvPr/>
        </p:nvGrpSpPr>
        <p:grpSpPr>
          <a:xfrm>
            <a:off x="7044409" y="4714529"/>
            <a:ext cx="1298598" cy="1088173"/>
            <a:chOff x="4972154" y="3011805"/>
            <a:chExt cx="1298598" cy="1088173"/>
          </a:xfrm>
        </p:grpSpPr>
        <p:sp>
          <p:nvSpPr>
            <p:cNvPr id="33" name="Text Box 9">
              <a:extLst>
                <a:ext uri="{FF2B5EF4-FFF2-40B4-BE49-F238E27FC236}">
                  <a16:creationId xmlns:a16="http://schemas.microsoft.com/office/drawing/2014/main" id="{FDC37307-6D11-4A81-B803-9B3D221F67E0}"/>
                </a:ext>
              </a:extLst>
            </p:cNvPr>
            <p:cNvSpPr txBox="1">
              <a:spLocks noChangeArrowheads="1"/>
            </p:cNvSpPr>
            <p:nvPr/>
          </p:nvSpPr>
          <p:spPr bwMode="auto">
            <a:xfrm>
              <a:off x="5076993" y="3011805"/>
              <a:ext cx="11159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端口号</a:t>
              </a:r>
            </a:p>
          </p:txBody>
        </p:sp>
        <p:grpSp>
          <p:nvGrpSpPr>
            <p:cNvPr id="34" name="组合 33">
              <a:extLst>
                <a:ext uri="{FF2B5EF4-FFF2-40B4-BE49-F238E27FC236}">
                  <a16:creationId xmlns:a16="http://schemas.microsoft.com/office/drawing/2014/main" id="{A69E4D87-121E-4F09-AFCE-F01B841D2D53}"/>
                </a:ext>
              </a:extLst>
            </p:cNvPr>
            <p:cNvGrpSpPr/>
            <p:nvPr/>
          </p:nvGrpSpPr>
          <p:grpSpPr>
            <a:xfrm>
              <a:off x="4972154" y="3515203"/>
              <a:ext cx="1298598" cy="584775"/>
              <a:chOff x="1985882" y="4127662"/>
              <a:chExt cx="1298598" cy="584775"/>
            </a:xfrm>
          </p:grpSpPr>
          <p:sp>
            <p:nvSpPr>
              <p:cNvPr id="35" name="矩形: 圆角 34">
                <a:extLst>
                  <a:ext uri="{FF2B5EF4-FFF2-40B4-BE49-F238E27FC236}">
                    <a16:creationId xmlns:a16="http://schemas.microsoft.com/office/drawing/2014/main" id="{B096A0FB-50A0-4E53-8B78-B22AAFC77631}"/>
                  </a:ext>
                </a:extLst>
              </p:cNvPr>
              <p:cNvSpPr/>
              <p:nvPr/>
            </p:nvSpPr>
            <p:spPr>
              <a:xfrm>
                <a:off x="1985882" y="4127662"/>
                <a:ext cx="1298598" cy="584775"/>
              </a:xfrm>
              <a:prstGeom prst="roundRect">
                <a:avLst>
                  <a:gd name="adj" fmla="val 50000"/>
                </a:avLst>
              </a:prstGeom>
              <a:solidFill>
                <a:srgbClr val="009FF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E9612C36-6B2E-4BEA-AFA6-A150C1A6D465}"/>
                  </a:ext>
                </a:extLst>
              </p:cNvPr>
              <p:cNvSpPr/>
              <p:nvPr/>
            </p:nvSpPr>
            <p:spPr>
              <a:xfrm>
                <a:off x="2269861" y="4189216"/>
                <a:ext cx="800219" cy="461665"/>
              </a:xfrm>
              <a:prstGeom prst="rect">
                <a:avLst/>
              </a:prstGeom>
            </p:spPr>
            <p:txBody>
              <a:bodyPr wrap="none">
                <a:spAutoFit/>
              </a:bodyPr>
              <a:lstStyle/>
              <a:p>
                <a:pPr algn="ctr"/>
                <a:r>
                  <a:rPr kumimoji="1" lang="en-US" altLang="zh-CN" sz="2400" dirty="0">
                    <a:solidFill>
                      <a:schemeClr val="bg1"/>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1500</a:t>
                </a:r>
              </a:p>
            </p:txBody>
          </p:sp>
        </p:grpSp>
      </p:grpSp>
      <p:grpSp>
        <p:nvGrpSpPr>
          <p:cNvPr id="37" name="Group 4">
            <a:extLst>
              <a:ext uri="{FF2B5EF4-FFF2-40B4-BE49-F238E27FC236}">
                <a16:creationId xmlns:a16="http://schemas.microsoft.com/office/drawing/2014/main" id="{F502C955-90AD-443F-BA6C-685D148B1DFA}"/>
              </a:ext>
            </a:extLst>
          </p:cNvPr>
          <p:cNvGrpSpPr>
            <a:grpSpLocks/>
          </p:cNvGrpSpPr>
          <p:nvPr/>
        </p:nvGrpSpPr>
        <p:grpSpPr bwMode="auto">
          <a:xfrm>
            <a:off x="3628987" y="5236852"/>
            <a:ext cx="5133083" cy="630195"/>
            <a:chOff x="849" y="3323"/>
            <a:chExt cx="2979" cy="333"/>
          </a:xfrm>
        </p:grpSpPr>
        <p:sp>
          <p:nvSpPr>
            <p:cNvPr id="38" name="Rectangle 11">
              <a:extLst>
                <a:ext uri="{FF2B5EF4-FFF2-40B4-BE49-F238E27FC236}">
                  <a16:creationId xmlns:a16="http://schemas.microsoft.com/office/drawing/2014/main" id="{C12E54DB-A08A-4D4A-9AC4-1E19F96A909D}"/>
                </a:ext>
              </a:extLst>
            </p:cNvPr>
            <p:cNvSpPr>
              <a:spLocks noChangeArrowheads="1"/>
            </p:cNvSpPr>
            <p:nvPr/>
          </p:nvSpPr>
          <p:spPr bwMode="auto">
            <a:xfrm>
              <a:off x="2072" y="3323"/>
              <a:ext cx="1756" cy="296"/>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131.6.23.13,    1500</a:t>
              </a:r>
            </a:p>
          </p:txBody>
        </p:sp>
        <p:sp>
          <p:nvSpPr>
            <p:cNvPr id="39" name="Text Box 12">
              <a:extLst>
                <a:ext uri="{FF2B5EF4-FFF2-40B4-BE49-F238E27FC236}">
                  <a16:creationId xmlns:a16="http://schemas.microsoft.com/office/drawing/2014/main" id="{02CA05D2-D723-4E08-B19B-0255658649FE}"/>
                </a:ext>
              </a:extLst>
            </p:cNvPr>
            <p:cNvSpPr txBox="1">
              <a:spLocks noChangeArrowheads="1"/>
            </p:cNvSpPr>
            <p:nvPr/>
          </p:nvSpPr>
          <p:spPr bwMode="auto">
            <a:xfrm>
              <a:off x="849" y="3347"/>
              <a:ext cx="168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套接字</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(socket)   </a:t>
              </a:r>
            </a:p>
          </p:txBody>
        </p:sp>
      </p:grpSp>
      <p:sp>
        <p:nvSpPr>
          <p:cNvPr id="40" name="文本框 39">
            <a:extLst>
              <a:ext uri="{FF2B5EF4-FFF2-40B4-BE49-F238E27FC236}">
                <a16:creationId xmlns:a16="http://schemas.microsoft.com/office/drawing/2014/main" id="{971AA7B2-08B8-4688-BBD9-1E4D973B7FB3}"/>
              </a:ext>
            </a:extLst>
          </p:cNvPr>
          <p:cNvSpPr txBox="1"/>
          <p:nvPr/>
        </p:nvSpPr>
        <p:spPr>
          <a:xfrm>
            <a:off x="4393055" y="2229563"/>
            <a:ext cx="3835400" cy="369332"/>
          </a:xfrm>
          <a:prstGeom prst="rect">
            <a:avLst/>
          </a:prstGeom>
          <a:noFill/>
        </p:spPr>
        <p:txBody>
          <a:bodyPr wrap="square" rtlCol="0">
            <a:spAutoFit/>
          </a:bodyPr>
          <a:lstStyle/>
          <a:p>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zh-CN" altLang="en-US"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地址在互联网上唯一标识一台主机</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endParaRPr lang="zh-CN" altLang="en-US" dirty="0"/>
          </a:p>
        </p:txBody>
      </p:sp>
      <p:sp>
        <p:nvSpPr>
          <p:cNvPr id="41" name="文本框 40">
            <a:extLst>
              <a:ext uri="{FF2B5EF4-FFF2-40B4-BE49-F238E27FC236}">
                <a16:creationId xmlns:a16="http://schemas.microsoft.com/office/drawing/2014/main" id="{ECBE2487-B245-42B1-87BD-5FE6CABE080C}"/>
              </a:ext>
            </a:extLst>
          </p:cNvPr>
          <p:cNvSpPr txBox="1"/>
          <p:nvPr/>
        </p:nvSpPr>
        <p:spPr>
          <a:xfrm>
            <a:off x="3885692" y="2580034"/>
            <a:ext cx="5122817" cy="369332"/>
          </a:xfrm>
          <a:prstGeom prst="rect">
            <a:avLst/>
          </a:prstGeom>
          <a:noFill/>
        </p:spPr>
        <p:txBody>
          <a:bodyPr wrap="square" rtlCol="0">
            <a:spAutoFit/>
          </a:bodyPr>
          <a:lstStyle/>
          <a:p>
            <a:r>
              <a:rPr kumimoji="1" lang="zh-CN" altLang="en-US"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端口号在一台主机唯一标识一个应用进程，</a:t>
            </a:r>
            <a:endParaRPr lang="zh-CN" altLang="en-US" dirty="0"/>
          </a:p>
        </p:txBody>
      </p:sp>
      <p:sp>
        <p:nvSpPr>
          <p:cNvPr id="42" name="文本框 41">
            <a:extLst>
              <a:ext uri="{FF2B5EF4-FFF2-40B4-BE49-F238E27FC236}">
                <a16:creationId xmlns:a16="http://schemas.microsoft.com/office/drawing/2014/main" id="{91836EE0-1AC0-42B9-94C7-E25EF7C0FFAB}"/>
              </a:ext>
            </a:extLst>
          </p:cNvPr>
          <p:cNvSpPr txBox="1"/>
          <p:nvPr/>
        </p:nvSpPr>
        <p:spPr>
          <a:xfrm>
            <a:off x="8532279" y="2934069"/>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60458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par>
                          <p:cTn id="13" fill="hold">
                            <p:stCondLst>
                              <p:cond delay="500"/>
                            </p:stCondLst>
                            <p:childTnLst>
                              <p:par>
                                <p:cTn id="14" presetID="31"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anim calcmode="lin" valueType="num">
                                      <p:cBhvr>
                                        <p:cTn id="18" dur="500" fill="hold"/>
                                        <p:tgtEl>
                                          <p:spTgt spid="27"/>
                                        </p:tgtEl>
                                        <p:attrNameLst>
                                          <p:attrName>style.rotation</p:attrName>
                                        </p:attrNameLst>
                                      </p:cBhvr>
                                      <p:tavLst>
                                        <p:tav tm="0">
                                          <p:val>
                                            <p:fltVal val="90"/>
                                          </p:val>
                                        </p:tav>
                                        <p:tav tm="100000">
                                          <p:val>
                                            <p:fltVal val="0"/>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par>
                          <p:cTn id="25" fill="hold">
                            <p:stCondLst>
                              <p:cond delay="500"/>
                            </p:stCondLst>
                            <p:childTnLst>
                              <p:par>
                                <p:cTn id="26" presetID="31" presetClass="entr" presetSubtype="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 calcmode="lin" valueType="num">
                                      <p:cBhvr>
                                        <p:cTn id="30" dur="500" fill="hold"/>
                                        <p:tgtEl>
                                          <p:spTgt spid="32"/>
                                        </p:tgtEl>
                                        <p:attrNameLst>
                                          <p:attrName>style.rotation</p:attrName>
                                        </p:attrNameLst>
                                      </p:cBhvr>
                                      <p:tavLst>
                                        <p:tav tm="0">
                                          <p:val>
                                            <p:fltVal val="90"/>
                                          </p:val>
                                        </p:tav>
                                        <p:tav tm="100000">
                                          <p:val>
                                            <p:fltVal val="0"/>
                                          </p:val>
                                        </p:tav>
                                      </p:tavLst>
                                    </p:anim>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par>
                          <p:cTn id="37" fill="hold">
                            <p:stCondLst>
                              <p:cond delay="500"/>
                            </p:stCondLst>
                            <p:childTnLst>
                              <p:par>
                                <p:cTn id="38" presetID="63" presetClass="path" presetSubtype="0" accel="50000" decel="50000" fill="hold" nodeType="afterEffect">
                                  <p:stCondLst>
                                    <p:cond delay="0"/>
                                  </p:stCondLst>
                                  <p:childTnLst>
                                    <p:animMotion origin="layout" path="M -3.75E-6 -1.85185E-6 L 0.11888 -1.85185E-6 " pathEditMode="relative" rAng="0" ptsTypes="AA">
                                      <p:cBhvr>
                                        <p:cTn id="39" dur="1000" fill="hold"/>
                                        <p:tgtEl>
                                          <p:spTgt spid="27"/>
                                        </p:tgtEl>
                                        <p:attrNameLst>
                                          <p:attrName>ppt_x</p:attrName>
                                          <p:attrName>ppt_y</p:attrName>
                                        </p:attrNameLst>
                                      </p:cBhvr>
                                      <p:rCtr x="5937" y="0"/>
                                    </p:animMotion>
                                  </p:childTnLst>
                                </p:cTn>
                              </p:par>
                              <p:par>
                                <p:cTn id="40" presetID="35" presetClass="path" presetSubtype="0" accel="50000" decel="50000" fill="hold" nodeType="withEffect">
                                  <p:stCondLst>
                                    <p:cond delay="0"/>
                                  </p:stCondLst>
                                  <p:childTnLst>
                                    <p:animMotion origin="layout" path="M 2.70833E-6 -1.85185E-6 L -0.14284 0.00301 " pathEditMode="relative" rAng="0" ptsTypes="AA">
                                      <p:cBhvr>
                                        <p:cTn id="41" dur="1000" fill="hold"/>
                                        <p:tgtEl>
                                          <p:spTgt spid="32"/>
                                        </p:tgtEl>
                                        <p:attrNameLst>
                                          <p:attrName>ppt_x</p:attrName>
                                          <p:attrName>ppt_y</p:attrName>
                                        </p:attrNameLst>
                                      </p:cBhvr>
                                      <p:rCtr x="-7148" y="139"/>
                                    </p:animMotion>
                                  </p:childTnLst>
                                </p:cTn>
                              </p:par>
                            </p:childTnLst>
                          </p:cTn>
                        </p:par>
                        <p:par>
                          <p:cTn id="42" fill="hold">
                            <p:stCondLst>
                              <p:cond delay="1500"/>
                            </p:stCondLst>
                            <p:childTnLst>
                              <p:par>
                                <p:cTn id="43" presetID="53" presetClass="exit" presetSubtype="32" fill="hold" nodeType="afterEffect">
                                  <p:stCondLst>
                                    <p:cond delay="0"/>
                                  </p:stCondLst>
                                  <p:childTnLst>
                                    <p:anim calcmode="lin" valueType="num">
                                      <p:cBhvr>
                                        <p:cTn id="44" dur="500"/>
                                        <p:tgtEl>
                                          <p:spTgt spid="27"/>
                                        </p:tgtEl>
                                        <p:attrNameLst>
                                          <p:attrName>ppt_w</p:attrName>
                                        </p:attrNameLst>
                                      </p:cBhvr>
                                      <p:tavLst>
                                        <p:tav tm="0">
                                          <p:val>
                                            <p:strVal val="ppt_w"/>
                                          </p:val>
                                        </p:tav>
                                        <p:tav tm="100000">
                                          <p:val>
                                            <p:fltVal val="0"/>
                                          </p:val>
                                        </p:tav>
                                      </p:tavLst>
                                    </p:anim>
                                    <p:anim calcmode="lin" valueType="num">
                                      <p:cBhvr>
                                        <p:cTn id="45" dur="500"/>
                                        <p:tgtEl>
                                          <p:spTgt spid="27"/>
                                        </p:tgtEl>
                                        <p:attrNameLst>
                                          <p:attrName>ppt_h</p:attrName>
                                        </p:attrNameLst>
                                      </p:cBhvr>
                                      <p:tavLst>
                                        <p:tav tm="0">
                                          <p:val>
                                            <p:strVal val="ppt_h"/>
                                          </p:val>
                                        </p:tav>
                                        <p:tav tm="100000">
                                          <p:val>
                                            <p:fltVal val="0"/>
                                          </p:val>
                                        </p:tav>
                                      </p:tavLst>
                                    </p:anim>
                                    <p:animEffect transition="out" filter="fad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par>
                                <p:cTn id="48" presetID="53" presetClass="exit" presetSubtype="32" fill="hold" nodeType="withEffect">
                                  <p:stCondLst>
                                    <p:cond delay="0"/>
                                  </p:stCondLst>
                                  <p:childTnLst>
                                    <p:anim calcmode="lin" valueType="num">
                                      <p:cBhvr>
                                        <p:cTn id="49" dur="500"/>
                                        <p:tgtEl>
                                          <p:spTgt spid="32"/>
                                        </p:tgtEl>
                                        <p:attrNameLst>
                                          <p:attrName>ppt_w</p:attrName>
                                        </p:attrNameLst>
                                      </p:cBhvr>
                                      <p:tavLst>
                                        <p:tav tm="0">
                                          <p:val>
                                            <p:strVal val="ppt_w"/>
                                          </p:val>
                                        </p:tav>
                                        <p:tav tm="100000">
                                          <p:val>
                                            <p:fltVal val="0"/>
                                          </p:val>
                                        </p:tav>
                                      </p:tavLst>
                                    </p:anim>
                                    <p:anim calcmode="lin" valueType="num">
                                      <p:cBhvr>
                                        <p:cTn id="50" dur="500"/>
                                        <p:tgtEl>
                                          <p:spTgt spid="32"/>
                                        </p:tgtEl>
                                        <p:attrNameLst>
                                          <p:attrName>ppt_h</p:attrName>
                                        </p:attrNameLst>
                                      </p:cBhvr>
                                      <p:tavLst>
                                        <p:tav tm="0">
                                          <p:val>
                                            <p:strVal val="ppt_h"/>
                                          </p:val>
                                        </p:tav>
                                        <p:tav tm="100000">
                                          <p:val>
                                            <p:fltVal val="0"/>
                                          </p:val>
                                        </p:tav>
                                      </p:tavLst>
                                    </p:anim>
                                    <p:animEffect transition="out" filter="fade">
                                      <p:cBhvr>
                                        <p:cTn id="51" dur="500"/>
                                        <p:tgtEl>
                                          <p:spTgt spid="32"/>
                                        </p:tgtEl>
                                      </p:cBhvr>
                                    </p:animEffect>
                                    <p:set>
                                      <p:cBhvr>
                                        <p:cTn id="52" dur="1" fill="hold">
                                          <p:stCondLst>
                                            <p:cond delay="499"/>
                                          </p:stCondLst>
                                        </p:cTn>
                                        <p:tgtEl>
                                          <p:spTgt spid="32"/>
                                        </p:tgtEl>
                                        <p:attrNameLst>
                                          <p:attrName>style.visibility</p:attrName>
                                        </p:attrNameLst>
                                      </p:cBhvr>
                                      <p:to>
                                        <p:strVal val="hidden"/>
                                      </p:to>
                                    </p:set>
                                  </p:childTnLst>
                                </p:cTn>
                              </p:par>
                            </p:childTnLst>
                          </p:cTn>
                        </p:par>
                        <p:par>
                          <p:cTn id="53" fill="hold">
                            <p:stCondLst>
                              <p:cond delay="2000"/>
                            </p:stCondLst>
                            <p:childTnLst>
                              <p:par>
                                <p:cTn id="54" presetID="17" presetClass="entr" presetSubtype="10"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2A0D382-50D8-456F-8B9D-29F726F7421E}"/>
              </a:ext>
            </a:extLst>
          </p:cNvPr>
          <p:cNvGrpSpPr/>
          <p:nvPr/>
        </p:nvGrpSpPr>
        <p:grpSpPr>
          <a:xfrm>
            <a:off x="430213" y="0"/>
            <a:ext cx="7039098" cy="1428589"/>
            <a:chOff x="551030" y="-368704"/>
            <a:chExt cx="7039098" cy="1428589"/>
          </a:xfrm>
        </p:grpSpPr>
        <p:grpSp>
          <p:nvGrpSpPr>
            <p:cNvPr id="4" name="组合 3">
              <a:extLst>
                <a:ext uri="{FF2B5EF4-FFF2-40B4-BE49-F238E27FC236}">
                  <a16:creationId xmlns:a16="http://schemas.microsoft.com/office/drawing/2014/main" id="{9AA07364-DA9D-4DC1-BAC1-73D639398BC0}"/>
                </a:ext>
              </a:extLst>
            </p:cNvPr>
            <p:cNvGrpSpPr/>
            <p:nvPr/>
          </p:nvGrpSpPr>
          <p:grpSpPr>
            <a:xfrm>
              <a:off x="1201631" y="303925"/>
              <a:ext cx="6388497" cy="686826"/>
              <a:chOff x="1839058" y="967769"/>
              <a:chExt cx="6388497" cy="686826"/>
            </a:xfrm>
          </p:grpSpPr>
          <p:sp>
            <p:nvSpPr>
              <p:cNvPr id="6" name="矩形: 圆角 5">
                <a:extLst>
                  <a:ext uri="{FF2B5EF4-FFF2-40B4-BE49-F238E27FC236}">
                    <a16:creationId xmlns:a16="http://schemas.microsoft.com/office/drawing/2014/main" id="{ABE8060C-254F-4B01-80F5-5E688E10FD50}"/>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7" name="文本框 6">
                <a:extLst>
                  <a:ext uri="{FF2B5EF4-FFF2-40B4-BE49-F238E27FC236}">
                    <a16:creationId xmlns:a16="http://schemas.microsoft.com/office/drawing/2014/main" id="{B1BEDA7F-D3F1-4CC1-BCC5-9CAC600960F9}"/>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5" name="图片 4">
              <a:extLst>
                <a:ext uri="{FF2B5EF4-FFF2-40B4-BE49-F238E27FC236}">
                  <a16:creationId xmlns:a16="http://schemas.microsoft.com/office/drawing/2014/main" id="{927F1C0D-9BFE-4B25-813D-6D2BCA257C3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9" name="Rectangle 4">
            <a:extLst>
              <a:ext uri="{FF2B5EF4-FFF2-40B4-BE49-F238E27FC236}">
                <a16:creationId xmlns:a16="http://schemas.microsoft.com/office/drawing/2014/main" id="{7B6E7FF0-F410-436F-8DF6-8076024F21CB}"/>
              </a:ext>
            </a:extLst>
          </p:cNvPr>
          <p:cNvSpPr>
            <a:spLocks noChangeArrowheads="1"/>
          </p:cNvSpPr>
          <p:nvPr/>
        </p:nvSpPr>
        <p:spPr bwMode="auto">
          <a:xfrm>
            <a:off x="7515770" y="2000250"/>
            <a:ext cx="3324225" cy="320040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0" name="Rectangle 5">
            <a:extLst>
              <a:ext uri="{FF2B5EF4-FFF2-40B4-BE49-F238E27FC236}">
                <a16:creationId xmlns:a16="http://schemas.microsoft.com/office/drawing/2014/main" id="{E2ED3AC5-C48C-4E9D-870D-556322FF9A1A}"/>
              </a:ext>
            </a:extLst>
          </p:cNvPr>
          <p:cNvSpPr>
            <a:spLocks noChangeArrowheads="1"/>
          </p:cNvSpPr>
          <p:nvPr/>
        </p:nvSpPr>
        <p:spPr bwMode="auto">
          <a:xfrm>
            <a:off x="7439570" y="2095500"/>
            <a:ext cx="3324225" cy="3200400"/>
          </a:xfrm>
          <a:prstGeom prst="rect">
            <a:avLst/>
          </a:prstGeom>
          <a:solidFill>
            <a:schemeClr val="bg1"/>
          </a:solidFill>
          <a:ln w="1905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1" name="Text Box 6">
            <a:extLst>
              <a:ext uri="{FF2B5EF4-FFF2-40B4-BE49-F238E27FC236}">
                <a16:creationId xmlns:a16="http://schemas.microsoft.com/office/drawing/2014/main" id="{68FF16CF-5BE9-4086-B52A-BB8445F8AC3B}"/>
              </a:ext>
            </a:extLst>
          </p:cNvPr>
          <p:cNvSpPr txBox="1">
            <a:spLocks noChangeArrowheads="1"/>
          </p:cNvSpPr>
          <p:nvPr/>
        </p:nvSpPr>
        <p:spPr bwMode="auto">
          <a:xfrm>
            <a:off x="7723733" y="2117725"/>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FF0000"/>
                </a:solidFill>
                <a:ea typeface="楷体" panose="02010609060101010101" pitchFamily="49" charset="-122"/>
                <a:cs typeface="Arial" panose="020B0604020202020204" pitchFamily="34" charset="0"/>
              </a:rPr>
              <a:t>源端口 </a:t>
            </a:r>
            <a:r>
              <a:rPr lang="en-US" altLang="zh-CN">
                <a:solidFill>
                  <a:srgbClr val="FF0000"/>
                </a:solidFill>
                <a:ea typeface="楷体" panose="02010609060101010101" pitchFamily="49" charset="-122"/>
                <a:cs typeface="Arial" panose="020B0604020202020204" pitchFamily="34" charset="0"/>
              </a:rPr>
              <a:t>#</a:t>
            </a:r>
            <a:endParaRPr lang="en-US" altLang="zh-CN" sz="2400">
              <a:ea typeface="楷体" panose="02010609060101010101" pitchFamily="49" charset="-122"/>
              <a:cs typeface="Arial" panose="020B0604020202020204" pitchFamily="34" charset="0"/>
            </a:endParaRPr>
          </a:p>
        </p:txBody>
      </p:sp>
      <p:sp>
        <p:nvSpPr>
          <p:cNvPr id="12" name="Text Box 7">
            <a:extLst>
              <a:ext uri="{FF2B5EF4-FFF2-40B4-BE49-F238E27FC236}">
                <a16:creationId xmlns:a16="http://schemas.microsoft.com/office/drawing/2014/main" id="{56309D81-F94F-4AEA-868A-D99468A9840C}"/>
              </a:ext>
            </a:extLst>
          </p:cNvPr>
          <p:cNvSpPr txBox="1">
            <a:spLocks noChangeArrowheads="1"/>
          </p:cNvSpPr>
          <p:nvPr/>
        </p:nvSpPr>
        <p:spPr bwMode="auto">
          <a:xfrm>
            <a:off x="9276308" y="2117725"/>
            <a:ext cx="1301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FF0000"/>
                </a:solidFill>
                <a:ea typeface="楷体" panose="02010609060101010101" pitchFamily="49" charset="-122"/>
                <a:cs typeface="Arial" panose="020B0604020202020204" pitchFamily="34" charset="0"/>
              </a:rPr>
              <a:t>目的端口 </a:t>
            </a:r>
            <a:r>
              <a:rPr lang="en-US" altLang="zh-CN">
                <a:solidFill>
                  <a:srgbClr val="FF0000"/>
                </a:solidFill>
                <a:ea typeface="楷体" panose="02010609060101010101" pitchFamily="49" charset="-122"/>
                <a:cs typeface="Arial" panose="020B0604020202020204" pitchFamily="34" charset="0"/>
              </a:rPr>
              <a:t>#</a:t>
            </a:r>
            <a:endParaRPr lang="en-US" altLang="zh-CN" sz="2400">
              <a:solidFill>
                <a:srgbClr val="FF0000"/>
              </a:solidFill>
              <a:ea typeface="楷体" panose="02010609060101010101" pitchFamily="49" charset="-122"/>
              <a:cs typeface="Arial" panose="020B0604020202020204" pitchFamily="34" charset="0"/>
            </a:endParaRPr>
          </a:p>
        </p:txBody>
      </p:sp>
      <p:sp>
        <p:nvSpPr>
          <p:cNvPr id="13" name="Line 8">
            <a:extLst>
              <a:ext uri="{FF2B5EF4-FFF2-40B4-BE49-F238E27FC236}">
                <a16:creationId xmlns:a16="http://schemas.microsoft.com/office/drawing/2014/main" id="{767A0D48-59EE-4B5A-993A-3DCE31100D04}"/>
              </a:ext>
            </a:extLst>
          </p:cNvPr>
          <p:cNvSpPr>
            <a:spLocks noChangeShapeType="1"/>
          </p:cNvSpPr>
          <p:nvPr/>
        </p:nvSpPr>
        <p:spPr bwMode="auto">
          <a:xfrm flipV="1">
            <a:off x="7430045"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9">
            <a:extLst>
              <a:ext uri="{FF2B5EF4-FFF2-40B4-BE49-F238E27FC236}">
                <a16:creationId xmlns:a16="http://schemas.microsoft.com/office/drawing/2014/main" id="{1D43456D-3ECB-41E7-AFC9-0F7B39B67EFC}"/>
              </a:ext>
            </a:extLst>
          </p:cNvPr>
          <p:cNvSpPr>
            <a:spLocks noChangeShapeType="1"/>
          </p:cNvSpPr>
          <p:nvPr/>
        </p:nvSpPr>
        <p:spPr bwMode="auto">
          <a:xfrm flipV="1">
            <a:off x="7439570" y="348615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
            <a:extLst>
              <a:ext uri="{FF2B5EF4-FFF2-40B4-BE49-F238E27FC236}">
                <a16:creationId xmlns:a16="http://schemas.microsoft.com/office/drawing/2014/main" id="{2F52A2A9-4151-45FD-BB4E-9721ED2909C8}"/>
              </a:ext>
            </a:extLst>
          </p:cNvPr>
          <p:cNvSpPr>
            <a:spLocks noChangeShapeType="1"/>
          </p:cNvSpPr>
          <p:nvPr/>
        </p:nvSpPr>
        <p:spPr bwMode="auto">
          <a:xfrm flipV="1">
            <a:off x="9077870"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1">
            <a:extLst>
              <a:ext uri="{FF2B5EF4-FFF2-40B4-BE49-F238E27FC236}">
                <a16:creationId xmlns:a16="http://schemas.microsoft.com/office/drawing/2014/main" id="{47F5136C-D88F-4AC2-BDE2-1AA968FBAD1F}"/>
              </a:ext>
            </a:extLst>
          </p:cNvPr>
          <p:cNvSpPr txBox="1">
            <a:spLocks noChangeArrowheads="1"/>
          </p:cNvSpPr>
          <p:nvPr/>
        </p:nvSpPr>
        <p:spPr bwMode="auto">
          <a:xfrm>
            <a:off x="8673058" y="1665288"/>
            <a:ext cx="7604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ea typeface="楷体" panose="02010609060101010101" pitchFamily="49" charset="-122"/>
                <a:cs typeface="Arial" panose="020B0604020202020204" pitchFamily="34" charset="0"/>
              </a:rPr>
              <a:t>32 </a:t>
            </a:r>
            <a:r>
              <a:rPr lang="zh-CN" altLang="en-US">
                <a:ea typeface="楷体" panose="02010609060101010101" pitchFamily="49" charset="-122"/>
                <a:cs typeface="Arial" panose="020B0604020202020204" pitchFamily="34" charset="0"/>
              </a:rPr>
              <a:t>位</a:t>
            </a:r>
            <a:endParaRPr lang="zh-CN" altLang="en-US" sz="2400">
              <a:ea typeface="楷体" panose="02010609060101010101" pitchFamily="49" charset="-122"/>
              <a:cs typeface="Arial" panose="020B0604020202020204" pitchFamily="34" charset="0"/>
            </a:endParaRPr>
          </a:p>
        </p:txBody>
      </p:sp>
      <p:sp>
        <p:nvSpPr>
          <p:cNvPr id="17" name="Line 12">
            <a:extLst>
              <a:ext uri="{FF2B5EF4-FFF2-40B4-BE49-F238E27FC236}">
                <a16:creationId xmlns:a16="http://schemas.microsoft.com/office/drawing/2014/main" id="{FF8DF861-A197-4C41-99B1-2237752D2DD5}"/>
              </a:ext>
            </a:extLst>
          </p:cNvPr>
          <p:cNvSpPr>
            <a:spLocks noChangeShapeType="1"/>
          </p:cNvSpPr>
          <p:nvPr/>
        </p:nvSpPr>
        <p:spPr bwMode="auto">
          <a:xfrm>
            <a:off x="9535070"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a:extLst>
              <a:ext uri="{FF2B5EF4-FFF2-40B4-BE49-F238E27FC236}">
                <a16:creationId xmlns:a16="http://schemas.microsoft.com/office/drawing/2014/main" id="{790C3EAA-712C-4510-9DA9-683048ED789A}"/>
              </a:ext>
            </a:extLst>
          </p:cNvPr>
          <p:cNvSpPr>
            <a:spLocks noChangeShapeType="1"/>
          </p:cNvSpPr>
          <p:nvPr/>
        </p:nvSpPr>
        <p:spPr bwMode="auto">
          <a:xfrm rot="10800000">
            <a:off x="7425283"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4">
            <a:extLst>
              <a:ext uri="{FF2B5EF4-FFF2-40B4-BE49-F238E27FC236}">
                <a16:creationId xmlns:a16="http://schemas.microsoft.com/office/drawing/2014/main" id="{1410E8DF-6848-408F-ACFE-BC6482A9C517}"/>
              </a:ext>
            </a:extLst>
          </p:cNvPr>
          <p:cNvSpPr txBox="1">
            <a:spLocks noChangeArrowheads="1"/>
          </p:cNvSpPr>
          <p:nvPr/>
        </p:nvSpPr>
        <p:spPr bwMode="auto">
          <a:xfrm>
            <a:off x="8406358" y="3951288"/>
            <a:ext cx="128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ea typeface="楷体" panose="02010609060101010101" pitchFamily="49" charset="-122"/>
                <a:cs typeface="Arial" panose="020B0604020202020204" pitchFamily="34" charset="0"/>
              </a:rPr>
              <a:t>应用数据 </a:t>
            </a:r>
          </a:p>
          <a:p>
            <a:pPr algn="ctr"/>
            <a:r>
              <a:rPr lang="en-US" altLang="zh-CN" sz="2000">
                <a:ea typeface="楷体" panose="02010609060101010101" pitchFamily="49" charset="-122"/>
                <a:cs typeface="Arial" panose="020B0604020202020204" pitchFamily="34" charset="0"/>
              </a:rPr>
              <a:t>(</a:t>
            </a:r>
            <a:r>
              <a:rPr lang="zh-CN" altLang="en-US" sz="2000">
                <a:ea typeface="楷体" panose="02010609060101010101" pitchFamily="49" charset="-122"/>
                <a:cs typeface="Arial" panose="020B0604020202020204" pitchFamily="34" charset="0"/>
              </a:rPr>
              <a:t>报文</a:t>
            </a:r>
            <a:r>
              <a:rPr lang="en-US" altLang="zh-CN" sz="2000">
                <a:ea typeface="楷体" panose="02010609060101010101" pitchFamily="49" charset="-122"/>
                <a:cs typeface="Arial" panose="020B0604020202020204" pitchFamily="34" charset="0"/>
              </a:rPr>
              <a:t>)</a:t>
            </a:r>
            <a:endParaRPr lang="en-US" altLang="zh-CN" sz="2400">
              <a:ea typeface="楷体" panose="02010609060101010101" pitchFamily="49" charset="-122"/>
              <a:cs typeface="Arial" panose="020B0604020202020204" pitchFamily="34" charset="0"/>
            </a:endParaRPr>
          </a:p>
        </p:txBody>
      </p:sp>
      <p:sp>
        <p:nvSpPr>
          <p:cNvPr id="20" name="Text Box 15">
            <a:extLst>
              <a:ext uri="{FF2B5EF4-FFF2-40B4-BE49-F238E27FC236}">
                <a16:creationId xmlns:a16="http://schemas.microsoft.com/office/drawing/2014/main" id="{624C0B88-6AE2-4C6E-93F0-849E8041C3B2}"/>
              </a:ext>
            </a:extLst>
          </p:cNvPr>
          <p:cNvSpPr txBox="1">
            <a:spLocks noChangeArrowheads="1"/>
          </p:cNvSpPr>
          <p:nvPr/>
        </p:nvSpPr>
        <p:spPr bwMode="auto">
          <a:xfrm>
            <a:off x="8231971" y="284003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ea typeface="楷体" panose="02010609060101010101" pitchFamily="49" charset="-122"/>
                <a:cs typeface="Arial" panose="020B0604020202020204" pitchFamily="34" charset="0"/>
              </a:rPr>
              <a:t>其它首部字段</a:t>
            </a:r>
          </a:p>
        </p:txBody>
      </p:sp>
      <p:sp>
        <p:nvSpPr>
          <p:cNvPr id="21" name="Text Box 16">
            <a:extLst>
              <a:ext uri="{FF2B5EF4-FFF2-40B4-BE49-F238E27FC236}">
                <a16:creationId xmlns:a16="http://schemas.microsoft.com/office/drawing/2014/main" id="{92ECCC5E-B47A-4776-82EC-D95E99807776}"/>
              </a:ext>
            </a:extLst>
          </p:cNvPr>
          <p:cNvSpPr txBox="1">
            <a:spLocks noChangeArrowheads="1"/>
          </p:cNvSpPr>
          <p:nvPr/>
        </p:nvSpPr>
        <p:spPr bwMode="auto">
          <a:xfrm>
            <a:off x="7863433" y="5518150"/>
            <a:ext cx="266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ea typeface="楷体" panose="02010609060101010101" pitchFamily="49" charset="-122"/>
                <a:cs typeface="Arial" panose="020B0604020202020204" pitchFamily="34" charset="0"/>
              </a:rPr>
              <a:t>TCP/UDP </a:t>
            </a:r>
            <a:r>
              <a:rPr lang="zh-CN" altLang="en-US" sz="2000">
                <a:ea typeface="楷体" panose="02010609060101010101" pitchFamily="49" charset="-122"/>
                <a:cs typeface="Arial" panose="020B0604020202020204" pitchFamily="34" charset="0"/>
              </a:rPr>
              <a:t>报文段格式</a:t>
            </a:r>
            <a:endParaRPr lang="zh-CN" altLang="en-US" sz="2400">
              <a:ea typeface="楷体" panose="02010609060101010101" pitchFamily="49" charset="-122"/>
              <a:cs typeface="Arial" panose="020B0604020202020204" pitchFamily="34" charset="0"/>
            </a:endParaRPr>
          </a:p>
        </p:txBody>
      </p:sp>
      <p:grpSp>
        <p:nvGrpSpPr>
          <p:cNvPr id="22" name="组合 21">
            <a:extLst>
              <a:ext uri="{FF2B5EF4-FFF2-40B4-BE49-F238E27FC236}">
                <a16:creationId xmlns:a16="http://schemas.microsoft.com/office/drawing/2014/main" id="{1439E611-DE4E-4472-BC62-FF63FAA320E3}"/>
              </a:ext>
            </a:extLst>
          </p:cNvPr>
          <p:cNvGrpSpPr/>
          <p:nvPr/>
        </p:nvGrpSpPr>
        <p:grpSpPr>
          <a:xfrm>
            <a:off x="552348" y="1568770"/>
            <a:ext cx="4572896" cy="526730"/>
            <a:chOff x="722008" y="1303131"/>
            <a:chExt cx="5509403" cy="502938"/>
          </a:xfrm>
        </p:grpSpPr>
        <p:grpSp>
          <p:nvGrpSpPr>
            <p:cNvPr id="23" name="组合 22">
              <a:extLst>
                <a:ext uri="{FF2B5EF4-FFF2-40B4-BE49-F238E27FC236}">
                  <a16:creationId xmlns:a16="http://schemas.microsoft.com/office/drawing/2014/main" id="{C073EB01-72E3-4B9B-8130-B69E1050B036}"/>
                </a:ext>
              </a:extLst>
            </p:cNvPr>
            <p:cNvGrpSpPr/>
            <p:nvPr/>
          </p:nvGrpSpPr>
          <p:grpSpPr>
            <a:xfrm>
              <a:off x="722008" y="1303131"/>
              <a:ext cx="546594" cy="475865"/>
              <a:chOff x="708742" y="1296102"/>
              <a:chExt cx="454744" cy="283828"/>
            </a:xfrm>
          </p:grpSpPr>
          <p:sp>
            <p:nvSpPr>
              <p:cNvPr id="26" name="平行四边形 25">
                <a:extLst>
                  <a:ext uri="{FF2B5EF4-FFF2-40B4-BE49-F238E27FC236}">
                    <a16:creationId xmlns:a16="http://schemas.microsoft.com/office/drawing/2014/main" id="{F74D6EC1-6D46-4941-BD7F-EFCC5FB78B7D}"/>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7" name="平行四边形 26">
                <a:extLst>
                  <a:ext uri="{FF2B5EF4-FFF2-40B4-BE49-F238E27FC236}">
                    <a16:creationId xmlns:a16="http://schemas.microsoft.com/office/drawing/2014/main" id="{CFD5058C-5453-46FB-A481-A0AE623C9C0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24" name="流程图: 手动输入 6">
              <a:extLst>
                <a:ext uri="{FF2B5EF4-FFF2-40B4-BE49-F238E27FC236}">
                  <a16:creationId xmlns:a16="http://schemas.microsoft.com/office/drawing/2014/main" id="{E224330B-D5B4-4514-81D7-12A6CC29C43D}"/>
                </a:ext>
              </a:extLst>
            </p:cNvPr>
            <p:cNvSpPr/>
            <p:nvPr/>
          </p:nvSpPr>
          <p:spPr>
            <a:xfrm rot="5400000" flipV="1">
              <a:off x="3344515" y="-1105921"/>
              <a:ext cx="475861" cy="529793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sp>
          <p:nvSpPr>
            <p:cNvPr id="25" name="Text Box 79">
              <a:extLst>
                <a:ext uri="{FF2B5EF4-FFF2-40B4-BE49-F238E27FC236}">
                  <a16:creationId xmlns:a16="http://schemas.microsoft.com/office/drawing/2014/main" id="{E9BE8467-A232-4C65-9980-F8B13782D3B4}"/>
                </a:ext>
              </a:extLst>
            </p:cNvPr>
            <p:cNvSpPr txBox="1">
              <a:spLocks noChangeArrowheads="1"/>
            </p:cNvSpPr>
            <p:nvPr/>
          </p:nvSpPr>
          <p:spPr bwMode="auto">
            <a:xfrm>
              <a:off x="1351236" y="1335869"/>
              <a:ext cx="488017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报文段（数据报）的投送</a:t>
              </a:r>
            </a:p>
          </p:txBody>
        </p:sp>
      </p:grpSp>
      <p:grpSp>
        <p:nvGrpSpPr>
          <p:cNvPr id="28" name="组合 27">
            <a:extLst>
              <a:ext uri="{FF2B5EF4-FFF2-40B4-BE49-F238E27FC236}">
                <a16:creationId xmlns:a16="http://schemas.microsoft.com/office/drawing/2014/main" id="{85BFAE3F-5C28-4ACC-A0F3-7651E158DC40}"/>
              </a:ext>
            </a:extLst>
          </p:cNvPr>
          <p:cNvGrpSpPr/>
          <p:nvPr/>
        </p:nvGrpSpPr>
        <p:grpSpPr>
          <a:xfrm>
            <a:off x="761422" y="2218645"/>
            <a:ext cx="3732921" cy="476221"/>
            <a:chOff x="1403750" y="3593123"/>
            <a:chExt cx="3732921" cy="476221"/>
          </a:xfrm>
        </p:grpSpPr>
        <p:grpSp>
          <p:nvGrpSpPr>
            <p:cNvPr id="29" name="组合 28">
              <a:extLst>
                <a:ext uri="{FF2B5EF4-FFF2-40B4-BE49-F238E27FC236}">
                  <a16:creationId xmlns:a16="http://schemas.microsoft.com/office/drawing/2014/main" id="{4FF2A923-C3F6-4AB8-B4A8-85F6C40BA4FD}"/>
                </a:ext>
              </a:extLst>
            </p:cNvPr>
            <p:cNvGrpSpPr/>
            <p:nvPr/>
          </p:nvGrpSpPr>
          <p:grpSpPr>
            <a:xfrm>
              <a:off x="1403750" y="3593123"/>
              <a:ext cx="490436" cy="476221"/>
              <a:chOff x="1403750" y="3593123"/>
              <a:chExt cx="808892" cy="785446"/>
            </a:xfrm>
          </p:grpSpPr>
          <p:sp>
            <p:nvSpPr>
              <p:cNvPr id="31" name="对话气泡: 椭圆形 30">
                <a:extLst>
                  <a:ext uri="{FF2B5EF4-FFF2-40B4-BE49-F238E27FC236}">
                    <a16:creationId xmlns:a16="http://schemas.microsoft.com/office/drawing/2014/main" id="{11B4EBEF-069B-4F29-9301-0FBA3B64777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ound-web-cam_17861">
                <a:extLst>
                  <a:ext uri="{FF2B5EF4-FFF2-40B4-BE49-F238E27FC236}">
                    <a16:creationId xmlns:a16="http://schemas.microsoft.com/office/drawing/2014/main" id="{5649BBB6-DAD5-4426-AC04-7697766E655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0" name="Text Box 79">
              <a:extLst>
                <a:ext uri="{FF2B5EF4-FFF2-40B4-BE49-F238E27FC236}">
                  <a16:creationId xmlns:a16="http://schemas.microsoft.com/office/drawing/2014/main" id="{013BC7C4-D2DD-4B99-95CF-B6386A7DA170}"/>
                </a:ext>
              </a:extLst>
            </p:cNvPr>
            <p:cNvSpPr txBox="1">
              <a:spLocks noChangeArrowheads="1"/>
            </p:cNvSpPr>
            <p:nvPr/>
          </p:nvSpPr>
          <p:spPr bwMode="auto">
            <a:xfrm>
              <a:off x="1985932" y="3593123"/>
              <a:ext cx="315073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主机收到</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包</a:t>
              </a:r>
            </a:p>
          </p:txBody>
        </p:sp>
      </p:grpSp>
      <p:sp>
        <p:nvSpPr>
          <p:cNvPr id="33" name="Text Box 79">
            <a:extLst>
              <a:ext uri="{FF2B5EF4-FFF2-40B4-BE49-F238E27FC236}">
                <a16:creationId xmlns:a16="http://schemas.microsoft.com/office/drawing/2014/main" id="{C6CD5A91-3756-4A53-A430-A09B4A669EC2}"/>
              </a:ext>
            </a:extLst>
          </p:cNvPr>
          <p:cNvSpPr txBox="1">
            <a:spLocks noChangeArrowheads="1"/>
          </p:cNvSpPr>
          <p:nvPr/>
        </p:nvSpPr>
        <p:spPr bwMode="auto">
          <a:xfrm>
            <a:off x="998576" y="2747546"/>
            <a:ext cx="5525514" cy="308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20000"/>
              </a:lnSpc>
              <a:buClr>
                <a:srgbClr val="009FF6"/>
              </a:buClr>
              <a:buFont typeface="Wingdings" panose="05000000000000000000" pitchFamily="2" charset="2"/>
              <a:buChar char="p"/>
            </a:pP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每个数据包都有源</a:t>
            </a:r>
            <a:r>
              <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地址和目的</a:t>
            </a:r>
            <a:r>
              <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地址</a:t>
            </a:r>
            <a:endPar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20000"/>
              </a:lnSpc>
              <a:buClr>
                <a:srgbClr val="009FF6"/>
              </a:buClr>
              <a:buFont typeface="Wingdings" panose="05000000000000000000" pitchFamily="2" charset="2"/>
              <a:buChar char="p"/>
            </a:pP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每个数据包都携带一个传输层的数据报文段</a:t>
            </a:r>
            <a:endPar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20000"/>
              </a:lnSpc>
              <a:buClr>
                <a:srgbClr val="009FF6"/>
              </a:buClr>
              <a:buFont typeface="Wingdings" panose="05000000000000000000" pitchFamily="2" charset="2"/>
              <a:buChar char="p"/>
            </a:pP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每个数据报文段都有源、目的端口号</a:t>
            </a:r>
          </a:p>
          <a:p>
            <a:pPr marL="342900" indent="-342900">
              <a:lnSpc>
                <a:spcPct val="120000"/>
              </a:lnSpc>
              <a:buClr>
                <a:srgbClr val="009FF6"/>
              </a:buClr>
              <a:buFont typeface="Wingdings" panose="05000000000000000000" pitchFamily="2" charset="2"/>
              <a:buChar char="p"/>
            </a:pPr>
            <a:endParaRPr lang="zh-CN" altLang="en-US" sz="2000" dirty="0">
              <a:ea typeface="楷体" panose="02010609060101010101" pitchFamily="49" charset="-122"/>
              <a:cs typeface="Arial" panose="020B0604020202020204" pitchFamily="34" charset="0"/>
            </a:endParaRPr>
          </a:p>
          <a:p>
            <a:pPr marL="342900" indent="-342900">
              <a:lnSpc>
                <a:spcPct val="120000"/>
              </a:lnSpc>
              <a:buClr>
                <a:srgbClr val="009FF6"/>
              </a:buClr>
              <a:buFont typeface="Wingdings" panose="05000000000000000000" pitchFamily="2" charset="2"/>
              <a:buChar char="p"/>
            </a:pPr>
            <a:endPar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20000"/>
              </a:lnSpc>
              <a:buClr>
                <a:srgbClr val="009FF6"/>
              </a:buClr>
              <a:buFont typeface="Wingdings" panose="05000000000000000000" pitchFamily="2" charset="2"/>
              <a:buChar char="p"/>
            </a:pPr>
            <a:endPar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20000"/>
              </a:lnSpc>
              <a:buClr>
                <a:srgbClr val="009FF6"/>
              </a:buClr>
              <a:buFont typeface="Wingdings" panose="05000000000000000000" pitchFamily="2" charset="2"/>
              <a:buChar char="p"/>
            </a:pPr>
            <a:endPar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2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34" name="组合 33">
            <a:extLst>
              <a:ext uri="{FF2B5EF4-FFF2-40B4-BE49-F238E27FC236}">
                <a16:creationId xmlns:a16="http://schemas.microsoft.com/office/drawing/2014/main" id="{032A4429-B698-47AB-9AA2-1CEE3D0F9E4D}"/>
              </a:ext>
            </a:extLst>
          </p:cNvPr>
          <p:cNvGrpSpPr/>
          <p:nvPr/>
        </p:nvGrpSpPr>
        <p:grpSpPr>
          <a:xfrm>
            <a:off x="761422" y="4230024"/>
            <a:ext cx="5988699" cy="870346"/>
            <a:chOff x="1403750" y="3593123"/>
            <a:chExt cx="5988699" cy="870346"/>
          </a:xfrm>
        </p:grpSpPr>
        <p:grpSp>
          <p:nvGrpSpPr>
            <p:cNvPr id="35" name="组合 34">
              <a:extLst>
                <a:ext uri="{FF2B5EF4-FFF2-40B4-BE49-F238E27FC236}">
                  <a16:creationId xmlns:a16="http://schemas.microsoft.com/office/drawing/2014/main" id="{82484705-65DC-4279-83BE-D33A1364FA8A}"/>
                </a:ext>
              </a:extLst>
            </p:cNvPr>
            <p:cNvGrpSpPr/>
            <p:nvPr/>
          </p:nvGrpSpPr>
          <p:grpSpPr>
            <a:xfrm>
              <a:off x="1403750" y="3593123"/>
              <a:ext cx="490436" cy="476221"/>
              <a:chOff x="1403750" y="3593123"/>
              <a:chExt cx="808892" cy="785446"/>
            </a:xfrm>
          </p:grpSpPr>
          <p:sp>
            <p:nvSpPr>
              <p:cNvPr id="37" name="对话气泡: 椭圆形 36">
                <a:extLst>
                  <a:ext uri="{FF2B5EF4-FFF2-40B4-BE49-F238E27FC236}">
                    <a16:creationId xmlns:a16="http://schemas.microsoft.com/office/drawing/2014/main" id="{A6D713BC-545D-4554-808D-8D91B69148E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ound-web-cam_17861">
                <a:extLst>
                  <a:ext uri="{FF2B5EF4-FFF2-40B4-BE49-F238E27FC236}">
                    <a16:creationId xmlns:a16="http://schemas.microsoft.com/office/drawing/2014/main" id="{D0111E57-CFE7-49C5-826F-B299D318CF79}"/>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6" name="Text Box 79">
              <a:extLst>
                <a:ext uri="{FF2B5EF4-FFF2-40B4-BE49-F238E27FC236}">
                  <a16:creationId xmlns:a16="http://schemas.microsoft.com/office/drawing/2014/main" id="{BE1561B6-6074-4ED3-90A8-3B4201B399AA}"/>
                </a:ext>
              </a:extLst>
            </p:cNvPr>
            <p:cNvSpPr txBox="1">
              <a:spLocks noChangeArrowheads="1"/>
            </p:cNvSpPr>
            <p:nvPr/>
          </p:nvSpPr>
          <p:spPr bwMode="auto">
            <a:xfrm>
              <a:off x="1520356" y="3632472"/>
              <a:ext cx="5872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46088" lvl="1" indent="11113"/>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主机根据“</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IP</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地址＋端口号”将报文段定向到相应的套接字</a:t>
              </a:r>
            </a:p>
          </p:txBody>
        </p:sp>
      </p:grpSp>
    </p:spTree>
    <p:extLst>
      <p:ext uri="{BB962C8B-B14F-4D97-AF65-F5344CB8AC3E}">
        <p14:creationId xmlns:p14="http://schemas.microsoft.com/office/powerpoint/2010/main" val="2048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Effect transition="in" filter="wipe(left)">
                                      <p:cBhvr>
                                        <p:cTn id="20" dur="500"/>
                                        <p:tgtEl>
                                          <p:spTgt spid="3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3">
                                            <p:txEl>
                                              <p:pRg st="1" end="1"/>
                                            </p:txEl>
                                          </p:spTgt>
                                        </p:tgtEl>
                                        <p:attrNameLst>
                                          <p:attrName>style.visibility</p:attrName>
                                        </p:attrNameLst>
                                      </p:cBhvr>
                                      <p:to>
                                        <p:strVal val="visible"/>
                                      </p:to>
                                    </p:set>
                                    <p:animEffect transition="in" filter="wipe(left)">
                                      <p:cBhvr>
                                        <p:cTn id="25" dur="500"/>
                                        <p:tgtEl>
                                          <p:spTgt spid="3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3">
                                            <p:txEl>
                                              <p:pRg st="2" end="2"/>
                                            </p:txEl>
                                          </p:spTgt>
                                        </p:tgtEl>
                                        <p:attrNameLst>
                                          <p:attrName>style.visibility</p:attrName>
                                        </p:attrNameLst>
                                      </p:cBhvr>
                                      <p:to>
                                        <p:strVal val="visible"/>
                                      </p:to>
                                    </p:set>
                                    <p:animEffect transition="in" filter="wipe(left)">
                                      <p:cBhvr>
                                        <p:cTn id="30" dur="500"/>
                                        <p:tgtEl>
                                          <p:spTgt spid="3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33AC6499-F764-4062-8E4E-52F756E4473D}"/>
              </a:ext>
            </a:extLst>
          </p:cNvPr>
          <p:cNvSpPr>
            <a:spLocks noChangeArrowheads="1"/>
          </p:cNvSpPr>
          <p:nvPr/>
        </p:nvSpPr>
        <p:spPr bwMode="auto">
          <a:xfrm>
            <a:off x="4581088" y="2359421"/>
            <a:ext cx="552450" cy="2082800"/>
          </a:xfrm>
          <a:custGeom>
            <a:avLst/>
            <a:gdLst>
              <a:gd name="G0" fmla="+- 1306 0 0"/>
              <a:gd name="G1" fmla="+- 1 0 0"/>
              <a:gd name="G2" fmla="+- 1 0 0"/>
              <a:gd name="G3" fmla="+- 1 0 0"/>
              <a:gd name="G4" fmla="+- 1306 0 0"/>
              <a:gd name="T0" fmla="*/ 0 w 348"/>
              <a:gd name="T1" fmla="*/ 1306 h 1312"/>
              <a:gd name="T2" fmla="*/ 348 w 348"/>
              <a:gd name="T3" fmla="*/ 0 h 1312"/>
              <a:gd name="T4" fmla="*/ 342 w 348"/>
              <a:gd name="T5" fmla="*/ 1258 h 1312"/>
              <a:gd name="T6" fmla="*/ 180 w 348"/>
              <a:gd name="T7" fmla="*/ 1312 h 1312"/>
              <a:gd name="T8" fmla="*/ 0 w 348"/>
              <a:gd name="T9" fmla="*/ 1306 h 1312"/>
            </a:gdLst>
            <a:ahLst/>
            <a:cxnLst>
              <a:cxn ang="0">
                <a:pos x="T0" y="T1"/>
              </a:cxn>
              <a:cxn ang="0">
                <a:pos x="T2" y="T3"/>
              </a:cxn>
              <a:cxn ang="0">
                <a:pos x="T4" y="T5"/>
              </a:cxn>
              <a:cxn ang="0">
                <a:pos x="T6" y="T7"/>
              </a:cxn>
              <a:cxn ang="0">
                <a:pos x="T8" y="T9"/>
              </a:cxn>
            </a:cxnLst>
            <a:rect l="0" t="0" r="r" b="b"/>
            <a:pathLst>
              <a:path w="348" h="1312">
                <a:moveTo>
                  <a:pt x="0" y="1306"/>
                </a:moveTo>
                <a:lnTo>
                  <a:pt x="348" y="0"/>
                </a:lnTo>
                <a:lnTo>
                  <a:pt x="342" y="1258"/>
                </a:lnTo>
                <a:lnTo>
                  <a:pt x="180" y="1312"/>
                </a:lnTo>
                <a:lnTo>
                  <a:pt x="0" y="1306"/>
                </a:lnTo>
                <a:close/>
              </a:path>
            </a:pathLst>
          </a:custGeom>
          <a:gradFill rotWithShape="0">
            <a:gsLst>
              <a:gs pos="0">
                <a:srgbClr val="FFFFFF"/>
              </a:gs>
              <a:gs pos="100000">
                <a:srgbClr val="B2B2B2"/>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 name="Freeform 7">
            <a:extLst>
              <a:ext uri="{FF2B5EF4-FFF2-40B4-BE49-F238E27FC236}">
                <a16:creationId xmlns:a16="http://schemas.microsoft.com/office/drawing/2014/main" id="{FF38FE48-66FC-4A3F-BCE9-559FA1701E2F}"/>
              </a:ext>
            </a:extLst>
          </p:cNvPr>
          <p:cNvSpPr>
            <a:spLocks noChangeArrowheads="1"/>
          </p:cNvSpPr>
          <p:nvPr/>
        </p:nvSpPr>
        <p:spPr bwMode="auto">
          <a:xfrm>
            <a:off x="1198186" y="2587625"/>
            <a:ext cx="460375" cy="2193925"/>
          </a:xfrm>
          <a:custGeom>
            <a:avLst/>
            <a:gdLst>
              <a:gd name="G0" fmla="+- 0 0 0"/>
              <a:gd name="G1" fmla="+- 1360 0 0"/>
              <a:gd name="G2" fmla="+- 1 0 0"/>
              <a:gd name="G3" fmla="+- 1 0 0"/>
              <a:gd name="G4" fmla="+- 1 0 0"/>
              <a:gd name="G5" fmla="+- 0 0 0"/>
              <a:gd name="T0" fmla="*/ 15 w 290"/>
              <a:gd name="T1" fmla="*/ 1382 h 1382"/>
              <a:gd name="T2" fmla="*/ 0 w 290"/>
              <a:gd name="T3" fmla="*/ 1360 h 1382"/>
              <a:gd name="T4" fmla="*/ 290 w 290"/>
              <a:gd name="T5" fmla="*/ 0 h 1382"/>
              <a:gd name="T6" fmla="*/ 284 w 290"/>
              <a:gd name="T7" fmla="*/ 1258 h 1382"/>
              <a:gd name="T8" fmla="*/ 182 w 290"/>
              <a:gd name="T9" fmla="*/ 1382 h 1382"/>
              <a:gd name="T10" fmla="*/ 15 w 290"/>
              <a:gd name="T11" fmla="*/ 1382 h 1382"/>
            </a:gdLst>
            <a:ahLst/>
            <a:cxnLst>
              <a:cxn ang="0">
                <a:pos x="T0" y="T1"/>
              </a:cxn>
              <a:cxn ang="0">
                <a:pos x="T2" y="T3"/>
              </a:cxn>
              <a:cxn ang="0">
                <a:pos x="T4" y="T5"/>
              </a:cxn>
              <a:cxn ang="0">
                <a:pos x="T6" y="T7"/>
              </a:cxn>
              <a:cxn ang="0">
                <a:pos x="T8" y="T9"/>
              </a:cxn>
              <a:cxn ang="0">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0">
            <a:gsLst>
              <a:gs pos="0">
                <a:srgbClr val="FFFFFF"/>
              </a:gs>
              <a:gs pos="100000">
                <a:srgbClr val="B2B2B2"/>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4" name="Rectangle 8">
            <a:extLst>
              <a:ext uri="{FF2B5EF4-FFF2-40B4-BE49-F238E27FC236}">
                <a16:creationId xmlns:a16="http://schemas.microsoft.com/office/drawing/2014/main" id="{2596259A-9B4A-46AB-950D-75259A9B41AC}"/>
              </a:ext>
            </a:extLst>
          </p:cNvPr>
          <p:cNvSpPr>
            <a:spLocks noChangeArrowheads="1"/>
          </p:cNvSpPr>
          <p:nvPr/>
        </p:nvSpPr>
        <p:spPr bwMode="auto">
          <a:xfrm>
            <a:off x="1703011" y="2554288"/>
            <a:ext cx="1296987"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 name="Rectangle 9">
            <a:extLst>
              <a:ext uri="{FF2B5EF4-FFF2-40B4-BE49-F238E27FC236}">
                <a16:creationId xmlns:a16="http://schemas.microsoft.com/office/drawing/2014/main" id="{BABE466E-F215-4E52-A9A3-154806EBD732}"/>
              </a:ext>
            </a:extLst>
          </p:cNvPr>
          <p:cNvSpPr>
            <a:spLocks noChangeArrowheads="1"/>
          </p:cNvSpPr>
          <p:nvPr/>
        </p:nvSpPr>
        <p:spPr bwMode="auto">
          <a:xfrm>
            <a:off x="1664911" y="2608263"/>
            <a:ext cx="1273175" cy="1979612"/>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 name="Line 10">
            <a:extLst>
              <a:ext uri="{FF2B5EF4-FFF2-40B4-BE49-F238E27FC236}">
                <a16:creationId xmlns:a16="http://schemas.microsoft.com/office/drawing/2014/main" id="{BD59316B-417E-4387-9FEA-1E815FD43BA1}"/>
              </a:ext>
            </a:extLst>
          </p:cNvPr>
          <p:cNvSpPr>
            <a:spLocks noChangeShapeType="1"/>
          </p:cNvSpPr>
          <p:nvPr/>
        </p:nvSpPr>
        <p:spPr bwMode="auto">
          <a:xfrm>
            <a:off x="1674436" y="3368675"/>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7" name="Text Box 11">
            <a:extLst>
              <a:ext uri="{FF2B5EF4-FFF2-40B4-BE49-F238E27FC236}">
                <a16:creationId xmlns:a16="http://schemas.microsoft.com/office/drawing/2014/main" id="{E3B2E90E-F2B5-4EDE-B04F-040DFA486D34}"/>
              </a:ext>
            </a:extLst>
          </p:cNvPr>
          <p:cNvSpPr txBox="1">
            <a:spLocks noChangeArrowheads="1"/>
          </p:cNvSpPr>
          <p:nvPr/>
        </p:nvSpPr>
        <p:spPr bwMode="auto">
          <a:xfrm>
            <a:off x="1631573" y="3351213"/>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8" name="Line 12">
            <a:extLst>
              <a:ext uri="{FF2B5EF4-FFF2-40B4-BE49-F238E27FC236}">
                <a16:creationId xmlns:a16="http://schemas.microsoft.com/office/drawing/2014/main" id="{4C1F7419-58D4-4682-AEC3-C0C87851B32D}"/>
              </a:ext>
            </a:extLst>
          </p:cNvPr>
          <p:cNvSpPr>
            <a:spLocks noChangeShapeType="1"/>
          </p:cNvSpPr>
          <p:nvPr/>
        </p:nvSpPr>
        <p:spPr bwMode="auto">
          <a:xfrm>
            <a:off x="1682373" y="3689350"/>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 name="Line 13">
            <a:extLst>
              <a:ext uri="{FF2B5EF4-FFF2-40B4-BE49-F238E27FC236}">
                <a16:creationId xmlns:a16="http://schemas.microsoft.com/office/drawing/2014/main" id="{6ED85860-252A-4D1C-BE2A-275B3593F3E0}"/>
              </a:ext>
            </a:extLst>
          </p:cNvPr>
          <p:cNvSpPr>
            <a:spLocks noChangeShapeType="1"/>
          </p:cNvSpPr>
          <p:nvPr/>
        </p:nvSpPr>
        <p:spPr bwMode="auto">
          <a:xfrm>
            <a:off x="1668086" y="3998913"/>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 name="Line 14">
            <a:extLst>
              <a:ext uri="{FF2B5EF4-FFF2-40B4-BE49-F238E27FC236}">
                <a16:creationId xmlns:a16="http://schemas.microsoft.com/office/drawing/2014/main" id="{13CED64B-8B2B-44E0-A75E-266D52C89CE6}"/>
              </a:ext>
            </a:extLst>
          </p:cNvPr>
          <p:cNvSpPr>
            <a:spLocks noChangeShapeType="1"/>
          </p:cNvSpPr>
          <p:nvPr/>
        </p:nvSpPr>
        <p:spPr bwMode="auto">
          <a:xfrm>
            <a:off x="1668086" y="4284663"/>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 name="Text Box 15">
            <a:extLst>
              <a:ext uri="{FF2B5EF4-FFF2-40B4-BE49-F238E27FC236}">
                <a16:creationId xmlns:a16="http://schemas.microsoft.com/office/drawing/2014/main" id="{5B4D1DFA-571B-44C1-9985-ADD02547E39D}"/>
              </a:ext>
            </a:extLst>
          </p:cNvPr>
          <p:cNvSpPr txBox="1">
            <a:spLocks noChangeArrowheads="1"/>
          </p:cNvSpPr>
          <p:nvPr/>
        </p:nvSpPr>
        <p:spPr bwMode="auto">
          <a:xfrm>
            <a:off x="1666498" y="2598738"/>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12" name="Text Box 16">
            <a:extLst>
              <a:ext uri="{FF2B5EF4-FFF2-40B4-BE49-F238E27FC236}">
                <a16:creationId xmlns:a16="http://schemas.microsoft.com/office/drawing/2014/main" id="{9C083448-5CDF-421F-A031-2F85558B4FB8}"/>
              </a:ext>
            </a:extLst>
          </p:cNvPr>
          <p:cNvSpPr txBox="1">
            <a:spLocks noChangeArrowheads="1"/>
          </p:cNvSpPr>
          <p:nvPr/>
        </p:nvSpPr>
        <p:spPr bwMode="auto">
          <a:xfrm>
            <a:off x="1622048" y="4256088"/>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13" name="Text Box 17">
            <a:extLst>
              <a:ext uri="{FF2B5EF4-FFF2-40B4-BE49-F238E27FC236}">
                <a16:creationId xmlns:a16="http://schemas.microsoft.com/office/drawing/2014/main" id="{4F628F4D-8632-4170-B9B9-587797979AB9}"/>
              </a:ext>
            </a:extLst>
          </p:cNvPr>
          <p:cNvSpPr txBox="1">
            <a:spLocks noChangeArrowheads="1"/>
          </p:cNvSpPr>
          <p:nvPr/>
        </p:nvSpPr>
        <p:spPr bwMode="auto">
          <a:xfrm>
            <a:off x="1641098" y="3970338"/>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14" name="Text Box 18">
            <a:extLst>
              <a:ext uri="{FF2B5EF4-FFF2-40B4-BE49-F238E27FC236}">
                <a16:creationId xmlns:a16="http://schemas.microsoft.com/office/drawing/2014/main" id="{6F8766A8-9BF8-47A6-B4C4-708BBC2E8CB9}"/>
              </a:ext>
            </a:extLst>
          </p:cNvPr>
          <p:cNvSpPr txBox="1">
            <a:spLocks noChangeArrowheads="1"/>
          </p:cNvSpPr>
          <p:nvPr/>
        </p:nvSpPr>
        <p:spPr bwMode="auto">
          <a:xfrm>
            <a:off x="1631573" y="3675063"/>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15" name="Oval 19">
            <a:extLst>
              <a:ext uri="{FF2B5EF4-FFF2-40B4-BE49-F238E27FC236}">
                <a16:creationId xmlns:a16="http://schemas.microsoft.com/office/drawing/2014/main" id="{F8750B28-54B9-4FCB-9EF1-BE28C7D628FB}"/>
              </a:ext>
            </a:extLst>
          </p:cNvPr>
          <p:cNvSpPr>
            <a:spLocks noChangeArrowheads="1"/>
          </p:cNvSpPr>
          <p:nvPr/>
        </p:nvSpPr>
        <p:spPr bwMode="auto">
          <a:xfrm>
            <a:off x="2001461" y="2884488"/>
            <a:ext cx="598487"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P3</a:t>
            </a:r>
          </a:p>
        </p:txBody>
      </p:sp>
      <p:grpSp>
        <p:nvGrpSpPr>
          <p:cNvPr id="16" name="Group 20">
            <a:extLst>
              <a:ext uri="{FF2B5EF4-FFF2-40B4-BE49-F238E27FC236}">
                <a16:creationId xmlns:a16="http://schemas.microsoft.com/office/drawing/2014/main" id="{07CD1559-0C9F-4F67-816C-1B3CF60592EA}"/>
              </a:ext>
            </a:extLst>
          </p:cNvPr>
          <p:cNvGrpSpPr>
            <a:grpSpLocks/>
          </p:cNvGrpSpPr>
          <p:nvPr/>
        </p:nvGrpSpPr>
        <p:grpSpPr bwMode="auto">
          <a:xfrm>
            <a:off x="1969711" y="3208338"/>
            <a:ext cx="619125" cy="227012"/>
            <a:chOff x="741" y="2144"/>
            <a:chExt cx="390" cy="143"/>
          </a:xfrm>
        </p:grpSpPr>
        <p:sp>
          <p:nvSpPr>
            <p:cNvPr id="17" name="Rectangle 21">
              <a:extLst>
                <a:ext uri="{FF2B5EF4-FFF2-40B4-BE49-F238E27FC236}">
                  <a16:creationId xmlns:a16="http://schemas.microsoft.com/office/drawing/2014/main" id="{EBD99DBF-0FBE-48EF-990E-5369551EE327}"/>
                </a:ext>
              </a:extLst>
            </p:cNvPr>
            <p:cNvSpPr>
              <a:spLocks noChangeArrowheads="1"/>
            </p:cNvSpPr>
            <p:nvPr/>
          </p:nvSpPr>
          <p:spPr bwMode="auto">
            <a:xfrm>
              <a:off x="741" y="2144"/>
              <a:ext cx="390"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8" name="Rectangle 22">
              <a:extLst>
                <a:ext uri="{FF2B5EF4-FFF2-40B4-BE49-F238E27FC236}">
                  <a16:creationId xmlns:a16="http://schemas.microsoft.com/office/drawing/2014/main" id="{987C88EF-EB81-45AE-A46F-2C2E382989D3}"/>
                </a:ext>
              </a:extLst>
            </p:cNvPr>
            <p:cNvSpPr>
              <a:spLocks noChangeArrowheads="1"/>
            </p:cNvSpPr>
            <p:nvPr/>
          </p:nvSpPr>
          <p:spPr bwMode="auto">
            <a:xfrm>
              <a:off x="818" y="2162"/>
              <a:ext cx="232"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9" name="Rectangle 23">
              <a:extLst>
                <a:ext uri="{FF2B5EF4-FFF2-40B4-BE49-F238E27FC236}">
                  <a16:creationId xmlns:a16="http://schemas.microsoft.com/office/drawing/2014/main" id="{BA60F332-7357-443E-A0DE-C448EBC0B644}"/>
                </a:ext>
              </a:extLst>
            </p:cNvPr>
            <p:cNvSpPr>
              <a:spLocks noChangeArrowheads="1"/>
            </p:cNvSpPr>
            <p:nvPr/>
          </p:nvSpPr>
          <p:spPr bwMode="auto">
            <a:xfrm>
              <a:off x="1066" y="2227"/>
              <a:ext cx="39"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0" name="Rectangle 24">
              <a:extLst>
                <a:ext uri="{FF2B5EF4-FFF2-40B4-BE49-F238E27FC236}">
                  <a16:creationId xmlns:a16="http://schemas.microsoft.com/office/drawing/2014/main" id="{692AEE7B-C690-4738-BA67-3DBF10D881C4}"/>
                </a:ext>
              </a:extLst>
            </p:cNvPr>
            <p:cNvSpPr>
              <a:spLocks noChangeArrowheads="1"/>
            </p:cNvSpPr>
            <p:nvPr/>
          </p:nvSpPr>
          <p:spPr bwMode="auto">
            <a:xfrm>
              <a:off x="758" y="2229"/>
              <a:ext cx="39"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21" name="Rectangle 25">
            <a:extLst>
              <a:ext uri="{FF2B5EF4-FFF2-40B4-BE49-F238E27FC236}">
                <a16:creationId xmlns:a16="http://schemas.microsoft.com/office/drawing/2014/main" id="{1BFA3F70-007E-4979-BD97-25F1074620E8}"/>
              </a:ext>
            </a:extLst>
          </p:cNvPr>
          <p:cNvSpPr>
            <a:spLocks noChangeArrowheads="1"/>
          </p:cNvSpPr>
          <p:nvPr/>
        </p:nvSpPr>
        <p:spPr bwMode="auto">
          <a:xfrm>
            <a:off x="5181437" y="2320925"/>
            <a:ext cx="1497013"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2" name="Rectangle 26">
            <a:extLst>
              <a:ext uri="{FF2B5EF4-FFF2-40B4-BE49-F238E27FC236}">
                <a16:creationId xmlns:a16="http://schemas.microsoft.com/office/drawing/2014/main" id="{85380780-C6D4-4103-8C4C-C8F9A85F6A27}"/>
              </a:ext>
            </a:extLst>
          </p:cNvPr>
          <p:cNvSpPr>
            <a:spLocks noChangeArrowheads="1"/>
          </p:cNvSpPr>
          <p:nvPr/>
        </p:nvSpPr>
        <p:spPr bwMode="auto">
          <a:xfrm>
            <a:off x="5146512" y="2374900"/>
            <a:ext cx="1473200" cy="1979613"/>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3" name="Line 27">
            <a:extLst>
              <a:ext uri="{FF2B5EF4-FFF2-40B4-BE49-F238E27FC236}">
                <a16:creationId xmlns:a16="http://schemas.microsoft.com/office/drawing/2014/main" id="{37152D6F-30D5-4155-8879-37F9F5333AFB}"/>
              </a:ext>
            </a:extLst>
          </p:cNvPr>
          <p:cNvSpPr>
            <a:spLocks noChangeShapeType="1"/>
          </p:cNvSpPr>
          <p:nvPr/>
        </p:nvSpPr>
        <p:spPr bwMode="auto">
          <a:xfrm>
            <a:off x="5152862" y="3144838"/>
            <a:ext cx="146050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24" name="Text Box 28">
            <a:extLst>
              <a:ext uri="{FF2B5EF4-FFF2-40B4-BE49-F238E27FC236}">
                <a16:creationId xmlns:a16="http://schemas.microsoft.com/office/drawing/2014/main" id="{EF9079FF-CF83-4601-9842-E4A85E4DCA96}"/>
              </a:ext>
            </a:extLst>
          </p:cNvPr>
          <p:cNvSpPr txBox="1">
            <a:spLocks noChangeArrowheads="1"/>
          </p:cNvSpPr>
          <p:nvPr/>
        </p:nvSpPr>
        <p:spPr bwMode="auto">
          <a:xfrm>
            <a:off x="5224300" y="3127375"/>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25" name="Line 29">
            <a:extLst>
              <a:ext uri="{FF2B5EF4-FFF2-40B4-BE49-F238E27FC236}">
                <a16:creationId xmlns:a16="http://schemas.microsoft.com/office/drawing/2014/main" id="{8214EB69-0808-4CB6-BDF6-A8E9DCA2B91B}"/>
              </a:ext>
            </a:extLst>
          </p:cNvPr>
          <p:cNvSpPr>
            <a:spLocks noChangeShapeType="1"/>
          </p:cNvSpPr>
          <p:nvPr/>
        </p:nvSpPr>
        <p:spPr bwMode="auto">
          <a:xfrm>
            <a:off x="5154450" y="3462338"/>
            <a:ext cx="1457325" cy="1587"/>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26" name="Text Box 30">
            <a:extLst>
              <a:ext uri="{FF2B5EF4-FFF2-40B4-BE49-F238E27FC236}">
                <a16:creationId xmlns:a16="http://schemas.microsoft.com/office/drawing/2014/main" id="{62AABB3C-D46F-4356-A313-EDEE14554EC5}"/>
              </a:ext>
            </a:extLst>
          </p:cNvPr>
          <p:cNvSpPr txBox="1">
            <a:spLocks noChangeArrowheads="1"/>
          </p:cNvSpPr>
          <p:nvPr/>
        </p:nvSpPr>
        <p:spPr bwMode="auto">
          <a:xfrm>
            <a:off x="5221125" y="2341563"/>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27" name="Text Box 31">
            <a:extLst>
              <a:ext uri="{FF2B5EF4-FFF2-40B4-BE49-F238E27FC236}">
                <a16:creationId xmlns:a16="http://schemas.microsoft.com/office/drawing/2014/main" id="{B60B3BA8-1D62-4050-BE83-27E562CDD3CE}"/>
              </a:ext>
            </a:extLst>
          </p:cNvPr>
          <p:cNvSpPr txBox="1">
            <a:spLocks noChangeArrowheads="1"/>
          </p:cNvSpPr>
          <p:nvPr/>
        </p:nvSpPr>
        <p:spPr bwMode="auto">
          <a:xfrm>
            <a:off x="5217950" y="403225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28" name="Text Box 32">
            <a:extLst>
              <a:ext uri="{FF2B5EF4-FFF2-40B4-BE49-F238E27FC236}">
                <a16:creationId xmlns:a16="http://schemas.microsoft.com/office/drawing/2014/main" id="{D6350362-7503-47B5-A7F7-42EE2A07252D}"/>
              </a:ext>
            </a:extLst>
          </p:cNvPr>
          <p:cNvSpPr txBox="1">
            <a:spLocks noChangeArrowheads="1"/>
          </p:cNvSpPr>
          <p:nvPr/>
        </p:nvSpPr>
        <p:spPr bwMode="auto">
          <a:xfrm>
            <a:off x="5217950" y="374650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29" name="Text Box 33">
            <a:extLst>
              <a:ext uri="{FF2B5EF4-FFF2-40B4-BE49-F238E27FC236}">
                <a16:creationId xmlns:a16="http://schemas.microsoft.com/office/drawing/2014/main" id="{DBE498FA-4186-47C9-A0B2-49896BF29AA1}"/>
              </a:ext>
            </a:extLst>
          </p:cNvPr>
          <p:cNvSpPr txBox="1">
            <a:spLocks noChangeArrowheads="1"/>
          </p:cNvSpPr>
          <p:nvPr/>
        </p:nvSpPr>
        <p:spPr bwMode="auto">
          <a:xfrm>
            <a:off x="5217950" y="344805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30" name="Line 34">
            <a:extLst>
              <a:ext uri="{FF2B5EF4-FFF2-40B4-BE49-F238E27FC236}">
                <a16:creationId xmlns:a16="http://schemas.microsoft.com/office/drawing/2014/main" id="{D9A52D31-BC46-4F11-AF9A-94A950B45FAD}"/>
              </a:ext>
            </a:extLst>
          </p:cNvPr>
          <p:cNvSpPr>
            <a:spLocks noChangeShapeType="1"/>
          </p:cNvSpPr>
          <p:nvPr/>
        </p:nvSpPr>
        <p:spPr bwMode="auto">
          <a:xfrm>
            <a:off x="5151275" y="3773488"/>
            <a:ext cx="1457325" cy="1587"/>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31" name="Line 35">
            <a:extLst>
              <a:ext uri="{FF2B5EF4-FFF2-40B4-BE49-F238E27FC236}">
                <a16:creationId xmlns:a16="http://schemas.microsoft.com/office/drawing/2014/main" id="{CC243D1F-87DE-4C23-984D-49CDBCC9C34F}"/>
              </a:ext>
            </a:extLst>
          </p:cNvPr>
          <p:cNvSpPr>
            <a:spLocks noChangeShapeType="1"/>
          </p:cNvSpPr>
          <p:nvPr/>
        </p:nvSpPr>
        <p:spPr bwMode="auto">
          <a:xfrm>
            <a:off x="5148100" y="4071938"/>
            <a:ext cx="1457325" cy="1587"/>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32" name="Oval 36">
            <a:extLst>
              <a:ext uri="{FF2B5EF4-FFF2-40B4-BE49-F238E27FC236}">
                <a16:creationId xmlns:a16="http://schemas.microsoft.com/office/drawing/2014/main" id="{03413C82-06EA-4188-AEAB-9C70FC65490E}"/>
              </a:ext>
            </a:extLst>
          </p:cNvPr>
          <p:cNvSpPr>
            <a:spLocks noChangeArrowheads="1"/>
          </p:cNvSpPr>
          <p:nvPr/>
        </p:nvSpPr>
        <p:spPr bwMode="auto">
          <a:xfrm>
            <a:off x="5565612" y="2681288"/>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P1</a:t>
            </a:r>
          </a:p>
        </p:txBody>
      </p:sp>
      <p:grpSp>
        <p:nvGrpSpPr>
          <p:cNvPr id="33" name="Group 37">
            <a:extLst>
              <a:ext uri="{FF2B5EF4-FFF2-40B4-BE49-F238E27FC236}">
                <a16:creationId xmlns:a16="http://schemas.microsoft.com/office/drawing/2014/main" id="{553124ED-1097-48BB-A0DE-FE160C7E7B78}"/>
              </a:ext>
            </a:extLst>
          </p:cNvPr>
          <p:cNvGrpSpPr>
            <a:grpSpLocks/>
          </p:cNvGrpSpPr>
          <p:nvPr/>
        </p:nvGrpSpPr>
        <p:grpSpPr bwMode="auto">
          <a:xfrm>
            <a:off x="5437025" y="2997200"/>
            <a:ext cx="885825" cy="227013"/>
            <a:chOff x="2515" y="2011"/>
            <a:chExt cx="558" cy="143"/>
          </a:xfrm>
        </p:grpSpPr>
        <p:sp>
          <p:nvSpPr>
            <p:cNvPr id="34" name="Rectangle 38">
              <a:extLst>
                <a:ext uri="{FF2B5EF4-FFF2-40B4-BE49-F238E27FC236}">
                  <a16:creationId xmlns:a16="http://schemas.microsoft.com/office/drawing/2014/main" id="{D7992B8F-7FF6-40A8-9F91-104613613F18}"/>
                </a:ext>
              </a:extLst>
            </p:cNvPr>
            <p:cNvSpPr>
              <a:spLocks noChangeArrowheads="1"/>
            </p:cNvSpPr>
            <p:nvPr/>
          </p:nvSpPr>
          <p:spPr bwMode="auto">
            <a:xfrm>
              <a:off x="2515" y="2011"/>
              <a:ext cx="558"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5" name="Rectangle 39">
              <a:extLst>
                <a:ext uri="{FF2B5EF4-FFF2-40B4-BE49-F238E27FC236}">
                  <a16:creationId xmlns:a16="http://schemas.microsoft.com/office/drawing/2014/main" id="{82D070CB-9246-4F5C-9B1E-C363A4421E9E}"/>
                </a:ext>
              </a:extLst>
            </p:cNvPr>
            <p:cNvSpPr>
              <a:spLocks noChangeArrowheads="1"/>
            </p:cNvSpPr>
            <p:nvPr/>
          </p:nvSpPr>
          <p:spPr bwMode="auto">
            <a:xfrm>
              <a:off x="2624" y="2030"/>
              <a:ext cx="332" cy="108"/>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6" name="Rectangle 40">
              <a:extLst>
                <a:ext uri="{FF2B5EF4-FFF2-40B4-BE49-F238E27FC236}">
                  <a16:creationId xmlns:a16="http://schemas.microsoft.com/office/drawing/2014/main" id="{A0D2EE51-1BF9-4728-90F4-C8EEE435DBC9}"/>
                </a:ext>
              </a:extLst>
            </p:cNvPr>
            <p:cNvSpPr>
              <a:spLocks noChangeArrowheads="1"/>
            </p:cNvSpPr>
            <p:nvPr/>
          </p:nvSpPr>
          <p:spPr bwMode="auto">
            <a:xfrm>
              <a:off x="2979" y="2094"/>
              <a:ext cx="57"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7" name="Rectangle 41">
              <a:extLst>
                <a:ext uri="{FF2B5EF4-FFF2-40B4-BE49-F238E27FC236}">
                  <a16:creationId xmlns:a16="http://schemas.microsoft.com/office/drawing/2014/main" id="{7C0B43A4-9325-4CB0-A2A4-B235241B1E7C}"/>
                </a:ext>
              </a:extLst>
            </p:cNvPr>
            <p:cNvSpPr>
              <a:spLocks noChangeArrowheads="1"/>
            </p:cNvSpPr>
            <p:nvPr/>
          </p:nvSpPr>
          <p:spPr bwMode="auto">
            <a:xfrm>
              <a:off x="2538" y="2096"/>
              <a:ext cx="57"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38" name="Rectangle 42">
            <a:extLst>
              <a:ext uri="{FF2B5EF4-FFF2-40B4-BE49-F238E27FC236}">
                <a16:creationId xmlns:a16="http://schemas.microsoft.com/office/drawing/2014/main" id="{E88F05DD-E2B9-47FA-98FB-56479CA2561E}"/>
              </a:ext>
            </a:extLst>
          </p:cNvPr>
          <p:cNvSpPr>
            <a:spLocks noChangeArrowheads="1"/>
          </p:cNvSpPr>
          <p:nvPr/>
        </p:nvSpPr>
        <p:spPr bwMode="auto">
          <a:xfrm>
            <a:off x="8709990" y="2546350"/>
            <a:ext cx="1296988"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9" name="Rectangle 43">
            <a:extLst>
              <a:ext uri="{FF2B5EF4-FFF2-40B4-BE49-F238E27FC236}">
                <a16:creationId xmlns:a16="http://schemas.microsoft.com/office/drawing/2014/main" id="{156561D2-F2CE-41C4-BA4B-AE278E9A8B2F}"/>
              </a:ext>
            </a:extLst>
          </p:cNvPr>
          <p:cNvSpPr>
            <a:spLocks noChangeArrowheads="1"/>
          </p:cNvSpPr>
          <p:nvPr/>
        </p:nvSpPr>
        <p:spPr bwMode="auto">
          <a:xfrm>
            <a:off x="8671890" y="2600325"/>
            <a:ext cx="1273175" cy="1979613"/>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40" name="Line 44">
            <a:extLst>
              <a:ext uri="{FF2B5EF4-FFF2-40B4-BE49-F238E27FC236}">
                <a16:creationId xmlns:a16="http://schemas.microsoft.com/office/drawing/2014/main" id="{2BB2C889-6E0F-4424-A013-6AC99E24813F}"/>
              </a:ext>
            </a:extLst>
          </p:cNvPr>
          <p:cNvSpPr>
            <a:spLocks noChangeShapeType="1"/>
          </p:cNvSpPr>
          <p:nvPr/>
        </p:nvSpPr>
        <p:spPr bwMode="auto">
          <a:xfrm>
            <a:off x="8681415" y="3360738"/>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1" name="Text Box 45">
            <a:extLst>
              <a:ext uri="{FF2B5EF4-FFF2-40B4-BE49-F238E27FC236}">
                <a16:creationId xmlns:a16="http://schemas.microsoft.com/office/drawing/2014/main" id="{8DEA1110-A898-4C9B-8DBB-6B4F1676749C}"/>
              </a:ext>
            </a:extLst>
          </p:cNvPr>
          <p:cNvSpPr txBox="1">
            <a:spLocks noChangeArrowheads="1"/>
          </p:cNvSpPr>
          <p:nvPr/>
        </p:nvSpPr>
        <p:spPr bwMode="auto">
          <a:xfrm>
            <a:off x="8638553" y="3343275"/>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42" name="Line 46">
            <a:extLst>
              <a:ext uri="{FF2B5EF4-FFF2-40B4-BE49-F238E27FC236}">
                <a16:creationId xmlns:a16="http://schemas.microsoft.com/office/drawing/2014/main" id="{F4EFCFD1-FC26-4049-B127-D7D647DD5396}"/>
              </a:ext>
            </a:extLst>
          </p:cNvPr>
          <p:cNvSpPr>
            <a:spLocks noChangeShapeType="1"/>
          </p:cNvSpPr>
          <p:nvPr/>
        </p:nvSpPr>
        <p:spPr bwMode="auto">
          <a:xfrm>
            <a:off x="8689353" y="3681413"/>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3" name="Line 47">
            <a:extLst>
              <a:ext uri="{FF2B5EF4-FFF2-40B4-BE49-F238E27FC236}">
                <a16:creationId xmlns:a16="http://schemas.microsoft.com/office/drawing/2014/main" id="{53059299-550C-4002-944A-61E199C4DD58}"/>
              </a:ext>
            </a:extLst>
          </p:cNvPr>
          <p:cNvSpPr>
            <a:spLocks noChangeShapeType="1"/>
          </p:cNvSpPr>
          <p:nvPr/>
        </p:nvSpPr>
        <p:spPr bwMode="auto">
          <a:xfrm>
            <a:off x="8675065" y="3990975"/>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4" name="Line 48">
            <a:extLst>
              <a:ext uri="{FF2B5EF4-FFF2-40B4-BE49-F238E27FC236}">
                <a16:creationId xmlns:a16="http://schemas.microsoft.com/office/drawing/2014/main" id="{AE7B7A14-718A-41F2-B05F-C1905D15DDE2}"/>
              </a:ext>
            </a:extLst>
          </p:cNvPr>
          <p:cNvSpPr>
            <a:spLocks noChangeShapeType="1"/>
          </p:cNvSpPr>
          <p:nvPr/>
        </p:nvSpPr>
        <p:spPr bwMode="auto">
          <a:xfrm>
            <a:off x="8675065" y="4276725"/>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5" name="Text Box 49">
            <a:extLst>
              <a:ext uri="{FF2B5EF4-FFF2-40B4-BE49-F238E27FC236}">
                <a16:creationId xmlns:a16="http://schemas.microsoft.com/office/drawing/2014/main" id="{75E5B96E-9583-4AE7-AF19-3E005C5D3455}"/>
              </a:ext>
            </a:extLst>
          </p:cNvPr>
          <p:cNvSpPr txBox="1">
            <a:spLocks noChangeArrowheads="1"/>
          </p:cNvSpPr>
          <p:nvPr/>
        </p:nvSpPr>
        <p:spPr bwMode="auto">
          <a:xfrm>
            <a:off x="8673478" y="259080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46" name="Text Box 50">
            <a:extLst>
              <a:ext uri="{FF2B5EF4-FFF2-40B4-BE49-F238E27FC236}">
                <a16:creationId xmlns:a16="http://schemas.microsoft.com/office/drawing/2014/main" id="{B5721D10-3DD7-4E83-88DA-92B585547358}"/>
              </a:ext>
            </a:extLst>
          </p:cNvPr>
          <p:cNvSpPr txBox="1">
            <a:spLocks noChangeArrowheads="1"/>
          </p:cNvSpPr>
          <p:nvPr/>
        </p:nvSpPr>
        <p:spPr bwMode="auto">
          <a:xfrm>
            <a:off x="8629028" y="424815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47" name="Text Box 51">
            <a:extLst>
              <a:ext uri="{FF2B5EF4-FFF2-40B4-BE49-F238E27FC236}">
                <a16:creationId xmlns:a16="http://schemas.microsoft.com/office/drawing/2014/main" id="{1E08DA1E-8EFF-4374-B5F0-48141493F161}"/>
              </a:ext>
            </a:extLst>
          </p:cNvPr>
          <p:cNvSpPr txBox="1">
            <a:spLocks noChangeArrowheads="1"/>
          </p:cNvSpPr>
          <p:nvPr/>
        </p:nvSpPr>
        <p:spPr bwMode="auto">
          <a:xfrm>
            <a:off x="8648078" y="3962400"/>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48" name="Text Box 52">
            <a:extLst>
              <a:ext uri="{FF2B5EF4-FFF2-40B4-BE49-F238E27FC236}">
                <a16:creationId xmlns:a16="http://schemas.microsoft.com/office/drawing/2014/main" id="{A876C52B-14F6-4659-8E7B-86889DCD526B}"/>
              </a:ext>
            </a:extLst>
          </p:cNvPr>
          <p:cNvSpPr txBox="1">
            <a:spLocks noChangeArrowheads="1"/>
          </p:cNvSpPr>
          <p:nvPr/>
        </p:nvSpPr>
        <p:spPr bwMode="auto">
          <a:xfrm>
            <a:off x="8638553" y="3667125"/>
            <a:ext cx="13176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49" name="Oval 53">
            <a:extLst>
              <a:ext uri="{FF2B5EF4-FFF2-40B4-BE49-F238E27FC236}">
                <a16:creationId xmlns:a16="http://schemas.microsoft.com/office/drawing/2014/main" id="{567FDC0A-09DF-40B9-9C73-81EC3E9836F2}"/>
              </a:ext>
            </a:extLst>
          </p:cNvPr>
          <p:cNvSpPr>
            <a:spLocks noChangeArrowheads="1"/>
          </p:cNvSpPr>
          <p:nvPr/>
        </p:nvSpPr>
        <p:spPr bwMode="auto">
          <a:xfrm>
            <a:off x="9008440" y="2898775"/>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P4</a:t>
            </a:r>
          </a:p>
        </p:txBody>
      </p:sp>
      <p:sp>
        <p:nvSpPr>
          <p:cNvPr id="50" name="Freeform 54">
            <a:extLst>
              <a:ext uri="{FF2B5EF4-FFF2-40B4-BE49-F238E27FC236}">
                <a16:creationId xmlns:a16="http://schemas.microsoft.com/office/drawing/2014/main" id="{3E1B615E-D866-43CF-9E6B-74E708F19292}"/>
              </a:ext>
            </a:extLst>
          </p:cNvPr>
          <p:cNvSpPr>
            <a:spLocks noChangeArrowheads="1"/>
          </p:cNvSpPr>
          <p:nvPr/>
        </p:nvSpPr>
        <p:spPr bwMode="auto">
          <a:xfrm>
            <a:off x="9968878" y="2566988"/>
            <a:ext cx="504825" cy="2133600"/>
          </a:xfrm>
          <a:custGeom>
            <a:avLst/>
            <a:gdLst>
              <a:gd name="G0" fmla="+- 1 0 0"/>
              <a:gd name="G1" fmla="+- 0 0 0"/>
              <a:gd name="G2" fmla="+- 1224 0 0"/>
              <a:gd name="G3" fmla="+- 1 0 0"/>
              <a:gd name="G4" fmla="+- 1 0 0"/>
              <a:gd name="T0" fmla="*/ 318 w 318"/>
              <a:gd name="T1" fmla="*/ 1344 h 1344"/>
              <a:gd name="T2" fmla="*/ 12 w 318"/>
              <a:gd name="T3" fmla="*/ 0 h 1344"/>
              <a:gd name="T4" fmla="*/ 0 w 318"/>
              <a:gd name="T5" fmla="*/ 1224 h 1344"/>
              <a:gd name="T6" fmla="*/ 121 w 318"/>
              <a:gd name="T7" fmla="*/ 1344 h 1344"/>
              <a:gd name="T8" fmla="*/ 318 w 318"/>
              <a:gd name="T9" fmla="*/ 1344 h 1344"/>
            </a:gdLst>
            <a:ahLst/>
            <a:cxnLst>
              <a:cxn ang="0">
                <a:pos x="T0" y="T1"/>
              </a:cxn>
              <a:cxn ang="0">
                <a:pos x="T2" y="T3"/>
              </a:cxn>
              <a:cxn ang="0">
                <a:pos x="T4" y="T5"/>
              </a:cxn>
              <a:cxn ang="0">
                <a:pos x="T6" y="T7"/>
              </a:cxn>
              <a:cxn ang="0">
                <a:pos x="T8" y="T9"/>
              </a:cxn>
            </a:cxnLst>
            <a:rect l="0" t="0" r="r" b="b"/>
            <a:pathLst>
              <a:path w="318" h="1344">
                <a:moveTo>
                  <a:pt x="318" y="1344"/>
                </a:moveTo>
                <a:lnTo>
                  <a:pt x="12" y="0"/>
                </a:lnTo>
                <a:lnTo>
                  <a:pt x="0" y="1224"/>
                </a:lnTo>
                <a:lnTo>
                  <a:pt x="121" y="1344"/>
                </a:lnTo>
                <a:lnTo>
                  <a:pt x="318" y="1344"/>
                </a:lnTo>
                <a:close/>
              </a:path>
            </a:pathLst>
          </a:custGeom>
          <a:gradFill rotWithShape="0">
            <a:gsLst>
              <a:gs pos="0">
                <a:srgbClr val="B2B2B2"/>
              </a:gs>
              <a:gs pos="100000">
                <a:srgbClr val="FFFFFF"/>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51" name="Group 55">
            <a:extLst>
              <a:ext uri="{FF2B5EF4-FFF2-40B4-BE49-F238E27FC236}">
                <a16:creationId xmlns:a16="http://schemas.microsoft.com/office/drawing/2014/main" id="{639223F6-4F8F-4446-BAAB-DFBAA42A27CA}"/>
              </a:ext>
            </a:extLst>
          </p:cNvPr>
          <p:cNvGrpSpPr>
            <a:grpSpLocks/>
          </p:cNvGrpSpPr>
          <p:nvPr/>
        </p:nvGrpSpPr>
        <p:grpSpPr bwMode="auto">
          <a:xfrm>
            <a:off x="9002090" y="3230563"/>
            <a:ext cx="619125" cy="203200"/>
            <a:chOff x="4432" y="2158"/>
            <a:chExt cx="390" cy="128"/>
          </a:xfrm>
        </p:grpSpPr>
        <p:sp>
          <p:nvSpPr>
            <p:cNvPr id="52" name="Rectangle 56">
              <a:extLst>
                <a:ext uri="{FF2B5EF4-FFF2-40B4-BE49-F238E27FC236}">
                  <a16:creationId xmlns:a16="http://schemas.microsoft.com/office/drawing/2014/main" id="{7EE689B9-8D38-47FF-B2D4-595A864A6873}"/>
                </a:ext>
              </a:extLst>
            </p:cNvPr>
            <p:cNvSpPr>
              <a:spLocks noChangeArrowheads="1"/>
            </p:cNvSpPr>
            <p:nvPr/>
          </p:nvSpPr>
          <p:spPr bwMode="auto">
            <a:xfrm>
              <a:off x="4432" y="2158"/>
              <a:ext cx="390" cy="128"/>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3" name="Rectangle 57">
              <a:extLst>
                <a:ext uri="{FF2B5EF4-FFF2-40B4-BE49-F238E27FC236}">
                  <a16:creationId xmlns:a16="http://schemas.microsoft.com/office/drawing/2014/main" id="{9704781C-9485-4CE1-935B-BB38C3ABF33A}"/>
                </a:ext>
              </a:extLst>
            </p:cNvPr>
            <p:cNvSpPr>
              <a:spLocks noChangeArrowheads="1"/>
            </p:cNvSpPr>
            <p:nvPr/>
          </p:nvSpPr>
          <p:spPr bwMode="auto">
            <a:xfrm>
              <a:off x="4509" y="2175"/>
              <a:ext cx="232" cy="97"/>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4" name="Rectangle 58">
              <a:extLst>
                <a:ext uri="{FF2B5EF4-FFF2-40B4-BE49-F238E27FC236}">
                  <a16:creationId xmlns:a16="http://schemas.microsoft.com/office/drawing/2014/main" id="{49A6DEB0-5030-4716-A1C9-87E14F618AB5}"/>
                </a:ext>
              </a:extLst>
            </p:cNvPr>
            <p:cNvSpPr>
              <a:spLocks noChangeArrowheads="1"/>
            </p:cNvSpPr>
            <p:nvPr/>
          </p:nvSpPr>
          <p:spPr bwMode="auto">
            <a:xfrm>
              <a:off x="4757" y="2233"/>
              <a:ext cx="39" cy="34"/>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5" name="Rectangle 59">
              <a:extLst>
                <a:ext uri="{FF2B5EF4-FFF2-40B4-BE49-F238E27FC236}">
                  <a16:creationId xmlns:a16="http://schemas.microsoft.com/office/drawing/2014/main" id="{6EB6EA81-FB66-47C7-9535-7FF3016817E1}"/>
                </a:ext>
              </a:extLst>
            </p:cNvPr>
            <p:cNvSpPr>
              <a:spLocks noChangeArrowheads="1"/>
            </p:cNvSpPr>
            <p:nvPr/>
          </p:nvSpPr>
          <p:spPr bwMode="auto">
            <a:xfrm>
              <a:off x="4449" y="2234"/>
              <a:ext cx="39" cy="34"/>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56" name="Freeform 62">
            <a:extLst>
              <a:ext uri="{FF2B5EF4-FFF2-40B4-BE49-F238E27FC236}">
                <a16:creationId xmlns:a16="http://schemas.microsoft.com/office/drawing/2014/main" id="{B4AAD400-B54A-4CEC-AD1B-4A7F1166C7CA}"/>
              </a:ext>
            </a:extLst>
          </p:cNvPr>
          <p:cNvSpPr>
            <a:spLocks/>
          </p:cNvSpPr>
          <p:nvPr/>
        </p:nvSpPr>
        <p:spPr bwMode="auto">
          <a:xfrm>
            <a:off x="2206248" y="3311525"/>
            <a:ext cx="1588" cy="2176463"/>
          </a:xfrm>
          <a:custGeom>
            <a:avLst/>
            <a:gdLst>
              <a:gd name="T0" fmla="*/ 0 w 1"/>
              <a:gd name="T1" fmla="*/ 0 h 6047"/>
              <a:gd name="T2" fmla="*/ 0 w 1"/>
              <a:gd name="T3" fmla="*/ 6046 h 6047"/>
            </a:gdLst>
            <a:ahLst/>
            <a:cxnLst>
              <a:cxn ang="0">
                <a:pos x="T0" y="T1"/>
              </a:cxn>
              <a:cxn ang="0">
                <a:pos x="T2" y="T3"/>
              </a:cxn>
            </a:cxnLst>
            <a:rect l="0" t="0" r="r" b="b"/>
            <a:pathLst>
              <a:path w="1" h="6047">
                <a:moveTo>
                  <a:pt x="0" y="0"/>
                </a:moveTo>
                <a:lnTo>
                  <a:pt x="0" y="6046"/>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57" name="Freeform 63">
            <a:extLst>
              <a:ext uri="{FF2B5EF4-FFF2-40B4-BE49-F238E27FC236}">
                <a16:creationId xmlns:a16="http://schemas.microsoft.com/office/drawing/2014/main" id="{9473274D-CE75-4627-A6B2-691778F03B43}"/>
              </a:ext>
            </a:extLst>
          </p:cNvPr>
          <p:cNvSpPr>
            <a:spLocks/>
          </p:cNvSpPr>
          <p:nvPr/>
        </p:nvSpPr>
        <p:spPr bwMode="auto">
          <a:xfrm>
            <a:off x="5787862" y="3070225"/>
            <a:ext cx="12700" cy="2408238"/>
          </a:xfrm>
          <a:custGeom>
            <a:avLst/>
            <a:gdLst>
              <a:gd name="T0" fmla="*/ 0 w 36"/>
              <a:gd name="T1" fmla="*/ 0 h 6690"/>
              <a:gd name="T2" fmla="*/ 35 w 36"/>
              <a:gd name="T3" fmla="*/ 6689 h 6690"/>
            </a:gdLst>
            <a:ahLst/>
            <a:cxnLst>
              <a:cxn ang="0">
                <a:pos x="T0" y="T1"/>
              </a:cxn>
              <a:cxn ang="0">
                <a:pos x="T2" y="T3"/>
              </a:cxn>
            </a:cxnLst>
            <a:rect l="0" t="0" r="r" b="b"/>
            <a:pathLst>
              <a:path w="36" h="6690">
                <a:moveTo>
                  <a:pt x="0" y="0"/>
                </a:moveTo>
                <a:lnTo>
                  <a:pt x="35" y="6689"/>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58" name="Freeform 64">
            <a:extLst>
              <a:ext uri="{FF2B5EF4-FFF2-40B4-BE49-F238E27FC236}">
                <a16:creationId xmlns:a16="http://schemas.microsoft.com/office/drawing/2014/main" id="{E37A6376-F59E-4F04-A893-778CB065F90C}"/>
              </a:ext>
            </a:extLst>
          </p:cNvPr>
          <p:cNvSpPr>
            <a:spLocks/>
          </p:cNvSpPr>
          <p:nvPr/>
        </p:nvSpPr>
        <p:spPr bwMode="auto">
          <a:xfrm>
            <a:off x="2206248" y="5470524"/>
            <a:ext cx="3592726" cy="45719"/>
          </a:xfrm>
          <a:custGeom>
            <a:avLst/>
            <a:gdLst>
              <a:gd name="T0" fmla="*/ 0 w 8159"/>
              <a:gd name="T1" fmla="*/ 0 h 1"/>
              <a:gd name="T2" fmla="*/ 8158 w 8159"/>
              <a:gd name="T3" fmla="*/ 0 h 1"/>
            </a:gdLst>
            <a:ahLst/>
            <a:cxnLst>
              <a:cxn ang="0">
                <a:pos x="T0" y="T1"/>
              </a:cxn>
              <a:cxn ang="0">
                <a:pos x="T2" y="T3"/>
              </a:cxn>
            </a:cxnLst>
            <a:rect l="0" t="0" r="r" b="b"/>
            <a:pathLst>
              <a:path w="8159" h="1">
                <a:moveTo>
                  <a:pt x="0" y="0"/>
                </a:moveTo>
                <a:lnTo>
                  <a:pt x="8158" y="0"/>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59" name="Freeform 65">
            <a:extLst>
              <a:ext uri="{FF2B5EF4-FFF2-40B4-BE49-F238E27FC236}">
                <a16:creationId xmlns:a16="http://schemas.microsoft.com/office/drawing/2014/main" id="{922C6AC0-D0AD-400C-930D-1010EE83A765}"/>
              </a:ext>
            </a:extLst>
          </p:cNvPr>
          <p:cNvSpPr>
            <a:spLocks/>
          </p:cNvSpPr>
          <p:nvPr/>
        </p:nvSpPr>
        <p:spPr bwMode="auto">
          <a:xfrm>
            <a:off x="5664037" y="3082925"/>
            <a:ext cx="1588" cy="2246313"/>
          </a:xfrm>
          <a:custGeom>
            <a:avLst/>
            <a:gdLst>
              <a:gd name="T0" fmla="*/ 0 w 1"/>
              <a:gd name="T1" fmla="*/ 0 h 6241"/>
              <a:gd name="T2" fmla="*/ 0 w 1"/>
              <a:gd name="T3" fmla="*/ 6240 h 6241"/>
            </a:gdLst>
            <a:ahLst/>
            <a:cxnLst>
              <a:cxn ang="0">
                <a:pos x="T0" y="T1"/>
              </a:cxn>
              <a:cxn ang="0">
                <a:pos x="T2" y="T3"/>
              </a:cxn>
            </a:cxnLst>
            <a:rect l="0" t="0" r="r" b="b"/>
            <a:pathLst>
              <a:path w="1" h="6241">
                <a:moveTo>
                  <a:pt x="0" y="0"/>
                </a:moveTo>
                <a:lnTo>
                  <a:pt x="0" y="6240"/>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0" name="Freeform 66">
            <a:extLst>
              <a:ext uri="{FF2B5EF4-FFF2-40B4-BE49-F238E27FC236}">
                <a16:creationId xmlns:a16="http://schemas.microsoft.com/office/drawing/2014/main" id="{924F7E6A-90E5-4CC1-86B1-04363951D48A}"/>
              </a:ext>
            </a:extLst>
          </p:cNvPr>
          <p:cNvSpPr>
            <a:spLocks/>
          </p:cNvSpPr>
          <p:nvPr/>
        </p:nvSpPr>
        <p:spPr bwMode="auto">
          <a:xfrm flipV="1">
            <a:off x="2314198" y="5266056"/>
            <a:ext cx="3324440" cy="45719"/>
          </a:xfrm>
          <a:custGeom>
            <a:avLst/>
            <a:gdLst>
              <a:gd name="T0" fmla="*/ 0 w 7612"/>
              <a:gd name="T1" fmla="*/ 0 h 1"/>
              <a:gd name="T2" fmla="*/ 7611 w 7612"/>
              <a:gd name="T3" fmla="*/ 0 h 1"/>
            </a:gdLst>
            <a:ahLst/>
            <a:cxnLst>
              <a:cxn ang="0">
                <a:pos x="T0" y="T1"/>
              </a:cxn>
              <a:cxn ang="0">
                <a:pos x="T2" y="T3"/>
              </a:cxn>
            </a:cxnLst>
            <a:rect l="0" t="0" r="r" b="b"/>
            <a:pathLst>
              <a:path w="7612" h="1">
                <a:moveTo>
                  <a:pt x="0" y="0"/>
                </a:moveTo>
                <a:lnTo>
                  <a:pt x="7611" y="0"/>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1" name="Freeform 67">
            <a:extLst>
              <a:ext uri="{FF2B5EF4-FFF2-40B4-BE49-F238E27FC236}">
                <a16:creationId xmlns:a16="http://schemas.microsoft.com/office/drawing/2014/main" id="{8E6DCA6A-AA37-4C72-B59E-F15998F776AC}"/>
              </a:ext>
            </a:extLst>
          </p:cNvPr>
          <p:cNvSpPr>
            <a:spLocks/>
          </p:cNvSpPr>
          <p:nvPr/>
        </p:nvSpPr>
        <p:spPr bwMode="auto">
          <a:xfrm>
            <a:off x="2307848" y="3298825"/>
            <a:ext cx="12700" cy="2017713"/>
          </a:xfrm>
          <a:custGeom>
            <a:avLst/>
            <a:gdLst>
              <a:gd name="T0" fmla="*/ 0 w 36"/>
              <a:gd name="T1" fmla="*/ 0 h 5606"/>
              <a:gd name="T2" fmla="*/ 35 w 36"/>
              <a:gd name="T3" fmla="*/ 5605 h 5606"/>
            </a:gdLst>
            <a:ahLst/>
            <a:cxnLst>
              <a:cxn ang="0">
                <a:pos x="T0" y="T1"/>
              </a:cxn>
              <a:cxn ang="0">
                <a:pos x="T2" y="T3"/>
              </a:cxn>
            </a:cxnLst>
            <a:rect l="0" t="0" r="r" b="b"/>
            <a:pathLst>
              <a:path w="36" h="5606">
                <a:moveTo>
                  <a:pt x="0" y="0"/>
                </a:moveTo>
                <a:lnTo>
                  <a:pt x="35" y="5605"/>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2" name="Freeform 68">
            <a:extLst>
              <a:ext uri="{FF2B5EF4-FFF2-40B4-BE49-F238E27FC236}">
                <a16:creationId xmlns:a16="http://schemas.microsoft.com/office/drawing/2014/main" id="{B71E39EA-8809-4BA6-BA8E-317367FA8523}"/>
              </a:ext>
            </a:extLst>
          </p:cNvPr>
          <p:cNvSpPr>
            <a:spLocks/>
          </p:cNvSpPr>
          <p:nvPr/>
        </p:nvSpPr>
        <p:spPr bwMode="auto">
          <a:xfrm>
            <a:off x="9389440" y="3349625"/>
            <a:ext cx="1588" cy="2176463"/>
          </a:xfrm>
          <a:custGeom>
            <a:avLst/>
            <a:gdLst>
              <a:gd name="T0" fmla="*/ 0 w 1"/>
              <a:gd name="T1" fmla="*/ 0 h 6047"/>
              <a:gd name="T2" fmla="*/ 0 w 1"/>
              <a:gd name="T3" fmla="*/ 6046 h 6047"/>
            </a:gdLst>
            <a:ahLst/>
            <a:cxnLst>
              <a:cxn ang="0">
                <a:pos x="T0" y="T1"/>
              </a:cxn>
              <a:cxn ang="0">
                <a:pos x="T2" y="T3"/>
              </a:cxn>
            </a:cxnLst>
            <a:rect l="0" t="0" r="r" b="b"/>
            <a:pathLst>
              <a:path w="1" h="6047">
                <a:moveTo>
                  <a:pt x="0" y="0"/>
                </a:moveTo>
                <a:lnTo>
                  <a:pt x="0" y="6046"/>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3" name="Freeform 69">
            <a:extLst>
              <a:ext uri="{FF2B5EF4-FFF2-40B4-BE49-F238E27FC236}">
                <a16:creationId xmlns:a16="http://schemas.microsoft.com/office/drawing/2014/main" id="{DD4AEA6D-8CCC-494B-9256-C220A11124BF}"/>
              </a:ext>
            </a:extLst>
          </p:cNvPr>
          <p:cNvSpPr>
            <a:spLocks/>
          </p:cNvSpPr>
          <p:nvPr/>
        </p:nvSpPr>
        <p:spPr bwMode="auto">
          <a:xfrm>
            <a:off x="9271965" y="3317875"/>
            <a:ext cx="12700" cy="2017713"/>
          </a:xfrm>
          <a:custGeom>
            <a:avLst/>
            <a:gdLst>
              <a:gd name="T0" fmla="*/ 0 w 36"/>
              <a:gd name="T1" fmla="*/ 0 h 5605"/>
              <a:gd name="T2" fmla="*/ 35 w 36"/>
              <a:gd name="T3" fmla="*/ 5604 h 5605"/>
            </a:gdLst>
            <a:ahLst/>
            <a:cxnLst>
              <a:cxn ang="0">
                <a:pos x="T0" y="T1"/>
              </a:cxn>
              <a:cxn ang="0">
                <a:pos x="T2" y="T3"/>
              </a:cxn>
            </a:cxnLst>
            <a:rect l="0" t="0" r="r" b="b"/>
            <a:pathLst>
              <a:path w="36" h="5605">
                <a:moveTo>
                  <a:pt x="0" y="0"/>
                </a:moveTo>
                <a:lnTo>
                  <a:pt x="35" y="5604"/>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4" name="Freeform 70">
            <a:extLst>
              <a:ext uri="{FF2B5EF4-FFF2-40B4-BE49-F238E27FC236}">
                <a16:creationId xmlns:a16="http://schemas.microsoft.com/office/drawing/2014/main" id="{89CA5477-5B24-4C4E-84F4-3A21F4FB571D}"/>
              </a:ext>
            </a:extLst>
          </p:cNvPr>
          <p:cNvSpPr>
            <a:spLocks/>
          </p:cNvSpPr>
          <p:nvPr/>
        </p:nvSpPr>
        <p:spPr bwMode="auto">
          <a:xfrm>
            <a:off x="5930737" y="3089275"/>
            <a:ext cx="12700" cy="2408238"/>
          </a:xfrm>
          <a:custGeom>
            <a:avLst/>
            <a:gdLst>
              <a:gd name="T0" fmla="*/ 0 w 36"/>
              <a:gd name="T1" fmla="*/ 0 h 6690"/>
              <a:gd name="T2" fmla="*/ 35 w 36"/>
              <a:gd name="T3" fmla="*/ 6689 h 6690"/>
            </a:gdLst>
            <a:ahLst/>
            <a:cxnLst>
              <a:cxn ang="0">
                <a:pos x="T0" y="T1"/>
              </a:cxn>
              <a:cxn ang="0">
                <a:pos x="T2" y="T3"/>
              </a:cxn>
            </a:cxnLst>
            <a:rect l="0" t="0" r="r" b="b"/>
            <a:pathLst>
              <a:path w="36" h="6690">
                <a:moveTo>
                  <a:pt x="0" y="0"/>
                </a:moveTo>
                <a:lnTo>
                  <a:pt x="35" y="6689"/>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5" name="Freeform 71">
            <a:extLst>
              <a:ext uri="{FF2B5EF4-FFF2-40B4-BE49-F238E27FC236}">
                <a16:creationId xmlns:a16="http://schemas.microsoft.com/office/drawing/2014/main" id="{976AD173-206B-470E-B0A7-8AA3F6CDA818}"/>
              </a:ext>
            </a:extLst>
          </p:cNvPr>
          <p:cNvSpPr>
            <a:spLocks/>
          </p:cNvSpPr>
          <p:nvPr/>
        </p:nvSpPr>
        <p:spPr bwMode="auto">
          <a:xfrm>
            <a:off x="6064087" y="3101975"/>
            <a:ext cx="1588" cy="2246313"/>
          </a:xfrm>
          <a:custGeom>
            <a:avLst/>
            <a:gdLst>
              <a:gd name="T0" fmla="*/ 0 w 1"/>
              <a:gd name="T1" fmla="*/ 0 h 6241"/>
              <a:gd name="T2" fmla="*/ 0 w 1"/>
              <a:gd name="T3" fmla="*/ 6240 h 6241"/>
            </a:gdLst>
            <a:ahLst/>
            <a:cxnLst>
              <a:cxn ang="0">
                <a:pos x="T0" y="T1"/>
              </a:cxn>
              <a:cxn ang="0">
                <a:pos x="T2" y="T3"/>
              </a:cxn>
            </a:cxnLst>
            <a:rect l="0" t="0" r="r" b="b"/>
            <a:pathLst>
              <a:path w="1" h="6241">
                <a:moveTo>
                  <a:pt x="0" y="0"/>
                </a:moveTo>
                <a:lnTo>
                  <a:pt x="0" y="6240"/>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6" name="Freeform 72">
            <a:extLst>
              <a:ext uri="{FF2B5EF4-FFF2-40B4-BE49-F238E27FC236}">
                <a16:creationId xmlns:a16="http://schemas.microsoft.com/office/drawing/2014/main" id="{EB7C8F23-D58A-4B88-AF66-C58A20D9D527}"/>
              </a:ext>
            </a:extLst>
          </p:cNvPr>
          <p:cNvSpPr>
            <a:spLocks/>
          </p:cNvSpPr>
          <p:nvPr/>
        </p:nvSpPr>
        <p:spPr bwMode="auto">
          <a:xfrm flipV="1">
            <a:off x="5930737" y="5491162"/>
            <a:ext cx="3461771" cy="45719"/>
          </a:xfrm>
          <a:custGeom>
            <a:avLst/>
            <a:gdLst>
              <a:gd name="T0" fmla="*/ 0 w 8159"/>
              <a:gd name="T1" fmla="*/ 0 h 1"/>
              <a:gd name="T2" fmla="*/ 8158 w 8159"/>
              <a:gd name="T3" fmla="*/ 0 h 1"/>
            </a:gdLst>
            <a:ahLst/>
            <a:cxnLst>
              <a:cxn ang="0">
                <a:pos x="T0" y="T1"/>
              </a:cxn>
              <a:cxn ang="0">
                <a:pos x="T2" y="T3"/>
              </a:cxn>
            </a:cxnLst>
            <a:rect l="0" t="0" r="r" b="b"/>
            <a:pathLst>
              <a:path w="8159" h="1">
                <a:moveTo>
                  <a:pt x="0" y="0"/>
                </a:moveTo>
                <a:lnTo>
                  <a:pt x="8158" y="0"/>
                </a:lnTo>
              </a:path>
            </a:pathLst>
          </a:custGeom>
          <a:noFill/>
          <a:ln w="19080" cap="sq">
            <a:solidFill>
              <a:srgbClr val="CC0000"/>
            </a:solidFill>
            <a:miter lim="800000"/>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7" name="Freeform 73">
            <a:extLst>
              <a:ext uri="{FF2B5EF4-FFF2-40B4-BE49-F238E27FC236}">
                <a16:creationId xmlns:a16="http://schemas.microsoft.com/office/drawing/2014/main" id="{3C16F19F-F8AA-45F1-B6FA-521B86737C0D}"/>
              </a:ext>
            </a:extLst>
          </p:cNvPr>
          <p:cNvSpPr>
            <a:spLocks/>
          </p:cNvSpPr>
          <p:nvPr/>
        </p:nvSpPr>
        <p:spPr bwMode="auto">
          <a:xfrm flipV="1">
            <a:off x="6091074" y="5250596"/>
            <a:ext cx="3190310" cy="54926"/>
          </a:xfrm>
          <a:custGeom>
            <a:avLst/>
            <a:gdLst>
              <a:gd name="T0" fmla="*/ 0 w 7612"/>
              <a:gd name="T1" fmla="*/ 0 h 1"/>
              <a:gd name="T2" fmla="*/ 7611 w 7612"/>
              <a:gd name="T3" fmla="*/ 0 h 1"/>
            </a:gdLst>
            <a:ahLst/>
            <a:cxnLst>
              <a:cxn ang="0">
                <a:pos x="T0" y="T1"/>
              </a:cxn>
              <a:cxn ang="0">
                <a:pos x="T2" y="T3"/>
              </a:cxn>
            </a:cxnLst>
            <a:rect l="0" t="0" r="r" b="b"/>
            <a:pathLst>
              <a:path w="7612" h="1">
                <a:moveTo>
                  <a:pt x="0" y="0"/>
                </a:moveTo>
                <a:lnTo>
                  <a:pt x="7611" y="0"/>
                </a:lnTo>
              </a:path>
            </a:pathLst>
          </a:custGeom>
          <a:noFill/>
          <a:ln w="19080" cap="sq">
            <a:solidFill>
              <a:srgbClr val="CC0000"/>
            </a:solidFill>
            <a:miter lim="800000"/>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68" name="Group 78">
            <a:extLst>
              <a:ext uri="{FF2B5EF4-FFF2-40B4-BE49-F238E27FC236}">
                <a16:creationId xmlns:a16="http://schemas.microsoft.com/office/drawing/2014/main" id="{D0872869-2550-479B-A77D-78304F2CADB4}"/>
              </a:ext>
            </a:extLst>
          </p:cNvPr>
          <p:cNvGrpSpPr>
            <a:grpSpLocks/>
          </p:cNvGrpSpPr>
          <p:nvPr/>
        </p:nvGrpSpPr>
        <p:grpSpPr bwMode="auto">
          <a:xfrm>
            <a:off x="3222248" y="4694238"/>
            <a:ext cx="1552575" cy="658812"/>
            <a:chOff x="1530" y="3080"/>
            <a:chExt cx="978" cy="415"/>
          </a:xfrm>
        </p:grpSpPr>
        <p:sp>
          <p:nvSpPr>
            <p:cNvPr id="69" name="Rectangle 79">
              <a:extLst>
                <a:ext uri="{FF2B5EF4-FFF2-40B4-BE49-F238E27FC236}">
                  <a16:creationId xmlns:a16="http://schemas.microsoft.com/office/drawing/2014/main" id="{4D9AE479-F91A-497C-9754-5EBC8EC8CB21}"/>
                </a:ext>
              </a:extLst>
            </p:cNvPr>
            <p:cNvSpPr>
              <a:spLocks noChangeArrowheads="1"/>
            </p:cNvSpPr>
            <p:nvPr/>
          </p:nvSpPr>
          <p:spPr bwMode="auto">
            <a:xfrm>
              <a:off x="1648" y="3080"/>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0" name="Line 80">
              <a:extLst>
                <a:ext uri="{FF2B5EF4-FFF2-40B4-BE49-F238E27FC236}">
                  <a16:creationId xmlns:a16="http://schemas.microsoft.com/office/drawing/2014/main" id="{BB7ECD59-AC18-4937-A9B6-BA4E1280DDE1}"/>
                </a:ext>
              </a:extLst>
            </p:cNvPr>
            <p:cNvSpPr>
              <a:spLocks noChangeShapeType="1"/>
            </p:cNvSpPr>
            <p:nvPr/>
          </p:nvSpPr>
          <p:spPr bwMode="auto">
            <a:xfrm>
              <a:off x="1530" y="3167"/>
              <a:ext cx="174" cy="0"/>
            </a:xfrm>
            <a:prstGeom prst="line">
              <a:avLst/>
            </a:prstGeom>
            <a:noFill/>
            <a:ln w="38160" cap="sq">
              <a:solidFill>
                <a:srgbClr val="CC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71" name="Text Box 81">
              <a:extLst>
                <a:ext uri="{FF2B5EF4-FFF2-40B4-BE49-F238E27FC236}">
                  <a16:creationId xmlns:a16="http://schemas.microsoft.com/office/drawing/2014/main" id="{6F44CDEC-B715-47D9-A57F-DE7D1F68E28A}"/>
                </a:ext>
              </a:extLst>
            </p:cNvPr>
            <p:cNvSpPr txBox="1">
              <a:spLocks noChangeArrowheads="1"/>
            </p:cNvSpPr>
            <p:nvPr/>
          </p:nvSpPr>
          <p:spPr bwMode="auto">
            <a:xfrm>
              <a:off x="1602" y="3205"/>
              <a:ext cx="90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5000"/>
                </a:lnSpc>
                <a:defRPr/>
              </a:pPr>
              <a:r>
                <a:rPr lang="en-US" altLang="en-US" sz="1400">
                  <a:latin typeface="Times New Roman" panose="02020603050405020304" pitchFamily="18" charset="0"/>
                  <a:ea typeface="+mn-ea"/>
                  <a:cs typeface="Times New Roman" panose="02020603050405020304" pitchFamily="18" charset="0"/>
                </a:rPr>
                <a:t>源端口：6428</a:t>
              </a:r>
            </a:p>
            <a:p>
              <a:pPr>
                <a:lnSpc>
                  <a:spcPct val="85000"/>
                </a:lnSpc>
                <a:defRPr/>
              </a:pPr>
              <a:r>
                <a:rPr lang="en-US" altLang="en-US" sz="1400">
                  <a:latin typeface="Times New Roman" panose="02020603050405020304" pitchFamily="18" charset="0"/>
                  <a:ea typeface="+mn-ea"/>
                  <a:cs typeface="Times New Roman" panose="02020603050405020304" pitchFamily="18" charset="0"/>
                </a:rPr>
                <a:t>目的端口：9157</a:t>
              </a:r>
            </a:p>
          </p:txBody>
        </p:sp>
      </p:grpSp>
      <p:grpSp>
        <p:nvGrpSpPr>
          <p:cNvPr id="72" name="Group 82">
            <a:extLst>
              <a:ext uri="{FF2B5EF4-FFF2-40B4-BE49-F238E27FC236}">
                <a16:creationId xmlns:a16="http://schemas.microsoft.com/office/drawing/2014/main" id="{7816A7CD-71C4-4F6B-B0E0-ED511EA9D6C9}"/>
              </a:ext>
            </a:extLst>
          </p:cNvPr>
          <p:cNvGrpSpPr>
            <a:grpSpLocks/>
          </p:cNvGrpSpPr>
          <p:nvPr/>
        </p:nvGrpSpPr>
        <p:grpSpPr bwMode="auto">
          <a:xfrm>
            <a:off x="7414483" y="4694238"/>
            <a:ext cx="1325563" cy="658812"/>
            <a:chOff x="3444" y="3080"/>
            <a:chExt cx="835" cy="415"/>
          </a:xfrm>
        </p:grpSpPr>
        <p:sp>
          <p:nvSpPr>
            <p:cNvPr id="73" name="Rectangle 83">
              <a:extLst>
                <a:ext uri="{FF2B5EF4-FFF2-40B4-BE49-F238E27FC236}">
                  <a16:creationId xmlns:a16="http://schemas.microsoft.com/office/drawing/2014/main" id="{0380FA8C-7897-4046-97A8-DD3800C00E2A}"/>
                </a:ext>
              </a:extLst>
            </p:cNvPr>
            <p:cNvSpPr>
              <a:spLocks noChangeArrowheads="1"/>
            </p:cNvSpPr>
            <p:nvPr/>
          </p:nvSpPr>
          <p:spPr bwMode="auto">
            <a:xfrm>
              <a:off x="3479" y="3080"/>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4" name="Line 84">
              <a:extLst>
                <a:ext uri="{FF2B5EF4-FFF2-40B4-BE49-F238E27FC236}">
                  <a16:creationId xmlns:a16="http://schemas.microsoft.com/office/drawing/2014/main" id="{3CEEB390-486E-4A6F-A5FF-772DFC9BDD36}"/>
                </a:ext>
              </a:extLst>
            </p:cNvPr>
            <p:cNvSpPr>
              <a:spLocks noChangeShapeType="1"/>
            </p:cNvSpPr>
            <p:nvPr/>
          </p:nvSpPr>
          <p:spPr bwMode="auto">
            <a:xfrm>
              <a:off x="4105" y="3153"/>
              <a:ext cx="174" cy="0"/>
            </a:xfrm>
            <a:prstGeom prst="line">
              <a:avLst/>
            </a:prstGeom>
            <a:noFill/>
            <a:ln w="38160" cap="sq">
              <a:solidFill>
                <a:srgbClr val="C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75" name="Text Box 85">
              <a:extLst>
                <a:ext uri="{FF2B5EF4-FFF2-40B4-BE49-F238E27FC236}">
                  <a16:creationId xmlns:a16="http://schemas.microsoft.com/office/drawing/2014/main" id="{FF73190D-5A56-4414-8E62-D92B7C5559FE}"/>
                </a:ext>
              </a:extLst>
            </p:cNvPr>
            <p:cNvSpPr txBox="1">
              <a:spLocks noChangeArrowheads="1"/>
            </p:cNvSpPr>
            <p:nvPr/>
          </p:nvSpPr>
          <p:spPr bwMode="auto">
            <a:xfrm>
              <a:off x="3444" y="3205"/>
              <a:ext cx="7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gn="r">
                <a:lnSpc>
                  <a:spcPct val="85000"/>
                </a:lnSpc>
                <a:defRPr/>
              </a:pPr>
              <a:r>
                <a:rPr lang="en-US" altLang="en-US" sz="1400">
                  <a:latin typeface="Times New Roman" panose="02020603050405020304" pitchFamily="18" charset="0"/>
                  <a:ea typeface="+mn-ea"/>
                  <a:cs typeface="Times New Roman" panose="02020603050405020304" pitchFamily="18" charset="0"/>
                </a:rPr>
                <a:t>源端口：？</a:t>
              </a:r>
            </a:p>
            <a:p>
              <a:pPr algn="r">
                <a:lnSpc>
                  <a:spcPct val="85000"/>
                </a:lnSpc>
                <a:defRPr/>
              </a:pPr>
              <a:r>
                <a:rPr lang="en-US" altLang="en-US" sz="1400">
                  <a:latin typeface="Times New Roman" panose="02020603050405020304" pitchFamily="18" charset="0"/>
                  <a:ea typeface="+mn-ea"/>
                  <a:cs typeface="Times New Roman" panose="02020603050405020304" pitchFamily="18" charset="0"/>
                </a:rPr>
                <a:t>目的端口：？</a:t>
              </a:r>
            </a:p>
          </p:txBody>
        </p:sp>
      </p:grpSp>
      <p:grpSp>
        <p:nvGrpSpPr>
          <p:cNvPr id="76" name="Group 93">
            <a:extLst>
              <a:ext uri="{FF2B5EF4-FFF2-40B4-BE49-F238E27FC236}">
                <a16:creationId xmlns:a16="http://schemas.microsoft.com/office/drawing/2014/main" id="{FDE7D773-F297-4476-A3F9-5C35212CEDB0}"/>
              </a:ext>
            </a:extLst>
          </p:cNvPr>
          <p:cNvGrpSpPr>
            <a:grpSpLocks/>
          </p:cNvGrpSpPr>
          <p:nvPr/>
        </p:nvGrpSpPr>
        <p:grpSpPr bwMode="auto">
          <a:xfrm>
            <a:off x="10235578" y="4310063"/>
            <a:ext cx="709612" cy="668337"/>
            <a:chOff x="5209" y="2838"/>
            <a:chExt cx="447" cy="421"/>
          </a:xfrm>
        </p:grpSpPr>
        <p:pic>
          <p:nvPicPr>
            <p:cNvPr id="77" name="Picture 94">
              <a:extLst>
                <a:ext uri="{FF2B5EF4-FFF2-40B4-BE49-F238E27FC236}">
                  <a16:creationId xmlns:a16="http://schemas.microsoft.com/office/drawing/2014/main" id="{1404AA0A-BBC3-4E10-8BCA-6B0CF26D6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 y="2838"/>
              <a:ext cx="447"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 name="Freeform 95">
              <a:extLst>
                <a:ext uri="{FF2B5EF4-FFF2-40B4-BE49-F238E27FC236}">
                  <a16:creationId xmlns:a16="http://schemas.microsoft.com/office/drawing/2014/main" id="{AD2C61F6-7D96-4B54-B05D-8545151CE0B1}"/>
                </a:ext>
              </a:extLst>
            </p:cNvPr>
            <p:cNvSpPr>
              <a:spLocks noChangeArrowheads="1"/>
            </p:cNvSpPr>
            <p:nvPr/>
          </p:nvSpPr>
          <p:spPr bwMode="auto">
            <a:xfrm>
              <a:off x="5248" y="2878"/>
              <a:ext cx="217" cy="192"/>
            </a:xfrm>
            <a:custGeom>
              <a:avLst/>
              <a:gdLst>
                <a:gd name="G0" fmla="+- 1 0 0"/>
                <a:gd name="G1" fmla="+- 1 0 0"/>
                <a:gd name="G2" fmla="+- 1 0 0"/>
                <a:gd name="G3" fmla="+- 1 0 0"/>
                <a:gd name="G4" fmla="+- 1 0 0"/>
                <a:gd name="T0" fmla="*/ 0 w 356"/>
                <a:gd name="T1" fmla="*/ 0 h 368"/>
                <a:gd name="T2" fmla="*/ 300 w 356"/>
                <a:gd name="T3" fmla="*/ 14 h 368"/>
                <a:gd name="T4" fmla="*/ 356 w 356"/>
                <a:gd name="T5" fmla="*/ 294 h 368"/>
                <a:gd name="T6" fmla="*/ 78 w 356"/>
                <a:gd name="T7" fmla="*/ 368 h 368"/>
                <a:gd name="T8" fmla="*/ 0 w 356"/>
                <a:gd name="T9" fmla="*/ 0 h 368"/>
              </a:gdLst>
              <a:ahLst/>
              <a:cxnLst>
                <a:cxn ang="0">
                  <a:pos x="T0" y="T1"/>
                </a:cxn>
                <a:cxn ang="0">
                  <a:pos x="T2" y="T3"/>
                </a:cxn>
                <a:cxn ang="0">
                  <a:pos x="T4" y="T5"/>
                </a:cxn>
                <a:cxn ang="0">
                  <a:pos x="T6" y="T7"/>
                </a:cxn>
                <a:cxn ang="0">
                  <a:pos x="T8" y="T9"/>
                </a:cxn>
              </a:cxnLst>
              <a:rect l="0" t="0"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27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grpSp>
        <p:nvGrpSpPr>
          <p:cNvPr id="79" name="Group 96">
            <a:extLst>
              <a:ext uri="{FF2B5EF4-FFF2-40B4-BE49-F238E27FC236}">
                <a16:creationId xmlns:a16="http://schemas.microsoft.com/office/drawing/2014/main" id="{94EFADE1-FA81-4EDA-9A16-C2004997A648}"/>
              </a:ext>
            </a:extLst>
          </p:cNvPr>
          <p:cNvGrpSpPr>
            <a:grpSpLocks/>
          </p:cNvGrpSpPr>
          <p:nvPr/>
        </p:nvGrpSpPr>
        <p:grpSpPr bwMode="auto">
          <a:xfrm>
            <a:off x="4484250" y="3784996"/>
            <a:ext cx="357188" cy="703263"/>
            <a:chOff x="1948" y="2459"/>
            <a:chExt cx="225" cy="443"/>
          </a:xfrm>
        </p:grpSpPr>
        <p:sp>
          <p:nvSpPr>
            <p:cNvPr id="80" name="Freeform 97">
              <a:extLst>
                <a:ext uri="{FF2B5EF4-FFF2-40B4-BE49-F238E27FC236}">
                  <a16:creationId xmlns:a16="http://schemas.microsoft.com/office/drawing/2014/main" id="{57CC0D44-806B-4286-8605-0E2784A5FBBD}"/>
                </a:ext>
              </a:extLst>
            </p:cNvPr>
            <p:cNvSpPr>
              <a:spLocks noChangeArrowheads="1"/>
            </p:cNvSpPr>
            <p:nvPr/>
          </p:nvSpPr>
          <p:spPr bwMode="auto">
            <a:xfrm>
              <a:off x="2127" y="2460"/>
              <a:ext cx="44" cy="423"/>
            </a:xfrm>
            <a:custGeom>
              <a:avLst/>
              <a:gdLst>
                <a:gd name="G0" fmla="+- 1 0 0"/>
                <a:gd name="G1" fmla="+- 1 0 0"/>
                <a:gd name="G2" fmla="+- 1 0 0"/>
                <a:gd name="G3" fmla="+- 2742 0 0"/>
                <a:gd name="G4" fmla="+- 1 0 0"/>
                <a:gd name="T0" fmla="*/ 63 w 354"/>
                <a:gd name="T1" fmla="*/ 0 h 2742"/>
                <a:gd name="T2" fmla="*/ 354 w 354"/>
                <a:gd name="T3" fmla="*/ 339 h 2742"/>
                <a:gd name="T4" fmla="*/ 346 w 354"/>
                <a:gd name="T5" fmla="*/ 2624 h 2742"/>
                <a:gd name="T6" fmla="*/ 0 w 354"/>
                <a:gd name="T7" fmla="*/ 2742 h 2742"/>
                <a:gd name="T8" fmla="*/ 63 w 354"/>
                <a:gd name="T9" fmla="*/ 0 h 2742"/>
              </a:gdLst>
              <a:ahLst/>
              <a:cxnLst>
                <a:cxn ang="0">
                  <a:pos x="T0" y="T1"/>
                </a:cxn>
                <a:cxn ang="0">
                  <a:pos x="T2" y="T3"/>
                </a:cxn>
                <a:cxn ang="0">
                  <a:pos x="T4" y="T5"/>
                </a:cxn>
                <a:cxn ang="0">
                  <a:pos x="T6" y="T7"/>
                </a:cxn>
                <a:cxn ang="0">
                  <a:pos x="T8" y="T9"/>
                </a:cxn>
              </a:cxnLst>
              <a:rect l="0" t="0"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1" name="Rectangle 98">
              <a:extLst>
                <a:ext uri="{FF2B5EF4-FFF2-40B4-BE49-F238E27FC236}">
                  <a16:creationId xmlns:a16="http://schemas.microsoft.com/office/drawing/2014/main" id="{9351EE7D-8AE9-49B1-82E2-4A32ABA83BE1}"/>
                </a:ext>
              </a:extLst>
            </p:cNvPr>
            <p:cNvSpPr>
              <a:spLocks noChangeArrowheads="1"/>
            </p:cNvSpPr>
            <p:nvPr/>
          </p:nvSpPr>
          <p:spPr bwMode="auto">
            <a:xfrm>
              <a:off x="1958" y="2459"/>
              <a:ext cx="166" cy="422"/>
            </a:xfrm>
            <a:prstGeom prst="rect">
              <a:avLst/>
            </a:pr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2" name="Freeform 99">
              <a:extLst>
                <a:ext uri="{FF2B5EF4-FFF2-40B4-BE49-F238E27FC236}">
                  <a16:creationId xmlns:a16="http://schemas.microsoft.com/office/drawing/2014/main" id="{1A359047-8F92-4610-82EC-55EB5D095F2D}"/>
                </a:ext>
              </a:extLst>
            </p:cNvPr>
            <p:cNvSpPr>
              <a:spLocks noChangeArrowheads="1"/>
            </p:cNvSpPr>
            <p:nvPr/>
          </p:nvSpPr>
          <p:spPr bwMode="auto">
            <a:xfrm>
              <a:off x="2135" y="2485"/>
              <a:ext cx="26" cy="391"/>
            </a:xfrm>
            <a:custGeom>
              <a:avLst/>
              <a:gdLst>
                <a:gd name="G0" fmla="+- 0 0 0"/>
                <a:gd name="G1" fmla="+- 0 0 0"/>
                <a:gd name="G2" fmla="+- 1 0 0"/>
                <a:gd name="G3" fmla="+- 1 0 0"/>
                <a:gd name="G4" fmla="+- 1229 0 0"/>
                <a:gd name="G5" fmla="+- 1 0 0"/>
                <a:gd name="G6" fmla="+- 2501 0 0"/>
                <a:gd name="G7" fmla="+- 0 0 0"/>
                <a:gd name="T0" fmla="*/ 7 w 211"/>
                <a:gd name="T1" fmla="*/ 0 h 2537"/>
                <a:gd name="T2" fmla="*/ 211 w 211"/>
                <a:gd name="T3" fmla="*/ 218 h 2537"/>
                <a:gd name="T4" fmla="*/ 7 w 211"/>
                <a:gd name="T5" fmla="*/ 2501 h 2537"/>
                <a:gd name="T6" fmla="*/ 7 w 211"/>
                <a:gd name="T7" fmla="*/ 0 h 2537"/>
              </a:gdLst>
              <a:ahLst/>
              <a:cxnLst>
                <a:cxn ang="0">
                  <a:pos x="T0" y="T1"/>
                </a:cxn>
                <a:cxn ang="0">
                  <a:pos x="T2" y="T3"/>
                </a:cxn>
                <a:cxn ang="0">
                  <a:pos x="T4" y="T5"/>
                </a:cxn>
                <a:cxn ang="0">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3" name="Freeform 100">
              <a:extLst>
                <a:ext uri="{FF2B5EF4-FFF2-40B4-BE49-F238E27FC236}">
                  <a16:creationId xmlns:a16="http://schemas.microsoft.com/office/drawing/2014/main" id="{8C1B1F7B-6EEF-4262-A97F-4D66D02A5B81}"/>
                </a:ext>
              </a:extLst>
            </p:cNvPr>
            <p:cNvSpPr>
              <a:spLocks noChangeArrowheads="1"/>
            </p:cNvSpPr>
            <p:nvPr/>
          </p:nvSpPr>
          <p:spPr bwMode="auto">
            <a:xfrm>
              <a:off x="2130" y="2683"/>
              <a:ext cx="41" cy="34"/>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328"/>
                <a:gd name="T1" fmla="*/ 0 h 226"/>
                <a:gd name="T2" fmla="*/ 328 w 328"/>
                <a:gd name="T3" fmla="*/ 128 h 226"/>
                <a:gd name="T4" fmla="*/ 326 w 328"/>
                <a:gd name="T5" fmla="*/ 226 h 226"/>
                <a:gd name="T6" fmla="*/ 0 w 328"/>
                <a:gd name="T7" fmla="*/ 100 h 226"/>
                <a:gd name="T8" fmla="*/ 4 w 328"/>
                <a:gd name="T9" fmla="*/ 0 h 226"/>
              </a:gdLst>
              <a:ahLst/>
              <a:cxnLst>
                <a:cxn ang="0">
                  <a:pos x="T0" y="T1"/>
                </a:cxn>
                <a:cxn ang="0">
                  <a:pos x="T2" y="T3"/>
                </a:cxn>
                <a:cxn ang="0">
                  <a:pos x="T4" y="T5"/>
                </a:cxn>
                <a:cxn ang="0">
                  <a:pos x="T6" y="T7"/>
                </a:cxn>
                <a:cxn ang="0">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4" name="Rectangle 101">
              <a:extLst>
                <a:ext uri="{FF2B5EF4-FFF2-40B4-BE49-F238E27FC236}">
                  <a16:creationId xmlns:a16="http://schemas.microsoft.com/office/drawing/2014/main" id="{48335F1B-A117-4F56-A767-0D5E08683565}"/>
                </a:ext>
              </a:extLst>
            </p:cNvPr>
            <p:cNvSpPr>
              <a:spLocks noChangeArrowheads="1"/>
            </p:cNvSpPr>
            <p:nvPr/>
          </p:nvSpPr>
          <p:spPr bwMode="auto">
            <a:xfrm>
              <a:off x="1959" y="2508"/>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85" name="Group 102">
              <a:extLst>
                <a:ext uri="{FF2B5EF4-FFF2-40B4-BE49-F238E27FC236}">
                  <a16:creationId xmlns:a16="http://schemas.microsoft.com/office/drawing/2014/main" id="{B70DEF56-0B26-4EF4-882D-F5DF9EEC38BF}"/>
                </a:ext>
              </a:extLst>
            </p:cNvPr>
            <p:cNvGrpSpPr>
              <a:grpSpLocks/>
            </p:cNvGrpSpPr>
            <p:nvPr/>
          </p:nvGrpSpPr>
          <p:grpSpPr bwMode="auto">
            <a:xfrm>
              <a:off x="2045" y="2503"/>
              <a:ext cx="91" cy="26"/>
              <a:chOff x="2045" y="2503"/>
              <a:chExt cx="91" cy="26"/>
            </a:xfrm>
          </p:grpSpPr>
          <p:sp>
            <p:nvSpPr>
              <p:cNvPr id="110" name="AutoShape 103">
                <a:extLst>
                  <a:ext uri="{FF2B5EF4-FFF2-40B4-BE49-F238E27FC236}">
                    <a16:creationId xmlns:a16="http://schemas.microsoft.com/office/drawing/2014/main" id="{34D9035E-5CF0-4053-80D3-3FAC2382AE70}"/>
                  </a:ext>
                </a:extLst>
              </p:cNvPr>
              <p:cNvSpPr>
                <a:spLocks noChangeArrowheads="1"/>
              </p:cNvSpPr>
              <p:nvPr/>
            </p:nvSpPr>
            <p:spPr bwMode="auto">
              <a:xfrm>
                <a:off x="2045" y="2503"/>
                <a:ext cx="91" cy="26"/>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1" name="AutoShape 104">
                <a:extLst>
                  <a:ext uri="{FF2B5EF4-FFF2-40B4-BE49-F238E27FC236}">
                    <a16:creationId xmlns:a16="http://schemas.microsoft.com/office/drawing/2014/main" id="{1AB8C398-3647-43CD-9803-89D4BD285950}"/>
                  </a:ext>
                </a:extLst>
              </p:cNvPr>
              <p:cNvSpPr>
                <a:spLocks noChangeArrowheads="1"/>
              </p:cNvSpPr>
              <p:nvPr/>
            </p:nvSpPr>
            <p:spPr bwMode="auto">
              <a:xfrm>
                <a:off x="2046" y="2506"/>
                <a:ext cx="87" cy="20"/>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86" name="Rectangle 105">
              <a:extLst>
                <a:ext uri="{FF2B5EF4-FFF2-40B4-BE49-F238E27FC236}">
                  <a16:creationId xmlns:a16="http://schemas.microsoft.com/office/drawing/2014/main" id="{3AE09E94-508F-4704-97F0-D87B611500FA}"/>
                </a:ext>
              </a:extLst>
            </p:cNvPr>
            <p:cNvSpPr>
              <a:spLocks noChangeArrowheads="1"/>
            </p:cNvSpPr>
            <p:nvPr/>
          </p:nvSpPr>
          <p:spPr bwMode="auto">
            <a:xfrm>
              <a:off x="1961" y="2568"/>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87" name="Group 106">
              <a:extLst>
                <a:ext uri="{FF2B5EF4-FFF2-40B4-BE49-F238E27FC236}">
                  <a16:creationId xmlns:a16="http://schemas.microsoft.com/office/drawing/2014/main" id="{CD1315F8-64E2-49B9-85B4-24BCD286C3F6}"/>
                </a:ext>
              </a:extLst>
            </p:cNvPr>
            <p:cNvGrpSpPr>
              <a:grpSpLocks/>
            </p:cNvGrpSpPr>
            <p:nvPr/>
          </p:nvGrpSpPr>
          <p:grpSpPr bwMode="auto">
            <a:xfrm>
              <a:off x="2044" y="2564"/>
              <a:ext cx="91" cy="24"/>
              <a:chOff x="2044" y="2564"/>
              <a:chExt cx="91" cy="24"/>
            </a:xfrm>
          </p:grpSpPr>
          <p:sp>
            <p:nvSpPr>
              <p:cNvPr id="108" name="AutoShape 107">
                <a:extLst>
                  <a:ext uri="{FF2B5EF4-FFF2-40B4-BE49-F238E27FC236}">
                    <a16:creationId xmlns:a16="http://schemas.microsoft.com/office/drawing/2014/main" id="{8CBF9C5B-C3D0-416D-9C91-E12C56B3B1A6}"/>
                  </a:ext>
                </a:extLst>
              </p:cNvPr>
              <p:cNvSpPr>
                <a:spLocks noChangeArrowheads="1"/>
              </p:cNvSpPr>
              <p:nvPr/>
            </p:nvSpPr>
            <p:spPr bwMode="auto">
              <a:xfrm>
                <a:off x="2044" y="2564"/>
                <a:ext cx="91" cy="24"/>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9" name="AutoShape 108">
                <a:extLst>
                  <a:ext uri="{FF2B5EF4-FFF2-40B4-BE49-F238E27FC236}">
                    <a16:creationId xmlns:a16="http://schemas.microsoft.com/office/drawing/2014/main" id="{B57B37B1-74F5-459D-BDB8-C77C85000AB5}"/>
                  </a:ext>
                </a:extLst>
              </p:cNvPr>
              <p:cNvSpPr>
                <a:spLocks noChangeArrowheads="1"/>
              </p:cNvSpPr>
              <p:nvPr/>
            </p:nvSpPr>
            <p:spPr bwMode="auto">
              <a:xfrm>
                <a:off x="2046" y="2566"/>
                <a:ext cx="87" cy="15"/>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88" name="Rectangle 109">
              <a:extLst>
                <a:ext uri="{FF2B5EF4-FFF2-40B4-BE49-F238E27FC236}">
                  <a16:creationId xmlns:a16="http://schemas.microsoft.com/office/drawing/2014/main" id="{72377036-7302-4ED0-AAB9-4C82AE88E85C}"/>
                </a:ext>
              </a:extLst>
            </p:cNvPr>
            <p:cNvSpPr>
              <a:spLocks noChangeArrowheads="1"/>
            </p:cNvSpPr>
            <p:nvPr/>
          </p:nvSpPr>
          <p:spPr bwMode="auto">
            <a:xfrm>
              <a:off x="1960" y="2631"/>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9" name="Rectangle 110">
              <a:extLst>
                <a:ext uri="{FF2B5EF4-FFF2-40B4-BE49-F238E27FC236}">
                  <a16:creationId xmlns:a16="http://schemas.microsoft.com/office/drawing/2014/main" id="{558340ED-38C9-4251-95CB-AC9A00C04AC8}"/>
                </a:ext>
              </a:extLst>
            </p:cNvPr>
            <p:cNvSpPr>
              <a:spLocks noChangeArrowheads="1"/>
            </p:cNvSpPr>
            <p:nvPr/>
          </p:nvSpPr>
          <p:spPr bwMode="auto">
            <a:xfrm>
              <a:off x="1962" y="2686"/>
              <a:ext cx="93"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90" name="Group 111">
              <a:extLst>
                <a:ext uri="{FF2B5EF4-FFF2-40B4-BE49-F238E27FC236}">
                  <a16:creationId xmlns:a16="http://schemas.microsoft.com/office/drawing/2014/main" id="{113C7D59-48D8-4533-9EAC-3EC58C0CD482}"/>
                </a:ext>
              </a:extLst>
            </p:cNvPr>
            <p:cNvGrpSpPr>
              <a:grpSpLocks/>
            </p:cNvGrpSpPr>
            <p:nvPr/>
          </p:nvGrpSpPr>
          <p:grpSpPr bwMode="auto">
            <a:xfrm>
              <a:off x="2042" y="2681"/>
              <a:ext cx="91" cy="27"/>
              <a:chOff x="2042" y="2681"/>
              <a:chExt cx="91" cy="27"/>
            </a:xfrm>
          </p:grpSpPr>
          <p:sp>
            <p:nvSpPr>
              <p:cNvPr id="106" name="AutoShape 112">
                <a:extLst>
                  <a:ext uri="{FF2B5EF4-FFF2-40B4-BE49-F238E27FC236}">
                    <a16:creationId xmlns:a16="http://schemas.microsoft.com/office/drawing/2014/main" id="{BA690E17-68A5-4D85-903A-57CF202809D2}"/>
                  </a:ext>
                </a:extLst>
              </p:cNvPr>
              <p:cNvSpPr>
                <a:spLocks noChangeArrowheads="1"/>
              </p:cNvSpPr>
              <p:nvPr/>
            </p:nvSpPr>
            <p:spPr bwMode="auto">
              <a:xfrm>
                <a:off x="2042" y="2681"/>
                <a:ext cx="91" cy="27"/>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7" name="AutoShape 113">
                <a:extLst>
                  <a:ext uri="{FF2B5EF4-FFF2-40B4-BE49-F238E27FC236}">
                    <a16:creationId xmlns:a16="http://schemas.microsoft.com/office/drawing/2014/main" id="{5BDBA963-8FA7-477B-9B4F-0BA68F5BA16F}"/>
                  </a:ext>
                </a:extLst>
              </p:cNvPr>
              <p:cNvSpPr>
                <a:spLocks noChangeArrowheads="1"/>
              </p:cNvSpPr>
              <p:nvPr/>
            </p:nvSpPr>
            <p:spPr bwMode="auto">
              <a:xfrm>
                <a:off x="2044" y="2684"/>
                <a:ext cx="87" cy="21"/>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91" name="Freeform 114">
              <a:extLst>
                <a:ext uri="{FF2B5EF4-FFF2-40B4-BE49-F238E27FC236}">
                  <a16:creationId xmlns:a16="http://schemas.microsoft.com/office/drawing/2014/main" id="{05C05566-7B9E-4B28-BBAB-0086B3DC3B8C}"/>
                </a:ext>
              </a:extLst>
            </p:cNvPr>
            <p:cNvSpPr>
              <a:spLocks noChangeArrowheads="1"/>
            </p:cNvSpPr>
            <p:nvPr/>
          </p:nvSpPr>
          <p:spPr bwMode="auto">
            <a:xfrm>
              <a:off x="2130" y="2630"/>
              <a:ext cx="41" cy="34"/>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328"/>
                <a:gd name="T1" fmla="*/ 0 h 226"/>
                <a:gd name="T2" fmla="*/ 328 w 328"/>
                <a:gd name="T3" fmla="*/ 128 h 226"/>
                <a:gd name="T4" fmla="*/ 326 w 328"/>
                <a:gd name="T5" fmla="*/ 226 h 226"/>
                <a:gd name="T6" fmla="*/ 0 w 328"/>
                <a:gd name="T7" fmla="*/ 100 h 226"/>
                <a:gd name="T8" fmla="*/ 4 w 328"/>
                <a:gd name="T9" fmla="*/ 0 h 226"/>
              </a:gdLst>
              <a:ahLst/>
              <a:cxnLst>
                <a:cxn ang="0">
                  <a:pos x="T0" y="T1"/>
                </a:cxn>
                <a:cxn ang="0">
                  <a:pos x="T2" y="T3"/>
                </a:cxn>
                <a:cxn ang="0">
                  <a:pos x="T4" y="T5"/>
                </a:cxn>
                <a:cxn ang="0">
                  <a:pos x="T6" y="T7"/>
                </a:cxn>
                <a:cxn ang="0">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92" name="Group 115">
              <a:extLst>
                <a:ext uri="{FF2B5EF4-FFF2-40B4-BE49-F238E27FC236}">
                  <a16:creationId xmlns:a16="http://schemas.microsoft.com/office/drawing/2014/main" id="{9D2C47E6-D35A-487B-BBC5-FFAD0533B96E}"/>
                </a:ext>
              </a:extLst>
            </p:cNvPr>
            <p:cNvGrpSpPr>
              <a:grpSpLocks/>
            </p:cNvGrpSpPr>
            <p:nvPr/>
          </p:nvGrpSpPr>
          <p:grpSpPr bwMode="auto">
            <a:xfrm>
              <a:off x="2043" y="2625"/>
              <a:ext cx="91" cy="25"/>
              <a:chOff x="2043" y="2625"/>
              <a:chExt cx="91" cy="25"/>
            </a:xfrm>
          </p:grpSpPr>
          <p:sp>
            <p:nvSpPr>
              <p:cNvPr id="104" name="AutoShape 116">
                <a:extLst>
                  <a:ext uri="{FF2B5EF4-FFF2-40B4-BE49-F238E27FC236}">
                    <a16:creationId xmlns:a16="http://schemas.microsoft.com/office/drawing/2014/main" id="{D1011DA8-C4C4-454E-926B-86BC93F71615}"/>
                  </a:ext>
                </a:extLst>
              </p:cNvPr>
              <p:cNvSpPr>
                <a:spLocks noChangeArrowheads="1"/>
              </p:cNvSpPr>
              <p:nvPr/>
            </p:nvSpPr>
            <p:spPr bwMode="auto">
              <a:xfrm>
                <a:off x="2043" y="2625"/>
                <a:ext cx="91" cy="25"/>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5" name="AutoShape 117">
                <a:extLst>
                  <a:ext uri="{FF2B5EF4-FFF2-40B4-BE49-F238E27FC236}">
                    <a16:creationId xmlns:a16="http://schemas.microsoft.com/office/drawing/2014/main" id="{224F703F-2C75-4F3F-89CB-9904BE34550C}"/>
                  </a:ext>
                </a:extLst>
              </p:cNvPr>
              <p:cNvSpPr>
                <a:spLocks noChangeArrowheads="1"/>
              </p:cNvSpPr>
              <p:nvPr/>
            </p:nvSpPr>
            <p:spPr bwMode="auto">
              <a:xfrm>
                <a:off x="2045" y="2628"/>
                <a:ext cx="87" cy="19"/>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93" name="Rectangle 118">
              <a:extLst>
                <a:ext uri="{FF2B5EF4-FFF2-40B4-BE49-F238E27FC236}">
                  <a16:creationId xmlns:a16="http://schemas.microsoft.com/office/drawing/2014/main" id="{B4C421EC-B473-49DA-B530-59B908AD6AEE}"/>
                </a:ext>
              </a:extLst>
            </p:cNvPr>
            <p:cNvSpPr>
              <a:spLocks noChangeArrowheads="1"/>
            </p:cNvSpPr>
            <p:nvPr/>
          </p:nvSpPr>
          <p:spPr bwMode="auto">
            <a:xfrm>
              <a:off x="2124" y="2459"/>
              <a:ext cx="10" cy="423"/>
            </a:xfrm>
            <a:prstGeom prst="rect">
              <a:avLst/>
            </a:prstGeom>
            <a:gradFill rotWithShape="0">
              <a:gsLst>
                <a:gs pos="0">
                  <a:srgbClr val="333333"/>
                </a:gs>
                <a:gs pos="50000">
                  <a:srgbClr val="DDDDDD"/>
                </a:gs>
                <a:gs pos="100000">
                  <a:srgbClr val="333333"/>
                </a:gs>
              </a:gsLst>
              <a:lin ang="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4" name="Freeform 119">
              <a:extLst>
                <a:ext uri="{FF2B5EF4-FFF2-40B4-BE49-F238E27FC236}">
                  <a16:creationId xmlns:a16="http://schemas.microsoft.com/office/drawing/2014/main" id="{6D22E7AF-A6D2-4575-B0AB-247F280B6F01}"/>
                </a:ext>
              </a:extLst>
            </p:cNvPr>
            <p:cNvSpPr>
              <a:spLocks noChangeArrowheads="1"/>
            </p:cNvSpPr>
            <p:nvPr/>
          </p:nvSpPr>
          <p:spPr bwMode="auto">
            <a:xfrm>
              <a:off x="2134" y="2566"/>
              <a:ext cx="37" cy="38"/>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296"/>
                <a:gd name="T1" fmla="*/ 0 h 256"/>
                <a:gd name="T2" fmla="*/ 292 w 296"/>
                <a:gd name="T3" fmla="*/ 144 h 256"/>
                <a:gd name="T4" fmla="*/ 296 w 296"/>
                <a:gd name="T5" fmla="*/ 256 h 256"/>
                <a:gd name="T6" fmla="*/ 0 w 296"/>
                <a:gd name="T7" fmla="*/ 100 h 256"/>
                <a:gd name="T8" fmla="*/ 4 w 296"/>
                <a:gd name="T9" fmla="*/ 0 h 256"/>
              </a:gdLst>
              <a:ahLst/>
              <a:cxnLst>
                <a:cxn ang="0">
                  <a:pos x="T0" y="T1"/>
                </a:cxn>
                <a:cxn ang="0">
                  <a:pos x="T2" y="T3"/>
                </a:cxn>
                <a:cxn ang="0">
                  <a:pos x="T4" y="T5"/>
                </a:cxn>
                <a:cxn ang="0">
                  <a:pos x="T6" y="T7"/>
                </a:cxn>
                <a:cxn ang="0">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5" name="Freeform 120">
              <a:extLst>
                <a:ext uri="{FF2B5EF4-FFF2-40B4-BE49-F238E27FC236}">
                  <a16:creationId xmlns:a16="http://schemas.microsoft.com/office/drawing/2014/main" id="{B0FB5CD7-24AF-4016-828E-8E4CF121CBAC}"/>
                </a:ext>
              </a:extLst>
            </p:cNvPr>
            <p:cNvSpPr>
              <a:spLocks noChangeArrowheads="1"/>
            </p:cNvSpPr>
            <p:nvPr/>
          </p:nvSpPr>
          <p:spPr bwMode="auto">
            <a:xfrm>
              <a:off x="2134" y="2506"/>
              <a:ext cx="38" cy="43"/>
            </a:xfrm>
            <a:custGeom>
              <a:avLst/>
              <a:gdLst>
                <a:gd name="G0" fmla="+- 1 0 0"/>
                <a:gd name="G1" fmla="+- 1 0 0"/>
                <a:gd name="G2" fmla="+- 1 0 0"/>
                <a:gd name="G3" fmla="+- 1 0 0"/>
                <a:gd name="G4" fmla="+- 1 0 0"/>
                <a:gd name="G5" fmla="+- 1 0 0"/>
                <a:gd name="G6" fmla="+- 1 0 0"/>
                <a:gd name="G7" fmla="+- 1 0 0"/>
                <a:gd name="G8" fmla="+- 1 0 0"/>
                <a:gd name="G9" fmla="*/ 1 35987 45568"/>
                <a:gd name="G10" fmla="*/ 1 35987 55552"/>
                <a:gd name="G11" fmla="*/ G10 1 180"/>
                <a:gd name="G12" fmla="*/ G9 1 G11"/>
                <a:gd name="G13" fmla="*/ 1 35987 45568"/>
                <a:gd name="G14" fmla="*/ 1 35987 55552"/>
                <a:gd name="G15" fmla="*/ G14 1 180"/>
                <a:gd name="G16" fmla="*/ G13 1 G15"/>
                <a:gd name="G17" fmla="+- 17 0 0"/>
                <a:gd name="G18" fmla="+- 1 0 0"/>
                <a:gd name="T0" fmla="*/ 0 w 304"/>
                <a:gd name="T1" fmla="*/ 0 h 288"/>
                <a:gd name="T2" fmla="*/ 304 w 304"/>
                <a:gd name="T3" fmla="*/ 164 h 288"/>
                <a:gd name="T4" fmla="*/ 284 w 304"/>
                <a:gd name="T5" fmla="*/ 288 h 288"/>
                <a:gd name="T6" fmla="*/ 8 w 304"/>
                <a:gd name="T7" fmla="*/ 124 h 288"/>
                <a:gd name="T8" fmla="*/ 0 w 304"/>
                <a:gd name="T9" fmla="*/ 0 h 288"/>
              </a:gdLst>
              <a:ahLst/>
              <a:cxnLst>
                <a:cxn ang="0">
                  <a:pos x="T0" y="T1"/>
                </a:cxn>
                <a:cxn ang="0">
                  <a:pos x="T2" y="T3"/>
                </a:cxn>
                <a:cxn ang="0">
                  <a:pos x="T4" y="T5"/>
                </a:cxn>
                <a:cxn ang="0">
                  <a:pos x="T6" y="T7"/>
                </a:cxn>
                <a:cxn ang="0">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6" name="Oval 121">
              <a:extLst>
                <a:ext uri="{FF2B5EF4-FFF2-40B4-BE49-F238E27FC236}">
                  <a16:creationId xmlns:a16="http://schemas.microsoft.com/office/drawing/2014/main" id="{4B033FBA-AD00-42D4-B031-2AEAFFB694EA}"/>
                </a:ext>
              </a:extLst>
            </p:cNvPr>
            <p:cNvSpPr>
              <a:spLocks noChangeArrowheads="1"/>
            </p:cNvSpPr>
            <p:nvPr/>
          </p:nvSpPr>
          <p:spPr bwMode="auto">
            <a:xfrm>
              <a:off x="2166" y="2863"/>
              <a:ext cx="7" cy="17"/>
            </a:xfrm>
            <a:prstGeom prst="ellipse">
              <a:avLst/>
            </a:prstGeom>
            <a:solidFill>
              <a:srgbClr val="3333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7" name="Freeform 122">
              <a:extLst>
                <a:ext uri="{FF2B5EF4-FFF2-40B4-BE49-F238E27FC236}">
                  <a16:creationId xmlns:a16="http://schemas.microsoft.com/office/drawing/2014/main" id="{5F4E8913-FE7F-4095-980D-A8ADBF347684}"/>
                </a:ext>
              </a:extLst>
            </p:cNvPr>
            <p:cNvSpPr>
              <a:spLocks noChangeArrowheads="1"/>
            </p:cNvSpPr>
            <p:nvPr/>
          </p:nvSpPr>
          <p:spPr bwMode="auto">
            <a:xfrm>
              <a:off x="2132" y="2864"/>
              <a:ext cx="38" cy="36"/>
            </a:xfrm>
            <a:custGeom>
              <a:avLst/>
              <a:gdLst>
                <a:gd name="G0" fmla="+- 106 0 0"/>
                <a:gd name="G1" fmla="+- 120 0 0"/>
                <a:gd name="G2" fmla="+- 1 0 0"/>
                <a:gd name="G3" fmla="+- 1 0 0"/>
                <a:gd name="G4" fmla="+- 106 0 0"/>
                <a:gd name="T0" fmla="*/ 0 w 306"/>
                <a:gd name="T1" fmla="*/ 106 h 240"/>
                <a:gd name="T2" fmla="*/ 2 w 306"/>
                <a:gd name="T3" fmla="*/ 240 h 240"/>
                <a:gd name="T4" fmla="*/ 306 w 306"/>
                <a:gd name="T5" fmla="*/ 110 h 240"/>
                <a:gd name="T6" fmla="*/ 300 w 306"/>
                <a:gd name="T7" fmla="*/ 0 h 240"/>
                <a:gd name="T8" fmla="*/ 0 w 306"/>
                <a:gd name="T9" fmla="*/ 106 h 240"/>
              </a:gdLst>
              <a:ahLst/>
              <a:cxnLst>
                <a:cxn ang="0">
                  <a:pos x="T0" y="T1"/>
                </a:cxn>
                <a:cxn ang="0">
                  <a:pos x="T2" y="T3"/>
                </a:cxn>
                <a:cxn ang="0">
                  <a:pos x="T4" y="T5"/>
                </a:cxn>
                <a:cxn ang="0">
                  <a:pos x="T6" y="T7"/>
                </a:cxn>
                <a:cxn ang="0">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8" name="AutoShape 123">
              <a:extLst>
                <a:ext uri="{FF2B5EF4-FFF2-40B4-BE49-F238E27FC236}">
                  <a16:creationId xmlns:a16="http://schemas.microsoft.com/office/drawing/2014/main" id="{620CD137-FD75-42F3-B840-006725A40DD5}"/>
                </a:ext>
              </a:extLst>
            </p:cNvPr>
            <p:cNvSpPr>
              <a:spLocks noChangeArrowheads="1"/>
            </p:cNvSpPr>
            <p:nvPr/>
          </p:nvSpPr>
          <p:spPr bwMode="auto">
            <a:xfrm>
              <a:off x="1948" y="2876"/>
              <a:ext cx="189" cy="26"/>
            </a:xfrm>
            <a:prstGeom prst="roundRect">
              <a:avLst>
                <a:gd name="adj" fmla="val 50000"/>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9" name="AutoShape 124">
              <a:extLst>
                <a:ext uri="{FF2B5EF4-FFF2-40B4-BE49-F238E27FC236}">
                  <a16:creationId xmlns:a16="http://schemas.microsoft.com/office/drawing/2014/main" id="{B827986B-C6CF-47C9-86F3-4F15EC49E5A4}"/>
                </a:ext>
              </a:extLst>
            </p:cNvPr>
            <p:cNvSpPr>
              <a:spLocks noChangeArrowheads="1"/>
            </p:cNvSpPr>
            <p:nvPr/>
          </p:nvSpPr>
          <p:spPr bwMode="auto">
            <a:xfrm>
              <a:off x="1958" y="2882"/>
              <a:ext cx="169" cy="14"/>
            </a:xfrm>
            <a:prstGeom prst="roundRect">
              <a:avLst>
                <a:gd name="adj" fmla="val 50000"/>
              </a:avLst>
            </a:prstGeom>
            <a:gradFill rotWithShape="0">
              <a:gsLst>
                <a:gs pos="0">
                  <a:srgbClr val="000000"/>
                </a:gs>
                <a:gs pos="100000">
                  <a:srgbClr val="808080"/>
                </a:gs>
              </a:gsLst>
              <a:lin ang="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0" name="Oval 125">
              <a:extLst>
                <a:ext uri="{FF2B5EF4-FFF2-40B4-BE49-F238E27FC236}">
                  <a16:creationId xmlns:a16="http://schemas.microsoft.com/office/drawing/2014/main" id="{4DD7DB36-6217-4602-B1F8-3BF6BF1894C3}"/>
                </a:ext>
              </a:extLst>
            </p:cNvPr>
            <p:cNvSpPr>
              <a:spLocks noChangeArrowheads="1"/>
            </p:cNvSpPr>
            <p:nvPr/>
          </p:nvSpPr>
          <p:spPr bwMode="auto">
            <a:xfrm>
              <a:off x="1975" y="2821"/>
              <a:ext cx="24" cy="26"/>
            </a:xfrm>
            <a:prstGeom prst="ellipse">
              <a:avLst/>
            </a:prstGeom>
            <a:solidFill>
              <a:srgbClr val="33CC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1" name="Oval 126">
              <a:extLst>
                <a:ext uri="{FF2B5EF4-FFF2-40B4-BE49-F238E27FC236}">
                  <a16:creationId xmlns:a16="http://schemas.microsoft.com/office/drawing/2014/main" id="{901A67B4-1660-446A-B690-8EA9462B7216}"/>
                </a:ext>
              </a:extLst>
            </p:cNvPr>
            <p:cNvSpPr>
              <a:spLocks noChangeArrowheads="1"/>
            </p:cNvSpPr>
            <p:nvPr/>
          </p:nvSpPr>
          <p:spPr bwMode="auto">
            <a:xfrm>
              <a:off x="2003" y="2821"/>
              <a:ext cx="24" cy="26"/>
            </a:xfrm>
            <a:prstGeom prst="ellipse">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2" name="Oval 127">
              <a:extLst>
                <a:ext uri="{FF2B5EF4-FFF2-40B4-BE49-F238E27FC236}">
                  <a16:creationId xmlns:a16="http://schemas.microsoft.com/office/drawing/2014/main" id="{BCCA0790-430D-445C-AF18-69F572E4D0E9}"/>
                </a:ext>
              </a:extLst>
            </p:cNvPr>
            <p:cNvSpPr>
              <a:spLocks noChangeArrowheads="1"/>
            </p:cNvSpPr>
            <p:nvPr/>
          </p:nvSpPr>
          <p:spPr bwMode="auto">
            <a:xfrm>
              <a:off x="2031" y="2821"/>
              <a:ext cx="24" cy="25"/>
            </a:xfrm>
            <a:prstGeom prst="ellipse">
              <a:avLst/>
            </a:prstGeom>
            <a:solidFill>
              <a:srgbClr val="33CC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3" name="Rectangle 128">
              <a:extLst>
                <a:ext uri="{FF2B5EF4-FFF2-40B4-BE49-F238E27FC236}">
                  <a16:creationId xmlns:a16="http://schemas.microsoft.com/office/drawing/2014/main" id="{A4D643BC-4BFF-4188-940F-9DF3E1A15FC0}"/>
                </a:ext>
              </a:extLst>
            </p:cNvPr>
            <p:cNvSpPr>
              <a:spLocks noChangeArrowheads="1"/>
            </p:cNvSpPr>
            <p:nvPr/>
          </p:nvSpPr>
          <p:spPr bwMode="auto">
            <a:xfrm>
              <a:off x="2094" y="2720"/>
              <a:ext cx="13" cy="140"/>
            </a:xfrm>
            <a:prstGeom prst="rect">
              <a:avLst/>
            </a:prstGeom>
            <a:solidFill>
              <a:srgbClr val="29292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12" name="Text Box 5">
            <a:extLst>
              <a:ext uri="{FF2B5EF4-FFF2-40B4-BE49-F238E27FC236}">
                <a16:creationId xmlns:a16="http://schemas.microsoft.com/office/drawing/2014/main" id="{0E05CB70-4EE3-4E8A-86F1-8FE8616A5329}"/>
              </a:ext>
            </a:extLst>
          </p:cNvPr>
          <p:cNvSpPr txBox="1">
            <a:spLocks noChangeArrowheads="1"/>
          </p:cNvSpPr>
          <p:nvPr/>
        </p:nvSpPr>
        <p:spPr bwMode="auto">
          <a:xfrm>
            <a:off x="4463888" y="1501775"/>
            <a:ext cx="334645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3038" indent="-171450">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1pPr>
            <a:lvl2pPr>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2pPr>
            <a:lvl3pPr>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3pPr>
            <a:lvl4pPr>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4pPr>
            <a:lvl5pPr>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801688" algn="l"/>
                <a:tab pos="1716088" algn="l"/>
                <a:tab pos="2630488" algn="l"/>
                <a:tab pos="3544888" algn="l"/>
                <a:tab pos="4459288" algn="l"/>
                <a:tab pos="5373688" algn="l"/>
                <a:tab pos="6288088" algn="l"/>
                <a:tab pos="7202488" algn="l"/>
                <a:tab pos="8116888" algn="l"/>
                <a:tab pos="9031288" algn="l"/>
                <a:tab pos="9945688" algn="l"/>
              </a:tabLst>
              <a:defRPr sz="1600">
                <a:solidFill>
                  <a:srgbClr val="000000"/>
                </a:solidFill>
                <a:latin typeface="Tahoma" panose="020B0604030504040204" pitchFamily="34" charset="0"/>
                <a:ea typeface="ＭＳ Ｐゴシック" panose="020B0600070205080204" pitchFamily="34" charset="-128"/>
              </a:defRPr>
            </a:lvl9pPr>
          </a:lstStyle>
          <a:p>
            <a:pPr marL="172720">
              <a:lnSpc>
                <a:spcPct val="85000"/>
              </a:lnSpc>
              <a:spcBef>
                <a:spcPts val="500"/>
              </a:spcBef>
              <a:defRPr/>
            </a:pPr>
            <a:r>
              <a:rPr lang="en-US" altLang="en-US" sz="1800" b="1" dirty="0" err="1">
                <a:latin typeface="Times New Roman" panose="02020603050405020304" pitchFamily="18" charset="0"/>
                <a:ea typeface="+mn-ea"/>
                <a:cs typeface="Times New Roman" panose="02020603050405020304" pitchFamily="18" charset="0"/>
              </a:rPr>
              <a:t>DatagramSocket</a:t>
            </a:r>
            <a:r>
              <a:rPr lang="en-US" altLang="en-US" sz="1800" b="1" dirty="0">
                <a:latin typeface="Times New Roman" panose="02020603050405020304" pitchFamily="18" charset="0"/>
                <a:ea typeface="+mn-ea"/>
                <a:cs typeface="Times New Roman" panose="02020603050405020304" pitchFamily="18" charset="0"/>
              </a:rPr>
              <a:t> </a:t>
            </a:r>
            <a:r>
              <a:rPr lang="en-US" altLang="en-US" sz="1800" b="1" dirty="0" err="1">
                <a:latin typeface="Times New Roman" panose="02020603050405020304" pitchFamily="18" charset="0"/>
                <a:ea typeface="+mn-ea"/>
                <a:cs typeface="Times New Roman" panose="02020603050405020304" pitchFamily="18" charset="0"/>
              </a:rPr>
              <a:t>serverSocket</a:t>
            </a:r>
            <a:r>
              <a:rPr lang="en-US" altLang="en-US" sz="1800" b="1" dirty="0">
                <a:latin typeface="Times New Roman" panose="02020603050405020304" pitchFamily="18" charset="0"/>
                <a:ea typeface="+mn-ea"/>
                <a:cs typeface="Times New Roman" panose="02020603050405020304" pitchFamily="18" charset="0"/>
              </a:rPr>
              <a:t> = new </a:t>
            </a:r>
            <a:r>
              <a:rPr lang="en-US" altLang="en-US" sz="1800" b="1" dirty="0" err="1">
                <a:latin typeface="Times New Roman" panose="02020603050405020304" pitchFamily="18" charset="0"/>
                <a:ea typeface="+mn-ea"/>
                <a:cs typeface="Times New Roman" panose="02020603050405020304" pitchFamily="18" charset="0"/>
              </a:rPr>
              <a:t>DatagramSocket</a:t>
            </a:r>
            <a:r>
              <a:rPr lang="en-US" altLang="en-US" sz="1800" b="1" dirty="0">
                <a:latin typeface="Times New Roman" panose="02020603050405020304" pitchFamily="18" charset="0"/>
                <a:ea typeface="+mn-ea"/>
                <a:cs typeface="Times New Roman" panose="02020603050405020304" pitchFamily="18" charset="0"/>
              </a:rPr>
              <a:t>(</a:t>
            </a:r>
            <a:r>
              <a:rPr lang="en-US" altLang="en-US" sz="1800" b="1" dirty="0">
                <a:solidFill>
                  <a:srgbClr val="CC0000"/>
                </a:solidFill>
                <a:latin typeface="Times New Roman" panose="02020603050405020304" pitchFamily="18" charset="0"/>
                <a:ea typeface="+mn-ea"/>
                <a:cs typeface="Times New Roman" panose="02020603050405020304" pitchFamily="18" charset="0"/>
              </a:rPr>
              <a:t>6428)</a:t>
            </a:r>
            <a:r>
              <a:rPr lang="en-US" altLang="en-US" sz="1800" b="1" dirty="0">
                <a:latin typeface="Times New Roman" panose="02020603050405020304" pitchFamily="18" charset="0"/>
                <a:ea typeface="+mn-ea"/>
                <a:cs typeface="Times New Roman" panose="02020603050405020304" pitchFamily="18" charset="0"/>
              </a:rPr>
              <a:t>;</a:t>
            </a:r>
          </a:p>
          <a:p>
            <a:pPr marL="171450" indent="-169545">
              <a:lnSpc>
                <a:spcPct val="85000"/>
              </a:lnSpc>
              <a:spcBef>
                <a:spcPts val="500"/>
              </a:spcBef>
              <a:buClr>
                <a:srgbClr val="000099"/>
              </a:buClr>
              <a:buFont typeface="Wingdings" panose="05000000000000000000" pitchFamily="2" charset="2"/>
              <a:buNone/>
              <a:defRPr/>
            </a:pPr>
            <a:endParaRPr lang="en-US" altLang="en-US" sz="1800" b="1" dirty="0">
              <a:latin typeface="Times New Roman" panose="02020603050405020304" pitchFamily="18" charset="0"/>
              <a:ea typeface="+mn-ea"/>
              <a:cs typeface="Times New Roman" panose="02020603050405020304" pitchFamily="18" charset="0"/>
            </a:endParaRPr>
          </a:p>
        </p:txBody>
      </p:sp>
      <p:sp>
        <p:nvSpPr>
          <p:cNvPr id="113" name="Rectangle 61">
            <a:extLst>
              <a:ext uri="{FF2B5EF4-FFF2-40B4-BE49-F238E27FC236}">
                <a16:creationId xmlns:a16="http://schemas.microsoft.com/office/drawing/2014/main" id="{22B1E683-AD6D-40FF-BBEB-67781FED4125}"/>
              </a:ext>
            </a:extLst>
          </p:cNvPr>
          <p:cNvSpPr>
            <a:spLocks noChangeArrowheads="1"/>
          </p:cNvSpPr>
          <p:nvPr/>
        </p:nvSpPr>
        <p:spPr bwMode="auto">
          <a:xfrm>
            <a:off x="762878" y="2018778"/>
            <a:ext cx="343058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15888" indent="-1143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1pPr>
            <a:lvl2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2pPr>
            <a:lvl3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3pPr>
            <a:lvl4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4pPr>
            <a:lvl5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9pPr>
          </a:lstStyle>
          <a:p>
            <a:pPr marL="115570">
              <a:lnSpc>
                <a:spcPct val="85000"/>
              </a:lnSpc>
              <a:spcBef>
                <a:spcPts val="450"/>
              </a:spcBef>
              <a:buSzPct val="65000"/>
              <a:defRPr/>
            </a:pPr>
            <a:r>
              <a:rPr lang="en-US" altLang="en-US" sz="1800" b="1" dirty="0">
                <a:latin typeface="Times New Roman" panose="02020603050405020304" pitchFamily="18" charset="0"/>
                <a:ea typeface="+mn-ea"/>
                <a:cs typeface="Times New Roman" panose="02020603050405020304" pitchFamily="18" charset="0"/>
              </a:rPr>
              <a:t>DatagramSocket的mySocket2 = new DatagramSocket（</a:t>
            </a:r>
            <a:r>
              <a:rPr lang="en-US" altLang="en-US" sz="1800" b="1" dirty="0">
                <a:solidFill>
                  <a:srgbClr val="CC0000"/>
                </a:solidFill>
                <a:latin typeface="Times New Roman" panose="02020603050405020304" pitchFamily="18" charset="0"/>
                <a:ea typeface="+mn-ea"/>
                <a:cs typeface="Times New Roman" panose="02020603050405020304" pitchFamily="18" charset="0"/>
              </a:rPr>
              <a:t>9157</a:t>
            </a:r>
            <a:r>
              <a:rPr lang="en-US" altLang="en-US" sz="1800" b="1" dirty="0">
                <a:latin typeface="Times New Roman" panose="02020603050405020304" pitchFamily="18" charset="0"/>
                <a:ea typeface="+mn-ea"/>
                <a:cs typeface="Times New Roman" panose="02020603050405020304" pitchFamily="18" charset="0"/>
              </a:rPr>
              <a:t>）;</a:t>
            </a:r>
            <a:endParaRPr lang="zh-CN" altLang="en-US" sz="1800" dirty="0">
              <a:latin typeface="Times New Roman" panose="02020603050405020304" pitchFamily="18" charset="0"/>
              <a:ea typeface="+mn-ea"/>
              <a:cs typeface="Times New Roman" panose="02020603050405020304" pitchFamily="18" charset="0"/>
            </a:endParaRPr>
          </a:p>
          <a:p>
            <a:pPr marL="115570">
              <a:lnSpc>
                <a:spcPct val="85000"/>
              </a:lnSpc>
              <a:spcBef>
                <a:spcPts val="450"/>
              </a:spcBef>
              <a:buSzPct val="65000"/>
              <a:defRPr/>
            </a:pPr>
            <a:endParaRPr lang="en-US" altLang="en-US" sz="1800" b="1" dirty="0">
              <a:latin typeface="Times New Roman" panose="02020603050405020304" pitchFamily="18" charset="0"/>
              <a:ea typeface="+mn-ea"/>
              <a:cs typeface="Times New Roman" panose="02020603050405020304" pitchFamily="18" charset="0"/>
            </a:endParaRPr>
          </a:p>
        </p:txBody>
      </p:sp>
      <p:sp>
        <p:nvSpPr>
          <p:cNvPr id="114" name="Rectangle 60">
            <a:extLst>
              <a:ext uri="{FF2B5EF4-FFF2-40B4-BE49-F238E27FC236}">
                <a16:creationId xmlns:a16="http://schemas.microsoft.com/office/drawing/2014/main" id="{0DF6802E-DF51-4A44-B83D-BC40ECA9030E}"/>
              </a:ext>
            </a:extLst>
          </p:cNvPr>
          <p:cNvSpPr>
            <a:spLocks noChangeArrowheads="1"/>
          </p:cNvSpPr>
          <p:nvPr/>
        </p:nvSpPr>
        <p:spPr bwMode="auto">
          <a:xfrm>
            <a:off x="8310494" y="1920875"/>
            <a:ext cx="3514725"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115888" indent="-11430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1pPr>
            <a:lvl2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2pPr>
            <a:lvl3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3pPr>
            <a:lvl4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4pPr>
            <a:lvl5pPr>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115888" algn="l"/>
                <a:tab pos="1030288" algn="l"/>
                <a:tab pos="1944688" algn="l"/>
                <a:tab pos="2859088" algn="l"/>
                <a:tab pos="3773488" algn="l"/>
                <a:tab pos="4687888" algn="l"/>
                <a:tab pos="5602288" algn="l"/>
                <a:tab pos="6516688" algn="l"/>
                <a:tab pos="7431088" algn="l"/>
                <a:tab pos="8345488" algn="l"/>
                <a:tab pos="9259888" algn="l"/>
                <a:tab pos="10174288" algn="l"/>
              </a:tabLst>
              <a:defRPr sz="1600">
                <a:solidFill>
                  <a:srgbClr val="000000"/>
                </a:solidFill>
                <a:latin typeface="Tahoma" panose="020B0604030504040204" pitchFamily="34" charset="0"/>
                <a:ea typeface="ＭＳ Ｐゴシック" panose="020B0600070205080204" pitchFamily="34" charset="-128"/>
              </a:defRPr>
            </a:lvl9pPr>
          </a:lstStyle>
          <a:p>
            <a:pPr marL="115570">
              <a:lnSpc>
                <a:spcPct val="85000"/>
              </a:lnSpc>
              <a:spcBef>
                <a:spcPts val="450"/>
              </a:spcBef>
              <a:buSzPct val="65000"/>
              <a:defRPr/>
            </a:pPr>
            <a:r>
              <a:rPr lang="en-US" altLang="en-US" sz="1800" b="1" dirty="0" err="1">
                <a:latin typeface="Times New Roman" panose="02020603050405020304" pitchFamily="18" charset="0"/>
                <a:ea typeface="+mn-ea"/>
                <a:cs typeface="Times New Roman" panose="02020603050405020304" pitchFamily="18" charset="0"/>
              </a:rPr>
              <a:t>DatagramSocket</a:t>
            </a:r>
            <a:r>
              <a:rPr lang="en-US" altLang="en-US" sz="1800" b="1" dirty="0">
                <a:latin typeface="Times New Roman" panose="02020603050405020304" pitchFamily="18" charset="0"/>
                <a:ea typeface="+mn-ea"/>
                <a:cs typeface="Times New Roman" panose="02020603050405020304" pitchFamily="18" charset="0"/>
              </a:rPr>
              <a:t> mySocket1 = new DatagramSocket（</a:t>
            </a:r>
            <a:r>
              <a:rPr lang="en-US" altLang="en-US" sz="1800" b="1" dirty="0">
                <a:solidFill>
                  <a:srgbClr val="CC0000"/>
                </a:solidFill>
                <a:latin typeface="Times New Roman" panose="02020603050405020304" pitchFamily="18" charset="0"/>
                <a:ea typeface="+mn-ea"/>
                <a:cs typeface="Times New Roman" panose="02020603050405020304" pitchFamily="18" charset="0"/>
              </a:rPr>
              <a:t>5775</a:t>
            </a:r>
            <a:r>
              <a:rPr lang="en-US" altLang="en-US" sz="1800" b="1" dirty="0">
                <a:latin typeface="Times New Roman" panose="02020603050405020304" pitchFamily="18" charset="0"/>
                <a:ea typeface="+mn-ea"/>
                <a:cs typeface="Times New Roman" panose="02020603050405020304" pitchFamily="18" charset="0"/>
              </a:rPr>
              <a:t>）;</a:t>
            </a:r>
            <a:endParaRPr lang="zh-CN" sz="1800" dirty="0">
              <a:latin typeface="Times New Roman" panose="02020603050405020304" pitchFamily="18" charset="0"/>
              <a:ea typeface="+mn-ea"/>
              <a:cs typeface="Times New Roman" panose="02020603050405020304" pitchFamily="18" charset="0"/>
            </a:endParaRPr>
          </a:p>
          <a:p>
            <a:pPr marL="115570">
              <a:lnSpc>
                <a:spcPct val="85000"/>
              </a:lnSpc>
              <a:spcBef>
                <a:spcPts val="450"/>
              </a:spcBef>
              <a:buSzPct val="65000"/>
              <a:defRPr/>
            </a:pPr>
            <a:endParaRPr lang="en-US" altLang="en-US" sz="1800" b="1" dirty="0">
              <a:latin typeface="Times New Roman" panose="02020603050405020304" pitchFamily="18" charset="0"/>
              <a:ea typeface="+mn-ea"/>
              <a:cs typeface="Times New Roman" panose="02020603050405020304" pitchFamily="18" charset="0"/>
            </a:endParaRPr>
          </a:p>
        </p:txBody>
      </p:sp>
      <p:grpSp>
        <p:nvGrpSpPr>
          <p:cNvPr id="115" name="Group 74">
            <a:extLst>
              <a:ext uri="{FF2B5EF4-FFF2-40B4-BE49-F238E27FC236}">
                <a16:creationId xmlns:a16="http://schemas.microsoft.com/office/drawing/2014/main" id="{4764FDB2-FF1F-40A5-9156-D6F705F8C9EC}"/>
              </a:ext>
            </a:extLst>
          </p:cNvPr>
          <p:cNvGrpSpPr>
            <a:grpSpLocks/>
          </p:cNvGrpSpPr>
          <p:nvPr/>
        </p:nvGrpSpPr>
        <p:grpSpPr bwMode="auto">
          <a:xfrm>
            <a:off x="2635133" y="5686357"/>
            <a:ext cx="1504950" cy="658812"/>
            <a:chOff x="799" y="3632"/>
            <a:chExt cx="948" cy="415"/>
          </a:xfrm>
        </p:grpSpPr>
        <p:sp>
          <p:nvSpPr>
            <p:cNvPr id="116" name="Rectangle 75">
              <a:extLst>
                <a:ext uri="{FF2B5EF4-FFF2-40B4-BE49-F238E27FC236}">
                  <a16:creationId xmlns:a16="http://schemas.microsoft.com/office/drawing/2014/main" id="{B9FB1439-6612-47C9-8C35-B79BB6524542}"/>
                </a:ext>
              </a:extLst>
            </p:cNvPr>
            <p:cNvSpPr>
              <a:spLocks noChangeArrowheads="1"/>
            </p:cNvSpPr>
            <p:nvPr/>
          </p:nvSpPr>
          <p:spPr bwMode="auto">
            <a:xfrm>
              <a:off x="947" y="3632"/>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7" name="Line 76">
              <a:extLst>
                <a:ext uri="{FF2B5EF4-FFF2-40B4-BE49-F238E27FC236}">
                  <a16:creationId xmlns:a16="http://schemas.microsoft.com/office/drawing/2014/main" id="{5E7C5727-AC3E-4909-8F0B-5521C5C9910C}"/>
                </a:ext>
              </a:extLst>
            </p:cNvPr>
            <p:cNvSpPr>
              <a:spLocks noChangeShapeType="1"/>
            </p:cNvSpPr>
            <p:nvPr/>
          </p:nvSpPr>
          <p:spPr bwMode="auto">
            <a:xfrm>
              <a:off x="1573" y="3705"/>
              <a:ext cx="174" cy="0"/>
            </a:xfrm>
            <a:prstGeom prst="line">
              <a:avLst/>
            </a:prstGeom>
            <a:noFill/>
            <a:ln w="38160" cap="sq">
              <a:solidFill>
                <a:srgbClr val="C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8" name="Text Box 77">
              <a:extLst>
                <a:ext uri="{FF2B5EF4-FFF2-40B4-BE49-F238E27FC236}">
                  <a16:creationId xmlns:a16="http://schemas.microsoft.com/office/drawing/2014/main" id="{40FE7CB0-8ED1-49CE-AD8D-D2CB61AFD766}"/>
                </a:ext>
              </a:extLst>
            </p:cNvPr>
            <p:cNvSpPr txBox="1">
              <a:spLocks noChangeArrowheads="1"/>
            </p:cNvSpPr>
            <p:nvPr/>
          </p:nvSpPr>
          <p:spPr bwMode="auto">
            <a:xfrm>
              <a:off x="799" y="3757"/>
              <a:ext cx="90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gn="r">
                <a:lnSpc>
                  <a:spcPct val="85000"/>
                </a:lnSpc>
                <a:defRPr/>
              </a:pPr>
              <a:r>
                <a:rPr lang="en-US" altLang="en-US" sz="1400" dirty="0">
                  <a:latin typeface="Times New Roman" panose="02020603050405020304" pitchFamily="18" charset="0"/>
                  <a:ea typeface="+mn-ea"/>
                  <a:cs typeface="Times New Roman" panose="02020603050405020304" pitchFamily="18" charset="0"/>
                </a:rPr>
                <a:t>源端口：9157</a:t>
              </a:r>
            </a:p>
            <a:p>
              <a:pPr algn="r">
                <a:lnSpc>
                  <a:spcPct val="85000"/>
                </a:lnSpc>
                <a:defRPr/>
              </a:pPr>
              <a:r>
                <a:rPr lang="en-US" altLang="en-US" sz="1400" dirty="0">
                  <a:latin typeface="Times New Roman" panose="02020603050405020304" pitchFamily="18" charset="0"/>
                  <a:ea typeface="+mn-ea"/>
                  <a:cs typeface="Times New Roman" panose="02020603050405020304" pitchFamily="18" charset="0"/>
                </a:rPr>
                <a:t>目的端口：6428</a:t>
              </a:r>
            </a:p>
          </p:txBody>
        </p:sp>
      </p:grpSp>
      <p:grpSp>
        <p:nvGrpSpPr>
          <p:cNvPr id="119" name="Group 86">
            <a:extLst>
              <a:ext uri="{FF2B5EF4-FFF2-40B4-BE49-F238E27FC236}">
                <a16:creationId xmlns:a16="http://schemas.microsoft.com/office/drawing/2014/main" id="{9F630882-6C15-42A0-9C84-03929891E5FA}"/>
              </a:ext>
            </a:extLst>
          </p:cNvPr>
          <p:cNvGrpSpPr>
            <a:grpSpLocks/>
          </p:cNvGrpSpPr>
          <p:nvPr/>
        </p:nvGrpSpPr>
        <p:grpSpPr bwMode="auto">
          <a:xfrm>
            <a:off x="7171597" y="5622926"/>
            <a:ext cx="1373187" cy="658812"/>
            <a:chOff x="2957" y="3618"/>
            <a:chExt cx="865" cy="415"/>
          </a:xfrm>
        </p:grpSpPr>
        <p:sp>
          <p:nvSpPr>
            <p:cNvPr id="120" name="Rectangle 87">
              <a:extLst>
                <a:ext uri="{FF2B5EF4-FFF2-40B4-BE49-F238E27FC236}">
                  <a16:creationId xmlns:a16="http://schemas.microsoft.com/office/drawing/2014/main" id="{35C5AA0B-3FA8-4200-BDDA-3F04D0CBE330}"/>
                </a:ext>
              </a:extLst>
            </p:cNvPr>
            <p:cNvSpPr>
              <a:spLocks noChangeArrowheads="1"/>
            </p:cNvSpPr>
            <p:nvPr/>
          </p:nvSpPr>
          <p:spPr bwMode="auto">
            <a:xfrm>
              <a:off x="3075" y="3618"/>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1" name="Line 88">
              <a:extLst>
                <a:ext uri="{FF2B5EF4-FFF2-40B4-BE49-F238E27FC236}">
                  <a16:creationId xmlns:a16="http://schemas.microsoft.com/office/drawing/2014/main" id="{F64F935C-7501-4C0F-B769-290968B6FC8B}"/>
                </a:ext>
              </a:extLst>
            </p:cNvPr>
            <p:cNvSpPr>
              <a:spLocks noChangeShapeType="1"/>
            </p:cNvSpPr>
            <p:nvPr/>
          </p:nvSpPr>
          <p:spPr bwMode="auto">
            <a:xfrm>
              <a:off x="2957" y="3705"/>
              <a:ext cx="174" cy="0"/>
            </a:xfrm>
            <a:prstGeom prst="line">
              <a:avLst/>
            </a:prstGeom>
            <a:noFill/>
            <a:ln w="38160" cap="sq">
              <a:solidFill>
                <a:srgbClr val="CC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2" name="Text Box 89">
              <a:extLst>
                <a:ext uri="{FF2B5EF4-FFF2-40B4-BE49-F238E27FC236}">
                  <a16:creationId xmlns:a16="http://schemas.microsoft.com/office/drawing/2014/main" id="{820B0766-D149-4001-AD7A-4FC186364649}"/>
                </a:ext>
              </a:extLst>
            </p:cNvPr>
            <p:cNvSpPr txBox="1">
              <a:spLocks noChangeArrowheads="1"/>
            </p:cNvSpPr>
            <p:nvPr/>
          </p:nvSpPr>
          <p:spPr bwMode="auto">
            <a:xfrm>
              <a:off x="3029" y="3743"/>
              <a:ext cx="793"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5000"/>
                </a:lnSpc>
                <a:defRPr/>
              </a:pPr>
              <a:r>
                <a:rPr lang="en-US" altLang="en-US" sz="1400" dirty="0" err="1">
                  <a:latin typeface="Times New Roman" panose="02020603050405020304" pitchFamily="18" charset="0"/>
                  <a:ea typeface="+mn-ea"/>
                  <a:cs typeface="Times New Roman" panose="02020603050405020304" pitchFamily="18" charset="0"/>
                </a:rPr>
                <a:t>源端口</a:t>
              </a:r>
              <a:r>
                <a:rPr lang="en-US" altLang="en-US" sz="1400" dirty="0">
                  <a:latin typeface="Times New Roman" panose="02020603050405020304" pitchFamily="18" charset="0"/>
                  <a:ea typeface="+mn-ea"/>
                  <a:cs typeface="Times New Roman" panose="02020603050405020304" pitchFamily="18" charset="0"/>
                </a:rPr>
                <a:t>：？</a:t>
              </a:r>
            </a:p>
            <a:p>
              <a:pPr>
                <a:lnSpc>
                  <a:spcPct val="85000"/>
                </a:lnSpc>
                <a:defRPr/>
              </a:pPr>
              <a:r>
                <a:rPr lang="en-US" altLang="en-US" sz="1400" dirty="0" err="1">
                  <a:latin typeface="Times New Roman" panose="02020603050405020304" pitchFamily="18" charset="0"/>
                  <a:ea typeface="+mn-ea"/>
                  <a:cs typeface="Times New Roman" panose="02020603050405020304" pitchFamily="18" charset="0"/>
                </a:rPr>
                <a:t>目的端口</a:t>
              </a:r>
              <a:r>
                <a:rPr lang="en-US" altLang="en-US" sz="1400" dirty="0">
                  <a:latin typeface="Times New Roman" panose="02020603050405020304" pitchFamily="18" charset="0"/>
                  <a:ea typeface="+mn-ea"/>
                  <a:cs typeface="Times New Roman" panose="02020603050405020304" pitchFamily="18" charset="0"/>
                </a:rPr>
                <a:t>：？</a:t>
              </a:r>
            </a:p>
          </p:txBody>
        </p:sp>
      </p:grpSp>
      <p:grpSp>
        <p:nvGrpSpPr>
          <p:cNvPr id="123" name="组合 122">
            <a:extLst>
              <a:ext uri="{FF2B5EF4-FFF2-40B4-BE49-F238E27FC236}">
                <a16:creationId xmlns:a16="http://schemas.microsoft.com/office/drawing/2014/main" id="{3B94539F-CE75-4705-BFEE-2CC7CD554372}"/>
              </a:ext>
            </a:extLst>
          </p:cNvPr>
          <p:cNvGrpSpPr/>
          <p:nvPr/>
        </p:nvGrpSpPr>
        <p:grpSpPr>
          <a:xfrm>
            <a:off x="430213" y="0"/>
            <a:ext cx="7039098" cy="1428589"/>
            <a:chOff x="551030" y="-368704"/>
            <a:chExt cx="7039098" cy="1428589"/>
          </a:xfrm>
        </p:grpSpPr>
        <p:grpSp>
          <p:nvGrpSpPr>
            <p:cNvPr id="124" name="组合 123">
              <a:extLst>
                <a:ext uri="{FF2B5EF4-FFF2-40B4-BE49-F238E27FC236}">
                  <a16:creationId xmlns:a16="http://schemas.microsoft.com/office/drawing/2014/main" id="{B730DC73-4719-446D-A300-557FCCCE3059}"/>
                </a:ext>
              </a:extLst>
            </p:cNvPr>
            <p:cNvGrpSpPr/>
            <p:nvPr/>
          </p:nvGrpSpPr>
          <p:grpSpPr>
            <a:xfrm>
              <a:off x="1201631" y="303925"/>
              <a:ext cx="6388497" cy="686826"/>
              <a:chOff x="1839058" y="967769"/>
              <a:chExt cx="6388497" cy="686826"/>
            </a:xfrm>
          </p:grpSpPr>
          <p:sp>
            <p:nvSpPr>
              <p:cNvPr id="126" name="矩形: 圆角 125">
                <a:extLst>
                  <a:ext uri="{FF2B5EF4-FFF2-40B4-BE49-F238E27FC236}">
                    <a16:creationId xmlns:a16="http://schemas.microsoft.com/office/drawing/2014/main" id="{D2125A5A-DA70-4B5E-A49E-11D074FAE727}"/>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127" name="文本框 126">
                <a:extLst>
                  <a:ext uri="{FF2B5EF4-FFF2-40B4-BE49-F238E27FC236}">
                    <a16:creationId xmlns:a16="http://schemas.microsoft.com/office/drawing/2014/main" id="{F073694B-8EAC-4F82-814A-8BA5B9E8D804}"/>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125" name="图片 124">
              <a:extLst>
                <a:ext uri="{FF2B5EF4-FFF2-40B4-BE49-F238E27FC236}">
                  <a16:creationId xmlns:a16="http://schemas.microsoft.com/office/drawing/2014/main" id="{72E54619-9AD5-482F-A16B-8E6D3517A9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28" name="Group 93">
            <a:extLst>
              <a:ext uri="{FF2B5EF4-FFF2-40B4-BE49-F238E27FC236}">
                <a16:creationId xmlns:a16="http://schemas.microsoft.com/office/drawing/2014/main" id="{73796A17-F50A-4D4D-804C-0CE60E668F89}"/>
              </a:ext>
            </a:extLst>
          </p:cNvPr>
          <p:cNvGrpSpPr>
            <a:grpSpLocks/>
          </p:cNvGrpSpPr>
          <p:nvPr/>
        </p:nvGrpSpPr>
        <p:grpSpPr bwMode="auto">
          <a:xfrm>
            <a:off x="970610" y="4491529"/>
            <a:ext cx="709612" cy="668337"/>
            <a:chOff x="5209" y="2838"/>
            <a:chExt cx="447" cy="421"/>
          </a:xfrm>
        </p:grpSpPr>
        <p:pic>
          <p:nvPicPr>
            <p:cNvPr id="129" name="Picture 94">
              <a:extLst>
                <a:ext uri="{FF2B5EF4-FFF2-40B4-BE49-F238E27FC236}">
                  <a16:creationId xmlns:a16="http://schemas.microsoft.com/office/drawing/2014/main" id="{F0CD2CEC-5BF2-4AB2-8DFF-900FE305F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 y="2838"/>
              <a:ext cx="447"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0" name="Freeform 95">
              <a:extLst>
                <a:ext uri="{FF2B5EF4-FFF2-40B4-BE49-F238E27FC236}">
                  <a16:creationId xmlns:a16="http://schemas.microsoft.com/office/drawing/2014/main" id="{58582C0B-B124-4807-B584-ED2F878810E6}"/>
                </a:ext>
              </a:extLst>
            </p:cNvPr>
            <p:cNvSpPr>
              <a:spLocks noChangeArrowheads="1"/>
            </p:cNvSpPr>
            <p:nvPr/>
          </p:nvSpPr>
          <p:spPr bwMode="auto">
            <a:xfrm>
              <a:off x="5248" y="2878"/>
              <a:ext cx="217" cy="192"/>
            </a:xfrm>
            <a:custGeom>
              <a:avLst/>
              <a:gdLst>
                <a:gd name="G0" fmla="+- 1 0 0"/>
                <a:gd name="G1" fmla="+- 1 0 0"/>
                <a:gd name="G2" fmla="+- 1 0 0"/>
                <a:gd name="G3" fmla="+- 1 0 0"/>
                <a:gd name="G4" fmla="+- 1 0 0"/>
                <a:gd name="T0" fmla="*/ 0 w 356"/>
                <a:gd name="T1" fmla="*/ 0 h 368"/>
                <a:gd name="T2" fmla="*/ 300 w 356"/>
                <a:gd name="T3" fmla="*/ 14 h 368"/>
                <a:gd name="T4" fmla="*/ 356 w 356"/>
                <a:gd name="T5" fmla="*/ 294 h 368"/>
                <a:gd name="T6" fmla="*/ 78 w 356"/>
                <a:gd name="T7" fmla="*/ 368 h 368"/>
                <a:gd name="T8" fmla="*/ 0 w 356"/>
                <a:gd name="T9" fmla="*/ 0 h 368"/>
              </a:gdLst>
              <a:ahLst/>
              <a:cxnLst>
                <a:cxn ang="0">
                  <a:pos x="T0" y="T1"/>
                </a:cxn>
                <a:cxn ang="0">
                  <a:pos x="T2" y="T3"/>
                </a:cxn>
                <a:cxn ang="0">
                  <a:pos x="T4" y="T5"/>
                </a:cxn>
                <a:cxn ang="0">
                  <a:pos x="T6" y="T7"/>
                </a:cxn>
                <a:cxn ang="0">
                  <a:pos x="T8" y="T9"/>
                </a:cxn>
              </a:cxnLst>
              <a:rect l="0" t="0"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27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11379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left)">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additive="repl">
                                        <p:cTn id="11" dur="1" fill="hold">
                                          <p:stCondLst>
                                            <p:cond delay="0"/>
                                          </p:stCondLst>
                                        </p:cTn>
                                        <p:tgtEl>
                                          <p:spTgt spid="16"/>
                                        </p:tgtEl>
                                        <p:attrNameLst>
                                          <p:attrName>style.visibility</p:attrName>
                                        </p:attrNameLst>
                                      </p:cBhvr>
                                      <p:to>
                                        <p:strVal val="visible"/>
                                      </p:to>
                                    </p:set>
                                  </p:childTnLst>
                                </p:cTn>
                              </p:par>
                              <p:par>
                                <p:cTn id="12" presetID="1" presetClass="entr" fill="hold" nodeType="withEffect">
                                  <p:stCondLst>
                                    <p:cond delay="0"/>
                                  </p:stCondLst>
                                  <p:childTnLst>
                                    <p:set>
                                      <p:cBhvr additive="repl">
                                        <p:cTn id="13" dur="1" fill="hold">
                                          <p:stCondLst>
                                            <p:cond delay="0"/>
                                          </p:stCondLst>
                                        </p:cTn>
                                        <p:tgtEl>
                                          <p:spTgt spid="1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additive="repl">
                                        <p:cTn id="17" dur="1" fill="hold">
                                          <p:stCondLst>
                                            <p:cond delay="0"/>
                                          </p:stCondLst>
                                        </p:cTn>
                                        <p:tgtEl>
                                          <p:spTgt spid="51"/>
                                        </p:tgtEl>
                                        <p:attrNameLst>
                                          <p:attrName>style.visibility</p:attrName>
                                        </p:attrNameLst>
                                      </p:cBhvr>
                                      <p:to>
                                        <p:strVal val="visible"/>
                                      </p:to>
                                    </p:set>
                                  </p:childTnLst>
                                </p:cTn>
                              </p:par>
                              <p:par>
                                <p:cTn id="18" presetID="1" presetClass="entr" fill="hold" nodeType="withEffect">
                                  <p:stCondLst>
                                    <p:cond delay="0"/>
                                  </p:stCondLst>
                                  <p:childTnLst>
                                    <p:set>
                                      <p:cBhvr additive="repl">
                                        <p:cTn id="19"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additive="repl">
                                        <p:cTn id="23" dur="1" fill="hold">
                                          <p:stCondLst>
                                            <p:cond delay="0"/>
                                          </p:stCondLst>
                                        </p:cTn>
                                        <p:tgtEl>
                                          <p:spTgt spid="33"/>
                                        </p:tgtEl>
                                        <p:attrNameLst>
                                          <p:attrName>style.visibility</p:attrName>
                                        </p:attrNameLst>
                                      </p:cBhvr>
                                      <p:to>
                                        <p:strVal val="visible"/>
                                      </p:to>
                                    </p:set>
                                  </p:childTnLst>
                                </p:cTn>
                              </p:par>
                              <p:par>
                                <p:cTn id="24" presetID="1" presetClass="entr" fill="hold" nodeType="withEffect">
                                  <p:stCondLst>
                                    <p:cond delay="0"/>
                                  </p:stCondLst>
                                  <p:childTnLst>
                                    <p:set>
                                      <p:cBhvr additive="repl">
                                        <p:cTn id="25"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additive="repl">
                                        <p:cTn id="29" dur="1" fill="hold">
                                          <p:stCondLst>
                                            <p:cond delay="0"/>
                                          </p:stCondLst>
                                        </p:cTn>
                                        <p:tgtEl>
                                          <p:spTgt spid="56"/>
                                        </p:tgtEl>
                                        <p:attrNameLst>
                                          <p:attrName>style.visibility</p:attrName>
                                        </p:attrNameLst>
                                      </p:cBhvr>
                                      <p:to>
                                        <p:strVal val="visible"/>
                                      </p:to>
                                    </p:set>
                                    <p:animEffect transition="in" filter="wipe(up)">
                                      <p:cBhvr additive="repl">
                                        <p:cTn id="30" dur="500"/>
                                        <p:tgtEl>
                                          <p:spTgt spid="5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additive="repl">
                                        <p:cTn id="33" dur="1" fill="hold">
                                          <p:stCondLst>
                                            <p:cond delay="0"/>
                                          </p:stCondLst>
                                        </p:cTn>
                                        <p:tgtEl>
                                          <p:spTgt spid="58"/>
                                        </p:tgtEl>
                                        <p:attrNameLst>
                                          <p:attrName>style.visibility</p:attrName>
                                        </p:attrNameLst>
                                      </p:cBhvr>
                                      <p:to>
                                        <p:strVal val="visible"/>
                                      </p:to>
                                    </p:set>
                                    <p:animEffect transition="in" filter="wipe(left)">
                                      <p:cBhvr additive="repl">
                                        <p:cTn id="34" dur="500"/>
                                        <p:tgtEl>
                                          <p:spTgt spid="58"/>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additive="repl">
                                        <p:cTn id="37" dur="1" fill="hold">
                                          <p:stCondLst>
                                            <p:cond delay="0"/>
                                          </p:stCondLst>
                                        </p:cTn>
                                        <p:tgtEl>
                                          <p:spTgt spid="57"/>
                                        </p:tgtEl>
                                        <p:attrNameLst>
                                          <p:attrName>style.visibility</p:attrName>
                                        </p:attrNameLst>
                                      </p:cBhvr>
                                      <p:to>
                                        <p:strVal val="visible"/>
                                      </p:to>
                                    </p:set>
                                    <p:animEffect transition="in" filter="wipe(down)">
                                      <p:cBhvr additive="repl">
                                        <p:cTn id="38" dur="500"/>
                                        <p:tgtEl>
                                          <p:spTgt spid="57"/>
                                        </p:tgtEl>
                                      </p:cBhvr>
                                    </p:animEffect>
                                  </p:childTnLst>
                                </p:cTn>
                              </p:par>
                              <p:par>
                                <p:cTn id="39" presetID="22" presetClass="entr" presetSubtype="8" fill="hold" nodeType="withEffect">
                                  <p:stCondLst>
                                    <p:cond delay="0"/>
                                  </p:stCondLst>
                                  <p:childTnLst>
                                    <p:set>
                                      <p:cBhvr additive="repl">
                                        <p:cTn id="40" dur="1" fill="hold">
                                          <p:stCondLst>
                                            <p:cond delay="0"/>
                                          </p:stCondLst>
                                        </p:cTn>
                                        <p:tgtEl>
                                          <p:spTgt spid="115"/>
                                        </p:tgtEl>
                                        <p:attrNameLst>
                                          <p:attrName>style.visibility</p:attrName>
                                        </p:attrNameLst>
                                      </p:cBhvr>
                                      <p:to>
                                        <p:strVal val="visible"/>
                                      </p:to>
                                    </p:set>
                                    <p:animEffect transition="in" filter="wipe(left)">
                                      <p:cBhvr additive="repl">
                                        <p:cTn id="41" dur="500"/>
                                        <p:tgtEl>
                                          <p:spTgt spid="1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additive="repl">
                                        <p:cTn id="45" dur="1" fill="hold">
                                          <p:stCondLst>
                                            <p:cond delay="0"/>
                                          </p:stCondLst>
                                        </p:cTn>
                                        <p:tgtEl>
                                          <p:spTgt spid="59"/>
                                        </p:tgtEl>
                                        <p:attrNameLst>
                                          <p:attrName>style.visibility</p:attrName>
                                        </p:attrNameLst>
                                      </p:cBhvr>
                                      <p:to>
                                        <p:strVal val="visible"/>
                                      </p:to>
                                    </p:set>
                                    <p:animEffect transition="in" filter="wipe(up)">
                                      <p:cBhvr additive="repl">
                                        <p:cTn id="46" dur="500"/>
                                        <p:tgtEl>
                                          <p:spTgt spid="59"/>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additive="repl">
                                        <p:cTn id="49" dur="1" fill="hold">
                                          <p:stCondLst>
                                            <p:cond delay="0"/>
                                          </p:stCondLst>
                                        </p:cTn>
                                        <p:tgtEl>
                                          <p:spTgt spid="60"/>
                                        </p:tgtEl>
                                        <p:attrNameLst>
                                          <p:attrName>style.visibility</p:attrName>
                                        </p:attrNameLst>
                                      </p:cBhvr>
                                      <p:to>
                                        <p:strVal val="visible"/>
                                      </p:to>
                                    </p:set>
                                    <p:animEffect transition="in" filter="wipe(right)">
                                      <p:cBhvr additive="repl">
                                        <p:cTn id="50" dur="500"/>
                                        <p:tgtEl>
                                          <p:spTgt spid="60"/>
                                        </p:tgtEl>
                                      </p:cBhvr>
                                    </p:animEffect>
                                  </p:childTnLst>
                                </p:cTn>
                              </p:par>
                              <p:par>
                                <p:cTn id="51" presetID="22" presetClass="entr" presetSubtype="2" fill="hold" nodeType="withEffect">
                                  <p:stCondLst>
                                    <p:cond delay="0"/>
                                  </p:stCondLst>
                                  <p:childTnLst>
                                    <p:set>
                                      <p:cBhvr additive="repl">
                                        <p:cTn id="52" dur="1" fill="hold">
                                          <p:stCondLst>
                                            <p:cond delay="0"/>
                                          </p:stCondLst>
                                        </p:cTn>
                                        <p:tgtEl>
                                          <p:spTgt spid="68"/>
                                        </p:tgtEl>
                                        <p:attrNameLst>
                                          <p:attrName>style.visibility</p:attrName>
                                        </p:attrNameLst>
                                      </p:cBhvr>
                                      <p:to>
                                        <p:strVal val="visible"/>
                                      </p:to>
                                    </p:set>
                                    <p:animEffect transition="in" filter="wipe(right)">
                                      <p:cBhvr additive="repl">
                                        <p:cTn id="53" dur="500"/>
                                        <p:tgtEl>
                                          <p:spTgt spid="68"/>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additive="repl">
                                        <p:cTn id="56" dur="1" fill="hold">
                                          <p:stCondLst>
                                            <p:cond delay="0"/>
                                          </p:stCondLst>
                                        </p:cTn>
                                        <p:tgtEl>
                                          <p:spTgt spid="61"/>
                                        </p:tgtEl>
                                        <p:attrNameLst>
                                          <p:attrName>style.visibility</p:attrName>
                                        </p:attrNameLst>
                                      </p:cBhvr>
                                      <p:to>
                                        <p:strVal val="visible"/>
                                      </p:to>
                                    </p:set>
                                    <p:animEffect transition="in" filter="wipe(down)">
                                      <p:cBhvr additive="repl">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additive="repl">
                                        <p:cTn id="61" dur="1" fill="hold">
                                          <p:stCondLst>
                                            <p:cond delay="0"/>
                                          </p:stCondLst>
                                        </p:cTn>
                                        <p:tgtEl>
                                          <p:spTgt spid="65"/>
                                        </p:tgtEl>
                                        <p:attrNameLst>
                                          <p:attrName>style.visibility</p:attrName>
                                        </p:attrNameLst>
                                      </p:cBhvr>
                                      <p:to>
                                        <p:strVal val="visible"/>
                                      </p:to>
                                    </p:set>
                                    <p:animEffect transition="in" filter="wipe(up)">
                                      <p:cBhvr additive="repl">
                                        <p:cTn id="62" dur="500"/>
                                        <p:tgtEl>
                                          <p:spTgt spid="6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additive="repl">
                                        <p:cTn id="65" dur="1" fill="hold">
                                          <p:stCondLst>
                                            <p:cond delay="0"/>
                                          </p:stCondLst>
                                        </p:cTn>
                                        <p:tgtEl>
                                          <p:spTgt spid="67"/>
                                        </p:tgtEl>
                                        <p:attrNameLst>
                                          <p:attrName>style.visibility</p:attrName>
                                        </p:attrNameLst>
                                      </p:cBhvr>
                                      <p:to>
                                        <p:strVal val="visible"/>
                                      </p:to>
                                    </p:set>
                                    <p:animEffect transition="in" filter="wipe(left)">
                                      <p:cBhvr additive="repl">
                                        <p:cTn id="66" dur="500"/>
                                        <p:tgtEl>
                                          <p:spTgt spid="67"/>
                                        </p:tgtEl>
                                      </p:cBhvr>
                                    </p:animEffect>
                                  </p:childTnLst>
                                </p:cTn>
                              </p:par>
                              <p:par>
                                <p:cTn id="67" presetID="22" presetClass="entr" presetSubtype="8" fill="hold" nodeType="withEffect">
                                  <p:stCondLst>
                                    <p:cond delay="0"/>
                                  </p:stCondLst>
                                  <p:childTnLst>
                                    <p:set>
                                      <p:cBhvr additive="repl">
                                        <p:cTn id="68" dur="1" fill="hold">
                                          <p:stCondLst>
                                            <p:cond delay="0"/>
                                          </p:stCondLst>
                                        </p:cTn>
                                        <p:tgtEl>
                                          <p:spTgt spid="72"/>
                                        </p:tgtEl>
                                        <p:attrNameLst>
                                          <p:attrName>style.visibility</p:attrName>
                                        </p:attrNameLst>
                                      </p:cBhvr>
                                      <p:to>
                                        <p:strVal val="visible"/>
                                      </p:to>
                                    </p:set>
                                    <p:animEffect transition="in" filter="wipe(left)">
                                      <p:cBhvr additive="repl">
                                        <p:cTn id="69" dur="500"/>
                                        <p:tgtEl>
                                          <p:spTgt spid="72"/>
                                        </p:tgtEl>
                                      </p:cBhvr>
                                    </p:animEffect>
                                  </p:childTnLst>
                                </p:cTn>
                              </p:par>
                            </p:childTnLst>
                          </p:cTn>
                        </p:par>
                        <p:par>
                          <p:cTn id="70" fill="hold">
                            <p:stCondLst>
                              <p:cond delay="1000"/>
                            </p:stCondLst>
                            <p:childTnLst>
                              <p:par>
                                <p:cTn id="71" presetID="22" presetClass="entr" presetSubtype="4" fill="hold" nodeType="afterEffect">
                                  <p:stCondLst>
                                    <p:cond delay="0"/>
                                  </p:stCondLst>
                                  <p:childTnLst>
                                    <p:set>
                                      <p:cBhvr additive="repl">
                                        <p:cTn id="72" dur="1" fill="hold">
                                          <p:stCondLst>
                                            <p:cond delay="0"/>
                                          </p:stCondLst>
                                        </p:cTn>
                                        <p:tgtEl>
                                          <p:spTgt spid="63"/>
                                        </p:tgtEl>
                                        <p:attrNameLst>
                                          <p:attrName>style.visibility</p:attrName>
                                        </p:attrNameLst>
                                      </p:cBhvr>
                                      <p:to>
                                        <p:strVal val="visible"/>
                                      </p:to>
                                    </p:set>
                                    <p:animEffect transition="in" filter="wipe(down)">
                                      <p:cBhvr additive="repl">
                                        <p:cTn id="73" dur="500"/>
                                        <p:tgtEl>
                                          <p:spTgt spid="63"/>
                                        </p:tgtEl>
                                      </p:cBhvr>
                                    </p:animEffect>
                                  </p:childTnLst>
                                </p:cTn>
                              </p:par>
                            </p:childTnLst>
                          </p:cTn>
                        </p:par>
                        <p:par>
                          <p:cTn id="74" fill="hold">
                            <p:stCondLst>
                              <p:cond delay="1500"/>
                            </p:stCondLst>
                            <p:childTnLst>
                              <p:par>
                                <p:cTn id="75" presetID="22" presetClass="entr" presetSubtype="1" fill="hold" nodeType="afterEffect">
                                  <p:stCondLst>
                                    <p:cond delay="0"/>
                                  </p:stCondLst>
                                  <p:childTnLst>
                                    <p:set>
                                      <p:cBhvr additive="repl">
                                        <p:cTn id="76" dur="1" fill="hold">
                                          <p:stCondLst>
                                            <p:cond delay="0"/>
                                          </p:stCondLst>
                                        </p:cTn>
                                        <p:tgtEl>
                                          <p:spTgt spid="62"/>
                                        </p:tgtEl>
                                        <p:attrNameLst>
                                          <p:attrName>style.visibility</p:attrName>
                                        </p:attrNameLst>
                                      </p:cBhvr>
                                      <p:to>
                                        <p:strVal val="visible"/>
                                      </p:to>
                                    </p:set>
                                    <p:animEffect transition="in" filter="wipe(up)">
                                      <p:cBhvr additive="repl">
                                        <p:cTn id="77" dur="500"/>
                                        <p:tgtEl>
                                          <p:spTgt spid="62"/>
                                        </p:tgtEl>
                                      </p:cBhvr>
                                    </p:animEffect>
                                  </p:childTnLst>
                                </p:cTn>
                              </p:par>
                            </p:childTnLst>
                          </p:cTn>
                        </p:par>
                        <p:par>
                          <p:cTn id="78" fill="hold">
                            <p:stCondLst>
                              <p:cond delay="2000"/>
                            </p:stCondLst>
                            <p:childTnLst>
                              <p:par>
                                <p:cTn id="79" presetID="22" presetClass="entr" presetSubtype="2" fill="hold" nodeType="afterEffect">
                                  <p:stCondLst>
                                    <p:cond delay="0"/>
                                  </p:stCondLst>
                                  <p:childTnLst>
                                    <p:set>
                                      <p:cBhvr additive="repl">
                                        <p:cTn id="80" dur="1" fill="hold">
                                          <p:stCondLst>
                                            <p:cond delay="0"/>
                                          </p:stCondLst>
                                        </p:cTn>
                                        <p:tgtEl>
                                          <p:spTgt spid="66"/>
                                        </p:tgtEl>
                                        <p:attrNameLst>
                                          <p:attrName>style.visibility</p:attrName>
                                        </p:attrNameLst>
                                      </p:cBhvr>
                                      <p:to>
                                        <p:strVal val="visible"/>
                                      </p:to>
                                    </p:set>
                                    <p:animEffect transition="in" filter="wipe(right)">
                                      <p:cBhvr additive="repl">
                                        <p:cTn id="81" dur="500"/>
                                        <p:tgtEl>
                                          <p:spTgt spid="66"/>
                                        </p:tgtEl>
                                      </p:cBhvr>
                                    </p:animEffect>
                                  </p:childTnLst>
                                </p:cTn>
                              </p:par>
                            </p:childTnLst>
                          </p:cTn>
                        </p:par>
                        <p:par>
                          <p:cTn id="82" fill="hold">
                            <p:stCondLst>
                              <p:cond delay="2500"/>
                            </p:stCondLst>
                            <p:childTnLst>
                              <p:par>
                                <p:cTn id="83" presetID="22" presetClass="entr" presetSubtype="4" fill="hold" nodeType="afterEffect">
                                  <p:stCondLst>
                                    <p:cond delay="0"/>
                                  </p:stCondLst>
                                  <p:childTnLst>
                                    <p:set>
                                      <p:cBhvr additive="repl">
                                        <p:cTn id="84" dur="1" fill="hold">
                                          <p:stCondLst>
                                            <p:cond delay="0"/>
                                          </p:stCondLst>
                                        </p:cTn>
                                        <p:tgtEl>
                                          <p:spTgt spid="64"/>
                                        </p:tgtEl>
                                        <p:attrNameLst>
                                          <p:attrName>style.visibility</p:attrName>
                                        </p:attrNameLst>
                                      </p:cBhvr>
                                      <p:to>
                                        <p:strVal val="visible"/>
                                      </p:to>
                                    </p:set>
                                    <p:animEffect transition="in" filter="wipe(down)">
                                      <p:cBhvr additive="repl">
                                        <p:cTn id="85" dur="500"/>
                                        <p:tgtEl>
                                          <p:spTgt spid="64"/>
                                        </p:tgtEl>
                                      </p:cBhvr>
                                    </p:animEffect>
                                  </p:childTnLst>
                                </p:cTn>
                              </p:par>
                              <p:par>
                                <p:cTn id="86" presetID="22" presetClass="entr" presetSubtype="2" fill="hold" nodeType="withEffect">
                                  <p:stCondLst>
                                    <p:cond delay="0"/>
                                  </p:stCondLst>
                                  <p:childTnLst>
                                    <p:set>
                                      <p:cBhvr additive="repl">
                                        <p:cTn id="87" dur="1" fill="hold">
                                          <p:stCondLst>
                                            <p:cond delay="0"/>
                                          </p:stCondLst>
                                        </p:cTn>
                                        <p:tgtEl>
                                          <p:spTgt spid="119"/>
                                        </p:tgtEl>
                                        <p:attrNameLst>
                                          <p:attrName>style.visibility</p:attrName>
                                        </p:attrNameLst>
                                      </p:cBhvr>
                                      <p:to>
                                        <p:strVal val="visible"/>
                                      </p:to>
                                    </p:set>
                                    <p:animEffect transition="in" filter="wipe(right)">
                                      <p:cBhvr additive="repl">
                                        <p:cTn id="88"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7231669-A8D1-435D-AAA6-CD3EF158D9D7}"/>
              </a:ext>
            </a:extLst>
          </p:cNvPr>
          <p:cNvGrpSpPr/>
          <p:nvPr/>
        </p:nvGrpSpPr>
        <p:grpSpPr>
          <a:xfrm>
            <a:off x="430213" y="0"/>
            <a:ext cx="7039098" cy="1428589"/>
            <a:chOff x="551030" y="-368704"/>
            <a:chExt cx="7039098" cy="1428589"/>
          </a:xfrm>
        </p:grpSpPr>
        <p:grpSp>
          <p:nvGrpSpPr>
            <p:cNvPr id="3" name="组合 2">
              <a:extLst>
                <a:ext uri="{FF2B5EF4-FFF2-40B4-BE49-F238E27FC236}">
                  <a16:creationId xmlns:a16="http://schemas.microsoft.com/office/drawing/2014/main" id="{C8293B5D-4D84-4DD0-9BAD-2C9964DCF4F5}"/>
                </a:ext>
              </a:extLst>
            </p:cNvPr>
            <p:cNvGrpSpPr/>
            <p:nvPr/>
          </p:nvGrpSpPr>
          <p:grpSpPr>
            <a:xfrm>
              <a:off x="1201631" y="303925"/>
              <a:ext cx="6388497" cy="686826"/>
              <a:chOff x="1839058" y="967769"/>
              <a:chExt cx="6388497" cy="686826"/>
            </a:xfrm>
          </p:grpSpPr>
          <p:sp>
            <p:nvSpPr>
              <p:cNvPr id="5" name="矩形: 圆角 4">
                <a:extLst>
                  <a:ext uri="{FF2B5EF4-FFF2-40B4-BE49-F238E27FC236}">
                    <a16:creationId xmlns:a16="http://schemas.microsoft.com/office/drawing/2014/main" id="{2AEC566A-2335-484C-9CD3-0682A65C2444}"/>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13E4D379-BA6A-4871-9B0D-4BD45A5BBCB5}"/>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4" name="图片 3">
              <a:extLst>
                <a:ext uri="{FF2B5EF4-FFF2-40B4-BE49-F238E27FC236}">
                  <a16:creationId xmlns:a16="http://schemas.microsoft.com/office/drawing/2014/main" id="{48DD70E4-62F7-4F65-B0A1-E67C728079C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8" name="组合 7">
            <a:extLst>
              <a:ext uri="{FF2B5EF4-FFF2-40B4-BE49-F238E27FC236}">
                <a16:creationId xmlns:a16="http://schemas.microsoft.com/office/drawing/2014/main" id="{7426C679-F8A1-4BDF-85CF-3358244AFBFC}"/>
              </a:ext>
            </a:extLst>
          </p:cNvPr>
          <p:cNvGrpSpPr/>
          <p:nvPr/>
        </p:nvGrpSpPr>
        <p:grpSpPr>
          <a:xfrm>
            <a:off x="515938" y="1725803"/>
            <a:ext cx="4159773" cy="526730"/>
            <a:chOff x="722008" y="1303131"/>
            <a:chExt cx="5011674" cy="502938"/>
          </a:xfrm>
        </p:grpSpPr>
        <p:grpSp>
          <p:nvGrpSpPr>
            <p:cNvPr id="9" name="组合 8">
              <a:extLst>
                <a:ext uri="{FF2B5EF4-FFF2-40B4-BE49-F238E27FC236}">
                  <a16:creationId xmlns:a16="http://schemas.microsoft.com/office/drawing/2014/main" id="{5EB65E94-99AC-4247-92FF-2D1008767FBE}"/>
                </a:ext>
              </a:extLst>
            </p:cNvPr>
            <p:cNvGrpSpPr/>
            <p:nvPr/>
          </p:nvGrpSpPr>
          <p:grpSpPr>
            <a:xfrm>
              <a:off x="722008" y="1303131"/>
              <a:ext cx="546594" cy="475865"/>
              <a:chOff x="708742" y="1296102"/>
              <a:chExt cx="454744" cy="283828"/>
            </a:xfrm>
          </p:grpSpPr>
          <p:sp>
            <p:nvSpPr>
              <p:cNvPr id="12" name="平行四边形 11">
                <a:extLst>
                  <a:ext uri="{FF2B5EF4-FFF2-40B4-BE49-F238E27FC236}">
                    <a16:creationId xmlns:a16="http://schemas.microsoft.com/office/drawing/2014/main" id="{9B24B349-4ED0-457C-A6B2-FC1DD87B817A}"/>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3" name="平行四边形 12">
                <a:extLst>
                  <a:ext uri="{FF2B5EF4-FFF2-40B4-BE49-F238E27FC236}">
                    <a16:creationId xmlns:a16="http://schemas.microsoft.com/office/drawing/2014/main" id="{10BBDE4B-4916-4BE8-9861-DFBF7F98DFF5}"/>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0" name="流程图: 手动输入 6">
              <a:extLst>
                <a:ext uri="{FF2B5EF4-FFF2-40B4-BE49-F238E27FC236}">
                  <a16:creationId xmlns:a16="http://schemas.microsoft.com/office/drawing/2014/main" id="{CF65FAA2-AD6B-471C-903F-0C1F8A56A5D0}"/>
                </a:ext>
              </a:extLst>
            </p:cNvPr>
            <p:cNvSpPr/>
            <p:nvPr/>
          </p:nvSpPr>
          <p:spPr>
            <a:xfrm rot="5400000" flipV="1">
              <a:off x="3095651" y="-857055"/>
              <a:ext cx="475861" cy="48002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sp>
          <p:nvSpPr>
            <p:cNvPr id="11" name="Text Box 79">
              <a:extLst>
                <a:ext uri="{FF2B5EF4-FFF2-40B4-BE49-F238E27FC236}">
                  <a16:creationId xmlns:a16="http://schemas.microsoft.com/office/drawing/2014/main" id="{EFD247F6-8984-4430-A3BE-BDEA7ED6413F}"/>
                </a:ext>
              </a:extLst>
            </p:cNvPr>
            <p:cNvSpPr txBox="1">
              <a:spLocks noChangeArrowheads="1"/>
            </p:cNvSpPr>
            <p:nvPr/>
          </p:nvSpPr>
          <p:spPr bwMode="auto">
            <a:xfrm>
              <a:off x="1351236" y="1335869"/>
              <a:ext cx="4382441"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面向连接的复用和分用</a:t>
              </a:r>
            </a:p>
          </p:txBody>
        </p:sp>
      </p:grpSp>
      <p:grpSp>
        <p:nvGrpSpPr>
          <p:cNvPr id="14" name="组合 13">
            <a:extLst>
              <a:ext uri="{FF2B5EF4-FFF2-40B4-BE49-F238E27FC236}">
                <a16:creationId xmlns:a16="http://schemas.microsoft.com/office/drawing/2014/main" id="{3AA0170D-0999-4FAE-8513-0759D6496005}"/>
              </a:ext>
            </a:extLst>
          </p:cNvPr>
          <p:cNvGrpSpPr/>
          <p:nvPr/>
        </p:nvGrpSpPr>
        <p:grpSpPr>
          <a:xfrm>
            <a:off x="969620" y="2507244"/>
            <a:ext cx="7775219" cy="1569660"/>
            <a:chOff x="1403750" y="3593123"/>
            <a:chExt cx="7775219" cy="1569660"/>
          </a:xfrm>
        </p:grpSpPr>
        <p:grpSp>
          <p:nvGrpSpPr>
            <p:cNvPr id="15" name="组合 14">
              <a:extLst>
                <a:ext uri="{FF2B5EF4-FFF2-40B4-BE49-F238E27FC236}">
                  <a16:creationId xmlns:a16="http://schemas.microsoft.com/office/drawing/2014/main" id="{1F8B4063-063A-4D04-A8E2-82BC650421A5}"/>
                </a:ext>
              </a:extLst>
            </p:cNvPr>
            <p:cNvGrpSpPr/>
            <p:nvPr/>
          </p:nvGrpSpPr>
          <p:grpSpPr>
            <a:xfrm>
              <a:off x="1403750" y="3593123"/>
              <a:ext cx="490436" cy="476221"/>
              <a:chOff x="1403750" y="3593123"/>
              <a:chExt cx="808892" cy="785446"/>
            </a:xfrm>
          </p:grpSpPr>
          <p:sp>
            <p:nvSpPr>
              <p:cNvPr id="17" name="对话气泡: 椭圆形 16">
                <a:extLst>
                  <a:ext uri="{FF2B5EF4-FFF2-40B4-BE49-F238E27FC236}">
                    <a16:creationId xmlns:a16="http://schemas.microsoft.com/office/drawing/2014/main" id="{05AC810A-8784-4914-919F-452379F707F7}"/>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ound-web-cam_17861">
                <a:extLst>
                  <a:ext uri="{FF2B5EF4-FFF2-40B4-BE49-F238E27FC236}">
                    <a16:creationId xmlns:a16="http://schemas.microsoft.com/office/drawing/2014/main" id="{C95E38B7-C6C3-46B4-92F3-FE38DF93A184}"/>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6" name="Text Box 79">
              <a:extLst>
                <a:ext uri="{FF2B5EF4-FFF2-40B4-BE49-F238E27FC236}">
                  <a16:creationId xmlns:a16="http://schemas.microsoft.com/office/drawing/2014/main" id="{7911596B-4C92-4376-AE43-4509351EDD0E}"/>
                </a:ext>
              </a:extLst>
            </p:cNvPr>
            <p:cNvSpPr txBox="1">
              <a:spLocks noChangeArrowheads="1"/>
            </p:cNvSpPr>
            <p:nvPr/>
          </p:nvSpPr>
          <p:spPr bwMode="auto">
            <a:xfrm>
              <a:off x="1531551" y="3593123"/>
              <a:ext cx="764741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2400" dirty="0">
                  <a:ea typeface="楷体" panose="02010609060101010101" pitchFamily="49" charset="-122"/>
                  <a:cs typeface="Arial" panose="020B0604020202020204" pitchFamily="34" charset="0"/>
                </a:rPr>
                <a:t>TCP </a:t>
              </a:r>
              <a:r>
                <a:rPr lang="zh-CN" altLang="en-US" sz="2400" dirty="0">
                  <a:ea typeface="楷体" panose="02010609060101010101" pitchFamily="49" charset="-122"/>
                  <a:cs typeface="Arial" panose="020B0604020202020204" pitchFamily="34" charset="0"/>
                </a:rPr>
                <a:t>套接字由一个四元组来标识</a:t>
              </a:r>
              <a:endParaRPr lang="en-US" altLang="zh-CN" sz="2400" dirty="0">
                <a:ea typeface="楷体" panose="02010609060101010101" pitchFamily="49" charset="-122"/>
                <a:cs typeface="Arial" panose="020B0604020202020204" pitchFamily="34" charset="0"/>
              </a:endParaRPr>
            </a:p>
            <a:p>
              <a:pPr lvl="1"/>
              <a:r>
                <a:rPr lang="zh-CN" altLang="en-US" sz="2400" dirty="0">
                  <a:solidFill>
                    <a:srgbClr val="FF0000"/>
                  </a:solidFill>
                  <a:ea typeface="楷体" panose="02010609060101010101" pitchFamily="49" charset="-122"/>
                  <a:cs typeface="Arial" panose="020B0604020202020204" pitchFamily="34" charset="0"/>
                </a:rPr>
                <a:t>   </a:t>
              </a:r>
              <a:r>
                <a:rPr lang="zh-CN" altLang="en-US" sz="2000" dirty="0">
                  <a:solidFill>
                    <a:srgbClr val="FF0000"/>
                  </a:solidFill>
                  <a:ea typeface="楷体" panose="02010609060101010101" pitchFamily="49" charset="-122"/>
                  <a:cs typeface="Arial" panose="020B0604020202020204" pitchFamily="34" charset="0"/>
                </a:rPr>
                <a:t>（源</a:t>
              </a:r>
              <a:r>
                <a:rPr lang="en-US" altLang="zh-CN" sz="2000" dirty="0">
                  <a:solidFill>
                    <a:srgbClr val="FF0000"/>
                  </a:solidFill>
                  <a:ea typeface="楷体" panose="02010609060101010101" pitchFamily="49" charset="-122"/>
                  <a:cs typeface="Arial" panose="020B0604020202020204" pitchFamily="34" charset="0"/>
                </a:rPr>
                <a:t>IP</a:t>
              </a:r>
              <a:r>
                <a:rPr lang="zh-CN" altLang="en-US" sz="2000" dirty="0">
                  <a:solidFill>
                    <a:srgbClr val="FF0000"/>
                  </a:solidFill>
                  <a:ea typeface="楷体" panose="02010609060101010101" pitchFamily="49" charset="-122"/>
                  <a:cs typeface="Arial" panose="020B0604020202020204" pitchFamily="34" charset="0"/>
                </a:rPr>
                <a:t>地址，源端口号，目的</a:t>
              </a:r>
              <a:r>
                <a:rPr lang="en-US" altLang="zh-CN" sz="2000" dirty="0">
                  <a:solidFill>
                    <a:srgbClr val="FF0000"/>
                  </a:solidFill>
                  <a:ea typeface="楷体" panose="02010609060101010101" pitchFamily="49" charset="-122"/>
                  <a:cs typeface="Arial" panose="020B0604020202020204" pitchFamily="34" charset="0"/>
                </a:rPr>
                <a:t>IP</a:t>
              </a:r>
              <a:r>
                <a:rPr lang="zh-CN" altLang="en-US" sz="2000" dirty="0">
                  <a:solidFill>
                    <a:srgbClr val="FF0000"/>
                  </a:solidFill>
                  <a:ea typeface="楷体" panose="02010609060101010101" pitchFamily="49" charset="-122"/>
                  <a:cs typeface="Arial" panose="020B0604020202020204" pitchFamily="34" charset="0"/>
                </a:rPr>
                <a:t>地址，目的端口号）</a:t>
              </a:r>
            </a:p>
            <a:p>
              <a:pPr lvl="1"/>
              <a:endParaRPr lang="en-US" altLang="zh-CN" sz="2400" dirty="0">
                <a:ea typeface="楷体" panose="02010609060101010101" pitchFamily="49" charset="-122"/>
                <a:cs typeface="Arial" panose="020B0604020202020204" pitchFamily="34" charset="0"/>
              </a:endParaRPr>
            </a:p>
            <a:p>
              <a:pPr lvl="1"/>
              <a:r>
                <a:rPr lang="zh-CN" altLang="en-US" sz="2400" dirty="0">
                  <a:ea typeface="楷体" panose="02010609060101010101" pitchFamily="49" charset="-122"/>
                  <a:cs typeface="Arial" panose="020B0604020202020204" pitchFamily="34" charset="0"/>
                </a:rPr>
                <a:t> </a:t>
              </a:r>
            </a:p>
          </p:txBody>
        </p:sp>
      </p:grpSp>
      <p:grpSp>
        <p:nvGrpSpPr>
          <p:cNvPr id="19" name="组合 18">
            <a:extLst>
              <a:ext uri="{FF2B5EF4-FFF2-40B4-BE49-F238E27FC236}">
                <a16:creationId xmlns:a16="http://schemas.microsoft.com/office/drawing/2014/main" id="{0D623A65-294B-4F66-9D7C-028C1E5FD8D4}"/>
              </a:ext>
            </a:extLst>
          </p:cNvPr>
          <p:cNvGrpSpPr/>
          <p:nvPr/>
        </p:nvGrpSpPr>
        <p:grpSpPr>
          <a:xfrm>
            <a:off x="968688" y="3519927"/>
            <a:ext cx="8149746" cy="483973"/>
            <a:chOff x="1403750" y="3593123"/>
            <a:chExt cx="8149746" cy="483973"/>
          </a:xfrm>
        </p:grpSpPr>
        <p:grpSp>
          <p:nvGrpSpPr>
            <p:cNvPr id="20" name="组合 19">
              <a:extLst>
                <a:ext uri="{FF2B5EF4-FFF2-40B4-BE49-F238E27FC236}">
                  <a16:creationId xmlns:a16="http://schemas.microsoft.com/office/drawing/2014/main" id="{FBEFAB09-5894-43CC-AFCC-8B14542C3D77}"/>
                </a:ext>
              </a:extLst>
            </p:cNvPr>
            <p:cNvGrpSpPr/>
            <p:nvPr/>
          </p:nvGrpSpPr>
          <p:grpSpPr>
            <a:xfrm>
              <a:off x="1403750" y="3593123"/>
              <a:ext cx="490436" cy="476221"/>
              <a:chOff x="1403750" y="3593123"/>
              <a:chExt cx="808892" cy="785446"/>
            </a:xfrm>
          </p:grpSpPr>
          <p:sp>
            <p:nvSpPr>
              <p:cNvPr id="22" name="对话气泡: 椭圆形 21">
                <a:extLst>
                  <a:ext uri="{FF2B5EF4-FFF2-40B4-BE49-F238E27FC236}">
                    <a16:creationId xmlns:a16="http://schemas.microsoft.com/office/drawing/2014/main" id="{6C2071FC-E7FB-4E49-B32F-31D2EB7E013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web-cam_17861">
                <a:extLst>
                  <a:ext uri="{FF2B5EF4-FFF2-40B4-BE49-F238E27FC236}">
                    <a16:creationId xmlns:a16="http://schemas.microsoft.com/office/drawing/2014/main" id="{B9AC7BD4-FD50-4519-945A-98AC4F305702}"/>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1" name="Text Box 79">
              <a:extLst>
                <a:ext uri="{FF2B5EF4-FFF2-40B4-BE49-F238E27FC236}">
                  <a16:creationId xmlns:a16="http://schemas.microsoft.com/office/drawing/2014/main" id="{EF1D5741-429E-4860-8F01-890920EC8ECC}"/>
                </a:ext>
              </a:extLst>
            </p:cNvPr>
            <p:cNvSpPr txBox="1">
              <a:spLocks noChangeArrowheads="1"/>
            </p:cNvSpPr>
            <p:nvPr/>
          </p:nvSpPr>
          <p:spPr bwMode="auto">
            <a:xfrm>
              <a:off x="1503193" y="3615431"/>
              <a:ext cx="80503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zh-CN" altLang="en-US" sz="2400" dirty="0">
                  <a:ea typeface="楷体" panose="02010609060101010101" pitchFamily="49" charset="-122"/>
                  <a:cs typeface="Arial" panose="020B0604020202020204" pitchFamily="34" charset="0"/>
                </a:rPr>
                <a:t>接收方主机根据这四个值将报文段定向到相应的套接字</a:t>
              </a:r>
            </a:p>
          </p:txBody>
        </p:sp>
      </p:grpSp>
      <p:grpSp>
        <p:nvGrpSpPr>
          <p:cNvPr id="24" name="组合 23">
            <a:extLst>
              <a:ext uri="{FF2B5EF4-FFF2-40B4-BE49-F238E27FC236}">
                <a16:creationId xmlns:a16="http://schemas.microsoft.com/office/drawing/2014/main" id="{E12172B1-EA89-462F-A3FF-2F6AA7724E47}"/>
              </a:ext>
            </a:extLst>
          </p:cNvPr>
          <p:cNvGrpSpPr/>
          <p:nvPr/>
        </p:nvGrpSpPr>
        <p:grpSpPr>
          <a:xfrm>
            <a:off x="968688" y="4244820"/>
            <a:ext cx="8149746" cy="1591968"/>
            <a:chOff x="1403750" y="3593123"/>
            <a:chExt cx="8149746" cy="1591968"/>
          </a:xfrm>
        </p:grpSpPr>
        <p:grpSp>
          <p:nvGrpSpPr>
            <p:cNvPr id="25" name="组合 24">
              <a:extLst>
                <a:ext uri="{FF2B5EF4-FFF2-40B4-BE49-F238E27FC236}">
                  <a16:creationId xmlns:a16="http://schemas.microsoft.com/office/drawing/2014/main" id="{3151CB86-5AD6-4D5E-8E08-1A9B6225C924}"/>
                </a:ext>
              </a:extLst>
            </p:cNvPr>
            <p:cNvGrpSpPr/>
            <p:nvPr/>
          </p:nvGrpSpPr>
          <p:grpSpPr>
            <a:xfrm>
              <a:off x="1403750" y="3593123"/>
              <a:ext cx="490436" cy="476221"/>
              <a:chOff x="1403750" y="3593123"/>
              <a:chExt cx="808892" cy="785446"/>
            </a:xfrm>
          </p:grpSpPr>
          <p:sp>
            <p:nvSpPr>
              <p:cNvPr id="27" name="对话气泡: 椭圆形 26">
                <a:extLst>
                  <a:ext uri="{FF2B5EF4-FFF2-40B4-BE49-F238E27FC236}">
                    <a16:creationId xmlns:a16="http://schemas.microsoft.com/office/drawing/2014/main" id="{2B556A36-260B-49F8-BA81-0C3AA0B19B86}"/>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ound-web-cam_17861">
                <a:extLst>
                  <a:ext uri="{FF2B5EF4-FFF2-40B4-BE49-F238E27FC236}">
                    <a16:creationId xmlns:a16="http://schemas.microsoft.com/office/drawing/2014/main" id="{B2C77508-EA33-44CD-B973-34220C77869F}"/>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6" name="Text Box 79">
              <a:extLst>
                <a:ext uri="{FF2B5EF4-FFF2-40B4-BE49-F238E27FC236}">
                  <a16:creationId xmlns:a16="http://schemas.microsoft.com/office/drawing/2014/main" id="{E43E24E0-0DD6-4307-8110-B9366911CA05}"/>
                </a:ext>
              </a:extLst>
            </p:cNvPr>
            <p:cNvSpPr txBox="1">
              <a:spLocks noChangeArrowheads="1"/>
            </p:cNvSpPr>
            <p:nvPr/>
          </p:nvSpPr>
          <p:spPr bwMode="auto">
            <a:xfrm>
              <a:off x="1503193" y="3615431"/>
              <a:ext cx="805030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zh-CN" altLang="en-US" sz="2400" dirty="0">
                  <a:ea typeface="楷体" panose="02010609060101010101" pitchFamily="49" charset="-122"/>
                  <a:cs typeface="Arial" panose="020B0604020202020204" pitchFamily="34" charset="0"/>
                </a:rPr>
                <a:t>服务器主机同时支持多个并发的</a:t>
              </a:r>
              <a:r>
                <a:rPr lang="en-US" altLang="zh-CN" sz="2400" dirty="0">
                  <a:ea typeface="楷体" panose="02010609060101010101" pitchFamily="49" charset="-122"/>
                  <a:cs typeface="Arial" panose="020B0604020202020204" pitchFamily="34" charset="0"/>
                </a:rPr>
                <a:t>TCP</a:t>
              </a:r>
              <a:r>
                <a:rPr lang="zh-CN" altLang="en-US" sz="2400" dirty="0">
                  <a:ea typeface="楷体" panose="02010609060101010101" pitchFamily="49" charset="-122"/>
                  <a:cs typeface="Arial" panose="020B0604020202020204" pitchFamily="34" charset="0"/>
                </a:rPr>
                <a:t>套接字</a:t>
              </a:r>
              <a:r>
                <a:rPr lang="en-US" altLang="zh-CN" sz="2400" dirty="0">
                  <a:ea typeface="楷体" panose="02010609060101010101" pitchFamily="49" charset="-122"/>
                  <a:cs typeface="Arial" panose="020B0604020202020204" pitchFamily="34" charset="0"/>
                </a:rPr>
                <a:t>:</a:t>
              </a:r>
            </a:p>
            <a:p>
              <a:pPr lvl="1"/>
              <a:r>
                <a:rPr lang="zh-CN" altLang="en-US" sz="2400" dirty="0">
                  <a:ea typeface="楷体" panose="02010609060101010101" pitchFamily="49" charset="-122"/>
                  <a:cs typeface="Arial" panose="020B0604020202020204" pitchFamily="34" charset="0"/>
                </a:rPr>
                <a:t>       </a:t>
              </a:r>
              <a:r>
                <a:rPr lang="zh-CN" altLang="en-US" sz="2000" dirty="0">
                  <a:ea typeface="楷体" panose="02010609060101010101" pitchFamily="49" charset="-122"/>
                  <a:cs typeface="Arial" panose="020B0604020202020204" pitchFamily="34" charset="0"/>
                </a:rPr>
                <a:t>每一个套接字都由其四元组来标识</a:t>
              </a:r>
            </a:p>
            <a:p>
              <a:pPr lvl="1"/>
              <a:endParaRPr lang="en-US" altLang="zh-CN" sz="2400" dirty="0">
                <a:ea typeface="楷体" panose="02010609060101010101" pitchFamily="49" charset="-122"/>
                <a:cs typeface="Arial" panose="020B0604020202020204" pitchFamily="34" charset="0"/>
              </a:endParaRPr>
            </a:p>
            <a:p>
              <a:pPr lvl="1"/>
              <a:endParaRPr lang="en-US" altLang="zh-CN" sz="2400" dirty="0">
                <a:ea typeface="楷体" panose="02010609060101010101" pitchFamily="49" charset="-122"/>
                <a:cs typeface="Arial" panose="020B0604020202020204" pitchFamily="34" charset="0"/>
              </a:endParaRPr>
            </a:p>
          </p:txBody>
        </p:sp>
      </p:grpSp>
      <p:grpSp>
        <p:nvGrpSpPr>
          <p:cNvPr id="34" name="组合 33">
            <a:extLst>
              <a:ext uri="{FF2B5EF4-FFF2-40B4-BE49-F238E27FC236}">
                <a16:creationId xmlns:a16="http://schemas.microsoft.com/office/drawing/2014/main" id="{CB2BA2C7-AA0B-4B82-89D9-F3D184B12BD7}"/>
              </a:ext>
            </a:extLst>
          </p:cNvPr>
          <p:cNvGrpSpPr/>
          <p:nvPr/>
        </p:nvGrpSpPr>
        <p:grpSpPr>
          <a:xfrm>
            <a:off x="968688" y="5192512"/>
            <a:ext cx="8149746" cy="1591968"/>
            <a:chOff x="1403750" y="3593123"/>
            <a:chExt cx="8149746" cy="1591968"/>
          </a:xfrm>
        </p:grpSpPr>
        <p:grpSp>
          <p:nvGrpSpPr>
            <p:cNvPr id="35" name="组合 34">
              <a:extLst>
                <a:ext uri="{FF2B5EF4-FFF2-40B4-BE49-F238E27FC236}">
                  <a16:creationId xmlns:a16="http://schemas.microsoft.com/office/drawing/2014/main" id="{61B7B45D-FFB2-4315-97BB-68157C261893}"/>
                </a:ext>
              </a:extLst>
            </p:cNvPr>
            <p:cNvGrpSpPr/>
            <p:nvPr/>
          </p:nvGrpSpPr>
          <p:grpSpPr>
            <a:xfrm>
              <a:off x="1403750" y="3593123"/>
              <a:ext cx="490436" cy="476221"/>
              <a:chOff x="1403750" y="3593123"/>
              <a:chExt cx="808892" cy="785446"/>
            </a:xfrm>
          </p:grpSpPr>
          <p:sp>
            <p:nvSpPr>
              <p:cNvPr id="37" name="对话气泡: 椭圆形 36">
                <a:extLst>
                  <a:ext uri="{FF2B5EF4-FFF2-40B4-BE49-F238E27FC236}">
                    <a16:creationId xmlns:a16="http://schemas.microsoft.com/office/drawing/2014/main" id="{FAC14EF7-A031-49DF-B89A-620480D5F9D8}"/>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ound-web-cam_17861">
                <a:extLst>
                  <a:ext uri="{FF2B5EF4-FFF2-40B4-BE49-F238E27FC236}">
                    <a16:creationId xmlns:a16="http://schemas.microsoft.com/office/drawing/2014/main" id="{14A3EE75-5D5A-4EA3-A1EC-7045AF6AA15F}"/>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6" name="Text Box 79">
              <a:extLst>
                <a:ext uri="{FF2B5EF4-FFF2-40B4-BE49-F238E27FC236}">
                  <a16:creationId xmlns:a16="http://schemas.microsoft.com/office/drawing/2014/main" id="{767220C0-2CFD-4F6A-AFE4-F6F3F2BD1333}"/>
                </a:ext>
              </a:extLst>
            </p:cNvPr>
            <p:cNvSpPr txBox="1">
              <a:spLocks noChangeArrowheads="1"/>
            </p:cNvSpPr>
            <p:nvPr/>
          </p:nvSpPr>
          <p:spPr bwMode="auto">
            <a:xfrm>
              <a:off x="1503193" y="3615431"/>
              <a:ext cx="805030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r>
                <a:rPr lang="en-US" altLang="zh-CN" sz="2400" dirty="0">
                  <a:ea typeface="楷体" panose="02010609060101010101" pitchFamily="49" charset="-122"/>
                  <a:cs typeface="Arial" panose="020B0604020202020204" pitchFamily="34" charset="0"/>
                </a:rPr>
                <a:t>Web</a:t>
              </a:r>
              <a:r>
                <a:rPr lang="zh-CN" altLang="en-US" sz="2400" dirty="0">
                  <a:ea typeface="楷体" panose="02010609060101010101" pitchFamily="49" charset="-122"/>
                  <a:cs typeface="Arial" panose="020B0604020202020204" pitchFamily="34" charset="0"/>
                </a:rPr>
                <a:t>服务器为每一个客户连接都产生不同的套接字</a:t>
              </a:r>
            </a:p>
            <a:p>
              <a:pPr lvl="1"/>
              <a:r>
                <a:rPr lang="zh-CN" altLang="en-US" sz="2400" dirty="0">
                  <a:ea typeface="楷体" panose="02010609060101010101" pitchFamily="49" charset="-122"/>
                  <a:cs typeface="Arial" panose="020B0604020202020204" pitchFamily="34" charset="0"/>
                </a:rPr>
                <a:t>     </a:t>
              </a:r>
              <a:r>
                <a:rPr lang="zh-CN" altLang="en-US" sz="2000" dirty="0">
                  <a:ea typeface="楷体" panose="02010609060101010101" pitchFamily="49" charset="-122"/>
                  <a:cs typeface="Arial" panose="020B0604020202020204" pitchFamily="34" charset="0"/>
                </a:rPr>
                <a:t>非持久</a:t>
              </a:r>
              <a:r>
                <a:rPr lang="en-US" altLang="zh-CN" sz="2000" dirty="0">
                  <a:ea typeface="楷体" panose="02010609060101010101" pitchFamily="49" charset="-122"/>
                  <a:cs typeface="Arial" panose="020B0604020202020204" pitchFamily="34" charset="0"/>
                </a:rPr>
                <a:t>HTTP</a:t>
              </a:r>
              <a:r>
                <a:rPr lang="zh-CN" altLang="en-US" sz="2000" dirty="0">
                  <a:ea typeface="楷体" panose="02010609060101010101" pitchFamily="49" charset="-122"/>
                  <a:cs typeface="Arial" panose="020B0604020202020204" pitchFamily="34" charset="0"/>
                </a:rPr>
                <a:t>对每一个请求都建立不同的套接字（会影响性能）</a:t>
              </a:r>
            </a:p>
            <a:p>
              <a:pPr lvl="1"/>
              <a:endParaRPr lang="en-US" altLang="zh-CN" sz="2400" dirty="0">
                <a:ea typeface="楷体" panose="02010609060101010101" pitchFamily="49" charset="-122"/>
                <a:cs typeface="Arial" panose="020B0604020202020204" pitchFamily="34" charset="0"/>
              </a:endParaRPr>
            </a:p>
            <a:p>
              <a:pPr lvl="1"/>
              <a:endParaRPr lang="en-US" altLang="zh-CN" sz="2400" dirty="0">
                <a:ea typeface="楷体"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54942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16D314EF-1523-4636-95C7-E38FA05754DA}"/>
              </a:ext>
            </a:extLst>
          </p:cNvPr>
          <p:cNvSpPr>
            <a:spLocks noChangeArrowheads="1"/>
          </p:cNvSpPr>
          <p:nvPr/>
        </p:nvSpPr>
        <p:spPr bwMode="auto">
          <a:xfrm>
            <a:off x="3696281" y="1668458"/>
            <a:ext cx="552450" cy="2082800"/>
          </a:xfrm>
          <a:custGeom>
            <a:avLst/>
            <a:gdLst>
              <a:gd name="G0" fmla="+- 1306 0 0"/>
              <a:gd name="G1" fmla="+- 1 0 0"/>
              <a:gd name="G2" fmla="+- 1 0 0"/>
              <a:gd name="G3" fmla="+- 1 0 0"/>
              <a:gd name="G4" fmla="+- 1306 0 0"/>
              <a:gd name="T0" fmla="*/ 0 w 348"/>
              <a:gd name="T1" fmla="*/ 1306 h 1312"/>
              <a:gd name="T2" fmla="*/ 348 w 348"/>
              <a:gd name="T3" fmla="*/ 0 h 1312"/>
              <a:gd name="T4" fmla="*/ 342 w 348"/>
              <a:gd name="T5" fmla="*/ 1258 h 1312"/>
              <a:gd name="T6" fmla="*/ 180 w 348"/>
              <a:gd name="T7" fmla="*/ 1312 h 1312"/>
              <a:gd name="T8" fmla="*/ 0 w 348"/>
              <a:gd name="T9" fmla="*/ 1306 h 1312"/>
            </a:gdLst>
            <a:ahLst/>
            <a:cxnLst>
              <a:cxn ang="0">
                <a:pos x="T0" y="T1"/>
              </a:cxn>
              <a:cxn ang="0">
                <a:pos x="T2" y="T3"/>
              </a:cxn>
              <a:cxn ang="0">
                <a:pos x="T4" y="T5"/>
              </a:cxn>
              <a:cxn ang="0">
                <a:pos x="T6" y="T7"/>
              </a:cxn>
              <a:cxn ang="0">
                <a:pos x="T8" y="T9"/>
              </a:cxn>
            </a:cxnLst>
            <a:rect l="0" t="0" r="r" b="b"/>
            <a:pathLst>
              <a:path w="348" h="1312">
                <a:moveTo>
                  <a:pt x="0" y="1306"/>
                </a:moveTo>
                <a:lnTo>
                  <a:pt x="348" y="0"/>
                </a:lnTo>
                <a:lnTo>
                  <a:pt x="342" y="1258"/>
                </a:lnTo>
                <a:lnTo>
                  <a:pt x="180" y="1312"/>
                </a:lnTo>
                <a:lnTo>
                  <a:pt x="0" y="1306"/>
                </a:lnTo>
                <a:close/>
              </a:path>
            </a:pathLst>
          </a:custGeom>
          <a:gradFill rotWithShape="0">
            <a:gsLst>
              <a:gs pos="0">
                <a:srgbClr val="FFFFFF"/>
              </a:gs>
              <a:gs pos="100000">
                <a:srgbClr val="B2B2B2"/>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 name="Freeform 6">
            <a:extLst>
              <a:ext uri="{FF2B5EF4-FFF2-40B4-BE49-F238E27FC236}">
                <a16:creationId xmlns:a16="http://schemas.microsoft.com/office/drawing/2014/main" id="{A2E17176-496D-43C8-9913-7D2E6122D965}"/>
              </a:ext>
            </a:extLst>
          </p:cNvPr>
          <p:cNvSpPr>
            <a:spLocks noChangeArrowheads="1"/>
          </p:cNvSpPr>
          <p:nvPr/>
        </p:nvSpPr>
        <p:spPr bwMode="auto">
          <a:xfrm>
            <a:off x="417513" y="1847845"/>
            <a:ext cx="460375" cy="2193925"/>
          </a:xfrm>
          <a:custGeom>
            <a:avLst/>
            <a:gdLst>
              <a:gd name="G0" fmla="+- 0 0 0"/>
              <a:gd name="G1" fmla="+- 1360 0 0"/>
              <a:gd name="G2" fmla="+- 1 0 0"/>
              <a:gd name="G3" fmla="+- 1 0 0"/>
              <a:gd name="G4" fmla="+- 1 0 0"/>
              <a:gd name="G5" fmla="+- 0 0 0"/>
              <a:gd name="T0" fmla="*/ 15 w 290"/>
              <a:gd name="T1" fmla="*/ 1382 h 1382"/>
              <a:gd name="T2" fmla="*/ 0 w 290"/>
              <a:gd name="T3" fmla="*/ 1360 h 1382"/>
              <a:gd name="T4" fmla="*/ 290 w 290"/>
              <a:gd name="T5" fmla="*/ 0 h 1382"/>
              <a:gd name="T6" fmla="*/ 284 w 290"/>
              <a:gd name="T7" fmla="*/ 1258 h 1382"/>
              <a:gd name="T8" fmla="*/ 182 w 290"/>
              <a:gd name="T9" fmla="*/ 1382 h 1382"/>
              <a:gd name="T10" fmla="*/ 15 w 290"/>
              <a:gd name="T11" fmla="*/ 1382 h 1382"/>
            </a:gdLst>
            <a:ahLst/>
            <a:cxnLst>
              <a:cxn ang="0">
                <a:pos x="T0" y="T1"/>
              </a:cxn>
              <a:cxn ang="0">
                <a:pos x="T2" y="T3"/>
              </a:cxn>
              <a:cxn ang="0">
                <a:pos x="T4" y="T5"/>
              </a:cxn>
              <a:cxn ang="0">
                <a:pos x="T6" y="T7"/>
              </a:cxn>
              <a:cxn ang="0">
                <a:pos x="T8" y="T9"/>
              </a:cxn>
              <a:cxn ang="0">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0">
            <a:gsLst>
              <a:gs pos="0">
                <a:srgbClr val="FFFFFF"/>
              </a:gs>
              <a:gs pos="100000">
                <a:srgbClr val="B2B2B2"/>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4" name="Rectangle 7">
            <a:extLst>
              <a:ext uri="{FF2B5EF4-FFF2-40B4-BE49-F238E27FC236}">
                <a16:creationId xmlns:a16="http://schemas.microsoft.com/office/drawing/2014/main" id="{1ACF8EC4-7518-46B6-9DAE-F1D97D09832A}"/>
              </a:ext>
            </a:extLst>
          </p:cNvPr>
          <p:cNvSpPr>
            <a:spLocks noChangeArrowheads="1"/>
          </p:cNvSpPr>
          <p:nvPr/>
        </p:nvSpPr>
        <p:spPr bwMode="auto">
          <a:xfrm>
            <a:off x="933450" y="1814508"/>
            <a:ext cx="1296988"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 name="Rectangle 8">
            <a:extLst>
              <a:ext uri="{FF2B5EF4-FFF2-40B4-BE49-F238E27FC236}">
                <a16:creationId xmlns:a16="http://schemas.microsoft.com/office/drawing/2014/main" id="{088692A2-15A4-4548-988C-AEC8212C7C22}"/>
              </a:ext>
            </a:extLst>
          </p:cNvPr>
          <p:cNvSpPr>
            <a:spLocks noChangeArrowheads="1"/>
          </p:cNvSpPr>
          <p:nvPr/>
        </p:nvSpPr>
        <p:spPr bwMode="auto">
          <a:xfrm>
            <a:off x="895350" y="1868483"/>
            <a:ext cx="1273175" cy="1979612"/>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 name="Line 9">
            <a:extLst>
              <a:ext uri="{FF2B5EF4-FFF2-40B4-BE49-F238E27FC236}">
                <a16:creationId xmlns:a16="http://schemas.microsoft.com/office/drawing/2014/main" id="{70101FCA-1CF1-485E-9E13-43ECFDB84009}"/>
              </a:ext>
            </a:extLst>
          </p:cNvPr>
          <p:cNvSpPr>
            <a:spLocks noChangeShapeType="1"/>
          </p:cNvSpPr>
          <p:nvPr/>
        </p:nvSpPr>
        <p:spPr bwMode="auto">
          <a:xfrm>
            <a:off x="904875" y="2628895"/>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7" name="Text Box 10">
            <a:extLst>
              <a:ext uri="{FF2B5EF4-FFF2-40B4-BE49-F238E27FC236}">
                <a16:creationId xmlns:a16="http://schemas.microsoft.com/office/drawing/2014/main" id="{2717B484-B1D8-463F-8329-57803A2886D3}"/>
              </a:ext>
            </a:extLst>
          </p:cNvPr>
          <p:cNvSpPr txBox="1">
            <a:spLocks noChangeArrowheads="1"/>
          </p:cNvSpPr>
          <p:nvPr/>
        </p:nvSpPr>
        <p:spPr bwMode="auto">
          <a:xfrm>
            <a:off x="862013" y="2611433"/>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8" name="Line 11">
            <a:extLst>
              <a:ext uri="{FF2B5EF4-FFF2-40B4-BE49-F238E27FC236}">
                <a16:creationId xmlns:a16="http://schemas.microsoft.com/office/drawing/2014/main" id="{9516F05B-00CB-43D0-BC0B-D7EB09A60022}"/>
              </a:ext>
            </a:extLst>
          </p:cNvPr>
          <p:cNvSpPr>
            <a:spLocks noChangeShapeType="1"/>
          </p:cNvSpPr>
          <p:nvPr/>
        </p:nvSpPr>
        <p:spPr bwMode="auto">
          <a:xfrm>
            <a:off x="912813" y="2949570"/>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 name="Line 12">
            <a:extLst>
              <a:ext uri="{FF2B5EF4-FFF2-40B4-BE49-F238E27FC236}">
                <a16:creationId xmlns:a16="http://schemas.microsoft.com/office/drawing/2014/main" id="{6B4DEB90-0AB9-4E82-9F2B-52736D88C87A}"/>
              </a:ext>
            </a:extLst>
          </p:cNvPr>
          <p:cNvSpPr>
            <a:spLocks noChangeShapeType="1"/>
          </p:cNvSpPr>
          <p:nvPr/>
        </p:nvSpPr>
        <p:spPr bwMode="auto">
          <a:xfrm>
            <a:off x="898525" y="3259133"/>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 name="Line 13">
            <a:extLst>
              <a:ext uri="{FF2B5EF4-FFF2-40B4-BE49-F238E27FC236}">
                <a16:creationId xmlns:a16="http://schemas.microsoft.com/office/drawing/2014/main" id="{D385E348-9394-417D-AE5C-70687EE30D35}"/>
              </a:ext>
            </a:extLst>
          </p:cNvPr>
          <p:cNvSpPr>
            <a:spLocks noChangeShapeType="1"/>
          </p:cNvSpPr>
          <p:nvPr/>
        </p:nvSpPr>
        <p:spPr bwMode="auto">
          <a:xfrm>
            <a:off x="898525" y="3544883"/>
            <a:ext cx="1263650" cy="3175"/>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 name="Text Box 14">
            <a:extLst>
              <a:ext uri="{FF2B5EF4-FFF2-40B4-BE49-F238E27FC236}">
                <a16:creationId xmlns:a16="http://schemas.microsoft.com/office/drawing/2014/main" id="{F21F6820-7A51-4850-89AA-1853740CDA45}"/>
              </a:ext>
            </a:extLst>
          </p:cNvPr>
          <p:cNvSpPr txBox="1">
            <a:spLocks noChangeArrowheads="1"/>
          </p:cNvSpPr>
          <p:nvPr/>
        </p:nvSpPr>
        <p:spPr bwMode="auto">
          <a:xfrm>
            <a:off x="896938" y="1858958"/>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12" name="Text Box 15">
            <a:extLst>
              <a:ext uri="{FF2B5EF4-FFF2-40B4-BE49-F238E27FC236}">
                <a16:creationId xmlns:a16="http://schemas.microsoft.com/office/drawing/2014/main" id="{8EA5809E-7825-479E-A20F-CB55AD61DD87}"/>
              </a:ext>
            </a:extLst>
          </p:cNvPr>
          <p:cNvSpPr txBox="1">
            <a:spLocks noChangeArrowheads="1"/>
          </p:cNvSpPr>
          <p:nvPr/>
        </p:nvSpPr>
        <p:spPr bwMode="auto">
          <a:xfrm>
            <a:off x="852488" y="3516308"/>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13" name="Text Box 16">
            <a:extLst>
              <a:ext uri="{FF2B5EF4-FFF2-40B4-BE49-F238E27FC236}">
                <a16:creationId xmlns:a16="http://schemas.microsoft.com/office/drawing/2014/main" id="{0300C6F1-9F6B-4FAC-B691-15372A4D3FB4}"/>
              </a:ext>
            </a:extLst>
          </p:cNvPr>
          <p:cNvSpPr txBox="1">
            <a:spLocks noChangeArrowheads="1"/>
          </p:cNvSpPr>
          <p:nvPr/>
        </p:nvSpPr>
        <p:spPr bwMode="auto">
          <a:xfrm>
            <a:off x="871538" y="3230558"/>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14" name="Text Box 17">
            <a:extLst>
              <a:ext uri="{FF2B5EF4-FFF2-40B4-BE49-F238E27FC236}">
                <a16:creationId xmlns:a16="http://schemas.microsoft.com/office/drawing/2014/main" id="{F9F94604-4C90-4D97-B50A-2DAA3F96140D}"/>
              </a:ext>
            </a:extLst>
          </p:cNvPr>
          <p:cNvSpPr txBox="1">
            <a:spLocks noChangeArrowheads="1"/>
          </p:cNvSpPr>
          <p:nvPr/>
        </p:nvSpPr>
        <p:spPr bwMode="auto">
          <a:xfrm>
            <a:off x="862013" y="2935283"/>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15" name="Oval 18">
            <a:extLst>
              <a:ext uri="{FF2B5EF4-FFF2-40B4-BE49-F238E27FC236}">
                <a16:creationId xmlns:a16="http://schemas.microsoft.com/office/drawing/2014/main" id="{7798CC78-0305-4709-8E4F-6572140ECB0B}"/>
              </a:ext>
            </a:extLst>
          </p:cNvPr>
          <p:cNvSpPr>
            <a:spLocks noChangeArrowheads="1"/>
          </p:cNvSpPr>
          <p:nvPr/>
        </p:nvSpPr>
        <p:spPr bwMode="auto">
          <a:xfrm>
            <a:off x="1231900" y="2144708"/>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P3</a:t>
            </a:r>
          </a:p>
        </p:txBody>
      </p:sp>
      <p:grpSp>
        <p:nvGrpSpPr>
          <p:cNvPr id="16" name="Group 19">
            <a:extLst>
              <a:ext uri="{FF2B5EF4-FFF2-40B4-BE49-F238E27FC236}">
                <a16:creationId xmlns:a16="http://schemas.microsoft.com/office/drawing/2014/main" id="{280F2406-129A-44A5-96A5-6D9402D9222F}"/>
              </a:ext>
            </a:extLst>
          </p:cNvPr>
          <p:cNvGrpSpPr>
            <a:grpSpLocks/>
          </p:cNvGrpSpPr>
          <p:nvPr/>
        </p:nvGrpSpPr>
        <p:grpSpPr bwMode="auto">
          <a:xfrm>
            <a:off x="1200150" y="2468558"/>
            <a:ext cx="619125" cy="227012"/>
            <a:chOff x="756" y="1616"/>
            <a:chExt cx="390" cy="143"/>
          </a:xfrm>
        </p:grpSpPr>
        <p:sp>
          <p:nvSpPr>
            <p:cNvPr id="17" name="Rectangle 20">
              <a:extLst>
                <a:ext uri="{FF2B5EF4-FFF2-40B4-BE49-F238E27FC236}">
                  <a16:creationId xmlns:a16="http://schemas.microsoft.com/office/drawing/2014/main" id="{3ED26F1B-2F87-4D67-8B63-6F957F2E614A}"/>
                </a:ext>
              </a:extLst>
            </p:cNvPr>
            <p:cNvSpPr>
              <a:spLocks noChangeArrowheads="1"/>
            </p:cNvSpPr>
            <p:nvPr/>
          </p:nvSpPr>
          <p:spPr bwMode="auto">
            <a:xfrm>
              <a:off x="756" y="1616"/>
              <a:ext cx="390"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8" name="Rectangle 21">
              <a:extLst>
                <a:ext uri="{FF2B5EF4-FFF2-40B4-BE49-F238E27FC236}">
                  <a16:creationId xmlns:a16="http://schemas.microsoft.com/office/drawing/2014/main" id="{A2AB18E3-8539-4DC8-93DC-0C7F0E4F4FA7}"/>
                </a:ext>
              </a:extLst>
            </p:cNvPr>
            <p:cNvSpPr>
              <a:spLocks noChangeArrowheads="1"/>
            </p:cNvSpPr>
            <p:nvPr/>
          </p:nvSpPr>
          <p:spPr bwMode="auto">
            <a:xfrm>
              <a:off x="833" y="1635"/>
              <a:ext cx="232"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9" name="Rectangle 22">
              <a:extLst>
                <a:ext uri="{FF2B5EF4-FFF2-40B4-BE49-F238E27FC236}">
                  <a16:creationId xmlns:a16="http://schemas.microsoft.com/office/drawing/2014/main" id="{A3EF9A54-08B1-4638-8012-C781EEE5FD82}"/>
                </a:ext>
              </a:extLst>
            </p:cNvPr>
            <p:cNvSpPr>
              <a:spLocks noChangeArrowheads="1"/>
            </p:cNvSpPr>
            <p:nvPr/>
          </p:nvSpPr>
          <p:spPr bwMode="auto">
            <a:xfrm>
              <a:off x="1081" y="1699"/>
              <a:ext cx="39"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0" name="Rectangle 23">
              <a:extLst>
                <a:ext uri="{FF2B5EF4-FFF2-40B4-BE49-F238E27FC236}">
                  <a16:creationId xmlns:a16="http://schemas.microsoft.com/office/drawing/2014/main" id="{D14EBA7B-5AB4-47A8-B564-14E0588A2F30}"/>
                </a:ext>
              </a:extLst>
            </p:cNvPr>
            <p:cNvSpPr>
              <a:spLocks noChangeArrowheads="1"/>
            </p:cNvSpPr>
            <p:nvPr/>
          </p:nvSpPr>
          <p:spPr bwMode="auto">
            <a:xfrm>
              <a:off x="773" y="1701"/>
              <a:ext cx="39"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21" name="Rectangle 24">
            <a:extLst>
              <a:ext uri="{FF2B5EF4-FFF2-40B4-BE49-F238E27FC236}">
                <a16:creationId xmlns:a16="http://schemas.microsoft.com/office/drawing/2014/main" id="{797E2DD1-CE2D-4DDE-901C-80E05AF6EA36}"/>
              </a:ext>
            </a:extLst>
          </p:cNvPr>
          <p:cNvSpPr>
            <a:spLocks noChangeArrowheads="1"/>
          </p:cNvSpPr>
          <p:nvPr/>
        </p:nvSpPr>
        <p:spPr bwMode="auto">
          <a:xfrm>
            <a:off x="4309056" y="1581145"/>
            <a:ext cx="2254250"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2" name="Rectangle 25">
            <a:extLst>
              <a:ext uri="{FF2B5EF4-FFF2-40B4-BE49-F238E27FC236}">
                <a16:creationId xmlns:a16="http://schemas.microsoft.com/office/drawing/2014/main" id="{51E4100C-5103-49F2-9345-A335794BC0B8}"/>
              </a:ext>
            </a:extLst>
          </p:cNvPr>
          <p:cNvSpPr>
            <a:spLocks noChangeArrowheads="1"/>
          </p:cNvSpPr>
          <p:nvPr/>
        </p:nvSpPr>
        <p:spPr bwMode="auto">
          <a:xfrm>
            <a:off x="4255081" y="1658933"/>
            <a:ext cx="2225675" cy="1979612"/>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3" name="Text Box 26">
            <a:extLst>
              <a:ext uri="{FF2B5EF4-FFF2-40B4-BE49-F238E27FC236}">
                <a16:creationId xmlns:a16="http://schemas.microsoft.com/office/drawing/2014/main" id="{51C4FB30-805B-494A-A987-097C32E28E9F}"/>
              </a:ext>
            </a:extLst>
          </p:cNvPr>
          <p:cNvSpPr txBox="1">
            <a:spLocks noChangeArrowheads="1"/>
          </p:cNvSpPr>
          <p:nvPr/>
        </p:nvSpPr>
        <p:spPr bwMode="auto">
          <a:xfrm>
            <a:off x="4680531" y="2387595"/>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24" name="Text Box 27">
            <a:extLst>
              <a:ext uri="{FF2B5EF4-FFF2-40B4-BE49-F238E27FC236}">
                <a16:creationId xmlns:a16="http://schemas.microsoft.com/office/drawing/2014/main" id="{72C74F1C-D7D8-42D5-B677-013F91773F3D}"/>
              </a:ext>
            </a:extLst>
          </p:cNvPr>
          <p:cNvSpPr txBox="1">
            <a:spLocks noChangeArrowheads="1"/>
          </p:cNvSpPr>
          <p:nvPr/>
        </p:nvSpPr>
        <p:spPr bwMode="auto">
          <a:xfrm>
            <a:off x="4734506" y="1611308"/>
            <a:ext cx="131762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25" name="Text Box 28">
            <a:extLst>
              <a:ext uri="{FF2B5EF4-FFF2-40B4-BE49-F238E27FC236}">
                <a16:creationId xmlns:a16="http://schemas.microsoft.com/office/drawing/2014/main" id="{DDC6FB64-1109-4695-A2D0-5F2859D1DD9A}"/>
              </a:ext>
            </a:extLst>
          </p:cNvPr>
          <p:cNvSpPr txBox="1">
            <a:spLocks noChangeArrowheads="1"/>
          </p:cNvSpPr>
          <p:nvPr/>
        </p:nvSpPr>
        <p:spPr bwMode="auto">
          <a:xfrm>
            <a:off x="4674181" y="3292470"/>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26" name="Text Box 29">
            <a:extLst>
              <a:ext uri="{FF2B5EF4-FFF2-40B4-BE49-F238E27FC236}">
                <a16:creationId xmlns:a16="http://schemas.microsoft.com/office/drawing/2014/main" id="{71943557-8415-48DA-BE32-25364467C434}"/>
              </a:ext>
            </a:extLst>
          </p:cNvPr>
          <p:cNvSpPr txBox="1">
            <a:spLocks noChangeArrowheads="1"/>
          </p:cNvSpPr>
          <p:nvPr/>
        </p:nvSpPr>
        <p:spPr bwMode="auto">
          <a:xfrm>
            <a:off x="4674181" y="3006720"/>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27" name="Oval 30">
            <a:extLst>
              <a:ext uri="{FF2B5EF4-FFF2-40B4-BE49-F238E27FC236}">
                <a16:creationId xmlns:a16="http://schemas.microsoft.com/office/drawing/2014/main" id="{0589C69E-87EA-4133-9EF2-6FA5E19979A4}"/>
              </a:ext>
            </a:extLst>
          </p:cNvPr>
          <p:cNvSpPr>
            <a:spLocks noChangeArrowheads="1"/>
          </p:cNvSpPr>
          <p:nvPr/>
        </p:nvSpPr>
        <p:spPr bwMode="auto">
          <a:xfrm>
            <a:off x="4374144" y="1917695"/>
            <a:ext cx="598487"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P4</a:t>
            </a:r>
          </a:p>
        </p:txBody>
      </p:sp>
      <p:sp>
        <p:nvSpPr>
          <p:cNvPr id="28" name="Rectangle 31">
            <a:extLst>
              <a:ext uri="{FF2B5EF4-FFF2-40B4-BE49-F238E27FC236}">
                <a16:creationId xmlns:a16="http://schemas.microsoft.com/office/drawing/2014/main" id="{91E82485-FEC2-4E6F-A8AB-BE024494B082}"/>
              </a:ext>
            </a:extLst>
          </p:cNvPr>
          <p:cNvSpPr>
            <a:spLocks noChangeArrowheads="1"/>
          </p:cNvSpPr>
          <p:nvPr/>
        </p:nvSpPr>
        <p:spPr bwMode="auto">
          <a:xfrm>
            <a:off x="8546336" y="1806570"/>
            <a:ext cx="1296987" cy="1981200"/>
          </a:xfrm>
          <a:prstGeom prst="rect">
            <a:avLst/>
          </a:prstGeom>
          <a:solidFill>
            <a:srgbClr val="0000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29" name="Rectangle 32">
            <a:extLst>
              <a:ext uri="{FF2B5EF4-FFF2-40B4-BE49-F238E27FC236}">
                <a16:creationId xmlns:a16="http://schemas.microsoft.com/office/drawing/2014/main" id="{82929CF9-EB15-415D-AA49-26AC275C4430}"/>
              </a:ext>
            </a:extLst>
          </p:cNvPr>
          <p:cNvSpPr>
            <a:spLocks noChangeArrowheads="1"/>
          </p:cNvSpPr>
          <p:nvPr/>
        </p:nvSpPr>
        <p:spPr bwMode="auto">
          <a:xfrm>
            <a:off x="8349486" y="1847845"/>
            <a:ext cx="1631950" cy="1979613"/>
          </a:xfrm>
          <a:prstGeom prst="rect">
            <a:avLst/>
          </a:prstGeom>
          <a:solidFill>
            <a:srgbClr val="FFFFFF"/>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0" name="Text Box 33">
            <a:extLst>
              <a:ext uri="{FF2B5EF4-FFF2-40B4-BE49-F238E27FC236}">
                <a16:creationId xmlns:a16="http://schemas.microsoft.com/office/drawing/2014/main" id="{649F3329-414F-4523-9E83-07E8DD5C470B}"/>
              </a:ext>
            </a:extLst>
          </p:cNvPr>
          <p:cNvSpPr txBox="1">
            <a:spLocks noChangeArrowheads="1"/>
          </p:cNvSpPr>
          <p:nvPr/>
        </p:nvSpPr>
        <p:spPr bwMode="auto">
          <a:xfrm>
            <a:off x="8474898" y="2603495"/>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运输</a:t>
            </a:r>
          </a:p>
        </p:txBody>
      </p:sp>
      <p:sp>
        <p:nvSpPr>
          <p:cNvPr id="31" name="Text Box 34">
            <a:extLst>
              <a:ext uri="{FF2B5EF4-FFF2-40B4-BE49-F238E27FC236}">
                <a16:creationId xmlns:a16="http://schemas.microsoft.com/office/drawing/2014/main" id="{3367D0B1-0873-46AF-A8A6-67642995D4D4}"/>
              </a:ext>
            </a:extLst>
          </p:cNvPr>
          <p:cNvSpPr txBox="1">
            <a:spLocks noChangeArrowheads="1"/>
          </p:cNvSpPr>
          <p:nvPr/>
        </p:nvSpPr>
        <p:spPr bwMode="auto">
          <a:xfrm>
            <a:off x="8509823" y="1851020"/>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应用</a:t>
            </a:r>
          </a:p>
        </p:txBody>
      </p:sp>
      <p:sp>
        <p:nvSpPr>
          <p:cNvPr id="32" name="Text Box 35">
            <a:extLst>
              <a:ext uri="{FF2B5EF4-FFF2-40B4-BE49-F238E27FC236}">
                <a16:creationId xmlns:a16="http://schemas.microsoft.com/office/drawing/2014/main" id="{C7459B75-D45F-451F-877A-4AC1935F01D3}"/>
              </a:ext>
            </a:extLst>
          </p:cNvPr>
          <p:cNvSpPr txBox="1">
            <a:spLocks noChangeArrowheads="1"/>
          </p:cNvSpPr>
          <p:nvPr/>
        </p:nvSpPr>
        <p:spPr bwMode="auto">
          <a:xfrm>
            <a:off x="8517761" y="3508370"/>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物理</a:t>
            </a:r>
          </a:p>
        </p:txBody>
      </p:sp>
      <p:sp>
        <p:nvSpPr>
          <p:cNvPr id="33" name="Text Box 36">
            <a:extLst>
              <a:ext uri="{FF2B5EF4-FFF2-40B4-BE49-F238E27FC236}">
                <a16:creationId xmlns:a16="http://schemas.microsoft.com/office/drawing/2014/main" id="{C4B778C0-717E-48FC-A76D-6B69609E64BC}"/>
              </a:ext>
            </a:extLst>
          </p:cNvPr>
          <p:cNvSpPr txBox="1">
            <a:spLocks noChangeArrowheads="1"/>
          </p:cNvSpPr>
          <p:nvPr/>
        </p:nvSpPr>
        <p:spPr bwMode="auto">
          <a:xfrm>
            <a:off x="8484423" y="3222620"/>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链接</a:t>
            </a:r>
          </a:p>
        </p:txBody>
      </p:sp>
      <p:sp>
        <p:nvSpPr>
          <p:cNvPr id="34" name="Text Box 37">
            <a:extLst>
              <a:ext uri="{FF2B5EF4-FFF2-40B4-BE49-F238E27FC236}">
                <a16:creationId xmlns:a16="http://schemas.microsoft.com/office/drawing/2014/main" id="{CE9FFA2D-79BD-42A4-B006-D603354A071C}"/>
              </a:ext>
            </a:extLst>
          </p:cNvPr>
          <p:cNvSpPr txBox="1">
            <a:spLocks noChangeArrowheads="1"/>
          </p:cNvSpPr>
          <p:nvPr/>
        </p:nvSpPr>
        <p:spPr bwMode="auto">
          <a:xfrm>
            <a:off x="8474898" y="2927345"/>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35" name="Oval 38">
            <a:extLst>
              <a:ext uri="{FF2B5EF4-FFF2-40B4-BE49-F238E27FC236}">
                <a16:creationId xmlns:a16="http://schemas.microsoft.com/office/drawing/2014/main" id="{177ECD32-15BF-41FA-9D56-59B8ABC2CDD6}"/>
              </a:ext>
            </a:extLst>
          </p:cNvPr>
          <p:cNvSpPr>
            <a:spLocks noChangeArrowheads="1"/>
          </p:cNvSpPr>
          <p:nvPr/>
        </p:nvSpPr>
        <p:spPr bwMode="auto">
          <a:xfrm>
            <a:off x="8430448" y="2144708"/>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P2</a:t>
            </a:r>
          </a:p>
        </p:txBody>
      </p:sp>
      <p:sp>
        <p:nvSpPr>
          <p:cNvPr id="36" name="Freeform 39">
            <a:extLst>
              <a:ext uri="{FF2B5EF4-FFF2-40B4-BE49-F238E27FC236}">
                <a16:creationId xmlns:a16="http://schemas.microsoft.com/office/drawing/2014/main" id="{0526C238-CDC5-4EEF-9D3E-42863A081482}"/>
              </a:ext>
            </a:extLst>
          </p:cNvPr>
          <p:cNvSpPr>
            <a:spLocks noChangeArrowheads="1"/>
          </p:cNvSpPr>
          <p:nvPr/>
        </p:nvSpPr>
        <p:spPr bwMode="auto">
          <a:xfrm>
            <a:off x="10005248" y="1827208"/>
            <a:ext cx="504825" cy="2133600"/>
          </a:xfrm>
          <a:custGeom>
            <a:avLst/>
            <a:gdLst>
              <a:gd name="G0" fmla="+- 1 0 0"/>
              <a:gd name="G1" fmla="+- 0 0 0"/>
              <a:gd name="G2" fmla="+- 1224 0 0"/>
              <a:gd name="G3" fmla="+- 1 0 0"/>
              <a:gd name="G4" fmla="+- 1 0 0"/>
              <a:gd name="T0" fmla="*/ 318 w 318"/>
              <a:gd name="T1" fmla="*/ 1344 h 1344"/>
              <a:gd name="T2" fmla="*/ 12 w 318"/>
              <a:gd name="T3" fmla="*/ 0 h 1344"/>
              <a:gd name="T4" fmla="*/ 0 w 318"/>
              <a:gd name="T5" fmla="*/ 1224 h 1344"/>
              <a:gd name="T6" fmla="*/ 121 w 318"/>
              <a:gd name="T7" fmla="*/ 1344 h 1344"/>
              <a:gd name="T8" fmla="*/ 318 w 318"/>
              <a:gd name="T9" fmla="*/ 1344 h 1344"/>
            </a:gdLst>
            <a:ahLst/>
            <a:cxnLst>
              <a:cxn ang="0">
                <a:pos x="T0" y="T1"/>
              </a:cxn>
              <a:cxn ang="0">
                <a:pos x="T2" y="T3"/>
              </a:cxn>
              <a:cxn ang="0">
                <a:pos x="T4" y="T5"/>
              </a:cxn>
              <a:cxn ang="0">
                <a:pos x="T6" y="T7"/>
              </a:cxn>
              <a:cxn ang="0">
                <a:pos x="T8" y="T9"/>
              </a:cxn>
            </a:cxnLst>
            <a:rect l="0" t="0" r="r" b="b"/>
            <a:pathLst>
              <a:path w="318" h="1344">
                <a:moveTo>
                  <a:pt x="318" y="1344"/>
                </a:moveTo>
                <a:lnTo>
                  <a:pt x="12" y="0"/>
                </a:lnTo>
                <a:lnTo>
                  <a:pt x="0" y="1224"/>
                </a:lnTo>
                <a:lnTo>
                  <a:pt x="121" y="1344"/>
                </a:lnTo>
                <a:lnTo>
                  <a:pt x="318" y="1344"/>
                </a:lnTo>
                <a:close/>
              </a:path>
            </a:pathLst>
          </a:custGeom>
          <a:gradFill rotWithShape="0">
            <a:gsLst>
              <a:gs pos="0">
                <a:srgbClr val="B2B2B2"/>
              </a:gs>
              <a:gs pos="100000">
                <a:srgbClr val="FFFFFF"/>
              </a:gs>
            </a:gsLst>
            <a:lin ang="0" scaled="1"/>
          </a:gradFill>
          <a:ln w="9360" cap="sq">
            <a:solidFill>
              <a:srgbClr val="DDDDD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37" name="Group 40">
            <a:extLst>
              <a:ext uri="{FF2B5EF4-FFF2-40B4-BE49-F238E27FC236}">
                <a16:creationId xmlns:a16="http://schemas.microsoft.com/office/drawing/2014/main" id="{D3053850-AC3C-49D8-AF0E-72DA75A4F722}"/>
              </a:ext>
            </a:extLst>
          </p:cNvPr>
          <p:cNvGrpSpPr>
            <a:grpSpLocks/>
          </p:cNvGrpSpPr>
          <p:nvPr/>
        </p:nvGrpSpPr>
        <p:grpSpPr bwMode="auto">
          <a:xfrm>
            <a:off x="1865313" y="5073645"/>
            <a:ext cx="1973262" cy="658813"/>
            <a:chOff x="1175" y="3257"/>
            <a:chExt cx="1243" cy="415"/>
          </a:xfrm>
        </p:grpSpPr>
        <p:sp>
          <p:nvSpPr>
            <p:cNvPr id="38" name="Rectangle 41">
              <a:extLst>
                <a:ext uri="{FF2B5EF4-FFF2-40B4-BE49-F238E27FC236}">
                  <a16:creationId xmlns:a16="http://schemas.microsoft.com/office/drawing/2014/main" id="{F9125B57-24BE-4B30-92C9-F71A19333BAB}"/>
                </a:ext>
              </a:extLst>
            </p:cNvPr>
            <p:cNvSpPr>
              <a:spLocks noChangeArrowheads="1"/>
            </p:cNvSpPr>
            <p:nvPr/>
          </p:nvSpPr>
          <p:spPr bwMode="auto">
            <a:xfrm>
              <a:off x="1618" y="3257"/>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39" name="Line 42">
              <a:extLst>
                <a:ext uri="{FF2B5EF4-FFF2-40B4-BE49-F238E27FC236}">
                  <a16:creationId xmlns:a16="http://schemas.microsoft.com/office/drawing/2014/main" id="{3087EBDA-0361-4FB1-B85D-17A30C61E21E}"/>
                </a:ext>
              </a:extLst>
            </p:cNvPr>
            <p:cNvSpPr>
              <a:spLocks noChangeShapeType="1"/>
            </p:cNvSpPr>
            <p:nvPr/>
          </p:nvSpPr>
          <p:spPr bwMode="auto">
            <a:xfrm>
              <a:off x="2244" y="3330"/>
              <a:ext cx="174" cy="0"/>
            </a:xfrm>
            <a:prstGeom prst="line">
              <a:avLst/>
            </a:prstGeom>
            <a:noFill/>
            <a:ln w="38160" cap="sq">
              <a:solidFill>
                <a:srgbClr val="C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0" name="Text Box 43">
              <a:extLst>
                <a:ext uri="{FF2B5EF4-FFF2-40B4-BE49-F238E27FC236}">
                  <a16:creationId xmlns:a16="http://schemas.microsoft.com/office/drawing/2014/main" id="{2E74DFAE-F2BF-499B-B273-D130E14293B5}"/>
                </a:ext>
              </a:extLst>
            </p:cNvPr>
            <p:cNvSpPr txBox="1">
              <a:spLocks noChangeArrowheads="1"/>
            </p:cNvSpPr>
            <p:nvPr/>
          </p:nvSpPr>
          <p:spPr bwMode="auto">
            <a:xfrm>
              <a:off x="1175" y="3382"/>
              <a:ext cx="1201"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gn="r">
                <a:lnSpc>
                  <a:spcPct val="85000"/>
                </a:lnSpc>
                <a:defRPr/>
              </a:pPr>
              <a:r>
                <a:rPr lang="en-US" altLang="en-US" sz="1400">
                  <a:latin typeface="Times New Roman" panose="02020603050405020304" pitchFamily="18" charset="0"/>
                  <a:ea typeface="+mn-ea"/>
                  <a:cs typeface="Times New Roman" panose="02020603050405020304" pitchFamily="18" charset="0"/>
                </a:rPr>
                <a:t>源IP，端口：A，9157</a:t>
              </a:r>
            </a:p>
            <a:p>
              <a:pPr algn="r">
                <a:lnSpc>
                  <a:spcPct val="85000"/>
                </a:lnSpc>
                <a:defRPr/>
              </a:pPr>
              <a:r>
                <a:rPr lang="en-US" altLang="en-US" sz="1400">
                  <a:latin typeface="Times New Roman" panose="02020603050405020304" pitchFamily="18" charset="0"/>
                  <a:ea typeface="+mn-ea"/>
                  <a:cs typeface="Times New Roman" panose="02020603050405020304" pitchFamily="18" charset="0"/>
                </a:rPr>
                <a:t>目的IP，端口：B，80</a:t>
              </a:r>
            </a:p>
          </p:txBody>
        </p:sp>
      </p:grpSp>
      <p:grpSp>
        <p:nvGrpSpPr>
          <p:cNvPr id="41" name="Group 44">
            <a:extLst>
              <a:ext uri="{FF2B5EF4-FFF2-40B4-BE49-F238E27FC236}">
                <a16:creationId xmlns:a16="http://schemas.microsoft.com/office/drawing/2014/main" id="{57BF71B8-7068-47E1-8D21-ABF70E3BAADE}"/>
              </a:ext>
            </a:extLst>
          </p:cNvPr>
          <p:cNvGrpSpPr>
            <a:grpSpLocks/>
          </p:cNvGrpSpPr>
          <p:nvPr/>
        </p:nvGrpSpPr>
        <p:grpSpPr bwMode="auto">
          <a:xfrm>
            <a:off x="1666875" y="4383083"/>
            <a:ext cx="2181225" cy="658812"/>
            <a:chOff x="1050" y="2822"/>
            <a:chExt cx="1374" cy="415"/>
          </a:xfrm>
        </p:grpSpPr>
        <p:sp>
          <p:nvSpPr>
            <p:cNvPr id="42" name="Rectangle 45">
              <a:extLst>
                <a:ext uri="{FF2B5EF4-FFF2-40B4-BE49-F238E27FC236}">
                  <a16:creationId xmlns:a16="http://schemas.microsoft.com/office/drawing/2014/main" id="{9908E64C-2A2C-4ECD-95F5-B52F9738B822}"/>
                </a:ext>
              </a:extLst>
            </p:cNvPr>
            <p:cNvSpPr>
              <a:spLocks noChangeArrowheads="1"/>
            </p:cNvSpPr>
            <p:nvPr/>
          </p:nvSpPr>
          <p:spPr bwMode="auto">
            <a:xfrm>
              <a:off x="1168" y="2822"/>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43" name="Line 46">
              <a:extLst>
                <a:ext uri="{FF2B5EF4-FFF2-40B4-BE49-F238E27FC236}">
                  <a16:creationId xmlns:a16="http://schemas.microsoft.com/office/drawing/2014/main" id="{B4A7C8FA-EDB7-47E2-981A-8AEA1688C55A}"/>
                </a:ext>
              </a:extLst>
            </p:cNvPr>
            <p:cNvSpPr>
              <a:spLocks noChangeShapeType="1"/>
            </p:cNvSpPr>
            <p:nvPr/>
          </p:nvSpPr>
          <p:spPr bwMode="auto">
            <a:xfrm>
              <a:off x="1050" y="2909"/>
              <a:ext cx="174" cy="0"/>
            </a:xfrm>
            <a:prstGeom prst="line">
              <a:avLst/>
            </a:prstGeom>
            <a:noFill/>
            <a:ln w="38160" cap="sq">
              <a:solidFill>
                <a:srgbClr val="CC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4" name="Text Box 47">
              <a:extLst>
                <a:ext uri="{FF2B5EF4-FFF2-40B4-BE49-F238E27FC236}">
                  <a16:creationId xmlns:a16="http://schemas.microsoft.com/office/drawing/2014/main" id="{74C81F24-A754-440D-86FD-05257148AC4C}"/>
                </a:ext>
              </a:extLst>
            </p:cNvPr>
            <p:cNvSpPr txBox="1">
              <a:spLocks noChangeArrowheads="1"/>
            </p:cNvSpPr>
            <p:nvPr/>
          </p:nvSpPr>
          <p:spPr bwMode="auto">
            <a:xfrm>
              <a:off x="1122" y="2947"/>
              <a:ext cx="1302"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5000"/>
                </a:lnSpc>
                <a:defRPr/>
              </a:pPr>
              <a:r>
                <a:rPr lang="en-US" altLang="en-US" sz="1400">
                  <a:latin typeface="Times New Roman" panose="02020603050405020304" pitchFamily="18" charset="0"/>
                  <a:ea typeface="+mn-ea"/>
                  <a:cs typeface="Times New Roman" panose="02020603050405020304" pitchFamily="18" charset="0"/>
                </a:rPr>
                <a:t>源IP，端口：B，80</a:t>
              </a:r>
            </a:p>
            <a:p>
              <a:pPr>
                <a:lnSpc>
                  <a:spcPct val="85000"/>
                </a:lnSpc>
                <a:defRPr/>
              </a:pPr>
              <a:r>
                <a:rPr lang="en-US" altLang="en-US" sz="1400">
                  <a:latin typeface="Times New Roman" panose="02020603050405020304" pitchFamily="18" charset="0"/>
                  <a:ea typeface="+mn-ea"/>
                  <a:cs typeface="Times New Roman" panose="02020603050405020304" pitchFamily="18" charset="0"/>
                </a:rPr>
                <a:t>目的IP，端口：A，9157</a:t>
              </a:r>
            </a:p>
          </p:txBody>
        </p:sp>
      </p:grpSp>
      <p:sp>
        <p:nvSpPr>
          <p:cNvPr id="45" name="Line 50">
            <a:extLst>
              <a:ext uri="{FF2B5EF4-FFF2-40B4-BE49-F238E27FC236}">
                <a16:creationId xmlns:a16="http://schemas.microsoft.com/office/drawing/2014/main" id="{F221DAEC-1984-4B3C-93BA-6D2052D76E39}"/>
              </a:ext>
            </a:extLst>
          </p:cNvPr>
          <p:cNvSpPr>
            <a:spLocks noChangeShapeType="1"/>
          </p:cNvSpPr>
          <p:nvPr/>
        </p:nvSpPr>
        <p:spPr bwMode="auto">
          <a:xfrm>
            <a:off x="4231269" y="3335333"/>
            <a:ext cx="2233612"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6" name="Line 51">
            <a:extLst>
              <a:ext uri="{FF2B5EF4-FFF2-40B4-BE49-F238E27FC236}">
                <a16:creationId xmlns:a16="http://schemas.microsoft.com/office/drawing/2014/main" id="{25F029BF-ECF7-4526-87C4-CC302B83AFD7}"/>
              </a:ext>
            </a:extLst>
          </p:cNvPr>
          <p:cNvSpPr>
            <a:spLocks noChangeShapeType="1"/>
          </p:cNvSpPr>
          <p:nvPr/>
        </p:nvSpPr>
        <p:spPr bwMode="auto">
          <a:xfrm>
            <a:off x="4247144" y="3033708"/>
            <a:ext cx="2233612"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7" name="Text Box 52">
            <a:extLst>
              <a:ext uri="{FF2B5EF4-FFF2-40B4-BE49-F238E27FC236}">
                <a16:creationId xmlns:a16="http://schemas.microsoft.com/office/drawing/2014/main" id="{D9FD36BE-0748-42CD-A71B-9075EE4D6090}"/>
              </a:ext>
            </a:extLst>
          </p:cNvPr>
          <p:cNvSpPr txBox="1">
            <a:spLocks noChangeArrowheads="1"/>
          </p:cNvSpPr>
          <p:nvPr/>
        </p:nvSpPr>
        <p:spPr bwMode="auto">
          <a:xfrm>
            <a:off x="4634494" y="2698745"/>
            <a:ext cx="13176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110000"/>
              </a:lnSpc>
              <a:defRPr/>
            </a:pPr>
            <a:r>
              <a:rPr lang="en-US" altLang="en-US" sz="1400">
                <a:latin typeface="Times New Roman" panose="02020603050405020304" pitchFamily="18" charset="0"/>
                <a:ea typeface="+mn-ea"/>
                <a:cs typeface="Times New Roman" panose="02020603050405020304" pitchFamily="18" charset="0"/>
              </a:rPr>
              <a:t>网络</a:t>
            </a:r>
          </a:p>
        </p:txBody>
      </p:sp>
      <p:sp>
        <p:nvSpPr>
          <p:cNvPr id="48" name="Line 53">
            <a:extLst>
              <a:ext uri="{FF2B5EF4-FFF2-40B4-BE49-F238E27FC236}">
                <a16:creationId xmlns:a16="http://schemas.microsoft.com/office/drawing/2014/main" id="{CDC119E5-B238-4304-BCEB-6FFBC0EB82F4}"/>
              </a:ext>
            </a:extLst>
          </p:cNvPr>
          <p:cNvSpPr>
            <a:spLocks noChangeShapeType="1"/>
          </p:cNvSpPr>
          <p:nvPr/>
        </p:nvSpPr>
        <p:spPr bwMode="auto">
          <a:xfrm>
            <a:off x="4250319" y="2711445"/>
            <a:ext cx="2233612" cy="1588"/>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49" name="Line 54">
            <a:extLst>
              <a:ext uri="{FF2B5EF4-FFF2-40B4-BE49-F238E27FC236}">
                <a16:creationId xmlns:a16="http://schemas.microsoft.com/office/drawing/2014/main" id="{BDE793A9-4A09-40C1-B2E5-8846F54421A1}"/>
              </a:ext>
            </a:extLst>
          </p:cNvPr>
          <p:cNvSpPr>
            <a:spLocks noChangeShapeType="1"/>
          </p:cNvSpPr>
          <p:nvPr/>
        </p:nvSpPr>
        <p:spPr bwMode="auto">
          <a:xfrm>
            <a:off x="4253494" y="2389183"/>
            <a:ext cx="2233612"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50" name="Group 55">
            <a:extLst>
              <a:ext uri="{FF2B5EF4-FFF2-40B4-BE49-F238E27FC236}">
                <a16:creationId xmlns:a16="http://schemas.microsoft.com/office/drawing/2014/main" id="{9C91FCC6-AB38-48CE-BE89-064A979B98C0}"/>
              </a:ext>
            </a:extLst>
          </p:cNvPr>
          <p:cNvGrpSpPr>
            <a:grpSpLocks/>
          </p:cNvGrpSpPr>
          <p:nvPr/>
        </p:nvGrpSpPr>
        <p:grpSpPr bwMode="auto">
          <a:xfrm>
            <a:off x="4429706" y="2251070"/>
            <a:ext cx="471488" cy="227013"/>
            <a:chOff x="2238" y="1479"/>
            <a:chExt cx="297" cy="143"/>
          </a:xfrm>
        </p:grpSpPr>
        <p:sp>
          <p:nvSpPr>
            <p:cNvPr id="51" name="Rectangle 56">
              <a:extLst>
                <a:ext uri="{FF2B5EF4-FFF2-40B4-BE49-F238E27FC236}">
                  <a16:creationId xmlns:a16="http://schemas.microsoft.com/office/drawing/2014/main" id="{BDF3E81B-7431-4888-9576-187301207866}"/>
                </a:ext>
              </a:extLst>
            </p:cNvPr>
            <p:cNvSpPr>
              <a:spLocks noChangeArrowheads="1"/>
            </p:cNvSpPr>
            <p:nvPr/>
          </p:nvSpPr>
          <p:spPr bwMode="auto">
            <a:xfrm>
              <a:off x="2238" y="1479"/>
              <a:ext cx="297"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2" name="Rectangle 57">
              <a:extLst>
                <a:ext uri="{FF2B5EF4-FFF2-40B4-BE49-F238E27FC236}">
                  <a16:creationId xmlns:a16="http://schemas.microsoft.com/office/drawing/2014/main" id="{46C72411-42A1-4DFA-ABD9-54F42983D884}"/>
                </a:ext>
              </a:extLst>
            </p:cNvPr>
            <p:cNvSpPr>
              <a:spLocks noChangeArrowheads="1"/>
            </p:cNvSpPr>
            <p:nvPr/>
          </p:nvSpPr>
          <p:spPr bwMode="auto">
            <a:xfrm>
              <a:off x="2296" y="1498"/>
              <a:ext cx="177"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3" name="Rectangle 58">
              <a:extLst>
                <a:ext uri="{FF2B5EF4-FFF2-40B4-BE49-F238E27FC236}">
                  <a16:creationId xmlns:a16="http://schemas.microsoft.com/office/drawing/2014/main" id="{B3267CDE-5E22-45F1-81FB-9AA05AB3F751}"/>
                </a:ext>
              </a:extLst>
            </p:cNvPr>
            <p:cNvSpPr>
              <a:spLocks noChangeArrowheads="1"/>
            </p:cNvSpPr>
            <p:nvPr/>
          </p:nvSpPr>
          <p:spPr bwMode="auto">
            <a:xfrm>
              <a:off x="2485" y="1562"/>
              <a:ext cx="30"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4" name="Rectangle 59">
              <a:extLst>
                <a:ext uri="{FF2B5EF4-FFF2-40B4-BE49-F238E27FC236}">
                  <a16:creationId xmlns:a16="http://schemas.microsoft.com/office/drawing/2014/main" id="{253E79A3-C856-4299-9574-DA13419A30B8}"/>
                </a:ext>
              </a:extLst>
            </p:cNvPr>
            <p:cNvSpPr>
              <a:spLocks noChangeArrowheads="1"/>
            </p:cNvSpPr>
            <p:nvPr/>
          </p:nvSpPr>
          <p:spPr bwMode="auto">
            <a:xfrm>
              <a:off x="2251" y="1564"/>
              <a:ext cx="30"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55" name="Oval 60">
            <a:extLst>
              <a:ext uri="{FF2B5EF4-FFF2-40B4-BE49-F238E27FC236}">
                <a16:creationId xmlns:a16="http://schemas.microsoft.com/office/drawing/2014/main" id="{D81C49C6-9ED8-4288-8C60-3F6F8080CA90}"/>
              </a:ext>
            </a:extLst>
          </p:cNvPr>
          <p:cNvSpPr>
            <a:spLocks noChangeArrowheads="1"/>
          </p:cNvSpPr>
          <p:nvPr/>
        </p:nvSpPr>
        <p:spPr bwMode="auto">
          <a:xfrm>
            <a:off x="5740981" y="1922458"/>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P6</a:t>
            </a:r>
          </a:p>
        </p:txBody>
      </p:sp>
      <p:sp>
        <p:nvSpPr>
          <p:cNvPr id="56" name="Oval 61">
            <a:extLst>
              <a:ext uri="{FF2B5EF4-FFF2-40B4-BE49-F238E27FC236}">
                <a16:creationId xmlns:a16="http://schemas.microsoft.com/office/drawing/2014/main" id="{2472667E-64CF-466D-8962-FDB7A2F4A3D5}"/>
              </a:ext>
            </a:extLst>
          </p:cNvPr>
          <p:cNvSpPr>
            <a:spLocks noChangeArrowheads="1"/>
          </p:cNvSpPr>
          <p:nvPr/>
        </p:nvSpPr>
        <p:spPr bwMode="auto">
          <a:xfrm>
            <a:off x="5069469" y="1920870"/>
            <a:ext cx="598487"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P5</a:t>
            </a:r>
          </a:p>
        </p:txBody>
      </p:sp>
      <p:grpSp>
        <p:nvGrpSpPr>
          <p:cNvPr id="57" name="Group 62">
            <a:extLst>
              <a:ext uri="{FF2B5EF4-FFF2-40B4-BE49-F238E27FC236}">
                <a16:creationId xmlns:a16="http://schemas.microsoft.com/office/drawing/2014/main" id="{EB8F2EA6-306E-4043-8721-4D11DC60AF66}"/>
              </a:ext>
            </a:extLst>
          </p:cNvPr>
          <p:cNvGrpSpPr>
            <a:grpSpLocks/>
          </p:cNvGrpSpPr>
          <p:nvPr/>
        </p:nvGrpSpPr>
        <p:grpSpPr bwMode="auto">
          <a:xfrm>
            <a:off x="5134556" y="2255833"/>
            <a:ext cx="471488" cy="227012"/>
            <a:chOff x="2682" y="1482"/>
            <a:chExt cx="297" cy="143"/>
          </a:xfrm>
        </p:grpSpPr>
        <p:sp>
          <p:nvSpPr>
            <p:cNvPr id="58" name="Rectangle 63">
              <a:extLst>
                <a:ext uri="{FF2B5EF4-FFF2-40B4-BE49-F238E27FC236}">
                  <a16:creationId xmlns:a16="http://schemas.microsoft.com/office/drawing/2014/main" id="{A55BDA5F-54D9-4220-89C6-8177ACBC35DE}"/>
                </a:ext>
              </a:extLst>
            </p:cNvPr>
            <p:cNvSpPr>
              <a:spLocks noChangeArrowheads="1"/>
            </p:cNvSpPr>
            <p:nvPr/>
          </p:nvSpPr>
          <p:spPr bwMode="auto">
            <a:xfrm>
              <a:off x="2682" y="1482"/>
              <a:ext cx="297"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59" name="Rectangle 64">
              <a:extLst>
                <a:ext uri="{FF2B5EF4-FFF2-40B4-BE49-F238E27FC236}">
                  <a16:creationId xmlns:a16="http://schemas.microsoft.com/office/drawing/2014/main" id="{E7315A81-24E9-415F-9FFE-0CB51C0CEC8B}"/>
                </a:ext>
              </a:extLst>
            </p:cNvPr>
            <p:cNvSpPr>
              <a:spLocks noChangeArrowheads="1"/>
            </p:cNvSpPr>
            <p:nvPr/>
          </p:nvSpPr>
          <p:spPr bwMode="auto">
            <a:xfrm>
              <a:off x="2740" y="1501"/>
              <a:ext cx="177"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0" name="Rectangle 65">
              <a:extLst>
                <a:ext uri="{FF2B5EF4-FFF2-40B4-BE49-F238E27FC236}">
                  <a16:creationId xmlns:a16="http://schemas.microsoft.com/office/drawing/2014/main" id="{996C5054-778D-4EB9-B5FE-E5D384620D75}"/>
                </a:ext>
              </a:extLst>
            </p:cNvPr>
            <p:cNvSpPr>
              <a:spLocks noChangeArrowheads="1"/>
            </p:cNvSpPr>
            <p:nvPr/>
          </p:nvSpPr>
          <p:spPr bwMode="auto">
            <a:xfrm>
              <a:off x="2929" y="1565"/>
              <a:ext cx="30"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1" name="Rectangle 66">
              <a:extLst>
                <a:ext uri="{FF2B5EF4-FFF2-40B4-BE49-F238E27FC236}">
                  <a16:creationId xmlns:a16="http://schemas.microsoft.com/office/drawing/2014/main" id="{9E39FCC5-F162-48CE-9B49-4436EE839D81}"/>
                </a:ext>
              </a:extLst>
            </p:cNvPr>
            <p:cNvSpPr>
              <a:spLocks noChangeArrowheads="1"/>
            </p:cNvSpPr>
            <p:nvPr/>
          </p:nvSpPr>
          <p:spPr bwMode="auto">
            <a:xfrm>
              <a:off x="2695" y="1567"/>
              <a:ext cx="30"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grpSp>
        <p:nvGrpSpPr>
          <p:cNvPr id="62" name="Group 67">
            <a:extLst>
              <a:ext uri="{FF2B5EF4-FFF2-40B4-BE49-F238E27FC236}">
                <a16:creationId xmlns:a16="http://schemas.microsoft.com/office/drawing/2014/main" id="{CD499F47-1D79-4C7C-9695-18FFF2DFECAB}"/>
              </a:ext>
            </a:extLst>
          </p:cNvPr>
          <p:cNvGrpSpPr>
            <a:grpSpLocks/>
          </p:cNvGrpSpPr>
          <p:nvPr/>
        </p:nvGrpSpPr>
        <p:grpSpPr bwMode="auto">
          <a:xfrm>
            <a:off x="5806069" y="2260595"/>
            <a:ext cx="471487" cy="227013"/>
            <a:chOff x="3105" y="1485"/>
            <a:chExt cx="297" cy="143"/>
          </a:xfrm>
        </p:grpSpPr>
        <p:sp>
          <p:nvSpPr>
            <p:cNvPr id="63" name="Rectangle 68">
              <a:extLst>
                <a:ext uri="{FF2B5EF4-FFF2-40B4-BE49-F238E27FC236}">
                  <a16:creationId xmlns:a16="http://schemas.microsoft.com/office/drawing/2014/main" id="{CCBAF995-FEA3-4762-952B-DB50C29D628F}"/>
                </a:ext>
              </a:extLst>
            </p:cNvPr>
            <p:cNvSpPr>
              <a:spLocks noChangeArrowheads="1"/>
            </p:cNvSpPr>
            <p:nvPr/>
          </p:nvSpPr>
          <p:spPr bwMode="auto">
            <a:xfrm>
              <a:off x="3105" y="1485"/>
              <a:ext cx="297"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4" name="Rectangle 69">
              <a:extLst>
                <a:ext uri="{FF2B5EF4-FFF2-40B4-BE49-F238E27FC236}">
                  <a16:creationId xmlns:a16="http://schemas.microsoft.com/office/drawing/2014/main" id="{B70ABF73-3EAB-4D64-AAA3-FF2BDCD4E354}"/>
                </a:ext>
              </a:extLst>
            </p:cNvPr>
            <p:cNvSpPr>
              <a:spLocks noChangeArrowheads="1"/>
            </p:cNvSpPr>
            <p:nvPr/>
          </p:nvSpPr>
          <p:spPr bwMode="auto">
            <a:xfrm>
              <a:off x="3163" y="1503"/>
              <a:ext cx="177"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5" name="Rectangle 70">
              <a:extLst>
                <a:ext uri="{FF2B5EF4-FFF2-40B4-BE49-F238E27FC236}">
                  <a16:creationId xmlns:a16="http://schemas.microsoft.com/office/drawing/2014/main" id="{80E6B446-A457-4E57-93E6-D594C865A25F}"/>
                </a:ext>
              </a:extLst>
            </p:cNvPr>
            <p:cNvSpPr>
              <a:spLocks noChangeArrowheads="1"/>
            </p:cNvSpPr>
            <p:nvPr/>
          </p:nvSpPr>
          <p:spPr bwMode="auto">
            <a:xfrm>
              <a:off x="3352" y="1568"/>
              <a:ext cx="30"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66" name="Rectangle 71">
              <a:extLst>
                <a:ext uri="{FF2B5EF4-FFF2-40B4-BE49-F238E27FC236}">
                  <a16:creationId xmlns:a16="http://schemas.microsoft.com/office/drawing/2014/main" id="{7D46B7DE-AEE2-4E5E-87BA-F723FDD04264}"/>
                </a:ext>
              </a:extLst>
            </p:cNvPr>
            <p:cNvSpPr>
              <a:spLocks noChangeArrowheads="1"/>
            </p:cNvSpPr>
            <p:nvPr/>
          </p:nvSpPr>
          <p:spPr bwMode="auto">
            <a:xfrm>
              <a:off x="3118" y="1570"/>
              <a:ext cx="30"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67" name="Line 72">
            <a:extLst>
              <a:ext uri="{FF2B5EF4-FFF2-40B4-BE49-F238E27FC236}">
                <a16:creationId xmlns:a16="http://schemas.microsoft.com/office/drawing/2014/main" id="{85FF0BC9-6541-43B0-9168-A599CAD2E90A}"/>
              </a:ext>
            </a:extLst>
          </p:cNvPr>
          <p:cNvSpPr>
            <a:spLocks noChangeShapeType="1"/>
          </p:cNvSpPr>
          <p:nvPr/>
        </p:nvSpPr>
        <p:spPr bwMode="auto">
          <a:xfrm>
            <a:off x="8341548" y="3551233"/>
            <a:ext cx="1638300"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8" name="Line 73">
            <a:extLst>
              <a:ext uri="{FF2B5EF4-FFF2-40B4-BE49-F238E27FC236}">
                <a16:creationId xmlns:a16="http://schemas.microsoft.com/office/drawing/2014/main" id="{CF996F2D-C915-4E28-97A6-91789B91CBB0}"/>
              </a:ext>
            </a:extLst>
          </p:cNvPr>
          <p:cNvSpPr>
            <a:spLocks noChangeShapeType="1"/>
          </p:cNvSpPr>
          <p:nvPr/>
        </p:nvSpPr>
        <p:spPr bwMode="auto">
          <a:xfrm>
            <a:off x="8332023" y="3255958"/>
            <a:ext cx="1638300"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69" name="Line 74">
            <a:extLst>
              <a:ext uri="{FF2B5EF4-FFF2-40B4-BE49-F238E27FC236}">
                <a16:creationId xmlns:a16="http://schemas.microsoft.com/office/drawing/2014/main" id="{2B9D5806-CFCF-41B3-83E4-FF91A2B427BB}"/>
              </a:ext>
            </a:extLst>
          </p:cNvPr>
          <p:cNvSpPr>
            <a:spLocks noChangeShapeType="1"/>
          </p:cNvSpPr>
          <p:nvPr/>
        </p:nvSpPr>
        <p:spPr bwMode="auto">
          <a:xfrm>
            <a:off x="8332023" y="2960683"/>
            <a:ext cx="1638300"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70" name="Line 75">
            <a:extLst>
              <a:ext uri="{FF2B5EF4-FFF2-40B4-BE49-F238E27FC236}">
                <a16:creationId xmlns:a16="http://schemas.microsoft.com/office/drawing/2014/main" id="{AAA8C58F-B3DA-46F6-BC9B-8E6B0B584210}"/>
              </a:ext>
            </a:extLst>
          </p:cNvPr>
          <p:cNvSpPr>
            <a:spLocks noChangeShapeType="1"/>
          </p:cNvSpPr>
          <p:nvPr/>
        </p:nvSpPr>
        <p:spPr bwMode="auto">
          <a:xfrm>
            <a:off x="8332023" y="2655883"/>
            <a:ext cx="1638300" cy="1587"/>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71" name="Group 76">
            <a:extLst>
              <a:ext uri="{FF2B5EF4-FFF2-40B4-BE49-F238E27FC236}">
                <a16:creationId xmlns:a16="http://schemas.microsoft.com/office/drawing/2014/main" id="{077D08C2-01FB-419A-B24E-631F3D073159}"/>
              </a:ext>
            </a:extLst>
          </p:cNvPr>
          <p:cNvGrpSpPr>
            <a:grpSpLocks/>
          </p:cNvGrpSpPr>
          <p:nvPr/>
        </p:nvGrpSpPr>
        <p:grpSpPr bwMode="auto">
          <a:xfrm>
            <a:off x="8484423" y="2482845"/>
            <a:ext cx="471488" cy="227013"/>
            <a:chOff x="4098" y="1625"/>
            <a:chExt cx="297" cy="143"/>
          </a:xfrm>
        </p:grpSpPr>
        <p:sp>
          <p:nvSpPr>
            <p:cNvPr id="72" name="Rectangle 77">
              <a:extLst>
                <a:ext uri="{FF2B5EF4-FFF2-40B4-BE49-F238E27FC236}">
                  <a16:creationId xmlns:a16="http://schemas.microsoft.com/office/drawing/2014/main" id="{8EF3E9EC-21B7-4DB2-BB4F-4C51DE370CDA}"/>
                </a:ext>
              </a:extLst>
            </p:cNvPr>
            <p:cNvSpPr>
              <a:spLocks noChangeArrowheads="1"/>
            </p:cNvSpPr>
            <p:nvPr/>
          </p:nvSpPr>
          <p:spPr bwMode="auto">
            <a:xfrm>
              <a:off x="4098" y="1625"/>
              <a:ext cx="297"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3" name="Rectangle 78">
              <a:extLst>
                <a:ext uri="{FF2B5EF4-FFF2-40B4-BE49-F238E27FC236}">
                  <a16:creationId xmlns:a16="http://schemas.microsoft.com/office/drawing/2014/main" id="{AB0AE2F3-F0A8-499E-BCB2-3DAF0040960C}"/>
                </a:ext>
              </a:extLst>
            </p:cNvPr>
            <p:cNvSpPr>
              <a:spLocks noChangeArrowheads="1"/>
            </p:cNvSpPr>
            <p:nvPr/>
          </p:nvSpPr>
          <p:spPr bwMode="auto">
            <a:xfrm>
              <a:off x="4156" y="1644"/>
              <a:ext cx="177"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4" name="Rectangle 79">
              <a:extLst>
                <a:ext uri="{FF2B5EF4-FFF2-40B4-BE49-F238E27FC236}">
                  <a16:creationId xmlns:a16="http://schemas.microsoft.com/office/drawing/2014/main" id="{371E2492-FE6B-4550-9AC8-80B9F76CCF05}"/>
                </a:ext>
              </a:extLst>
            </p:cNvPr>
            <p:cNvSpPr>
              <a:spLocks noChangeArrowheads="1"/>
            </p:cNvSpPr>
            <p:nvPr/>
          </p:nvSpPr>
          <p:spPr bwMode="auto">
            <a:xfrm>
              <a:off x="4345" y="1708"/>
              <a:ext cx="30"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5" name="Rectangle 80">
              <a:extLst>
                <a:ext uri="{FF2B5EF4-FFF2-40B4-BE49-F238E27FC236}">
                  <a16:creationId xmlns:a16="http://schemas.microsoft.com/office/drawing/2014/main" id="{3D79BAC6-3EA9-4E23-B5EC-D6992640C01D}"/>
                </a:ext>
              </a:extLst>
            </p:cNvPr>
            <p:cNvSpPr>
              <a:spLocks noChangeArrowheads="1"/>
            </p:cNvSpPr>
            <p:nvPr/>
          </p:nvSpPr>
          <p:spPr bwMode="auto">
            <a:xfrm>
              <a:off x="4111" y="1710"/>
              <a:ext cx="30"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grpSp>
        <p:nvGrpSpPr>
          <p:cNvPr id="76" name="Group 81">
            <a:extLst>
              <a:ext uri="{FF2B5EF4-FFF2-40B4-BE49-F238E27FC236}">
                <a16:creationId xmlns:a16="http://schemas.microsoft.com/office/drawing/2014/main" id="{311BCF8A-D8A6-4546-8403-D3257E1F1DAA}"/>
              </a:ext>
            </a:extLst>
          </p:cNvPr>
          <p:cNvGrpSpPr>
            <a:grpSpLocks/>
          </p:cNvGrpSpPr>
          <p:nvPr/>
        </p:nvGrpSpPr>
        <p:grpSpPr bwMode="auto">
          <a:xfrm>
            <a:off x="9279761" y="2473320"/>
            <a:ext cx="471487" cy="227013"/>
            <a:chOff x="4599" y="1619"/>
            <a:chExt cx="297" cy="143"/>
          </a:xfrm>
        </p:grpSpPr>
        <p:sp>
          <p:nvSpPr>
            <p:cNvPr id="77" name="Rectangle 82">
              <a:extLst>
                <a:ext uri="{FF2B5EF4-FFF2-40B4-BE49-F238E27FC236}">
                  <a16:creationId xmlns:a16="http://schemas.microsoft.com/office/drawing/2014/main" id="{A027E537-3C26-4669-973E-E21DCC734CA8}"/>
                </a:ext>
              </a:extLst>
            </p:cNvPr>
            <p:cNvSpPr>
              <a:spLocks noChangeArrowheads="1"/>
            </p:cNvSpPr>
            <p:nvPr/>
          </p:nvSpPr>
          <p:spPr bwMode="auto">
            <a:xfrm>
              <a:off x="4599" y="1619"/>
              <a:ext cx="297" cy="143"/>
            </a:xfrm>
            <a:prstGeom prst="rect">
              <a:avLst/>
            </a:prstGeom>
            <a:solidFill>
              <a:srgbClr val="FFFF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8" name="Rectangle 83">
              <a:extLst>
                <a:ext uri="{FF2B5EF4-FFF2-40B4-BE49-F238E27FC236}">
                  <a16:creationId xmlns:a16="http://schemas.microsoft.com/office/drawing/2014/main" id="{ADC0E7F6-86CE-48AD-B86E-13F99F7183DA}"/>
                </a:ext>
              </a:extLst>
            </p:cNvPr>
            <p:cNvSpPr>
              <a:spLocks noChangeArrowheads="1"/>
            </p:cNvSpPr>
            <p:nvPr/>
          </p:nvSpPr>
          <p:spPr bwMode="auto">
            <a:xfrm>
              <a:off x="4657" y="1638"/>
              <a:ext cx="177" cy="109"/>
            </a:xfrm>
            <a:prstGeom prst="rect">
              <a:avLst/>
            </a:prstGeom>
            <a:solidFill>
              <a:srgbClr val="FFFFFF"/>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79" name="Rectangle 84">
              <a:extLst>
                <a:ext uri="{FF2B5EF4-FFF2-40B4-BE49-F238E27FC236}">
                  <a16:creationId xmlns:a16="http://schemas.microsoft.com/office/drawing/2014/main" id="{8BEEE282-A1EC-42B6-BD89-7A380548778D}"/>
                </a:ext>
              </a:extLst>
            </p:cNvPr>
            <p:cNvSpPr>
              <a:spLocks noChangeArrowheads="1"/>
            </p:cNvSpPr>
            <p:nvPr/>
          </p:nvSpPr>
          <p:spPr bwMode="auto">
            <a:xfrm>
              <a:off x="4846" y="1702"/>
              <a:ext cx="30" cy="36"/>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0" name="Rectangle 85">
              <a:extLst>
                <a:ext uri="{FF2B5EF4-FFF2-40B4-BE49-F238E27FC236}">
                  <a16:creationId xmlns:a16="http://schemas.microsoft.com/office/drawing/2014/main" id="{48D08030-27DA-4560-9312-AA97B9392DDA}"/>
                </a:ext>
              </a:extLst>
            </p:cNvPr>
            <p:cNvSpPr>
              <a:spLocks noChangeArrowheads="1"/>
            </p:cNvSpPr>
            <p:nvPr/>
          </p:nvSpPr>
          <p:spPr bwMode="auto">
            <a:xfrm>
              <a:off x="4612" y="1704"/>
              <a:ext cx="30" cy="38"/>
            </a:xfrm>
            <a:prstGeom prst="rect">
              <a:avLst/>
            </a:prstGeom>
            <a:solidFill>
              <a:srgbClr val="CC9900"/>
            </a:solidFill>
            <a:ln w="9360" cap="sq">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81" name="Oval 86">
            <a:extLst>
              <a:ext uri="{FF2B5EF4-FFF2-40B4-BE49-F238E27FC236}">
                <a16:creationId xmlns:a16="http://schemas.microsoft.com/office/drawing/2014/main" id="{5B497C68-2020-41EB-86C0-8A57229E87FC}"/>
              </a:ext>
            </a:extLst>
          </p:cNvPr>
          <p:cNvSpPr>
            <a:spLocks noChangeArrowheads="1"/>
          </p:cNvSpPr>
          <p:nvPr/>
        </p:nvSpPr>
        <p:spPr bwMode="auto">
          <a:xfrm>
            <a:off x="9221023" y="2139945"/>
            <a:ext cx="598488" cy="304800"/>
          </a:xfrm>
          <a:prstGeom prst="ellipse">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a:latin typeface="Times New Roman" panose="02020603050405020304" pitchFamily="18" charset="0"/>
                <a:ea typeface="+mn-ea"/>
                <a:cs typeface="Times New Roman" panose="02020603050405020304" pitchFamily="18" charset="0"/>
              </a:rPr>
              <a:t>P3</a:t>
            </a:r>
          </a:p>
        </p:txBody>
      </p:sp>
      <p:sp>
        <p:nvSpPr>
          <p:cNvPr id="82" name="Freeform 87">
            <a:extLst>
              <a:ext uri="{FF2B5EF4-FFF2-40B4-BE49-F238E27FC236}">
                <a16:creationId xmlns:a16="http://schemas.microsoft.com/office/drawing/2014/main" id="{15985A6F-E9FD-499E-B530-3B0A4FCCA0A7}"/>
              </a:ext>
            </a:extLst>
          </p:cNvPr>
          <p:cNvSpPr>
            <a:spLocks/>
          </p:cNvSpPr>
          <p:nvPr/>
        </p:nvSpPr>
        <p:spPr bwMode="auto">
          <a:xfrm>
            <a:off x="1493838" y="2343145"/>
            <a:ext cx="3658181" cy="2695575"/>
          </a:xfrm>
          <a:custGeom>
            <a:avLst/>
            <a:gdLst>
              <a:gd name="G0" fmla="+- 131 0 0"/>
              <a:gd name="G1" fmla="+- 1698 0 0"/>
              <a:gd name="G2" fmla="+- 1 0 0"/>
              <a:gd name="G3" fmla="+- 1 0 0"/>
              <a:gd name="G4" fmla="+- 1 0 0"/>
              <a:gd name="T0" fmla="*/ 0 w 1698"/>
              <a:gd name="T1" fmla="*/ 131 h 1698"/>
              <a:gd name="T2" fmla="*/ 0 w 1698"/>
              <a:gd name="T3" fmla="*/ 1698 h 1698"/>
              <a:gd name="T4" fmla="*/ 1698 w 1698"/>
              <a:gd name="T5" fmla="*/ 1690 h 1698"/>
              <a:gd name="T6" fmla="*/ 1691 w 1698"/>
              <a:gd name="T7" fmla="*/ 148 h 1698"/>
              <a:gd name="T8" fmla="*/ 1443 w 1698"/>
              <a:gd name="T9" fmla="*/ 0 h 1698"/>
            </a:gdLst>
            <a:ahLst/>
            <a:cxnLst>
              <a:cxn ang="0">
                <a:pos x="T0" y="T1"/>
              </a:cxn>
              <a:cxn ang="0">
                <a:pos x="T2" y="T3"/>
              </a:cxn>
              <a:cxn ang="0">
                <a:pos x="T4" y="T5"/>
              </a:cxn>
              <a:cxn ang="0">
                <a:pos x="T6" y="T7"/>
              </a:cxn>
              <a:cxn ang="0">
                <a:pos x="T8" y="T9"/>
              </a:cxn>
            </a:cxnLst>
            <a:rect l="0" t="0" r="r" b="b"/>
            <a:pathLst>
              <a:path w="1698" h="1698">
                <a:moveTo>
                  <a:pt x="0" y="131"/>
                </a:moveTo>
                <a:lnTo>
                  <a:pt x="0" y="1698"/>
                </a:lnTo>
                <a:lnTo>
                  <a:pt x="1698" y="1690"/>
                </a:lnTo>
                <a:lnTo>
                  <a:pt x="1691" y="148"/>
                </a:lnTo>
                <a:lnTo>
                  <a:pt x="1443" y="0"/>
                </a:lnTo>
              </a:path>
            </a:pathLst>
          </a:custGeom>
          <a:noFill/>
          <a:ln w="28440" cap="flat">
            <a:solidFill>
              <a:srgbClr val="CC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3" name="Freeform 88">
            <a:extLst>
              <a:ext uri="{FF2B5EF4-FFF2-40B4-BE49-F238E27FC236}">
                <a16:creationId xmlns:a16="http://schemas.microsoft.com/office/drawing/2014/main" id="{1D014D86-C71E-4CC6-BD29-CA7197789C2E}"/>
              </a:ext>
            </a:extLst>
          </p:cNvPr>
          <p:cNvSpPr>
            <a:spLocks/>
          </p:cNvSpPr>
          <p:nvPr/>
        </p:nvSpPr>
        <p:spPr bwMode="auto">
          <a:xfrm>
            <a:off x="5371094" y="2374895"/>
            <a:ext cx="4208704" cy="3252788"/>
          </a:xfrm>
          <a:custGeom>
            <a:avLst/>
            <a:gdLst>
              <a:gd name="G0" fmla="+- 1 0 0"/>
              <a:gd name="G1" fmla="+- 1801 0 0"/>
              <a:gd name="G2" fmla="+- 1 0 0"/>
              <a:gd name="G3" fmla="+- 1 0 0"/>
              <a:gd name="T0" fmla="*/ 0 w 1946"/>
              <a:gd name="T1" fmla="*/ 0 h 1801"/>
              <a:gd name="T2" fmla="*/ 0 w 1946"/>
              <a:gd name="T3" fmla="*/ 1801 h 1801"/>
              <a:gd name="T4" fmla="*/ 1946 w 1946"/>
              <a:gd name="T5" fmla="*/ 1794 h 1801"/>
              <a:gd name="T6" fmla="*/ 1925 w 1946"/>
              <a:gd name="T7" fmla="*/ 132 h 1801"/>
            </a:gdLst>
            <a:ahLst/>
            <a:cxnLst>
              <a:cxn ang="0">
                <a:pos x="T0" y="T1"/>
              </a:cxn>
              <a:cxn ang="0">
                <a:pos x="T2" y="T3"/>
              </a:cxn>
              <a:cxn ang="0">
                <a:pos x="T4" y="T5"/>
              </a:cxn>
              <a:cxn ang="0">
                <a:pos x="T6" y="T7"/>
              </a:cxn>
            </a:cxnLst>
            <a:rect l="0" t="0" r="r" b="b"/>
            <a:pathLst>
              <a:path w="1946" h="1801">
                <a:moveTo>
                  <a:pt x="0" y="0"/>
                </a:moveTo>
                <a:lnTo>
                  <a:pt x="0" y="1801"/>
                </a:lnTo>
                <a:lnTo>
                  <a:pt x="1946" y="1794"/>
                </a:lnTo>
                <a:lnTo>
                  <a:pt x="1925" y="132"/>
                </a:lnTo>
              </a:path>
            </a:pathLst>
          </a:custGeom>
          <a:noFill/>
          <a:ln w="28440" cap="flat">
            <a:solidFill>
              <a:srgbClr val="CC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4" name="Freeform 89">
            <a:extLst>
              <a:ext uri="{FF2B5EF4-FFF2-40B4-BE49-F238E27FC236}">
                <a16:creationId xmlns:a16="http://schemas.microsoft.com/office/drawing/2014/main" id="{BAFE7C3D-831D-4DB0-AC18-6F293AD13A5C}"/>
              </a:ext>
            </a:extLst>
          </p:cNvPr>
          <p:cNvSpPr>
            <a:spLocks/>
          </p:cNvSpPr>
          <p:nvPr/>
        </p:nvSpPr>
        <p:spPr bwMode="auto">
          <a:xfrm>
            <a:off x="6066418" y="2363783"/>
            <a:ext cx="2683118" cy="2465387"/>
          </a:xfrm>
          <a:custGeom>
            <a:avLst/>
            <a:gdLst>
              <a:gd name="G0" fmla="+- 1 0 0"/>
              <a:gd name="G1" fmla="+- 1480 0 0"/>
              <a:gd name="G2" fmla="+- 1 0 0"/>
              <a:gd name="G3" fmla="+- 1 0 0"/>
              <a:gd name="T0" fmla="*/ 0 w 1014"/>
              <a:gd name="T1" fmla="*/ 0 h 1480"/>
              <a:gd name="T2" fmla="*/ 0 w 1014"/>
              <a:gd name="T3" fmla="*/ 1480 h 1480"/>
              <a:gd name="T4" fmla="*/ 1014 w 1014"/>
              <a:gd name="T5" fmla="*/ 1480 h 1480"/>
              <a:gd name="T6" fmla="*/ 1014 w 1014"/>
              <a:gd name="T7" fmla="*/ 146 h 1480"/>
            </a:gdLst>
            <a:ahLst/>
            <a:cxnLst>
              <a:cxn ang="0">
                <a:pos x="T0" y="T1"/>
              </a:cxn>
              <a:cxn ang="0">
                <a:pos x="T2" y="T3"/>
              </a:cxn>
              <a:cxn ang="0">
                <a:pos x="T4" y="T5"/>
              </a:cxn>
              <a:cxn ang="0">
                <a:pos x="T6" y="T7"/>
              </a:cxn>
            </a:cxnLst>
            <a:rect l="0" t="0" r="r" b="b"/>
            <a:pathLst>
              <a:path w="1014" h="1480">
                <a:moveTo>
                  <a:pt x="0" y="0"/>
                </a:moveTo>
                <a:lnTo>
                  <a:pt x="0" y="1480"/>
                </a:lnTo>
                <a:lnTo>
                  <a:pt x="1014" y="1480"/>
                </a:lnTo>
                <a:lnTo>
                  <a:pt x="1014" y="146"/>
                </a:lnTo>
              </a:path>
            </a:pathLst>
          </a:custGeom>
          <a:noFill/>
          <a:ln w="28440" cap="flat">
            <a:solidFill>
              <a:srgbClr val="CC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85" name="Group 90">
            <a:extLst>
              <a:ext uri="{FF2B5EF4-FFF2-40B4-BE49-F238E27FC236}">
                <a16:creationId xmlns:a16="http://schemas.microsoft.com/office/drawing/2014/main" id="{779BE513-9843-4C53-874B-EC1AB74328E1}"/>
              </a:ext>
            </a:extLst>
          </p:cNvPr>
          <p:cNvGrpSpPr>
            <a:grpSpLocks/>
          </p:cNvGrpSpPr>
          <p:nvPr/>
        </p:nvGrpSpPr>
        <p:grpSpPr bwMode="auto">
          <a:xfrm>
            <a:off x="7056569" y="4587870"/>
            <a:ext cx="2001837" cy="658813"/>
            <a:chOff x="3299" y="2951"/>
            <a:chExt cx="1261" cy="415"/>
          </a:xfrm>
        </p:grpSpPr>
        <p:sp>
          <p:nvSpPr>
            <p:cNvPr id="86" name="Rectangle 91">
              <a:extLst>
                <a:ext uri="{FF2B5EF4-FFF2-40B4-BE49-F238E27FC236}">
                  <a16:creationId xmlns:a16="http://schemas.microsoft.com/office/drawing/2014/main" id="{FA2A60BD-979C-4080-AC8B-0DD46D6294E4}"/>
                </a:ext>
              </a:extLst>
            </p:cNvPr>
            <p:cNvSpPr>
              <a:spLocks noChangeArrowheads="1"/>
            </p:cNvSpPr>
            <p:nvPr/>
          </p:nvSpPr>
          <p:spPr bwMode="auto">
            <a:xfrm>
              <a:off x="3417" y="2951"/>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87" name="Line 92">
              <a:extLst>
                <a:ext uri="{FF2B5EF4-FFF2-40B4-BE49-F238E27FC236}">
                  <a16:creationId xmlns:a16="http://schemas.microsoft.com/office/drawing/2014/main" id="{CBDB4519-0C89-4EBC-9321-B9ECF3595E54}"/>
                </a:ext>
              </a:extLst>
            </p:cNvPr>
            <p:cNvSpPr>
              <a:spLocks noChangeShapeType="1"/>
            </p:cNvSpPr>
            <p:nvPr/>
          </p:nvSpPr>
          <p:spPr bwMode="auto">
            <a:xfrm>
              <a:off x="3299" y="3038"/>
              <a:ext cx="174" cy="0"/>
            </a:xfrm>
            <a:prstGeom prst="line">
              <a:avLst/>
            </a:prstGeom>
            <a:noFill/>
            <a:ln w="38160" cap="sq">
              <a:solidFill>
                <a:srgbClr val="CC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88" name="Text Box 93">
              <a:extLst>
                <a:ext uri="{FF2B5EF4-FFF2-40B4-BE49-F238E27FC236}">
                  <a16:creationId xmlns:a16="http://schemas.microsoft.com/office/drawing/2014/main" id="{F570D210-97DF-4F33-B701-4067BFE0F646}"/>
                </a:ext>
              </a:extLst>
            </p:cNvPr>
            <p:cNvSpPr txBox="1">
              <a:spLocks noChangeArrowheads="1"/>
            </p:cNvSpPr>
            <p:nvPr/>
          </p:nvSpPr>
          <p:spPr bwMode="auto">
            <a:xfrm>
              <a:off x="3371" y="3076"/>
              <a:ext cx="1189"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5000"/>
                </a:lnSpc>
                <a:defRPr/>
              </a:pPr>
              <a:r>
                <a:rPr lang="en-US" altLang="en-US" sz="1400" dirty="0">
                  <a:latin typeface="Times New Roman" panose="02020603050405020304" pitchFamily="18" charset="0"/>
                  <a:ea typeface="+mn-ea"/>
                  <a:cs typeface="Times New Roman" panose="02020603050405020304" pitchFamily="18" charset="0"/>
                </a:rPr>
                <a:t>源IP，端口：C，5775</a:t>
              </a:r>
            </a:p>
            <a:p>
              <a:pPr>
                <a:lnSpc>
                  <a:spcPct val="85000"/>
                </a:lnSpc>
                <a:defRPr/>
              </a:pPr>
              <a:r>
                <a:rPr lang="en-US" altLang="en-US" sz="1400" dirty="0">
                  <a:latin typeface="Times New Roman" panose="02020603050405020304" pitchFamily="18" charset="0"/>
                  <a:ea typeface="+mn-ea"/>
                  <a:cs typeface="Times New Roman" panose="02020603050405020304" pitchFamily="18" charset="0"/>
                </a:rPr>
                <a:t>目的IP，端口：B，80</a:t>
              </a:r>
            </a:p>
          </p:txBody>
        </p:sp>
      </p:grpSp>
      <p:grpSp>
        <p:nvGrpSpPr>
          <p:cNvPr id="89" name="Group 94">
            <a:extLst>
              <a:ext uri="{FF2B5EF4-FFF2-40B4-BE49-F238E27FC236}">
                <a16:creationId xmlns:a16="http://schemas.microsoft.com/office/drawing/2014/main" id="{BCFE35D2-AB3A-4454-B868-734D9F2278D9}"/>
              </a:ext>
            </a:extLst>
          </p:cNvPr>
          <p:cNvGrpSpPr>
            <a:grpSpLocks/>
          </p:cNvGrpSpPr>
          <p:nvPr/>
        </p:nvGrpSpPr>
        <p:grpSpPr bwMode="auto">
          <a:xfrm>
            <a:off x="7126419" y="5376858"/>
            <a:ext cx="2001837" cy="658812"/>
            <a:chOff x="3343" y="3448"/>
            <a:chExt cx="1261" cy="415"/>
          </a:xfrm>
        </p:grpSpPr>
        <p:sp>
          <p:nvSpPr>
            <p:cNvPr id="90" name="Rectangle 95">
              <a:extLst>
                <a:ext uri="{FF2B5EF4-FFF2-40B4-BE49-F238E27FC236}">
                  <a16:creationId xmlns:a16="http://schemas.microsoft.com/office/drawing/2014/main" id="{B7BDCD67-5EBE-44B7-88F6-0A61CF76D666}"/>
                </a:ext>
              </a:extLst>
            </p:cNvPr>
            <p:cNvSpPr>
              <a:spLocks noChangeArrowheads="1"/>
            </p:cNvSpPr>
            <p:nvPr/>
          </p:nvSpPr>
          <p:spPr bwMode="auto">
            <a:xfrm>
              <a:off x="3461" y="3448"/>
              <a:ext cx="677" cy="137"/>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1" name="Line 96">
              <a:extLst>
                <a:ext uri="{FF2B5EF4-FFF2-40B4-BE49-F238E27FC236}">
                  <a16:creationId xmlns:a16="http://schemas.microsoft.com/office/drawing/2014/main" id="{1D87ADCF-A85C-420D-9A67-4BC87ED96846}"/>
                </a:ext>
              </a:extLst>
            </p:cNvPr>
            <p:cNvSpPr>
              <a:spLocks noChangeShapeType="1"/>
            </p:cNvSpPr>
            <p:nvPr/>
          </p:nvSpPr>
          <p:spPr bwMode="auto">
            <a:xfrm>
              <a:off x="3343" y="3535"/>
              <a:ext cx="174" cy="0"/>
            </a:xfrm>
            <a:prstGeom prst="line">
              <a:avLst/>
            </a:prstGeom>
            <a:noFill/>
            <a:ln w="38160" cap="sq">
              <a:solidFill>
                <a:srgbClr val="CC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2" name="Text Box 97">
              <a:extLst>
                <a:ext uri="{FF2B5EF4-FFF2-40B4-BE49-F238E27FC236}">
                  <a16:creationId xmlns:a16="http://schemas.microsoft.com/office/drawing/2014/main" id="{3DA8E4C1-CBB2-4F19-A349-E15D46F2DEFB}"/>
                </a:ext>
              </a:extLst>
            </p:cNvPr>
            <p:cNvSpPr txBox="1">
              <a:spLocks noChangeArrowheads="1"/>
            </p:cNvSpPr>
            <p:nvPr/>
          </p:nvSpPr>
          <p:spPr bwMode="auto">
            <a:xfrm>
              <a:off x="3415" y="3573"/>
              <a:ext cx="1189"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5000"/>
                </a:lnSpc>
                <a:defRPr/>
              </a:pPr>
              <a:r>
                <a:rPr lang="en-US" altLang="en-US" sz="1400" dirty="0">
                  <a:latin typeface="Times New Roman" panose="02020603050405020304" pitchFamily="18" charset="0"/>
                  <a:ea typeface="+mn-ea"/>
                  <a:cs typeface="Times New Roman" panose="02020603050405020304" pitchFamily="18" charset="0"/>
                </a:rPr>
                <a:t>源IP，端口：C，9157</a:t>
              </a:r>
            </a:p>
            <a:p>
              <a:pPr>
                <a:lnSpc>
                  <a:spcPct val="85000"/>
                </a:lnSpc>
                <a:defRPr/>
              </a:pPr>
              <a:r>
                <a:rPr lang="en-US" altLang="en-US" sz="1400" dirty="0">
                  <a:latin typeface="Times New Roman" panose="02020603050405020304" pitchFamily="18" charset="0"/>
                  <a:ea typeface="+mn-ea"/>
                  <a:cs typeface="Times New Roman" panose="02020603050405020304" pitchFamily="18" charset="0"/>
                </a:rPr>
                <a:t>目的IP，端口：B，80</a:t>
              </a:r>
            </a:p>
          </p:txBody>
        </p:sp>
      </p:grpSp>
      <p:sp>
        <p:nvSpPr>
          <p:cNvPr id="93" name="Freeform 99">
            <a:extLst>
              <a:ext uri="{FF2B5EF4-FFF2-40B4-BE49-F238E27FC236}">
                <a16:creationId xmlns:a16="http://schemas.microsoft.com/office/drawing/2014/main" id="{676D2CD1-C66F-4F1B-B845-7E8943F5932D}"/>
              </a:ext>
            </a:extLst>
          </p:cNvPr>
          <p:cNvSpPr>
            <a:spLocks noChangeArrowheads="1"/>
          </p:cNvSpPr>
          <p:nvPr/>
        </p:nvSpPr>
        <p:spPr bwMode="auto">
          <a:xfrm>
            <a:off x="3502025" y="5673720"/>
            <a:ext cx="285750" cy="1588"/>
          </a:xfrm>
          <a:custGeom>
            <a:avLst/>
            <a:gdLst>
              <a:gd name="T0" fmla="*/ 0 w 795"/>
              <a:gd name="T1" fmla="*/ 0 h 1"/>
              <a:gd name="T2" fmla="*/ 794 w 795"/>
              <a:gd name="T3" fmla="*/ 0 h 1"/>
            </a:gdLst>
            <a:ahLst/>
            <a:cxnLst>
              <a:cxn ang="0">
                <a:pos x="T0" y="T1"/>
              </a:cxn>
              <a:cxn ang="0">
                <a:pos x="T2" y="T3"/>
              </a:cxn>
            </a:cxnLst>
            <a:rect l="0" t="0" r="r" b="b"/>
            <a:pathLst>
              <a:path w="795" h="1">
                <a:moveTo>
                  <a:pt x="0" y="0"/>
                </a:moveTo>
                <a:lnTo>
                  <a:pt x="794" y="0"/>
                </a:lnTo>
              </a:path>
            </a:pathLst>
          </a:custGeom>
          <a:noFill/>
          <a:ln w="28440" cap="sq">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4" name="Freeform 100">
            <a:extLst>
              <a:ext uri="{FF2B5EF4-FFF2-40B4-BE49-F238E27FC236}">
                <a16:creationId xmlns:a16="http://schemas.microsoft.com/office/drawing/2014/main" id="{6F6DCEDF-199D-4BC8-BC8D-356F4B9E9E49}"/>
              </a:ext>
            </a:extLst>
          </p:cNvPr>
          <p:cNvSpPr>
            <a:spLocks noChangeArrowheads="1"/>
          </p:cNvSpPr>
          <p:nvPr/>
        </p:nvSpPr>
        <p:spPr bwMode="auto">
          <a:xfrm>
            <a:off x="8399456" y="5195883"/>
            <a:ext cx="285750" cy="1587"/>
          </a:xfrm>
          <a:custGeom>
            <a:avLst/>
            <a:gdLst>
              <a:gd name="T0" fmla="*/ 0 w 795"/>
              <a:gd name="T1" fmla="*/ 0 h 1"/>
              <a:gd name="T2" fmla="*/ 794 w 795"/>
              <a:gd name="T3" fmla="*/ 0 h 1"/>
            </a:gdLst>
            <a:ahLst/>
            <a:cxnLst>
              <a:cxn ang="0">
                <a:pos x="T0" y="T1"/>
              </a:cxn>
              <a:cxn ang="0">
                <a:pos x="T2" y="T3"/>
              </a:cxn>
            </a:cxnLst>
            <a:rect l="0" t="0" r="r" b="b"/>
            <a:pathLst>
              <a:path w="795" h="1">
                <a:moveTo>
                  <a:pt x="0" y="0"/>
                </a:moveTo>
                <a:lnTo>
                  <a:pt x="794" y="0"/>
                </a:lnTo>
              </a:path>
            </a:pathLst>
          </a:custGeom>
          <a:noFill/>
          <a:ln w="28440" cap="sq">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5" name="Freeform 101">
            <a:extLst>
              <a:ext uri="{FF2B5EF4-FFF2-40B4-BE49-F238E27FC236}">
                <a16:creationId xmlns:a16="http://schemas.microsoft.com/office/drawing/2014/main" id="{25F2F758-92F4-4DB9-B4A2-AA85E639EF25}"/>
              </a:ext>
            </a:extLst>
          </p:cNvPr>
          <p:cNvSpPr>
            <a:spLocks noChangeArrowheads="1"/>
          </p:cNvSpPr>
          <p:nvPr/>
        </p:nvSpPr>
        <p:spPr bwMode="auto">
          <a:xfrm>
            <a:off x="8480346" y="5989633"/>
            <a:ext cx="285750" cy="1587"/>
          </a:xfrm>
          <a:custGeom>
            <a:avLst/>
            <a:gdLst>
              <a:gd name="T0" fmla="*/ 0 w 794"/>
              <a:gd name="T1" fmla="*/ 0 h 1"/>
              <a:gd name="T2" fmla="*/ 793 w 794"/>
              <a:gd name="T3" fmla="*/ 0 h 1"/>
            </a:gdLst>
            <a:ahLst/>
            <a:cxnLst>
              <a:cxn ang="0">
                <a:pos x="T0" y="T1"/>
              </a:cxn>
              <a:cxn ang="0">
                <a:pos x="T2" y="T3"/>
              </a:cxn>
            </a:cxnLst>
            <a:rect l="0" t="0" r="r" b="b"/>
            <a:pathLst>
              <a:path w="794" h="1">
                <a:moveTo>
                  <a:pt x="0" y="0"/>
                </a:moveTo>
                <a:lnTo>
                  <a:pt x="793" y="0"/>
                </a:lnTo>
              </a:path>
            </a:pathLst>
          </a:custGeom>
          <a:noFill/>
          <a:ln w="28440" cap="sq">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US">
              <a:latin typeface="Times New Roman" panose="02020603050405020304" pitchFamily="18" charset="0"/>
              <a:ea typeface="+mn-ea"/>
              <a:cs typeface="Times New Roman" panose="02020603050405020304" pitchFamily="18" charset="0"/>
            </a:endParaRPr>
          </a:p>
        </p:txBody>
      </p:sp>
      <p:sp>
        <p:nvSpPr>
          <p:cNvPr id="96" name="Text Box 102">
            <a:extLst>
              <a:ext uri="{FF2B5EF4-FFF2-40B4-BE49-F238E27FC236}">
                <a16:creationId xmlns:a16="http://schemas.microsoft.com/office/drawing/2014/main" id="{C6C84C0B-2A35-4177-8D4B-20A96A6913E5}"/>
              </a:ext>
            </a:extLst>
          </p:cNvPr>
          <p:cNvSpPr txBox="1">
            <a:spLocks noChangeArrowheads="1"/>
          </p:cNvSpPr>
          <p:nvPr/>
        </p:nvSpPr>
        <p:spPr bwMode="auto">
          <a:xfrm flipH="1">
            <a:off x="3558170" y="3872245"/>
            <a:ext cx="114776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0000"/>
              </a:lnSpc>
              <a:defRPr/>
            </a:pPr>
            <a:r>
              <a:rPr lang="en-US" altLang="en-US" sz="1800" dirty="0" err="1">
                <a:latin typeface="Times New Roman" panose="02020603050405020304" pitchFamily="18" charset="0"/>
                <a:ea typeface="+mn-ea"/>
                <a:cs typeface="Times New Roman" panose="02020603050405020304" pitchFamily="18" charset="0"/>
              </a:rPr>
              <a:t>服务器：IP地址B</a:t>
            </a:r>
            <a:endParaRPr lang="en-US" altLang="en-US" sz="1800" dirty="0">
              <a:latin typeface="Times New Roman" panose="02020603050405020304" pitchFamily="18" charset="0"/>
              <a:ea typeface="+mn-ea"/>
              <a:cs typeface="Times New Roman" panose="02020603050405020304" pitchFamily="18" charset="0"/>
            </a:endParaRPr>
          </a:p>
        </p:txBody>
      </p:sp>
      <p:grpSp>
        <p:nvGrpSpPr>
          <p:cNvPr id="97" name="Group 103">
            <a:extLst>
              <a:ext uri="{FF2B5EF4-FFF2-40B4-BE49-F238E27FC236}">
                <a16:creationId xmlns:a16="http://schemas.microsoft.com/office/drawing/2014/main" id="{6772992A-DFED-4635-BD6B-5E35659C06B1}"/>
              </a:ext>
            </a:extLst>
          </p:cNvPr>
          <p:cNvGrpSpPr>
            <a:grpSpLocks/>
          </p:cNvGrpSpPr>
          <p:nvPr/>
        </p:nvGrpSpPr>
        <p:grpSpPr bwMode="auto">
          <a:xfrm>
            <a:off x="3697869" y="3095620"/>
            <a:ext cx="357187" cy="703263"/>
            <a:chOff x="1777" y="2011"/>
            <a:chExt cx="225" cy="443"/>
          </a:xfrm>
        </p:grpSpPr>
        <p:sp>
          <p:nvSpPr>
            <p:cNvPr id="98" name="Freeform 104">
              <a:extLst>
                <a:ext uri="{FF2B5EF4-FFF2-40B4-BE49-F238E27FC236}">
                  <a16:creationId xmlns:a16="http://schemas.microsoft.com/office/drawing/2014/main" id="{FEA8E48A-D11A-4937-85B1-0AAF674BF9F0}"/>
                </a:ext>
              </a:extLst>
            </p:cNvPr>
            <p:cNvSpPr>
              <a:spLocks noChangeArrowheads="1"/>
            </p:cNvSpPr>
            <p:nvPr/>
          </p:nvSpPr>
          <p:spPr bwMode="auto">
            <a:xfrm>
              <a:off x="1956" y="2012"/>
              <a:ext cx="44" cy="423"/>
            </a:xfrm>
            <a:custGeom>
              <a:avLst/>
              <a:gdLst>
                <a:gd name="G0" fmla="+- 1 0 0"/>
                <a:gd name="G1" fmla="+- 1 0 0"/>
                <a:gd name="G2" fmla="+- 1 0 0"/>
                <a:gd name="G3" fmla="+- 2742 0 0"/>
                <a:gd name="G4" fmla="+- 1 0 0"/>
                <a:gd name="T0" fmla="*/ 63 w 354"/>
                <a:gd name="T1" fmla="*/ 0 h 2742"/>
                <a:gd name="T2" fmla="*/ 354 w 354"/>
                <a:gd name="T3" fmla="*/ 339 h 2742"/>
                <a:gd name="T4" fmla="*/ 346 w 354"/>
                <a:gd name="T5" fmla="*/ 2624 h 2742"/>
                <a:gd name="T6" fmla="*/ 0 w 354"/>
                <a:gd name="T7" fmla="*/ 2742 h 2742"/>
                <a:gd name="T8" fmla="*/ 63 w 354"/>
                <a:gd name="T9" fmla="*/ 0 h 2742"/>
              </a:gdLst>
              <a:ahLst/>
              <a:cxnLst>
                <a:cxn ang="0">
                  <a:pos x="T0" y="T1"/>
                </a:cxn>
                <a:cxn ang="0">
                  <a:pos x="T2" y="T3"/>
                </a:cxn>
                <a:cxn ang="0">
                  <a:pos x="T4" y="T5"/>
                </a:cxn>
                <a:cxn ang="0">
                  <a:pos x="T6" y="T7"/>
                </a:cxn>
                <a:cxn ang="0">
                  <a:pos x="T8" y="T9"/>
                </a:cxn>
              </a:cxnLst>
              <a:rect l="0" t="0" r="r" b="b"/>
              <a:pathLst>
                <a:path w="354" h="2742">
                  <a:moveTo>
                    <a:pt x="63" y="0"/>
                  </a:moveTo>
                  <a:lnTo>
                    <a:pt x="354" y="339"/>
                  </a:lnTo>
                  <a:lnTo>
                    <a:pt x="346" y="2624"/>
                  </a:lnTo>
                  <a:lnTo>
                    <a:pt x="0" y="2742"/>
                  </a:lnTo>
                  <a:lnTo>
                    <a:pt x="63" y="0"/>
                  </a:lnTo>
                  <a:close/>
                </a:path>
              </a:pathLst>
            </a:custGeom>
            <a:gradFill rotWithShape="0">
              <a:gsLst>
                <a:gs pos="0">
                  <a:srgbClr val="DDDDDD"/>
                </a:gs>
                <a:gs pos="100000">
                  <a:srgbClr val="333333"/>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99" name="Rectangle 105">
              <a:extLst>
                <a:ext uri="{FF2B5EF4-FFF2-40B4-BE49-F238E27FC236}">
                  <a16:creationId xmlns:a16="http://schemas.microsoft.com/office/drawing/2014/main" id="{8F1494BA-6CC7-41ED-A8CF-8C26BDC78C8D}"/>
                </a:ext>
              </a:extLst>
            </p:cNvPr>
            <p:cNvSpPr>
              <a:spLocks noChangeArrowheads="1"/>
            </p:cNvSpPr>
            <p:nvPr/>
          </p:nvSpPr>
          <p:spPr bwMode="auto">
            <a:xfrm>
              <a:off x="1787" y="2011"/>
              <a:ext cx="166" cy="422"/>
            </a:xfrm>
            <a:prstGeom prst="rect">
              <a:avLst/>
            </a:pr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0" name="Freeform 106">
              <a:extLst>
                <a:ext uri="{FF2B5EF4-FFF2-40B4-BE49-F238E27FC236}">
                  <a16:creationId xmlns:a16="http://schemas.microsoft.com/office/drawing/2014/main" id="{2E798A5D-E623-4D35-BBC0-76648EF1AEDB}"/>
                </a:ext>
              </a:extLst>
            </p:cNvPr>
            <p:cNvSpPr>
              <a:spLocks noChangeArrowheads="1"/>
            </p:cNvSpPr>
            <p:nvPr/>
          </p:nvSpPr>
          <p:spPr bwMode="auto">
            <a:xfrm>
              <a:off x="1964" y="2037"/>
              <a:ext cx="26" cy="391"/>
            </a:xfrm>
            <a:custGeom>
              <a:avLst/>
              <a:gdLst>
                <a:gd name="G0" fmla="+- 0 0 0"/>
                <a:gd name="G1" fmla="+- 0 0 0"/>
                <a:gd name="G2" fmla="+- 1 0 0"/>
                <a:gd name="G3" fmla="+- 1 0 0"/>
                <a:gd name="G4" fmla="+- 1229 0 0"/>
                <a:gd name="G5" fmla="+- 1 0 0"/>
                <a:gd name="G6" fmla="+- 2501 0 0"/>
                <a:gd name="G7" fmla="+- 0 0 0"/>
                <a:gd name="T0" fmla="*/ 7 w 211"/>
                <a:gd name="T1" fmla="*/ 0 h 2537"/>
                <a:gd name="T2" fmla="*/ 211 w 211"/>
                <a:gd name="T3" fmla="*/ 218 h 2537"/>
                <a:gd name="T4" fmla="*/ 7 w 211"/>
                <a:gd name="T5" fmla="*/ 2501 h 2537"/>
                <a:gd name="T6" fmla="*/ 7 w 211"/>
                <a:gd name="T7" fmla="*/ 0 h 2537"/>
              </a:gdLst>
              <a:ahLst/>
              <a:cxnLst>
                <a:cxn ang="0">
                  <a:pos x="T0" y="T1"/>
                </a:cxn>
                <a:cxn ang="0">
                  <a:pos x="T2" y="T3"/>
                </a:cxn>
                <a:cxn ang="0">
                  <a:pos x="T4" y="T5"/>
                </a:cxn>
                <a:cxn ang="0">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0">
              <a:gsLst>
                <a:gs pos="0">
                  <a:srgbClr val="808080"/>
                </a:gs>
                <a:gs pos="100000">
                  <a:srgbClr val="F8F8F8"/>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1" name="Freeform 107">
              <a:extLst>
                <a:ext uri="{FF2B5EF4-FFF2-40B4-BE49-F238E27FC236}">
                  <a16:creationId xmlns:a16="http://schemas.microsoft.com/office/drawing/2014/main" id="{B89AE7F1-E7AB-4998-A49B-9C87079F6FC4}"/>
                </a:ext>
              </a:extLst>
            </p:cNvPr>
            <p:cNvSpPr>
              <a:spLocks noChangeArrowheads="1"/>
            </p:cNvSpPr>
            <p:nvPr/>
          </p:nvSpPr>
          <p:spPr bwMode="auto">
            <a:xfrm>
              <a:off x="1959" y="2236"/>
              <a:ext cx="41" cy="34"/>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328"/>
                <a:gd name="T1" fmla="*/ 0 h 226"/>
                <a:gd name="T2" fmla="*/ 328 w 328"/>
                <a:gd name="T3" fmla="*/ 128 h 226"/>
                <a:gd name="T4" fmla="*/ 326 w 328"/>
                <a:gd name="T5" fmla="*/ 226 h 226"/>
                <a:gd name="T6" fmla="*/ 0 w 328"/>
                <a:gd name="T7" fmla="*/ 100 h 226"/>
                <a:gd name="T8" fmla="*/ 4 w 328"/>
                <a:gd name="T9" fmla="*/ 0 h 226"/>
              </a:gdLst>
              <a:ahLst/>
              <a:cxnLst>
                <a:cxn ang="0">
                  <a:pos x="T0" y="T1"/>
                </a:cxn>
                <a:cxn ang="0">
                  <a:pos x="T2" y="T3"/>
                </a:cxn>
                <a:cxn ang="0">
                  <a:pos x="T4" y="T5"/>
                </a:cxn>
                <a:cxn ang="0">
                  <a:pos x="T6" y="T7"/>
                </a:cxn>
                <a:cxn ang="0">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2" name="Rectangle 108">
              <a:extLst>
                <a:ext uri="{FF2B5EF4-FFF2-40B4-BE49-F238E27FC236}">
                  <a16:creationId xmlns:a16="http://schemas.microsoft.com/office/drawing/2014/main" id="{4F71C751-62E1-4365-9F7B-7FF205D61824}"/>
                </a:ext>
              </a:extLst>
            </p:cNvPr>
            <p:cNvSpPr>
              <a:spLocks noChangeArrowheads="1"/>
            </p:cNvSpPr>
            <p:nvPr/>
          </p:nvSpPr>
          <p:spPr bwMode="auto">
            <a:xfrm>
              <a:off x="1788" y="2060"/>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103" name="Group 109">
              <a:extLst>
                <a:ext uri="{FF2B5EF4-FFF2-40B4-BE49-F238E27FC236}">
                  <a16:creationId xmlns:a16="http://schemas.microsoft.com/office/drawing/2014/main" id="{3EA752DA-DA22-4B91-A8EF-17C39160F3BE}"/>
                </a:ext>
              </a:extLst>
            </p:cNvPr>
            <p:cNvGrpSpPr>
              <a:grpSpLocks/>
            </p:cNvGrpSpPr>
            <p:nvPr/>
          </p:nvGrpSpPr>
          <p:grpSpPr bwMode="auto">
            <a:xfrm>
              <a:off x="1874" y="2055"/>
              <a:ext cx="91" cy="26"/>
              <a:chOff x="1874" y="2055"/>
              <a:chExt cx="91" cy="26"/>
            </a:xfrm>
          </p:grpSpPr>
          <p:sp>
            <p:nvSpPr>
              <p:cNvPr id="128" name="AutoShape 110">
                <a:extLst>
                  <a:ext uri="{FF2B5EF4-FFF2-40B4-BE49-F238E27FC236}">
                    <a16:creationId xmlns:a16="http://schemas.microsoft.com/office/drawing/2014/main" id="{36518E2F-BF71-4E9F-A187-AB27BC0E76F3}"/>
                  </a:ext>
                </a:extLst>
              </p:cNvPr>
              <p:cNvSpPr>
                <a:spLocks noChangeArrowheads="1"/>
              </p:cNvSpPr>
              <p:nvPr/>
            </p:nvSpPr>
            <p:spPr bwMode="auto">
              <a:xfrm>
                <a:off x="1874" y="2055"/>
                <a:ext cx="91" cy="26"/>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9" name="AutoShape 111">
                <a:extLst>
                  <a:ext uri="{FF2B5EF4-FFF2-40B4-BE49-F238E27FC236}">
                    <a16:creationId xmlns:a16="http://schemas.microsoft.com/office/drawing/2014/main" id="{90AE10F6-A25B-4EEE-ADEE-F21B55114940}"/>
                  </a:ext>
                </a:extLst>
              </p:cNvPr>
              <p:cNvSpPr>
                <a:spLocks noChangeArrowheads="1"/>
              </p:cNvSpPr>
              <p:nvPr/>
            </p:nvSpPr>
            <p:spPr bwMode="auto">
              <a:xfrm>
                <a:off x="1875" y="2058"/>
                <a:ext cx="87" cy="20"/>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04" name="Rectangle 112">
              <a:extLst>
                <a:ext uri="{FF2B5EF4-FFF2-40B4-BE49-F238E27FC236}">
                  <a16:creationId xmlns:a16="http://schemas.microsoft.com/office/drawing/2014/main" id="{B63C1705-E66F-4E53-8D45-94BBA9165861}"/>
                </a:ext>
              </a:extLst>
            </p:cNvPr>
            <p:cNvSpPr>
              <a:spLocks noChangeArrowheads="1"/>
            </p:cNvSpPr>
            <p:nvPr/>
          </p:nvSpPr>
          <p:spPr bwMode="auto">
            <a:xfrm>
              <a:off x="1790" y="2120"/>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105" name="Group 113">
              <a:extLst>
                <a:ext uri="{FF2B5EF4-FFF2-40B4-BE49-F238E27FC236}">
                  <a16:creationId xmlns:a16="http://schemas.microsoft.com/office/drawing/2014/main" id="{6250C152-272E-4BBF-822D-DAB9F9A08C0F}"/>
                </a:ext>
              </a:extLst>
            </p:cNvPr>
            <p:cNvGrpSpPr>
              <a:grpSpLocks/>
            </p:cNvGrpSpPr>
            <p:nvPr/>
          </p:nvGrpSpPr>
          <p:grpSpPr bwMode="auto">
            <a:xfrm>
              <a:off x="1873" y="2116"/>
              <a:ext cx="91" cy="24"/>
              <a:chOff x="1873" y="2116"/>
              <a:chExt cx="91" cy="24"/>
            </a:xfrm>
          </p:grpSpPr>
          <p:sp>
            <p:nvSpPr>
              <p:cNvPr id="126" name="AutoShape 114">
                <a:extLst>
                  <a:ext uri="{FF2B5EF4-FFF2-40B4-BE49-F238E27FC236}">
                    <a16:creationId xmlns:a16="http://schemas.microsoft.com/office/drawing/2014/main" id="{089AC763-2A9B-4CCF-8568-1FA3A9BEABC1}"/>
                  </a:ext>
                </a:extLst>
              </p:cNvPr>
              <p:cNvSpPr>
                <a:spLocks noChangeArrowheads="1"/>
              </p:cNvSpPr>
              <p:nvPr/>
            </p:nvSpPr>
            <p:spPr bwMode="auto">
              <a:xfrm>
                <a:off x="1873" y="2116"/>
                <a:ext cx="91" cy="24"/>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7" name="AutoShape 115">
                <a:extLst>
                  <a:ext uri="{FF2B5EF4-FFF2-40B4-BE49-F238E27FC236}">
                    <a16:creationId xmlns:a16="http://schemas.microsoft.com/office/drawing/2014/main" id="{8623D74E-195C-4B1D-B2B3-FBB1C377BF40}"/>
                  </a:ext>
                </a:extLst>
              </p:cNvPr>
              <p:cNvSpPr>
                <a:spLocks noChangeArrowheads="1"/>
              </p:cNvSpPr>
              <p:nvPr/>
            </p:nvSpPr>
            <p:spPr bwMode="auto">
              <a:xfrm>
                <a:off x="1875" y="2118"/>
                <a:ext cx="87" cy="15"/>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06" name="Rectangle 116">
              <a:extLst>
                <a:ext uri="{FF2B5EF4-FFF2-40B4-BE49-F238E27FC236}">
                  <a16:creationId xmlns:a16="http://schemas.microsoft.com/office/drawing/2014/main" id="{3F354228-6740-4225-BF4E-0FD644962BD7}"/>
                </a:ext>
              </a:extLst>
            </p:cNvPr>
            <p:cNvSpPr>
              <a:spLocks noChangeArrowheads="1"/>
            </p:cNvSpPr>
            <p:nvPr/>
          </p:nvSpPr>
          <p:spPr bwMode="auto">
            <a:xfrm>
              <a:off x="1789" y="2183"/>
              <a:ext cx="94"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07" name="Rectangle 117">
              <a:extLst>
                <a:ext uri="{FF2B5EF4-FFF2-40B4-BE49-F238E27FC236}">
                  <a16:creationId xmlns:a16="http://schemas.microsoft.com/office/drawing/2014/main" id="{123B1C93-0472-437F-9D14-5D01D02F2859}"/>
                </a:ext>
              </a:extLst>
            </p:cNvPr>
            <p:cNvSpPr>
              <a:spLocks noChangeArrowheads="1"/>
            </p:cNvSpPr>
            <p:nvPr/>
          </p:nvSpPr>
          <p:spPr bwMode="auto">
            <a:xfrm>
              <a:off x="1791" y="2238"/>
              <a:ext cx="93" cy="8"/>
            </a:xfrm>
            <a:prstGeom prst="rect">
              <a:avLst/>
            </a:prstGeom>
            <a:solidFill>
              <a:srgbClr val="00000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108" name="Group 118">
              <a:extLst>
                <a:ext uri="{FF2B5EF4-FFF2-40B4-BE49-F238E27FC236}">
                  <a16:creationId xmlns:a16="http://schemas.microsoft.com/office/drawing/2014/main" id="{93ED472F-1083-4831-A32F-BA9D6BEF37A2}"/>
                </a:ext>
              </a:extLst>
            </p:cNvPr>
            <p:cNvGrpSpPr>
              <a:grpSpLocks/>
            </p:cNvGrpSpPr>
            <p:nvPr/>
          </p:nvGrpSpPr>
          <p:grpSpPr bwMode="auto">
            <a:xfrm>
              <a:off x="1871" y="2233"/>
              <a:ext cx="91" cy="27"/>
              <a:chOff x="1871" y="2233"/>
              <a:chExt cx="91" cy="27"/>
            </a:xfrm>
          </p:grpSpPr>
          <p:sp>
            <p:nvSpPr>
              <p:cNvPr id="124" name="AutoShape 119">
                <a:extLst>
                  <a:ext uri="{FF2B5EF4-FFF2-40B4-BE49-F238E27FC236}">
                    <a16:creationId xmlns:a16="http://schemas.microsoft.com/office/drawing/2014/main" id="{9C0F4B17-C363-4523-BA4F-F502BBC620AC}"/>
                  </a:ext>
                </a:extLst>
              </p:cNvPr>
              <p:cNvSpPr>
                <a:spLocks noChangeArrowheads="1"/>
              </p:cNvSpPr>
              <p:nvPr/>
            </p:nvSpPr>
            <p:spPr bwMode="auto">
              <a:xfrm>
                <a:off x="1871" y="2233"/>
                <a:ext cx="91" cy="27"/>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5" name="AutoShape 120">
                <a:extLst>
                  <a:ext uri="{FF2B5EF4-FFF2-40B4-BE49-F238E27FC236}">
                    <a16:creationId xmlns:a16="http://schemas.microsoft.com/office/drawing/2014/main" id="{3814B1BE-4BD1-4AA9-B303-49D9DEC9E776}"/>
                  </a:ext>
                </a:extLst>
              </p:cNvPr>
              <p:cNvSpPr>
                <a:spLocks noChangeArrowheads="1"/>
              </p:cNvSpPr>
              <p:nvPr/>
            </p:nvSpPr>
            <p:spPr bwMode="auto">
              <a:xfrm>
                <a:off x="1873" y="2236"/>
                <a:ext cx="87" cy="21"/>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09" name="Freeform 121">
              <a:extLst>
                <a:ext uri="{FF2B5EF4-FFF2-40B4-BE49-F238E27FC236}">
                  <a16:creationId xmlns:a16="http://schemas.microsoft.com/office/drawing/2014/main" id="{0645BA36-76A6-4FDD-A960-18876B058637}"/>
                </a:ext>
              </a:extLst>
            </p:cNvPr>
            <p:cNvSpPr>
              <a:spLocks noChangeArrowheads="1"/>
            </p:cNvSpPr>
            <p:nvPr/>
          </p:nvSpPr>
          <p:spPr bwMode="auto">
            <a:xfrm>
              <a:off x="1959" y="2182"/>
              <a:ext cx="41" cy="34"/>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328"/>
                <a:gd name="T1" fmla="*/ 0 h 226"/>
                <a:gd name="T2" fmla="*/ 328 w 328"/>
                <a:gd name="T3" fmla="*/ 128 h 226"/>
                <a:gd name="T4" fmla="*/ 326 w 328"/>
                <a:gd name="T5" fmla="*/ 226 h 226"/>
                <a:gd name="T6" fmla="*/ 0 w 328"/>
                <a:gd name="T7" fmla="*/ 100 h 226"/>
                <a:gd name="T8" fmla="*/ 4 w 328"/>
                <a:gd name="T9" fmla="*/ 0 h 226"/>
              </a:gdLst>
              <a:ahLst/>
              <a:cxnLst>
                <a:cxn ang="0">
                  <a:pos x="T0" y="T1"/>
                </a:cxn>
                <a:cxn ang="0">
                  <a:pos x="T2" y="T3"/>
                </a:cxn>
                <a:cxn ang="0">
                  <a:pos x="T4" y="T5"/>
                </a:cxn>
                <a:cxn ang="0">
                  <a:pos x="T6" y="T7"/>
                </a:cxn>
                <a:cxn ang="0">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nvGrpSpPr>
            <p:cNvPr id="110" name="Group 122">
              <a:extLst>
                <a:ext uri="{FF2B5EF4-FFF2-40B4-BE49-F238E27FC236}">
                  <a16:creationId xmlns:a16="http://schemas.microsoft.com/office/drawing/2014/main" id="{5A3A8A04-6442-4ED6-87E0-2669BC5B0722}"/>
                </a:ext>
              </a:extLst>
            </p:cNvPr>
            <p:cNvGrpSpPr>
              <a:grpSpLocks/>
            </p:cNvGrpSpPr>
            <p:nvPr/>
          </p:nvGrpSpPr>
          <p:grpSpPr bwMode="auto">
            <a:xfrm>
              <a:off x="1872" y="2177"/>
              <a:ext cx="91" cy="25"/>
              <a:chOff x="1872" y="2177"/>
              <a:chExt cx="91" cy="25"/>
            </a:xfrm>
          </p:grpSpPr>
          <p:sp>
            <p:nvSpPr>
              <p:cNvPr id="122" name="AutoShape 123">
                <a:extLst>
                  <a:ext uri="{FF2B5EF4-FFF2-40B4-BE49-F238E27FC236}">
                    <a16:creationId xmlns:a16="http://schemas.microsoft.com/office/drawing/2014/main" id="{899F5B18-7474-4916-AE87-0A1DCE0D45C9}"/>
                  </a:ext>
                </a:extLst>
              </p:cNvPr>
              <p:cNvSpPr>
                <a:spLocks noChangeArrowheads="1"/>
              </p:cNvSpPr>
              <p:nvPr/>
            </p:nvSpPr>
            <p:spPr bwMode="auto">
              <a:xfrm>
                <a:off x="1872" y="2177"/>
                <a:ext cx="91" cy="25"/>
              </a:xfrm>
              <a:prstGeom prst="roundRect">
                <a:avLst>
                  <a:gd name="adj" fmla="val 50000"/>
                </a:avLst>
              </a:pr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3" name="AutoShape 124">
                <a:extLst>
                  <a:ext uri="{FF2B5EF4-FFF2-40B4-BE49-F238E27FC236}">
                    <a16:creationId xmlns:a16="http://schemas.microsoft.com/office/drawing/2014/main" id="{9662D0FE-2DDD-4231-AEB8-88C49B876ACB}"/>
                  </a:ext>
                </a:extLst>
              </p:cNvPr>
              <p:cNvSpPr>
                <a:spLocks noChangeArrowheads="1"/>
              </p:cNvSpPr>
              <p:nvPr/>
            </p:nvSpPr>
            <p:spPr bwMode="auto">
              <a:xfrm>
                <a:off x="1874" y="2180"/>
                <a:ext cx="87" cy="19"/>
              </a:xfrm>
              <a:prstGeom prst="roundRect">
                <a:avLst>
                  <a:gd name="adj" fmla="val 50000"/>
                </a:avLst>
              </a:prstGeom>
              <a:gradFill rotWithShape="0">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11" name="Rectangle 125">
              <a:extLst>
                <a:ext uri="{FF2B5EF4-FFF2-40B4-BE49-F238E27FC236}">
                  <a16:creationId xmlns:a16="http://schemas.microsoft.com/office/drawing/2014/main" id="{961FCC07-CBCE-4D3A-ACB2-9EAB9532AE33}"/>
                </a:ext>
              </a:extLst>
            </p:cNvPr>
            <p:cNvSpPr>
              <a:spLocks noChangeArrowheads="1"/>
            </p:cNvSpPr>
            <p:nvPr/>
          </p:nvSpPr>
          <p:spPr bwMode="auto">
            <a:xfrm>
              <a:off x="1953" y="2011"/>
              <a:ext cx="10" cy="423"/>
            </a:xfrm>
            <a:prstGeom prst="rect">
              <a:avLst/>
            </a:prstGeom>
            <a:gradFill rotWithShape="0">
              <a:gsLst>
                <a:gs pos="0">
                  <a:srgbClr val="333333"/>
                </a:gs>
                <a:gs pos="50000">
                  <a:srgbClr val="DDDDDD"/>
                </a:gs>
                <a:gs pos="100000">
                  <a:srgbClr val="333333"/>
                </a:gs>
              </a:gsLst>
              <a:lin ang="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2" name="Freeform 126">
              <a:extLst>
                <a:ext uri="{FF2B5EF4-FFF2-40B4-BE49-F238E27FC236}">
                  <a16:creationId xmlns:a16="http://schemas.microsoft.com/office/drawing/2014/main" id="{347E1A79-576E-4B44-9212-454DDC26C59D}"/>
                </a:ext>
              </a:extLst>
            </p:cNvPr>
            <p:cNvSpPr>
              <a:spLocks noChangeArrowheads="1"/>
            </p:cNvSpPr>
            <p:nvPr/>
          </p:nvSpPr>
          <p:spPr bwMode="auto">
            <a:xfrm>
              <a:off x="1963" y="2118"/>
              <a:ext cx="37" cy="38"/>
            </a:xfrm>
            <a:custGeom>
              <a:avLst/>
              <a:gdLst>
                <a:gd name="G0" fmla="+- 0 0 0"/>
                <a:gd name="G1" fmla="+- 1 0 0"/>
                <a:gd name="G2" fmla="+- 1 0 0"/>
                <a:gd name="G3" fmla="+- 1 0 0"/>
                <a:gd name="G4" fmla="+- 1 0 0"/>
                <a:gd name="G5" fmla="+- 1 0 0"/>
                <a:gd name="G6" fmla="+- 1 0 0"/>
                <a:gd name="G7" fmla="+- 1 0 0"/>
                <a:gd name="G8" fmla="+- 1 0 0"/>
                <a:gd name="G9" fmla="+- 100 0 0"/>
                <a:gd name="G10" fmla="+- 48 0 0"/>
                <a:gd name="G11" fmla="+- 0 0 0"/>
                <a:gd name="G12" fmla="+- 0 0 0"/>
                <a:gd name="T0" fmla="*/ 4 w 296"/>
                <a:gd name="T1" fmla="*/ 0 h 256"/>
                <a:gd name="T2" fmla="*/ 292 w 296"/>
                <a:gd name="T3" fmla="*/ 144 h 256"/>
                <a:gd name="T4" fmla="*/ 296 w 296"/>
                <a:gd name="T5" fmla="*/ 256 h 256"/>
                <a:gd name="T6" fmla="*/ 0 w 296"/>
                <a:gd name="T7" fmla="*/ 100 h 256"/>
                <a:gd name="T8" fmla="*/ 4 w 296"/>
                <a:gd name="T9" fmla="*/ 0 h 256"/>
              </a:gdLst>
              <a:ahLst/>
              <a:cxnLst>
                <a:cxn ang="0">
                  <a:pos x="T0" y="T1"/>
                </a:cxn>
                <a:cxn ang="0">
                  <a:pos x="T2" y="T3"/>
                </a:cxn>
                <a:cxn ang="0">
                  <a:pos x="T4" y="T5"/>
                </a:cxn>
                <a:cxn ang="0">
                  <a:pos x="T6" y="T7"/>
                </a:cxn>
                <a:cxn ang="0">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3" name="Freeform 127">
              <a:extLst>
                <a:ext uri="{FF2B5EF4-FFF2-40B4-BE49-F238E27FC236}">
                  <a16:creationId xmlns:a16="http://schemas.microsoft.com/office/drawing/2014/main" id="{304A3837-5D3B-484A-9161-2E8B6E859B0D}"/>
                </a:ext>
              </a:extLst>
            </p:cNvPr>
            <p:cNvSpPr>
              <a:spLocks noChangeArrowheads="1"/>
            </p:cNvSpPr>
            <p:nvPr/>
          </p:nvSpPr>
          <p:spPr bwMode="auto">
            <a:xfrm>
              <a:off x="1963" y="2057"/>
              <a:ext cx="38" cy="43"/>
            </a:xfrm>
            <a:custGeom>
              <a:avLst/>
              <a:gdLst>
                <a:gd name="G0" fmla="+- 1 0 0"/>
                <a:gd name="G1" fmla="+- 1 0 0"/>
                <a:gd name="G2" fmla="+- 1 0 0"/>
                <a:gd name="G3" fmla="+- 1 0 0"/>
                <a:gd name="G4" fmla="+- 1 0 0"/>
                <a:gd name="G5" fmla="+- 1 0 0"/>
                <a:gd name="G6" fmla="+- 1 0 0"/>
                <a:gd name="G7" fmla="+- 1 0 0"/>
                <a:gd name="G8" fmla="+- 1 0 0"/>
                <a:gd name="G9" fmla="*/ 1 35987 45568"/>
                <a:gd name="G10" fmla="*/ 1 35987 55552"/>
                <a:gd name="G11" fmla="*/ G10 1 180"/>
                <a:gd name="G12" fmla="*/ G9 1 G11"/>
                <a:gd name="G13" fmla="*/ 1 35987 45568"/>
                <a:gd name="G14" fmla="*/ 1 35987 55552"/>
                <a:gd name="G15" fmla="*/ G14 1 180"/>
                <a:gd name="G16" fmla="*/ G13 1 G15"/>
                <a:gd name="G17" fmla="+- 17 0 0"/>
                <a:gd name="G18" fmla="+- 1 0 0"/>
                <a:gd name="T0" fmla="*/ 0 w 304"/>
                <a:gd name="T1" fmla="*/ 0 h 288"/>
                <a:gd name="T2" fmla="*/ 304 w 304"/>
                <a:gd name="T3" fmla="*/ 164 h 288"/>
                <a:gd name="T4" fmla="*/ 284 w 304"/>
                <a:gd name="T5" fmla="*/ 288 h 288"/>
                <a:gd name="T6" fmla="*/ 8 w 304"/>
                <a:gd name="T7" fmla="*/ 124 h 288"/>
                <a:gd name="T8" fmla="*/ 0 w 304"/>
                <a:gd name="T9" fmla="*/ 0 h 288"/>
              </a:gdLst>
              <a:ahLst/>
              <a:cxnLst>
                <a:cxn ang="0">
                  <a:pos x="T0" y="T1"/>
                </a:cxn>
                <a:cxn ang="0">
                  <a:pos x="T2" y="T3"/>
                </a:cxn>
                <a:cxn ang="0">
                  <a:pos x="T4" y="T5"/>
                </a:cxn>
                <a:cxn ang="0">
                  <a:pos x="T6" y="T7"/>
                </a:cxn>
                <a:cxn ang="0">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0">
              <a:gsLst>
                <a:gs pos="0">
                  <a:srgbClr val="292929"/>
                </a:gs>
                <a:gs pos="100000">
                  <a:srgbClr val="808080"/>
                </a:gs>
              </a:gsLst>
              <a:lin ang="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4" name="Oval 128">
              <a:extLst>
                <a:ext uri="{FF2B5EF4-FFF2-40B4-BE49-F238E27FC236}">
                  <a16:creationId xmlns:a16="http://schemas.microsoft.com/office/drawing/2014/main" id="{D80E446E-6DFA-4A45-A741-D15DAF4A2D6A}"/>
                </a:ext>
              </a:extLst>
            </p:cNvPr>
            <p:cNvSpPr>
              <a:spLocks noChangeArrowheads="1"/>
            </p:cNvSpPr>
            <p:nvPr/>
          </p:nvSpPr>
          <p:spPr bwMode="auto">
            <a:xfrm>
              <a:off x="1995" y="2415"/>
              <a:ext cx="7" cy="17"/>
            </a:xfrm>
            <a:prstGeom prst="ellipse">
              <a:avLst/>
            </a:prstGeom>
            <a:solidFill>
              <a:srgbClr val="3333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5" name="Freeform 129">
              <a:extLst>
                <a:ext uri="{FF2B5EF4-FFF2-40B4-BE49-F238E27FC236}">
                  <a16:creationId xmlns:a16="http://schemas.microsoft.com/office/drawing/2014/main" id="{9E8225F5-E4E6-43E7-AAAB-4D60D35E5B8A}"/>
                </a:ext>
              </a:extLst>
            </p:cNvPr>
            <p:cNvSpPr>
              <a:spLocks noChangeArrowheads="1"/>
            </p:cNvSpPr>
            <p:nvPr/>
          </p:nvSpPr>
          <p:spPr bwMode="auto">
            <a:xfrm>
              <a:off x="1961" y="2416"/>
              <a:ext cx="38" cy="36"/>
            </a:xfrm>
            <a:custGeom>
              <a:avLst/>
              <a:gdLst>
                <a:gd name="G0" fmla="+- 106 0 0"/>
                <a:gd name="G1" fmla="+- 120 0 0"/>
                <a:gd name="G2" fmla="+- 1 0 0"/>
                <a:gd name="G3" fmla="+- 1 0 0"/>
                <a:gd name="G4" fmla="+- 106 0 0"/>
                <a:gd name="T0" fmla="*/ 0 w 306"/>
                <a:gd name="T1" fmla="*/ 106 h 240"/>
                <a:gd name="T2" fmla="*/ 2 w 306"/>
                <a:gd name="T3" fmla="*/ 240 h 240"/>
                <a:gd name="T4" fmla="*/ 306 w 306"/>
                <a:gd name="T5" fmla="*/ 110 h 240"/>
                <a:gd name="T6" fmla="*/ 300 w 306"/>
                <a:gd name="T7" fmla="*/ 0 h 240"/>
                <a:gd name="T8" fmla="*/ 0 w 306"/>
                <a:gd name="T9" fmla="*/ 106 h 240"/>
              </a:gdLst>
              <a:ahLst/>
              <a:cxnLst>
                <a:cxn ang="0">
                  <a:pos x="T0" y="T1"/>
                </a:cxn>
                <a:cxn ang="0">
                  <a:pos x="T2" y="T3"/>
                </a:cxn>
                <a:cxn ang="0">
                  <a:pos x="T4" y="T5"/>
                </a:cxn>
                <a:cxn ang="0">
                  <a:pos x="T6" y="T7"/>
                </a:cxn>
                <a:cxn ang="0">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6" name="AutoShape 130">
              <a:extLst>
                <a:ext uri="{FF2B5EF4-FFF2-40B4-BE49-F238E27FC236}">
                  <a16:creationId xmlns:a16="http://schemas.microsoft.com/office/drawing/2014/main" id="{B986F942-F065-4B2C-A2A6-EBA478749CF1}"/>
                </a:ext>
              </a:extLst>
            </p:cNvPr>
            <p:cNvSpPr>
              <a:spLocks noChangeArrowheads="1"/>
            </p:cNvSpPr>
            <p:nvPr/>
          </p:nvSpPr>
          <p:spPr bwMode="auto">
            <a:xfrm>
              <a:off x="1777" y="2428"/>
              <a:ext cx="189" cy="26"/>
            </a:xfrm>
            <a:prstGeom prst="roundRect">
              <a:avLst>
                <a:gd name="adj" fmla="val 50000"/>
              </a:avLst>
            </a:prstGeom>
            <a:solidFill>
              <a:srgbClr val="DDDDDD"/>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7" name="AutoShape 131">
              <a:extLst>
                <a:ext uri="{FF2B5EF4-FFF2-40B4-BE49-F238E27FC236}">
                  <a16:creationId xmlns:a16="http://schemas.microsoft.com/office/drawing/2014/main" id="{15A4F235-4752-43FB-A1EB-5F5DE03B3B15}"/>
                </a:ext>
              </a:extLst>
            </p:cNvPr>
            <p:cNvSpPr>
              <a:spLocks noChangeArrowheads="1"/>
            </p:cNvSpPr>
            <p:nvPr/>
          </p:nvSpPr>
          <p:spPr bwMode="auto">
            <a:xfrm>
              <a:off x="1787" y="2434"/>
              <a:ext cx="169" cy="14"/>
            </a:xfrm>
            <a:prstGeom prst="roundRect">
              <a:avLst>
                <a:gd name="adj" fmla="val 50000"/>
              </a:avLst>
            </a:prstGeom>
            <a:gradFill rotWithShape="0">
              <a:gsLst>
                <a:gs pos="0">
                  <a:srgbClr val="000000"/>
                </a:gs>
                <a:gs pos="100000">
                  <a:srgbClr val="808080"/>
                </a:gs>
              </a:gsLst>
              <a:lin ang="0" scaled="1"/>
            </a:gra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8" name="Oval 132">
              <a:extLst>
                <a:ext uri="{FF2B5EF4-FFF2-40B4-BE49-F238E27FC236}">
                  <a16:creationId xmlns:a16="http://schemas.microsoft.com/office/drawing/2014/main" id="{18FC384F-8E00-437F-A289-02EE08411B82}"/>
                </a:ext>
              </a:extLst>
            </p:cNvPr>
            <p:cNvSpPr>
              <a:spLocks noChangeArrowheads="1"/>
            </p:cNvSpPr>
            <p:nvPr/>
          </p:nvSpPr>
          <p:spPr bwMode="auto">
            <a:xfrm>
              <a:off x="1804" y="2373"/>
              <a:ext cx="24" cy="26"/>
            </a:xfrm>
            <a:prstGeom prst="ellipse">
              <a:avLst/>
            </a:prstGeom>
            <a:solidFill>
              <a:srgbClr val="33CC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19" name="Oval 133">
              <a:extLst>
                <a:ext uri="{FF2B5EF4-FFF2-40B4-BE49-F238E27FC236}">
                  <a16:creationId xmlns:a16="http://schemas.microsoft.com/office/drawing/2014/main" id="{9F140CB8-4F1C-4CDE-8500-027674C86477}"/>
                </a:ext>
              </a:extLst>
            </p:cNvPr>
            <p:cNvSpPr>
              <a:spLocks noChangeArrowheads="1"/>
            </p:cNvSpPr>
            <p:nvPr/>
          </p:nvSpPr>
          <p:spPr bwMode="auto">
            <a:xfrm>
              <a:off x="1832" y="2373"/>
              <a:ext cx="24" cy="26"/>
            </a:xfrm>
            <a:prstGeom prst="ellipse">
              <a:avLst/>
            </a:pr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0" name="Oval 134">
              <a:extLst>
                <a:ext uri="{FF2B5EF4-FFF2-40B4-BE49-F238E27FC236}">
                  <a16:creationId xmlns:a16="http://schemas.microsoft.com/office/drawing/2014/main" id="{52F3D2E1-ABF2-4AB7-B86D-D776190DDE7F}"/>
                </a:ext>
              </a:extLst>
            </p:cNvPr>
            <p:cNvSpPr>
              <a:spLocks noChangeArrowheads="1"/>
            </p:cNvSpPr>
            <p:nvPr/>
          </p:nvSpPr>
          <p:spPr bwMode="auto">
            <a:xfrm>
              <a:off x="1860" y="2373"/>
              <a:ext cx="24" cy="25"/>
            </a:xfrm>
            <a:prstGeom prst="ellipse">
              <a:avLst/>
            </a:prstGeom>
            <a:solidFill>
              <a:srgbClr val="33CC33"/>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sp>
          <p:nvSpPr>
            <p:cNvPr id="121" name="Rectangle 135">
              <a:extLst>
                <a:ext uri="{FF2B5EF4-FFF2-40B4-BE49-F238E27FC236}">
                  <a16:creationId xmlns:a16="http://schemas.microsoft.com/office/drawing/2014/main" id="{7F8215EB-B1FB-45A0-81B9-B0977111E19A}"/>
                </a:ext>
              </a:extLst>
            </p:cNvPr>
            <p:cNvSpPr>
              <a:spLocks noChangeArrowheads="1"/>
            </p:cNvSpPr>
            <p:nvPr/>
          </p:nvSpPr>
          <p:spPr bwMode="auto">
            <a:xfrm>
              <a:off x="1923" y="2272"/>
              <a:ext cx="13" cy="140"/>
            </a:xfrm>
            <a:prstGeom prst="rect">
              <a:avLst/>
            </a:prstGeom>
            <a:solidFill>
              <a:srgbClr val="29292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grpSp>
        <p:nvGrpSpPr>
          <p:cNvPr id="130" name="Group 139">
            <a:extLst>
              <a:ext uri="{FF2B5EF4-FFF2-40B4-BE49-F238E27FC236}">
                <a16:creationId xmlns:a16="http://schemas.microsoft.com/office/drawing/2014/main" id="{1F46C77C-1598-4522-9A72-1C9487DC619A}"/>
              </a:ext>
            </a:extLst>
          </p:cNvPr>
          <p:cNvGrpSpPr>
            <a:grpSpLocks/>
          </p:cNvGrpSpPr>
          <p:nvPr/>
        </p:nvGrpSpPr>
        <p:grpSpPr bwMode="auto">
          <a:xfrm>
            <a:off x="10237023" y="3432170"/>
            <a:ext cx="709613" cy="668338"/>
            <a:chOff x="5202" y="2223"/>
            <a:chExt cx="447" cy="421"/>
          </a:xfrm>
        </p:grpSpPr>
        <p:pic>
          <p:nvPicPr>
            <p:cNvPr id="131" name="Picture 140">
              <a:extLst>
                <a:ext uri="{FF2B5EF4-FFF2-40B4-BE49-F238E27FC236}">
                  <a16:creationId xmlns:a16="http://schemas.microsoft.com/office/drawing/2014/main" id="{C9B2006C-9F2E-4056-BD8C-825F0EDBE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 y="2223"/>
              <a:ext cx="447"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2" name="Freeform 141">
              <a:extLst>
                <a:ext uri="{FF2B5EF4-FFF2-40B4-BE49-F238E27FC236}">
                  <a16:creationId xmlns:a16="http://schemas.microsoft.com/office/drawing/2014/main" id="{73EEF3C5-08D7-45EE-94D5-8BAA1BAF9F0D}"/>
                </a:ext>
              </a:extLst>
            </p:cNvPr>
            <p:cNvSpPr>
              <a:spLocks noChangeArrowheads="1"/>
            </p:cNvSpPr>
            <p:nvPr/>
          </p:nvSpPr>
          <p:spPr bwMode="auto">
            <a:xfrm>
              <a:off x="5241" y="2263"/>
              <a:ext cx="217" cy="192"/>
            </a:xfrm>
            <a:custGeom>
              <a:avLst/>
              <a:gdLst>
                <a:gd name="G0" fmla="+- 1 0 0"/>
                <a:gd name="G1" fmla="+- 1 0 0"/>
                <a:gd name="G2" fmla="+- 1 0 0"/>
                <a:gd name="G3" fmla="+- 1 0 0"/>
                <a:gd name="G4" fmla="+- 1 0 0"/>
                <a:gd name="T0" fmla="*/ 0 w 356"/>
                <a:gd name="T1" fmla="*/ 0 h 368"/>
                <a:gd name="T2" fmla="*/ 300 w 356"/>
                <a:gd name="T3" fmla="*/ 14 h 368"/>
                <a:gd name="T4" fmla="*/ 356 w 356"/>
                <a:gd name="T5" fmla="*/ 294 h 368"/>
                <a:gd name="T6" fmla="*/ 78 w 356"/>
                <a:gd name="T7" fmla="*/ 368 h 368"/>
                <a:gd name="T8" fmla="*/ 0 w 356"/>
                <a:gd name="T9" fmla="*/ 0 h 368"/>
              </a:gdLst>
              <a:ahLst/>
              <a:cxnLst>
                <a:cxn ang="0">
                  <a:pos x="T0" y="T1"/>
                </a:cxn>
                <a:cxn ang="0">
                  <a:pos x="T2" y="T3"/>
                </a:cxn>
                <a:cxn ang="0">
                  <a:pos x="T4" y="T5"/>
                </a:cxn>
                <a:cxn ang="0">
                  <a:pos x="T6" y="T7"/>
                </a:cxn>
                <a:cxn ang="0">
                  <a:pos x="T8" y="T9"/>
                </a:cxn>
              </a:cxnLst>
              <a:rect l="0" t="0"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27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
        <p:nvSpPr>
          <p:cNvPr id="133" name="Text Box 48">
            <a:extLst>
              <a:ext uri="{FF2B5EF4-FFF2-40B4-BE49-F238E27FC236}">
                <a16:creationId xmlns:a16="http://schemas.microsoft.com/office/drawing/2014/main" id="{53F11DAC-1779-461D-9B6E-5E378FA00522}"/>
              </a:ext>
            </a:extLst>
          </p:cNvPr>
          <p:cNvSpPr txBox="1">
            <a:spLocks noChangeArrowheads="1"/>
          </p:cNvSpPr>
          <p:nvPr/>
        </p:nvSpPr>
        <p:spPr bwMode="auto">
          <a:xfrm flipH="1">
            <a:off x="88900" y="4608508"/>
            <a:ext cx="114776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0000"/>
              </a:lnSpc>
              <a:defRPr/>
            </a:pPr>
            <a:r>
              <a:rPr lang="zh-CN" altLang="en-US" sz="1800" dirty="0">
                <a:latin typeface="Times New Roman" panose="02020603050405020304" pitchFamily="18" charset="0"/>
                <a:ea typeface="+mn-ea"/>
                <a:cs typeface="Times New Roman" panose="02020603050405020304" pitchFamily="18" charset="0"/>
              </a:rPr>
              <a:t>主机</a:t>
            </a:r>
            <a:r>
              <a:rPr lang="en-US" altLang="en-US" sz="1800" dirty="0">
                <a:latin typeface="Times New Roman" panose="02020603050405020304" pitchFamily="18" charset="0"/>
                <a:ea typeface="+mn-ea"/>
                <a:cs typeface="Times New Roman" panose="02020603050405020304" pitchFamily="18" charset="0"/>
              </a:rPr>
              <a:t>：</a:t>
            </a:r>
            <a:r>
              <a:rPr lang="en-US" altLang="en-US" sz="1800" dirty="0" err="1">
                <a:latin typeface="Times New Roman" panose="02020603050405020304" pitchFamily="18" charset="0"/>
                <a:ea typeface="+mn-ea"/>
                <a:cs typeface="Times New Roman" panose="02020603050405020304" pitchFamily="18" charset="0"/>
              </a:rPr>
              <a:t>IP地址A</a:t>
            </a:r>
            <a:endParaRPr lang="en-US" altLang="en-US" sz="1800" dirty="0">
              <a:latin typeface="Times New Roman" panose="02020603050405020304" pitchFamily="18" charset="0"/>
              <a:ea typeface="+mn-ea"/>
              <a:cs typeface="Times New Roman" panose="02020603050405020304" pitchFamily="18" charset="0"/>
            </a:endParaRPr>
          </a:p>
        </p:txBody>
      </p:sp>
      <p:sp>
        <p:nvSpPr>
          <p:cNvPr id="134" name="Text Box 98">
            <a:extLst>
              <a:ext uri="{FF2B5EF4-FFF2-40B4-BE49-F238E27FC236}">
                <a16:creationId xmlns:a16="http://schemas.microsoft.com/office/drawing/2014/main" id="{78D1200A-29B3-467A-B3EB-912C6D77CF4A}"/>
              </a:ext>
            </a:extLst>
          </p:cNvPr>
          <p:cNvSpPr txBox="1">
            <a:spLocks noChangeArrowheads="1"/>
          </p:cNvSpPr>
          <p:nvPr/>
        </p:nvSpPr>
        <p:spPr bwMode="auto">
          <a:xfrm>
            <a:off x="1285874" y="6123095"/>
            <a:ext cx="6283325"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defRPr/>
            </a:pPr>
            <a:r>
              <a:rPr lang="en-US" altLang="en-US" dirty="0">
                <a:solidFill>
                  <a:srgbClr val="CC0000"/>
                </a:solidFill>
                <a:latin typeface="Times New Roman" panose="02020603050405020304" pitchFamily="18" charset="0"/>
                <a:ea typeface="+mn-ea"/>
                <a:cs typeface="Times New Roman" panose="02020603050405020304" pitchFamily="18" charset="0"/>
              </a:rPr>
              <a:t>三</a:t>
            </a:r>
            <a:r>
              <a:rPr lang="zh-CN" altLang="en-US" dirty="0">
                <a:solidFill>
                  <a:srgbClr val="CC0000"/>
                </a:solidFill>
                <a:latin typeface="Times New Roman" panose="02020603050405020304" pitchFamily="18" charset="0"/>
                <a:ea typeface="+mn-ea"/>
                <a:cs typeface="Times New Roman" panose="02020603050405020304" pitchFamily="18" charset="0"/>
              </a:rPr>
              <a:t>个报文</a:t>
            </a:r>
            <a:r>
              <a:rPr lang="en-US" altLang="en-US" dirty="0">
                <a:solidFill>
                  <a:srgbClr val="CC0000"/>
                </a:solidFill>
                <a:latin typeface="Times New Roman" panose="02020603050405020304" pitchFamily="18" charset="0"/>
                <a:ea typeface="+mn-ea"/>
                <a:cs typeface="Times New Roman" panose="02020603050405020304" pitchFamily="18" charset="0"/>
              </a:rPr>
              <a:t>段，</a:t>
            </a:r>
            <a:r>
              <a:rPr lang="zh-CN" altLang="en-US" dirty="0">
                <a:solidFill>
                  <a:srgbClr val="CC0000"/>
                </a:solidFill>
                <a:latin typeface="Times New Roman" panose="02020603050405020304" pitchFamily="18" charset="0"/>
                <a:ea typeface="+mn-ea"/>
                <a:cs typeface="Times New Roman" panose="02020603050405020304" pitchFamily="18" charset="0"/>
              </a:rPr>
              <a:t>都发送到</a:t>
            </a:r>
            <a:r>
              <a:rPr lang="en-US" altLang="en-US" dirty="0">
                <a:solidFill>
                  <a:srgbClr val="CC0000"/>
                </a:solidFill>
                <a:latin typeface="Times New Roman" panose="02020603050405020304" pitchFamily="18" charset="0"/>
                <a:ea typeface="+mn-ea"/>
                <a:cs typeface="Times New Roman" panose="02020603050405020304" pitchFamily="18" charset="0"/>
              </a:rPr>
              <a:t>IP地址：B，目的端口：80</a:t>
            </a:r>
            <a:r>
              <a:rPr lang="zh-CN" altLang="en-US" dirty="0">
                <a:solidFill>
                  <a:srgbClr val="CC0000"/>
                </a:solidFill>
                <a:latin typeface="Times New Roman" panose="02020603050405020304" pitchFamily="18" charset="0"/>
                <a:ea typeface="+mn-ea"/>
                <a:cs typeface="Times New Roman" panose="02020603050405020304" pitchFamily="18" charset="0"/>
              </a:rPr>
              <a:t>解复用到</a:t>
            </a:r>
            <a:r>
              <a:rPr lang="en-US" altLang="en-US" i="1" dirty="0" err="1">
                <a:solidFill>
                  <a:srgbClr val="CC0000"/>
                </a:solidFill>
                <a:latin typeface="Times New Roman" panose="02020603050405020304" pitchFamily="18" charset="0"/>
                <a:ea typeface="+mn-ea"/>
                <a:cs typeface="Times New Roman" panose="02020603050405020304" pitchFamily="18" charset="0"/>
              </a:rPr>
              <a:t>不同</a:t>
            </a:r>
            <a:r>
              <a:rPr lang="en-US" altLang="en-US" i="1" dirty="0">
                <a:solidFill>
                  <a:srgbClr val="CC0000"/>
                </a:solidFill>
                <a:latin typeface="Times New Roman" panose="02020603050405020304" pitchFamily="18" charset="0"/>
                <a:ea typeface="+mn-ea"/>
                <a:cs typeface="Times New Roman" panose="02020603050405020304" pitchFamily="18" charset="0"/>
              </a:rPr>
              <a:t> </a:t>
            </a:r>
            <a:r>
              <a:rPr lang="zh-CN" altLang="en-US" dirty="0">
                <a:solidFill>
                  <a:srgbClr val="CC0000"/>
                </a:solidFill>
                <a:latin typeface="Times New Roman" panose="02020603050405020304" pitchFamily="18" charset="0"/>
                <a:ea typeface="+mn-ea"/>
                <a:cs typeface="Times New Roman" panose="02020603050405020304" pitchFamily="18" charset="0"/>
              </a:rPr>
              <a:t>套接字</a:t>
            </a:r>
            <a:endParaRPr lang="en-US" altLang="en-US" dirty="0">
              <a:solidFill>
                <a:srgbClr val="CC0000"/>
              </a:solidFill>
              <a:latin typeface="Times New Roman" panose="02020603050405020304" pitchFamily="18" charset="0"/>
              <a:ea typeface="+mn-ea"/>
              <a:cs typeface="Times New Roman" panose="02020603050405020304" pitchFamily="18" charset="0"/>
            </a:endParaRPr>
          </a:p>
        </p:txBody>
      </p:sp>
      <p:sp>
        <p:nvSpPr>
          <p:cNvPr id="135" name="Text Box 49">
            <a:extLst>
              <a:ext uri="{FF2B5EF4-FFF2-40B4-BE49-F238E27FC236}">
                <a16:creationId xmlns:a16="http://schemas.microsoft.com/office/drawing/2014/main" id="{7326843B-35AC-4D84-9B8E-92861CF10A9B}"/>
              </a:ext>
            </a:extLst>
          </p:cNvPr>
          <p:cNvSpPr txBox="1">
            <a:spLocks noChangeArrowheads="1"/>
          </p:cNvSpPr>
          <p:nvPr/>
        </p:nvSpPr>
        <p:spPr bwMode="auto">
          <a:xfrm flipH="1">
            <a:off x="10069542" y="4312438"/>
            <a:ext cx="114776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000000"/>
                </a:solidFill>
                <a:latin typeface="Tahoma" panose="020B0604030504040204" pitchFamily="34" charset="0"/>
                <a:ea typeface="ＭＳ Ｐゴシック" panose="020B0600070205080204" pitchFamily="34" charset="-128"/>
              </a:defRPr>
            </a:lvl9pPr>
          </a:lstStyle>
          <a:p>
            <a:pPr>
              <a:lnSpc>
                <a:spcPct val="80000"/>
              </a:lnSpc>
              <a:defRPr/>
            </a:pPr>
            <a:r>
              <a:rPr lang="zh-CN" altLang="en-US" sz="1800" dirty="0">
                <a:latin typeface="Times New Roman" panose="02020603050405020304" pitchFamily="18" charset="0"/>
                <a:ea typeface="+mn-ea"/>
                <a:cs typeface="Times New Roman" panose="02020603050405020304" pitchFamily="18" charset="0"/>
              </a:rPr>
              <a:t>主机</a:t>
            </a:r>
            <a:r>
              <a:rPr lang="en-US" altLang="en-US" sz="1800" dirty="0">
                <a:latin typeface="Times New Roman" panose="02020603050405020304" pitchFamily="18" charset="0"/>
                <a:ea typeface="+mn-ea"/>
                <a:cs typeface="Times New Roman" panose="02020603050405020304" pitchFamily="18" charset="0"/>
              </a:rPr>
              <a:t>：</a:t>
            </a:r>
            <a:r>
              <a:rPr lang="en-US" altLang="en-US" sz="1800" dirty="0" err="1">
                <a:latin typeface="Times New Roman" panose="02020603050405020304" pitchFamily="18" charset="0"/>
                <a:ea typeface="+mn-ea"/>
                <a:cs typeface="Times New Roman" panose="02020603050405020304" pitchFamily="18" charset="0"/>
              </a:rPr>
              <a:t>IP地址C</a:t>
            </a:r>
            <a:endParaRPr lang="en-US" altLang="en-US" sz="1800" dirty="0">
              <a:latin typeface="Times New Roman" panose="02020603050405020304" pitchFamily="18" charset="0"/>
              <a:ea typeface="+mn-ea"/>
              <a:cs typeface="Times New Roman" panose="02020603050405020304" pitchFamily="18" charset="0"/>
            </a:endParaRPr>
          </a:p>
        </p:txBody>
      </p:sp>
      <p:grpSp>
        <p:nvGrpSpPr>
          <p:cNvPr id="136" name="组合 135">
            <a:extLst>
              <a:ext uri="{FF2B5EF4-FFF2-40B4-BE49-F238E27FC236}">
                <a16:creationId xmlns:a16="http://schemas.microsoft.com/office/drawing/2014/main" id="{ED72A350-2142-49DC-B65B-FD4B29D1AD98}"/>
              </a:ext>
            </a:extLst>
          </p:cNvPr>
          <p:cNvGrpSpPr/>
          <p:nvPr/>
        </p:nvGrpSpPr>
        <p:grpSpPr>
          <a:xfrm>
            <a:off x="430213" y="0"/>
            <a:ext cx="7039098" cy="1428589"/>
            <a:chOff x="551030" y="-368704"/>
            <a:chExt cx="7039098" cy="1428589"/>
          </a:xfrm>
        </p:grpSpPr>
        <p:grpSp>
          <p:nvGrpSpPr>
            <p:cNvPr id="137" name="组合 136">
              <a:extLst>
                <a:ext uri="{FF2B5EF4-FFF2-40B4-BE49-F238E27FC236}">
                  <a16:creationId xmlns:a16="http://schemas.microsoft.com/office/drawing/2014/main" id="{96A161B8-0149-48E2-8E54-AB13B45FEB32}"/>
                </a:ext>
              </a:extLst>
            </p:cNvPr>
            <p:cNvGrpSpPr/>
            <p:nvPr/>
          </p:nvGrpSpPr>
          <p:grpSpPr>
            <a:xfrm>
              <a:off x="1201631" y="303925"/>
              <a:ext cx="6388497" cy="686826"/>
              <a:chOff x="1839058" y="967769"/>
              <a:chExt cx="6388497" cy="686826"/>
            </a:xfrm>
          </p:grpSpPr>
          <p:sp>
            <p:nvSpPr>
              <p:cNvPr id="139" name="矩形: 圆角 138">
                <a:extLst>
                  <a:ext uri="{FF2B5EF4-FFF2-40B4-BE49-F238E27FC236}">
                    <a16:creationId xmlns:a16="http://schemas.microsoft.com/office/drawing/2014/main" id="{C01EFDF3-49FD-4EF8-A7C0-7FC62E738ADF}"/>
                  </a:ext>
                </a:extLst>
              </p:cNvPr>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140" name="文本框 139">
                <a:extLst>
                  <a:ext uri="{FF2B5EF4-FFF2-40B4-BE49-F238E27FC236}">
                    <a16:creationId xmlns:a16="http://schemas.microsoft.com/office/drawing/2014/main" id="{F1C77355-5B92-41A3-812F-FBF94A511268}"/>
                  </a:ext>
                </a:extLst>
              </p:cNvPr>
              <p:cNvSpPr txBox="1"/>
              <p:nvPr/>
            </p:nvSpPr>
            <p:spPr>
              <a:xfrm>
                <a:off x="2786092" y="1009435"/>
                <a:ext cx="5441463"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多路复用与多路分解</a:t>
                </a:r>
              </a:p>
            </p:txBody>
          </p:sp>
        </p:grpSp>
        <p:pic>
          <p:nvPicPr>
            <p:cNvPr id="138" name="图片 137">
              <a:extLst>
                <a:ext uri="{FF2B5EF4-FFF2-40B4-BE49-F238E27FC236}">
                  <a16:creationId xmlns:a16="http://schemas.microsoft.com/office/drawing/2014/main" id="{5932D492-7595-41EC-ADB9-D7CE637DD2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41" name="Group 139">
            <a:extLst>
              <a:ext uri="{FF2B5EF4-FFF2-40B4-BE49-F238E27FC236}">
                <a16:creationId xmlns:a16="http://schemas.microsoft.com/office/drawing/2014/main" id="{54E6F55A-52BC-47A7-BC06-5C2B20425571}"/>
              </a:ext>
            </a:extLst>
          </p:cNvPr>
          <p:cNvGrpSpPr>
            <a:grpSpLocks/>
          </p:cNvGrpSpPr>
          <p:nvPr/>
        </p:nvGrpSpPr>
        <p:grpSpPr bwMode="auto">
          <a:xfrm>
            <a:off x="149225" y="3746495"/>
            <a:ext cx="709613" cy="668338"/>
            <a:chOff x="5202" y="2223"/>
            <a:chExt cx="447" cy="421"/>
          </a:xfrm>
        </p:grpSpPr>
        <p:pic>
          <p:nvPicPr>
            <p:cNvPr id="142" name="Picture 140">
              <a:extLst>
                <a:ext uri="{FF2B5EF4-FFF2-40B4-BE49-F238E27FC236}">
                  <a16:creationId xmlns:a16="http://schemas.microsoft.com/office/drawing/2014/main" id="{5B5B7363-FF0F-4789-B03C-C2D61C39C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 y="2223"/>
              <a:ext cx="447"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 name="Freeform 141">
              <a:extLst>
                <a:ext uri="{FF2B5EF4-FFF2-40B4-BE49-F238E27FC236}">
                  <a16:creationId xmlns:a16="http://schemas.microsoft.com/office/drawing/2014/main" id="{1AF2E1BF-5F84-4870-A8C1-0EA4D784BE2E}"/>
                </a:ext>
              </a:extLst>
            </p:cNvPr>
            <p:cNvSpPr>
              <a:spLocks noChangeArrowheads="1"/>
            </p:cNvSpPr>
            <p:nvPr/>
          </p:nvSpPr>
          <p:spPr bwMode="auto">
            <a:xfrm>
              <a:off x="5241" y="2263"/>
              <a:ext cx="217" cy="192"/>
            </a:xfrm>
            <a:custGeom>
              <a:avLst/>
              <a:gdLst>
                <a:gd name="G0" fmla="+- 1 0 0"/>
                <a:gd name="G1" fmla="+- 1 0 0"/>
                <a:gd name="G2" fmla="+- 1 0 0"/>
                <a:gd name="G3" fmla="+- 1 0 0"/>
                <a:gd name="G4" fmla="+- 1 0 0"/>
                <a:gd name="T0" fmla="*/ 0 w 356"/>
                <a:gd name="T1" fmla="*/ 0 h 368"/>
                <a:gd name="T2" fmla="*/ 300 w 356"/>
                <a:gd name="T3" fmla="*/ 14 h 368"/>
                <a:gd name="T4" fmla="*/ 356 w 356"/>
                <a:gd name="T5" fmla="*/ 294 h 368"/>
                <a:gd name="T6" fmla="*/ 78 w 356"/>
                <a:gd name="T7" fmla="*/ 368 h 368"/>
                <a:gd name="T8" fmla="*/ 0 w 356"/>
                <a:gd name="T9" fmla="*/ 0 h 368"/>
              </a:gdLst>
              <a:ahLst/>
              <a:cxnLst>
                <a:cxn ang="0">
                  <a:pos x="T0" y="T1"/>
                </a:cxn>
                <a:cxn ang="0">
                  <a:pos x="T2" y="T3"/>
                </a:cxn>
                <a:cxn ang="0">
                  <a:pos x="T4" y="T5"/>
                </a:cxn>
                <a:cxn ang="0">
                  <a:pos x="T6" y="T7"/>
                </a:cxn>
                <a:cxn ang="0">
                  <a:pos x="T8" y="T9"/>
                </a:cxn>
              </a:cxnLst>
              <a:rect l="0" t="0" r="r" b="b"/>
              <a:pathLst>
                <a:path w="356" h="368">
                  <a:moveTo>
                    <a:pt x="0" y="0"/>
                  </a:moveTo>
                  <a:lnTo>
                    <a:pt x="300" y="14"/>
                  </a:lnTo>
                  <a:lnTo>
                    <a:pt x="356" y="294"/>
                  </a:lnTo>
                  <a:lnTo>
                    <a:pt x="78" y="368"/>
                  </a:lnTo>
                  <a:lnTo>
                    <a:pt x="0" y="0"/>
                  </a:lnTo>
                  <a:close/>
                </a:path>
              </a:pathLst>
            </a:custGeom>
            <a:gradFill rotWithShape="0">
              <a:gsLst>
                <a:gs pos="0">
                  <a:srgbClr val="000099"/>
                </a:gs>
                <a:gs pos="100000">
                  <a:srgbClr val="FFFFFF"/>
                </a:gs>
              </a:gsLst>
              <a:lin ang="27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205133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left)">
                                      <p:cBhvr>
                                        <p:cTn id="7" dur="500"/>
                                        <p:tgtEl>
                                          <p:spTgt spid="136"/>
                                        </p:tgtEl>
                                      </p:cBhvr>
                                    </p:animEffect>
                                  </p:childTnLst>
                                </p:cTn>
                              </p:par>
                              <p:par>
                                <p:cTn id="8" presetID="9" presetClass="entr" fill="hold" nodeType="withEffect">
                                  <p:stCondLst>
                                    <p:cond delay="0"/>
                                  </p:stCondLst>
                                  <p:childTnLst>
                                    <p:set>
                                      <p:cBhvr additive="repl">
                                        <p:cTn id="9" dur="1" fill="hold">
                                          <p:stCondLst>
                                            <p:cond delay="0"/>
                                          </p:stCondLst>
                                        </p:cTn>
                                        <p:tgtEl>
                                          <p:spTgt spid="93"/>
                                        </p:tgtEl>
                                        <p:attrNameLst>
                                          <p:attrName>style.visibility</p:attrName>
                                        </p:attrNameLst>
                                      </p:cBhvr>
                                      <p:to>
                                        <p:strVal val="visible"/>
                                      </p:to>
                                    </p:set>
                                    <p:animEffect transition="in" filter="dissolve">
                                      <p:cBhvr additive="repl">
                                        <p:cTn id="10" dur="500"/>
                                        <p:tgtEl>
                                          <p:spTgt spid="93"/>
                                        </p:tgtEl>
                                      </p:cBhvr>
                                    </p:animEffect>
                                  </p:childTnLst>
                                </p:cTn>
                              </p:par>
                              <p:par>
                                <p:cTn id="11" presetID="9" presetClass="entr" fill="hold" nodeType="withEffect">
                                  <p:stCondLst>
                                    <p:cond delay="0"/>
                                  </p:stCondLst>
                                  <p:childTnLst>
                                    <p:set>
                                      <p:cBhvr additive="repl">
                                        <p:cTn id="12" dur="1" fill="hold">
                                          <p:stCondLst>
                                            <p:cond delay="0"/>
                                          </p:stCondLst>
                                        </p:cTn>
                                        <p:tgtEl>
                                          <p:spTgt spid="94"/>
                                        </p:tgtEl>
                                        <p:attrNameLst>
                                          <p:attrName>style.visibility</p:attrName>
                                        </p:attrNameLst>
                                      </p:cBhvr>
                                      <p:to>
                                        <p:strVal val="visible"/>
                                      </p:to>
                                    </p:set>
                                    <p:animEffect transition="in" filter="dissolve">
                                      <p:cBhvr additive="repl">
                                        <p:cTn id="13" dur="500"/>
                                        <p:tgtEl>
                                          <p:spTgt spid="94"/>
                                        </p:tgtEl>
                                      </p:cBhvr>
                                    </p:animEffect>
                                  </p:childTnLst>
                                </p:cTn>
                              </p:par>
                              <p:par>
                                <p:cTn id="14" presetID="9" presetClass="entr" fill="hold" nodeType="withEffect">
                                  <p:stCondLst>
                                    <p:cond delay="0"/>
                                  </p:stCondLst>
                                  <p:childTnLst>
                                    <p:set>
                                      <p:cBhvr additive="repl">
                                        <p:cTn id="15" dur="1" fill="hold">
                                          <p:stCondLst>
                                            <p:cond delay="0"/>
                                          </p:stCondLst>
                                        </p:cTn>
                                        <p:tgtEl>
                                          <p:spTgt spid="95"/>
                                        </p:tgtEl>
                                        <p:attrNameLst>
                                          <p:attrName>style.visibility</p:attrName>
                                        </p:attrNameLst>
                                      </p:cBhvr>
                                      <p:to>
                                        <p:strVal val="visible"/>
                                      </p:to>
                                    </p:set>
                                    <p:animEffect transition="in" filter="dissolve">
                                      <p:cBhvr additive="repl">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fill="hold" nodeType="clickEffect">
                                  <p:stCondLst>
                                    <p:cond delay="0"/>
                                  </p:stCondLst>
                                  <p:childTnLst>
                                    <p:set>
                                      <p:cBhvr additive="repl">
                                        <p:cTn id="20" dur="1" fill="hold">
                                          <p:stCondLst>
                                            <p:cond delay="0"/>
                                          </p:stCondLst>
                                        </p:cTn>
                                        <p:tgtEl>
                                          <p:spTgt spid="134"/>
                                        </p:tgtEl>
                                        <p:attrNameLst>
                                          <p:attrName>style.visibility</p:attrName>
                                        </p:attrNameLst>
                                      </p:cBhvr>
                                      <p:to>
                                        <p:strVal val="visible"/>
                                      </p:to>
                                    </p:set>
                                    <p:animEffect transition="in" filter="dissolve">
                                      <p:cBhvr additive="repl">
                                        <p:cTn id="2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2746188" y="2398990"/>
            <a:ext cx="6699623" cy="2077444"/>
            <a:chOff x="1910822" y="2519624"/>
            <a:chExt cx="6699623" cy="2077444"/>
          </a:xfrm>
        </p:grpSpPr>
        <p:grpSp>
          <p:nvGrpSpPr>
            <p:cNvPr id="9" name="组合 8"/>
            <p:cNvGrpSpPr/>
            <p:nvPr/>
          </p:nvGrpSpPr>
          <p:grpSpPr>
            <a:xfrm>
              <a:off x="1910822" y="2519624"/>
              <a:ext cx="6699623" cy="1677261"/>
              <a:chOff x="1433124" y="1889716"/>
              <a:chExt cx="5024720" cy="1257945"/>
            </a:xfrm>
          </p:grpSpPr>
          <p:sp>
            <p:nvSpPr>
              <p:cNvPr id="11" name="矩形 10"/>
              <p:cNvSpPr/>
              <p:nvPr/>
            </p:nvSpPr>
            <p:spPr>
              <a:xfrm>
                <a:off x="1433124" y="1889716"/>
                <a:ext cx="4899425" cy="907171"/>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无连接传输：</a:t>
                </a:r>
                <a:r>
                  <a:rPr lang="en-US" altLang="zh-CN" sz="6600" dirty="0">
                    <a:solidFill>
                      <a:schemeClr val="tx1">
                        <a:lumMod val="85000"/>
                        <a:lumOff val="15000"/>
                      </a:schemeClr>
                    </a:solidFill>
                    <a:latin typeface="造字工房朗倩（非商用）常规体" pitchFamily="50" charset="-122"/>
                    <a:ea typeface="造字工房朗倩（非商用）常规体" pitchFamily="50" charset="-122"/>
                  </a:rPr>
                  <a:t>UDP</a:t>
                </a:r>
                <a:endParaRPr lang="zh-CN" altLang="en-US" sz="6600" dirty="0">
                  <a:solidFill>
                    <a:schemeClr val="tx1">
                      <a:lumMod val="85000"/>
                      <a:lumOff val="15000"/>
                    </a:schemeClr>
                  </a:solidFill>
                  <a:latin typeface="造字工房朗倩（非商用）常规体" pitchFamily="50" charset="-122"/>
                  <a:ea typeface="造字工房朗倩（非商用）常规体" pitchFamily="50" charset="-122"/>
                </a:endParaRPr>
              </a:p>
            </p:txBody>
          </p:sp>
          <p:sp>
            <p:nvSpPr>
              <p:cNvPr id="12" name="矩形 11"/>
              <p:cNvSpPr/>
              <p:nvPr/>
            </p:nvSpPr>
            <p:spPr>
              <a:xfrm>
                <a:off x="1972768" y="2630002"/>
                <a:ext cx="4485076"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onnectionless</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Transport : UDP</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1531943" y="2260670"/>
                <a:ext cx="568907" cy="807913"/>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C</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1575421" y="3147661"/>
                <a:ext cx="4870404"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7354977" y="3889182"/>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34966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68241"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3026494" y="2398988"/>
            <a:ext cx="7803517" cy="2249939"/>
            <a:chOff x="1276045" y="2519622"/>
            <a:chExt cx="7803517" cy="2249939"/>
          </a:xfrm>
        </p:grpSpPr>
        <p:grpSp>
          <p:nvGrpSpPr>
            <p:cNvPr id="9" name="组合 8"/>
            <p:cNvGrpSpPr/>
            <p:nvPr/>
          </p:nvGrpSpPr>
          <p:grpSpPr>
            <a:xfrm>
              <a:off x="1276045" y="2519622"/>
              <a:ext cx="7802437" cy="1694679"/>
              <a:chOff x="957033" y="1889716"/>
              <a:chExt cx="5851836" cy="1271009"/>
            </a:xfrm>
          </p:grpSpPr>
          <p:sp>
            <p:nvSpPr>
              <p:cNvPr id="11" name="矩形 10"/>
              <p:cNvSpPr/>
              <p:nvPr/>
            </p:nvSpPr>
            <p:spPr>
              <a:xfrm>
                <a:off x="957033" y="1889716"/>
                <a:ext cx="5851609" cy="907171"/>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可靠数据传输的原理</a:t>
                </a:r>
              </a:p>
            </p:txBody>
          </p:sp>
          <p:sp>
            <p:nvSpPr>
              <p:cNvPr id="12" name="矩形 11"/>
              <p:cNvSpPr/>
              <p:nvPr/>
            </p:nvSpPr>
            <p:spPr>
              <a:xfrm>
                <a:off x="1738291" y="2663382"/>
                <a:ext cx="5070578"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rinciples</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of Reliable Data Transfer</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1488085" y="2260670"/>
                <a:ext cx="500378" cy="807913"/>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P</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1579991" y="3160725"/>
                <a:ext cx="5109296"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7840120" y="406167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384579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2616432" y="2304314"/>
            <a:ext cx="5560774" cy="2249939"/>
            <a:chOff x="2254844" y="2519622"/>
            <a:chExt cx="5560774" cy="2249939"/>
          </a:xfrm>
        </p:grpSpPr>
        <p:grpSp>
          <p:nvGrpSpPr>
            <p:cNvPr id="9" name="组合 8"/>
            <p:cNvGrpSpPr/>
            <p:nvPr/>
          </p:nvGrpSpPr>
          <p:grpSpPr>
            <a:xfrm>
              <a:off x="2254844" y="2519622"/>
              <a:ext cx="5516553" cy="1694679"/>
              <a:chOff x="1691134" y="1889716"/>
              <a:chExt cx="4137418" cy="1271009"/>
            </a:xfrm>
          </p:grpSpPr>
          <p:sp>
            <p:nvSpPr>
              <p:cNvPr id="11" name="矩形 10"/>
              <p:cNvSpPr/>
              <p:nvPr/>
            </p:nvSpPr>
            <p:spPr>
              <a:xfrm>
                <a:off x="1946475" y="1889716"/>
                <a:ext cx="3872698" cy="848742"/>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第</a:t>
                </a:r>
                <a:r>
                  <a:rPr lang="en-US" altLang="zh-CN" sz="6600" dirty="0">
                    <a:solidFill>
                      <a:schemeClr val="tx1">
                        <a:lumMod val="85000"/>
                        <a:lumOff val="15000"/>
                      </a:schemeClr>
                    </a:solidFill>
                    <a:latin typeface="造字工房朗倩（非商用）常规体" pitchFamily="50" charset="-122"/>
                    <a:ea typeface="造字工房朗倩（非商用）常规体" pitchFamily="50" charset="-122"/>
                  </a:rPr>
                  <a:t>3</a:t>
                </a: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章</a:t>
                </a:r>
                <a:r>
                  <a:rPr lang="en-US" altLang="zh-CN" sz="6600" dirty="0">
                    <a:solidFill>
                      <a:schemeClr val="tx1">
                        <a:lumMod val="85000"/>
                        <a:lumOff val="15000"/>
                      </a:schemeClr>
                    </a:solidFill>
                    <a:latin typeface="造字工房朗倩（非商用）常规体" pitchFamily="50" charset="-122"/>
                    <a:ea typeface="造字工房朗倩（非商用）常规体" pitchFamily="50" charset="-122"/>
                  </a:rPr>
                  <a:t> </a:t>
                </a: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运输层</a:t>
                </a:r>
              </a:p>
            </p:txBody>
          </p:sp>
          <p:sp>
            <p:nvSpPr>
              <p:cNvPr id="12" name="矩形 11"/>
              <p:cNvSpPr/>
              <p:nvPr/>
            </p:nvSpPr>
            <p:spPr>
              <a:xfrm>
                <a:off x="3617368" y="2663382"/>
                <a:ext cx="2211184"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ransport</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Layer</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3297904" y="2259425"/>
                <a:ext cx="534041" cy="807913"/>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T</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1691134" y="3160725"/>
                <a:ext cx="4044583"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576176" y="406167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C353240E-7DB0-4515-A59E-7D010EE86F3F}"/>
              </a:ext>
            </a:extLst>
          </p:cNvPr>
          <p:cNvGrpSpPr/>
          <p:nvPr/>
        </p:nvGrpSpPr>
        <p:grpSpPr>
          <a:xfrm>
            <a:off x="430213" y="0"/>
            <a:ext cx="6614890" cy="1428589"/>
            <a:chOff x="551030" y="-368704"/>
            <a:chExt cx="6614890" cy="1428589"/>
          </a:xfrm>
        </p:grpSpPr>
        <p:grpSp>
          <p:nvGrpSpPr>
            <p:cNvPr id="9" name="组合 8">
              <a:extLst>
                <a:ext uri="{FF2B5EF4-FFF2-40B4-BE49-F238E27FC236}">
                  <a16:creationId xmlns:a16="http://schemas.microsoft.com/office/drawing/2014/main" id="{2FDA196F-3B46-47ED-A39F-269DDDFFB43F}"/>
                </a:ext>
              </a:extLst>
            </p:cNvPr>
            <p:cNvGrpSpPr/>
            <p:nvPr/>
          </p:nvGrpSpPr>
          <p:grpSpPr>
            <a:xfrm>
              <a:off x="1201632" y="303925"/>
              <a:ext cx="5964288" cy="709466"/>
              <a:chOff x="1839059" y="967769"/>
              <a:chExt cx="5964288" cy="709466"/>
            </a:xfrm>
          </p:grpSpPr>
          <p:sp>
            <p:nvSpPr>
              <p:cNvPr id="11" name="矩形: 圆角 30">
                <a:extLst>
                  <a:ext uri="{FF2B5EF4-FFF2-40B4-BE49-F238E27FC236}">
                    <a16:creationId xmlns:a16="http://schemas.microsoft.com/office/drawing/2014/main" id="{2E641971-5FAE-4933-8A73-4391ECF2575C}"/>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2" name="文本框 11">
                <a:extLst>
                  <a:ext uri="{FF2B5EF4-FFF2-40B4-BE49-F238E27FC236}">
                    <a16:creationId xmlns:a16="http://schemas.microsoft.com/office/drawing/2014/main" id="{FB5BF154-9DCC-4161-90CA-3DF10D611ABA}"/>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0" name="图片 9">
              <a:extLst>
                <a:ext uri="{FF2B5EF4-FFF2-40B4-BE49-F238E27FC236}">
                  <a16:creationId xmlns:a16="http://schemas.microsoft.com/office/drawing/2014/main" id="{CB11ADE0-2765-47CF-8425-56226F29BA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4" name="组合 13">
            <a:extLst>
              <a:ext uri="{FF2B5EF4-FFF2-40B4-BE49-F238E27FC236}">
                <a16:creationId xmlns:a16="http://schemas.microsoft.com/office/drawing/2014/main" id="{E68F9733-1800-47EA-A96B-90DD562C639A}"/>
              </a:ext>
            </a:extLst>
          </p:cNvPr>
          <p:cNvGrpSpPr/>
          <p:nvPr/>
        </p:nvGrpSpPr>
        <p:grpSpPr>
          <a:xfrm>
            <a:off x="905395" y="1607130"/>
            <a:ext cx="3157564" cy="526731"/>
            <a:chOff x="722008" y="1303131"/>
            <a:chExt cx="3645087" cy="502939"/>
          </a:xfrm>
        </p:grpSpPr>
        <p:sp>
          <p:nvSpPr>
            <p:cNvPr id="15" name="流程图: 手动输入 6">
              <a:extLst>
                <a:ext uri="{FF2B5EF4-FFF2-40B4-BE49-F238E27FC236}">
                  <a16:creationId xmlns:a16="http://schemas.microsoft.com/office/drawing/2014/main" id="{CD02C836-5E3B-4365-B13F-B4CDEDC99470}"/>
                </a:ext>
              </a:extLst>
            </p:cNvPr>
            <p:cNvSpPr/>
            <p:nvPr/>
          </p:nvSpPr>
          <p:spPr>
            <a:xfrm rot="5400000" flipV="1">
              <a:off x="2439917" y="-144779"/>
              <a:ext cx="475861" cy="337849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6" name="组合 15">
              <a:extLst>
                <a:ext uri="{FF2B5EF4-FFF2-40B4-BE49-F238E27FC236}">
                  <a16:creationId xmlns:a16="http://schemas.microsoft.com/office/drawing/2014/main" id="{004D0B8B-48A6-45D7-B9AE-4BB8865BB65D}"/>
                </a:ext>
              </a:extLst>
            </p:cNvPr>
            <p:cNvGrpSpPr/>
            <p:nvPr/>
          </p:nvGrpSpPr>
          <p:grpSpPr>
            <a:xfrm>
              <a:off x="722008" y="1303131"/>
              <a:ext cx="546594" cy="475865"/>
              <a:chOff x="708742" y="1296102"/>
              <a:chExt cx="454744" cy="283828"/>
            </a:xfrm>
          </p:grpSpPr>
          <p:sp>
            <p:nvSpPr>
              <p:cNvPr id="18" name="平行四边形 17">
                <a:extLst>
                  <a:ext uri="{FF2B5EF4-FFF2-40B4-BE49-F238E27FC236}">
                    <a16:creationId xmlns:a16="http://schemas.microsoft.com/office/drawing/2014/main" id="{999B64CC-24C7-4F4D-910E-EDB2F7E40A59}"/>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9" name="平行四边形 18">
                <a:extLst>
                  <a:ext uri="{FF2B5EF4-FFF2-40B4-BE49-F238E27FC236}">
                    <a16:creationId xmlns:a16="http://schemas.microsoft.com/office/drawing/2014/main" id="{4FBC417D-1956-4995-845D-5F9EB538115D}"/>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7" name="Text Box 79">
              <a:extLst>
                <a:ext uri="{FF2B5EF4-FFF2-40B4-BE49-F238E27FC236}">
                  <a16:creationId xmlns:a16="http://schemas.microsoft.com/office/drawing/2014/main" id="{04FC509A-86C9-4D6D-8C22-BE846F6BD598}"/>
                </a:ext>
              </a:extLst>
            </p:cNvPr>
            <p:cNvSpPr txBox="1">
              <a:spLocks noChangeArrowheads="1"/>
            </p:cNvSpPr>
            <p:nvPr/>
          </p:nvSpPr>
          <p:spPr bwMode="auto">
            <a:xfrm>
              <a:off x="1351236" y="1335870"/>
              <a:ext cx="2522364"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可靠数据传输</a:t>
              </a:r>
            </a:p>
          </p:txBody>
        </p:sp>
      </p:grpSp>
      <p:grpSp>
        <p:nvGrpSpPr>
          <p:cNvPr id="20" name="组合 19">
            <a:extLst>
              <a:ext uri="{FF2B5EF4-FFF2-40B4-BE49-F238E27FC236}">
                <a16:creationId xmlns:a16="http://schemas.microsoft.com/office/drawing/2014/main" id="{E6EAA37D-C1D1-4947-9A97-56836C65BCF3}"/>
              </a:ext>
            </a:extLst>
          </p:cNvPr>
          <p:cNvGrpSpPr/>
          <p:nvPr/>
        </p:nvGrpSpPr>
        <p:grpSpPr>
          <a:xfrm>
            <a:off x="1195695" y="2334106"/>
            <a:ext cx="6720840" cy="476221"/>
            <a:chOff x="1403750" y="3593123"/>
            <a:chExt cx="6720840" cy="476221"/>
          </a:xfrm>
        </p:grpSpPr>
        <p:grpSp>
          <p:nvGrpSpPr>
            <p:cNvPr id="21" name="组合 20">
              <a:extLst>
                <a:ext uri="{FF2B5EF4-FFF2-40B4-BE49-F238E27FC236}">
                  <a16:creationId xmlns:a16="http://schemas.microsoft.com/office/drawing/2014/main" id="{6F1817A9-A7FD-420D-AB99-F2B6BC5DFF4B}"/>
                </a:ext>
              </a:extLst>
            </p:cNvPr>
            <p:cNvGrpSpPr/>
            <p:nvPr/>
          </p:nvGrpSpPr>
          <p:grpSpPr>
            <a:xfrm>
              <a:off x="1403750" y="3593123"/>
              <a:ext cx="490436" cy="476221"/>
              <a:chOff x="1403750" y="3593123"/>
              <a:chExt cx="808892" cy="785446"/>
            </a:xfrm>
          </p:grpSpPr>
          <p:sp>
            <p:nvSpPr>
              <p:cNvPr id="23" name="对话气泡: 椭圆形 22">
                <a:extLst>
                  <a:ext uri="{FF2B5EF4-FFF2-40B4-BE49-F238E27FC236}">
                    <a16:creationId xmlns:a16="http://schemas.microsoft.com/office/drawing/2014/main" id="{EB399859-95A4-4241-A2CA-FCA281CEB3D5}"/>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ound-web-cam_17861">
                <a:extLst>
                  <a:ext uri="{FF2B5EF4-FFF2-40B4-BE49-F238E27FC236}">
                    <a16:creationId xmlns:a16="http://schemas.microsoft.com/office/drawing/2014/main" id="{D3A711B1-BF14-41B5-B6CB-C176E9A63853}"/>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2" name="Text Box 79">
              <a:extLst>
                <a:ext uri="{FF2B5EF4-FFF2-40B4-BE49-F238E27FC236}">
                  <a16:creationId xmlns:a16="http://schemas.microsoft.com/office/drawing/2014/main" id="{92A8CE5A-1CB2-43AB-9925-6B42D77103D6}"/>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在应用层、运输层和链路层都很重要</a:t>
              </a:r>
            </a:p>
          </p:txBody>
        </p:sp>
      </p:grpSp>
      <p:grpSp>
        <p:nvGrpSpPr>
          <p:cNvPr id="25" name="组合 24">
            <a:extLst>
              <a:ext uri="{FF2B5EF4-FFF2-40B4-BE49-F238E27FC236}">
                <a16:creationId xmlns:a16="http://schemas.microsoft.com/office/drawing/2014/main" id="{3C76718A-DAA8-4DF2-A9F3-1AA0F67E29D7}"/>
              </a:ext>
            </a:extLst>
          </p:cNvPr>
          <p:cNvGrpSpPr/>
          <p:nvPr/>
        </p:nvGrpSpPr>
        <p:grpSpPr>
          <a:xfrm>
            <a:off x="1195695" y="3126662"/>
            <a:ext cx="6720840" cy="476221"/>
            <a:chOff x="1403750" y="3593123"/>
            <a:chExt cx="6720840" cy="476221"/>
          </a:xfrm>
        </p:grpSpPr>
        <p:grpSp>
          <p:nvGrpSpPr>
            <p:cNvPr id="26" name="组合 25">
              <a:extLst>
                <a:ext uri="{FF2B5EF4-FFF2-40B4-BE49-F238E27FC236}">
                  <a16:creationId xmlns:a16="http://schemas.microsoft.com/office/drawing/2014/main" id="{53B62EEF-630A-476D-8EA7-5FA71BB496AB}"/>
                </a:ext>
              </a:extLst>
            </p:cNvPr>
            <p:cNvGrpSpPr/>
            <p:nvPr/>
          </p:nvGrpSpPr>
          <p:grpSpPr>
            <a:xfrm>
              <a:off x="1403750" y="3593123"/>
              <a:ext cx="490436" cy="476221"/>
              <a:chOff x="1403750" y="3593123"/>
              <a:chExt cx="808892" cy="785446"/>
            </a:xfrm>
          </p:grpSpPr>
          <p:sp>
            <p:nvSpPr>
              <p:cNvPr id="28" name="对话气泡: 椭圆形 27">
                <a:extLst>
                  <a:ext uri="{FF2B5EF4-FFF2-40B4-BE49-F238E27FC236}">
                    <a16:creationId xmlns:a16="http://schemas.microsoft.com/office/drawing/2014/main" id="{EE14BD82-D50E-42F6-99E6-74BDB47FE144}"/>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ound-web-cam_17861">
                <a:extLst>
                  <a:ext uri="{FF2B5EF4-FFF2-40B4-BE49-F238E27FC236}">
                    <a16:creationId xmlns:a16="http://schemas.microsoft.com/office/drawing/2014/main" id="{9C21BC95-F20E-4285-8ECA-CBECB2745A84}"/>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7" name="Text Box 79">
              <a:extLst>
                <a:ext uri="{FF2B5EF4-FFF2-40B4-BE49-F238E27FC236}">
                  <a16:creationId xmlns:a16="http://schemas.microsoft.com/office/drawing/2014/main" id="{68D3E046-4099-49D1-8680-33B11A663502}"/>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网络中最重要的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top-10</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问题之一！</a:t>
              </a:r>
            </a:p>
          </p:txBody>
        </p:sp>
      </p:grpSp>
    </p:spTree>
    <p:extLst>
      <p:ext uri="{BB962C8B-B14F-4D97-AF65-F5344CB8AC3E}">
        <p14:creationId xmlns:p14="http://schemas.microsoft.com/office/powerpoint/2010/main" val="72470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8A046F07-E0B4-48EE-B75F-983FE1D3B67A}"/>
              </a:ext>
            </a:extLst>
          </p:cNvPr>
          <p:cNvCxnSpPr/>
          <p:nvPr/>
        </p:nvCxnSpPr>
        <p:spPr>
          <a:xfrm>
            <a:off x="2009775" y="2214369"/>
            <a:ext cx="0" cy="4636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CB87E1CD-D6B6-4D30-907C-69D786424F90}"/>
              </a:ext>
            </a:extLst>
          </p:cNvPr>
          <p:cNvCxnSpPr>
            <a:cxnSpLocks/>
          </p:cNvCxnSpPr>
          <p:nvPr/>
        </p:nvCxnSpPr>
        <p:spPr>
          <a:xfrm flipV="1">
            <a:off x="3945255" y="2214369"/>
            <a:ext cx="0" cy="4636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66C2B577-D807-49D8-A049-624F5DE3DD70}"/>
              </a:ext>
            </a:extLst>
          </p:cNvPr>
          <p:cNvGrpSpPr/>
          <p:nvPr/>
        </p:nvGrpSpPr>
        <p:grpSpPr>
          <a:xfrm>
            <a:off x="3449954" y="2743211"/>
            <a:ext cx="509587" cy="296997"/>
            <a:chOff x="3535679" y="2965316"/>
            <a:chExt cx="509587" cy="296997"/>
          </a:xfrm>
        </p:grpSpPr>
        <p:cxnSp>
          <p:nvCxnSpPr>
            <p:cNvPr id="57" name="直接箭头连接符 56">
              <a:extLst>
                <a:ext uri="{FF2B5EF4-FFF2-40B4-BE49-F238E27FC236}">
                  <a16:creationId xmlns:a16="http://schemas.microsoft.com/office/drawing/2014/main" id="{85751031-90B6-4274-9B57-FC223924C350}"/>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4BA8420-ED77-4478-AC94-D0ACAB677D91}"/>
                </a:ext>
              </a:extLst>
            </p:cNvPr>
            <p:cNvCxnSpPr/>
            <p:nvPr/>
          </p:nvCxnSpPr>
          <p:spPr>
            <a:xfrm>
              <a:off x="3535679" y="3262313"/>
              <a:ext cx="5095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57">
            <a:extLst>
              <a:ext uri="{FF2B5EF4-FFF2-40B4-BE49-F238E27FC236}">
                <a16:creationId xmlns:a16="http://schemas.microsoft.com/office/drawing/2014/main" id="{E37426DC-DE88-436A-A468-95E8A869E8AF}"/>
              </a:ext>
            </a:extLst>
          </p:cNvPr>
          <p:cNvGrpSpPr/>
          <p:nvPr/>
        </p:nvGrpSpPr>
        <p:grpSpPr>
          <a:xfrm rot="5400000">
            <a:off x="2101089" y="2665526"/>
            <a:ext cx="283368" cy="465998"/>
            <a:chOff x="3535679" y="2965316"/>
            <a:chExt cx="509587" cy="296997"/>
          </a:xfrm>
        </p:grpSpPr>
        <p:cxnSp>
          <p:nvCxnSpPr>
            <p:cNvPr id="59" name="直接箭头连接符 58">
              <a:extLst>
                <a:ext uri="{FF2B5EF4-FFF2-40B4-BE49-F238E27FC236}">
                  <a16:creationId xmlns:a16="http://schemas.microsoft.com/office/drawing/2014/main" id="{9ABF8F85-57E9-4878-94B8-7C8B24C601EC}"/>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3632E9E5-AAE0-437A-8E67-E84595EA491B}"/>
                </a:ext>
              </a:extLst>
            </p:cNvPr>
            <p:cNvCxnSpPr/>
            <p:nvPr/>
          </p:nvCxnSpPr>
          <p:spPr>
            <a:xfrm>
              <a:off x="3535679" y="3262313"/>
              <a:ext cx="5095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接箭头连接符 64">
            <a:extLst>
              <a:ext uri="{FF2B5EF4-FFF2-40B4-BE49-F238E27FC236}">
                <a16:creationId xmlns:a16="http://schemas.microsoft.com/office/drawing/2014/main" id="{817EF7F4-C308-464A-A1CA-DE347F63C334}"/>
              </a:ext>
            </a:extLst>
          </p:cNvPr>
          <p:cNvCxnSpPr>
            <a:cxnSpLocks/>
          </p:cNvCxnSpPr>
          <p:nvPr/>
        </p:nvCxnSpPr>
        <p:spPr>
          <a:xfrm>
            <a:off x="4962525" y="2678053"/>
            <a:ext cx="0" cy="336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EB8B4591-E44D-4B33-BED8-96432CE8CCDE}"/>
              </a:ext>
            </a:extLst>
          </p:cNvPr>
          <p:cNvCxnSpPr>
            <a:cxnSpLocks/>
          </p:cNvCxnSpPr>
          <p:nvPr/>
        </p:nvCxnSpPr>
        <p:spPr>
          <a:xfrm flipV="1">
            <a:off x="6711794" y="2678053"/>
            <a:ext cx="0" cy="336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882E2472-1FE6-40FF-B059-F97B206F37F9}"/>
              </a:ext>
            </a:extLst>
          </p:cNvPr>
          <p:cNvGrpSpPr/>
          <p:nvPr/>
        </p:nvGrpSpPr>
        <p:grpSpPr>
          <a:xfrm rot="5400000">
            <a:off x="4926439" y="4015013"/>
            <a:ext cx="477011" cy="294547"/>
            <a:chOff x="3535679" y="2965316"/>
            <a:chExt cx="509587" cy="296997"/>
          </a:xfrm>
        </p:grpSpPr>
        <p:cxnSp>
          <p:nvCxnSpPr>
            <p:cNvPr id="68" name="直接箭头连接符 67">
              <a:extLst>
                <a:ext uri="{FF2B5EF4-FFF2-40B4-BE49-F238E27FC236}">
                  <a16:creationId xmlns:a16="http://schemas.microsoft.com/office/drawing/2014/main" id="{A2B2D4A7-EDD3-41FC-8735-9ED2D15E703D}"/>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D175C198-34F3-478D-A527-33A58F3EAC6A}"/>
                </a:ext>
              </a:extLst>
            </p:cNvPr>
            <p:cNvCxnSpPr/>
            <p:nvPr/>
          </p:nvCxnSpPr>
          <p:spPr>
            <a:xfrm>
              <a:off x="3535679" y="3262313"/>
              <a:ext cx="509587"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670DA1AE-F4C8-42F4-999A-A0472E019446}"/>
              </a:ext>
            </a:extLst>
          </p:cNvPr>
          <p:cNvGrpSpPr/>
          <p:nvPr/>
        </p:nvGrpSpPr>
        <p:grpSpPr>
          <a:xfrm rot="16200000" flipH="1">
            <a:off x="6336992" y="4011917"/>
            <a:ext cx="477011" cy="266215"/>
            <a:chOff x="3535679" y="2965316"/>
            <a:chExt cx="509587" cy="296997"/>
          </a:xfrm>
        </p:grpSpPr>
        <p:cxnSp>
          <p:nvCxnSpPr>
            <p:cNvPr id="72" name="直接箭头连接符 71">
              <a:extLst>
                <a:ext uri="{FF2B5EF4-FFF2-40B4-BE49-F238E27FC236}">
                  <a16:creationId xmlns:a16="http://schemas.microsoft.com/office/drawing/2014/main" id="{60E08147-8891-4F31-B311-A7C2A20EE066}"/>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6F609E89-0662-40E0-ADEF-7788D28649F8}"/>
                </a:ext>
              </a:extLst>
            </p:cNvPr>
            <p:cNvCxnSpPr/>
            <p:nvPr/>
          </p:nvCxnSpPr>
          <p:spPr>
            <a:xfrm>
              <a:off x="3535679" y="3262313"/>
              <a:ext cx="509587"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40064C9B-881F-441B-AC9C-1CBFCDD0A813}"/>
              </a:ext>
            </a:extLst>
          </p:cNvPr>
          <p:cNvGrpSpPr/>
          <p:nvPr/>
        </p:nvGrpSpPr>
        <p:grpSpPr>
          <a:xfrm>
            <a:off x="4417695" y="4521420"/>
            <a:ext cx="2802255" cy="297030"/>
            <a:chOff x="4503420" y="4743525"/>
            <a:chExt cx="2802255" cy="297030"/>
          </a:xfrm>
        </p:grpSpPr>
        <p:cxnSp>
          <p:nvCxnSpPr>
            <p:cNvPr id="25" name="直接连接符 24">
              <a:extLst>
                <a:ext uri="{FF2B5EF4-FFF2-40B4-BE49-F238E27FC236}">
                  <a16:creationId xmlns:a16="http://schemas.microsoft.com/office/drawing/2014/main" id="{DD52150C-292B-4DDF-8AE1-32FD866C2DF7}"/>
                </a:ext>
              </a:extLst>
            </p:cNvPr>
            <p:cNvCxnSpPr/>
            <p:nvPr/>
          </p:nvCxnSpPr>
          <p:spPr>
            <a:xfrm>
              <a:off x="4503420" y="4884420"/>
              <a:ext cx="2802255"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8A67A7A4-6269-411C-8100-873EECAC73C5}"/>
                </a:ext>
              </a:extLst>
            </p:cNvPr>
            <p:cNvCxnSpPr>
              <a:cxnSpLocks/>
            </p:cNvCxnSpPr>
            <p:nvPr/>
          </p:nvCxnSpPr>
          <p:spPr>
            <a:xfrm>
              <a:off x="7305675" y="4743525"/>
              <a:ext cx="0" cy="156135"/>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1AB53CA4-7FA1-47FD-8DE8-639778866C34}"/>
                </a:ext>
              </a:extLst>
            </p:cNvPr>
            <p:cNvCxnSpPr>
              <a:cxnSpLocks/>
            </p:cNvCxnSpPr>
            <p:nvPr/>
          </p:nvCxnSpPr>
          <p:spPr>
            <a:xfrm>
              <a:off x="5923280" y="4884420"/>
              <a:ext cx="0" cy="156135"/>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BAC93E05-DAEB-478F-A533-99C678D22A52}"/>
              </a:ext>
            </a:extLst>
          </p:cNvPr>
          <p:cNvGrpSpPr/>
          <p:nvPr/>
        </p:nvGrpSpPr>
        <p:grpSpPr>
          <a:xfrm>
            <a:off x="1575440" y="4513800"/>
            <a:ext cx="2745823" cy="297030"/>
            <a:chOff x="1604733" y="4735905"/>
            <a:chExt cx="2802255" cy="297030"/>
          </a:xfrm>
        </p:grpSpPr>
        <p:grpSp>
          <p:nvGrpSpPr>
            <p:cNvPr id="77" name="组合 76">
              <a:extLst>
                <a:ext uri="{FF2B5EF4-FFF2-40B4-BE49-F238E27FC236}">
                  <a16:creationId xmlns:a16="http://schemas.microsoft.com/office/drawing/2014/main" id="{EF949E2D-C00B-4588-AD7B-7DF40E49A1BB}"/>
                </a:ext>
              </a:extLst>
            </p:cNvPr>
            <p:cNvGrpSpPr/>
            <p:nvPr/>
          </p:nvGrpSpPr>
          <p:grpSpPr>
            <a:xfrm>
              <a:off x="1604733" y="4735905"/>
              <a:ext cx="2802255" cy="297030"/>
              <a:chOff x="4503420" y="4743525"/>
              <a:chExt cx="2802255" cy="297030"/>
            </a:xfrm>
          </p:grpSpPr>
          <p:cxnSp>
            <p:nvCxnSpPr>
              <p:cNvPr id="78" name="直接连接符 77">
                <a:extLst>
                  <a:ext uri="{FF2B5EF4-FFF2-40B4-BE49-F238E27FC236}">
                    <a16:creationId xmlns:a16="http://schemas.microsoft.com/office/drawing/2014/main" id="{C2261C11-378C-4013-BA33-BF7A62FB7979}"/>
                  </a:ext>
                </a:extLst>
              </p:cNvPr>
              <p:cNvCxnSpPr/>
              <p:nvPr/>
            </p:nvCxnSpPr>
            <p:spPr>
              <a:xfrm>
                <a:off x="4503420" y="4884420"/>
                <a:ext cx="2802255"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BC979746-E83A-4D4D-A7D3-71A9EF52D8E0}"/>
                  </a:ext>
                </a:extLst>
              </p:cNvPr>
              <p:cNvCxnSpPr>
                <a:cxnSpLocks/>
              </p:cNvCxnSpPr>
              <p:nvPr/>
            </p:nvCxnSpPr>
            <p:spPr>
              <a:xfrm>
                <a:off x="7305675" y="4743525"/>
                <a:ext cx="0" cy="156135"/>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25CC569B-22A2-4B67-AB93-A8FA87C01AC8}"/>
                  </a:ext>
                </a:extLst>
              </p:cNvPr>
              <p:cNvCxnSpPr>
                <a:cxnSpLocks/>
              </p:cNvCxnSpPr>
              <p:nvPr/>
            </p:nvCxnSpPr>
            <p:spPr>
              <a:xfrm>
                <a:off x="5923280" y="4884420"/>
                <a:ext cx="0" cy="156135"/>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grpSp>
        <p:cxnSp>
          <p:nvCxnSpPr>
            <p:cNvPr id="81" name="直接连接符 80">
              <a:extLst>
                <a:ext uri="{FF2B5EF4-FFF2-40B4-BE49-F238E27FC236}">
                  <a16:creationId xmlns:a16="http://schemas.microsoft.com/office/drawing/2014/main" id="{53450240-4B95-4654-A698-5FCDC7F98DF6}"/>
                </a:ext>
              </a:extLst>
            </p:cNvPr>
            <p:cNvCxnSpPr>
              <a:cxnSpLocks/>
            </p:cNvCxnSpPr>
            <p:nvPr/>
          </p:nvCxnSpPr>
          <p:spPr>
            <a:xfrm>
              <a:off x="1619426" y="4863427"/>
              <a:ext cx="0" cy="156135"/>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grpSp>
      <p:sp>
        <p:nvSpPr>
          <p:cNvPr id="85" name="文本框 84">
            <a:extLst>
              <a:ext uri="{FF2B5EF4-FFF2-40B4-BE49-F238E27FC236}">
                <a16:creationId xmlns:a16="http://schemas.microsoft.com/office/drawing/2014/main" id="{9387E15A-E2A9-4652-825D-CDE8EF68C8DD}"/>
              </a:ext>
            </a:extLst>
          </p:cNvPr>
          <p:cNvSpPr txBox="1"/>
          <p:nvPr/>
        </p:nvSpPr>
        <p:spPr>
          <a:xfrm>
            <a:off x="2009774" y="4722829"/>
            <a:ext cx="1844860" cy="458395"/>
          </a:xfrm>
          <a:prstGeom prst="rect">
            <a:avLst/>
          </a:prstGeom>
          <a:noFill/>
        </p:spPr>
        <p:txBody>
          <a:bodyPr wrap="square" rtlCol="0" anchor="ctr">
            <a:spAutoFit/>
          </a:bodyPr>
          <a:lstStyle/>
          <a:p>
            <a:pPr algn="ctr">
              <a:lnSpc>
                <a:spcPct val="130000"/>
              </a:lnSpc>
            </a:pP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提供的服务</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6" name="文本框 85">
            <a:extLst>
              <a:ext uri="{FF2B5EF4-FFF2-40B4-BE49-F238E27FC236}">
                <a16:creationId xmlns:a16="http://schemas.microsoft.com/office/drawing/2014/main" id="{7C0E5F30-B7E5-47BC-BCB6-98710A22E579}"/>
              </a:ext>
            </a:extLst>
          </p:cNvPr>
          <p:cNvSpPr txBox="1"/>
          <p:nvPr/>
        </p:nvSpPr>
        <p:spPr>
          <a:xfrm>
            <a:off x="4985263" y="4717267"/>
            <a:ext cx="1844860" cy="458395"/>
          </a:xfrm>
          <a:prstGeom prst="rect">
            <a:avLst/>
          </a:prstGeom>
          <a:noFill/>
        </p:spPr>
        <p:txBody>
          <a:bodyPr wrap="square" rtlCol="0" anchor="ctr">
            <a:spAutoFit/>
          </a:bodyPr>
          <a:lstStyle/>
          <a:p>
            <a:pPr algn="ctr">
              <a:lnSpc>
                <a:spcPct val="130000"/>
              </a:lnSpc>
            </a:pP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(b)</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 服务实现</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7" name="文本框 86">
            <a:extLst>
              <a:ext uri="{FF2B5EF4-FFF2-40B4-BE49-F238E27FC236}">
                <a16:creationId xmlns:a16="http://schemas.microsoft.com/office/drawing/2014/main" id="{97102EFE-1CAF-406B-955F-C621E2966EDF}"/>
              </a:ext>
            </a:extLst>
          </p:cNvPr>
          <p:cNvSpPr txBox="1"/>
          <p:nvPr/>
        </p:nvSpPr>
        <p:spPr>
          <a:xfrm>
            <a:off x="6708605" y="3482985"/>
            <a:ext cx="927957" cy="380489"/>
          </a:xfrm>
          <a:prstGeom prst="rect">
            <a:avLst/>
          </a:prstGeom>
          <a:noFill/>
        </p:spPr>
        <p:txBody>
          <a:bodyPr wrap="square" rtlCol="0" anchor="ctr">
            <a:spAutoFit/>
          </a:bodyPr>
          <a:lstStyle/>
          <a:p>
            <a:pPr algn="ct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88" name="文本框 87">
            <a:extLst>
              <a:ext uri="{FF2B5EF4-FFF2-40B4-BE49-F238E27FC236}">
                <a16:creationId xmlns:a16="http://schemas.microsoft.com/office/drawing/2014/main" id="{BBF07315-A048-4FFF-8EE9-C558A43D9ADB}"/>
              </a:ext>
            </a:extLst>
          </p:cNvPr>
          <p:cNvSpPr txBox="1"/>
          <p:nvPr/>
        </p:nvSpPr>
        <p:spPr>
          <a:xfrm flipH="1">
            <a:off x="6510498" y="2619214"/>
            <a:ext cx="1779243" cy="380489"/>
          </a:xfrm>
          <a:prstGeom prst="rect">
            <a:avLst/>
          </a:prstGeom>
          <a:noFill/>
        </p:spPr>
        <p:txBody>
          <a:bodyPr wrap="square" rtlCol="0" anchor="ctr">
            <a:spAutoFit/>
          </a:bodyPr>
          <a:lstStyle/>
          <a:p>
            <a:pPr algn="ct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89" name="文本框 88">
            <a:extLst>
              <a:ext uri="{FF2B5EF4-FFF2-40B4-BE49-F238E27FC236}">
                <a16:creationId xmlns:a16="http://schemas.microsoft.com/office/drawing/2014/main" id="{39E4C808-AD0E-4E6A-9CB2-A286B2946625}"/>
              </a:ext>
            </a:extLst>
          </p:cNvPr>
          <p:cNvSpPr txBox="1"/>
          <p:nvPr/>
        </p:nvSpPr>
        <p:spPr>
          <a:xfrm>
            <a:off x="3970659" y="2610769"/>
            <a:ext cx="991865" cy="380489"/>
          </a:xfrm>
          <a:prstGeom prst="rect">
            <a:avLst/>
          </a:prstGeom>
          <a:noFill/>
        </p:spPr>
        <p:txBody>
          <a:bodyPr wrap="square" rtlCol="0" anchor="ctr">
            <a:spAutoFit/>
          </a:bodyPr>
          <a:lstStyle/>
          <a:p>
            <a:pP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90" name="文本框 89">
            <a:extLst>
              <a:ext uri="{FF2B5EF4-FFF2-40B4-BE49-F238E27FC236}">
                <a16:creationId xmlns:a16="http://schemas.microsoft.com/office/drawing/2014/main" id="{9F4D6F12-5672-426D-A1B8-19A1F6784050}"/>
              </a:ext>
            </a:extLst>
          </p:cNvPr>
          <p:cNvSpPr txBox="1"/>
          <p:nvPr/>
        </p:nvSpPr>
        <p:spPr>
          <a:xfrm flipH="1">
            <a:off x="3959540" y="3469046"/>
            <a:ext cx="1955473" cy="380489"/>
          </a:xfrm>
          <a:prstGeom prst="rect">
            <a:avLst/>
          </a:prstGeom>
          <a:noFill/>
        </p:spPr>
        <p:txBody>
          <a:bodyPr wrap="square" rtlCol="0" anchor="ctr">
            <a:spAutoFit/>
          </a:bodyPr>
          <a:lstStyle/>
          <a:p>
            <a:pP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cxnSp>
        <p:nvCxnSpPr>
          <p:cNvPr id="91" name="直接箭头连接符 90">
            <a:extLst>
              <a:ext uri="{FF2B5EF4-FFF2-40B4-BE49-F238E27FC236}">
                <a16:creationId xmlns:a16="http://schemas.microsoft.com/office/drawing/2014/main" id="{77D74A95-ECDF-4967-A0F9-AD95FAFD1216}"/>
              </a:ext>
            </a:extLst>
          </p:cNvPr>
          <p:cNvCxnSpPr>
            <a:cxnSpLocks/>
          </p:cNvCxnSpPr>
          <p:nvPr/>
        </p:nvCxnSpPr>
        <p:spPr>
          <a:xfrm>
            <a:off x="4985263" y="3584080"/>
            <a:ext cx="0" cy="31947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CF7B974A-5337-4F9C-9FB4-B0A454E93FAC}"/>
              </a:ext>
            </a:extLst>
          </p:cNvPr>
          <p:cNvCxnSpPr>
            <a:cxnSpLocks/>
          </p:cNvCxnSpPr>
          <p:nvPr/>
        </p:nvCxnSpPr>
        <p:spPr>
          <a:xfrm>
            <a:off x="6711794" y="3604752"/>
            <a:ext cx="0" cy="31947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7" name="组合 96">
            <a:extLst>
              <a:ext uri="{FF2B5EF4-FFF2-40B4-BE49-F238E27FC236}">
                <a16:creationId xmlns:a16="http://schemas.microsoft.com/office/drawing/2014/main" id="{188CD40C-165A-4447-A336-3D2F3795D0A3}"/>
              </a:ext>
            </a:extLst>
          </p:cNvPr>
          <p:cNvGrpSpPr/>
          <p:nvPr/>
        </p:nvGrpSpPr>
        <p:grpSpPr>
          <a:xfrm>
            <a:off x="2104437" y="2269023"/>
            <a:ext cx="680899" cy="349711"/>
            <a:chOff x="2217074" y="2472144"/>
            <a:chExt cx="680899" cy="349711"/>
          </a:xfrm>
        </p:grpSpPr>
        <p:sp>
          <p:nvSpPr>
            <p:cNvPr id="95" name="文本框 94">
              <a:extLst>
                <a:ext uri="{FF2B5EF4-FFF2-40B4-BE49-F238E27FC236}">
                  <a16:creationId xmlns:a16="http://schemas.microsoft.com/office/drawing/2014/main" id="{0A4DDB84-8880-478B-A900-8319A2CB1D00}"/>
                </a:ext>
              </a:extLst>
            </p:cNvPr>
            <p:cNvSpPr txBox="1"/>
            <p:nvPr/>
          </p:nvSpPr>
          <p:spPr>
            <a:xfrm>
              <a:off x="2217074" y="2472144"/>
              <a:ext cx="680899"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sp>
          <p:nvSpPr>
            <p:cNvPr id="96" name="矩形 95">
              <a:extLst>
                <a:ext uri="{FF2B5EF4-FFF2-40B4-BE49-F238E27FC236}">
                  <a16:creationId xmlns:a16="http://schemas.microsoft.com/office/drawing/2014/main" id="{D4332780-6769-4297-A776-57745E434300}"/>
                </a:ext>
              </a:extLst>
            </p:cNvPr>
            <p:cNvSpPr/>
            <p:nvPr/>
          </p:nvSpPr>
          <p:spPr>
            <a:xfrm>
              <a:off x="2264429" y="2517389"/>
              <a:ext cx="586188" cy="286127"/>
            </a:xfrm>
            <a:prstGeom prst="rect">
              <a:avLst/>
            </a:prstGeom>
            <a:noFill/>
            <a:ln w="19050">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98" name="组合 97">
            <a:extLst>
              <a:ext uri="{FF2B5EF4-FFF2-40B4-BE49-F238E27FC236}">
                <a16:creationId xmlns:a16="http://schemas.microsoft.com/office/drawing/2014/main" id="{9703A790-F6DB-4AFE-9FB2-786C33498D0A}"/>
              </a:ext>
            </a:extLst>
          </p:cNvPr>
          <p:cNvGrpSpPr/>
          <p:nvPr/>
        </p:nvGrpSpPr>
        <p:grpSpPr>
          <a:xfrm>
            <a:off x="3169695" y="2268476"/>
            <a:ext cx="680899" cy="349711"/>
            <a:chOff x="2217074" y="2472144"/>
            <a:chExt cx="680899" cy="349711"/>
          </a:xfrm>
        </p:grpSpPr>
        <p:sp>
          <p:nvSpPr>
            <p:cNvPr id="99" name="文本框 98">
              <a:extLst>
                <a:ext uri="{FF2B5EF4-FFF2-40B4-BE49-F238E27FC236}">
                  <a16:creationId xmlns:a16="http://schemas.microsoft.com/office/drawing/2014/main" id="{25D4B8A4-3BD2-4C5D-9E09-E027491A4BA1}"/>
                </a:ext>
              </a:extLst>
            </p:cNvPr>
            <p:cNvSpPr txBox="1"/>
            <p:nvPr/>
          </p:nvSpPr>
          <p:spPr>
            <a:xfrm>
              <a:off x="2217074" y="2472144"/>
              <a:ext cx="680899"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sp>
          <p:nvSpPr>
            <p:cNvPr id="100" name="矩形 99">
              <a:extLst>
                <a:ext uri="{FF2B5EF4-FFF2-40B4-BE49-F238E27FC236}">
                  <a16:creationId xmlns:a16="http://schemas.microsoft.com/office/drawing/2014/main" id="{C81D223E-69C4-4003-8915-8FBC54B209E0}"/>
                </a:ext>
              </a:extLst>
            </p:cNvPr>
            <p:cNvSpPr/>
            <p:nvPr/>
          </p:nvSpPr>
          <p:spPr>
            <a:xfrm>
              <a:off x="2264429" y="2517389"/>
              <a:ext cx="586188" cy="28612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1" name="组合 100">
            <a:extLst>
              <a:ext uri="{FF2B5EF4-FFF2-40B4-BE49-F238E27FC236}">
                <a16:creationId xmlns:a16="http://schemas.microsoft.com/office/drawing/2014/main" id="{538444EA-0EF2-4986-87F1-EF1E65DC30C4}"/>
              </a:ext>
            </a:extLst>
          </p:cNvPr>
          <p:cNvGrpSpPr/>
          <p:nvPr/>
        </p:nvGrpSpPr>
        <p:grpSpPr>
          <a:xfrm>
            <a:off x="5028052" y="2653576"/>
            <a:ext cx="672335" cy="349711"/>
            <a:chOff x="2217074" y="2434044"/>
            <a:chExt cx="672335" cy="349711"/>
          </a:xfrm>
        </p:grpSpPr>
        <p:sp>
          <p:nvSpPr>
            <p:cNvPr id="103" name="矩形 102">
              <a:extLst>
                <a:ext uri="{FF2B5EF4-FFF2-40B4-BE49-F238E27FC236}">
                  <a16:creationId xmlns:a16="http://schemas.microsoft.com/office/drawing/2014/main" id="{DAB16F32-11B3-435A-BF72-D213CCEA7D32}"/>
                </a:ext>
              </a:extLst>
            </p:cNvPr>
            <p:cNvSpPr/>
            <p:nvPr/>
          </p:nvSpPr>
          <p:spPr>
            <a:xfrm>
              <a:off x="2264429" y="2517390"/>
              <a:ext cx="586188" cy="243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2" name="文本框 101">
              <a:extLst>
                <a:ext uri="{FF2B5EF4-FFF2-40B4-BE49-F238E27FC236}">
                  <a16:creationId xmlns:a16="http://schemas.microsoft.com/office/drawing/2014/main" id="{DFA06690-2F2C-4481-A92C-6389437B29DF}"/>
                </a:ext>
              </a:extLst>
            </p:cNvPr>
            <p:cNvSpPr txBox="1"/>
            <p:nvPr/>
          </p:nvSpPr>
          <p:spPr>
            <a:xfrm>
              <a:off x="2217074" y="2434044"/>
              <a:ext cx="672335"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04" name="组合 103">
            <a:extLst>
              <a:ext uri="{FF2B5EF4-FFF2-40B4-BE49-F238E27FC236}">
                <a16:creationId xmlns:a16="http://schemas.microsoft.com/office/drawing/2014/main" id="{FB3EAC87-E069-47A0-9D2C-B92C7D7B6996}"/>
              </a:ext>
            </a:extLst>
          </p:cNvPr>
          <p:cNvGrpSpPr/>
          <p:nvPr/>
        </p:nvGrpSpPr>
        <p:grpSpPr>
          <a:xfrm>
            <a:off x="5840404" y="2653576"/>
            <a:ext cx="676416" cy="349711"/>
            <a:chOff x="2221557" y="2434044"/>
            <a:chExt cx="676416" cy="349711"/>
          </a:xfrm>
        </p:grpSpPr>
        <p:sp>
          <p:nvSpPr>
            <p:cNvPr id="105" name="矩形 104">
              <a:extLst>
                <a:ext uri="{FF2B5EF4-FFF2-40B4-BE49-F238E27FC236}">
                  <a16:creationId xmlns:a16="http://schemas.microsoft.com/office/drawing/2014/main" id="{5C27025C-90C7-400B-BE31-814F73C0924A}"/>
                </a:ext>
              </a:extLst>
            </p:cNvPr>
            <p:cNvSpPr/>
            <p:nvPr/>
          </p:nvSpPr>
          <p:spPr>
            <a:xfrm>
              <a:off x="2264429" y="2517390"/>
              <a:ext cx="586188" cy="243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6" name="文本框 105">
              <a:extLst>
                <a:ext uri="{FF2B5EF4-FFF2-40B4-BE49-F238E27FC236}">
                  <a16:creationId xmlns:a16="http://schemas.microsoft.com/office/drawing/2014/main" id="{0D7A8389-AFC8-4D53-8BF1-6B005D60FFD6}"/>
                </a:ext>
              </a:extLst>
            </p:cNvPr>
            <p:cNvSpPr txBox="1"/>
            <p:nvPr/>
          </p:nvSpPr>
          <p:spPr>
            <a:xfrm>
              <a:off x="2221557" y="2434044"/>
              <a:ext cx="676416"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07" name="组合 106">
            <a:extLst>
              <a:ext uri="{FF2B5EF4-FFF2-40B4-BE49-F238E27FC236}">
                <a16:creationId xmlns:a16="http://schemas.microsoft.com/office/drawing/2014/main" id="{254D373B-12B3-48D9-BCFC-74025A612C9E}"/>
              </a:ext>
            </a:extLst>
          </p:cNvPr>
          <p:cNvGrpSpPr/>
          <p:nvPr/>
        </p:nvGrpSpPr>
        <p:grpSpPr>
          <a:xfrm>
            <a:off x="5021730" y="3534616"/>
            <a:ext cx="672335" cy="349711"/>
            <a:chOff x="2217074" y="2434044"/>
            <a:chExt cx="672335" cy="349711"/>
          </a:xfrm>
        </p:grpSpPr>
        <p:sp>
          <p:nvSpPr>
            <p:cNvPr id="108" name="矩形 107">
              <a:extLst>
                <a:ext uri="{FF2B5EF4-FFF2-40B4-BE49-F238E27FC236}">
                  <a16:creationId xmlns:a16="http://schemas.microsoft.com/office/drawing/2014/main" id="{23C83E0F-E920-4ACA-83AE-2F506FCEE481}"/>
                </a:ext>
              </a:extLst>
            </p:cNvPr>
            <p:cNvSpPr/>
            <p:nvPr/>
          </p:nvSpPr>
          <p:spPr>
            <a:xfrm>
              <a:off x="2264429" y="2517390"/>
              <a:ext cx="586188" cy="232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9" name="文本框 108">
              <a:extLst>
                <a:ext uri="{FF2B5EF4-FFF2-40B4-BE49-F238E27FC236}">
                  <a16:creationId xmlns:a16="http://schemas.microsoft.com/office/drawing/2014/main" id="{963575C5-7C0B-409F-855F-6A844C36CDE2}"/>
                </a:ext>
              </a:extLst>
            </p:cNvPr>
            <p:cNvSpPr txBox="1"/>
            <p:nvPr/>
          </p:nvSpPr>
          <p:spPr>
            <a:xfrm>
              <a:off x="2217074" y="2434044"/>
              <a:ext cx="672335"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分组</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10" name="组合 109">
            <a:extLst>
              <a:ext uri="{FF2B5EF4-FFF2-40B4-BE49-F238E27FC236}">
                <a16:creationId xmlns:a16="http://schemas.microsoft.com/office/drawing/2014/main" id="{EFDF966B-B3B5-4ADE-B825-FB86427DDCB9}"/>
              </a:ext>
            </a:extLst>
          </p:cNvPr>
          <p:cNvGrpSpPr/>
          <p:nvPr/>
        </p:nvGrpSpPr>
        <p:grpSpPr>
          <a:xfrm>
            <a:off x="5834082" y="3534616"/>
            <a:ext cx="676416" cy="349711"/>
            <a:chOff x="2221557" y="2434044"/>
            <a:chExt cx="676416" cy="349711"/>
          </a:xfrm>
        </p:grpSpPr>
        <p:sp>
          <p:nvSpPr>
            <p:cNvPr id="111" name="矩形 110">
              <a:extLst>
                <a:ext uri="{FF2B5EF4-FFF2-40B4-BE49-F238E27FC236}">
                  <a16:creationId xmlns:a16="http://schemas.microsoft.com/office/drawing/2014/main" id="{91CD938F-B433-4C5F-A00D-959CDA279EF8}"/>
                </a:ext>
              </a:extLst>
            </p:cNvPr>
            <p:cNvSpPr/>
            <p:nvPr/>
          </p:nvSpPr>
          <p:spPr>
            <a:xfrm>
              <a:off x="2264429" y="2517390"/>
              <a:ext cx="586188" cy="232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2" name="文本框 111">
              <a:extLst>
                <a:ext uri="{FF2B5EF4-FFF2-40B4-BE49-F238E27FC236}">
                  <a16:creationId xmlns:a16="http://schemas.microsoft.com/office/drawing/2014/main" id="{FC6AEF0A-46C0-408D-B5AD-E2D0B935C0BF}"/>
                </a:ext>
              </a:extLst>
            </p:cNvPr>
            <p:cNvSpPr txBox="1"/>
            <p:nvPr/>
          </p:nvSpPr>
          <p:spPr>
            <a:xfrm>
              <a:off x="2221557" y="2434044"/>
              <a:ext cx="676416"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分组</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14" name="组合 113">
            <a:extLst>
              <a:ext uri="{FF2B5EF4-FFF2-40B4-BE49-F238E27FC236}">
                <a16:creationId xmlns:a16="http://schemas.microsoft.com/office/drawing/2014/main" id="{297C66E7-64EC-436A-93AC-9FF01EF06029}"/>
              </a:ext>
            </a:extLst>
          </p:cNvPr>
          <p:cNvGrpSpPr/>
          <p:nvPr/>
        </p:nvGrpSpPr>
        <p:grpSpPr>
          <a:xfrm>
            <a:off x="1607555" y="1698529"/>
            <a:ext cx="1270435" cy="515839"/>
            <a:chOff x="1693280" y="1920634"/>
            <a:chExt cx="1270435" cy="515839"/>
          </a:xfrm>
        </p:grpSpPr>
        <p:sp>
          <p:nvSpPr>
            <p:cNvPr id="2" name="立方体 1">
              <a:extLst>
                <a:ext uri="{FF2B5EF4-FFF2-40B4-BE49-F238E27FC236}">
                  <a16:creationId xmlns:a16="http://schemas.microsoft.com/office/drawing/2014/main" id="{03F26528-A21B-41E9-A1DF-6363797BC5A8}"/>
                </a:ext>
              </a:extLst>
            </p:cNvPr>
            <p:cNvSpPr/>
            <p:nvPr/>
          </p:nvSpPr>
          <p:spPr>
            <a:xfrm rot="10800000" flipH="1">
              <a:off x="1874176" y="1945354"/>
              <a:ext cx="1012621" cy="491119"/>
            </a:xfrm>
            <a:prstGeom prst="cube">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3" name="文本框 112">
              <a:extLst>
                <a:ext uri="{FF2B5EF4-FFF2-40B4-BE49-F238E27FC236}">
                  <a16:creationId xmlns:a16="http://schemas.microsoft.com/office/drawing/2014/main" id="{11B9F7C3-C4FB-460B-B63F-9837AD33758C}"/>
                </a:ext>
              </a:extLst>
            </p:cNvPr>
            <p:cNvSpPr txBox="1"/>
            <p:nvPr/>
          </p:nvSpPr>
          <p:spPr>
            <a:xfrm>
              <a:off x="1693280" y="1920634"/>
              <a:ext cx="1270435" cy="349711"/>
            </a:xfrm>
            <a:prstGeom prst="rect">
              <a:avLst/>
            </a:prstGeom>
            <a:noFill/>
          </p:spPr>
          <p:txBody>
            <a:bodyPr wrap="square" rtlCol="0" anchor="ctr">
              <a:spAutoFit/>
            </a:bodyPr>
            <a:lstStyle/>
            <a:p>
              <a:pPr algn="ctr">
                <a:lnSpc>
                  <a:spcPct val="130000"/>
                </a:lnSpc>
              </a:pPr>
              <a:r>
                <a:rPr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发送进程</a:t>
              </a:r>
              <a:endParaRPr lang="en-US" altLang="zh-CN"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grpSp>
      <p:grpSp>
        <p:nvGrpSpPr>
          <p:cNvPr id="122" name="组合 121">
            <a:extLst>
              <a:ext uri="{FF2B5EF4-FFF2-40B4-BE49-F238E27FC236}">
                <a16:creationId xmlns:a16="http://schemas.microsoft.com/office/drawing/2014/main" id="{CCF39768-3B82-4106-A63A-B633EE446B92}"/>
              </a:ext>
            </a:extLst>
          </p:cNvPr>
          <p:cNvGrpSpPr/>
          <p:nvPr/>
        </p:nvGrpSpPr>
        <p:grpSpPr>
          <a:xfrm>
            <a:off x="3801719" y="2989245"/>
            <a:ext cx="1874742" cy="583369"/>
            <a:chOff x="3887444" y="3211350"/>
            <a:chExt cx="1874742" cy="583369"/>
          </a:xfrm>
        </p:grpSpPr>
        <p:sp>
          <p:nvSpPr>
            <p:cNvPr id="62" name="立方体 61">
              <a:extLst>
                <a:ext uri="{FF2B5EF4-FFF2-40B4-BE49-F238E27FC236}">
                  <a16:creationId xmlns:a16="http://schemas.microsoft.com/office/drawing/2014/main" id="{3AF47428-AB93-4BA1-9859-38A6B9FFA99E}"/>
                </a:ext>
              </a:extLst>
            </p:cNvPr>
            <p:cNvSpPr/>
            <p:nvPr/>
          </p:nvSpPr>
          <p:spPr>
            <a:xfrm rot="10800000" flipH="1">
              <a:off x="4086867" y="3236778"/>
              <a:ext cx="1643363" cy="557941"/>
            </a:xfrm>
            <a:prstGeom prst="cube">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5" name="文本框 114">
              <a:extLst>
                <a:ext uri="{FF2B5EF4-FFF2-40B4-BE49-F238E27FC236}">
                  <a16:creationId xmlns:a16="http://schemas.microsoft.com/office/drawing/2014/main" id="{CF67DDCB-211E-4601-B6BD-593708775322}"/>
                </a:ext>
              </a:extLst>
            </p:cNvPr>
            <p:cNvSpPr txBox="1"/>
            <p:nvPr/>
          </p:nvSpPr>
          <p:spPr>
            <a:xfrm>
              <a:off x="3887444" y="3211350"/>
              <a:ext cx="1874742" cy="523220"/>
            </a:xfrm>
            <a:prstGeom prst="rect">
              <a:avLst/>
            </a:prstGeom>
            <a:noFill/>
          </p:spPr>
          <p:txBody>
            <a:bodyPr wrap="square" rtlCol="0" anchor="ctr">
              <a:spAutoFit/>
            </a:bodyPr>
            <a:lstStyle/>
            <a:p>
              <a:pPr algn="ctr"/>
              <a:r>
                <a:rPr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可靠数据传输协议（发送方）</a:t>
              </a:r>
              <a:endParaRPr lang="en-US" altLang="zh-CN"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grpSp>
      <p:grpSp>
        <p:nvGrpSpPr>
          <p:cNvPr id="123" name="组合 122">
            <a:extLst>
              <a:ext uri="{FF2B5EF4-FFF2-40B4-BE49-F238E27FC236}">
                <a16:creationId xmlns:a16="http://schemas.microsoft.com/office/drawing/2014/main" id="{7434B0B2-2785-4B53-849E-1833760537C3}"/>
              </a:ext>
            </a:extLst>
          </p:cNvPr>
          <p:cNvGrpSpPr/>
          <p:nvPr/>
        </p:nvGrpSpPr>
        <p:grpSpPr>
          <a:xfrm>
            <a:off x="5737843" y="2999886"/>
            <a:ext cx="1853905" cy="584194"/>
            <a:chOff x="5823568" y="3221991"/>
            <a:chExt cx="1853905" cy="584194"/>
          </a:xfrm>
        </p:grpSpPr>
        <p:sp>
          <p:nvSpPr>
            <p:cNvPr id="63" name="立方体 62">
              <a:extLst>
                <a:ext uri="{FF2B5EF4-FFF2-40B4-BE49-F238E27FC236}">
                  <a16:creationId xmlns:a16="http://schemas.microsoft.com/office/drawing/2014/main" id="{3D8B83BF-5143-422D-9A4D-E9752E48F759}"/>
                </a:ext>
              </a:extLst>
            </p:cNvPr>
            <p:cNvSpPr/>
            <p:nvPr/>
          </p:nvSpPr>
          <p:spPr>
            <a:xfrm rot="10800000" flipH="1">
              <a:off x="5917566" y="3248245"/>
              <a:ext cx="1759907" cy="557940"/>
            </a:xfrm>
            <a:prstGeom prst="cub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6" name="文本框 115">
              <a:extLst>
                <a:ext uri="{FF2B5EF4-FFF2-40B4-BE49-F238E27FC236}">
                  <a16:creationId xmlns:a16="http://schemas.microsoft.com/office/drawing/2014/main" id="{1B85E73F-00C1-4583-8F5D-BEC672580B08}"/>
                </a:ext>
              </a:extLst>
            </p:cNvPr>
            <p:cNvSpPr txBox="1"/>
            <p:nvPr/>
          </p:nvSpPr>
          <p:spPr>
            <a:xfrm>
              <a:off x="5823568" y="3221991"/>
              <a:ext cx="1779244" cy="523220"/>
            </a:xfrm>
            <a:prstGeom prst="rect">
              <a:avLst/>
            </a:prstGeom>
            <a:noFill/>
          </p:spPr>
          <p:txBody>
            <a:bodyPr wrap="square" rtlCol="0" anchor="ctr">
              <a:spAutoFit/>
            </a:bodyPr>
            <a:lstStyle/>
            <a:p>
              <a:pPr algn="ctr"/>
              <a:r>
                <a:rPr lang="zh-CN" altLang="en-US" sz="1400" dirty="0">
                  <a:latin typeface="思源黑体 CN Normal" panose="020B0400000000000000" pitchFamily="34" charset="-122"/>
                  <a:ea typeface="思源黑体 CN Normal" panose="020B0400000000000000" pitchFamily="34" charset="-122"/>
                </a:rPr>
                <a:t>可靠数据传输协议（接收方）</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21" name="组合 120">
            <a:extLst>
              <a:ext uri="{FF2B5EF4-FFF2-40B4-BE49-F238E27FC236}">
                <a16:creationId xmlns:a16="http://schemas.microsoft.com/office/drawing/2014/main" id="{3869E990-2BEA-484B-AD03-953116CC0893}"/>
              </a:ext>
            </a:extLst>
          </p:cNvPr>
          <p:cNvGrpSpPr/>
          <p:nvPr/>
        </p:nvGrpSpPr>
        <p:grpSpPr>
          <a:xfrm>
            <a:off x="2816822" y="1722883"/>
            <a:ext cx="1692314" cy="491484"/>
            <a:chOff x="2902547" y="1944988"/>
            <a:chExt cx="1692314" cy="491484"/>
          </a:xfrm>
        </p:grpSpPr>
        <p:sp>
          <p:nvSpPr>
            <p:cNvPr id="55" name="立方体 54">
              <a:extLst>
                <a:ext uri="{FF2B5EF4-FFF2-40B4-BE49-F238E27FC236}">
                  <a16:creationId xmlns:a16="http://schemas.microsoft.com/office/drawing/2014/main" id="{C3CD7274-7FC4-4D1D-B67E-7F0799CF8B0D}"/>
                </a:ext>
              </a:extLst>
            </p:cNvPr>
            <p:cNvSpPr/>
            <p:nvPr/>
          </p:nvSpPr>
          <p:spPr>
            <a:xfrm rot="10800000" flipH="1">
              <a:off x="3299462" y="1945353"/>
              <a:ext cx="1012621" cy="491119"/>
            </a:xfrm>
            <a:prstGeom prst="cub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17" name="文本框 116">
              <a:extLst>
                <a:ext uri="{FF2B5EF4-FFF2-40B4-BE49-F238E27FC236}">
                  <a16:creationId xmlns:a16="http://schemas.microsoft.com/office/drawing/2014/main" id="{E001C098-1C08-4D34-8BB8-A9449814DBA1}"/>
                </a:ext>
              </a:extLst>
            </p:cNvPr>
            <p:cNvSpPr txBox="1"/>
            <p:nvPr/>
          </p:nvSpPr>
          <p:spPr>
            <a:xfrm>
              <a:off x="2902547" y="1944988"/>
              <a:ext cx="1692314" cy="349711"/>
            </a:xfrm>
            <a:prstGeom prst="rect">
              <a:avLst/>
            </a:prstGeom>
            <a:noFill/>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接收进程</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31" name="组合 130">
            <a:extLst>
              <a:ext uri="{FF2B5EF4-FFF2-40B4-BE49-F238E27FC236}">
                <a16:creationId xmlns:a16="http://schemas.microsoft.com/office/drawing/2014/main" id="{6A49D985-B080-47FB-B8B4-1005E1FCC0DC}"/>
              </a:ext>
            </a:extLst>
          </p:cNvPr>
          <p:cNvGrpSpPr/>
          <p:nvPr/>
        </p:nvGrpSpPr>
        <p:grpSpPr>
          <a:xfrm>
            <a:off x="781316" y="5478009"/>
            <a:ext cx="8904944" cy="476221"/>
            <a:chOff x="1403750" y="3593123"/>
            <a:chExt cx="8904944" cy="476221"/>
          </a:xfrm>
        </p:grpSpPr>
        <p:grpSp>
          <p:nvGrpSpPr>
            <p:cNvPr id="132" name="组合 131">
              <a:extLst>
                <a:ext uri="{FF2B5EF4-FFF2-40B4-BE49-F238E27FC236}">
                  <a16:creationId xmlns:a16="http://schemas.microsoft.com/office/drawing/2014/main" id="{D1DE9DCE-0238-44AC-840D-A2159642972C}"/>
                </a:ext>
              </a:extLst>
            </p:cNvPr>
            <p:cNvGrpSpPr/>
            <p:nvPr/>
          </p:nvGrpSpPr>
          <p:grpSpPr>
            <a:xfrm>
              <a:off x="1403750" y="3593123"/>
              <a:ext cx="490436" cy="476221"/>
              <a:chOff x="1403750" y="3593123"/>
              <a:chExt cx="808892" cy="785446"/>
            </a:xfrm>
          </p:grpSpPr>
          <p:sp>
            <p:nvSpPr>
              <p:cNvPr id="134" name="对话气泡: 椭圆形 133">
                <a:extLst>
                  <a:ext uri="{FF2B5EF4-FFF2-40B4-BE49-F238E27FC236}">
                    <a16:creationId xmlns:a16="http://schemas.microsoft.com/office/drawing/2014/main" id="{5DF9013E-B450-4400-B35A-5A1170517928}"/>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round-web-cam_17861">
                <a:extLst>
                  <a:ext uri="{FF2B5EF4-FFF2-40B4-BE49-F238E27FC236}">
                    <a16:creationId xmlns:a16="http://schemas.microsoft.com/office/drawing/2014/main" id="{4F02F927-ECDB-4E47-9921-361C60474122}"/>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33" name="Text Box 79">
              <a:extLst>
                <a:ext uri="{FF2B5EF4-FFF2-40B4-BE49-F238E27FC236}">
                  <a16:creationId xmlns:a16="http://schemas.microsoft.com/office/drawing/2014/main" id="{8BA81CBB-4636-4016-86CF-AC36A3A84BB3}"/>
                </a:ext>
              </a:extLst>
            </p:cNvPr>
            <p:cNvSpPr txBox="1">
              <a:spLocks noChangeArrowheads="1"/>
            </p:cNvSpPr>
            <p:nvPr/>
          </p:nvSpPr>
          <p:spPr bwMode="auto">
            <a:xfrm>
              <a:off x="1984100" y="3598757"/>
              <a:ext cx="8324594"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不可靠信道的特性决定了可靠数据传输协议</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的复杂性。</a:t>
              </a:r>
            </a:p>
          </p:txBody>
        </p:sp>
      </p:grpSp>
      <p:grpSp>
        <p:nvGrpSpPr>
          <p:cNvPr id="8" name="组合 7"/>
          <p:cNvGrpSpPr/>
          <p:nvPr/>
        </p:nvGrpSpPr>
        <p:grpSpPr>
          <a:xfrm>
            <a:off x="5065450" y="4191941"/>
            <a:ext cx="1410314" cy="372410"/>
            <a:chOff x="7540297" y="1969695"/>
            <a:chExt cx="1410314" cy="372410"/>
          </a:xfrm>
        </p:grpSpPr>
        <p:grpSp>
          <p:nvGrpSpPr>
            <p:cNvPr id="138" name="组合 137"/>
            <p:cNvGrpSpPr/>
            <p:nvPr/>
          </p:nvGrpSpPr>
          <p:grpSpPr>
            <a:xfrm>
              <a:off x="7764162" y="2003615"/>
              <a:ext cx="1152055" cy="296998"/>
              <a:chOff x="7764162" y="1134422"/>
              <a:chExt cx="1152055" cy="296998"/>
            </a:xfrm>
          </p:grpSpPr>
          <p:sp>
            <p:nvSpPr>
              <p:cNvPr id="139" name="Rectangle 11">
                <a:extLst>
                  <a:ext uri="{FF2B5EF4-FFF2-40B4-BE49-F238E27FC236}">
                    <a16:creationId xmlns:a16="http://schemas.microsoft.com/office/drawing/2014/main" id="{9CE691B5-A3F2-4294-8F3F-7D509D447B2D}"/>
                  </a:ext>
                </a:extLst>
              </p:cNvPr>
              <p:cNvSpPr>
                <a:spLocks noChangeArrowheads="1"/>
              </p:cNvSpPr>
              <p:nvPr/>
            </p:nvSpPr>
            <p:spPr bwMode="auto">
              <a:xfrm>
                <a:off x="7764162" y="1134422"/>
                <a:ext cx="1152055" cy="296998"/>
              </a:xfrm>
              <a:prstGeom prst="flowChartMagneticDrum">
                <a:avLst/>
              </a:prstGeom>
              <a:solidFill>
                <a:srgbClr val="FFC000"/>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9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140" name="椭圆 139"/>
              <p:cNvSpPr/>
              <p:nvPr/>
            </p:nvSpPr>
            <p:spPr>
              <a:xfrm>
                <a:off x="8699585" y="1134422"/>
                <a:ext cx="216631" cy="29699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8721298" y="1155714"/>
                <a:ext cx="173204" cy="25441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6" name="文本框 135">
              <a:extLst>
                <a:ext uri="{FF2B5EF4-FFF2-40B4-BE49-F238E27FC236}">
                  <a16:creationId xmlns:a16="http://schemas.microsoft.com/office/drawing/2014/main" id="{4F9271A1-288C-40D8-9E21-684ACC05BFB3}"/>
                </a:ext>
              </a:extLst>
            </p:cNvPr>
            <p:cNvSpPr txBox="1"/>
            <p:nvPr/>
          </p:nvSpPr>
          <p:spPr>
            <a:xfrm>
              <a:off x="7540297" y="1969695"/>
              <a:ext cx="1410314" cy="372410"/>
            </a:xfrm>
            <a:prstGeom prst="rect">
              <a:avLst/>
            </a:prstGeom>
            <a:noFill/>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不可靠信道</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7" name="组合 6"/>
          <p:cNvGrpSpPr/>
          <p:nvPr/>
        </p:nvGrpSpPr>
        <p:grpSpPr>
          <a:xfrm>
            <a:off x="2170775" y="2857409"/>
            <a:ext cx="1410314" cy="349711"/>
            <a:chOff x="7635032" y="1100829"/>
            <a:chExt cx="1410314" cy="349711"/>
          </a:xfrm>
        </p:grpSpPr>
        <p:grpSp>
          <p:nvGrpSpPr>
            <p:cNvPr id="6" name="组合 5"/>
            <p:cNvGrpSpPr/>
            <p:nvPr/>
          </p:nvGrpSpPr>
          <p:grpSpPr>
            <a:xfrm>
              <a:off x="7920946" y="1134422"/>
              <a:ext cx="995271" cy="296998"/>
              <a:chOff x="7920946" y="1134422"/>
              <a:chExt cx="995271" cy="296998"/>
            </a:xfrm>
          </p:grpSpPr>
          <p:sp>
            <p:nvSpPr>
              <p:cNvPr id="93" name="Rectangle 11">
                <a:extLst>
                  <a:ext uri="{FF2B5EF4-FFF2-40B4-BE49-F238E27FC236}">
                    <a16:creationId xmlns:a16="http://schemas.microsoft.com/office/drawing/2014/main" id="{9CE691B5-A3F2-4294-8F3F-7D509D447B2D}"/>
                  </a:ext>
                </a:extLst>
              </p:cNvPr>
              <p:cNvSpPr>
                <a:spLocks noChangeArrowheads="1"/>
              </p:cNvSpPr>
              <p:nvPr/>
            </p:nvSpPr>
            <p:spPr bwMode="auto">
              <a:xfrm>
                <a:off x="7920946" y="1134422"/>
                <a:ext cx="995271" cy="296998"/>
              </a:xfrm>
              <a:prstGeom prst="flowChartMagneticDrum">
                <a:avLst/>
              </a:prstGeom>
              <a:solidFill>
                <a:srgbClr val="FFC000"/>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9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124" name="椭圆 123"/>
              <p:cNvSpPr/>
              <p:nvPr/>
            </p:nvSpPr>
            <p:spPr>
              <a:xfrm>
                <a:off x="8699585" y="1134422"/>
                <a:ext cx="216631" cy="29699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721298" y="1155714"/>
                <a:ext cx="173204" cy="25441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 name="文本框 119">
              <a:extLst>
                <a:ext uri="{FF2B5EF4-FFF2-40B4-BE49-F238E27FC236}">
                  <a16:creationId xmlns:a16="http://schemas.microsoft.com/office/drawing/2014/main" id="{4F9271A1-288C-40D8-9E21-684ACC05BFB3}"/>
                </a:ext>
              </a:extLst>
            </p:cNvPr>
            <p:cNvSpPr txBox="1"/>
            <p:nvPr/>
          </p:nvSpPr>
          <p:spPr>
            <a:xfrm>
              <a:off x="7635032" y="1100829"/>
              <a:ext cx="1410314" cy="349711"/>
            </a:xfrm>
            <a:prstGeom prst="rect">
              <a:avLst/>
            </a:prstGeom>
            <a:noFill/>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可靠信道</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142" name="组合 141"/>
          <p:cNvGrpSpPr/>
          <p:nvPr/>
        </p:nvGrpSpPr>
        <p:grpSpPr>
          <a:xfrm>
            <a:off x="430213" y="2147570"/>
            <a:ext cx="6789737" cy="2347334"/>
            <a:chOff x="515938" y="2105904"/>
            <a:chExt cx="6789737" cy="2347334"/>
          </a:xfrm>
        </p:grpSpPr>
        <p:cxnSp>
          <p:nvCxnSpPr>
            <p:cNvPr id="143" name="直接连接符 142">
              <a:extLst>
                <a:ext uri="{FF2B5EF4-FFF2-40B4-BE49-F238E27FC236}">
                  <a16:creationId xmlns:a16="http://schemas.microsoft.com/office/drawing/2014/main" id="{24334414-E494-4E2B-8C5B-4075C0BEA93C}"/>
                </a:ext>
              </a:extLst>
            </p:cNvPr>
            <p:cNvCxnSpPr/>
            <p:nvPr/>
          </p:nvCxnSpPr>
          <p:spPr>
            <a:xfrm>
              <a:off x="515938" y="2664962"/>
              <a:ext cx="6789737"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9A756B22-78F1-4C42-9028-A13BBE4DDC05}"/>
                </a:ext>
              </a:extLst>
            </p:cNvPr>
            <p:cNvCxnSpPr/>
            <p:nvPr/>
          </p:nvCxnSpPr>
          <p:spPr>
            <a:xfrm>
              <a:off x="515938" y="3892307"/>
              <a:ext cx="6789737"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974BBE75-6E33-4BEA-96EC-34B58C65C85E}"/>
                </a:ext>
              </a:extLst>
            </p:cNvPr>
            <p:cNvSpPr txBox="1"/>
            <p:nvPr/>
          </p:nvSpPr>
          <p:spPr>
            <a:xfrm>
              <a:off x="666866" y="2105904"/>
              <a:ext cx="1270435" cy="423257"/>
            </a:xfrm>
            <a:prstGeom prst="rect">
              <a:avLst/>
            </a:prstGeom>
            <a:noFill/>
          </p:spPr>
          <p:txBody>
            <a:bodyPr wrap="square" rtlCol="0" anchor="ctr">
              <a:spAutoFit/>
            </a:bodyPr>
            <a:lstStyle/>
            <a:p>
              <a:pPr algn="ctr">
                <a:lnSpc>
                  <a:spcPct val="130000"/>
                </a:lnSpc>
              </a:pPr>
              <a:r>
                <a:rPr lang="zh-CN" altLang="en-US" dirty="0">
                  <a:latin typeface="思源黑体 CN Normal" panose="020B0400000000000000" pitchFamily="34" charset="-122"/>
                  <a:ea typeface="思源黑体 CN Normal" panose="020B0400000000000000" pitchFamily="34" charset="-122"/>
                </a:rPr>
                <a:t>应用层</a:t>
              </a:r>
              <a:endParaRPr lang="en-US" altLang="zh-CN" dirty="0">
                <a:latin typeface="思源黑体 CN Normal" panose="020B0400000000000000" pitchFamily="34" charset="-122"/>
                <a:ea typeface="思源黑体 CN Normal" panose="020B0400000000000000" pitchFamily="34" charset="-122"/>
              </a:endParaRPr>
            </a:p>
          </p:txBody>
        </p:sp>
        <p:sp>
          <p:nvSpPr>
            <p:cNvPr id="146" name="文本框 145">
              <a:extLst>
                <a:ext uri="{FF2B5EF4-FFF2-40B4-BE49-F238E27FC236}">
                  <a16:creationId xmlns:a16="http://schemas.microsoft.com/office/drawing/2014/main" id="{7FD946DC-7E8F-4CD3-8035-E54B91E92A66}"/>
                </a:ext>
              </a:extLst>
            </p:cNvPr>
            <p:cNvSpPr txBox="1"/>
            <p:nvPr/>
          </p:nvSpPr>
          <p:spPr>
            <a:xfrm>
              <a:off x="666866" y="2931204"/>
              <a:ext cx="1270435" cy="423257"/>
            </a:xfrm>
            <a:prstGeom prst="rect">
              <a:avLst/>
            </a:prstGeom>
            <a:noFill/>
          </p:spPr>
          <p:txBody>
            <a:bodyPr wrap="square" rtlCol="0" anchor="ctr">
              <a:spAutoFit/>
            </a:bodyPr>
            <a:lstStyle/>
            <a:p>
              <a:pPr algn="ctr">
                <a:lnSpc>
                  <a:spcPct val="130000"/>
                </a:lnSpc>
              </a:pPr>
              <a:r>
                <a:rPr lang="zh-CN" altLang="en-US" dirty="0">
                  <a:latin typeface="思源黑体 CN Normal" panose="020B0400000000000000" pitchFamily="34" charset="-122"/>
                  <a:ea typeface="思源黑体 CN Normal" panose="020B0400000000000000" pitchFamily="34" charset="-122"/>
                </a:rPr>
                <a:t>运输层</a:t>
              </a:r>
              <a:endParaRPr lang="en-US" altLang="zh-CN" dirty="0">
                <a:latin typeface="思源黑体 CN Normal" panose="020B0400000000000000" pitchFamily="34" charset="-122"/>
                <a:ea typeface="思源黑体 CN Normal" panose="020B0400000000000000" pitchFamily="34" charset="-122"/>
              </a:endParaRPr>
            </a:p>
          </p:txBody>
        </p:sp>
        <p:sp>
          <p:nvSpPr>
            <p:cNvPr id="147" name="文本框 146">
              <a:extLst>
                <a:ext uri="{FF2B5EF4-FFF2-40B4-BE49-F238E27FC236}">
                  <a16:creationId xmlns:a16="http://schemas.microsoft.com/office/drawing/2014/main" id="{CF3A11DD-5E8C-45A1-B3E3-7F048414A5E2}"/>
                </a:ext>
              </a:extLst>
            </p:cNvPr>
            <p:cNvSpPr txBox="1"/>
            <p:nvPr/>
          </p:nvSpPr>
          <p:spPr>
            <a:xfrm>
              <a:off x="666865" y="4029981"/>
              <a:ext cx="1270435" cy="423257"/>
            </a:xfrm>
            <a:prstGeom prst="rect">
              <a:avLst/>
            </a:prstGeom>
            <a:noFill/>
          </p:spPr>
          <p:txBody>
            <a:bodyPr wrap="square" rtlCol="0" anchor="ctr">
              <a:spAutoFit/>
            </a:bodyPr>
            <a:lstStyle/>
            <a:p>
              <a:pPr algn="ctr">
                <a:lnSpc>
                  <a:spcPct val="130000"/>
                </a:lnSpc>
              </a:pPr>
              <a:r>
                <a:rPr lang="zh-CN" altLang="en-US" dirty="0">
                  <a:latin typeface="思源黑体 CN Normal" panose="020B0400000000000000" pitchFamily="34" charset="-122"/>
                  <a:ea typeface="思源黑体 CN Normal" panose="020B0400000000000000" pitchFamily="34" charset="-122"/>
                </a:rPr>
                <a:t>网络层</a:t>
              </a:r>
              <a:endParaRPr lang="en-US" altLang="zh-CN" dirty="0">
                <a:latin typeface="思源黑体 CN Normal" panose="020B0400000000000000" pitchFamily="34" charset="-122"/>
                <a:ea typeface="思源黑体 CN Normal" panose="020B0400000000000000"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3611139" y="4967757"/>
              <a:ext cx="13320" cy="25560"/>
            </p14:xfrm>
          </p:contentPart>
        </mc:Choice>
        <mc:Fallback xmlns="">
          <p:pic>
            <p:nvPicPr>
              <p:cNvPr id="3" name="墨迹 2"/>
              <p:cNvPicPr/>
              <p:nvPr/>
            </p:nvPicPr>
            <p:blipFill>
              <a:blip r:embed="rId4"/>
              <a:stretch>
                <a:fillRect/>
              </a:stretch>
            </p:blipFill>
            <p:spPr>
              <a:xfrm>
                <a:off x="3601779" y="4958397"/>
                <a:ext cx="32040" cy="44280"/>
              </a:xfrm>
              <a:prstGeom prst="rect">
                <a:avLst/>
              </a:prstGeom>
            </p:spPr>
          </p:pic>
        </mc:Fallback>
      </mc:AlternateContent>
      <p:grpSp>
        <p:nvGrpSpPr>
          <p:cNvPr id="127" name="组合 126">
            <a:extLst>
              <a:ext uri="{FF2B5EF4-FFF2-40B4-BE49-F238E27FC236}">
                <a16:creationId xmlns:a16="http://schemas.microsoft.com/office/drawing/2014/main" id="{8158AF90-2637-4044-B9B8-802FD99F087F}"/>
              </a:ext>
            </a:extLst>
          </p:cNvPr>
          <p:cNvGrpSpPr/>
          <p:nvPr/>
        </p:nvGrpSpPr>
        <p:grpSpPr>
          <a:xfrm>
            <a:off x="430213" y="0"/>
            <a:ext cx="6614890" cy="1428589"/>
            <a:chOff x="551030" y="-368704"/>
            <a:chExt cx="6614890" cy="1428589"/>
          </a:xfrm>
        </p:grpSpPr>
        <p:grpSp>
          <p:nvGrpSpPr>
            <p:cNvPr id="128" name="组合 127">
              <a:extLst>
                <a:ext uri="{FF2B5EF4-FFF2-40B4-BE49-F238E27FC236}">
                  <a16:creationId xmlns:a16="http://schemas.microsoft.com/office/drawing/2014/main" id="{C6790615-F8A2-4497-987E-8C9E3829F809}"/>
                </a:ext>
              </a:extLst>
            </p:cNvPr>
            <p:cNvGrpSpPr/>
            <p:nvPr/>
          </p:nvGrpSpPr>
          <p:grpSpPr>
            <a:xfrm>
              <a:off x="1201632" y="303925"/>
              <a:ext cx="5964288" cy="709466"/>
              <a:chOff x="1839059" y="967769"/>
              <a:chExt cx="5964288" cy="709466"/>
            </a:xfrm>
          </p:grpSpPr>
          <p:sp>
            <p:nvSpPr>
              <p:cNvPr id="137" name="矩形: 圆角 30">
                <a:extLst>
                  <a:ext uri="{FF2B5EF4-FFF2-40B4-BE49-F238E27FC236}">
                    <a16:creationId xmlns:a16="http://schemas.microsoft.com/office/drawing/2014/main" id="{BFA89BA9-392F-46C8-B727-3C943E5AE282}"/>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48" name="文本框 147">
                <a:extLst>
                  <a:ext uri="{FF2B5EF4-FFF2-40B4-BE49-F238E27FC236}">
                    <a16:creationId xmlns:a16="http://schemas.microsoft.com/office/drawing/2014/main" id="{C8D5A236-94FF-4049-8AAF-B428BA8485F7}"/>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29" name="图片 128">
              <a:extLst>
                <a:ext uri="{FF2B5EF4-FFF2-40B4-BE49-F238E27FC236}">
                  <a16:creationId xmlns:a16="http://schemas.microsoft.com/office/drawing/2014/main" id="{BE1B7E5A-3C62-4817-B389-8BA854DA8A1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53323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left)">
                                      <p:cBhvr>
                                        <p:cTn id="7" dur="500"/>
                                        <p:tgtEl>
                                          <p:spTgt spid="1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2"/>
                                        </p:tgtEl>
                                        <p:attrNameLst>
                                          <p:attrName>style.visibility</p:attrName>
                                        </p:attrNameLst>
                                      </p:cBhvr>
                                      <p:to>
                                        <p:strVal val="visible"/>
                                      </p:to>
                                    </p:set>
                                    <p:animEffect transition="in" filter="wipe(left)">
                                      <p:cBhvr>
                                        <p:cTn id="11" dur="500"/>
                                        <p:tgtEl>
                                          <p:spTgt spid="142"/>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left)">
                                      <p:cBhvr>
                                        <p:cTn id="21" dur="500"/>
                                        <p:tgtEl>
                                          <p:spTgt spid="85"/>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114"/>
                                        </p:tgtEl>
                                        <p:attrNameLst>
                                          <p:attrName>style.visibility</p:attrName>
                                        </p:attrNameLst>
                                      </p:cBhvr>
                                      <p:to>
                                        <p:strVal val="visible"/>
                                      </p:to>
                                    </p:set>
                                    <p:anim calcmode="lin" valueType="num">
                                      <p:cBhvr>
                                        <p:cTn id="25" dur="500" fill="hold"/>
                                        <p:tgtEl>
                                          <p:spTgt spid="114"/>
                                        </p:tgtEl>
                                        <p:attrNameLst>
                                          <p:attrName>ppt_w</p:attrName>
                                        </p:attrNameLst>
                                      </p:cBhvr>
                                      <p:tavLst>
                                        <p:tav tm="0">
                                          <p:val>
                                            <p:fltVal val="0"/>
                                          </p:val>
                                        </p:tav>
                                        <p:tav tm="100000">
                                          <p:val>
                                            <p:strVal val="#ppt_w"/>
                                          </p:val>
                                        </p:tav>
                                      </p:tavLst>
                                    </p:anim>
                                    <p:anim calcmode="lin" valueType="num">
                                      <p:cBhvr>
                                        <p:cTn id="26" dur="500" fill="hold"/>
                                        <p:tgtEl>
                                          <p:spTgt spid="114"/>
                                        </p:tgtEl>
                                        <p:attrNameLst>
                                          <p:attrName>ppt_h</p:attrName>
                                        </p:attrNameLst>
                                      </p:cBhvr>
                                      <p:tavLst>
                                        <p:tav tm="0">
                                          <p:val>
                                            <p:fltVal val="0"/>
                                          </p:val>
                                        </p:tav>
                                        <p:tav tm="100000">
                                          <p:val>
                                            <p:strVal val="#ppt_h"/>
                                          </p:val>
                                        </p:tav>
                                      </p:tavLst>
                                    </p:anim>
                                    <p:animEffect transition="in" filter="fade">
                                      <p:cBhvr>
                                        <p:cTn id="27" dur="500"/>
                                        <p:tgtEl>
                                          <p:spTgt spid="114"/>
                                        </p:tgtEl>
                                      </p:cBhvr>
                                    </p:animEffec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500"/>
                                        <p:tgtEl>
                                          <p:spTgt spid="58"/>
                                        </p:tgtEl>
                                      </p:cBhvr>
                                    </p:animEffect>
                                  </p:childTnLst>
                                </p:cTn>
                              </p:par>
                            </p:childTnLst>
                          </p:cTn>
                        </p:par>
                        <p:par>
                          <p:cTn id="39" fill="hold">
                            <p:stCondLst>
                              <p:cond delay="3500"/>
                            </p:stCondLst>
                            <p:childTnLst>
                              <p:par>
                                <p:cTn id="40" presetID="22" presetClass="entr" presetSubtype="8"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p:stCondLst>
                              <p:cond delay="4500"/>
                            </p:stCondLst>
                            <p:childTnLst>
                              <p:par>
                                <p:cTn id="48" presetID="22" presetClass="entr" presetSubtype="4"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down)">
                                      <p:cBhvr>
                                        <p:cTn id="50" dur="500"/>
                                        <p:tgtEl>
                                          <p:spTgt spid="56"/>
                                        </p:tgtEl>
                                      </p:cBhvr>
                                    </p:animEffect>
                                  </p:childTnLst>
                                </p:cTn>
                              </p:par>
                              <p:par>
                                <p:cTn id="51" presetID="10"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fade">
                                      <p:cBhvr>
                                        <p:cTn id="53" dur="500"/>
                                        <p:tgtEl>
                                          <p:spTgt spid="98"/>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121"/>
                                        </p:tgtEl>
                                        <p:attrNameLst>
                                          <p:attrName>style.visibility</p:attrName>
                                        </p:attrNameLst>
                                      </p:cBhvr>
                                      <p:to>
                                        <p:strVal val="visible"/>
                                      </p:to>
                                    </p:set>
                                    <p:anim calcmode="lin" valueType="num">
                                      <p:cBhvr>
                                        <p:cTn id="57" dur="500" fill="hold"/>
                                        <p:tgtEl>
                                          <p:spTgt spid="121"/>
                                        </p:tgtEl>
                                        <p:attrNameLst>
                                          <p:attrName>ppt_w</p:attrName>
                                        </p:attrNameLst>
                                      </p:cBhvr>
                                      <p:tavLst>
                                        <p:tav tm="0">
                                          <p:val>
                                            <p:fltVal val="0"/>
                                          </p:val>
                                        </p:tav>
                                        <p:tav tm="100000">
                                          <p:val>
                                            <p:strVal val="#ppt_w"/>
                                          </p:val>
                                        </p:tav>
                                      </p:tavLst>
                                    </p:anim>
                                    <p:anim calcmode="lin" valueType="num">
                                      <p:cBhvr>
                                        <p:cTn id="58" dur="500" fill="hold"/>
                                        <p:tgtEl>
                                          <p:spTgt spid="121"/>
                                        </p:tgtEl>
                                        <p:attrNameLst>
                                          <p:attrName>ppt_h</p:attrName>
                                        </p:attrNameLst>
                                      </p:cBhvr>
                                      <p:tavLst>
                                        <p:tav tm="0">
                                          <p:val>
                                            <p:fltVal val="0"/>
                                          </p:val>
                                        </p:tav>
                                        <p:tav tm="100000">
                                          <p:val>
                                            <p:strVal val="#ppt_h"/>
                                          </p:val>
                                        </p:tav>
                                      </p:tavLst>
                                    </p:anim>
                                    <p:animEffect transition="in" filter="fade">
                                      <p:cBhvr>
                                        <p:cTn id="59" dur="500"/>
                                        <p:tgtEl>
                                          <p:spTgt spid="121"/>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500" fill="hold"/>
                                        <p:tgtEl>
                                          <p:spTgt spid="27"/>
                                        </p:tgtEl>
                                        <p:attrNameLst>
                                          <p:attrName>ppt_w</p:attrName>
                                        </p:attrNameLst>
                                      </p:cBhvr>
                                      <p:tavLst>
                                        <p:tav tm="0">
                                          <p:val>
                                            <p:fltVal val="0"/>
                                          </p:val>
                                        </p:tav>
                                        <p:tav tm="100000">
                                          <p:val>
                                            <p:strVal val="#ppt_w"/>
                                          </p:val>
                                        </p:tav>
                                      </p:tavLst>
                                    </p:anim>
                                    <p:anim calcmode="lin" valueType="num">
                                      <p:cBhvr>
                                        <p:cTn id="65" dur="500" fill="hold"/>
                                        <p:tgtEl>
                                          <p:spTgt spid="27"/>
                                        </p:tgtEl>
                                        <p:attrNameLst>
                                          <p:attrName>ppt_h</p:attrName>
                                        </p:attrNameLst>
                                      </p:cBhvr>
                                      <p:tavLst>
                                        <p:tav tm="0">
                                          <p:val>
                                            <p:fltVal val="0"/>
                                          </p:val>
                                        </p:tav>
                                        <p:tav tm="100000">
                                          <p:val>
                                            <p:strVal val="#ppt_h"/>
                                          </p:val>
                                        </p:tav>
                                      </p:tavLst>
                                    </p:anim>
                                    <p:animEffect transition="in" filter="fade">
                                      <p:cBhvr>
                                        <p:cTn id="66" dur="500"/>
                                        <p:tgtEl>
                                          <p:spTgt spid="27"/>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wipe(left)">
                                      <p:cBhvr>
                                        <p:cTn id="70" dur="500"/>
                                        <p:tgtEl>
                                          <p:spTgt spid="86"/>
                                        </p:tgtEl>
                                      </p:cBhvr>
                                    </p:animEffect>
                                  </p:childTnLst>
                                </p:cTn>
                              </p:par>
                              <p:par>
                                <p:cTn id="71" presetID="10" presetClass="exit" presetSubtype="0" fill="hold" nodeType="withEffect">
                                  <p:stCondLst>
                                    <p:cond delay="0"/>
                                  </p:stCondLst>
                                  <p:childTnLst>
                                    <p:animEffect transition="out" filter="fade">
                                      <p:cBhvr>
                                        <p:cTn id="72" dur="500"/>
                                        <p:tgtEl>
                                          <p:spTgt spid="114"/>
                                        </p:tgtEl>
                                      </p:cBhvr>
                                    </p:animEffect>
                                    <p:set>
                                      <p:cBhvr>
                                        <p:cTn id="73" dur="1" fill="hold">
                                          <p:stCondLst>
                                            <p:cond delay="499"/>
                                          </p:stCondLst>
                                        </p:cTn>
                                        <p:tgtEl>
                                          <p:spTgt spid="11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4"/>
                                        </p:tgtEl>
                                      </p:cBhvr>
                                    </p:animEffect>
                                    <p:set>
                                      <p:cBhvr>
                                        <p:cTn id="76" dur="1" fill="hold">
                                          <p:stCondLst>
                                            <p:cond delay="499"/>
                                          </p:stCondLst>
                                        </p:cTn>
                                        <p:tgtEl>
                                          <p:spTgt spid="4"/>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97"/>
                                        </p:tgtEl>
                                      </p:cBhvr>
                                    </p:animEffect>
                                    <p:set>
                                      <p:cBhvr>
                                        <p:cTn id="79" dur="1" fill="hold">
                                          <p:stCondLst>
                                            <p:cond delay="499"/>
                                          </p:stCondLst>
                                        </p:cTn>
                                        <p:tgtEl>
                                          <p:spTgt spid="9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58"/>
                                        </p:tgtEl>
                                      </p:cBhvr>
                                    </p:animEffect>
                                    <p:set>
                                      <p:cBhvr>
                                        <p:cTn id="82" dur="1" fill="hold">
                                          <p:stCondLst>
                                            <p:cond delay="499"/>
                                          </p:stCondLst>
                                        </p:cTn>
                                        <p:tgtEl>
                                          <p:spTgt spid="58"/>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7"/>
                                        </p:tgtEl>
                                      </p:cBhvr>
                                    </p:animEffect>
                                    <p:set>
                                      <p:cBhvr>
                                        <p:cTn id="85" dur="1" fill="hold">
                                          <p:stCondLst>
                                            <p:cond delay="499"/>
                                          </p:stCondLst>
                                        </p:cTn>
                                        <p:tgtEl>
                                          <p:spTgt spid="7"/>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56"/>
                                        </p:tgtEl>
                                      </p:cBhvr>
                                    </p:animEffect>
                                    <p:set>
                                      <p:cBhvr>
                                        <p:cTn id="91" dur="1" fill="hold">
                                          <p:stCondLst>
                                            <p:cond delay="499"/>
                                          </p:stCondLst>
                                        </p:cTn>
                                        <p:tgtEl>
                                          <p:spTgt spid="56"/>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98"/>
                                        </p:tgtEl>
                                      </p:cBhvr>
                                    </p:animEffect>
                                    <p:set>
                                      <p:cBhvr>
                                        <p:cTn id="94" dur="1" fill="hold">
                                          <p:stCondLst>
                                            <p:cond delay="499"/>
                                          </p:stCondLst>
                                        </p:cTn>
                                        <p:tgtEl>
                                          <p:spTgt spid="9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21"/>
                                        </p:tgtEl>
                                      </p:cBhvr>
                                    </p:animEffect>
                                    <p:set>
                                      <p:cBhvr>
                                        <p:cTn id="97" dur="1" fill="hold">
                                          <p:stCondLst>
                                            <p:cond delay="499"/>
                                          </p:stCondLst>
                                        </p:cTn>
                                        <p:tgtEl>
                                          <p:spTgt spid="121"/>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85"/>
                                        </p:tgtEl>
                                      </p:cBhvr>
                                    </p:animEffect>
                                    <p:set>
                                      <p:cBhvr>
                                        <p:cTn id="103" dur="1" fill="hold">
                                          <p:stCondLst>
                                            <p:cond delay="499"/>
                                          </p:stCondLst>
                                        </p:cTn>
                                        <p:tgtEl>
                                          <p:spTgt spid="85"/>
                                        </p:tgtEl>
                                        <p:attrNameLst>
                                          <p:attrName>style.visibility</p:attrName>
                                        </p:attrNameLst>
                                      </p:cBhvr>
                                      <p:to>
                                        <p:strVal val="hidden"/>
                                      </p:to>
                                    </p:set>
                                  </p:childTnLst>
                                </p:cTn>
                              </p:par>
                            </p:childTnLst>
                          </p:cTn>
                        </p:par>
                        <p:par>
                          <p:cTn id="104" fill="hold">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up)">
                                      <p:cBhvr>
                                        <p:cTn id="107" dur="500"/>
                                        <p:tgtEl>
                                          <p:spTgt spid="6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89"/>
                                        </p:tgtEl>
                                        <p:attrNameLst>
                                          <p:attrName>style.visibility</p:attrName>
                                        </p:attrNameLst>
                                      </p:cBhvr>
                                      <p:to>
                                        <p:strVal val="visible"/>
                                      </p:to>
                                    </p:set>
                                    <p:animEffect transition="in" filter="fade">
                                      <p:cBhvr>
                                        <p:cTn id="110" dur="500"/>
                                        <p:tgtEl>
                                          <p:spTgt spid="89"/>
                                        </p:tgtEl>
                                      </p:cBhvr>
                                    </p:animEffect>
                                  </p:childTnLst>
                                </p:cTn>
                              </p:par>
                              <p:par>
                                <p:cTn id="111" presetID="14" presetClass="entr" presetSubtype="10" fill="hold" nodeType="with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randombar(horizontal)">
                                      <p:cBhvr>
                                        <p:cTn id="113" dur="500"/>
                                        <p:tgtEl>
                                          <p:spTgt spid="101"/>
                                        </p:tgtEl>
                                      </p:cBhvr>
                                    </p:animEffect>
                                  </p:childTnLst>
                                </p:cTn>
                              </p:par>
                            </p:childTnLst>
                          </p:cTn>
                        </p:par>
                        <p:par>
                          <p:cTn id="114" fill="hold">
                            <p:stCondLst>
                              <p:cond delay="1500"/>
                            </p:stCondLst>
                            <p:childTnLst>
                              <p:par>
                                <p:cTn id="115" presetID="53" presetClass="entr" presetSubtype="16" fill="hold" nodeType="afterEffect">
                                  <p:stCondLst>
                                    <p:cond delay="0"/>
                                  </p:stCondLst>
                                  <p:childTnLst>
                                    <p:set>
                                      <p:cBhvr>
                                        <p:cTn id="116" dur="1" fill="hold">
                                          <p:stCondLst>
                                            <p:cond delay="0"/>
                                          </p:stCondLst>
                                        </p:cTn>
                                        <p:tgtEl>
                                          <p:spTgt spid="122"/>
                                        </p:tgtEl>
                                        <p:attrNameLst>
                                          <p:attrName>style.visibility</p:attrName>
                                        </p:attrNameLst>
                                      </p:cBhvr>
                                      <p:to>
                                        <p:strVal val="visible"/>
                                      </p:to>
                                    </p:set>
                                    <p:anim calcmode="lin" valueType="num">
                                      <p:cBhvr>
                                        <p:cTn id="117" dur="500" fill="hold"/>
                                        <p:tgtEl>
                                          <p:spTgt spid="122"/>
                                        </p:tgtEl>
                                        <p:attrNameLst>
                                          <p:attrName>ppt_w</p:attrName>
                                        </p:attrNameLst>
                                      </p:cBhvr>
                                      <p:tavLst>
                                        <p:tav tm="0">
                                          <p:val>
                                            <p:fltVal val="0"/>
                                          </p:val>
                                        </p:tav>
                                        <p:tav tm="100000">
                                          <p:val>
                                            <p:strVal val="#ppt_w"/>
                                          </p:val>
                                        </p:tav>
                                      </p:tavLst>
                                    </p:anim>
                                    <p:anim calcmode="lin" valueType="num">
                                      <p:cBhvr>
                                        <p:cTn id="118" dur="500" fill="hold"/>
                                        <p:tgtEl>
                                          <p:spTgt spid="122"/>
                                        </p:tgtEl>
                                        <p:attrNameLst>
                                          <p:attrName>ppt_h</p:attrName>
                                        </p:attrNameLst>
                                      </p:cBhvr>
                                      <p:tavLst>
                                        <p:tav tm="0">
                                          <p:val>
                                            <p:fltVal val="0"/>
                                          </p:val>
                                        </p:tav>
                                        <p:tav tm="100000">
                                          <p:val>
                                            <p:strVal val="#ppt_h"/>
                                          </p:val>
                                        </p:tav>
                                      </p:tavLst>
                                    </p:anim>
                                    <p:animEffect transition="in" filter="fade">
                                      <p:cBhvr>
                                        <p:cTn id="119" dur="500"/>
                                        <p:tgtEl>
                                          <p:spTgt spid="122"/>
                                        </p:tgtEl>
                                      </p:cBhvr>
                                    </p:animEffect>
                                  </p:childTnLst>
                                </p:cTn>
                              </p:par>
                            </p:childTnLst>
                          </p:cTn>
                        </p:par>
                        <p:par>
                          <p:cTn id="120" fill="hold">
                            <p:stCondLst>
                              <p:cond delay="2000"/>
                            </p:stCondLst>
                            <p:childTnLst>
                              <p:par>
                                <p:cTn id="121" presetID="22" presetClass="entr" presetSubtype="1" fill="hold" nodeType="afterEffect">
                                  <p:stCondLst>
                                    <p:cond delay="0"/>
                                  </p:stCondLst>
                                  <p:childTnLst>
                                    <p:set>
                                      <p:cBhvr>
                                        <p:cTn id="122" dur="1" fill="hold">
                                          <p:stCondLst>
                                            <p:cond delay="0"/>
                                          </p:stCondLst>
                                        </p:cTn>
                                        <p:tgtEl>
                                          <p:spTgt spid="91"/>
                                        </p:tgtEl>
                                        <p:attrNameLst>
                                          <p:attrName>style.visibility</p:attrName>
                                        </p:attrNameLst>
                                      </p:cBhvr>
                                      <p:to>
                                        <p:strVal val="visible"/>
                                      </p:to>
                                    </p:set>
                                    <p:animEffect transition="in" filter="wipe(up)">
                                      <p:cBhvr>
                                        <p:cTn id="123" dur="500"/>
                                        <p:tgtEl>
                                          <p:spTgt spid="9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fade">
                                      <p:cBhvr>
                                        <p:cTn id="126" dur="500"/>
                                        <p:tgtEl>
                                          <p:spTgt spid="90"/>
                                        </p:tgtEl>
                                      </p:cBhvr>
                                    </p:animEffect>
                                  </p:childTnLst>
                                </p:cTn>
                              </p:par>
                              <p:par>
                                <p:cTn id="127" presetID="14" presetClass="entr" presetSubtype="10" fill="hold" nodeType="withEffect">
                                  <p:stCondLst>
                                    <p:cond delay="0"/>
                                  </p:stCondLst>
                                  <p:childTnLst>
                                    <p:set>
                                      <p:cBhvr>
                                        <p:cTn id="128" dur="1" fill="hold">
                                          <p:stCondLst>
                                            <p:cond delay="0"/>
                                          </p:stCondLst>
                                        </p:cTn>
                                        <p:tgtEl>
                                          <p:spTgt spid="107"/>
                                        </p:tgtEl>
                                        <p:attrNameLst>
                                          <p:attrName>style.visibility</p:attrName>
                                        </p:attrNameLst>
                                      </p:cBhvr>
                                      <p:to>
                                        <p:strVal val="visible"/>
                                      </p:to>
                                    </p:set>
                                    <p:animEffect transition="in" filter="randombar(horizontal)">
                                      <p:cBhvr>
                                        <p:cTn id="129" dur="500"/>
                                        <p:tgtEl>
                                          <p:spTgt spid="107"/>
                                        </p:tgtEl>
                                      </p:cBhvr>
                                    </p:animEffect>
                                  </p:childTnLst>
                                </p:cTn>
                              </p:par>
                            </p:childTnLst>
                          </p:cTn>
                        </p:par>
                        <p:par>
                          <p:cTn id="130" fill="hold">
                            <p:stCondLst>
                              <p:cond delay="2500"/>
                            </p:stCondLst>
                            <p:childTnLst>
                              <p:par>
                                <p:cTn id="131" presetID="22" presetClass="entr" presetSubtype="8" fill="hold" nodeType="after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wipe(left)">
                                      <p:cBhvr>
                                        <p:cTn id="133" dur="500"/>
                                        <p:tgtEl>
                                          <p:spTgt spid="67"/>
                                        </p:tgtEl>
                                      </p:cBhvr>
                                    </p:animEffect>
                                  </p:childTnLst>
                                </p:cTn>
                              </p:par>
                            </p:childTnLst>
                          </p:cTn>
                        </p:par>
                        <p:par>
                          <p:cTn id="134" fill="hold">
                            <p:stCondLst>
                              <p:cond delay="3000"/>
                            </p:stCondLst>
                            <p:childTnLst>
                              <p:par>
                                <p:cTn id="135" presetID="22" presetClass="entr" presetSubtype="8" fill="hold" nodeType="afterEffect">
                                  <p:stCondLst>
                                    <p:cond delay="0"/>
                                  </p:stCondLst>
                                  <p:childTnLst>
                                    <p:set>
                                      <p:cBhvr>
                                        <p:cTn id="136" dur="1" fill="hold">
                                          <p:stCondLst>
                                            <p:cond delay="0"/>
                                          </p:stCondLst>
                                        </p:cTn>
                                        <p:tgtEl>
                                          <p:spTgt spid="8"/>
                                        </p:tgtEl>
                                        <p:attrNameLst>
                                          <p:attrName>style.visibility</p:attrName>
                                        </p:attrNameLst>
                                      </p:cBhvr>
                                      <p:to>
                                        <p:strVal val="visible"/>
                                      </p:to>
                                    </p:set>
                                    <p:animEffect transition="in" filter="wipe(left)">
                                      <p:cBhvr>
                                        <p:cTn id="137" dur="500"/>
                                        <p:tgtEl>
                                          <p:spTgt spid="8"/>
                                        </p:tgtEl>
                                      </p:cBhvr>
                                    </p:animEffect>
                                  </p:childTnLst>
                                </p:cTn>
                              </p:par>
                            </p:childTnLst>
                          </p:cTn>
                        </p:par>
                        <p:par>
                          <p:cTn id="138" fill="hold">
                            <p:stCondLst>
                              <p:cond delay="3500"/>
                            </p:stCondLst>
                            <p:childTnLst>
                              <p:par>
                                <p:cTn id="139" presetID="22" presetClass="entr" presetSubtype="4" fill="hold"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wipe(down)">
                                      <p:cBhvr>
                                        <p:cTn id="141" dur="500"/>
                                        <p:tgtEl>
                                          <p:spTgt spid="71"/>
                                        </p:tgtEl>
                                      </p:cBhvr>
                                    </p:animEffect>
                                  </p:childTnLst>
                                </p:cTn>
                              </p:par>
                            </p:childTnLst>
                          </p:cTn>
                        </p:par>
                        <p:par>
                          <p:cTn id="142" fill="hold">
                            <p:stCondLst>
                              <p:cond delay="4000"/>
                            </p:stCondLst>
                            <p:childTnLst>
                              <p:par>
                                <p:cTn id="143" presetID="22" presetClass="entr" presetSubtype="4" fill="hold" nodeType="afterEffect">
                                  <p:stCondLst>
                                    <p:cond delay="0"/>
                                  </p:stCondLst>
                                  <p:childTnLst>
                                    <p:set>
                                      <p:cBhvr>
                                        <p:cTn id="144" dur="1" fill="hold">
                                          <p:stCondLst>
                                            <p:cond delay="0"/>
                                          </p:stCondLst>
                                        </p:cTn>
                                        <p:tgtEl>
                                          <p:spTgt spid="94"/>
                                        </p:tgtEl>
                                        <p:attrNameLst>
                                          <p:attrName>style.visibility</p:attrName>
                                        </p:attrNameLst>
                                      </p:cBhvr>
                                      <p:to>
                                        <p:strVal val="visible"/>
                                      </p:to>
                                    </p:set>
                                    <p:animEffect transition="in" filter="wipe(down)">
                                      <p:cBhvr>
                                        <p:cTn id="145" dur="500"/>
                                        <p:tgtEl>
                                          <p:spTgt spid="9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7"/>
                                        </p:tgtEl>
                                        <p:attrNameLst>
                                          <p:attrName>style.visibility</p:attrName>
                                        </p:attrNameLst>
                                      </p:cBhvr>
                                      <p:to>
                                        <p:strVal val="visible"/>
                                      </p:to>
                                    </p:set>
                                    <p:animEffect transition="in" filter="fade">
                                      <p:cBhvr>
                                        <p:cTn id="148" dur="500"/>
                                        <p:tgtEl>
                                          <p:spTgt spid="87"/>
                                        </p:tgtEl>
                                      </p:cBhvr>
                                    </p:animEffect>
                                  </p:childTnLst>
                                </p:cTn>
                              </p:par>
                              <p:par>
                                <p:cTn id="149" presetID="14" presetClass="entr" presetSubtype="10" fill="hold" nodeType="withEffect">
                                  <p:stCondLst>
                                    <p:cond delay="0"/>
                                  </p:stCondLst>
                                  <p:childTnLst>
                                    <p:set>
                                      <p:cBhvr>
                                        <p:cTn id="150" dur="1" fill="hold">
                                          <p:stCondLst>
                                            <p:cond delay="0"/>
                                          </p:stCondLst>
                                        </p:cTn>
                                        <p:tgtEl>
                                          <p:spTgt spid="110"/>
                                        </p:tgtEl>
                                        <p:attrNameLst>
                                          <p:attrName>style.visibility</p:attrName>
                                        </p:attrNameLst>
                                      </p:cBhvr>
                                      <p:to>
                                        <p:strVal val="visible"/>
                                      </p:to>
                                    </p:set>
                                    <p:animEffect transition="in" filter="randombar(horizontal)">
                                      <p:cBhvr>
                                        <p:cTn id="151" dur="500"/>
                                        <p:tgtEl>
                                          <p:spTgt spid="110"/>
                                        </p:tgtEl>
                                      </p:cBhvr>
                                    </p:animEffect>
                                  </p:childTnLst>
                                </p:cTn>
                              </p:par>
                            </p:childTnLst>
                          </p:cTn>
                        </p:par>
                        <p:par>
                          <p:cTn id="152" fill="hold">
                            <p:stCondLst>
                              <p:cond delay="4500"/>
                            </p:stCondLst>
                            <p:childTnLst>
                              <p:par>
                                <p:cTn id="153" presetID="53" presetClass="entr" presetSubtype="16" fill="hold" nodeType="afterEffect">
                                  <p:stCondLst>
                                    <p:cond delay="0"/>
                                  </p:stCondLst>
                                  <p:childTnLst>
                                    <p:set>
                                      <p:cBhvr>
                                        <p:cTn id="154" dur="1" fill="hold">
                                          <p:stCondLst>
                                            <p:cond delay="0"/>
                                          </p:stCondLst>
                                        </p:cTn>
                                        <p:tgtEl>
                                          <p:spTgt spid="123"/>
                                        </p:tgtEl>
                                        <p:attrNameLst>
                                          <p:attrName>style.visibility</p:attrName>
                                        </p:attrNameLst>
                                      </p:cBhvr>
                                      <p:to>
                                        <p:strVal val="visible"/>
                                      </p:to>
                                    </p:set>
                                    <p:anim calcmode="lin" valueType="num">
                                      <p:cBhvr>
                                        <p:cTn id="155" dur="500" fill="hold"/>
                                        <p:tgtEl>
                                          <p:spTgt spid="123"/>
                                        </p:tgtEl>
                                        <p:attrNameLst>
                                          <p:attrName>ppt_w</p:attrName>
                                        </p:attrNameLst>
                                      </p:cBhvr>
                                      <p:tavLst>
                                        <p:tav tm="0">
                                          <p:val>
                                            <p:fltVal val="0"/>
                                          </p:val>
                                        </p:tav>
                                        <p:tav tm="100000">
                                          <p:val>
                                            <p:strVal val="#ppt_w"/>
                                          </p:val>
                                        </p:tav>
                                      </p:tavLst>
                                    </p:anim>
                                    <p:anim calcmode="lin" valueType="num">
                                      <p:cBhvr>
                                        <p:cTn id="156" dur="500" fill="hold"/>
                                        <p:tgtEl>
                                          <p:spTgt spid="123"/>
                                        </p:tgtEl>
                                        <p:attrNameLst>
                                          <p:attrName>ppt_h</p:attrName>
                                        </p:attrNameLst>
                                      </p:cBhvr>
                                      <p:tavLst>
                                        <p:tav tm="0">
                                          <p:val>
                                            <p:fltVal val="0"/>
                                          </p:val>
                                        </p:tav>
                                        <p:tav tm="100000">
                                          <p:val>
                                            <p:strVal val="#ppt_h"/>
                                          </p:val>
                                        </p:tav>
                                      </p:tavLst>
                                    </p:anim>
                                    <p:animEffect transition="in" filter="fade">
                                      <p:cBhvr>
                                        <p:cTn id="157" dur="500"/>
                                        <p:tgtEl>
                                          <p:spTgt spid="123"/>
                                        </p:tgtEl>
                                      </p:cBhvr>
                                    </p:animEffect>
                                  </p:childTnLst>
                                </p:cTn>
                              </p:par>
                            </p:childTnLst>
                          </p:cTn>
                        </p:par>
                        <p:par>
                          <p:cTn id="158" fill="hold">
                            <p:stCondLst>
                              <p:cond delay="5000"/>
                            </p:stCondLst>
                            <p:childTnLst>
                              <p:par>
                                <p:cTn id="159" presetID="22" presetClass="entr" presetSubtype="4" fill="hold" nodeType="after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wipe(down)">
                                      <p:cBhvr>
                                        <p:cTn id="161" dur="500"/>
                                        <p:tgtEl>
                                          <p:spTgt spid="6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88"/>
                                        </p:tgtEl>
                                        <p:attrNameLst>
                                          <p:attrName>style.visibility</p:attrName>
                                        </p:attrNameLst>
                                      </p:cBhvr>
                                      <p:to>
                                        <p:strVal val="visible"/>
                                      </p:to>
                                    </p:set>
                                    <p:animEffect transition="in" filter="fade">
                                      <p:cBhvr>
                                        <p:cTn id="164" dur="500"/>
                                        <p:tgtEl>
                                          <p:spTgt spid="88"/>
                                        </p:tgtEl>
                                      </p:cBhvr>
                                    </p:animEffect>
                                  </p:childTnLst>
                                </p:cTn>
                              </p:par>
                              <p:par>
                                <p:cTn id="165" presetID="14" presetClass="entr" presetSubtype="10" fill="hold" nodeType="withEffect">
                                  <p:stCondLst>
                                    <p:cond delay="0"/>
                                  </p:stCondLst>
                                  <p:childTnLst>
                                    <p:set>
                                      <p:cBhvr>
                                        <p:cTn id="166" dur="1" fill="hold">
                                          <p:stCondLst>
                                            <p:cond delay="0"/>
                                          </p:stCondLst>
                                        </p:cTn>
                                        <p:tgtEl>
                                          <p:spTgt spid="104"/>
                                        </p:tgtEl>
                                        <p:attrNameLst>
                                          <p:attrName>style.visibility</p:attrName>
                                        </p:attrNameLst>
                                      </p:cBhvr>
                                      <p:to>
                                        <p:strVal val="visible"/>
                                      </p:to>
                                    </p:set>
                                    <p:animEffect transition="in" filter="randombar(horizontal)">
                                      <p:cBhvr>
                                        <p:cTn id="167" dur="500"/>
                                        <p:tgtEl>
                                          <p:spTgt spid="104"/>
                                        </p:tgtEl>
                                      </p:cBhvr>
                                    </p:animEffect>
                                  </p:childTnLst>
                                </p:cTn>
                              </p:par>
                            </p:childTnLst>
                          </p:cTn>
                        </p:par>
                        <p:par>
                          <p:cTn id="168" fill="hold">
                            <p:stCondLst>
                              <p:cond delay="5500"/>
                            </p:stCondLst>
                            <p:childTnLst>
                              <p:par>
                                <p:cTn id="169" presetID="22" presetClass="entr" presetSubtype="8" fill="hold" nodeType="afterEffect">
                                  <p:stCondLst>
                                    <p:cond delay="0"/>
                                  </p:stCondLst>
                                  <p:childTnLst>
                                    <p:set>
                                      <p:cBhvr>
                                        <p:cTn id="170" dur="1" fill="hold">
                                          <p:stCondLst>
                                            <p:cond delay="0"/>
                                          </p:stCondLst>
                                        </p:cTn>
                                        <p:tgtEl>
                                          <p:spTgt spid="131"/>
                                        </p:tgtEl>
                                        <p:attrNameLst>
                                          <p:attrName>style.visibility</p:attrName>
                                        </p:attrNameLst>
                                      </p:cBhvr>
                                      <p:to>
                                        <p:strVal val="visible"/>
                                      </p:to>
                                    </p:set>
                                    <p:animEffect transition="in" filter="wipe(left)">
                                      <p:cBhvr>
                                        <p:cTn id="17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P spid="86" grpId="0"/>
      <p:bldP spid="87" grpId="0"/>
      <p:bldP spid="88" grpId="0"/>
      <p:bldP spid="89" grpId="0"/>
      <p:bldP spid="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1">
            <a:extLst>
              <a:ext uri="{FF2B5EF4-FFF2-40B4-BE49-F238E27FC236}">
                <a16:creationId xmlns:a16="http://schemas.microsoft.com/office/drawing/2014/main" id="{430D9DDD-2546-4765-B771-F70F4661CCF8}"/>
              </a:ext>
            </a:extLst>
          </p:cNvPr>
          <p:cNvSpPr>
            <a:spLocks noChangeArrowheads="1"/>
          </p:cNvSpPr>
          <p:nvPr/>
        </p:nvSpPr>
        <p:spPr bwMode="auto">
          <a:xfrm>
            <a:off x="587857" y="3660236"/>
            <a:ext cx="1232684"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发送方</a:t>
            </a:r>
          </a:p>
        </p:txBody>
      </p:sp>
      <p:grpSp>
        <p:nvGrpSpPr>
          <p:cNvPr id="128" name="组合 127">
            <a:extLst>
              <a:ext uri="{FF2B5EF4-FFF2-40B4-BE49-F238E27FC236}">
                <a16:creationId xmlns:a16="http://schemas.microsoft.com/office/drawing/2014/main" id="{48918371-0E10-4A0C-AE0C-C56EE764B135}"/>
              </a:ext>
            </a:extLst>
          </p:cNvPr>
          <p:cNvGrpSpPr/>
          <p:nvPr/>
        </p:nvGrpSpPr>
        <p:grpSpPr>
          <a:xfrm>
            <a:off x="575001" y="1965163"/>
            <a:ext cx="3238501" cy="1071460"/>
            <a:chOff x="4650628" y="2375497"/>
            <a:chExt cx="4174725" cy="1451543"/>
          </a:xfrm>
        </p:grpSpPr>
        <p:sp>
          <p:nvSpPr>
            <p:cNvPr id="129" name="矩形: 圆角 128">
              <a:extLst>
                <a:ext uri="{FF2B5EF4-FFF2-40B4-BE49-F238E27FC236}">
                  <a16:creationId xmlns:a16="http://schemas.microsoft.com/office/drawing/2014/main" id="{C5E56282-EF14-45CE-A3AE-4C638273241A}"/>
                </a:ext>
              </a:extLst>
            </p:cNvPr>
            <p:cNvSpPr/>
            <p:nvPr/>
          </p:nvSpPr>
          <p:spPr>
            <a:xfrm>
              <a:off x="4650628" y="2375497"/>
              <a:ext cx="4174725" cy="1439786"/>
            </a:xfrm>
            <a:prstGeom prst="roundRect">
              <a:avLst>
                <a:gd name="adj" fmla="val 12368"/>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prstTxWarp prst="textNoShape">
                <a:avLst/>
              </a:prstTxWarp>
              <a:noAutofit/>
            </a:bodyPr>
            <a:lstStyle/>
            <a:p>
              <a:pPr algn="ctr"/>
              <a:endParaRPr lang="zh-CN" altLang="en-US" sz="900"/>
            </a:p>
          </p:txBody>
        </p:sp>
        <p:sp>
          <p:nvSpPr>
            <p:cNvPr id="130" name="文本框 129">
              <a:extLst>
                <a:ext uri="{FF2B5EF4-FFF2-40B4-BE49-F238E27FC236}">
                  <a16:creationId xmlns:a16="http://schemas.microsoft.com/office/drawing/2014/main" id="{BD3990AA-9C26-4008-B044-9F2A227F0536}"/>
                </a:ext>
              </a:extLst>
            </p:cNvPr>
            <p:cNvSpPr txBox="1"/>
            <p:nvPr/>
          </p:nvSpPr>
          <p:spPr>
            <a:xfrm>
              <a:off x="4774663" y="2451087"/>
              <a:ext cx="3971721" cy="1375953"/>
            </a:xfrm>
            <a:prstGeom prst="rect">
              <a:avLst/>
            </a:prstGeom>
            <a:noFill/>
          </p:spPr>
          <p:txBody>
            <a:bodyPr wrap="square" rtlCol="0">
              <a:spAutoFit/>
            </a:bodyPr>
            <a:lstStyle/>
            <a:p>
              <a:r>
                <a:rPr lang="en-US" altLang="zh-CN" sz="2000" dirty="0" err="1">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rdt_send</a:t>
              </a:r>
              <a:r>
                <a:rPr lang="en-US" altLang="zh-CN" sz="20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由上层（如应用层）调用，将数据发送给接收方的上层</a:t>
              </a:r>
            </a:p>
          </p:txBody>
        </p:sp>
      </p:grpSp>
      <p:grpSp>
        <p:nvGrpSpPr>
          <p:cNvPr id="131" name="组合 130">
            <a:extLst>
              <a:ext uri="{FF2B5EF4-FFF2-40B4-BE49-F238E27FC236}">
                <a16:creationId xmlns:a16="http://schemas.microsoft.com/office/drawing/2014/main" id="{615E8B8D-802C-4CA5-9880-5BD32BA48E9F}"/>
              </a:ext>
            </a:extLst>
          </p:cNvPr>
          <p:cNvGrpSpPr/>
          <p:nvPr/>
        </p:nvGrpSpPr>
        <p:grpSpPr>
          <a:xfrm>
            <a:off x="4815369" y="1965434"/>
            <a:ext cx="3238501" cy="1062782"/>
            <a:chOff x="4650628" y="2375497"/>
            <a:chExt cx="4174725" cy="1439786"/>
          </a:xfrm>
        </p:grpSpPr>
        <p:sp>
          <p:nvSpPr>
            <p:cNvPr id="132" name="矩形: 圆角 131">
              <a:extLst>
                <a:ext uri="{FF2B5EF4-FFF2-40B4-BE49-F238E27FC236}">
                  <a16:creationId xmlns:a16="http://schemas.microsoft.com/office/drawing/2014/main" id="{5E4346CF-3DF2-42AD-B737-70D2A1D0F417}"/>
                </a:ext>
              </a:extLst>
            </p:cNvPr>
            <p:cNvSpPr/>
            <p:nvPr/>
          </p:nvSpPr>
          <p:spPr>
            <a:xfrm>
              <a:off x="4650628" y="2375497"/>
              <a:ext cx="4174725" cy="1439786"/>
            </a:xfrm>
            <a:prstGeom prst="roundRect">
              <a:avLst>
                <a:gd name="adj" fmla="val 12368"/>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prstTxWarp prst="textNoShape">
                <a:avLst/>
              </a:prstTxWarp>
              <a:noAutofit/>
            </a:bodyPr>
            <a:lstStyle/>
            <a:p>
              <a:pPr algn="ctr"/>
              <a:endParaRPr lang="zh-CN" altLang="en-US" sz="900"/>
            </a:p>
          </p:txBody>
        </p:sp>
        <p:sp>
          <p:nvSpPr>
            <p:cNvPr id="133" name="文本框 132">
              <a:extLst>
                <a:ext uri="{FF2B5EF4-FFF2-40B4-BE49-F238E27FC236}">
                  <a16:creationId xmlns:a16="http://schemas.microsoft.com/office/drawing/2014/main" id="{7782E6E8-4078-456C-B1B2-40E3FD850BA5}"/>
                </a:ext>
              </a:extLst>
            </p:cNvPr>
            <p:cNvSpPr txBox="1"/>
            <p:nvPr/>
          </p:nvSpPr>
          <p:spPr>
            <a:xfrm>
              <a:off x="4774664" y="2631178"/>
              <a:ext cx="3971721" cy="958997"/>
            </a:xfrm>
            <a:prstGeom prst="rect">
              <a:avLst/>
            </a:prstGeom>
            <a:noFill/>
          </p:spPr>
          <p:txBody>
            <a:bodyPr wrap="square" rtlCol="0">
              <a:spAutoFit/>
            </a:bodyPr>
            <a:lstStyle/>
            <a:p>
              <a:r>
                <a:rPr lang="en-US" altLang="zh-CN" sz="2000" dirty="0" err="1">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lang="en-US" altLang="zh-CN" sz="20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由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rdt</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调用，将数据交付上层</a:t>
              </a:r>
            </a:p>
          </p:txBody>
        </p:sp>
      </p:grpSp>
      <p:grpSp>
        <p:nvGrpSpPr>
          <p:cNvPr id="134" name="组合 133">
            <a:extLst>
              <a:ext uri="{FF2B5EF4-FFF2-40B4-BE49-F238E27FC236}">
                <a16:creationId xmlns:a16="http://schemas.microsoft.com/office/drawing/2014/main" id="{E2EE61B9-F5DD-409D-9F42-CDFAED475F40}"/>
              </a:ext>
            </a:extLst>
          </p:cNvPr>
          <p:cNvGrpSpPr/>
          <p:nvPr/>
        </p:nvGrpSpPr>
        <p:grpSpPr>
          <a:xfrm>
            <a:off x="575001" y="5435885"/>
            <a:ext cx="3238501" cy="1071459"/>
            <a:chOff x="4650628" y="2375497"/>
            <a:chExt cx="4174725" cy="1451541"/>
          </a:xfrm>
        </p:grpSpPr>
        <p:sp>
          <p:nvSpPr>
            <p:cNvPr id="135" name="矩形: 圆角 134">
              <a:extLst>
                <a:ext uri="{FF2B5EF4-FFF2-40B4-BE49-F238E27FC236}">
                  <a16:creationId xmlns:a16="http://schemas.microsoft.com/office/drawing/2014/main" id="{3BC2DC88-F83E-4291-93AA-07252E1C9179}"/>
                </a:ext>
              </a:extLst>
            </p:cNvPr>
            <p:cNvSpPr/>
            <p:nvPr/>
          </p:nvSpPr>
          <p:spPr>
            <a:xfrm>
              <a:off x="4650628" y="2375497"/>
              <a:ext cx="4174725" cy="1439786"/>
            </a:xfrm>
            <a:prstGeom prst="roundRect">
              <a:avLst>
                <a:gd name="adj" fmla="val 12368"/>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prstTxWarp prst="textNoShape">
                <a:avLst/>
              </a:prstTxWarp>
              <a:noAutofit/>
            </a:bodyPr>
            <a:lstStyle/>
            <a:p>
              <a:pPr algn="ctr"/>
              <a:endParaRPr lang="zh-CN" altLang="en-US" sz="900"/>
            </a:p>
          </p:txBody>
        </p:sp>
        <p:sp>
          <p:nvSpPr>
            <p:cNvPr id="136" name="文本框 135">
              <a:extLst>
                <a:ext uri="{FF2B5EF4-FFF2-40B4-BE49-F238E27FC236}">
                  <a16:creationId xmlns:a16="http://schemas.microsoft.com/office/drawing/2014/main" id="{EFB6DF84-B9E1-436A-B7E9-1D5FE631EDD4}"/>
                </a:ext>
              </a:extLst>
            </p:cNvPr>
            <p:cNvSpPr txBox="1"/>
            <p:nvPr/>
          </p:nvSpPr>
          <p:spPr>
            <a:xfrm>
              <a:off x="4774663" y="2451086"/>
              <a:ext cx="3971721" cy="1375952"/>
            </a:xfrm>
            <a:prstGeom prst="rect">
              <a:avLst/>
            </a:prstGeom>
            <a:noFill/>
          </p:spPr>
          <p:txBody>
            <a:bodyPr wrap="square" rtlCol="0">
              <a:spAutoFit/>
            </a:bodyPr>
            <a:lstStyle/>
            <a:p>
              <a:r>
                <a:rPr lang="en-US" altLang="zh-CN" sz="2000" dirty="0" err="1">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20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由 </a:t>
              </a:r>
              <a:r>
                <a:rPr lang="en-US" altLang="zh-CN" sz="2000" dirty="0" err="1">
                  <a:latin typeface="Times New Roman" panose="02020603050405020304" pitchFamily="18" charset="0"/>
                  <a:ea typeface="思源黑体 CN Normal" panose="020B0400000000000000" pitchFamily="34" charset="-122"/>
                  <a:cs typeface="Times New Roman" panose="02020603050405020304" pitchFamily="18" charset="0"/>
                </a:rPr>
                <a:t>rdt</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调用，</a:t>
              </a:r>
              <a:endPar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endParaRPr>
            </a:p>
            <a:p>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将分组通过不可靠通道传给接收方</a:t>
              </a:r>
            </a:p>
          </p:txBody>
        </p:sp>
      </p:grpSp>
      <p:grpSp>
        <p:nvGrpSpPr>
          <p:cNvPr id="137" name="组合 136">
            <a:extLst>
              <a:ext uri="{FF2B5EF4-FFF2-40B4-BE49-F238E27FC236}">
                <a16:creationId xmlns:a16="http://schemas.microsoft.com/office/drawing/2014/main" id="{D9F29A39-14CD-4504-9255-9BC2E77B2924}"/>
              </a:ext>
            </a:extLst>
          </p:cNvPr>
          <p:cNvGrpSpPr/>
          <p:nvPr/>
        </p:nvGrpSpPr>
        <p:grpSpPr>
          <a:xfrm>
            <a:off x="4815369" y="5436155"/>
            <a:ext cx="3238501" cy="1062782"/>
            <a:chOff x="4650628" y="2375497"/>
            <a:chExt cx="4174725" cy="1439786"/>
          </a:xfrm>
        </p:grpSpPr>
        <p:sp>
          <p:nvSpPr>
            <p:cNvPr id="138" name="矩形: 圆角 137">
              <a:extLst>
                <a:ext uri="{FF2B5EF4-FFF2-40B4-BE49-F238E27FC236}">
                  <a16:creationId xmlns:a16="http://schemas.microsoft.com/office/drawing/2014/main" id="{C94CE5CC-1BDC-45D5-99B3-A17BB8C258FF}"/>
                </a:ext>
              </a:extLst>
            </p:cNvPr>
            <p:cNvSpPr/>
            <p:nvPr/>
          </p:nvSpPr>
          <p:spPr>
            <a:xfrm>
              <a:off x="4650628" y="2375497"/>
              <a:ext cx="4174725" cy="1439786"/>
            </a:xfrm>
            <a:prstGeom prst="roundRect">
              <a:avLst>
                <a:gd name="adj" fmla="val 12368"/>
              </a:avLst>
            </a:prstGeom>
            <a:solidFill>
              <a:srgbClr val="FEF6E5"/>
            </a:solidFill>
            <a:ln w="19050">
              <a:solidFill>
                <a:srgbClr val="FDECC7"/>
              </a:solid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7497" tIns="33748" rIns="67497" bIns="33748" numCol="1" spcCol="0" rtlCol="0" fromWordArt="0" anchor="ctr" anchorCtr="0" forceAA="0" compatLnSpc="1">
              <a:prstTxWarp prst="textNoShape">
                <a:avLst/>
              </a:prstTxWarp>
              <a:noAutofit/>
            </a:bodyPr>
            <a:lstStyle/>
            <a:p>
              <a:pPr algn="ctr"/>
              <a:endParaRPr lang="zh-CN" altLang="en-US" sz="900"/>
            </a:p>
          </p:txBody>
        </p:sp>
        <p:sp>
          <p:nvSpPr>
            <p:cNvPr id="139" name="文本框 138">
              <a:extLst>
                <a:ext uri="{FF2B5EF4-FFF2-40B4-BE49-F238E27FC236}">
                  <a16:creationId xmlns:a16="http://schemas.microsoft.com/office/drawing/2014/main" id="{14907A38-64F9-484B-B77E-B768D2D91E7C}"/>
                </a:ext>
              </a:extLst>
            </p:cNvPr>
            <p:cNvSpPr txBox="1"/>
            <p:nvPr/>
          </p:nvSpPr>
          <p:spPr>
            <a:xfrm>
              <a:off x="4774664" y="2616321"/>
              <a:ext cx="3971721" cy="958997"/>
            </a:xfrm>
            <a:prstGeom prst="rect">
              <a:avLst/>
            </a:prstGeom>
            <a:noFill/>
          </p:spPr>
          <p:txBody>
            <a:bodyPr wrap="square" rtlCol="0">
              <a:spAutoFit/>
            </a:bodyPr>
            <a:lstStyle/>
            <a:p>
              <a:r>
                <a:rPr lang="en-US" altLang="zh-CN" sz="2000" dirty="0" err="1">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20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当分组到达接收方时调用</a:t>
              </a:r>
            </a:p>
          </p:txBody>
        </p:sp>
      </p:grpSp>
      <p:cxnSp>
        <p:nvCxnSpPr>
          <p:cNvPr id="140" name="直接箭头连接符 139">
            <a:extLst>
              <a:ext uri="{FF2B5EF4-FFF2-40B4-BE49-F238E27FC236}">
                <a16:creationId xmlns:a16="http://schemas.microsoft.com/office/drawing/2014/main" id="{FA4A6293-A839-44F9-82A4-565B09119864}"/>
              </a:ext>
            </a:extLst>
          </p:cNvPr>
          <p:cNvCxnSpPr>
            <a:cxnSpLocks/>
          </p:cNvCxnSpPr>
          <p:nvPr/>
        </p:nvCxnSpPr>
        <p:spPr>
          <a:xfrm rot="5400000" flipV="1">
            <a:off x="1365098" y="3034429"/>
            <a:ext cx="0" cy="910889"/>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F0989D72-1074-4FA0-AB67-83609A5C4CA9}"/>
              </a:ext>
            </a:extLst>
          </p:cNvPr>
          <p:cNvCxnSpPr/>
          <p:nvPr/>
        </p:nvCxnSpPr>
        <p:spPr>
          <a:xfrm rot="5400000">
            <a:off x="671148" y="3264741"/>
            <a:ext cx="477011" cy="0"/>
          </a:xfrm>
          <a:prstGeom prst="line">
            <a:avLst/>
          </a:prstGeom>
          <a:ln w="28575">
            <a:solidFill>
              <a:srgbClr val="009FF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3D09D3C-AFCE-4682-A850-DDD8E2102FE2}"/>
              </a:ext>
            </a:extLst>
          </p:cNvPr>
          <p:cNvCxnSpPr>
            <a:cxnSpLocks/>
          </p:cNvCxnSpPr>
          <p:nvPr/>
        </p:nvCxnSpPr>
        <p:spPr>
          <a:xfrm rot="16200000" flipH="1" flipV="1">
            <a:off x="7315341" y="3034429"/>
            <a:ext cx="0" cy="910889"/>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0602E043-D98D-45C8-B41B-ADBE2146D3AE}"/>
              </a:ext>
            </a:extLst>
          </p:cNvPr>
          <p:cNvCxnSpPr/>
          <p:nvPr/>
        </p:nvCxnSpPr>
        <p:spPr>
          <a:xfrm rot="16200000" flipH="1">
            <a:off x="7532280" y="3264741"/>
            <a:ext cx="477011" cy="0"/>
          </a:xfrm>
          <a:prstGeom prst="line">
            <a:avLst/>
          </a:prstGeom>
          <a:ln w="28575">
            <a:solidFill>
              <a:srgbClr val="009FF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F42BD565-62BB-4FE2-8E11-1B0C22184479}"/>
              </a:ext>
            </a:extLst>
          </p:cNvPr>
          <p:cNvCxnSpPr>
            <a:cxnSpLocks/>
          </p:cNvCxnSpPr>
          <p:nvPr/>
        </p:nvCxnSpPr>
        <p:spPr>
          <a:xfrm rot="16200000">
            <a:off x="1365099" y="4076698"/>
            <a:ext cx="0" cy="910889"/>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C24A9D3B-3924-4D78-BDC6-278F1528F565}"/>
              </a:ext>
            </a:extLst>
          </p:cNvPr>
          <p:cNvCxnSpPr>
            <a:cxnSpLocks/>
          </p:cNvCxnSpPr>
          <p:nvPr/>
        </p:nvCxnSpPr>
        <p:spPr>
          <a:xfrm rot="5400000" flipH="1">
            <a:off x="7315342" y="4076698"/>
            <a:ext cx="0" cy="910889"/>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C53B905B-F787-4207-A55C-AE4735C700BF}"/>
              </a:ext>
            </a:extLst>
          </p:cNvPr>
          <p:cNvCxnSpPr>
            <a:cxnSpLocks/>
          </p:cNvCxnSpPr>
          <p:nvPr/>
        </p:nvCxnSpPr>
        <p:spPr>
          <a:xfrm flipV="1">
            <a:off x="7770786" y="4517959"/>
            <a:ext cx="0" cy="913497"/>
          </a:xfrm>
          <a:prstGeom prst="line">
            <a:avLst/>
          </a:prstGeom>
          <a:ln w="28575">
            <a:solidFill>
              <a:srgbClr val="009FF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6F6EEDB2-948B-471C-AD21-34EA1D7F6A4F}"/>
              </a:ext>
            </a:extLst>
          </p:cNvPr>
          <p:cNvCxnSpPr>
            <a:cxnSpLocks/>
          </p:cNvCxnSpPr>
          <p:nvPr/>
        </p:nvCxnSpPr>
        <p:spPr>
          <a:xfrm flipV="1">
            <a:off x="909655" y="4517958"/>
            <a:ext cx="1" cy="913498"/>
          </a:xfrm>
          <a:prstGeom prst="line">
            <a:avLst/>
          </a:prstGeom>
          <a:ln w="28575">
            <a:solidFill>
              <a:srgbClr val="009FF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959363" y="3031790"/>
            <a:ext cx="4488022" cy="1953582"/>
            <a:chOff x="3887444" y="2569103"/>
            <a:chExt cx="4488022" cy="1953582"/>
          </a:xfrm>
        </p:grpSpPr>
        <p:grpSp>
          <p:nvGrpSpPr>
            <p:cNvPr id="4" name="组合 3"/>
            <p:cNvGrpSpPr/>
            <p:nvPr/>
          </p:nvGrpSpPr>
          <p:grpSpPr>
            <a:xfrm>
              <a:off x="3887444" y="2569103"/>
              <a:ext cx="4488022" cy="1953582"/>
              <a:chOff x="3887444" y="2569103"/>
              <a:chExt cx="4488022" cy="1953582"/>
            </a:xfrm>
          </p:grpSpPr>
          <p:cxnSp>
            <p:nvCxnSpPr>
              <p:cNvPr id="284" name="直接箭头连接符 283">
                <a:extLst>
                  <a:ext uri="{FF2B5EF4-FFF2-40B4-BE49-F238E27FC236}">
                    <a16:creationId xmlns:a16="http://schemas.microsoft.com/office/drawing/2014/main" id="{817EF7F4-C308-464A-A1CA-DE347F63C334}"/>
                  </a:ext>
                </a:extLst>
              </p:cNvPr>
              <p:cNvCxnSpPr>
                <a:cxnSpLocks/>
              </p:cNvCxnSpPr>
              <p:nvPr/>
            </p:nvCxnSpPr>
            <p:spPr>
              <a:xfrm>
                <a:off x="5048250" y="2636387"/>
                <a:ext cx="0" cy="336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接箭头连接符 284">
                <a:extLst>
                  <a:ext uri="{FF2B5EF4-FFF2-40B4-BE49-F238E27FC236}">
                    <a16:creationId xmlns:a16="http://schemas.microsoft.com/office/drawing/2014/main" id="{EB8B4591-E44D-4B33-BED8-96432CE8CCDE}"/>
                  </a:ext>
                </a:extLst>
              </p:cNvPr>
              <p:cNvCxnSpPr>
                <a:cxnSpLocks/>
              </p:cNvCxnSpPr>
              <p:nvPr/>
            </p:nvCxnSpPr>
            <p:spPr>
              <a:xfrm flipV="1">
                <a:off x="6797519" y="2636387"/>
                <a:ext cx="0" cy="336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6" name="组合 285">
                <a:extLst>
                  <a:ext uri="{FF2B5EF4-FFF2-40B4-BE49-F238E27FC236}">
                    <a16:creationId xmlns:a16="http://schemas.microsoft.com/office/drawing/2014/main" id="{882E2472-1FE6-40FF-B059-F97B206F37F9}"/>
                  </a:ext>
                </a:extLst>
              </p:cNvPr>
              <p:cNvGrpSpPr/>
              <p:nvPr/>
            </p:nvGrpSpPr>
            <p:grpSpPr>
              <a:xfrm rot="5400000">
                <a:off x="5012164" y="3973347"/>
                <a:ext cx="477011" cy="294547"/>
                <a:chOff x="3535679" y="2965316"/>
                <a:chExt cx="509587" cy="296997"/>
              </a:xfrm>
            </p:grpSpPr>
            <p:cxnSp>
              <p:nvCxnSpPr>
                <p:cNvPr id="287" name="直接箭头连接符 286">
                  <a:extLst>
                    <a:ext uri="{FF2B5EF4-FFF2-40B4-BE49-F238E27FC236}">
                      <a16:creationId xmlns:a16="http://schemas.microsoft.com/office/drawing/2014/main" id="{A2B2D4A7-EDD3-41FC-8735-9ED2D15E703D}"/>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D175C198-34F3-478D-A527-33A58F3EAC6A}"/>
                    </a:ext>
                  </a:extLst>
                </p:cNvPr>
                <p:cNvCxnSpPr/>
                <p:nvPr/>
              </p:nvCxnSpPr>
              <p:spPr>
                <a:xfrm>
                  <a:off x="3535679" y="3262313"/>
                  <a:ext cx="509587"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9" name="组合 288">
                <a:extLst>
                  <a:ext uri="{FF2B5EF4-FFF2-40B4-BE49-F238E27FC236}">
                    <a16:creationId xmlns:a16="http://schemas.microsoft.com/office/drawing/2014/main" id="{670DA1AE-F4C8-42F4-999A-A0472E019446}"/>
                  </a:ext>
                </a:extLst>
              </p:cNvPr>
              <p:cNvGrpSpPr/>
              <p:nvPr/>
            </p:nvGrpSpPr>
            <p:grpSpPr>
              <a:xfrm rot="16200000" flipH="1">
                <a:off x="6422717" y="3970251"/>
                <a:ext cx="477011" cy="266215"/>
                <a:chOff x="3535679" y="2965316"/>
                <a:chExt cx="509587" cy="296997"/>
              </a:xfrm>
            </p:grpSpPr>
            <p:cxnSp>
              <p:nvCxnSpPr>
                <p:cNvPr id="290" name="直接箭头连接符 289">
                  <a:extLst>
                    <a:ext uri="{FF2B5EF4-FFF2-40B4-BE49-F238E27FC236}">
                      <a16:creationId xmlns:a16="http://schemas.microsoft.com/office/drawing/2014/main" id="{60E08147-8891-4F31-B311-A7C2A20EE066}"/>
                    </a:ext>
                  </a:extLst>
                </p:cNvPr>
                <p:cNvCxnSpPr>
                  <a:cxnSpLocks/>
                </p:cNvCxnSpPr>
                <p:nvPr/>
              </p:nvCxnSpPr>
              <p:spPr>
                <a:xfrm flipV="1">
                  <a:off x="4030980" y="2965316"/>
                  <a:ext cx="0" cy="296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6F609E89-0662-40E0-ADEF-7788D28649F8}"/>
                    </a:ext>
                  </a:extLst>
                </p:cNvPr>
                <p:cNvCxnSpPr/>
                <p:nvPr/>
              </p:nvCxnSpPr>
              <p:spPr>
                <a:xfrm>
                  <a:off x="3535679" y="3262313"/>
                  <a:ext cx="509587"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2" name="文本框 291">
                <a:extLst>
                  <a:ext uri="{FF2B5EF4-FFF2-40B4-BE49-F238E27FC236}">
                    <a16:creationId xmlns:a16="http://schemas.microsoft.com/office/drawing/2014/main" id="{97102EFE-1CAF-406B-955F-C621E2966EDF}"/>
                  </a:ext>
                </a:extLst>
              </p:cNvPr>
              <p:cNvSpPr txBox="1"/>
              <p:nvPr/>
            </p:nvSpPr>
            <p:spPr>
              <a:xfrm>
                <a:off x="6794330" y="3441319"/>
                <a:ext cx="927957" cy="380489"/>
              </a:xfrm>
              <a:prstGeom prst="rect">
                <a:avLst/>
              </a:prstGeom>
              <a:noFill/>
            </p:spPr>
            <p:txBody>
              <a:bodyPr wrap="square" rtlCol="0" anchor="ctr">
                <a:spAutoFit/>
              </a:bodyPr>
              <a:lstStyle/>
              <a:p>
                <a:pPr algn="ct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293" name="文本框 292">
                <a:extLst>
                  <a:ext uri="{FF2B5EF4-FFF2-40B4-BE49-F238E27FC236}">
                    <a16:creationId xmlns:a16="http://schemas.microsoft.com/office/drawing/2014/main" id="{BBF07315-A048-4FFF-8EE9-C558A43D9ADB}"/>
                  </a:ext>
                </a:extLst>
              </p:cNvPr>
              <p:cNvSpPr txBox="1"/>
              <p:nvPr/>
            </p:nvSpPr>
            <p:spPr>
              <a:xfrm flipH="1">
                <a:off x="6596223" y="2577548"/>
                <a:ext cx="1779243" cy="380489"/>
              </a:xfrm>
              <a:prstGeom prst="rect">
                <a:avLst/>
              </a:prstGeom>
              <a:noFill/>
            </p:spPr>
            <p:txBody>
              <a:bodyPr wrap="square" rtlCol="0" anchor="ctr">
                <a:spAutoFit/>
              </a:bodyPr>
              <a:lstStyle/>
              <a:p>
                <a:pPr algn="ct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294" name="文本框 293">
                <a:extLst>
                  <a:ext uri="{FF2B5EF4-FFF2-40B4-BE49-F238E27FC236}">
                    <a16:creationId xmlns:a16="http://schemas.microsoft.com/office/drawing/2014/main" id="{39E4C808-AD0E-4E6A-9CB2-A286B2946625}"/>
                  </a:ext>
                </a:extLst>
              </p:cNvPr>
              <p:cNvSpPr txBox="1"/>
              <p:nvPr/>
            </p:nvSpPr>
            <p:spPr>
              <a:xfrm>
                <a:off x="4056384" y="2569103"/>
                <a:ext cx="991865" cy="380489"/>
              </a:xfrm>
              <a:prstGeom prst="rect">
                <a:avLst/>
              </a:prstGeom>
              <a:noFill/>
            </p:spPr>
            <p:txBody>
              <a:bodyPr wrap="square" rtlCol="0" anchor="ctr">
                <a:spAutoFit/>
              </a:bodyPr>
              <a:lstStyle/>
              <a:p>
                <a:pP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295" name="文本框 294">
                <a:extLst>
                  <a:ext uri="{FF2B5EF4-FFF2-40B4-BE49-F238E27FC236}">
                    <a16:creationId xmlns:a16="http://schemas.microsoft.com/office/drawing/2014/main" id="{9F4D6F12-5672-426D-A1B8-19A1F6784050}"/>
                  </a:ext>
                </a:extLst>
              </p:cNvPr>
              <p:cNvSpPr txBox="1"/>
              <p:nvPr/>
            </p:nvSpPr>
            <p:spPr>
              <a:xfrm flipH="1">
                <a:off x="4045265" y="3427380"/>
                <a:ext cx="1955473" cy="380489"/>
              </a:xfrm>
              <a:prstGeom prst="rect">
                <a:avLst/>
              </a:prstGeom>
              <a:noFill/>
            </p:spPr>
            <p:txBody>
              <a:bodyPr wrap="square" rtlCol="0" anchor="ctr">
                <a:spAutoFit/>
              </a:bodyPr>
              <a:lstStyle/>
              <a:p>
                <a:pPr>
                  <a:lnSpc>
                    <a:spcPct val="13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cxnSp>
            <p:nvCxnSpPr>
              <p:cNvPr id="296" name="直接箭头连接符 295">
                <a:extLst>
                  <a:ext uri="{FF2B5EF4-FFF2-40B4-BE49-F238E27FC236}">
                    <a16:creationId xmlns:a16="http://schemas.microsoft.com/office/drawing/2014/main" id="{77D74A95-ECDF-4967-A0F9-AD95FAFD1216}"/>
                  </a:ext>
                </a:extLst>
              </p:cNvPr>
              <p:cNvCxnSpPr>
                <a:cxnSpLocks/>
              </p:cNvCxnSpPr>
              <p:nvPr/>
            </p:nvCxnSpPr>
            <p:spPr>
              <a:xfrm>
                <a:off x="5070988" y="3542414"/>
                <a:ext cx="0" cy="31947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7" name="直接箭头连接符 296">
                <a:extLst>
                  <a:ext uri="{FF2B5EF4-FFF2-40B4-BE49-F238E27FC236}">
                    <a16:creationId xmlns:a16="http://schemas.microsoft.com/office/drawing/2014/main" id="{CF7B974A-5337-4F9C-9FB4-B0A454E93FAC}"/>
                  </a:ext>
                </a:extLst>
              </p:cNvPr>
              <p:cNvCxnSpPr>
                <a:cxnSpLocks/>
              </p:cNvCxnSpPr>
              <p:nvPr/>
            </p:nvCxnSpPr>
            <p:spPr>
              <a:xfrm>
                <a:off x="6797519" y="3563086"/>
                <a:ext cx="0" cy="31947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8" name="组合 297">
                <a:extLst>
                  <a:ext uri="{FF2B5EF4-FFF2-40B4-BE49-F238E27FC236}">
                    <a16:creationId xmlns:a16="http://schemas.microsoft.com/office/drawing/2014/main" id="{538444EA-0EF2-4986-87F1-EF1E65DC30C4}"/>
                  </a:ext>
                </a:extLst>
              </p:cNvPr>
              <p:cNvGrpSpPr/>
              <p:nvPr/>
            </p:nvGrpSpPr>
            <p:grpSpPr>
              <a:xfrm>
                <a:off x="5113777" y="2611910"/>
                <a:ext cx="672335" cy="349711"/>
                <a:chOff x="2217074" y="2434044"/>
                <a:chExt cx="672335" cy="349711"/>
              </a:xfrm>
            </p:grpSpPr>
            <p:sp>
              <p:nvSpPr>
                <p:cNvPr id="299" name="矩形 298">
                  <a:extLst>
                    <a:ext uri="{FF2B5EF4-FFF2-40B4-BE49-F238E27FC236}">
                      <a16:creationId xmlns:a16="http://schemas.microsoft.com/office/drawing/2014/main" id="{DAB16F32-11B3-435A-BF72-D213CCEA7D32}"/>
                    </a:ext>
                  </a:extLst>
                </p:cNvPr>
                <p:cNvSpPr/>
                <p:nvPr/>
              </p:nvSpPr>
              <p:spPr>
                <a:xfrm>
                  <a:off x="2264429" y="2517390"/>
                  <a:ext cx="586188" cy="243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0" name="文本框 299">
                  <a:extLst>
                    <a:ext uri="{FF2B5EF4-FFF2-40B4-BE49-F238E27FC236}">
                      <a16:creationId xmlns:a16="http://schemas.microsoft.com/office/drawing/2014/main" id="{DFA06690-2F2C-4481-A92C-6389437B29DF}"/>
                    </a:ext>
                  </a:extLst>
                </p:cNvPr>
                <p:cNvSpPr txBox="1"/>
                <p:nvPr/>
              </p:nvSpPr>
              <p:spPr>
                <a:xfrm>
                  <a:off x="2217074" y="2434044"/>
                  <a:ext cx="672335"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301" name="组合 300">
                <a:extLst>
                  <a:ext uri="{FF2B5EF4-FFF2-40B4-BE49-F238E27FC236}">
                    <a16:creationId xmlns:a16="http://schemas.microsoft.com/office/drawing/2014/main" id="{FB3EAC87-E069-47A0-9D2C-B92C7D7B6996}"/>
                  </a:ext>
                </a:extLst>
              </p:cNvPr>
              <p:cNvGrpSpPr/>
              <p:nvPr/>
            </p:nvGrpSpPr>
            <p:grpSpPr>
              <a:xfrm>
                <a:off x="5926129" y="2611910"/>
                <a:ext cx="676416" cy="349711"/>
                <a:chOff x="2221557" y="2434044"/>
                <a:chExt cx="676416" cy="349711"/>
              </a:xfrm>
            </p:grpSpPr>
            <p:sp>
              <p:nvSpPr>
                <p:cNvPr id="302" name="矩形 301">
                  <a:extLst>
                    <a:ext uri="{FF2B5EF4-FFF2-40B4-BE49-F238E27FC236}">
                      <a16:creationId xmlns:a16="http://schemas.microsoft.com/office/drawing/2014/main" id="{5C27025C-90C7-400B-BE31-814F73C0924A}"/>
                    </a:ext>
                  </a:extLst>
                </p:cNvPr>
                <p:cNvSpPr/>
                <p:nvPr/>
              </p:nvSpPr>
              <p:spPr>
                <a:xfrm>
                  <a:off x="2264429" y="2517390"/>
                  <a:ext cx="586188" cy="243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3" name="文本框 302">
                  <a:extLst>
                    <a:ext uri="{FF2B5EF4-FFF2-40B4-BE49-F238E27FC236}">
                      <a16:creationId xmlns:a16="http://schemas.microsoft.com/office/drawing/2014/main" id="{0D7A8389-AFC8-4D53-8BF1-6B005D60FFD6}"/>
                    </a:ext>
                  </a:extLst>
                </p:cNvPr>
                <p:cNvSpPr txBox="1"/>
                <p:nvPr/>
              </p:nvSpPr>
              <p:spPr>
                <a:xfrm>
                  <a:off x="2221557" y="2434044"/>
                  <a:ext cx="676416"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数据</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304" name="组合 303">
                <a:extLst>
                  <a:ext uri="{FF2B5EF4-FFF2-40B4-BE49-F238E27FC236}">
                    <a16:creationId xmlns:a16="http://schemas.microsoft.com/office/drawing/2014/main" id="{254D373B-12B3-48D9-BCFC-74025A612C9E}"/>
                  </a:ext>
                </a:extLst>
              </p:cNvPr>
              <p:cNvGrpSpPr/>
              <p:nvPr/>
            </p:nvGrpSpPr>
            <p:grpSpPr>
              <a:xfrm>
                <a:off x="5107455" y="3492950"/>
                <a:ext cx="672335" cy="349711"/>
                <a:chOff x="2217074" y="2434044"/>
                <a:chExt cx="672335" cy="349711"/>
              </a:xfrm>
            </p:grpSpPr>
            <p:sp>
              <p:nvSpPr>
                <p:cNvPr id="305" name="矩形 304">
                  <a:extLst>
                    <a:ext uri="{FF2B5EF4-FFF2-40B4-BE49-F238E27FC236}">
                      <a16:creationId xmlns:a16="http://schemas.microsoft.com/office/drawing/2014/main" id="{23C83E0F-E920-4ACA-83AE-2F506FCEE481}"/>
                    </a:ext>
                  </a:extLst>
                </p:cNvPr>
                <p:cNvSpPr/>
                <p:nvPr/>
              </p:nvSpPr>
              <p:spPr>
                <a:xfrm>
                  <a:off x="2264429" y="2517390"/>
                  <a:ext cx="586188" cy="232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6" name="文本框 305">
                  <a:extLst>
                    <a:ext uri="{FF2B5EF4-FFF2-40B4-BE49-F238E27FC236}">
                      <a16:creationId xmlns:a16="http://schemas.microsoft.com/office/drawing/2014/main" id="{963575C5-7C0B-409F-855F-6A844C36CDE2}"/>
                    </a:ext>
                  </a:extLst>
                </p:cNvPr>
                <p:cNvSpPr txBox="1"/>
                <p:nvPr/>
              </p:nvSpPr>
              <p:spPr>
                <a:xfrm>
                  <a:off x="2217074" y="2434044"/>
                  <a:ext cx="672335"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分组</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307" name="组合 306">
                <a:extLst>
                  <a:ext uri="{FF2B5EF4-FFF2-40B4-BE49-F238E27FC236}">
                    <a16:creationId xmlns:a16="http://schemas.microsoft.com/office/drawing/2014/main" id="{EFDF966B-B3B5-4ADE-B825-FB86427DDCB9}"/>
                  </a:ext>
                </a:extLst>
              </p:cNvPr>
              <p:cNvGrpSpPr/>
              <p:nvPr/>
            </p:nvGrpSpPr>
            <p:grpSpPr>
              <a:xfrm>
                <a:off x="5919807" y="3492950"/>
                <a:ext cx="676416" cy="349711"/>
                <a:chOff x="2221557" y="2434044"/>
                <a:chExt cx="676416" cy="349711"/>
              </a:xfrm>
            </p:grpSpPr>
            <p:sp>
              <p:nvSpPr>
                <p:cNvPr id="308" name="矩形 307">
                  <a:extLst>
                    <a:ext uri="{FF2B5EF4-FFF2-40B4-BE49-F238E27FC236}">
                      <a16:creationId xmlns:a16="http://schemas.microsoft.com/office/drawing/2014/main" id="{91CD938F-B433-4C5F-A00D-959CDA279EF8}"/>
                    </a:ext>
                  </a:extLst>
                </p:cNvPr>
                <p:cNvSpPr/>
                <p:nvPr/>
              </p:nvSpPr>
              <p:spPr>
                <a:xfrm>
                  <a:off x="2264429" y="2517390"/>
                  <a:ext cx="586188" cy="232204"/>
                </a:xfrm>
                <a:prstGeom prst="rect">
                  <a:avLst/>
                </a:prstGeom>
                <a:solidFill>
                  <a:srgbClr val="FDECC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9" name="文本框 308">
                  <a:extLst>
                    <a:ext uri="{FF2B5EF4-FFF2-40B4-BE49-F238E27FC236}">
                      <a16:creationId xmlns:a16="http://schemas.microsoft.com/office/drawing/2014/main" id="{FC6AEF0A-46C0-408D-B5AD-E2D0B935C0BF}"/>
                    </a:ext>
                  </a:extLst>
                </p:cNvPr>
                <p:cNvSpPr txBox="1"/>
                <p:nvPr/>
              </p:nvSpPr>
              <p:spPr>
                <a:xfrm>
                  <a:off x="2221557" y="2434044"/>
                  <a:ext cx="676416" cy="349711"/>
                </a:xfrm>
                <a:prstGeom prst="rect">
                  <a:avLst/>
                </a:prstGeom>
                <a:noFill/>
                <a:ln w="19050">
                  <a:noFill/>
                </a:ln>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分组</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310" name="组合 309">
                <a:extLst>
                  <a:ext uri="{FF2B5EF4-FFF2-40B4-BE49-F238E27FC236}">
                    <a16:creationId xmlns:a16="http://schemas.microsoft.com/office/drawing/2014/main" id="{CCF39768-3B82-4106-A63A-B633EE446B92}"/>
                  </a:ext>
                </a:extLst>
              </p:cNvPr>
              <p:cNvGrpSpPr/>
              <p:nvPr/>
            </p:nvGrpSpPr>
            <p:grpSpPr>
              <a:xfrm>
                <a:off x="3887444" y="2947579"/>
                <a:ext cx="1874742" cy="583369"/>
                <a:chOff x="3887444" y="3211350"/>
                <a:chExt cx="1874742" cy="583369"/>
              </a:xfrm>
            </p:grpSpPr>
            <p:sp>
              <p:nvSpPr>
                <p:cNvPr id="311" name="立方体 310">
                  <a:extLst>
                    <a:ext uri="{FF2B5EF4-FFF2-40B4-BE49-F238E27FC236}">
                      <a16:creationId xmlns:a16="http://schemas.microsoft.com/office/drawing/2014/main" id="{3AF47428-AB93-4BA1-9859-38A6B9FFA99E}"/>
                    </a:ext>
                  </a:extLst>
                </p:cNvPr>
                <p:cNvSpPr/>
                <p:nvPr/>
              </p:nvSpPr>
              <p:spPr>
                <a:xfrm rot="10800000" flipH="1">
                  <a:off x="4086867" y="3236778"/>
                  <a:ext cx="1643363" cy="557941"/>
                </a:xfrm>
                <a:prstGeom prst="cube">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2" name="文本框 311">
                  <a:extLst>
                    <a:ext uri="{FF2B5EF4-FFF2-40B4-BE49-F238E27FC236}">
                      <a16:creationId xmlns:a16="http://schemas.microsoft.com/office/drawing/2014/main" id="{CF67DDCB-211E-4601-B6BD-593708775322}"/>
                    </a:ext>
                  </a:extLst>
                </p:cNvPr>
                <p:cNvSpPr txBox="1"/>
                <p:nvPr/>
              </p:nvSpPr>
              <p:spPr>
                <a:xfrm>
                  <a:off x="3887444" y="3211350"/>
                  <a:ext cx="1874742" cy="523220"/>
                </a:xfrm>
                <a:prstGeom prst="rect">
                  <a:avLst/>
                </a:prstGeom>
                <a:noFill/>
              </p:spPr>
              <p:txBody>
                <a:bodyPr wrap="square" rtlCol="0" anchor="ctr">
                  <a:spAutoFit/>
                </a:bodyPr>
                <a:lstStyle/>
                <a:p>
                  <a:pPr algn="ctr"/>
                  <a:r>
                    <a:rPr lang="zh-CN" altLang="en-US"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可靠数据传输协议（发送方）</a:t>
                  </a:r>
                  <a:endParaRPr lang="en-US" altLang="zh-CN" sz="1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endParaRPr>
                </a:p>
              </p:txBody>
            </p:sp>
          </p:grpSp>
          <p:grpSp>
            <p:nvGrpSpPr>
              <p:cNvPr id="313" name="组合 312">
                <a:extLst>
                  <a:ext uri="{FF2B5EF4-FFF2-40B4-BE49-F238E27FC236}">
                    <a16:creationId xmlns:a16="http://schemas.microsoft.com/office/drawing/2014/main" id="{7434B0B2-2785-4B53-849E-1833760537C3}"/>
                  </a:ext>
                </a:extLst>
              </p:cNvPr>
              <p:cNvGrpSpPr/>
              <p:nvPr/>
            </p:nvGrpSpPr>
            <p:grpSpPr>
              <a:xfrm>
                <a:off x="5823568" y="2958220"/>
                <a:ext cx="1853905" cy="584194"/>
                <a:chOff x="5823568" y="3221991"/>
                <a:chExt cx="1853905" cy="584194"/>
              </a:xfrm>
            </p:grpSpPr>
            <p:sp>
              <p:nvSpPr>
                <p:cNvPr id="314" name="立方体 313">
                  <a:extLst>
                    <a:ext uri="{FF2B5EF4-FFF2-40B4-BE49-F238E27FC236}">
                      <a16:creationId xmlns:a16="http://schemas.microsoft.com/office/drawing/2014/main" id="{3D8B83BF-5143-422D-9A4D-E9752E48F759}"/>
                    </a:ext>
                  </a:extLst>
                </p:cNvPr>
                <p:cNvSpPr/>
                <p:nvPr/>
              </p:nvSpPr>
              <p:spPr>
                <a:xfrm rot="10800000" flipH="1">
                  <a:off x="5917566" y="3248245"/>
                  <a:ext cx="1759907" cy="557940"/>
                </a:xfrm>
                <a:prstGeom prst="cub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15" name="文本框 314">
                  <a:extLst>
                    <a:ext uri="{FF2B5EF4-FFF2-40B4-BE49-F238E27FC236}">
                      <a16:creationId xmlns:a16="http://schemas.microsoft.com/office/drawing/2014/main" id="{1B85E73F-00C1-4583-8F5D-BEC672580B08}"/>
                    </a:ext>
                  </a:extLst>
                </p:cNvPr>
                <p:cNvSpPr txBox="1"/>
                <p:nvPr/>
              </p:nvSpPr>
              <p:spPr>
                <a:xfrm>
                  <a:off x="5823568" y="3221991"/>
                  <a:ext cx="1779244" cy="523220"/>
                </a:xfrm>
                <a:prstGeom prst="rect">
                  <a:avLst/>
                </a:prstGeom>
                <a:noFill/>
              </p:spPr>
              <p:txBody>
                <a:bodyPr wrap="square" rtlCol="0" anchor="ctr">
                  <a:spAutoFit/>
                </a:bodyPr>
                <a:lstStyle/>
                <a:p>
                  <a:pPr algn="ctr"/>
                  <a:r>
                    <a:rPr lang="zh-CN" altLang="en-US" sz="1400" dirty="0">
                      <a:latin typeface="思源黑体 CN Normal" panose="020B0400000000000000" pitchFamily="34" charset="-122"/>
                      <a:ea typeface="思源黑体 CN Normal" panose="020B0400000000000000" pitchFamily="34" charset="-122"/>
                    </a:rPr>
                    <a:t>可靠数据传输协议（接收方）</a:t>
                  </a:r>
                  <a:endParaRPr lang="en-US" altLang="zh-CN" sz="1400" dirty="0">
                    <a:latin typeface="思源黑体 CN Normal" panose="020B0400000000000000" pitchFamily="34" charset="-122"/>
                    <a:ea typeface="思源黑体 CN Normal" panose="020B0400000000000000" pitchFamily="34" charset="-122"/>
                  </a:endParaRPr>
                </a:p>
              </p:txBody>
            </p:sp>
          </p:grpSp>
          <p:grpSp>
            <p:nvGrpSpPr>
              <p:cNvPr id="316" name="组合 315"/>
              <p:cNvGrpSpPr/>
              <p:nvPr/>
            </p:nvGrpSpPr>
            <p:grpSpPr>
              <a:xfrm>
                <a:off x="5151175" y="4150275"/>
                <a:ext cx="1410314" cy="372410"/>
                <a:chOff x="7540297" y="1969695"/>
                <a:chExt cx="1410314" cy="372410"/>
              </a:xfrm>
            </p:grpSpPr>
            <p:grpSp>
              <p:nvGrpSpPr>
                <p:cNvPr id="317" name="组合 316"/>
                <p:cNvGrpSpPr/>
                <p:nvPr/>
              </p:nvGrpSpPr>
              <p:grpSpPr>
                <a:xfrm>
                  <a:off x="7764162" y="2003615"/>
                  <a:ext cx="1152055" cy="296998"/>
                  <a:chOff x="7764162" y="1134422"/>
                  <a:chExt cx="1152055" cy="296998"/>
                </a:xfrm>
              </p:grpSpPr>
              <p:sp>
                <p:nvSpPr>
                  <p:cNvPr id="319" name="Rectangle 11">
                    <a:extLst>
                      <a:ext uri="{FF2B5EF4-FFF2-40B4-BE49-F238E27FC236}">
                        <a16:creationId xmlns:a16="http://schemas.microsoft.com/office/drawing/2014/main" id="{9CE691B5-A3F2-4294-8F3F-7D509D447B2D}"/>
                      </a:ext>
                    </a:extLst>
                  </p:cNvPr>
                  <p:cNvSpPr>
                    <a:spLocks noChangeArrowheads="1"/>
                  </p:cNvSpPr>
                  <p:nvPr/>
                </p:nvSpPr>
                <p:spPr bwMode="auto">
                  <a:xfrm>
                    <a:off x="7764162" y="1134422"/>
                    <a:ext cx="1152055" cy="296998"/>
                  </a:xfrm>
                  <a:prstGeom prst="flowChartMagneticDrum">
                    <a:avLst/>
                  </a:prstGeom>
                  <a:solidFill>
                    <a:srgbClr val="FFC000"/>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9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320" name="椭圆 319"/>
                  <p:cNvSpPr/>
                  <p:nvPr/>
                </p:nvSpPr>
                <p:spPr>
                  <a:xfrm>
                    <a:off x="8699585" y="1134422"/>
                    <a:ext cx="216631" cy="29699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1" name="椭圆 320"/>
                  <p:cNvSpPr/>
                  <p:nvPr/>
                </p:nvSpPr>
                <p:spPr>
                  <a:xfrm>
                    <a:off x="8721298" y="1155714"/>
                    <a:ext cx="173204" cy="25441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8" name="文本框 317">
                  <a:extLst>
                    <a:ext uri="{FF2B5EF4-FFF2-40B4-BE49-F238E27FC236}">
                      <a16:creationId xmlns:a16="http://schemas.microsoft.com/office/drawing/2014/main" id="{4F9271A1-288C-40D8-9E21-684ACC05BFB3}"/>
                    </a:ext>
                  </a:extLst>
                </p:cNvPr>
                <p:cNvSpPr txBox="1"/>
                <p:nvPr/>
              </p:nvSpPr>
              <p:spPr>
                <a:xfrm>
                  <a:off x="7540297" y="1969695"/>
                  <a:ext cx="1410314" cy="372410"/>
                </a:xfrm>
                <a:prstGeom prst="rect">
                  <a:avLst/>
                </a:prstGeom>
                <a:noFill/>
              </p:spPr>
              <p:txBody>
                <a:bodyPr wrap="square" rtlCol="0" anchor="ctr">
                  <a:spAutoFit/>
                </a:bodyPr>
                <a:lstStyle/>
                <a:p>
                  <a:pPr algn="ctr">
                    <a:lnSpc>
                      <a:spcPct val="130000"/>
                    </a:lnSpc>
                  </a:pPr>
                  <a:r>
                    <a:rPr lang="zh-CN" altLang="en-US" sz="1400" dirty="0">
                      <a:latin typeface="思源黑体 CN Normal" panose="020B0400000000000000" pitchFamily="34" charset="-122"/>
                      <a:ea typeface="思源黑体 CN Normal" panose="020B0400000000000000" pitchFamily="34" charset="-122"/>
                    </a:rPr>
                    <a:t>不可靠信道</a:t>
                  </a:r>
                  <a:endParaRPr lang="en-US" altLang="zh-CN" sz="1400" dirty="0">
                    <a:latin typeface="思源黑体 CN Normal" panose="020B0400000000000000" pitchFamily="34" charset="-122"/>
                    <a:ea typeface="思源黑体 CN Normal" panose="020B0400000000000000" pitchFamily="34" charset="-122"/>
                  </a:endParaRPr>
                </a:p>
              </p:txBody>
            </p:sp>
          </p:grpSp>
        </p:grpSp>
        <p:cxnSp>
          <p:nvCxnSpPr>
            <p:cNvPr id="322" name="直接连接符 321">
              <a:extLst>
                <a:ext uri="{FF2B5EF4-FFF2-40B4-BE49-F238E27FC236}">
                  <a16:creationId xmlns:a16="http://schemas.microsoft.com/office/drawing/2014/main" id="{24334414-E494-4E2B-8C5B-4075C0BEA93C}"/>
                </a:ext>
              </a:extLst>
            </p:cNvPr>
            <p:cNvCxnSpPr/>
            <p:nvPr/>
          </p:nvCxnSpPr>
          <p:spPr>
            <a:xfrm>
              <a:off x="4103630" y="2664962"/>
              <a:ext cx="32020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3" name="直接连接符 322">
              <a:extLst>
                <a:ext uri="{FF2B5EF4-FFF2-40B4-BE49-F238E27FC236}">
                  <a16:creationId xmlns:a16="http://schemas.microsoft.com/office/drawing/2014/main" id="{9A756B22-78F1-4C42-9028-A13BBE4DDC05}"/>
                </a:ext>
              </a:extLst>
            </p:cNvPr>
            <p:cNvCxnSpPr/>
            <p:nvPr/>
          </p:nvCxnSpPr>
          <p:spPr>
            <a:xfrm>
              <a:off x="4103630" y="3892307"/>
              <a:ext cx="32020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70" name="组合 69">
            <a:extLst>
              <a:ext uri="{FF2B5EF4-FFF2-40B4-BE49-F238E27FC236}">
                <a16:creationId xmlns:a16="http://schemas.microsoft.com/office/drawing/2014/main" id="{045D6F3B-3333-4996-A702-4C256B3C959F}"/>
              </a:ext>
            </a:extLst>
          </p:cNvPr>
          <p:cNvGrpSpPr/>
          <p:nvPr/>
        </p:nvGrpSpPr>
        <p:grpSpPr>
          <a:xfrm>
            <a:off x="575001" y="140365"/>
            <a:ext cx="5749199" cy="1428589"/>
            <a:chOff x="551030" y="-368704"/>
            <a:chExt cx="5749199" cy="1428589"/>
          </a:xfrm>
        </p:grpSpPr>
        <p:grpSp>
          <p:nvGrpSpPr>
            <p:cNvPr id="71" name="组合 70">
              <a:extLst>
                <a:ext uri="{FF2B5EF4-FFF2-40B4-BE49-F238E27FC236}">
                  <a16:creationId xmlns:a16="http://schemas.microsoft.com/office/drawing/2014/main" id="{B03F6D34-E491-4D78-A02F-13A41AA62060}"/>
                </a:ext>
              </a:extLst>
            </p:cNvPr>
            <p:cNvGrpSpPr/>
            <p:nvPr/>
          </p:nvGrpSpPr>
          <p:grpSpPr>
            <a:xfrm>
              <a:off x="1201632" y="303925"/>
              <a:ext cx="5098597" cy="687997"/>
              <a:chOff x="1839059" y="967769"/>
              <a:chExt cx="5098597" cy="687997"/>
            </a:xfrm>
          </p:grpSpPr>
          <p:sp>
            <p:nvSpPr>
              <p:cNvPr id="73" name="矩形: 圆角 72">
                <a:extLst>
                  <a:ext uri="{FF2B5EF4-FFF2-40B4-BE49-F238E27FC236}">
                    <a16:creationId xmlns:a16="http://schemas.microsoft.com/office/drawing/2014/main" id="{43D3A84A-059C-4FF3-8B4D-EF1765ADB925}"/>
                  </a:ext>
                </a:extLst>
              </p:cNvPr>
              <p:cNvSpPr/>
              <p:nvPr/>
            </p:nvSpPr>
            <p:spPr>
              <a:xfrm>
                <a:off x="1839059" y="967769"/>
                <a:ext cx="4261747"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74" name="文本框 73">
                <a:extLst>
                  <a:ext uri="{FF2B5EF4-FFF2-40B4-BE49-F238E27FC236}">
                    <a16:creationId xmlns:a16="http://schemas.microsoft.com/office/drawing/2014/main" id="{162C4939-859D-48B6-9662-D123BA3C4A7F}"/>
                  </a:ext>
                </a:extLst>
              </p:cNvPr>
              <p:cNvSpPr txBox="1"/>
              <p:nvPr/>
            </p:nvSpPr>
            <p:spPr>
              <a:xfrm>
                <a:off x="2786093" y="1009435"/>
                <a:ext cx="415156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a:t>
                </a:r>
              </a:p>
            </p:txBody>
          </p:sp>
        </p:grpSp>
        <p:pic>
          <p:nvPicPr>
            <p:cNvPr id="72" name="图片 71">
              <a:extLst>
                <a:ext uri="{FF2B5EF4-FFF2-40B4-BE49-F238E27FC236}">
                  <a16:creationId xmlns:a16="http://schemas.microsoft.com/office/drawing/2014/main" id="{68DB3D45-8C39-49A8-B0BC-5B01502FFD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4881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par>
                                <p:cTn id="8" presetID="35" presetClass="path" presetSubtype="0" accel="50000" decel="50000" fill="hold" nodeType="withEffect">
                                  <p:stCondLst>
                                    <p:cond delay="0"/>
                                  </p:stCondLst>
                                  <p:childTnLst>
                                    <p:animMotion origin="layout" path="M -4.58333E-6 1.85185E-6 L -0.15807 0.03194 " pathEditMode="relative" rAng="0" ptsTypes="AA">
                                      <p:cBhvr>
                                        <p:cTn id="9" dur="1000" fill="hold"/>
                                        <p:tgtEl>
                                          <p:spTgt spid="11"/>
                                        </p:tgtEl>
                                        <p:attrNameLst>
                                          <p:attrName>ppt_x</p:attrName>
                                          <p:attrName>ppt_y</p:attrName>
                                        </p:attrNameLst>
                                      </p:cBhvr>
                                      <p:rCtr x="-7904" y="1597"/>
                                    </p:animMotion>
                                  </p:childTnLst>
                                </p:cTn>
                              </p:par>
                              <p:par>
                                <p:cTn id="10" presetID="6" presetClass="emph" presetSubtype="0" fill="hold" nodeType="withEffect">
                                  <p:stCondLst>
                                    <p:cond delay="0"/>
                                  </p:stCondLst>
                                  <p:childTnLst>
                                    <p:animScale>
                                      <p:cBhvr>
                                        <p:cTn id="11" dur="1000" fill="hold"/>
                                        <p:tgtEl>
                                          <p:spTgt spid="11"/>
                                        </p:tgtEl>
                                      </p:cBhvr>
                                      <p:by x="120000" y="120000"/>
                                    </p:animScale>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p:cTn id="15" dur="500" fill="hold"/>
                                        <p:tgtEl>
                                          <p:spTgt spid="124"/>
                                        </p:tgtEl>
                                        <p:attrNameLst>
                                          <p:attrName>ppt_w</p:attrName>
                                        </p:attrNameLst>
                                      </p:cBhvr>
                                      <p:tavLst>
                                        <p:tav tm="0">
                                          <p:val>
                                            <p:fltVal val="0"/>
                                          </p:val>
                                        </p:tav>
                                        <p:tav tm="100000">
                                          <p:val>
                                            <p:strVal val="#ppt_w"/>
                                          </p:val>
                                        </p:tav>
                                      </p:tavLst>
                                    </p:anim>
                                    <p:anim calcmode="lin" valueType="num">
                                      <p:cBhvr>
                                        <p:cTn id="16" dur="500" fill="hold"/>
                                        <p:tgtEl>
                                          <p:spTgt spid="124"/>
                                        </p:tgtEl>
                                        <p:attrNameLst>
                                          <p:attrName>ppt_h</p:attrName>
                                        </p:attrNameLst>
                                      </p:cBhvr>
                                      <p:tavLst>
                                        <p:tav tm="0">
                                          <p:val>
                                            <p:fltVal val="0"/>
                                          </p:val>
                                        </p:tav>
                                        <p:tav tm="100000">
                                          <p:val>
                                            <p:strVal val="#ppt_h"/>
                                          </p:val>
                                        </p:tav>
                                      </p:tavLst>
                                    </p:anim>
                                    <p:animEffect transition="in" filter="fade">
                                      <p:cBhvr>
                                        <p:cTn id="17" dur="500"/>
                                        <p:tgtEl>
                                          <p:spTgt spid="124"/>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fade">
                                      <p:cBhvr>
                                        <p:cTn id="21" dur="500"/>
                                        <p:tgtEl>
                                          <p:spTgt spid="128"/>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41"/>
                                        </p:tgtEl>
                                        <p:attrNameLst>
                                          <p:attrName>style.visibility</p:attrName>
                                        </p:attrNameLst>
                                      </p:cBhvr>
                                      <p:to>
                                        <p:strVal val="visible"/>
                                      </p:to>
                                    </p:set>
                                    <p:animEffect transition="in" filter="wipe(up)">
                                      <p:cBhvr>
                                        <p:cTn id="25" dur="500"/>
                                        <p:tgtEl>
                                          <p:spTgt spid="1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wipe(left)">
                                      <p:cBhvr>
                                        <p:cTn id="29" dur="500"/>
                                        <p:tgtEl>
                                          <p:spTgt spid="14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500"/>
                                        <p:tgtEl>
                                          <p:spTgt spid="134"/>
                                        </p:tgtEl>
                                      </p:cBhvr>
                                    </p:animEffect>
                                  </p:childTnLst>
                                </p:cTn>
                              </p:par>
                            </p:childTnLst>
                          </p:cTn>
                        </p:par>
                        <p:par>
                          <p:cTn id="34" fill="hold">
                            <p:stCondLst>
                              <p:cond delay="3500"/>
                            </p:stCondLst>
                            <p:childTnLst>
                              <p:par>
                                <p:cTn id="35" presetID="22" presetClass="entr" presetSubtype="4" fill="hold" nodeType="after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wipe(down)">
                                      <p:cBhvr>
                                        <p:cTn id="37" dur="500"/>
                                        <p:tgtEl>
                                          <p:spTgt spid="147"/>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146"/>
                                        </p:tgtEl>
                                        <p:attrNameLst>
                                          <p:attrName>style.visibility</p:attrName>
                                        </p:attrNameLst>
                                      </p:cBhvr>
                                      <p:to>
                                        <p:strVal val="visible"/>
                                      </p:to>
                                    </p:set>
                                    <p:animEffect transition="in" filter="wipe(left)">
                                      <p:cBhvr>
                                        <p:cTn id="41" dur="500"/>
                                        <p:tgtEl>
                                          <p:spTgt spid="146"/>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137"/>
                                        </p:tgtEl>
                                        <p:attrNameLst>
                                          <p:attrName>style.visibility</p:attrName>
                                        </p:attrNameLst>
                                      </p:cBhvr>
                                      <p:to>
                                        <p:strVal val="visible"/>
                                      </p:to>
                                    </p:set>
                                    <p:animEffect transition="in" filter="fade">
                                      <p:cBhvr>
                                        <p:cTn id="45" dur="500"/>
                                        <p:tgtEl>
                                          <p:spTgt spid="137"/>
                                        </p:tgtEl>
                                      </p:cBhvr>
                                    </p:animEffect>
                                  </p:childTnLst>
                                </p:cTn>
                              </p:par>
                            </p:childTnLst>
                          </p:cTn>
                        </p:par>
                        <p:par>
                          <p:cTn id="46" fill="hold">
                            <p:stCondLst>
                              <p:cond delay="5000"/>
                            </p:stCondLst>
                            <p:childTnLst>
                              <p:par>
                                <p:cTn id="47" presetID="22" presetClass="entr" presetSubtype="4" fill="hold" nodeType="afterEffect">
                                  <p:stCondLst>
                                    <p:cond delay="0"/>
                                  </p:stCondLst>
                                  <p:childTnLst>
                                    <p:set>
                                      <p:cBhvr>
                                        <p:cTn id="48" dur="1" fill="hold">
                                          <p:stCondLst>
                                            <p:cond delay="0"/>
                                          </p:stCondLst>
                                        </p:cTn>
                                        <p:tgtEl>
                                          <p:spTgt spid="150"/>
                                        </p:tgtEl>
                                        <p:attrNameLst>
                                          <p:attrName>style.visibility</p:attrName>
                                        </p:attrNameLst>
                                      </p:cBhvr>
                                      <p:to>
                                        <p:strVal val="visible"/>
                                      </p:to>
                                    </p:set>
                                    <p:animEffect transition="in" filter="wipe(down)">
                                      <p:cBhvr>
                                        <p:cTn id="49" dur="500"/>
                                        <p:tgtEl>
                                          <p:spTgt spid="150"/>
                                        </p:tgtEl>
                                      </p:cBhvr>
                                    </p:animEffect>
                                  </p:childTnLst>
                                </p:cTn>
                              </p:par>
                            </p:childTnLst>
                          </p:cTn>
                        </p:par>
                        <p:par>
                          <p:cTn id="50" fill="hold">
                            <p:stCondLst>
                              <p:cond delay="5500"/>
                            </p:stCondLst>
                            <p:childTnLst>
                              <p:par>
                                <p:cTn id="51" presetID="22" presetClass="entr" presetSubtype="2" fill="hold" nodeType="afterEffect">
                                  <p:stCondLst>
                                    <p:cond delay="0"/>
                                  </p:stCondLst>
                                  <p:childTnLst>
                                    <p:set>
                                      <p:cBhvr>
                                        <p:cTn id="52" dur="1" fill="hold">
                                          <p:stCondLst>
                                            <p:cond delay="0"/>
                                          </p:stCondLst>
                                        </p:cTn>
                                        <p:tgtEl>
                                          <p:spTgt spid="149"/>
                                        </p:tgtEl>
                                        <p:attrNameLst>
                                          <p:attrName>style.visibility</p:attrName>
                                        </p:attrNameLst>
                                      </p:cBhvr>
                                      <p:to>
                                        <p:strVal val="visible"/>
                                      </p:to>
                                    </p:set>
                                    <p:animEffect transition="in" filter="wipe(right)">
                                      <p:cBhvr>
                                        <p:cTn id="53" dur="500"/>
                                        <p:tgtEl>
                                          <p:spTgt spid="149"/>
                                        </p:tgtEl>
                                      </p:cBhvr>
                                    </p:animEffect>
                                  </p:childTnLst>
                                </p:cTn>
                              </p:par>
                            </p:childTnLst>
                          </p:cTn>
                        </p:par>
                        <p:par>
                          <p:cTn id="54" fill="hold">
                            <p:stCondLst>
                              <p:cond delay="6000"/>
                            </p:stCondLst>
                            <p:childTnLst>
                              <p:par>
                                <p:cTn id="55" presetID="10" presetClass="entr" presetSubtype="0" fill="hold" nodeType="afterEffect">
                                  <p:stCondLst>
                                    <p:cond delay="0"/>
                                  </p:stCondLst>
                                  <p:childTnLst>
                                    <p:set>
                                      <p:cBhvr>
                                        <p:cTn id="56" dur="1" fill="hold">
                                          <p:stCondLst>
                                            <p:cond delay="0"/>
                                          </p:stCondLst>
                                        </p:cTn>
                                        <p:tgtEl>
                                          <p:spTgt spid="131"/>
                                        </p:tgtEl>
                                        <p:attrNameLst>
                                          <p:attrName>style.visibility</p:attrName>
                                        </p:attrNameLst>
                                      </p:cBhvr>
                                      <p:to>
                                        <p:strVal val="visible"/>
                                      </p:to>
                                    </p:set>
                                    <p:animEffect transition="in" filter="fade">
                                      <p:cBhvr>
                                        <p:cTn id="57" dur="500"/>
                                        <p:tgtEl>
                                          <p:spTgt spid="131"/>
                                        </p:tgtEl>
                                      </p:cBhvr>
                                    </p:animEffect>
                                  </p:childTnLst>
                                </p:cTn>
                              </p:par>
                            </p:childTnLst>
                          </p:cTn>
                        </p:par>
                        <p:par>
                          <p:cTn id="58" fill="hold">
                            <p:stCondLst>
                              <p:cond delay="6500"/>
                            </p:stCondLst>
                            <p:childTnLst>
                              <p:par>
                                <p:cTn id="59" presetID="22" presetClass="entr" presetSubtype="1" fill="hold" nodeType="after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wipe(up)">
                                      <p:cBhvr>
                                        <p:cTn id="61" dur="500"/>
                                        <p:tgtEl>
                                          <p:spTgt spid="144"/>
                                        </p:tgtEl>
                                      </p:cBhvr>
                                    </p:animEffect>
                                  </p:childTnLst>
                                </p:cTn>
                              </p:par>
                            </p:childTnLst>
                          </p:cTn>
                        </p:par>
                        <p:par>
                          <p:cTn id="62" fill="hold">
                            <p:stCondLst>
                              <p:cond delay="7000"/>
                            </p:stCondLst>
                            <p:childTnLst>
                              <p:par>
                                <p:cTn id="63" presetID="22" presetClass="entr" presetSubtype="2" fill="hold" nodeType="afterEffect">
                                  <p:stCondLst>
                                    <p:cond delay="0"/>
                                  </p:stCondLst>
                                  <p:childTnLst>
                                    <p:set>
                                      <p:cBhvr>
                                        <p:cTn id="64" dur="1" fill="hold">
                                          <p:stCondLst>
                                            <p:cond delay="0"/>
                                          </p:stCondLst>
                                        </p:cTn>
                                        <p:tgtEl>
                                          <p:spTgt spid="143"/>
                                        </p:tgtEl>
                                        <p:attrNameLst>
                                          <p:attrName>style.visibility</p:attrName>
                                        </p:attrNameLst>
                                      </p:cBhvr>
                                      <p:to>
                                        <p:strVal val="visible"/>
                                      </p:to>
                                    </p:set>
                                    <p:animEffect transition="in" filter="wipe(right)">
                                      <p:cBhvr>
                                        <p:cTn id="6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C7202076-A5E1-4135-B390-3ED47E4A2D4E}"/>
              </a:ext>
            </a:extLst>
          </p:cNvPr>
          <p:cNvGrpSpPr/>
          <p:nvPr/>
        </p:nvGrpSpPr>
        <p:grpSpPr>
          <a:xfrm>
            <a:off x="430213" y="0"/>
            <a:ext cx="5749199" cy="1428589"/>
            <a:chOff x="551030" y="-368704"/>
            <a:chExt cx="5749199" cy="1428589"/>
          </a:xfrm>
        </p:grpSpPr>
        <p:grpSp>
          <p:nvGrpSpPr>
            <p:cNvPr id="29" name="组合 28">
              <a:extLst>
                <a:ext uri="{FF2B5EF4-FFF2-40B4-BE49-F238E27FC236}">
                  <a16:creationId xmlns:a16="http://schemas.microsoft.com/office/drawing/2014/main" id="{D4F2777F-D7E6-4CBC-A797-28FB4D66085F}"/>
                </a:ext>
              </a:extLst>
            </p:cNvPr>
            <p:cNvGrpSpPr/>
            <p:nvPr/>
          </p:nvGrpSpPr>
          <p:grpSpPr>
            <a:xfrm>
              <a:off x="1201632" y="303925"/>
              <a:ext cx="5098597" cy="687997"/>
              <a:chOff x="1839059" y="967769"/>
              <a:chExt cx="5098597" cy="687997"/>
            </a:xfrm>
          </p:grpSpPr>
          <p:sp>
            <p:nvSpPr>
              <p:cNvPr id="31" name="矩形: 圆角 30">
                <a:extLst>
                  <a:ext uri="{FF2B5EF4-FFF2-40B4-BE49-F238E27FC236}">
                    <a16:creationId xmlns:a16="http://schemas.microsoft.com/office/drawing/2014/main" id="{2DA5E28D-BC59-4566-A76F-F5BF0D7A0402}"/>
                  </a:ext>
                </a:extLst>
              </p:cNvPr>
              <p:cNvSpPr/>
              <p:nvPr/>
            </p:nvSpPr>
            <p:spPr>
              <a:xfrm>
                <a:off x="1839059" y="967769"/>
                <a:ext cx="338844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32" name="文本框 31">
                <a:extLst>
                  <a:ext uri="{FF2B5EF4-FFF2-40B4-BE49-F238E27FC236}">
                    <a16:creationId xmlns:a16="http://schemas.microsoft.com/office/drawing/2014/main" id="{5003D0D2-12E5-41FB-986F-DB6AAC2A0A53}"/>
                  </a:ext>
                </a:extLst>
              </p:cNvPr>
              <p:cNvSpPr txBox="1"/>
              <p:nvPr/>
            </p:nvSpPr>
            <p:spPr>
              <a:xfrm>
                <a:off x="2786093" y="1009435"/>
                <a:ext cx="415156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我们将要</a:t>
                </a:r>
              </a:p>
            </p:txBody>
          </p:sp>
        </p:grpSp>
        <p:pic>
          <p:nvPicPr>
            <p:cNvPr id="30" name="图片 29">
              <a:extLst>
                <a:ext uri="{FF2B5EF4-FFF2-40B4-BE49-F238E27FC236}">
                  <a16:creationId xmlns:a16="http://schemas.microsoft.com/office/drawing/2014/main" id="{CC62D498-390D-4BD1-8B58-171D3C65A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85" name="组合 84">
            <a:extLst>
              <a:ext uri="{FF2B5EF4-FFF2-40B4-BE49-F238E27FC236}">
                <a16:creationId xmlns:a16="http://schemas.microsoft.com/office/drawing/2014/main" id="{E8DE8FDE-5980-4D64-858A-83286B81ADA5}"/>
              </a:ext>
            </a:extLst>
          </p:cNvPr>
          <p:cNvGrpSpPr/>
          <p:nvPr/>
        </p:nvGrpSpPr>
        <p:grpSpPr>
          <a:xfrm>
            <a:off x="691174" y="2020701"/>
            <a:ext cx="8548519" cy="476221"/>
            <a:chOff x="1403750" y="3593123"/>
            <a:chExt cx="8548519" cy="476221"/>
          </a:xfrm>
        </p:grpSpPr>
        <p:grpSp>
          <p:nvGrpSpPr>
            <p:cNvPr id="86" name="组合 85">
              <a:extLst>
                <a:ext uri="{FF2B5EF4-FFF2-40B4-BE49-F238E27FC236}">
                  <a16:creationId xmlns:a16="http://schemas.microsoft.com/office/drawing/2014/main" id="{09CC66B9-4F32-4004-BDB6-131A1F26D94D}"/>
                </a:ext>
              </a:extLst>
            </p:cNvPr>
            <p:cNvGrpSpPr/>
            <p:nvPr/>
          </p:nvGrpSpPr>
          <p:grpSpPr>
            <a:xfrm>
              <a:off x="1403750" y="3593123"/>
              <a:ext cx="490436" cy="476221"/>
              <a:chOff x="1403750" y="3593123"/>
              <a:chExt cx="808892" cy="785446"/>
            </a:xfrm>
          </p:grpSpPr>
          <p:sp>
            <p:nvSpPr>
              <p:cNvPr id="96" name="对话气泡: 椭圆形 95">
                <a:extLst>
                  <a:ext uri="{FF2B5EF4-FFF2-40B4-BE49-F238E27FC236}">
                    <a16:creationId xmlns:a16="http://schemas.microsoft.com/office/drawing/2014/main" id="{B2E45338-308A-4F4A-BF3C-43543BD4011D}"/>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round-web-cam_17861">
                <a:extLst>
                  <a:ext uri="{FF2B5EF4-FFF2-40B4-BE49-F238E27FC236}">
                    <a16:creationId xmlns:a16="http://schemas.microsoft.com/office/drawing/2014/main" id="{15C1F178-FE3C-4868-96DB-F260F1417B6F}"/>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95" name="Text Box 79">
              <a:extLst>
                <a:ext uri="{FF2B5EF4-FFF2-40B4-BE49-F238E27FC236}">
                  <a16:creationId xmlns:a16="http://schemas.microsoft.com/office/drawing/2014/main" id="{715EE669-ECD8-4144-84AD-A009F456C780}"/>
                </a:ext>
              </a:extLst>
            </p:cNvPr>
            <p:cNvSpPr txBox="1">
              <a:spLocks noChangeArrowheads="1"/>
            </p:cNvSpPr>
            <p:nvPr/>
          </p:nvSpPr>
          <p:spPr bwMode="auto">
            <a:xfrm>
              <a:off x="1985933" y="3593123"/>
              <a:ext cx="7966336"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逐步地开发可靠数据传输协议</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的发送方和接收方</a:t>
              </a:r>
            </a:p>
          </p:txBody>
        </p:sp>
      </p:grpSp>
      <p:grpSp>
        <p:nvGrpSpPr>
          <p:cNvPr id="98" name="组合 97">
            <a:extLst>
              <a:ext uri="{FF2B5EF4-FFF2-40B4-BE49-F238E27FC236}">
                <a16:creationId xmlns:a16="http://schemas.microsoft.com/office/drawing/2014/main" id="{278ED4A1-F908-4987-A69D-30EDDD2DDF41}"/>
              </a:ext>
            </a:extLst>
          </p:cNvPr>
          <p:cNvGrpSpPr/>
          <p:nvPr/>
        </p:nvGrpSpPr>
        <p:grpSpPr>
          <a:xfrm>
            <a:off x="691174" y="3222981"/>
            <a:ext cx="6720840" cy="476221"/>
            <a:chOff x="1403750" y="3593123"/>
            <a:chExt cx="6720840" cy="476221"/>
          </a:xfrm>
        </p:grpSpPr>
        <p:grpSp>
          <p:nvGrpSpPr>
            <p:cNvPr id="99" name="组合 98">
              <a:extLst>
                <a:ext uri="{FF2B5EF4-FFF2-40B4-BE49-F238E27FC236}">
                  <a16:creationId xmlns:a16="http://schemas.microsoft.com/office/drawing/2014/main" id="{628BBDF9-D59F-4137-BFC1-3D4C5215F04B}"/>
                </a:ext>
              </a:extLst>
            </p:cNvPr>
            <p:cNvGrpSpPr/>
            <p:nvPr/>
          </p:nvGrpSpPr>
          <p:grpSpPr>
            <a:xfrm>
              <a:off x="1403750" y="3593123"/>
              <a:ext cx="490436" cy="476221"/>
              <a:chOff x="1403750" y="3593123"/>
              <a:chExt cx="808892" cy="785446"/>
            </a:xfrm>
          </p:grpSpPr>
          <p:sp>
            <p:nvSpPr>
              <p:cNvPr id="113" name="对话气泡: 椭圆形 112">
                <a:extLst>
                  <a:ext uri="{FF2B5EF4-FFF2-40B4-BE49-F238E27FC236}">
                    <a16:creationId xmlns:a16="http://schemas.microsoft.com/office/drawing/2014/main" id="{9BE25B17-5253-472D-9D21-79E305E1B2CD}"/>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round-web-cam_17861">
                <a:extLst>
                  <a:ext uri="{FF2B5EF4-FFF2-40B4-BE49-F238E27FC236}">
                    <a16:creationId xmlns:a16="http://schemas.microsoft.com/office/drawing/2014/main" id="{80E118B7-18D7-4D31-82F7-05DDB150AE9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00" name="Text Box 79">
              <a:extLst>
                <a:ext uri="{FF2B5EF4-FFF2-40B4-BE49-F238E27FC236}">
                  <a16:creationId xmlns:a16="http://schemas.microsoft.com/office/drawing/2014/main" id="{F8277615-6215-4E60-A361-808F33128708}"/>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只考虑单向数据传输的情况</a:t>
              </a:r>
            </a:p>
          </p:txBody>
        </p:sp>
      </p:grpSp>
      <p:grpSp>
        <p:nvGrpSpPr>
          <p:cNvPr id="117" name="组合 116">
            <a:extLst>
              <a:ext uri="{FF2B5EF4-FFF2-40B4-BE49-F238E27FC236}">
                <a16:creationId xmlns:a16="http://schemas.microsoft.com/office/drawing/2014/main" id="{693C62C6-D850-47CB-B0FB-5C9A9468CD6A}"/>
              </a:ext>
            </a:extLst>
          </p:cNvPr>
          <p:cNvGrpSpPr/>
          <p:nvPr/>
        </p:nvGrpSpPr>
        <p:grpSpPr>
          <a:xfrm>
            <a:off x="691174" y="4895117"/>
            <a:ext cx="6720840" cy="476221"/>
            <a:chOff x="1403750" y="3593123"/>
            <a:chExt cx="6720840" cy="476221"/>
          </a:xfrm>
        </p:grpSpPr>
        <p:grpSp>
          <p:nvGrpSpPr>
            <p:cNvPr id="118" name="组合 117">
              <a:extLst>
                <a:ext uri="{FF2B5EF4-FFF2-40B4-BE49-F238E27FC236}">
                  <a16:creationId xmlns:a16="http://schemas.microsoft.com/office/drawing/2014/main" id="{D8963DF9-271C-4292-A669-B67B301B35C4}"/>
                </a:ext>
              </a:extLst>
            </p:cNvPr>
            <p:cNvGrpSpPr/>
            <p:nvPr/>
          </p:nvGrpSpPr>
          <p:grpSpPr>
            <a:xfrm>
              <a:off x="1403750" y="3593123"/>
              <a:ext cx="490436" cy="476221"/>
              <a:chOff x="1403750" y="3593123"/>
              <a:chExt cx="808892" cy="785446"/>
            </a:xfrm>
          </p:grpSpPr>
          <p:sp>
            <p:nvSpPr>
              <p:cNvPr id="126" name="对话气泡: 椭圆形 125">
                <a:extLst>
                  <a:ext uri="{FF2B5EF4-FFF2-40B4-BE49-F238E27FC236}">
                    <a16:creationId xmlns:a16="http://schemas.microsoft.com/office/drawing/2014/main" id="{FAD4FDE3-E838-4EB7-B34C-1E2FA56DC47C}"/>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round-web-cam_17861">
                <a:extLst>
                  <a:ext uri="{FF2B5EF4-FFF2-40B4-BE49-F238E27FC236}">
                    <a16:creationId xmlns:a16="http://schemas.microsoft.com/office/drawing/2014/main" id="{E855FB94-2AD5-4928-B635-57BD586B3D7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21" name="Text Box 79">
              <a:extLst>
                <a:ext uri="{FF2B5EF4-FFF2-40B4-BE49-F238E27FC236}">
                  <a16:creationId xmlns:a16="http://schemas.microsoft.com/office/drawing/2014/main" id="{1751DB2F-85B0-4F50-A01C-346F5B65E285}"/>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用有限状态机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(FSM)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来描述发送方和接收方</a:t>
              </a:r>
            </a:p>
          </p:txBody>
        </p:sp>
      </p:grpSp>
      <p:sp>
        <p:nvSpPr>
          <p:cNvPr id="145" name="Rectangle 11">
            <a:extLst>
              <a:ext uri="{FF2B5EF4-FFF2-40B4-BE49-F238E27FC236}">
                <a16:creationId xmlns:a16="http://schemas.microsoft.com/office/drawing/2014/main" id="{1A964B5E-696A-46F4-9FD2-BF0F87DC9F15}"/>
              </a:ext>
            </a:extLst>
          </p:cNvPr>
          <p:cNvSpPr>
            <a:spLocks noChangeArrowheads="1"/>
          </p:cNvSpPr>
          <p:nvPr/>
        </p:nvSpPr>
        <p:spPr bwMode="auto">
          <a:xfrm>
            <a:off x="2089494" y="4017073"/>
            <a:ext cx="3880216"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但控制信息是双向传输的</a:t>
            </a:r>
            <a:r>
              <a:rPr kumimoji="1" lang="en-US" altLang="zh-CN"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a:t>
            </a:r>
          </a:p>
        </p:txBody>
      </p:sp>
    </p:spTree>
    <p:extLst>
      <p:ext uri="{BB962C8B-B14F-4D97-AF65-F5344CB8AC3E}">
        <p14:creationId xmlns:p14="http://schemas.microsoft.com/office/powerpoint/2010/main" val="31388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wipe(left)">
                                      <p:cBhvr>
                                        <p:cTn id="11" dur="500"/>
                                        <p:tgtEl>
                                          <p:spTgt spid="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left)">
                                      <p:cBhvr>
                                        <p:cTn id="16" dur="500"/>
                                        <p:tgtEl>
                                          <p:spTgt spid="9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45"/>
                                        </p:tgtEl>
                                        <p:attrNameLst>
                                          <p:attrName>style.visibility</p:attrName>
                                        </p:attrNameLst>
                                      </p:cBhvr>
                                      <p:to>
                                        <p:strVal val="visible"/>
                                      </p:to>
                                    </p:set>
                                    <p:anim calcmode="lin" valueType="num">
                                      <p:cBhvr>
                                        <p:cTn id="20" dur="500" fill="hold"/>
                                        <p:tgtEl>
                                          <p:spTgt spid="145"/>
                                        </p:tgtEl>
                                        <p:attrNameLst>
                                          <p:attrName>ppt_w</p:attrName>
                                        </p:attrNameLst>
                                      </p:cBhvr>
                                      <p:tavLst>
                                        <p:tav tm="0">
                                          <p:val>
                                            <p:fltVal val="0"/>
                                          </p:val>
                                        </p:tav>
                                        <p:tav tm="100000">
                                          <p:val>
                                            <p:strVal val="#ppt_w"/>
                                          </p:val>
                                        </p:tav>
                                      </p:tavLst>
                                    </p:anim>
                                    <p:anim calcmode="lin" valueType="num">
                                      <p:cBhvr>
                                        <p:cTn id="21" dur="500" fill="hold"/>
                                        <p:tgtEl>
                                          <p:spTgt spid="145"/>
                                        </p:tgtEl>
                                        <p:attrNameLst>
                                          <p:attrName>ppt_h</p:attrName>
                                        </p:attrNameLst>
                                      </p:cBhvr>
                                      <p:tavLst>
                                        <p:tav tm="0">
                                          <p:val>
                                            <p:fltVal val="0"/>
                                          </p:val>
                                        </p:tav>
                                        <p:tav tm="100000">
                                          <p:val>
                                            <p:strVal val="#ppt_h"/>
                                          </p:val>
                                        </p:tav>
                                      </p:tavLst>
                                    </p:anim>
                                    <p:animEffect transition="in" filter="fade">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left)">
                                      <p:cBhvr>
                                        <p:cTn id="2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箭头: 右 11">
            <a:extLst>
              <a:ext uri="{FF2B5EF4-FFF2-40B4-BE49-F238E27FC236}">
                <a16:creationId xmlns:a16="http://schemas.microsoft.com/office/drawing/2014/main" id="{23E08221-4FFE-403F-92A1-4707C4F5FE52}"/>
              </a:ext>
            </a:extLst>
          </p:cNvPr>
          <p:cNvSpPr/>
          <p:nvPr/>
        </p:nvSpPr>
        <p:spPr>
          <a:xfrm rot="1800000">
            <a:off x="2097919" y="4411907"/>
            <a:ext cx="2213109" cy="132811"/>
          </a:xfrm>
          <a:prstGeom prst="rightArrow">
            <a:avLst>
              <a:gd name="adj1" fmla="val 50000"/>
              <a:gd name="adj2" fmla="val 102494"/>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529ED5AE-CF68-4A8A-94C5-A8654BBFDBD0}"/>
              </a:ext>
            </a:extLst>
          </p:cNvPr>
          <p:cNvGrpSpPr/>
          <p:nvPr/>
        </p:nvGrpSpPr>
        <p:grpSpPr>
          <a:xfrm>
            <a:off x="881918" y="3021049"/>
            <a:ext cx="1500195" cy="1386184"/>
            <a:chOff x="2707027" y="1673538"/>
            <a:chExt cx="3810000" cy="3520449"/>
          </a:xfrm>
        </p:grpSpPr>
        <p:grpSp>
          <p:nvGrpSpPr>
            <p:cNvPr id="34" name="组合 33">
              <a:extLst>
                <a:ext uri="{FF2B5EF4-FFF2-40B4-BE49-F238E27FC236}">
                  <a16:creationId xmlns:a16="http://schemas.microsoft.com/office/drawing/2014/main" id="{2E02641C-A816-4AAA-AC94-DB4C5A7E21D1}"/>
                </a:ext>
              </a:extLst>
            </p:cNvPr>
            <p:cNvGrpSpPr/>
            <p:nvPr/>
          </p:nvGrpSpPr>
          <p:grpSpPr>
            <a:xfrm>
              <a:off x="2707027" y="1673538"/>
              <a:ext cx="3810000" cy="3520449"/>
              <a:chOff x="2286000" y="1867097"/>
              <a:chExt cx="3810000" cy="3520449"/>
            </a:xfrm>
          </p:grpSpPr>
          <p:grpSp>
            <p:nvGrpSpPr>
              <p:cNvPr id="36" name="组合 35">
                <a:extLst>
                  <a:ext uri="{FF2B5EF4-FFF2-40B4-BE49-F238E27FC236}">
                    <a16:creationId xmlns:a16="http://schemas.microsoft.com/office/drawing/2014/main" id="{C39E4290-E7E0-4D16-AF21-1FA239227B90}"/>
                  </a:ext>
                </a:extLst>
              </p:cNvPr>
              <p:cNvGrpSpPr/>
              <p:nvPr/>
            </p:nvGrpSpPr>
            <p:grpSpPr>
              <a:xfrm>
                <a:off x="2286000" y="1867097"/>
                <a:ext cx="3810000" cy="3520449"/>
                <a:chOff x="2363126" y="1676863"/>
                <a:chExt cx="3995264" cy="3691633"/>
              </a:xfrm>
            </p:grpSpPr>
            <p:sp>
              <p:nvSpPr>
                <p:cNvPr id="39" name="椭圆 38">
                  <a:extLst>
                    <a:ext uri="{FF2B5EF4-FFF2-40B4-BE49-F238E27FC236}">
                      <a16:creationId xmlns:a16="http://schemas.microsoft.com/office/drawing/2014/main" id="{58CC44DF-E121-4B6A-ABB3-2770710CE2E4}"/>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a:extLst>
                    <a:ext uri="{FF2B5EF4-FFF2-40B4-BE49-F238E27FC236}">
                      <a16:creationId xmlns:a16="http://schemas.microsoft.com/office/drawing/2014/main" id="{A9B704C3-AB91-45CE-941D-8500D5287DA0}"/>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7" name="矩形 36">
                <a:extLst>
                  <a:ext uri="{FF2B5EF4-FFF2-40B4-BE49-F238E27FC236}">
                    <a16:creationId xmlns:a16="http://schemas.microsoft.com/office/drawing/2014/main" id="{279B4DC2-D93A-4946-8BFF-81B469165577}"/>
                  </a:ext>
                </a:extLst>
              </p:cNvPr>
              <p:cNvSpPr/>
              <p:nvPr/>
            </p:nvSpPr>
            <p:spPr>
              <a:xfrm>
                <a:off x="2556754" y="3086667"/>
                <a:ext cx="3228068" cy="1172476"/>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状态</a:t>
                </a:r>
                <a:r>
                  <a:rPr lang="en-US" altLang="zh-CN"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1</a:t>
                </a:r>
                <a:endPar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endParaRPr>
              </a:p>
            </p:txBody>
          </p:sp>
        </p:grpSp>
        <p:sp>
          <p:nvSpPr>
            <p:cNvPr id="35" name="弧形 34">
              <a:extLst>
                <a:ext uri="{FF2B5EF4-FFF2-40B4-BE49-F238E27FC236}">
                  <a16:creationId xmlns:a16="http://schemas.microsoft.com/office/drawing/2014/main" id="{67257B7A-F638-4B59-BCD3-6EA5208D64C0}"/>
                </a:ext>
              </a:extLst>
            </p:cNvPr>
            <p:cNvSpPr/>
            <p:nvPr/>
          </p:nvSpPr>
          <p:spPr>
            <a:xfrm>
              <a:off x="2790824" y="1770005"/>
              <a:ext cx="3603677" cy="3249669"/>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41" name="组合 40">
            <a:extLst>
              <a:ext uri="{FF2B5EF4-FFF2-40B4-BE49-F238E27FC236}">
                <a16:creationId xmlns:a16="http://schemas.microsoft.com/office/drawing/2014/main" id="{52BDA7D4-D136-4B9E-BBDF-A70A4BEA7C29}"/>
              </a:ext>
            </a:extLst>
          </p:cNvPr>
          <p:cNvGrpSpPr/>
          <p:nvPr/>
        </p:nvGrpSpPr>
        <p:grpSpPr>
          <a:xfrm>
            <a:off x="6010179" y="3022768"/>
            <a:ext cx="1500195" cy="1386184"/>
            <a:chOff x="2707027" y="1673538"/>
            <a:chExt cx="3810000" cy="3520449"/>
          </a:xfrm>
        </p:grpSpPr>
        <p:grpSp>
          <p:nvGrpSpPr>
            <p:cNvPr id="42" name="组合 41">
              <a:extLst>
                <a:ext uri="{FF2B5EF4-FFF2-40B4-BE49-F238E27FC236}">
                  <a16:creationId xmlns:a16="http://schemas.microsoft.com/office/drawing/2014/main" id="{47865D4A-D88F-4D8E-8177-B0AD6FDB257F}"/>
                </a:ext>
              </a:extLst>
            </p:cNvPr>
            <p:cNvGrpSpPr/>
            <p:nvPr/>
          </p:nvGrpSpPr>
          <p:grpSpPr>
            <a:xfrm>
              <a:off x="2707027" y="1673538"/>
              <a:ext cx="3810000" cy="3520449"/>
              <a:chOff x="2286000" y="1867097"/>
              <a:chExt cx="3810000" cy="3520449"/>
            </a:xfrm>
          </p:grpSpPr>
          <p:grpSp>
            <p:nvGrpSpPr>
              <p:cNvPr id="44" name="组合 43">
                <a:extLst>
                  <a:ext uri="{FF2B5EF4-FFF2-40B4-BE49-F238E27FC236}">
                    <a16:creationId xmlns:a16="http://schemas.microsoft.com/office/drawing/2014/main" id="{1243E863-B521-4846-B067-1EB9F6DC4022}"/>
                  </a:ext>
                </a:extLst>
              </p:cNvPr>
              <p:cNvGrpSpPr/>
              <p:nvPr/>
            </p:nvGrpSpPr>
            <p:grpSpPr>
              <a:xfrm>
                <a:off x="2286000" y="1867097"/>
                <a:ext cx="3810000" cy="3520449"/>
                <a:chOff x="2363126" y="1676863"/>
                <a:chExt cx="3995264" cy="3691633"/>
              </a:xfrm>
            </p:grpSpPr>
            <p:sp>
              <p:nvSpPr>
                <p:cNvPr id="46" name="椭圆 45">
                  <a:extLst>
                    <a:ext uri="{FF2B5EF4-FFF2-40B4-BE49-F238E27FC236}">
                      <a16:creationId xmlns:a16="http://schemas.microsoft.com/office/drawing/2014/main" id="{48CA2E6F-BAE0-4D11-8172-6C49DD0EDB37}"/>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椭圆 46">
                  <a:extLst>
                    <a:ext uri="{FF2B5EF4-FFF2-40B4-BE49-F238E27FC236}">
                      <a16:creationId xmlns:a16="http://schemas.microsoft.com/office/drawing/2014/main" id="{B6F45D08-00DA-4326-9079-84466A98C461}"/>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5" name="矩形 44">
                <a:extLst>
                  <a:ext uri="{FF2B5EF4-FFF2-40B4-BE49-F238E27FC236}">
                    <a16:creationId xmlns:a16="http://schemas.microsoft.com/office/drawing/2014/main" id="{D12B415F-50E1-4067-AFC7-0D7BEAB913B2}"/>
                  </a:ext>
                </a:extLst>
              </p:cNvPr>
              <p:cNvSpPr/>
              <p:nvPr/>
            </p:nvSpPr>
            <p:spPr>
              <a:xfrm>
                <a:off x="2556754" y="3086667"/>
                <a:ext cx="3228068" cy="1172476"/>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状态</a:t>
                </a:r>
                <a:r>
                  <a:rPr lang="en-US" altLang="zh-CN"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2</a:t>
                </a:r>
                <a:endPar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endParaRPr>
              </a:p>
            </p:txBody>
          </p:sp>
        </p:grpSp>
        <p:sp>
          <p:nvSpPr>
            <p:cNvPr id="43" name="弧形 42">
              <a:extLst>
                <a:ext uri="{FF2B5EF4-FFF2-40B4-BE49-F238E27FC236}">
                  <a16:creationId xmlns:a16="http://schemas.microsoft.com/office/drawing/2014/main" id="{466C6D95-2F8C-43CB-9923-1FDE7F8DBE1A}"/>
                </a:ext>
              </a:extLst>
            </p:cNvPr>
            <p:cNvSpPr/>
            <p:nvPr/>
          </p:nvSpPr>
          <p:spPr>
            <a:xfrm>
              <a:off x="2790824" y="1770005"/>
              <a:ext cx="3603677" cy="3249669"/>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48" name="组合 47">
            <a:extLst>
              <a:ext uri="{FF2B5EF4-FFF2-40B4-BE49-F238E27FC236}">
                <a16:creationId xmlns:a16="http://schemas.microsoft.com/office/drawing/2014/main" id="{D52C8486-F631-4250-B42C-EE4FDDF22BD5}"/>
              </a:ext>
            </a:extLst>
          </p:cNvPr>
          <p:cNvGrpSpPr/>
          <p:nvPr/>
        </p:nvGrpSpPr>
        <p:grpSpPr>
          <a:xfrm>
            <a:off x="2715580" y="1094072"/>
            <a:ext cx="2977247" cy="676010"/>
            <a:chOff x="1791494" y="2533650"/>
            <a:chExt cx="5638006" cy="1200150"/>
          </a:xfrm>
        </p:grpSpPr>
        <p:sp>
          <p:nvSpPr>
            <p:cNvPr id="49" name="矩形: 圆角 48">
              <a:extLst>
                <a:ext uri="{FF2B5EF4-FFF2-40B4-BE49-F238E27FC236}">
                  <a16:creationId xmlns:a16="http://schemas.microsoft.com/office/drawing/2014/main" id="{1A7BB469-0189-4CB7-8F89-EDC468F268DA}"/>
                </a:ext>
              </a:extLst>
            </p:cNvPr>
            <p:cNvSpPr/>
            <p:nvPr/>
          </p:nvSpPr>
          <p:spPr>
            <a:xfrm>
              <a:off x="1791494" y="2533650"/>
              <a:ext cx="5638006"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文本框 49">
              <a:extLst>
                <a:ext uri="{FF2B5EF4-FFF2-40B4-BE49-F238E27FC236}">
                  <a16:creationId xmlns:a16="http://schemas.microsoft.com/office/drawing/2014/main" id="{FD5CFB8F-E029-439E-88F7-C0C83F23074F}"/>
                </a:ext>
              </a:extLst>
            </p:cNvPr>
            <p:cNvSpPr txBox="1"/>
            <p:nvPr/>
          </p:nvSpPr>
          <p:spPr>
            <a:xfrm>
              <a:off x="2098050" y="2742397"/>
              <a:ext cx="5211201" cy="819614"/>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事件引起状态变迁</a:t>
              </a:r>
            </a:p>
          </p:txBody>
        </p:sp>
        <p:sp>
          <p:nvSpPr>
            <p:cNvPr id="51" name="矩形: 圆角 50">
              <a:extLst>
                <a:ext uri="{FF2B5EF4-FFF2-40B4-BE49-F238E27FC236}">
                  <a16:creationId xmlns:a16="http://schemas.microsoft.com/office/drawing/2014/main" id="{EFD766D8-74BA-4498-897E-90C35A4D9307}"/>
                </a:ext>
              </a:extLst>
            </p:cNvPr>
            <p:cNvSpPr/>
            <p:nvPr/>
          </p:nvSpPr>
          <p:spPr>
            <a:xfrm>
              <a:off x="2025900" y="2669790"/>
              <a:ext cx="5211201" cy="965041"/>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cxnSp>
        <p:nvCxnSpPr>
          <p:cNvPr id="4" name="直接连接符 3">
            <a:extLst>
              <a:ext uri="{FF2B5EF4-FFF2-40B4-BE49-F238E27FC236}">
                <a16:creationId xmlns:a16="http://schemas.microsoft.com/office/drawing/2014/main" id="{9636F169-B582-4663-B1BE-955B63D42F7B}"/>
              </a:ext>
            </a:extLst>
          </p:cNvPr>
          <p:cNvCxnSpPr/>
          <p:nvPr/>
        </p:nvCxnSpPr>
        <p:spPr>
          <a:xfrm>
            <a:off x="1897241" y="1860333"/>
            <a:ext cx="4710319"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D615E0F2-AD8A-4760-A623-924F9BF79A18}"/>
              </a:ext>
            </a:extLst>
          </p:cNvPr>
          <p:cNvSpPr txBox="1"/>
          <p:nvPr/>
        </p:nvSpPr>
        <p:spPr>
          <a:xfrm>
            <a:off x="2573094" y="1947042"/>
            <a:ext cx="3234798"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状态转换过程中的动作</a:t>
            </a:r>
          </a:p>
        </p:txBody>
      </p:sp>
      <p:sp>
        <p:nvSpPr>
          <p:cNvPr id="6" name="箭头: 下弧形 5">
            <a:extLst>
              <a:ext uri="{FF2B5EF4-FFF2-40B4-BE49-F238E27FC236}">
                <a16:creationId xmlns:a16="http://schemas.microsoft.com/office/drawing/2014/main" id="{04852F17-D41F-4E61-8DC7-72EB462DDA52}"/>
              </a:ext>
            </a:extLst>
          </p:cNvPr>
          <p:cNvSpPr/>
          <p:nvPr/>
        </p:nvSpPr>
        <p:spPr>
          <a:xfrm flipV="1">
            <a:off x="1813606" y="2373537"/>
            <a:ext cx="4938712" cy="676010"/>
          </a:xfrm>
          <a:prstGeom prst="curvedUpArrow">
            <a:avLst>
              <a:gd name="adj1" fmla="val 30115"/>
              <a:gd name="adj2" fmla="val 67989"/>
              <a:gd name="adj3" fmla="val 25000"/>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Freeform 5">
            <a:extLst>
              <a:ext uri="{FF2B5EF4-FFF2-40B4-BE49-F238E27FC236}">
                <a16:creationId xmlns:a16="http://schemas.microsoft.com/office/drawing/2014/main" id="{0D2F1D09-F491-4130-BD14-E913E39910BD}"/>
              </a:ext>
            </a:extLst>
          </p:cNvPr>
          <p:cNvSpPr>
            <a:spLocks/>
          </p:cNvSpPr>
          <p:nvPr/>
        </p:nvSpPr>
        <p:spPr bwMode="auto">
          <a:xfrm rot="20700000">
            <a:off x="1485012" y="446062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a:extLst>
              <a:ext uri="{FF2B5EF4-FFF2-40B4-BE49-F238E27FC236}">
                <a16:creationId xmlns:a16="http://schemas.microsoft.com/office/drawing/2014/main" id="{0413E369-3023-40EF-BFA7-971E74046254}"/>
              </a:ext>
            </a:extLst>
          </p:cNvPr>
          <p:cNvSpPr>
            <a:spLocks/>
          </p:cNvSpPr>
          <p:nvPr/>
        </p:nvSpPr>
        <p:spPr bwMode="auto">
          <a:xfrm rot="12600000">
            <a:off x="6595320" y="446062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14" name="组合 13">
            <a:extLst>
              <a:ext uri="{FF2B5EF4-FFF2-40B4-BE49-F238E27FC236}">
                <a16:creationId xmlns:a16="http://schemas.microsoft.com/office/drawing/2014/main" id="{1B23848D-E0F2-49D8-BAA5-3E4090DE5062}"/>
              </a:ext>
            </a:extLst>
          </p:cNvPr>
          <p:cNvGrpSpPr/>
          <p:nvPr/>
        </p:nvGrpSpPr>
        <p:grpSpPr>
          <a:xfrm>
            <a:off x="2891412" y="3525868"/>
            <a:ext cx="967969" cy="939257"/>
            <a:chOff x="2891412" y="3834088"/>
            <a:chExt cx="967969" cy="939257"/>
          </a:xfrm>
        </p:grpSpPr>
        <p:cxnSp>
          <p:nvCxnSpPr>
            <p:cNvPr id="71" name="直接连接符 70">
              <a:extLst>
                <a:ext uri="{FF2B5EF4-FFF2-40B4-BE49-F238E27FC236}">
                  <a16:creationId xmlns:a16="http://schemas.microsoft.com/office/drawing/2014/main" id="{045D102A-5D0F-43BC-88D9-6A20AB874B55}"/>
                </a:ext>
              </a:extLst>
            </p:cNvPr>
            <p:cNvCxnSpPr>
              <a:cxnSpLocks/>
            </p:cNvCxnSpPr>
            <p:nvPr/>
          </p:nvCxnSpPr>
          <p:spPr>
            <a:xfrm>
              <a:off x="2891412" y="4300413"/>
              <a:ext cx="967969"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35CC5417-9054-4684-ADE9-2B0FA761A0FB}"/>
                </a:ext>
              </a:extLst>
            </p:cNvPr>
            <p:cNvSpPr txBox="1"/>
            <p:nvPr/>
          </p:nvSpPr>
          <p:spPr>
            <a:xfrm>
              <a:off x="2909610" y="4311680"/>
              <a:ext cx="949771" cy="461665"/>
            </a:xfrm>
            <a:prstGeom prst="rect">
              <a:avLst/>
            </a:prstGeom>
            <a:noFill/>
          </p:spPr>
          <p:txBody>
            <a:bodyPr wrap="square" rtlCol="0">
              <a:spAutoFit/>
            </a:bodyPr>
            <a:lstStyle/>
            <a:p>
              <a:pPr algn="ctr"/>
              <a:r>
                <a:rPr lang="zh-CN" altLang="en-US" sz="2400" dirty="0">
                  <a:latin typeface="思源黑体 CN Medium" panose="020B0600000000000000" pitchFamily="34" charset="-122"/>
                  <a:ea typeface="思源黑体 CN Medium" panose="020B0600000000000000" pitchFamily="34" charset="-122"/>
                </a:rPr>
                <a:t>动作</a:t>
              </a:r>
            </a:p>
          </p:txBody>
        </p:sp>
        <p:sp>
          <p:nvSpPr>
            <p:cNvPr id="73" name="文本框 72">
              <a:extLst>
                <a:ext uri="{FF2B5EF4-FFF2-40B4-BE49-F238E27FC236}">
                  <a16:creationId xmlns:a16="http://schemas.microsoft.com/office/drawing/2014/main" id="{E04C7948-CDEF-4C9C-A1CC-33E87767B88F}"/>
                </a:ext>
              </a:extLst>
            </p:cNvPr>
            <p:cNvSpPr txBox="1"/>
            <p:nvPr/>
          </p:nvSpPr>
          <p:spPr>
            <a:xfrm>
              <a:off x="2980507" y="3834088"/>
              <a:ext cx="807977" cy="461665"/>
            </a:xfrm>
            <a:prstGeom prst="rect">
              <a:avLst/>
            </a:prstGeom>
            <a:noFill/>
          </p:spPr>
          <p:txBody>
            <a:bodyPr wrap="square" rtlCol="0">
              <a:spAutoFit/>
            </a:bodyPr>
            <a:lstStyle/>
            <a:p>
              <a:pPr algn="ctr"/>
              <a:r>
                <a:rPr lang="zh-CN" altLang="en-US" sz="2400" dirty="0">
                  <a:latin typeface="思源黑体 CN Medium" panose="020B0600000000000000" pitchFamily="34" charset="-122"/>
                  <a:ea typeface="思源黑体 CN Medium" panose="020B0600000000000000" pitchFamily="34" charset="-122"/>
                </a:rPr>
                <a:t>事件</a:t>
              </a:r>
            </a:p>
          </p:txBody>
        </p:sp>
      </p:grpSp>
      <p:sp>
        <p:nvSpPr>
          <p:cNvPr id="79" name="Rectangle 11">
            <a:extLst>
              <a:ext uri="{FF2B5EF4-FFF2-40B4-BE49-F238E27FC236}">
                <a16:creationId xmlns:a16="http://schemas.microsoft.com/office/drawing/2014/main" id="{B7434DF7-40A5-4281-9834-E69D838EE0E4}"/>
              </a:ext>
            </a:extLst>
          </p:cNvPr>
          <p:cNvSpPr>
            <a:spLocks noChangeArrowheads="1"/>
          </p:cNvSpPr>
          <p:nvPr/>
        </p:nvSpPr>
        <p:spPr bwMode="auto">
          <a:xfrm>
            <a:off x="629529" y="5305924"/>
            <a:ext cx="1398320"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状态</a:t>
            </a:r>
          </a:p>
        </p:txBody>
      </p:sp>
      <p:sp>
        <p:nvSpPr>
          <p:cNvPr id="80" name="Text Box 79">
            <a:extLst>
              <a:ext uri="{FF2B5EF4-FFF2-40B4-BE49-F238E27FC236}">
                <a16:creationId xmlns:a16="http://schemas.microsoft.com/office/drawing/2014/main" id="{55B048F5-BD44-462A-BBC5-F9A14CF1C4EA}"/>
              </a:ext>
            </a:extLst>
          </p:cNvPr>
          <p:cNvSpPr txBox="1">
            <a:spLocks noChangeArrowheads="1"/>
          </p:cNvSpPr>
          <p:nvPr/>
        </p:nvSpPr>
        <p:spPr bwMode="auto">
          <a:xfrm>
            <a:off x="2071498" y="5346938"/>
            <a:ext cx="576621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由事件引起一个状态到另一个状态的变迁。</a:t>
            </a:r>
          </a:p>
        </p:txBody>
      </p:sp>
    </p:spTree>
    <p:extLst>
      <p:ext uri="{BB962C8B-B14F-4D97-AF65-F5344CB8AC3E}">
        <p14:creationId xmlns:p14="http://schemas.microsoft.com/office/powerpoint/2010/main" val="26329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p:tgtEl>
                                          <p:spTgt spid="48"/>
                                        </p:tgtEl>
                                        <p:attrNameLst>
                                          <p:attrName>ppt_x</p:attrName>
                                        </p:attrNameLst>
                                      </p:cBhvr>
                                      <p:tavLst>
                                        <p:tav tm="0">
                                          <p:val>
                                            <p:strVal val="#ppt_x-#ppt_w*1.125000"/>
                                          </p:val>
                                        </p:tav>
                                        <p:tav tm="100000">
                                          <p:val>
                                            <p:strVal val="#ppt_x"/>
                                          </p:val>
                                        </p:tav>
                                      </p:tavLst>
                                    </p:anim>
                                    <p:animEffect transition="in" filter="wipe(right)">
                                      <p:cBhvr>
                                        <p:cTn id="14" dur="500"/>
                                        <p:tgtEl>
                                          <p:spTgt spid="48"/>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par>
                          <p:cTn id="19" fill="hold">
                            <p:stCondLst>
                              <p:cond delay="1500"/>
                            </p:stCondLst>
                            <p:childTnLst>
                              <p:par>
                                <p:cTn id="20" presetID="27" presetClass="entr" presetSubtype="0" fill="hold" grpId="0" nodeType="afterEffect">
                                  <p:stCondLst>
                                    <p:cond delay="0"/>
                                  </p:stCondLst>
                                  <p:iterate type="lt">
                                    <p:tmPct val="50000"/>
                                  </p:iterate>
                                  <p:childTnLst>
                                    <p:set>
                                      <p:cBhvr>
                                        <p:cTn id="21" dur="1" fill="hold">
                                          <p:stCondLst>
                                            <p:cond delay="0"/>
                                          </p:stCondLst>
                                        </p:cTn>
                                        <p:tgtEl>
                                          <p:spTgt spid="52"/>
                                        </p:tgtEl>
                                        <p:attrNameLst>
                                          <p:attrName>style.visibility</p:attrName>
                                        </p:attrNameLst>
                                      </p:cBhvr>
                                      <p:to>
                                        <p:strVal val="visible"/>
                                      </p:to>
                                    </p:set>
                                    <p:anim calcmode="discrete" valueType="clr">
                                      <p:cBhvr override="childStyle">
                                        <p:cTn id="22" dur="250"/>
                                        <p:tgtEl>
                                          <p:spTgt spid="52"/>
                                        </p:tgtEl>
                                        <p:attrNameLst>
                                          <p:attrName>style.color</p:attrName>
                                        </p:attrNameLst>
                                      </p:cBhvr>
                                      <p:tavLst>
                                        <p:tav tm="0">
                                          <p:val>
                                            <p:clrVal>
                                              <a:schemeClr val="accent2"/>
                                            </p:clrVal>
                                          </p:val>
                                        </p:tav>
                                        <p:tav tm="50000">
                                          <p:val>
                                            <p:clrVal>
                                              <a:schemeClr val="hlink"/>
                                            </p:clrVal>
                                          </p:val>
                                        </p:tav>
                                      </p:tavLst>
                                    </p:anim>
                                    <p:anim calcmode="discrete" valueType="clr">
                                      <p:cBhvr>
                                        <p:cTn id="23" dur="250"/>
                                        <p:tgtEl>
                                          <p:spTgt spid="52"/>
                                        </p:tgtEl>
                                        <p:attrNameLst>
                                          <p:attrName>fillcolor</p:attrName>
                                        </p:attrNameLst>
                                      </p:cBhvr>
                                      <p:tavLst>
                                        <p:tav tm="0">
                                          <p:val>
                                            <p:clrVal>
                                              <a:schemeClr val="accent2"/>
                                            </p:clrVal>
                                          </p:val>
                                        </p:tav>
                                        <p:tav tm="50000">
                                          <p:val>
                                            <p:clrVal>
                                              <a:schemeClr val="hlink"/>
                                            </p:clrVal>
                                          </p:val>
                                        </p:tav>
                                      </p:tavLst>
                                    </p:anim>
                                    <p:set>
                                      <p:cBhvr>
                                        <p:cTn id="24" dur="250"/>
                                        <p:tgtEl>
                                          <p:spTgt spid="52"/>
                                        </p:tgtEl>
                                        <p:attrNameLst>
                                          <p:attrName>fill.type</p:attrName>
                                        </p:attrNameLst>
                                      </p:cBhvr>
                                      <p:to>
                                        <p:strVal val="solid"/>
                                      </p:to>
                                    </p:set>
                                  </p:childTnLst>
                                </p:cTn>
                              </p:par>
                            </p:childTnLst>
                          </p:cTn>
                        </p:par>
                        <p:par>
                          <p:cTn id="25" fill="hold">
                            <p:stCondLst>
                              <p:cond delay="2875"/>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3375"/>
                            </p:stCondLst>
                            <p:childTnLst>
                              <p:par>
                                <p:cTn id="30" presetID="53" presetClass="entr" presetSubtype="16" fill="hold"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childTnLst>
                          </p:cTn>
                        </p:par>
                        <p:par>
                          <p:cTn id="35" fill="hold">
                            <p:stCondLst>
                              <p:cond delay="3875"/>
                            </p:stCondLst>
                            <p:childTnLst>
                              <p:par>
                                <p:cTn id="36" presetID="22" presetClass="entr" presetSubtype="1"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up)">
                                      <p:cBhvr>
                                        <p:cTn id="38" dur="500"/>
                                        <p:tgtEl>
                                          <p:spTgt spid="64"/>
                                        </p:tgtEl>
                                      </p:cBhvr>
                                    </p:animEffect>
                                  </p:childTnLst>
                                </p:cTn>
                              </p:par>
                            </p:childTnLst>
                          </p:cTn>
                        </p:par>
                        <p:par>
                          <p:cTn id="39" fill="hold">
                            <p:stCondLst>
                              <p:cond delay="4375"/>
                            </p:stCondLst>
                            <p:childTnLst>
                              <p:par>
                                <p:cTn id="40" presetID="22" presetClass="entr" presetSubtype="4"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par>
                          <p:cTn id="43" fill="hold">
                            <p:stCondLst>
                              <p:cond delay="4875"/>
                            </p:stCondLst>
                            <p:childTnLst>
                              <p:par>
                                <p:cTn id="44" presetID="18" presetClass="entr" presetSubtype="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500"/>
                                        <p:tgtEl>
                                          <p:spTgt spid="12"/>
                                        </p:tgtEl>
                                      </p:cBhvr>
                                    </p:animEffect>
                                  </p:childTnLst>
                                </p:cTn>
                              </p:par>
                            </p:childTnLst>
                          </p:cTn>
                        </p:par>
                        <p:par>
                          <p:cTn id="47" fill="hold">
                            <p:stCondLst>
                              <p:cond delay="5375"/>
                            </p:stCondLst>
                            <p:childTnLst>
                              <p:par>
                                <p:cTn id="48" presetID="10" presetClass="entr" presetSubtype="0"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875"/>
                            </p:stCondLst>
                            <p:childTnLst>
                              <p:par>
                                <p:cTn id="52" presetID="53" presetClass="entr" presetSubtype="16" fill="hold" grpId="0" nodeType="afterEffect">
                                  <p:stCondLst>
                                    <p:cond delay="0"/>
                                  </p:stCondLst>
                                  <p:childTnLst>
                                    <p:set>
                                      <p:cBhvr>
                                        <p:cTn id="53" dur="1" fill="hold">
                                          <p:stCondLst>
                                            <p:cond delay="0"/>
                                          </p:stCondLst>
                                        </p:cTn>
                                        <p:tgtEl>
                                          <p:spTgt spid="79"/>
                                        </p:tgtEl>
                                        <p:attrNameLst>
                                          <p:attrName>style.visibility</p:attrName>
                                        </p:attrNameLst>
                                      </p:cBhvr>
                                      <p:to>
                                        <p:strVal val="visible"/>
                                      </p:to>
                                    </p:set>
                                    <p:anim calcmode="lin" valueType="num">
                                      <p:cBhvr>
                                        <p:cTn id="54" dur="500" fill="hold"/>
                                        <p:tgtEl>
                                          <p:spTgt spid="79"/>
                                        </p:tgtEl>
                                        <p:attrNameLst>
                                          <p:attrName>ppt_w</p:attrName>
                                        </p:attrNameLst>
                                      </p:cBhvr>
                                      <p:tavLst>
                                        <p:tav tm="0">
                                          <p:val>
                                            <p:fltVal val="0"/>
                                          </p:val>
                                        </p:tav>
                                        <p:tav tm="100000">
                                          <p:val>
                                            <p:strVal val="#ppt_w"/>
                                          </p:val>
                                        </p:tav>
                                      </p:tavLst>
                                    </p:anim>
                                    <p:anim calcmode="lin" valueType="num">
                                      <p:cBhvr>
                                        <p:cTn id="55" dur="500" fill="hold"/>
                                        <p:tgtEl>
                                          <p:spTgt spid="79"/>
                                        </p:tgtEl>
                                        <p:attrNameLst>
                                          <p:attrName>ppt_h</p:attrName>
                                        </p:attrNameLst>
                                      </p:cBhvr>
                                      <p:tavLst>
                                        <p:tav tm="0">
                                          <p:val>
                                            <p:fltVal val="0"/>
                                          </p:val>
                                        </p:tav>
                                        <p:tav tm="100000">
                                          <p:val>
                                            <p:strVal val="#ppt_h"/>
                                          </p:val>
                                        </p:tav>
                                      </p:tavLst>
                                    </p:anim>
                                    <p:animEffect transition="in" filter="fade">
                                      <p:cBhvr>
                                        <p:cTn id="56" dur="500"/>
                                        <p:tgtEl>
                                          <p:spTgt spid="79"/>
                                        </p:tgtEl>
                                      </p:cBhvr>
                                    </p:animEffect>
                                  </p:childTnLst>
                                </p:cTn>
                              </p:par>
                            </p:childTnLst>
                          </p:cTn>
                        </p:par>
                        <p:par>
                          <p:cTn id="57" fill="hold">
                            <p:stCondLst>
                              <p:cond delay="6375"/>
                            </p:stCondLst>
                            <p:childTnLst>
                              <p:par>
                                <p:cTn id="58" presetID="22" presetClass="entr" presetSubtype="8" fill="hold" grpId="0" nodeType="after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left)">
                                      <p:cBhvr>
                                        <p:cTn id="6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2" grpId="0"/>
      <p:bldP spid="6" grpId="0" animBg="1"/>
      <p:bldP spid="11" grpId="0" animBg="1"/>
      <p:bldP spid="64" grpId="0" animBg="1"/>
      <p:bldP spid="79" grpId="0" animBg="1"/>
      <p:bldP spid="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97919" y="3525868"/>
            <a:ext cx="2213109" cy="1018850"/>
            <a:chOff x="2097919" y="3525868"/>
            <a:chExt cx="2213109" cy="1018850"/>
          </a:xfrm>
        </p:grpSpPr>
        <p:sp>
          <p:nvSpPr>
            <p:cNvPr id="38" name="箭头: 右 11">
              <a:extLst>
                <a:ext uri="{FF2B5EF4-FFF2-40B4-BE49-F238E27FC236}">
                  <a16:creationId xmlns:a16="http://schemas.microsoft.com/office/drawing/2014/main" id="{23E08221-4FFE-403F-92A1-4707C4F5FE52}"/>
                </a:ext>
              </a:extLst>
            </p:cNvPr>
            <p:cNvSpPr/>
            <p:nvPr/>
          </p:nvSpPr>
          <p:spPr>
            <a:xfrm rot="1800000">
              <a:off x="2097919" y="4411907"/>
              <a:ext cx="2213109" cy="132811"/>
            </a:xfrm>
            <a:prstGeom prst="rightArrow">
              <a:avLst>
                <a:gd name="adj1" fmla="val 50000"/>
                <a:gd name="adj2" fmla="val 102494"/>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1B23848D-E0F2-49D8-BAA5-3E4090DE5062}"/>
                </a:ext>
              </a:extLst>
            </p:cNvPr>
            <p:cNvGrpSpPr/>
            <p:nvPr/>
          </p:nvGrpSpPr>
          <p:grpSpPr>
            <a:xfrm>
              <a:off x="2891412" y="3525868"/>
              <a:ext cx="967969" cy="939257"/>
              <a:chOff x="2891412" y="3834088"/>
              <a:chExt cx="967969" cy="939257"/>
            </a:xfrm>
          </p:grpSpPr>
          <p:cxnSp>
            <p:nvCxnSpPr>
              <p:cNvPr id="83" name="直接连接符 82">
                <a:extLst>
                  <a:ext uri="{FF2B5EF4-FFF2-40B4-BE49-F238E27FC236}">
                    <a16:creationId xmlns:a16="http://schemas.microsoft.com/office/drawing/2014/main" id="{045D102A-5D0F-43BC-88D9-6A20AB874B55}"/>
                  </a:ext>
                </a:extLst>
              </p:cNvPr>
              <p:cNvCxnSpPr>
                <a:cxnSpLocks/>
              </p:cNvCxnSpPr>
              <p:nvPr/>
            </p:nvCxnSpPr>
            <p:spPr>
              <a:xfrm>
                <a:off x="2891412" y="4300413"/>
                <a:ext cx="967969"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35CC5417-9054-4684-ADE9-2B0FA761A0FB}"/>
                  </a:ext>
                </a:extLst>
              </p:cNvPr>
              <p:cNvSpPr txBox="1"/>
              <p:nvPr/>
            </p:nvSpPr>
            <p:spPr>
              <a:xfrm>
                <a:off x="2909610" y="4311680"/>
                <a:ext cx="949771" cy="461665"/>
              </a:xfrm>
              <a:prstGeom prst="rect">
                <a:avLst/>
              </a:prstGeom>
              <a:noFill/>
            </p:spPr>
            <p:txBody>
              <a:bodyPr wrap="square" rtlCol="0">
                <a:spAutoFit/>
              </a:bodyPr>
              <a:lstStyle/>
              <a:p>
                <a:pPr algn="ctr"/>
                <a:r>
                  <a:rPr lang="zh-CN" altLang="en-US" sz="2400" dirty="0">
                    <a:latin typeface="思源黑体 CN Medium" panose="020B0600000000000000" pitchFamily="34" charset="-122"/>
                    <a:ea typeface="思源黑体 CN Medium" panose="020B0600000000000000" pitchFamily="34" charset="-122"/>
                  </a:rPr>
                  <a:t>动作</a:t>
                </a:r>
              </a:p>
            </p:txBody>
          </p:sp>
          <p:sp>
            <p:nvSpPr>
              <p:cNvPr id="85" name="文本框 84">
                <a:extLst>
                  <a:ext uri="{FF2B5EF4-FFF2-40B4-BE49-F238E27FC236}">
                    <a16:creationId xmlns:a16="http://schemas.microsoft.com/office/drawing/2014/main" id="{E04C7948-CDEF-4C9C-A1CC-33E87767B88F}"/>
                  </a:ext>
                </a:extLst>
              </p:cNvPr>
              <p:cNvSpPr txBox="1"/>
              <p:nvPr/>
            </p:nvSpPr>
            <p:spPr>
              <a:xfrm>
                <a:off x="2980507" y="3834088"/>
                <a:ext cx="807977" cy="461665"/>
              </a:xfrm>
              <a:prstGeom prst="rect">
                <a:avLst/>
              </a:prstGeom>
              <a:noFill/>
            </p:spPr>
            <p:txBody>
              <a:bodyPr wrap="square" rtlCol="0">
                <a:spAutoFit/>
              </a:bodyPr>
              <a:lstStyle/>
              <a:p>
                <a:pPr algn="ctr"/>
                <a:r>
                  <a:rPr lang="zh-CN" altLang="en-US" sz="2400" dirty="0">
                    <a:latin typeface="思源黑体 CN Medium" panose="020B0600000000000000" pitchFamily="34" charset="-122"/>
                    <a:ea typeface="思源黑体 CN Medium" panose="020B0600000000000000" pitchFamily="34" charset="-122"/>
                  </a:rPr>
                  <a:t>事件</a:t>
                </a:r>
              </a:p>
            </p:txBody>
          </p:sp>
        </p:grpSp>
      </p:grpSp>
      <p:grpSp>
        <p:nvGrpSpPr>
          <p:cNvPr id="56" name="组合 55">
            <a:extLst>
              <a:ext uri="{FF2B5EF4-FFF2-40B4-BE49-F238E27FC236}">
                <a16:creationId xmlns:a16="http://schemas.microsoft.com/office/drawing/2014/main" id="{C39E4290-E7E0-4D16-AF21-1FA239227B90}"/>
              </a:ext>
            </a:extLst>
          </p:cNvPr>
          <p:cNvGrpSpPr/>
          <p:nvPr/>
        </p:nvGrpSpPr>
        <p:grpSpPr>
          <a:xfrm>
            <a:off x="881918" y="3021049"/>
            <a:ext cx="1500195" cy="1386184"/>
            <a:chOff x="2363126" y="1676863"/>
            <a:chExt cx="3995264" cy="3691633"/>
          </a:xfrm>
        </p:grpSpPr>
        <p:sp>
          <p:nvSpPr>
            <p:cNvPr id="58" name="椭圆 57">
              <a:extLst>
                <a:ext uri="{FF2B5EF4-FFF2-40B4-BE49-F238E27FC236}">
                  <a16:creationId xmlns:a16="http://schemas.microsoft.com/office/drawing/2014/main" id="{58CC44DF-E121-4B6A-ABB3-2770710CE2E4}"/>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椭圆 58">
              <a:extLst>
                <a:ext uri="{FF2B5EF4-FFF2-40B4-BE49-F238E27FC236}">
                  <a16:creationId xmlns:a16="http://schemas.microsoft.com/office/drawing/2014/main" id="{A9B704C3-AB91-45CE-941D-8500D5287DA0}"/>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57" name="矩形 56">
            <a:extLst>
              <a:ext uri="{FF2B5EF4-FFF2-40B4-BE49-F238E27FC236}">
                <a16:creationId xmlns:a16="http://schemas.microsoft.com/office/drawing/2014/main" id="{279B4DC2-D93A-4946-8BFF-81B469165577}"/>
              </a:ext>
            </a:extLst>
          </p:cNvPr>
          <p:cNvSpPr/>
          <p:nvPr/>
        </p:nvSpPr>
        <p:spPr>
          <a:xfrm>
            <a:off x="988528" y="3501257"/>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状态</a:t>
            </a:r>
            <a:r>
              <a:rPr lang="en-US" altLang="zh-CN"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1</a:t>
            </a:r>
            <a:endPar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endParaRPr>
          </a:p>
        </p:txBody>
      </p:sp>
      <p:sp>
        <p:nvSpPr>
          <p:cNvPr id="55" name="弧形 54">
            <a:extLst>
              <a:ext uri="{FF2B5EF4-FFF2-40B4-BE49-F238E27FC236}">
                <a16:creationId xmlns:a16="http://schemas.microsoft.com/office/drawing/2014/main" id="{67257B7A-F638-4B59-BCD3-6EA5208D64C0}"/>
              </a:ext>
            </a:extLst>
          </p:cNvPr>
          <p:cNvSpPr/>
          <p:nvPr/>
        </p:nvSpPr>
        <p:spPr>
          <a:xfrm>
            <a:off x="914913" y="3059033"/>
            <a:ext cx="1418955" cy="1279564"/>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63" name="组合 62">
            <a:extLst>
              <a:ext uri="{FF2B5EF4-FFF2-40B4-BE49-F238E27FC236}">
                <a16:creationId xmlns:a16="http://schemas.microsoft.com/office/drawing/2014/main" id="{1243E863-B521-4846-B067-1EB9F6DC4022}"/>
              </a:ext>
            </a:extLst>
          </p:cNvPr>
          <p:cNvGrpSpPr/>
          <p:nvPr/>
        </p:nvGrpSpPr>
        <p:grpSpPr>
          <a:xfrm>
            <a:off x="6010179" y="3022768"/>
            <a:ext cx="1500195" cy="1386184"/>
            <a:chOff x="2363126" y="1676863"/>
            <a:chExt cx="3995264" cy="3691633"/>
          </a:xfrm>
        </p:grpSpPr>
        <p:sp>
          <p:nvSpPr>
            <p:cNvPr id="66" name="椭圆 65">
              <a:extLst>
                <a:ext uri="{FF2B5EF4-FFF2-40B4-BE49-F238E27FC236}">
                  <a16:creationId xmlns:a16="http://schemas.microsoft.com/office/drawing/2014/main" id="{48CA2E6F-BAE0-4D11-8172-6C49DD0EDB37}"/>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椭圆 66">
              <a:extLst>
                <a:ext uri="{FF2B5EF4-FFF2-40B4-BE49-F238E27FC236}">
                  <a16:creationId xmlns:a16="http://schemas.microsoft.com/office/drawing/2014/main" id="{B6F45D08-00DA-4326-9079-84466A98C461}"/>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5" name="矩形 64">
            <a:extLst>
              <a:ext uri="{FF2B5EF4-FFF2-40B4-BE49-F238E27FC236}">
                <a16:creationId xmlns:a16="http://schemas.microsoft.com/office/drawing/2014/main" id="{D12B415F-50E1-4067-AFC7-0D7BEAB913B2}"/>
              </a:ext>
            </a:extLst>
          </p:cNvPr>
          <p:cNvSpPr/>
          <p:nvPr/>
        </p:nvSpPr>
        <p:spPr>
          <a:xfrm>
            <a:off x="6116789" y="3502976"/>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状态</a:t>
            </a:r>
            <a:r>
              <a:rPr lang="en-US" altLang="zh-CN"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2</a:t>
            </a:r>
            <a:endPar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endParaRPr>
          </a:p>
        </p:txBody>
      </p:sp>
      <p:sp>
        <p:nvSpPr>
          <p:cNvPr id="62" name="弧形 61">
            <a:extLst>
              <a:ext uri="{FF2B5EF4-FFF2-40B4-BE49-F238E27FC236}">
                <a16:creationId xmlns:a16="http://schemas.microsoft.com/office/drawing/2014/main" id="{466C6D95-2F8C-43CB-9923-1FDE7F8DBE1A}"/>
              </a:ext>
            </a:extLst>
          </p:cNvPr>
          <p:cNvSpPr/>
          <p:nvPr/>
        </p:nvSpPr>
        <p:spPr>
          <a:xfrm>
            <a:off x="6043174" y="3060752"/>
            <a:ext cx="1418955" cy="1279564"/>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69" name="矩形: 圆角 48">
            <a:extLst>
              <a:ext uri="{FF2B5EF4-FFF2-40B4-BE49-F238E27FC236}">
                <a16:creationId xmlns:a16="http://schemas.microsoft.com/office/drawing/2014/main" id="{1A7BB469-0189-4CB7-8F89-EDC468F268DA}"/>
              </a:ext>
            </a:extLst>
          </p:cNvPr>
          <p:cNvSpPr/>
          <p:nvPr/>
        </p:nvSpPr>
        <p:spPr>
          <a:xfrm>
            <a:off x="2715580" y="1094072"/>
            <a:ext cx="2977247" cy="67601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文本框 69">
            <a:extLst>
              <a:ext uri="{FF2B5EF4-FFF2-40B4-BE49-F238E27FC236}">
                <a16:creationId xmlns:a16="http://schemas.microsoft.com/office/drawing/2014/main" id="{FD5CFB8F-E029-439E-88F7-C0C83F23074F}"/>
              </a:ext>
            </a:extLst>
          </p:cNvPr>
          <p:cNvSpPr txBox="1"/>
          <p:nvPr/>
        </p:nvSpPr>
        <p:spPr>
          <a:xfrm>
            <a:off x="2877462" y="1211653"/>
            <a:ext cx="2751865"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事件引起状态变迁</a:t>
            </a:r>
          </a:p>
        </p:txBody>
      </p:sp>
      <p:sp>
        <p:nvSpPr>
          <p:cNvPr id="74" name="矩形: 圆角 50">
            <a:extLst>
              <a:ext uri="{FF2B5EF4-FFF2-40B4-BE49-F238E27FC236}">
                <a16:creationId xmlns:a16="http://schemas.microsoft.com/office/drawing/2014/main" id="{EFD766D8-74BA-4498-897E-90C35A4D9307}"/>
              </a:ext>
            </a:extLst>
          </p:cNvPr>
          <p:cNvSpPr/>
          <p:nvPr/>
        </p:nvSpPr>
        <p:spPr>
          <a:xfrm>
            <a:off x="2839362" y="1170756"/>
            <a:ext cx="2751865" cy="543580"/>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75" name="直接连接符 74">
            <a:extLst>
              <a:ext uri="{FF2B5EF4-FFF2-40B4-BE49-F238E27FC236}">
                <a16:creationId xmlns:a16="http://schemas.microsoft.com/office/drawing/2014/main" id="{9636F169-B582-4663-B1BE-955B63D42F7B}"/>
              </a:ext>
            </a:extLst>
          </p:cNvPr>
          <p:cNvCxnSpPr/>
          <p:nvPr/>
        </p:nvCxnSpPr>
        <p:spPr>
          <a:xfrm>
            <a:off x="1897241" y="1860333"/>
            <a:ext cx="4710319"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615E0F2-AD8A-4760-A623-924F9BF79A18}"/>
              </a:ext>
            </a:extLst>
          </p:cNvPr>
          <p:cNvSpPr txBox="1"/>
          <p:nvPr/>
        </p:nvSpPr>
        <p:spPr>
          <a:xfrm>
            <a:off x="2573094" y="1947042"/>
            <a:ext cx="3234798"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状态转换过程中的动作</a:t>
            </a:r>
          </a:p>
        </p:txBody>
      </p:sp>
      <p:sp>
        <p:nvSpPr>
          <p:cNvPr id="77" name="箭头: 下弧形 5">
            <a:extLst>
              <a:ext uri="{FF2B5EF4-FFF2-40B4-BE49-F238E27FC236}">
                <a16:creationId xmlns:a16="http://schemas.microsoft.com/office/drawing/2014/main" id="{04852F17-D41F-4E61-8DC7-72EB462DDA52}"/>
              </a:ext>
            </a:extLst>
          </p:cNvPr>
          <p:cNvSpPr/>
          <p:nvPr/>
        </p:nvSpPr>
        <p:spPr>
          <a:xfrm flipV="1">
            <a:off x="1813606" y="2373537"/>
            <a:ext cx="4938712" cy="676010"/>
          </a:xfrm>
          <a:prstGeom prst="curvedUpArrow">
            <a:avLst>
              <a:gd name="adj1" fmla="val 30115"/>
              <a:gd name="adj2" fmla="val 67989"/>
              <a:gd name="adj3" fmla="val 25000"/>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Freeform 5">
            <a:extLst>
              <a:ext uri="{FF2B5EF4-FFF2-40B4-BE49-F238E27FC236}">
                <a16:creationId xmlns:a16="http://schemas.microsoft.com/office/drawing/2014/main" id="{0D2F1D09-F491-4130-BD14-E913E39910BD}"/>
              </a:ext>
            </a:extLst>
          </p:cNvPr>
          <p:cNvSpPr>
            <a:spLocks/>
          </p:cNvSpPr>
          <p:nvPr/>
        </p:nvSpPr>
        <p:spPr bwMode="auto">
          <a:xfrm rot="20700000">
            <a:off x="1485012" y="446062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5">
            <a:extLst>
              <a:ext uri="{FF2B5EF4-FFF2-40B4-BE49-F238E27FC236}">
                <a16:creationId xmlns:a16="http://schemas.microsoft.com/office/drawing/2014/main" id="{0413E369-3023-40EF-BFA7-971E74046254}"/>
              </a:ext>
            </a:extLst>
          </p:cNvPr>
          <p:cNvSpPr>
            <a:spLocks/>
          </p:cNvSpPr>
          <p:nvPr/>
        </p:nvSpPr>
        <p:spPr bwMode="auto">
          <a:xfrm rot="12600000">
            <a:off x="6595320" y="446062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sp>
        <p:nvSpPr>
          <p:cNvPr id="86" name="Rectangle 11">
            <a:extLst>
              <a:ext uri="{FF2B5EF4-FFF2-40B4-BE49-F238E27FC236}">
                <a16:creationId xmlns:a16="http://schemas.microsoft.com/office/drawing/2014/main" id="{B7434DF7-40A5-4281-9834-E69D838EE0E4}"/>
              </a:ext>
            </a:extLst>
          </p:cNvPr>
          <p:cNvSpPr>
            <a:spLocks noChangeArrowheads="1"/>
          </p:cNvSpPr>
          <p:nvPr/>
        </p:nvSpPr>
        <p:spPr bwMode="auto">
          <a:xfrm>
            <a:off x="629529" y="5305924"/>
            <a:ext cx="1398320"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状态</a:t>
            </a:r>
          </a:p>
        </p:txBody>
      </p:sp>
      <p:sp>
        <p:nvSpPr>
          <p:cNvPr id="87" name="Text Box 79">
            <a:extLst>
              <a:ext uri="{FF2B5EF4-FFF2-40B4-BE49-F238E27FC236}">
                <a16:creationId xmlns:a16="http://schemas.microsoft.com/office/drawing/2014/main" id="{55B048F5-BD44-462A-BBC5-F9A14CF1C4EA}"/>
              </a:ext>
            </a:extLst>
          </p:cNvPr>
          <p:cNvSpPr txBox="1">
            <a:spLocks noChangeArrowheads="1"/>
          </p:cNvSpPr>
          <p:nvPr/>
        </p:nvSpPr>
        <p:spPr bwMode="auto">
          <a:xfrm>
            <a:off x="2071498" y="5346938"/>
            <a:ext cx="576621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由事件引起一个状态到另一个状态的变迁。</a:t>
            </a:r>
          </a:p>
        </p:txBody>
      </p:sp>
      <p:sp>
        <p:nvSpPr>
          <p:cNvPr id="88" name="矩形 87">
            <a:extLst>
              <a:ext uri="{FF2B5EF4-FFF2-40B4-BE49-F238E27FC236}">
                <a16:creationId xmlns:a16="http://schemas.microsoft.com/office/drawing/2014/main" id="{D12B415F-50E1-4067-AFC7-0D7BEAB913B2}"/>
              </a:ext>
            </a:extLst>
          </p:cNvPr>
          <p:cNvSpPr/>
          <p:nvPr/>
        </p:nvSpPr>
        <p:spPr>
          <a:xfrm>
            <a:off x="972611" y="3501256"/>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上课</a:t>
            </a:r>
          </a:p>
        </p:txBody>
      </p:sp>
      <p:sp>
        <p:nvSpPr>
          <p:cNvPr id="89" name="矩形 88">
            <a:extLst>
              <a:ext uri="{FF2B5EF4-FFF2-40B4-BE49-F238E27FC236}">
                <a16:creationId xmlns:a16="http://schemas.microsoft.com/office/drawing/2014/main" id="{D12B415F-50E1-4067-AFC7-0D7BEAB913B2}"/>
              </a:ext>
            </a:extLst>
          </p:cNvPr>
          <p:cNvSpPr/>
          <p:nvPr/>
        </p:nvSpPr>
        <p:spPr>
          <a:xfrm>
            <a:off x="6124748" y="3512096"/>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下课</a:t>
            </a:r>
          </a:p>
        </p:txBody>
      </p:sp>
      <p:sp>
        <p:nvSpPr>
          <p:cNvPr id="90" name="文本框 89">
            <a:extLst>
              <a:ext uri="{FF2B5EF4-FFF2-40B4-BE49-F238E27FC236}">
                <a16:creationId xmlns:a16="http://schemas.microsoft.com/office/drawing/2014/main" id="{FD5CFB8F-E029-439E-88F7-C0C83F23074F}"/>
              </a:ext>
            </a:extLst>
          </p:cNvPr>
          <p:cNvSpPr txBox="1"/>
          <p:nvPr/>
        </p:nvSpPr>
        <p:spPr>
          <a:xfrm>
            <a:off x="3450282" y="1222919"/>
            <a:ext cx="1604235"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下课铃响</a:t>
            </a:r>
          </a:p>
        </p:txBody>
      </p:sp>
      <p:sp>
        <p:nvSpPr>
          <p:cNvPr id="32" name="文本框 31">
            <a:extLst>
              <a:ext uri="{FF2B5EF4-FFF2-40B4-BE49-F238E27FC236}">
                <a16:creationId xmlns:a16="http://schemas.microsoft.com/office/drawing/2014/main" id="{D615E0F2-AD8A-4760-A623-924F9BF79A18}"/>
              </a:ext>
            </a:extLst>
          </p:cNvPr>
          <p:cNvSpPr txBox="1"/>
          <p:nvPr/>
        </p:nvSpPr>
        <p:spPr>
          <a:xfrm>
            <a:off x="2520306" y="1792209"/>
            <a:ext cx="2151605" cy="646331"/>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教师停止讲课</a:t>
            </a:r>
            <a:r>
              <a:rPr lang="en-US" altLang="zh-CN" sz="2400" dirty="0">
                <a:latin typeface="思源黑体 CN Medium" panose="020B0600000000000000" pitchFamily="34" charset="-122"/>
                <a:ea typeface="思源黑体 CN Medium" panose="020B0600000000000000" pitchFamily="34" charset="-122"/>
              </a:rPr>
              <a:t>,      </a:t>
            </a:r>
          </a:p>
        </p:txBody>
      </p:sp>
      <p:sp>
        <p:nvSpPr>
          <p:cNvPr id="33" name="文本框 32">
            <a:extLst>
              <a:ext uri="{FF2B5EF4-FFF2-40B4-BE49-F238E27FC236}">
                <a16:creationId xmlns:a16="http://schemas.microsoft.com/office/drawing/2014/main" id="{D615E0F2-AD8A-4760-A623-924F9BF79A18}"/>
              </a:ext>
            </a:extLst>
          </p:cNvPr>
          <p:cNvSpPr txBox="1"/>
          <p:nvPr/>
        </p:nvSpPr>
        <p:spPr>
          <a:xfrm>
            <a:off x="4450357" y="1787194"/>
            <a:ext cx="2151605" cy="588366"/>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学生起立</a:t>
            </a:r>
          </a:p>
        </p:txBody>
      </p:sp>
      <mc:AlternateContent xmlns:mc="http://schemas.openxmlformats.org/markup-compatibility/2006" xmlns:p14="http://schemas.microsoft.com/office/powerpoint/2010/main">
        <mc:Choice Requires="p14">
          <p:contentPart p14:bwMode="auto" r:id="rId3">
            <p14:nvContentPartPr>
              <p14:cNvPr id="3" name="墨迹 2"/>
              <p14:cNvContentPartPr/>
              <p14:nvPr/>
            </p14:nvContentPartPr>
            <p14:xfrm>
              <a:off x="8305920" y="5657760"/>
              <a:ext cx="76320" cy="13320"/>
            </p14:xfrm>
          </p:contentPart>
        </mc:Choice>
        <mc:Fallback xmlns="">
          <p:pic>
            <p:nvPicPr>
              <p:cNvPr id="3" name="墨迹 2"/>
              <p:cNvPicPr/>
              <p:nvPr/>
            </p:nvPicPr>
            <p:blipFill>
              <a:blip r:embed="rId4"/>
              <a:stretch>
                <a:fillRect/>
              </a:stretch>
            </p:blipFill>
            <p:spPr>
              <a:xfrm>
                <a:off x="8296560" y="5648400"/>
                <a:ext cx="95040" cy="32040"/>
              </a:xfrm>
              <a:prstGeom prst="rect">
                <a:avLst/>
              </a:prstGeom>
            </p:spPr>
          </p:pic>
        </mc:Fallback>
      </mc:AlternateContent>
    </p:spTree>
    <p:extLst>
      <p:ext uri="{BB962C8B-B14F-4D97-AF65-F5344CB8AC3E}">
        <p14:creationId xmlns:p14="http://schemas.microsoft.com/office/powerpoint/2010/main" val="190196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500"/>
                                        <p:tgtEl>
                                          <p:spTgt spid="8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5"/>
                                        </p:tgtEl>
                                      </p:cBhvr>
                                    </p:animEffect>
                                    <p:set>
                                      <p:cBhvr>
                                        <p:cTn id="19" dur="1" fill="hold">
                                          <p:stCondLst>
                                            <p:cond delay="499"/>
                                          </p:stCondLst>
                                        </p:cTn>
                                        <p:tgtEl>
                                          <p:spTgt spid="65"/>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70"/>
                                        </p:tgtEl>
                                      </p:cBhvr>
                                    </p:animEffect>
                                    <p:set>
                                      <p:cBhvr>
                                        <p:cTn id="28" dur="1" fill="hold">
                                          <p:stCondLst>
                                            <p:cond delay="499"/>
                                          </p:stCondLst>
                                        </p:cTn>
                                        <p:tgtEl>
                                          <p:spTgt spid="70"/>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5" grpId="0"/>
      <p:bldP spid="70" grpId="0"/>
      <p:bldP spid="76" grpId="0"/>
      <p:bldP spid="88" grpId="0"/>
      <p:bldP spid="89" grpId="0"/>
      <p:bldP spid="90"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715580" y="1105225"/>
            <a:ext cx="2977247" cy="676010"/>
            <a:chOff x="2715580" y="1402292"/>
            <a:chExt cx="2977247" cy="676010"/>
          </a:xfrm>
        </p:grpSpPr>
        <p:sp>
          <p:nvSpPr>
            <p:cNvPr id="87" name="矩形: 圆角 48">
              <a:extLst>
                <a:ext uri="{FF2B5EF4-FFF2-40B4-BE49-F238E27FC236}">
                  <a16:creationId xmlns:a16="http://schemas.microsoft.com/office/drawing/2014/main" id="{1A7BB469-0189-4CB7-8F89-EDC468F268DA}"/>
                </a:ext>
              </a:extLst>
            </p:cNvPr>
            <p:cNvSpPr/>
            <p:nvPr/>
          </p:nvSpPr>
          <p:spPr>
            <a:xfrm>
              <a:off x="2715580" y="1402292"/>
              <a:ext cx="2977247" cy="67601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8" name="矩形: 圆角 50">
              <a:extLst>
                <a:ext uri="{FF2B5EF4-FFF2-40B4-BE49-F238E27FC236}">
                  <a16:creationId xmlns:a16="http://schemas.microsoft.com/office/drawing/2014/main" id="{EFD766D8-74BA-4498-897E-90C35A4D9307}"/>
                </a:ext>
              </a:extLst>
            </p:cNvPr>
            <p:cNvSpPr/>
            <p:nvPr/>
          </p:nvSpPr>
          <p:spPr>
            <a:xfrm>
              <a:off x="2839362" y="1478976"/>
              <a:ext cx="2751865" cy="543580"/>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22" name="组合 21"/>
          <p:cNvGrpSpPr/>
          <p:nvPr/>
        </p:nvGrpSpPr>
        <p:grpSpPr>
          <a:xfrm>
            <a:off x="629529" y="5305924"/>
            <a:ext cx="7208185" cy="560173"/>
            <a:chOff x="629529" y="5614144"/>
            <a:chExt cx="7208185" cy="560173"/>
          </a:xfrm>
        </p:grpSpPr>
        <p:sp>
          <p:nvSpPr>
            <p:cNvPr id="84" name="Rectangle 11">
              <a:extLst>
                <a:ext uri="{FF2B5EF4-FFF2-40B4-BE49-F238E27FC236}">
                  <a16:creationId xmlns:a16="http://schemas.microsoft.com/office/drawing/2014/main" id="{B7434DF7-40A5-4281-9834-E69D838EE0E4}"/>
                </a:ext>
              </a:extLst>
            </p:cNvPr>
            <p:cNvSpPr>
              <a:spLocks noChangeArrowheads="1"/>
            </p:cNvSpPr>
            <p:nvPr/>
          </p:nvSpPr>
          <p:spPr bwMode="auto">
            <a:xfrm>
              <a:off x="629529" y="5614144"/>
              <a:ext cx="1398320"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状态</a:t>
              </a:r>
            </a:p>
          </p:txBody>
        </p:sp>
        <p:sp>
          <p:nvSpPr>
            <p:cNvPr id="85" name="Text Box 79">
              <a:extLst>
                <a:ext uri="{FF2B5EF4-FFF2-40B4-BE49-F238E27FC236}">
                  <a16:creationId xmlns:a16="http://schemas.microsoft.com/office/drawing/2014/main" id="{55B048F5-BD44-462A-BBC5-F9A14CF1C4EA}"/>
                </a:ext>
              </a:extLst>
            </p:cNvPr>
            <p:cNvSpPr txBox="1">
              <a:spLocks noChangeArrowheads="1"/>
            </p:cNvSpPr>
            <p:nvPr/>
          </p:nvSpPr>
          <p:spPr bwMode="auto">
            <a:xfrm>
              <a:off x="2071498" y="5655158"/>
              <a:ext cx="576621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由事件引起一个状态到另一个状态的变迁。</a:t>
              </a:r>
            </a:p>
          </p:txBody>
        </p:sp>
      </p:grpSp>
      <p:grpSp>
        <p:nvGrpSpPr>
          <p:cNvPr id="36" name="组合 35">
            <a:extLst>
              <a:ext uri="{FF2B5EF4-FFF2-40B4-BE49-F238E27FC236}">
                <a16:creationId xmlns:a16="http://schemas.microsoft.com/office/drawing/2014/main" id="{C39E4290-E7E0-4D16-AF21-1FA239227B90}"/>
              </a:ext>
            </a:extLst>
          </p:cNvPr>
          <p:cNvGrpSpPr/>
          <p:nvPr/>
        </p:nvGrpSpPr>
        <p:grpSpPr>
          <a:xfrm>
            <a:off x="881918" y="3021049"/>
            <a:ext cx="1500195" cy="1386184"/>
            <a:chOff x="2363126" y="1676863"/>
            <a:chExt cx="3995264" cy="3691633"/>
          </a:xfrm>
        </p:grpSpPr>
        <p:sp>
          <p:nvSpPr>
            <p:cNvPr id="39" name="椭圆 38">
              <a:extLst>
                <a:ext uri="{FF2B5EF4-FFF2-40B4-BE49-F238E27FC236}">
                  <a16:creationId xmlns:a16="http://schemas.microsoft.com/office/drawing/2014/main" id="{58CC44DF-E121-4B6A-ABB3-2770710CE2E4}"/>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a:extLst>
                <a:ext uri="{FF2B5EF4-FFF2-40B4-BE49-F238E27FC236}">
                  <a16:creationId xmlns:a16="http://schemas.microsoft.com/office/drawing/2014/main" id="{A9B704C3-AB91-45CE-941D-8500D5287DA0}"/>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5" name="弧形 34">
            <a:extLst>
              <a:ext uri="{FF2B5EF4-FFF2-40B4-BE49-F238E27FC236}">
                <a16:creationId xmlns:a16="http://schemas.microsoft.com/office/drawing/2014/main" id="{67257B7A-F638-4B59-BCD3-6EA5208D64C0}"/>
              </a:ext>
            </a:extLst>
          </p:cNvPr>
          <p:cNvSpPr/>
          <p:nvPr/>
        </p:nvSpPr>
        <p:spPr>
          <a:xfrm>
            <a:off x="914913" y="3059033"/>
            <a:ext cx="1418955" cy="1279564"/>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44" name="组合 43">
            <a:extLst>
              <a:ext uri="{FF2B5EF4-FFF2-40B4-BE49-F238E27FC236}">
                <a16:creationId xmlns:a16="http://schemas.microsoft.com/office/drawing/2014/main" id="{1243E863-B521-4846-B067-1EB9F6DC4022}"/>
              </a:ext>
            </a:extLst>
          </p:cNvPr>
          <p:cNvGrpSpPr/>
          <p:nvPr/>
        </p:nvGrpSpPr>
        <p:grpSpPr>
          <a:xfrm>
            <a:off x="6010179" y="3022768"/>
            <a:ext cx="1500195" cy="1386184"/>
            <a:chOff x="2363126" y="1676863"/>
            <a:chExt cx="3995264" cy="3691633"/>
          </a:xfrm>
        </p:grpSpPr>
        <p:sp>
          <p:nvSpPr>
            <p:cNvPr id="46" name="椭圆 45">
              <a:extLst>
                <a:ext uri="{FF2B5EF4-FFF2-40B4-BE49-F238E27FC236}">
                  <a16:creationId xmlns:a16="http://schemas.microsoft.com/office/drawing/2014/main" id="{48CA2E6F-BAE0-4D11-8172-6C49DD0EDB37}"/>
                </a:ext>
              </a:extLst>
            </p:cNvPr>
            <p:cNvSpPr/>
            <p:nvPr/>
          </p:nvSpPr>
          <p:spPr>
            <a:xfrm>
              <a:off x="2405515" y="1772468"/>
              <a:ext cx="3952875" cy="3596028"/>
            </a:xfrm>
            <a:prstGeom prst="ellipse">
              <a:avLst/>
            </a:prstGeom>
            <a:solidFill>
              <a:srgbClr val="5BC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椭圆 46">
              <a:extLst>
                <a:ext uri="{FF2B5EF4-FFF2-40B4-BE49-F238E27FC236}">
                  <a16:creationId xmlns:a16="http://schemas.microsoft.com/office/drawing/2014/main" id="{B6F45D08-00DA-4326-9079-84466A98C461}"/>
                </a:ext>
              </a:extLst>
            </p:cNvPr>
            <p:cNvSpPr/>
            <p:nvPr/>
          </p:nvSpPr>
          <p:spPr>
            <a:xfrm>
              <a:off x="2363126" y="1676863"/>
              <a:ext cx="3952875" cy="3596028"/>
            </a:xfrm>
            <a:prstGeom prst="ellipse">
              <a:avLst/>
            </a:prstGeom>
            <a:solidFill>
              <a:srgbClr val="F9FAFC"/>
            </a:solidFill>
            <a:ln w="15875">
              <a:gradFill>
                <a:gsLst>
                  <a:gs pos="0">
                    <a:schemeClr val="bg1">
                      <a:lumMod val="95000"/>
                    </a:schemeClr>
                  </a:gs>
                  <a:gs pos="100000">
                    <a:schemeClr val="bg1">
                      <a:lumMod val="95000"/>
                    </a:schemeClr>
                  </a:gs>
                  <a:gs pos="53000">
                    <a:schemeClr val="bg1">
                      <a:lumMod val="7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43" name="弧形 42">
            <a:extLst>
              <a:ext uri="{FF2B5EF4-FFF2-40B4-BE49-F238E27FC236}">
                <a16:creationId xmlns:a16="http://schemas.microsoft.com/office/drawing/2014/main" id="{466C6D95-2F8C-43CB-9923-1FDE7F8DBE1A}"/>
              </a:ext>
            </a:extLst>
          </p:cNvPr>
          <p:cNvSpPr/>
          <p:nvPr/>
        </p:nvSpPr>
        <p:spPr>
          <a:xfrm>
            <a:off x="6043174" y="3060752"/>
            <a:ext cx="1418955" cy="1279564"/>
          </a:xfrm>
          <a:prstGeom prst="arc">
            <a:avLst>
              <a:gd name="adj1" fmla="val 8766575"/>
              <a:gd name="adj2" fmla="val 6248615"/>
            </a:avLst>
          </a:prstGeom>
          <a:ln>
            <a:solidFill>
              <a:srgbClr val="5BCCF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10" name="组合 9"/>
          <p:cNvGrpSpPr/>
          <p:nvPr/>
        </p:nvGrpSpPr>
        <p:grpSpPr>
          <a:xfrm>
            <a:off x="2715580" y="1094072"/>
            <a:ext cx="2977247" cy="676010"/>
            <a:chOff x="2715580" y="1402292"/>
            <a:chExt cx="2977247" cy="676010"/>
          </a:xfrm>
        </p:grpSpPr>
        <p:sp>
          <p:nvSpPr>
            <p:cNvPr id="49" name="矩形: 圆角 48">
              <a:extLst>
                <a:ext uri="{FF2B5EF4-FFF2-40B4-BE49-F238E27FC236}">
                  <a16:creationId xmlns:a16="http://schemas.microsoft.com/office/drawing/2014/main" id="{1A7BB469-0189-4CB7-8F89-EDC468F268DA}"/>
                </a:ext>
              </a:extLst>
            </p:cNvPr>
            <p:cNvSpPr/>
            <p:nvPr/>
          </p:nvSpPr>
          <p:spPr>
            <a:xfrm>
              <a:off x="2715580" y="1402292"/>
              <a:ext cx="2977247" cy="67601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矩形: 圆角 50">
              <a:extLst>
                <a:ext uri="{FF2B5EF4-FFF2-40B4-BE49-F238E27FC236}">
                  <a16:creationId xmlns:a16="http://schemas.microsoft.com/office/drawing/2014/main" id="{EFD766D8-74BA-4498-897E-90C35A4D9307}"/>
                </a:ext>
              </a:extLst>
            </p:cNvPr>
            <p:cNvSpPr/>
            <p:nvPr/>
          </p:nvSpPr>
          <p:spPr>
            <a:xfrm>
              <a:off x="2839362" y="1478976"/>
              <a:ext cx="2751865" cy="543580"/>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cxnSp>
        <p:nvCxnSpPr>
          <p:cNvPr id="4" name="直接连接符 3">
            <a:extLst>
              <a:ext uri="{FF2B5EF4-FFF2-40B4-BE49-F238E27FC236}">
                <a16:creationId xmlns:a16="http://schemas.microsoft.com/office/drawing/2014/main" id="{9636F169-B582-4663-B1BE-955B63D42F7B}"/>
              </a:ext>
            </a:extLst>
          </p:cNvPr>
          <p:cNvCxnSpPr/>
          <p:nvPr/>
        </p:nvCxnSpPr>
        <p:spPr>
          <a:xfrm>
            <a:off x="1897241" y="1860333"/>
            <a:ext cx="4710319" cy="0"/>
          </a:xfrm>
          <a:prstGeom prst="line">
            <a:avLst/>
          </a:prstGeom>
          <a:ln w="28575">
            <a:solidFill>
              <a:srgbClr val="009FF6"/>
            </a:solidFill>
          </a:ln>
        </p:spPr>
        <p:style>
          <a:lnRef idx="1">
            <a:schemeClr val="accent1"/>
          </a:lnRef>
          <a:fillRef idx="0">
            <a:schemeClr val="accent1"/>
          </a:fillRef>
          <a:effectRef idx="0">
            <a:schemeClr val="accent1"/>
          </a:effectRef>
          <a:fontRef idx="minor">
            <a:schemeClr val="tx1"/>
          </a:fontRef>
        </p:style>
      </p:cxnSp>
      <p:sp>
        <p:nvSpPr>
          <p:cNvPr id="6" name="箭头: 下弧形 5">
            <a:extLst>
              <a:ext uri="{FF2B5EF4-FFF2-40B4-BE49-F238E27FC236}">
                <a16:creationId xmlns:a16="http://schemas.microsoft.com/office/drawing/2014/main" id="{04852F17-D41F-4E61-8DC7-72EB462DDA52}"/>
              </a:ext>
            </a:extLst>
          </p:cNvPr>
          <p:cNvSpPr/>
          <p:nvPr/>
        </p:nvSpPr>
        <p:spPr>
          <a:xfrm flipV="1">
            <a:off x="1813606" y="2373537"/>
            <a:ext cx="4938712" cy="676010"/>
          </a:xfrm>
          <a:prstGeom prst="curvedUpArrow">
            <a:avLst>
              <a:gd name="adj1" fmla="val 30115"/>
              <a:gd name="adj2" fmla="val 67989"/>
              <a:gd name="adj3" fmla="val 25000"/>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 name="组合 2"/>
          <p:cNvGrpSpPr/>
          <p:nvPr/>
        </p:nvGrpSpPr>
        <p:grpSpPr>
          <a:xfrm>
            <a:off x="1485012" y="4460625"/>
            <a:ext cx="5491308" cy="835025"/>
            <a:chOff x="1485012" y="4768845"/>
            <a:chExt cx="5491308" cy="835025"/>
          </a:xfrm>
        </p:grpSpPr>
        <p:sp>
          <p:nvSpPr>
            <p:cNvPr id="11" name="Freeform 5">
              <a:extLst>
                <a:ext uri="{FF2B5EF4-FFF2-40B4-BE49-F238E27FC236}">
                  <a16:creationId xmlns:a16="http://schemas.microsoft.com/office/drawing/2014/main" id="{0D2F1D09-F491-4130-BD14-E913E39910BD}"/>
                </a:ext>
              </a:extLst>
            </p:cNvPr>
            <p:cNvSpPr>
              <a:spLocks/>
            </p:cNvSpPr>
            <p:nvPr/>
          </p:nvSpPr>
          <p:spPr bwMode="auto">
            <a:xfrm rot="20700000">
              <a:off x="1485012" y="476884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a:extLst>
                <a:ext uri="{FF2B5EF4-FFF2-40B4-BE49-F238E27FC236}">
                  <a16:creationId xmlns:a16="http://schemas.microsoft.com/office/drawing/2014/main" id="{0413E369-3023-40EF-BFA7-971E74046254}"/>
                </a:ext>
              </a:extLst>
            </p:cNvPr>
            <p:cNvSpPr>
              <a:spLocks/>
            </p:cNvSpPr>
            <p:nvPr/>
          </p:nvSpPr>
          <p:spPr bwMode="auto">
            <a:xfrm rot="12600000">
              <a:off x="6595320" y="4768845"/>
              <a:ext cx="381000" cy="835025"/>
            </a:xfrm>
            <a:custGeom>
              <a:avLst/>
              <a:gdLst>
                <a:gd name="T0" fmla="*/ 29 w 31"/>
                <a:gd name="T1" fmla="*/ 72 h 72"/>
                <a:gd name="T2" fmla="*/ 22 w 31"/>
                <a:gd name="T3" fmla="*/ 22 h 72"/>
                <a:gd name="T4" fmla="*/ 31 w 31"/>
                <a:gd name="T5" fmla="*/ 22 h 72"/>
                <a:gd name="T6" fmla="*/ 25 w 31"/>
                <a:gd name="T7" fmla="*/ 0 h 72"/>
                <a:gd name="T8" fmla="*/ 0 w 31"/>
                <a:gd name="T9" fmla="*/ 22 h 72"/>
                <a:gd name="T10" fmla="*/ 8 w 31"/>
                <a:gd name="T11" fmla="*/ 22 h 72"/>
                <a:gd name="T12" fmla="*/ 29 w 31"/>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31" h="72">
                  <a:moveTo>
                    <a:pt x="29" y="72"/>
                  </a:moveTo>
                  <a:cubicBezTo>
                    <a:pt x="29" y="72"/>
                    <a:pt x="11" y="53"/>
                    <a:pt x="22" y="22"/>
                  </a:cubicBezTo>
                  <a:cubicBezTo>
                    <a:pt x="31" y="22"/>
                    <a:pt x="31" y="22"/>
                    <a:pt x="31" y="22"/>
                  </a:cubicBezTo>
                  <a:cubicBezTo>
                    <a:pt x="25" y="0"/>
                    <a:pt x="25" y="0"/>
                    <a:pt x="25" y="0"/>
                  </a:cubicBezTo>
                  <a:cubicBezTo>
                    <a:pt x="0" y="22"/>
                    <a:pt x="0" y="22"/>
                    <a:pt x="0" y="22"/>
                  </a:cubicBezTo>
                  <a:cubicBezTo>
                    <a:pt x="8" y="22"/>
                    <a:pt x="8" y="22"/>
                    <a:pt x="8" y="22"/>
                  </a:cubicBezTo>
                  <a:cubicBezTo>
                    <a:pt x="8" y="22"/>
                    <a:pt x="10" y="65"/>
                    <a:pt x="29" y="72"/>
                  </a:cubicBezTo>
                  <a:close/>
                </a:path>
              </a:pathLst>
            </a:custGeom>
            <a:solidFill>
              <a:srgbClr val="009FF6"/>
            </a:solidFill>
            <a:ln>
              <a:solidFill>
                <a:srgbClr val="009FF6"/>
              </a:solidFill>
            </a:ln>
          </p:spPr>
          <p:txBody>
            <a:bodyPr vert="horz" wrap="square" lIns="91440" tIns="45720" rIns="91440" bIns="45720" numCol="1" anchor="t" anchorCtr="0" compatLnSpc="1">
              <a:prstTxWarp prst="textNoShape">
                <a:avLst/>
              </a:prstTxWarp>
            </a:bodyPr>
            <a:lstStyle/>
            <a:p>
              <a:endParaRPr lang="zh-CN" altLang="en-US"/>
            </a:p>
          </p:txBody>
        </p:sp>
      </p:grpSp>
      <p:sp>
        <p:nvSpPr>
          <p:cNvPr id="53" name="箭头: 下弧形 5">
            <a:extLst>
              <a:ext uri="{FF2B5EF4-FFF2-40B4-BE49-F238E27FC236}">
                <a16:creationId xmlns:a16="http://schemas.microsoft.com/office/drawing/2014/main" id="{04852F17-D41F-4E61-8DC7-72EB462DDA52}"/>
              </a:ext>
            </a:extLst>
          </p:cNvPr>
          <p:cNvSpPr/>
          <p:nvPr/>
        </p:nvSpPr>
        <p:spPr>
          <a:xfrm flipH="1">
            <a:off x="1602379" y="4376121"/>
            <a:ext cx="5165856" cy="780456"/>
          </a:xfrm>
          <a:prstGeom prst="curvedUpArrow">
            <a:avLst>
              <a:gd name="adj1" fmla="val 30115"/>
              <a:gd name="adj2" fmla="val 67989"/>
              <a:gd name="adj3" fmla="val 25000"/>
            </a:avLst>
          </a:prstGeom>
          <a:solidFill>
            <a:srgbClr val="009FF6"/>
          </a:solidFill>
          <a:ln>
            <a:solidFill>
              <a:srgbClr val="009F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矩形 53">
            <a:extLst>
              <a:ext uri="{FF2B5EF4-FFF2-40B4-BE49-F238E27FC236}">
                <a16:creationId xmlns:a16="http://schemas.microsoft.com/office/drawing/2014/main" id="{D12B415F-50E1-4067-AFC7-0D7BEAB913B2}"/>
              </a:ext>
            </a:extLst>
          </p:cNvPr>
          <p:cNvSpPr/>
          <p:nvPr/>
        </p:nvSpPr>
        <p:spPr>
          <a:xfrm>
            <a:off x="972611" y="3501256"/>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上课</a:t>
            </a:r>
          </a:p>
        </p:txBody>
      </p:sp>
      <p:sp>
        <p:nvSpPr>
          <p:cNvPr id="55" name="矩形 54">
            <a:extLst>
              <a:ext uri="{FF2B5EF4-FFF2-40B4-BE49-F238E27FC236}">
                <a16:creationId xmlns:a16="http://schemas.microsoft.com/office/drawing/2014/main" id="{D12B415F-50E1-4067-AFC7-0D7BEAB913B2}"/>
              </a:ext>
            </a:extLst>
          </p:cNvPr>
          <p:cNvSpPr/>
          <p:nvPr/>
        </p:nvSpPr>
        <p:spPr>
          <a:xfrm>
            <a:off x="6124748" y="3512096"/>
            <a:ext cx="1271058" cy="461665"/>
          </a:xfrm>
          <a:prstGeom prst="rect">
            <a:avLst/>
          </a:prstGeom>
        </p:spPr>
        <p:txBody>
          <a:bodyPr wrap="square">
            <a:spAutoFit/>
          </a:bodyPr>
          <a:lstStyle/>
          <a:p>
            <a:pPr algn="ctr"/>
            <a:r>
              <a:rPr lang="zh-CN" altLang="en-US" sz="2400" b="1" spc="300" dirty="0">
                <a:gradFill>
                  <a:gsLst>
                    <a:gs pos="100000">
                      <a:srgbClr val="2E95D1"/>
                    </a:gs>
                    <a:gs pos="0">
                      <a:srgbClr val="1F25A0"/>
                    </a:gs>
                  </a:gsLst>
                  <a:lin ang="7800000" scaled="0"/>
                </a:gradFill>
                <a:latin typeface="Times New Roman" panose="02020603050405020304" pitchFamily="18" charset="0"/>
                <a:cs typeface="Times New Roman" panose="02020603050405020304" pitchFamily="18" charset="0"/>
              </a:rPr>
              <a:t>下课</a:t>
            </a:r>
          </a:p>
        </p:txBody>
      </p:sp>
      <p:sp>
        <p:nvSpPr>
          <p:cNvPr id="56" name="文本框 55">
            <a:extLst>
              <a:ext uri="{FF2B5EF4-FFF2-40B4-BE49-F238E27FC236}">
                <a16:creationId xmlns:a16="http://schemas.microsoft.com/office/drawing/2014/main" id="{FD5CFB8F-E029-439E-88F7-C0C83F23074F}"/>
              </a:ext>
            </a:extLst>
          </p:cNvPr>
          <p:cNvSpPr txBox="1"/>
          <p:nvPr/>
        </p:nvSpPr>
        <p:spPr>
          <a:xfrm>
            <a:off x="3450282" y="1222919"/>
            <a:ext cx="1604235"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下课铃响</a:t>
            </a:r>
          </a:p>
        </p:txBody>
      </p:sp>
      <p:sp>
        <p:nvSpPr>
          <p:cNvPr id="57" name="文本框 56">
            <a:extLst>
              <a:ext uri="{FF2B5EF4-FFF2-40B4-BE49-F238E27FC236}">
                <a16:creationId xmlns:a16="http://schemas.microsoft.com/office/drawing/2014/main" id="{D615E0F2-AD8A-4760-A623-924F9BF79A18}"/>
              </a:ext>
            </a:extLst>
          </p:cNvPr>
          <p:cNvSpPr txBox="1"/>
          <p:nvPr/>
        </p:nvSpPr>
        <p:spPr>
          <a:xfrm>
            <a:off x="2520306" y="1792209"/>
            <a:ext cx="2151605" cy="646331"/>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教师停止讲课</a:t>
            </a:r>
            <a:r>
              <a:rPr lang="en-US" altLang="zh-CN" sz="2400" dirty="0">
                <a:latin typeface="思源黑体 CN Medium" panose="020B0600000000000000" pitchFamily="34" charset="-122"/>
                <a:ea typeface="思源黑体 CN Medium" panose="020B0600000000000000" pitchFamily="34" charset="-122"/>
              </a:rPr>
              <a:t>,      </a:t>
            </a:r>
          </a:p>
        </p:txBody>
      </p:sp>
      <p:sp>
        <p:nvSpPr>
          <p:cNvPr id="58" name="文本框 57">
            <a:extLst>
              <a:ext uri="{FF2B5EF4-FFF2-40B4-BE49-F238E27FC236}">
                <a16:creationId xmlns:a16="http://schemas.microsoft.com/office/drawing/2014/main" id="{D615E0F2-AD8A-4760-A623-924F9BF79A18}"/>
              </a:ext>
            </a:extLst>
          </p:cNvPr>
          <p:cNvSpPr txBox="1"/>
          <p:nvPr/>
        </p:nvSpPr>
        <p:spPr>
          <a:xfrm>
            <a:off x="4450357" y="1787194"/>
            <a:ext cx="2151605" cy="588366"/>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学生起立</a:t>
            </a:r>
          </a:p>
        </p:txBody>
      </p:sp>
      <p:sp>
        <p:nvSpPr>
          <p:cNvPr id="78" name="文本框 77">
            <a:extLst>
              <a:ext uri="{FF2B5EF4-FFF2-40B4-BE49-F238E27FC236}">
                <a16:creationId xmlns:a16="http://schemas.microsoft.com/office/drawing/2014/main" id="{FD5CFB8F-E029-439E-88F7-C0C83F23074F}"/>
              </a:ext>
            </a:extLst>
          </p:cNvPr>
          <p:cNvSpPr txBox="1"/>
          <p:nvPr/>
        </p:nvSpPr>
        <p:spPr>
          <a:xfrm>
            <a:off x="3480844" y="5286888"/>
            <a:ext cx="1604235" cy="461665"/>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上课铃响</a:t>
            </a:r>
          </a:p>
        </p:txBody>
      </p:sp>
      <p:sp>
        <p:nvSpPr>
          <p:cNvPr id="81" name="文本框 80">
            <a:extLst>
              <a:ext uri="{FF2B5EF4-FFF2-40B4-BE49-F238E27FC236}">
                <a16:creationId xmlns:a16="http://schemas.microsoft.com/office/drawing/2014/main" id="{D615E0F2-AD8A-4760-A623-924F9BF79A18}"/>
              </a:ext>
            </a:extLst>
          </p:cNvPr>
          <p:cNvSpPr txBox="1"/>
          <p:nvPr/>
        </p:nvSpPr>
        <p:spPr>
          <a:xfrm>
            <a:off x="2747093" y="5840731"/>
            <a:ext cx="2151605" cy="588366"/>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学生入座</a:t>
            </a:r>
            <a:r>
              <a:rPr lang="en-US" altLang="zh-CN" sz="2400" dirty="0">
                <a:latin typeface="思源黑体 CN Medium" panose="020B0600000000000000" pitchFamily="34" charset="-122"/>
                <a:ea typeface="思源黑体 CN Medium" panose="020B0600000000000000" pitchFamily="34" charset="-122"/>
              </a:rPr>
              <a:t>,</a:t>
            </a:r>
            <a:endParaRPr lang="zh-CN" altLang="en-US" sz="2400" dirty="0">
              <a:latin typeface="思源黑体 CN Medium" panose="020B0600000000000000" pitchFamily="34" charset="-122"/>
              <a:ea typeface="思源黑体 CN Medium" panose="020B0600000000000000" pitchFamily="34" charset="-122"/>
            </a:endParaRPr>
          </a:p>
        </p:txBody>
      </p:sp>
      <p:sp>
        <p:nvSpPr>
          <p:cNvPr id="82" name="文本框 81">
            <a:extLst>
              <a:ext uri="{FF2B5EF4-FFF2-40B4-BE49-F238E27FC236}">
                <a16:creationId xmlns:a16="http://schemas.microsoft.com/office/drawing/2014/main" id="{D615E0F2-AD8A-4760-A623-924F9BF79A18}"/>
              </a:ext>
            </a:extLst>
          </p:cNvPr>
          <p:cNvSpPr txBox="1"/>
          <p:nvPr/>
        </p:nvSpPr>
        <p:spPr>
          <a:xfrm>
            <a:off x="4039197" y="5840731"/>
            <a:ext cx="2151605" cy="588366"/>
          </a:xfrm>
          <a:prstGeom prst="rect">
            <a:avLst/>
          </a:prstGeom>
          <a:noFill/>
        </p:spPr>
        <p:txBody>
          <a:bodyPr wrap="square" rtlCol="0">
            <a:spAutoFit/>
          </a:bodyPr>
          <a:lstStyle/>
          <a:p>
            <a:pPr>
              <a:lnSpc>
                <a:spcPct val="150000"/>
              </a:lnSpc>
            </a:pPr>
            <a:r>
              <a:rPr lang="zh-CN" altLang="en-US" sz="2400" dirty="0">
                <a:latin typeface="思源黑体 CN Medium" panose="020B0600000000000000" pitchFamily="34" charset="-122"/>
                <a:ea typeface="思源黑体 CN Medium" panose="020B0600000000000000" pitchFamily="34" charset="-122"/>
              </a:rPr>
              <a:t>老师开始讲课</a:t>
            </a:r>
          </a:p>
        </p:txBody>
      </p:sp>
    </p:spTree>
    <p:extLst>
      <p:ext uri="{BB962C8B-B14F-4D97-AF65-F5344CB8AC3E}">
        <p14:creationId xmlns:p14="http://schemas.microsoft.com/office/powerpoint/2010/main" val="10415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right)">
                                      <p:cBhvr>
                                        <p:cTn id="14" dur="500"/>
                                        <p:tgtEl>
                                          <p:spTgt spid="53"/>
                                        </p:tgtEl>
                                      </p:cBhvr>
                                    </p:animEffect>
                                  </p:childTnLst>
                                </p:cTn>
                              </p:par>
                              <p:par>
                                <p:cTn id="15" presetID="42" presetClass="path" presetSubtype="0" accel="50000" decel="50000" fill="hold" nodeType="withEffect">
                                  <p:stCondLst>
                                    <p:cond delay="0"/>
                                  </p:stCondLst>
                                  <p:childTnLst>
                                    <p:animMotion origin="layout" path="M -0.00104 -0.01944 L 0.00651 0.59352 " pathEditMode="relative" rAng="0" ptsTypes="AA">
                                      <p:cBhvr>
                                        <p:cTn id="16" dur="1250" fill="hold"/>
                                        <p:tgtEl>
                                          <p:spTgt spid="10"/>
                                        </p:tgtEl>
                                        <p:attrNameLst>
                                          <p:attrName>ppt_x</p:attrName>
                                          <p:attrName>ppt_y</p:attrName>
                                        </p:attrNameLst>
                                      </p:cBhvr>
                                      <p:rCtr x="378" y="30648"/>
                                    </p:animMotion>
                                  </p:childTnLst>
                                </p:cTn>
                              </p:par>
                              <p:par>
                                <p:cTn id="17" presetID="42" presetClass="path" presetSubtype="0" accel="50000" decel="50000" fill="hold" nodeType="withEffect">
                                  <p:stCondLst>
                                    <p:cond delay="0"/>
                                  </p:stCondLst>
                                  <p:childTnLst>
                                    <p:animMotion origin="layout" path="M 0.02552 -0.00393 L 0.02187 0.58287 " pathEditMode="relative" rAng="0" ptsTypes="AA">
                                      <p:cBhvr>
                                        <p:cTn id="18" dur="1250" fill="hold"/>
                                        <p:tgtEl>
                                          <p:spTgt spid="4"/>
                                        </p:tgtEl>
                                        <p:attrNameLst>
                                          <p:attrName>ppt_x</p:attrName>
                                          <p:attrName>ppt_y</p:attrName>
                                        </p:attrNameLst>
                                      </p:cBhvr>
                                      <p:rCtr x="-182" y="29329"/>
                                    </p:animMotion>
                                  </p:childTnLst>
                                </p:cTn>
                              </p:par>
                              <p:par>
                                <p:cTn id="19" presetID="10" presetClass="entr" presetSubtype="0" fill="hold" grpId="0" nodeType="withEffect">
                                  <p:stCondLst>
                                    <p:cond delay="70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fade">
                                      <p:cBhvr>
                                        <p:cTn id="25" dur="500"/>
                                        <p:tgtEl>
                                          <p:spTgt spid="8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8" grpId="0"/>
      <p:bldP spid="81" grpId="0"/>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a:extLst>
              <a:ext uri="{FF2B5EF4-FFF2-40B4-BE49-F238E27FC236}">
                <a16:creationId xmlns:a16="http://schemas.microsoft.com/office/drawing/2014/main" id="{DC15DA7E-BE29-4AEE-BEB3-3A2406CBE6EE}"/>
              </a:ext>
            </a:extLst>
          </p:cNvPr>
          <p:cNvGrpSpPr/>
          <p:nvPr/>
        </p:nvGrpSpPr>
        <p:grpSpPr>
          <a:xfrm>
            <a:off x="2130656" y="2498303"/>
            <a:ext cx="6720840" cy="476221"/>
            <a:chOff x="1403750" y="3593123"/>
            <a:chExt cx="6720840" cy="476221"/>
          </a:xfrm>
        </p:grpSpPr>
        <p:grpSp>
          <p:nvGrpSpPr>
            <p:cNvPr id="76" name="组合 75">
              <a:extLst>
                <a:ext uri="{FF2B5EF4-FFF2-40B4-BE49-F238E27FC236}">
                  <a16:creationId xmlns:a16="http://schemas.microsoft.com/office/drawing/2014/main" id="{0840762B-9583-4CC0-86A6-F124672A1FBC}"/>
                </a:ext>
              </a:extLst>
            </p:cNvPr>
            <p:cNvGrpSpPr/>
            <p:nvPr/>
          </p:nvGrpSpPr>
          <p:grpSpPr>
            <a:xfrm>
              <a:off x="1403750" y="3593123"/>
              <a:ext cx="490436" cy="476221"/>
              <a:chOff x="1403750" y="3593123"/>
              <a:chExt cx="808892" cy="785446"/>
            </a:xfrm>
          </p:grpSpPr>
          <p:sp>
            <p:nvSpPr>
              <p:cNvPr id="78" name="对话气泡: 椭圆形 77">
                <a:extLst>
                  <a:ext uri="{FF2B5EF4-FFF2-40B4-BE49-F238E27FC236}">
                    <a16:creationId xmlns:a16="http://schemas.microsoft.com/office/drawing/2014/main" id="{BDDD30BB-9EDC-44AD-8652-DEAA2C44D29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round-web-cam_17861">
                <a:extLst>
                  <a:ext uri="{FF2B5EF4-FFF2-40B4-BE49-F238E27FC236}">
                    <a16:creationId xmlns:a16="http://schemas.microsoft.com/office/drawing/2014/main" id="{5249D264-1B7F-4DBF-8A76-397DD52B1E9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7" name="Text Box 79">
              <a:extLst>
                <a:ext uri="{FF2B5EF4-FFF2-40B4-BE49-F238E27FC236}">
                  <a16:creationId xmlns:a16="http://schemas.microsoft.com/office/drawing/2014/main" id="{0A69A131-5EE2-4421-9B70-B81C5EA608FC}"/>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底层信道完全可靠</a:t>
              </a:r>
            </a:p>
          </p:txBody>
        </p:sp>
      </p:grpSp>
      <p:sp>
        <p:nvSpPr>
          <p:cNvPr id="82" name="Text Box 79">
            <a:extLst>
              <a:ext uri="{FF2B5EF4-FFF2-40B4-BE49-F238E27FC236}">
                <a16:creationId xmlns:a16="http://schemas.microsoft.com/office/drawing/2014/main" id="{EF962AF8-F519-4D9A-ACE2-A6AD9FB8A04B}"/>
              </a:ext>
            </a:extLst>
          </p:cNvPr>
          <p:cNvSpPr txBox="1">
            <a:spLocks noChangeArrowheads="1"/>
          </p:cNvSpPr>
          <p:nvPr/>
        </p:nvSpPr>
        <p:spPr bwMode="auto">
          <a:xfrm>
            <a:off x="2368041" y="3155131"/>
            <a:ext cx="3185368" cy="146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不会产生比特错误</a:t>
            </a:r>
          </a:p>
          <a:p>
            <a:pPr marL="342900" indent="-342900">
              <a:lnSpc>
                <a:spcPct val="20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不会丢失分组</a:t>
            </a:r>
          </a:p>
        </p:txBody>
      </p:sp>
      <p:grpSp>
        <p:nvGrpSpPr>
          <p:cNvPr id="15" name="组合 14">
            <a:extLst>
              <a:ext uri="{FF2B5EF4-FFF2-40B4-BE49-F238E27FC236}">
                <a16:creationId xmlns:a16="http://schemas.microsoft.com/office/drawing/2014/main" id="{8BFE9525-D294-467E-B1D5-8FBED4CEECCD}"/>
              </a:ext>
            </a:extLst>
          </p:cNvPr>
          <p:cNvGrpSpPr/>
          <p:nvPr/>
        </p:nvGrpSpPr>
        <p:grpSpPr>
          <a:xfrm>
            <a:off x="777195" y="1707858"/>
            <a:ext cx="5960666" cy="526732"/>
            <a:chOff x="722008" y="1303131"/>
            <a:chExt cx="5691419" cy="502940"/>
          </a:xfrm>
        </p:grpSpPr>
        <p:grpSp>
          <p:nvGrpSpPr>
            <p:cNvPr id="16" name="组合 15">
              <a:extLst>
                <a:ext uri="{FF2B5EF4-FFF2-40B4-BE49-F238E27FC236}">
                  <a16:creationId xmlns:a16="http://schemas.microsoft.com/office/drawing/2014/main" id="{CCB070EF-A05F-4FBE-A2FC-9917A7DC07BF}"/>
                </a:ext>
              </a:extLst>
            </p:cNvPr>
            <p:cNvGrpSpPr/>
            <p:nvPr/>
          </p:nvGrpSpPr>
          <p:grpSpPr>
            <a:xfrm>
              <a:off x="722008" y="1303131"/>
              <a:ext cx="546594" cy="475865"/>
              <a:chOff x="708742" y="1296102"/>
              <a:chExt cx="454744" cy="283828"/>
            </a:xfrm>
          </p:grpSpPr>
          <p:sp>
            <p:nvSpPr>
              <p:cNvPr id="19" name="平行四边形 18">
                <a:extLst>
                  <a:ext uri="{FF2B5EF4-FFF2-40B4-BE49-F238E27FC236}">
                    <a16:creationId xmlns:a16="http://schemas.microsoft.com/office/drawing/2014/main" id="{1931025C-E190-4801-B34C-4B3AEEDF685E}"/>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0" name="平行四边形 19">
                <a:extLst>
                  <a:ext uri="{FF2B5EF4-FFF2-40B4-BE49-F238E27FC236}">
                    <a16:creationId xmlns:a16="http://schemas.microsoft.com/office/drawing/2014/main" id="{E390F477-6C79-4A89-95CB-900665E1BE5B}"/>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7" name="流程图: 手动输入 6">
              <a:extLst>
                <a:ext uri="{FF2B5EF4-FFF2-40B4-BE49-F238E27FC236}">
                  <a16:creationId xmlns:a16="http://schemas.microsoft.com/office/drawing/2014/main" id="{46A6C842-0353-4263-AC4D-0A9CCB5F9E5C}"/>
                </a:ext>
              </a:extLst>
            </p:cNvPr>
            <p:cNvSpPr/>
            <p:nvPr/>
          </p:nvSpPr>
          <p:spPr>
            <a:xfrm rot="5400000" flipV="1">
              <a:off x="3463081" y="-1167947"/>
              <a:ext cx="475861" cy="542483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sp>
          <p:nvSpPr>
            <p:cNvPr id="18" name="Text Box 79">
              <a:extLst>
                <a:ext uri="{FF2B5EF4-FFF2-40B4-BE49-F238E27FC236}">
                  <a16:creationId xmlns:a16="http://schemas.microsoft.com/office/drawing/2014/main" id="{BC2B69D8-644C-49C9-BE2B-D63CD42E1392}"/>
                </a:ext>
              </a:extLst>
            </p:cNvPr>
            <p:cNvSpPr txBox="1">
              <a:spLocks noChangeArrowheads="1"/>
            </p:cNvSpPr>
            <p:nvPr/>
          </p:nvSpPr>
          <p:spPr bwMode="auto">
            <a:xfrm>
              <a:off x="1351236" y="1335871"/>
              <a:ext cx="5062191"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可靠信道上的可靠传输</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en-US" altLang="zh-CN" sz="2600" dirty="0" err="1">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 1.0</a:t>
              </a:r>
              <a:endPar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grpSp>
        <p:nvGrpSpPr>
          <p:cNvPr id="21" name="组合 20">
            <a:extLst>
              <a:ext uri="{FF2B5EF4-FFF2-40B4-BE49-F238E27FC236}">
                <a16:creationId xmlns:a16="http://schemas.microsoft.com/office/drawing/2014/main" id="{9A1327F6-F6C4-40C3-8A5A-101E4D28AB59}"/>
              </a:ext>
            </a:extLst>
          </p:cNvPr>
          <p:cNvGrpSpPr/>
          <p:nvPr/>
        </p:nvGrpSpPr>
        <p:grpSpPr>
          <a:xfrm>
            <a:off x="430213" y="0"/>
            <a:ext cx="6614890" cy="1428589"/>
            <a:chOff x="551030" y="-368704"/>
            <a:chExt cx="6614890" cy="1428589"/>
          </a:xfrm>
        </p:grpSpPr>
        <p:grpSp>
          <p:nvGrpSpPr>
            <p:cNvPr id="22" name="组合 21">
              <a:extLst>
                <a:ext uri="{FF2B5EF4-FFF2-40B4-BE49-F238E27FC236}">
                  <a16:creationId xmlns:a16="http://schemas.microsoft.com/office/drawing/2014/main" id="{6ED02677-C2ED-4878-A7DB-FAC60ED2CB59}"/>
                </a:ext>
              </a:extLst>
            </p:cNvPr>
            <p:cNvGrpSpPr/>
            <p:nvPr/>
          </p:nvGrpSpPr>
          <p:grpSpPr>
            <a:xfrm>
              <a:off x="1201632" y="303925"/>
              <a:ext cx="5964288" cy="709466"/>
              <a:chOff x="1839059" y="967769"/>
              <a:chExt cx="5964288" cy="709466"/>
            </a:xfrm>
          </p:grpSpPr>
          <p:sp>
            <p:nvSpPr>
              <p:cNvPr id="24" name="矩形: 圆角 30">
                <a:extLst>
                  <a:ext uri="{FF2B5EF4-FFF2-40B4-BE49-F238E27FC236}">
                    <a16:creationId xmlns:a16="http://schemas.microsoft.com/office/drawing/2014/main" id="{60ECE62C-E892-429F-932F-6D3CA3E2F186}"/>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25" name="文本框 24">
                <a:extLst>
                  <a:ext uri="{FF2B5EF4-FFF2-40B4-BE49-F238E27FC236}">
                    <a16:creationId xmlns:a16="http://schemas.microsoft.com/office/drawing/2014/main" id="{16E62DAB-4902-4446-823A-0269E7BAB10A}"/>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23" name="图片 22">
              <a:extLst>
                <a:ext uri="{FF2B5EF4-FFF2-40B4-BE49-F238E27FC236}">
                  <a16:creationId xmlns:a16="http://schemas.microsoft.com/office/drawing/2014/main" id="{4AE834D7-1F04-4F50-8196-9E7674AE49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46043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2">
                                            <p:txEl>
                                              <p:pRg st="0" end="0"/>
                                            </p:txEl>
                                          </p:spTgt>
                                        </p:tgtEl>
                                        <p:attrNameLst>
                                          <p:attrName>style.visibility</p:attrName>
                                        </p:attrNameLst>
                                      </p:cBhvr>
                                      <p:to>
                                        <p:strVal val="visible"/>
                                      </p:to>
                                    </p:set>
                                    <p:animEffect transition="in" filter="wipe(left)">
                                      <p:cBhvr>
                                        <p:cTn id="20" dur="500"/>
                                        <p:tgtEl>
                                          <p:spTgt spid="82">
                                            <p:txEl>
                                              <p:pRg st="0" end="0"/>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2">
                                            <p:txEl>
                                              <p:pRg st="1" end="1"/>
                                            </p:txEl>
                                          </p:spTgt>
                                        </p:tgtEl>
                                        <p:attrNameLst>
                                          <p:attrName>style.visibility</p:attrName>
                                        </p:attrNameLst>
                                      </p:cBhvr>
                                      <p:to>
                                        <p:strVal val="visible"/>
                                      </p:to>
                                    </p:set>
                                    <p:animEffect transition="in" filter="wipe(left)">
                                      <p:cBhvr>
                                        <p:cTn id="24" dur="500"/>
                                        <p:tgtEl>
                                          <p:spTgt spid="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05B265-D729-4203-88AF-5C184ED57876}"/>
              </a:ext>
            </a:extLst>
          </p:cNvPr>
          <p:cNvGrpSpPr/>
          <p:nvPr/>
        </p:nvGrpSpPr>
        <p:grpSpPr>
          <a:xfrm>
            <a:off x="2450315" y="3201811"/>
            <a:ext cx="2773250" cy="1630062"/>
            <a:chOff x="1658258" y="3902365"/>
            <a:chExt cx="1814964" cy="1066800"/>
          </a:xfrm>
        </p:grpSpPr>
        <p:sp>
          <p:nvSpPr>
            <p:cNvPr id="53" name="Line 8">
              <a:extLst>
                <a:ext uri="{FF2B5EF4-FFF2-40B4-BE49-F238E27FC236}">
                  <a16:creationId xmlns:a16="http://schemas.microsoft.com/office/drawing/2014/main" id="{768B23A7-A746-4A60-9BBF-C519404C0171}"/>
                </a:ext>
              </a:extLst>
            </p:cNvPr>
            <p:cNvSpPr>
              <a:spLocks noChangeShapeType="1"/>
            </p:cNvSpPr>
            <p:nvPr/>
          </p:nvSpPr>
          <p:spPr bwMode="auto">
            <a:xfrm>
              <a:off x="1658258" y="4471944"/>
              <a:ext cx="493711" cy="1"/>
            </a:xfrm>
            <a:prstGeom prst="line">
              <a:avLst/>
            </a:prstGeom>
            <a:noFill/>
            <a:ln w="19050">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Oval 17">
              <a:extLst>
                <a:ext uri="{FF2B5EF4-FFF2-40B4-BE49-F238E27FC236}">
                  <a16:creationId xmlns:a16="http://schemas.microsoft.com/office/drawing/2014/main" id="{813268D1-00B8-453A-A4CA-14D3DEAB8B12}"/>
                </a:ext>
              </a:extLst>
            </p:cNvPr>
            <p:cNvSpPr>
              <a:spLocks noChangeArrowheads="1"/>
            </p:cNvSpPr>
            <p:nvPr/>
          </p:nvSpPr>
          <p:spPr bwMode="auto">
            <a:xfrm>
              <a:off x="2258331" y="3902365"/>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55" name="Oval 20">
              <a:extLst>
                <a:ext uri="{FF2B5EF4-FFF2-40B4-BE49-F238E27FC236}">
                  <a16:creationId xmlns:a16="http://schemas.microsoft.com/office/drawing/2014/main" id="{4CCB60E8-608D-4D1D-999E-B5BD4B46A0BE}"/>
                </a:ext>
              </a:extLst>
            </p:cNvPr>
            <p:cNvSpPr>
              <a:spLocks noChangeArrowheads="1"/>
            </p:cNvSpPr>
            <p:nvPr/>
          </p:nvSpPr>
          <p:spPr bwMode="auto">
            <a:xfrm>
              <a:off x="2151969" y="3957928"/>
              <a:ext cx="955675" cy="1011237"/>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57" name="Freeform 22">
              <a:extLst>
                <a:ext uri="{FF2B5EF4-FFF2-40B4-BE49-F238E27FC236}">
                  <a16:creationId xmlns:a16="http://schemas.microsoft.com/office/drawing/2014/main" id="{5FB067EC-A77E-4C31-8552-5C176596E679}"/>
                </a:ext>
              </a:extLst>
            </p:cNvPr>
            <p:cNvSpPr>
              <a:spLocks/>
            </p:cNvSpPr>
            <p:nvPr/>
          </p:nvSpPr>
          <p:spPr bwMode="auto">
            <a:xfrm>
              <a:off x="3096531" y="3902365"/>
              <a:ext cx="376691" cy="1066800"/>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3" name="图片 2">
            <a:extLst>
              <a:ext uri="{FF2B5EF4-FFF2-40B4-BE49-F238E27FC236}">
                <a16:creationId xmlns:a16="http://schemas.microsoft.com/office/drawing/2014/main" id="{F0BA2368-CB1F-4ECF-8D7F-E2BDE4BC71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0979"/>
          <a:stretch/>
        </p:blipFill>
        <p:spPr>
          <a:xfrm>
            <a:off x="1424983" y="3286711"/>
            <a:ext cx="1383638" cy="2813537"/>
          </a:xfrm>
          <a:prstGeom prst="rect">
            <a:avLst/>
          </a:prstGeom>
        </p:spPr>
      </p:pic>
      <p:sp>
        <p:nvSpPr>
          <p:cNvPr id="63" name="Rectangle 11">
            <a:extLst>
              <a:ext uri="{FF2B5EF4-FFF2-40B4-BE49-F238E27FC236}">
                <a16:creationId xmlns:a16="http://schemas.microsoft.com/office/drawing/2014/main" id="{638FD01B-E952-40D5-8777-10AA91E13227}"/>
              </a:ext>
            </a:extLst>
          </p:cNvPr>
          <p:cNvSpPr>
            <a:spLocks noChangeArrowheads="1"/>
          </p:cNvSpPr>
          <p:nvPr/>
        </p:nvSpPr>
        <p:spPr bwMode="auto">
          <a:xfrm>
            <a:off x="3033712" y="5199609"/>
            <a:ext cx="1398320"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发送方</a:t>
            </a:r>
          </a:p>
        </p:txBody>
      </p:sp>
      <p:grpSp>
        <p:nvGrpSpPr>
          <p:cNvPr id="75" name="组合 74">
            <a:extLst>
              <a:ext uri="{FF2B5EF4-FFF2-40B4-BE49-F238E27FC236}">
                <a16:creationId xmlns:a16="http://schemas.microsoft.com/office/drawing/2014/main" id="{DC15DA7E-BE29-4AEE-BEB3-3A2406CBE6EE}"/>
              </a:ext>
            </a:extLst>
          </p:cNvPr>
          <p:cNvGrpSpPr/>
          <p:nvPr/>
        </p:nvGrpSpPr>
        <p:grpSpPr>
          <a:xfrm>
            <a:off x="629529" y="1991387"/>
            <a:ext cx="6720840" cy="476221"/>
            <a:chOff x="1403750" y="3593123"/>
            <a:chExt cx="6720840" cy="476221"/>
          </a:xfrm>
        </p:grpSpPr>
        <p:grpSp>
          <p:nvGrpSpPr>
            <p:cNvPr id="76" name="组合 75">
              <a:extLst>
                <a:ext uri="{FF2B5EF4-FFF2-40B4-BE49-F238E27FC236}">
                  <a16:creationId xmlns:a16="http://schemas.microsoft.com/office/drawing/2014/main" id="{0840762B-9583-4CC0-86A6-F124672A1FBC}"/>
                </a:ext>
              </a:extLst>
            </p:cNvPr>
            <p:cNvGrpSpPr/>
            <p:nvPr/>
          </p:nvGrpSpPr>
          <p:grpSpPr>
            <a:xfrm>
              <a:off x="1403750" y="3593123"/>
              <a:ext cx="490436" cy="476221"/>
              <a:chOff x="1403750" y="3593123"/>
              <a:chExt cx="808892" cy="785446"/>
            </a:xfrm>
          </p:grpSpPr>
          <p:sp>
            <p:nvSpPr>
              <p:cNvPr id="78" name="对话气泡: 椭圆形 77">
                <a:extLst>
                  <a:ext uri="{FF2B5EF4-FFF2-40B4-BE49-F238E27FC236}">
                    <a16:creationId xmlns:a16="http://schemas.microsoft.com/office/drawing/2014/main" id="{BDDD30BB-9EDC-44AD-8652-DEAA2C44D29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round-web-cam_17861">
                <a:extLst>
                  <a:ext uri="{FF2B5EF4-FFF2-40B4-BE49-F238E27FC236}">
                    <a16:creationId xmlns:a16="http://schemas.microsoft.com/office/drawing/2014/main" id="{5249D264-1B7F-4DBF-8A76-397DD52B1E9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7" name="Text Box 79">
              <a:extLst>
                <a:ext uri="{FF2B5EF4-FFF2-40B4-BE49-F238E27FC236}">
                  <a16:creationId xmlns:a16="http://schemas.microsoft.com/office/drawing/2014/main" id="{0A69A131-5EE2-4421-9B70-B81C5EA608FC}"/>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分别为发送方和接收方建立</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FSM</a:t>
              </a:r>
            </a:p>
          </p:txBody>
        </p:sp>
      </p:grpSp>
      <p:sp>
        <p:nvSpPr>
          <p:cNvPr id="82" name="Text Box 79">
            <a:extLst>
              <a:ext uri="{FF2B5EF4-FFF2-40B4-BE49-F238E27FC236}">
                <a16:creationId xmlns:a16="http://schemas.microsoft.com/office/drawing/2014/main" id="{EF962AF8-F519-4D9A-ACE2-A6AD9FB8A04B}"/>
              </a:ext>
            </a:extLst>
          </p:cNvPr>
          <p:cNvSpPr txBox="1">
            <a:spLocks noChangeArrowheads="1"/>
          </p:cNvSpPr>
          <p:nvPr/>
        </p:nvSpPr>
        <p:spPr bwMode="auto">
          <a:xfrm>
            <a:off x="1211712" y="2582749"/>
            <a:ext cx="4714962" cy="50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2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发送方将数据发送给底层信道</a:t>
            </a:r>
          </a:p>
        </p:txBody>
      </p:sp>
      <p:sp>
        <p:nvSpPr>
          <p:cNvPr id="6" name="矩形 5"/>
          <p:cNvSpPr/>
          <p:nvPr/>
        </p:nvSpPr>
        <p:spPr>
          <a:xfrm>
            <a:off x="3363942" y="3493150"/>
            <a:ext cx="1301023" cy="1200329"/>
          </a:xfrm>
          <a:prstGeom prst="rect">
            <a:avLst/>
          </a:prstGeom>
        </p:spPr>
        <p:txBody>
          <a:bodyPr wrap="square">
            <a:spAutoFit/>
          </a:bodyPr>
          <a:lstStyle/>
          <a:p>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等待来自上层的调用</a:t>
            </a:r>
          </a:p>
        </p:txBody>
      </p:sp>
      <p:grpSp>
        <p:nvGrpSpPr>
          <p:cNvPr id="7" name="组合 6"/>
          <p:cNvGrpSpPr/>
          <p:nvPr/>
        </p:nvGrpSpPr>
        <p:grpSpPr>
          <a:xfrm>
            <a:off x="5061046" y="3495658"/>
            <a:ext cx="3856865" cy="1019257"/>
            <a:chOff x="5061046" y="3701138"/>
            <a:chExt cx="3856865" cy="1019257"/>
          </a:xfrm>
        </p:grpSpPr>
        <p:sp>
          <p:nvSpPr>
            <p:cNvPr id="46" name="Text Box 5"/>
            <p:cNvSpPr txBox="1">
              <a:spLocks noChangeArrowheads="1"/>
            </p:cNvSpPr>
            <p:nvPr/>
          </p:nvSpPr>
          <p:spPr bwMode="auto">
            <a:xfrm>
              <a:off x="5128105" y="4121907"/>
              <a:ext cx="3789806"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packet = </a:t>
              </a:r>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make_pkt</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(data)</a:t>
              </a:r>
            </a:p>
            <a:p>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udt_send</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(packet)</a:t>
              </a:r>
            </a:p>
          </p:txBody>
        </p:sp>
        <p:sp>
          <p:nvSpPr>
            <p:cNvPr id="47" name="Text Box 6"/>
            <p:cNvSpPr txBox="1">
              <a:spLocks noChangeArrowheads="1"/>
            </p:cNvSpPr>
            <p:nvPr/>
          </p:nvSpPr>
          <p:spPr bwMode="auto">
            <a:xfrm>
              <a:off x="5079885" y="3701138"/>
              <a:ext cx="2255838" cy="5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rdt_send</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(data)</a:t>
              </a:r>
            </a:p>
          </p:txBody>
        </p:sp>
        <p:sp>
          <p:nvSpPr>
            <p:cNvPr id="48" name="Line 7"/>
            <p:cNvSpPr>
              <a:spLocks noChangeShapeType="1"/>
            </p:cNvSpPr>
            <p:nvPr/>
          </p:nvSpPr>
          <p:spPr bwMode="auto">
            <a:xfrm>
              <a:off x="5061046" y="4110207"/>
              <a:ext cx="1540696" cy="0"/>
            </a:xfrm>
            <a:prstGeom prst="line">
              <a:avLst/>
            </a:prstGeom>
            <a:noFill/>
            <a:ln w="38100">
              <a:solidFill>
                <a:srgbClr val="009FF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组合 24">
            <a:extLst>
              <a:ext uri="{FF2B5EF4-FFF2-40B4-BE49-F238E27FC236}">
                <a16:creationId xmlns:a16="http://schemas.microsoft.com/office/drawing/2014/main" id="{1F75C658-2B1D-4724-81A3-C0DFF915E3C2}"/>
              </a:ext>
            </a:extLst>
          </p:cNvPr>
          <p:cNvGrpSpPr/>
          <p:nvPr/>
        </p:nvGrpSpPr>
        <p:grpSpPr>
          <a:xfrm>
            <a:off x="430213" y="0"/>
            <a:ext cx="6614890" cy="1428589"/>
            <a:chOff x="551030" y="-368704"/>
            <a:chExt cx="6614890" cy="1428589"/>
          </a:xfrm>
        </p:grpSpPr>
        <p:grpSp>
          <p:nvGrpSpPr>
            <p:cNvPr id="26" name="组合 25">
              <a:extLst>
                <a:ext uri="{FF2B5EF4-FFF2-40B4-BE49-F238E27FC236}">
                  <a16:creationId xmlns:a16="http://schemas.microsoft.com/office/drawing/2014/main" id="{B40C42F6-EA8C-4FAB-A4B7-6D187DFC3AF7}"/>
                </a:ext>
              </a:extLst>
            </p:cNvPr>
            <p:cNvGrpSpPr/>
            <p:nvPr/>
          </p:nvGrpSpPr>
          <p:grpSpPr>
            <a:xfrm>
              <a:off x="1201632" y="303925"/>
              <a:ext cx="5964288" cy="709466"/>
              <a:chOff x="1839059" y="967769"/>
              <a:chExt cx="5964288" cy="709466"/>
            </a:xfrm>
          </p:grpSpPr>
          <p:sp>
            <p:nvSpPr>
              <p:cNvPr id="28" name="矩形: 圆角 30">
                <a:extLst>
                  <a:ext uri="{FF2B5EF4-FFF2-40B4-BE49-F238E27FC236}">
                    <a16:creationId xmlns:a16="http://schemas.microsoft.com/office/drawing/2014/main" id="{B863C5CE-9B11-4D86-AAA9-BDCB8B0C611D}"/>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29" name="文本框 28">
                <a:extLst>
                  <a:ext uri="{FF2B5EF4-FFF2-40B4-BE49-F238E27FC236}">
                    <a16:creationId xmlns:a16="http://schemas.microsoft.com/office/drawing/2014/main" id="{CA66E462-678A-48C8-BD50-DB5C7935088D}"/>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27" name="图片 26">
              <a:extLst>
                <a:ext uri="{FF2B5EF4-FFF2-40B4-BE49-F238E27FC236}">
                  <a16:creationId xmlns:a16="http://schemas.microsoft.com/office/drawing/2014/main" id="{88F893B3-DD71-4958-BA50-C7B1751F86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18045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p:cTn id="28" dur="500" fill="hold"/>
                                        <p:tgtEl>
                                          <p:spTgt spid="63"/>
                                        </p:tgtEl>
                                        <p:attrNameLst>
                                          <p:attrName>ppt_w</p:attrName>
                                        </p:attrNameLst>
                                      </p:cBhvr>
                                      <p:tavLst>
                                        <p:tav tm="0">
                                          <p:val>
                                            <p:fltVal val="0"/>
                                          </p:val>
                                        </p:tav>
                                        <p:tav tm="100000">
                                          <p:val>
                                            <p:strVal val="#ppt_w"/>
                                          </p:val>
                                        </p:tav>
                                      </p:tavLst>
                                    </p:anim>
                                    <p:anim calcmode="lin" valueType="num">
                                      <p:cBhvr>
                                        <p:cTn id="29" dur="500" fill="hold"/>
                                        <p:tgtEl>
                                          <p:spTgt spid="63"/>
                                        </p:tgtEl>
                                        <p:attrNameLst>
                                          <p:attrName>ppt_h</p:attrName>
                                        </p:attrNameLst>
                                      </p:cBhvr>
                                      <p:tavLst>
                                        <p:tav tm="0">
                                          <p:val>
                                            <p:fltVal val="0"/>
                                          </p:val>
                                        </p:tav>
                                        <p:tav tm="100000">
                                          <p:val>
                                            <p:strVal val="#ppt_h"/>
                                          </p:val>
                                        </p:tav>
                                      </p:tavLst>
                                    </p:anim>
                                    <p:animEffect transition="in" filter="fade">
                                      <p:cBhvr>
                                        <p:cTn id="30" dur="500"/>
                                        <p:tgtEl>
                                          <p:spTgt spid="63"/>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2500"/>
                            </p:stCondLst>
                            <p:childTnLst>
                              <p:par>
                                <p:cTn id="36" presetID="1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p:tgtEl>
                                          <p:spTgt spid="7"/>
                                        </p:tgtEl>
                                        <p:attrNameLst>
                                          <p:attrName>ppt_x</p:attrName>
                                        </p:attrNameLst>
                                      </p:cBhvr>
                                      <p:tavLst>
                                        <p:tav tm="0">
                                          <p:val>
                                            <p:strVal val="#ppt_x-#ppt_w*1.125000"/>
                                          </p:val>
                                        </p:tav>
                                        <p:tav tm="100000">
                                          <p:val>
                                            <p:strVal val="#ppt_x"/>
                                          </p:val>
                                        </p:tav>
                                      </p:tavLst>
                                    </p:anim>
                                    <p:animEffect transition="in" filter="wipe(righ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505B265-D729-4203-88AF-5C184ED57876}"/>
              </a:ext>
            </a:extLst>
          </p:cNvPr>
          <p:cNvGrpSpPr/>
          <p:nvPr/>
        </p:nvGrpSpPr>
        <p:grpSpPr>
          <a:xfrm>
            <a:off x="2450315" y="3201811"/>
            <a:ext cx="2773250" cy="1630062"/>
            <a:chOff x="1658258" y="3902365"/>
            <a:chExt cx="1814964" cy="1066800"/>
          </a:xfrm>
        </p:grpSpPr>
        <p:sp>
          <p:nvSpPr>
            <p:cNvPr id="53" name="Line 8">
              <a:extLst>
                <a:ext uri="{FF2B5EF4-FFF2-40B4-BE49-F238E27FC236}">
                  <a16:creationId xmlns:a16="http://schemas.microsoft.com/office/drawing/2014/main" id="{768B23A7-A746-4A60-9BBF-C519404C0171}"/>
                </a:ext>
              </a:extLst>
            </p:cNvPr>
            <p:cNvSpPr>
              <a:spLocks noChangeShapeType="1"/>
            </p:cNvSpPr>
            <p:nvPr/>
          </p:nvSpPr>
          <p:spPr bwMode="auto">
            <a:xfrm>
              <a:off x="1658258" y="4471944"/>
              <a:ext cx="493711" cy="1"/>
            </a:xfrm>
            <a:prstGeom prst="line">
              <a:avLst/>
            </a:prstGeom>
            <a:noFill/>
            <a:ln w="19050">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 name="Oval 17">
              <a:extLst>
                <a:ext uri="{FF2B5EF4-FFF2-40B4-BE49-F238E27FC236}">
                  <a16:creationId xmlns:a16="http://schemas.microsoft.com/office/drawing/2014/main" id="{813268D1-00B8-453A-A4CA-14D3DEAB8B12}"/>
                </a:ext>
              </a:extLst>
            </p:cNvPr>
            <p:cNvSpPr>
              <a:spLocks noChangeArrowheads="1"/>
            </p:cNvSpPr>
            <p:nvPr/>
          </p:nvSpPr>
          <p:spPr bwMode="auto">
            <a:xfrm>
              <a:off x="2258331" y="3902365"/>
              <a:ext cx="955675" cy="1011238"/>
            </a:xfrm>
            <a:prstGeom prst="ellipse">
              <a:avLst/>
            </a:prstGeom>
            <a:solidFill>
              <a:srgbClr val="00B05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55" name="Oval 20">
              <a:extLst>
                <a:ext uri="{FF2B5EF4-FFF2-40B4-BE49-F238E27FC236}">
                  <a16:creationId xmlns:a16="http://schemas.microsoft.com/office/drawing/2014/main" id="{4CCB60E8-608D-4D1D-999E-B5BD4B46A0BE}"/>
                </a:ext>
              </a:extLst>
            </p:cNvPr>
            <p:cNvSpPr>
              <a:spLocks noChangeArrowheads="1"/>
            </p:cNvSpPr>
            <p:nvPr/>
          </p:nvSpPr>
          <p:spPr bwMode="auto">
            <a:xfrm>
              <a:off x="2151969" y="3957928"/>
              <a:ext cx="955675" cy="1011237"/>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57" name="Freeform 22">
              <a:extLst>
                <a:ext uri="{FF2B5EF4-FFF2-40B4-BE49-F238E27FC236}">
                  <a16:creationId xmlns:a16="http://schemas.microsoft.com/office/drawing/2014/main" id="{5FB067EC-A77E-4C31-8552-5C176596E679}"/>
                </a:ext>
              </a:extLst>
            </p:cNvPr>
            <p:cNvSpPr>
              <a:spLocks/>
            </p:cNvSpPr>
            <p:nvPr/>
          </p:nvSpPr>
          <p:spPr bwMode="auto">
            <a:xfrm>
              <a:off x="3096531" y="3902365"/>
              <a:ext cx="376691" cy="1066800"/>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3" name="Rectangle 11">
            <a:extLst>
              <a:ext uri="{FF2B5EF4-FFF2-40B4-BE49-F238E27FC236}">
                <a16:creationId xmlns:a16="http://schemas.microsoft.com/office/drawing/2014/main" id="{638FD01B-E952-40D5-8777-10AA91E13227}"/>
              </a:ext>
            </a:extLst>
          </p:cNvPr>
          <p:cNvSpPr>
            <a:spLocks noChangeArrowheads="1"/>
          </p:cNvSpPr>
          <p:nvPr/>
        </p:nvSpPr>
        <p:spPr bwMode="auto">
          <a:xfrm>
            <a:off x="3033712" y="5199609"/>
            <a:ext cx="1398320" cy="56017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接收方</a:t>
            </a:r>
          </a:p>
        </p:txBody>
      </p:sp>
      <p:sp>
        <p:nvSpPr>
          <p:cNvPr id="82" name="Text Box 79">
            <a:extLst>
              <a:ext uri="{FF2B5EF4-FFF2-40B4-BE49-F238E27FC236}">
                <a16:creationId xmlns:a16="http://schemas.microsoft.com/office/drawing/2014/main" id="{EF962AF8-F519-4D9A-ACE2-A6AD9FB8A04B}"/>
              </a:ext>
            </a:extLst>
          </p:cNvPr>
          <p:cNvSpPr txBox="1">
            <a:spLocks noChangeArrowheads="1"/>
          </p:cNvSpPr>
          <p:nvPr/>
        </p:nvSpPr>
        <p:spPr bwMode="auto">
          <a:xfrm>
            <a:off x="1211712" y="2526963"/>
            <a:ext cx="4714962" cy="50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2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接收方从底层信道接收数据</a:t>
            </a:r>
          </a:p>
        </p:txBody>
      </p:sp>
      <p:sp>
        <p:nvSpPr>
          <p:cNvPr id="6" name="矩形 5"/>
          <p:cNvSpPr/>
          <p:nvPr/>
        </p:nvSpPr>
        <p:spPr>
          <a:xfrm>
            <a:off x="3363942" y="3493150"/>
            <a:ext cx="1301023" cy="1200329"/>
          </a:xfrm>
          <a:prstGeom prst="rect">
            <a:avLst/>
          </a:prstGeom>
        </p:spPr>
        <p:txBody>
          <a:bodyPr wrap="square">
            <a:spAutoFit/>
          </a:bodyPr>
          <a:lstStyle/>
          <a:p>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nvGrpSpPr>
          <p:cNvPr id="7" name="组合 6"/>
          <p:cNvGrpSpPr/>
          <p:nvPr/>
        </p:nvGrpSpPr>
        <p:grpSpPr>
          <a:xfrm>
            <a:off x="5061046" y="3495658"/>
            <a:ext cx="3856865" cy="1019257"/>
            <a:chOff x="5061046" y="3701138"/>
            <a:chExt cx="3856865" cy="1019257"/>
          </a:xfrm>
        </p:grpSpPr>
        <p:sp>
          <p:nvSpPr>
            <p:cNvPr id="46" name="Text Box 5"/>
            <p:cNvSpPr txBox="1">
              <a:spLocks noChangeArrowheads="1"/>
            </p:cNvSpPr>
            <p:nvPr/>
          </p:nvSpPr>
          <p:spPr bwMode="auto">
            <a:xfrm>
              <a:off x="5128105" y="4121907"/>
              <a:ext cx="3789806"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extract (</a:t>
              </a:r>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packet,data</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p>
            <a:p>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(data)</a:t>
              </a:r>
            </a:p>
          </p:txBody>
        </p:sp>
        <p:sp>
          <p:nvSpPr>
            <p:cNvPr id="47" name="Text Box 6"/>
            <p:cNvSpPr txBox="1">
              <a:spLocks noChangeArrowheads="1"/>
            </p:cNvSpPr>
            <p:nvPr/>
          </p:nvSpPr>
          <p:spPr bwMode="auto">
            <a:xfrm>
              <a:off x="5079885" y="3701138"/>
              <a:ext cx="2255838" cy="5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dirty="0" err="1">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rdt_rcv</a:t>
              </a:r>
              <a:r>
                <a:rPr kumimoji="1" lang="en-US" altLang="zh-CN"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(packet)</a:t>
              </a:r>
            </a:p>
          </p:txBody>
        </p:sp>
        <p:sp>
          <p:nvSpPr>
            <p:cNvPr id="48" name="Line 7"/>
            <p:cNvSpPr>
              <a:spLocks noChangeShapeType="1"/>
            </p:cNvSpPr>
            <p:nvPr/>
          </p:nvSpPr>
          <p:spPr bwMode="auto">
            <a:xfrm>
              <a:off x="5061046" y="4110207"/>
              <a:ext cx="1540696" cy="0"/>
            </a:xfrm>
            <a:prstGeom prst="line">
              <a:avLst/>
            </a:prstGeom>
            <a:noFill/>
            <a:ln w="38100">
              <a:solidFill>
                <a:srgbClr val="009FF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 name="组合 31">
            <a:extLst>
              <a:ext uri="{FF2B5EF4-FFF2-40B4-BE49-F238E27FC236}">
                <a16:creationId xmlns:a16="http://schemas.microsoft.com/office/drawing/2014/main" id="{BCDCE08B-DCD1-47BD-8B1D-87CBAEDA347C}"/>
              </a:ext>
            </a:extLst>
          </p:cNvPr>
          <p:cNvGrpSpPr/>
          <p:nvPr/>
        </p:nvGrpSpPr>
        <p:grpSpPr>
          <a:xfrm>
            <a:off x="509258" y="3060234"/>
            <a:ext cx="2438506" cy="2984062"/>
            <a:chOff x="3348234" y="3500161"/>
            <a:chExt cx="2233642" cy="2843448"/>
          </a:xfrm>
        </p:grpSpPr>
        <p:sp>
          <p:nvSpPr>
            <p:cNvPr id="33" name="椭圆 32">
              <a:extLst>
                <a:ext uri="{FF2B5EF4-FFF2-40B4-BE49-F238E27FC236}">
                  <a16:creationId xmlns:a16="http://schemas.microsoft.com/office/drawing/2014/main" id="{5B3751BA-DD62-44A8-89C3-506F26405095}"/>
                </a:ext>
              </a:extLst>
            </p:cNvPr>
            <p:cNvSpPr/>
            <p:nvPr/>
          </p:nvSpPr>
          <p:spPr>
            <a:xfrm>
              <a:off x="4052283" y="5877550"/>
              <a:ext cx="1529593" cy="375744"/>
            </a:xfrm>
            <a:prstGeom prst="ellipse">
              <a:avLst/>
            </a:prstGeom>
            <a:solidFill>
              <a:schemeClr val="bg1">
                <a:lumMod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a:extLst>
                <a:ext uri="{FF2B5EF4-FFF2-40B4-BE49-F238E27FC236}">
                  <a16:creationId xmlns:a16="http://schemas.microsoft.com/office/drawing/2014/main" id="{A2B00139-CDAD-4F11-8755-8804C1FE03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42" r="34412"/>
            <a:stretch/>
          </p:blipFill>
          <p:spPr>
            <a:xfrm>
              <a:off x="3348234" y="3500161"/>
              <a:ext cx="1911653" cy="2843448"/>
            </a:xfrm>
            <a:prstGeom prst="rect">
              <a:avLst/>
            </a:prstGeom>
          </p:spPr>
        </p:pic>
      </p:grpSp>
      <p:grpSp>
        <p:nvGrpSpPr>
          <p:cNvPr id="75" name="组合 74">
            <a:extLst>
              <a:ext uri="{FF2B5EF4-FFF2-40B4-BE49-F238E27FC236}">
                <a16:creationId xmlns:a16="http://schemas.microsoft.com/office/drawing/2014/main" id="{DC15DA7E-BE29-4AEE-BEB3-3A2406CBE6EE}"/>
              </a:ext>
            </a:extLst>
          </p:cNvPr>
          <p:cNvGrpSpPr/>
          <p:nvPr/>
        </p:nvGrpSpPr>
        <p:grpSpPr>
          <a:xfrm>
            <a:off x="629529" y="1991387"/>
            <a:ext cx="6720840" cy="476221"/>
            <a:chOff x="1403750" y="3593123"/>
            <a:chExt cx="6720840" cy="476221"/>
          </a:xfrm>
        </p:grpSpPr>
        <p:grpSp>
          <p:nvGrpSpPr>
            <p:cNvPr id="76" name="组合 75">
              <a:extLst>
                <a:ext uri="{FF2B5EF4-FFF2-40B4-BE49-F238E27FC236}">
                  <a16:creationId xmlns:a16="http://schemas.microsoft.com/office/drawing/2014/main" id="{0840762B-9583-4CC0-86A6-F124672A1FBC}"/>
                </a:ext>
              </a:extLst>
            </p:cNvPr>
            <p:cNvGrpSpPr/>
            <p:nvPr/>
          </p:nvGrpSpPr>
          <p:grpSpPr>
            <a:xfrm>
              <a:off x="1403750" y="3593123"/>
              <a:ext cx="490436" cy="476221"/>
              <a:chOff x="1403750" y="3593123"/>
              <a:chExt cx="808892" cy="785446"/>
            </a:xfrm>
          </p:grpSpPr>
          <p:sp>
            <p:nvSpPr>
              <p:cNvPr id="78" name="对话气泡: 椭圆形 77">
                <a:extLst>
                  <a:ext uri="{FF2B5EF4-FFF2-40B4-BE49-F238E27FC236}">
                    <a16:creationId xmlns:a16="http://schemas.microsoft.com/office/drawing/2014/main" id="{BDDD30BB-9EDC-44AD-8652-DEAA2C44D29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round-web-cam_17861">
                <a:extLst>
                  <a:ext uri="{FF2B5EF4-FFF2-40B4-BE49-F238E27FC236}">
                    <a16:creationId xmlns:a16="http://schemas.microsoft.com/office/drawing/2014/main" id="{5249D264-1B7F-4DBF-8A76-397DD52B1E9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7" name="Text Box 79">
              <a:extLst>
                <a:ext uri="{FF2B5EF4-FFF2-40B4-BE49-F238E27FC236}">
                  <a16:creationId xmlns:a16="http://schemas.microsoft.com/office/drawing/2014/main" id="{0A69A131-5EE2-4421-9B70-B81C5EA608FC}"/>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分别为发送方和接收方建立</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FSM</a:t>
              </a:r>
            </a:p>
          </p:txBody>
        </p:sp>
      </p:grpSp>
      <p:grpSp>
        <p:nvGrpSpPr>
          <p:cNvPr id="36" name="组合 35">
            <a:extLst>
              <a:ext uri="{FF2B5EF4-FFF2-40B4-BE49-F238E27FC236}">
                <a16:creationId xmlns:a16="http://schemas.microsoft.com/office/drawing/2014/main" id="{EB3FFB90-8087-4678-B433-406612838A95}"/>
              </a:ext>
            </a:extLst>
          </p:cNvPr>
          <p:cNvGrpSpPr/>
          <p:nvPr/>
        </p:nvGrpSpPr>
        <p:grpSpPr>
          <a:xfrm>
            <a:off x="430213" y="0"/>
            <a:ext cx="6614890" cy="1428589"/>
            <a:chOff x="551030" y="-368704"/>
            <a:chExt cx="6614890" cy="1428589"/>
          </a:xfrm>
        </p:grpSpPr>
        <p:grpSp>
          <p:nvGrpSpPr>
            <p:cNvPr id="37" name="组合 36">
              <a:extLst>
                <a:ext uri="{FF2B5EF4-FFF2-40B4-BE49-F238E27FC236}">
                  <a16:creationId xmlns:a16="http://schemas.microsoft.com/office/drawing/2014/main" id="{FF1F7DAB-918D-4B72-B3A6-E49CB261670F}"/>
                </a:ext>
              </a:extLst>
            </p:cNvPr>
            <p:cNvGrpSpPr/>
            <p:nvPr/>
          </p:nvGrpSpPr>
          <p:grpSpPr>
            <a:xfrm>
              <a:off x="1201632" y="303925"/>
              <a:ext cx="5964288" cy="709466"/>
              <a:chOff x="1839059" y="967769"/>
              <a:chExt cx="5964288" cy="709466"/>
            </a:xfrm>
          </p:grpSpPr>
          <p:sp>
            <p:nvSpPr>
              <p:cNvPr id="39" name="矩形: 圆角 30">
                <a:extLst>
                  <a:ext uri="{FF2B5EF4-FFF2-40B4-BE49-F238E27FC236}">
                    <a16:creationId xmlns:a16="http://schemas.microsoft.com/office/drawing/2014/main" id="{F6FD0DC8-C38B-4AE0-B3EC-6DEF2E6FE41B}"/>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40" name="文本框 39">
                <a:extLst>
                  <a:ext uri="{FF2B5EF4-FFF2-40B4-BE49-F238E27FC236}">
                    <a16:creationId xmlns:a16="http://schemas.microsoft.com/office/drawing/2014/main" id="{2CF3FD73-6524-4F50-9200-085AA838985F}"/>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38" name="图片 37">
              <a:extLst>
                <a:ext uri="{FF2B5EF4-FFF2-40B4-BE49-F238E27FC236}">
                  <a16:creationId xmlns:a16="http://schemas.microsoft.com/office/drawing/2014/main" id="{92289525-2CEE-49B5-B163-5A113D985A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14422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p:cTn id="24" dur="500" fill="hold"/>
                                        <p:tgtEl>
                                          <p:spTgt spid="63"/>
                                        </p:tgtEl>
                                        <p:attrNameLst>
                                          <p:attrName>ppt_w</p:attrName>
                                        </p:attrNameLst>
                                      </p:cBhvr>
                                      <p:tavLst>
                                        <p:tav tm="0">
                                          <p:val>
                                            <p:fltVal val="0"/>
                                          </p:val>
                                        </p:tav>
                                        <p:tav tm="100000">
                                          <p:val>
                                            <p:strVal val="#ppt_w"/>
                                          </p:val>
                                        </p:tav>
                                      </p:tavLst>
                                    </p:anim>
                                    <p:anim calcmode="lin" valueType="num">
                                      <p:cBhvr>
                                        <p:cTn id="25" dur="500" fill="hold"/>
                                        <p:tgtEl>
                                          <p:spTgt spid="63"/>
                                        </p:tgtEl>
                                        <p:attrNameLst>
                                          <p:attrName>ppt_h</p:attrName>
                                        </p:attrNameLst>
                                      </p:cBhvr>
                                      <p:tavLst>
                                        <p:tav tm="0">
                                          <p:val>
                                            <p:fltVal val="0"/>
                                          </p:val>
                                        </p:tav>
                                        <p:tav tm="100000">
                                          <p:val>
                                            <p:strVal val="#ppt_h"/>
                                          </p:val>
                                        </p:tav>
                                      </p:tavLst>
                                    </p:anim>
                                    <p:animEffect transition="in" filter="fade">
                                      <p:cBhvr>
                                        <p:cTn id="26" dur="500"/>
                                        <p:tgtEl>
                                          <p:spTgt spid="63"/>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par>
                          <p:cTn id="31" fill="hold">
                            <p:stCondLst>
                              <p:cond delay="2500"/>
                            </p:stCondLst>
                            <p:childTnLst>
                              <p:par>
                                <p:cTn id="32" presetID="12" presetClass="entr" presetSubtype="8"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p:tgtEl>
                                          <p:spTgt spid="7"/>
                                        </p:tgtEl>
                                        <p:attrNameLst>
                                          <p:attrName>ppt_x</p:attrName>
                                        </p:attrNameLst>
                                      </p:cBhvr>
                                      <p:tavLst>
                                        <p:tav tm="0">
                                          <p:val>
                                            <p:strVal val="#ppt_x-#ppt_w*1.125000"/>
                                          </p:val>
                                        </p:tav>
                                        <p:tav tm="100000">
                                          <p:val>
                                            <p:strVal val="#ppt_x"/>
                                          </p:val>
                                        </p:tav>
                                      </p:tavLst>
                                    </p:anim>
                                    <p:animEffect transition="in" filter="wipe(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C81CE45-0818-449B-9709-0C46889AF2C9}"/>
              </a:ext>
            </a:extLst>
          </p:cNvPr>
          <p:cNvSpPr txBox="1"/>
          <p:nvPr/>
        </p:nvSpPr>
        <p:spPr>
          <a:xfrm>
            <a:off x="1270264" y="1911951"/>
            <a:ext cx="9337699" cy="3970318"/>
          </a:xfrm>
          <a:prstGeom prst="rect">
            <a:avLst/>
          </a:prstGeom>
          <a:noFill/>
        </p:spPr>
        <p:txBody>
          <a:bodyPr wrap="square">
            <a:spAutoFit/>
          </a:bodyPr>
          <a:lstStyle/>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概述和运输层服务</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多路复用与多路分解</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无连接传输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UDP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（线上</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MOOC+</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课堂讨论）</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可靠数据传输的原理</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面向连接的传输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（线上</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MOOC+</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课堂讨论）</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拥塞控制原理</a:t>
            </a:r>
          </a:p>
          <a:p>
            <a:pPr marL="342900" indent="-342900">
              <a:lnSpc>
                <a:spcPct val="150000"/>
              </a:lnSpc>
              <a:buClr>
                <a:srgbClr val="009FF6"/>
              </a:buClr>
              <a:buFont typeface="Wingdings" panose="05000000000000000000" pitchFamily="2" charset="2"/>
              <a:buChar char="p"/>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拥塞控制</a:t>
            </a:r>
          </a:p>
        </p:txBody>
      </p:sp>
      <p:grpSp>
        <p:nvGrpSpPr>
          <p:cNvPr id="7" name="组合 6">
            <a:extLst>
              <a:ext uri="{FF2B5EF4-FFF2-40B4-BE49-F238E27FC236}">
                <a16:creationId xmlns:a16="http://schemas.microsoft.com/office/drawing/2014/main" id="{91E056BE-9AEC-43C4-8A52-735B9670DA18}"/>
              </a:ext>
            </a:extLst>
          </p:cNvPr>
          <p:cNvGrpSpPr/>
          <p:nvPr/>
        </p:nvGrpSpPr>
        <p:grpSpPr>
          <a:xfrm>
            <a:off x="3821408" y="736971"/>
            <a:ext cx="3952872" cy="792886"/>
            <a:chOff x="1638299" y="2533650"/>
            <a:chExt cx="7301525" cy="822836"/>
          </a:xfrm>
        </p:grpSpPr>
        <p:sp>
          <p:nvSpPr>
            <p:cNvPr id="8" name="矩形: 圆角 53">
              <a:extLst>
                <a:ext uri="{FF2B5EF4-FFF2-40B4-BE49-F238E27FC236}">
                  <a16:creationId xmlns:a16="http://schemas.microsoft.com/office/drawing/2014/main" id="{28C65F84-5252-49BB-B60C-525623ADD453}"/>
                </a:ext>
              </a:extLst>
            </p:cNvPr>
            <p:cNvSpPr/>
            <p:nvPr/>
          </p:nvSpPr>
          <p:spPr>
            <a:xfrm>
              <a:off x="1638299" y="2533650"/>
              <a:ext cx="7301525" cy="822836"/>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5E05322-C9C3-46F4-A720-75FE1259ACB8}"/>
                </a:ext>
              </a:extLst>
            </p:cNvPr>
            <p:cNvSpPr txBox="1"/>
            <p:nvPr/>
          </p:nvSpPr>
          <p:spPr>
            <a:xfrm>
              <a:off x="1731116" y="2653059"/>
              <a:ext cx="6987292" cy="606864"/>
            </a:xfrm>
            <a:prstGeom prst="rect">
              <a:avLst/>
            </a:prstGeom>
            <a:noFill/>
          </p:spPr>
          <p:txBody>
            <a:bodyPr wrap="square" rtlCol="0">
              <a:spAutoFit/>
            </a:bodyPr>
            <a:lstStyle/>
            <a:p>
              <a:pPr algn="ctr"/>
              <a:r>
                <a:rPr lang="zh-CN" altLang="en-US" sz="3200" dirty="0">
                  <a:latin typeface="思源黑体 CN Medium" panose="020B0600000000000000" pitchFamily="34" charset="-122"/>
                  <a:ea typeface="思源黑体 CN Medium" panose="020B0600000000000000" pitchFamily="34" charset="-122"/>
                </a:rPr>
                <a:t>目          录</a:t>
              </a:r>
            </a:p>
          </p:txBody>
        </p:sp>
        <p:sp>
          <p:nvSpPr>
            <p:cNvPr id="10" name="矩形: 圆角 55">
              <a:extLst>
                <a:ext uri="{FF2B5EF4-FFF2-40B4-BE49-F238E27FC236}">
                  <a16:creationId xmlns:a16="http://schemas.microsoft.com/office/drawing/2014/main" id="{E74827F5-201C-4D94-9BD7-59FD546DCFC0}"/>
                </a:ext>
              </a:extLst>
            </p:cNvPr>
            <p:cNvSpPr/>
            <p:nvPr/>
          </p:nvSpPr>
          <p:spPr>
            <a:xfrm>
              <a:off x="1724818" y="2603031"/>
              <a:ext cx="7121343" cy="678474"/>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D8684715-1389-4CD0-8935-D99D763B9B59}"/>
              </a:ext>
            </a:extLst>
          </p:cNvPr>
          <p:cNvGrpSpPr/>
          <p:nvPr/>
        </p:nvGrpSpPr>
        <p:grpSpPr>
          <a:xfrm>
            <a:off x="2818456" y="451855"/>
            <a:ext cx="1241446" cy="1166374"/>
            <a:chOff x="787397" y="1578243"/>
            <a:chExt cx="1679793" cy="1536555"/>
          </a:xfrm>
        </p:grpSpPr>
        <p:sp>
          <p:nvSpPr>
            <p:cNvPr id="14" name="Oval 6">
              <a:extLst>
                <a:ext uri="{FF2B5EF4-FFF2-40B4-BE49-F238E27FC236}">
                  <a16:creationId xmlns:a16="http://schemas.microsoft.com/office/drawing/2014/main" id="{7CF51212-945C-4A6B-A249-DF7EDFE2EC7E}"/>
                </a:ext>
              </a:extLst>
            </p:cNvPr>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5" name="图片 14">
              <a:extLst>
                <a:ext uri="{FF2B5EF4-FFF2-40B4-BE49-F238E27FC236}">
                  <a16:creationId xmlns:a16="http://schemas.microsoft.com/office/drawing/2014/main" id="{7D8F9087-D3B6-47A6-837D-CB7FB25FA0A8}"/>
                </a:ext>
              </a:extLst>
            </p:cNvPr>
            <p:cNvPicPr>
              <a:picLocks noChangeAspect="1"/>
            </p:cNvPicPr>
            <p:nvPr/>
          </p:nvPicPr>
          <p:blipFill rotWithShape="1">
            <a:blip r:embed="rId3"/>
            <a:srcRect r="16607"/>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25067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5732622-B4BE-4265-9113-0B8813862C70}"/>
              </a:ext>
            </a:extLst>
          </p:cNvPr>
          <p:cNvGrpSpPr/>
          <p:nvPr/>
        </p:nvGrpSpPr>
        <p:grpSpPr>
          <a:xfrm>
            <a:off x="777194" y="1707858"/>
            <a:ext cx="7069989" cy="526732"/>
            <a:chOff x="722008" y="1303131"/>
            <a:chExt cx="6054060" cy="502940"/>
          </a:xfrm>
        </p:grpSpPr>
        <p:grpSp>
          <p:nvGrpSpPr>
            <p:cNvPr id="3" name="组合 2">
              <a:extLst>
                <a:ext uri="{FF2B5EF4-FFF2-40B4-BE49-F238E27FC236}">
                  <a16:creationId xmlns:a16="http://schemas.microsoft.com/office/drawing/2014/main" id="{5A2A5439-CA9A-4CF0-B9BB-D0D069CBDAA0}"/>
                </a:ext>
              </a:extLst>
            </p:cNvPr>
            <p:cNvGrpSpPr/>
            <p:nvPr/>
          </p:nvGrpSpPr>
          <p:grpSpPr>
            <a:xfrm>
              <a:off x="722008" y="1303131"/>
              <a:ext cx="546594" cy="475865"/>
              <a:chOff x="708742" y="1296102"/>
              <a:chExt cx="454744" cy="283828"/>
            </a:xfrm>
          </p:grpSpPr>
          <p:sp>
            <p:nvSpPr>
              <p:cNvPr id="6" name="平行四边形 5">
                <a:extLst>
                  <a:ext uri="{FF2B5EF4-FFF2-40B4-BE49-F238E27FC236}">
                    <a16:creationId xmlns:a16="http://schemas.microsoft.com/office/drawing/2014/main" id="{97E4B067-B57D-473C-A462-4C6FCB0B91D6}"/>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7" name="平行四边形 6">
                <a:extLst>
                  <a:ext uri="{FF2B5EF4-FFF2-40B4-BE49-F238E27FC236}">
                    <a16:creationId xmlns:a16="http://schemas.microsoft.com/office/drawing/2014/main" id="{9247C66A-2F99-431C-8714-0F5E6D227752}"/>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4" name="流程图: 手动输入 6">
              <a:extLst>
                <a:ext uri="{FF2B5EF4-FFF2-40B4-BE49-F238E27FC236}">
                  <a16:creationId xmlns:a16="http://schemas.microsoft.com/office/drawing/2014/main" id="{5A9A2E75-F013-44B2-B6CC-44CC17A4F2BD}"/>
                </a:ext>
              </a:extLst>
            </p:cNvPr>
            <p:cNvSpPr/>
            <p:nvPr/>
          </p:nvSpPr>
          <p:spPr>
            <a:xfrm rot="5400000" flipV="1">
              <a:off x="3463081" y="-1167947"/>
              <a:ext cx="475861" cy="542483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sp>
          <p:nvSpPr>
            <p:cNvPr id="5" name="Text Box 79">
              <a:extLst>
                <a:ext uri="{FF2B5EF4-FFF2-40B4-BE49-F238E27FC236}">
                  <a16:creationId xmlns:a16="http://schemas.microsoft.com/office/drawing/2014/main" id="{9D9546EE-7649-4C05-BF99-A70DF7EA542A}"/>
                </a:ext>
              </a:extLst>
            </p:cNvPr>
            <p:cNvSpPr txBox="1">
              <a:spLocks noChangeArrowheads="1"/>
            </p:cNvSpPr>
            <p:nvPr/>
          </p:nvSpPr>
          <p:spPr bwMode="auto">
            <a:xfrm>
              <a:off x="1351236" y="1335871"/>
              <a:ext cx="5424832"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信道可能导致比特出现差错时</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——rdt2.0</a:t>
              </a:r>
              <a:endPar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2C846E51-821C-42B9-ADF8-0A68B40FB62C}"/>
              </a:ext>
            </a:extLst>
          </p:cNvPr>
          <p:cNvGrpSpPr/>
          <p:nvPr/>
        </p:nvGrpSpPr>
        <p:grpSpPr>
          <a:xfrm>
            <a:off x="430213" y="0"/>
            <a:ext cx="6614890" cy="1428589"/>
            <a:chOff x="551030" y="-368704"/>
            <a:chExt cx="6614890" cy="1428589"/>
          </a:xfrm>
        </p:grpSpPr>
        <p:grpSp>
          <p:nvGrpSpPr>
            <p:cNvPr id="9" name="组合 8">
              <a:extLst>
                <a:ext uri="{FF2B5EF4-FFF2-40B4-BE49-F238E27FC236}">
                  <a16:creationId xmlns:a16="http://schemas.microsoft.com/office/drawing/2014/main" id="{CA5BB4FA-0AF4-488E-8972-FB15CEC2137D}"/>
                </a:ext>
              </a:extLst>
            </p:cNvPr>
            <p:cNvGrpSpPr/>
            <p:nvPr/>
          </p:nvGrpSpPr>
          <p:grpSpPr>
            <a:xfrm>
              <a:off x="1201632" y="303925"/>
              <a:ext cx="5964288" cy="709466"/>
              <a:chOff x="1839059" y="967769"/>
              <a:chExt cx="5964288" cy="709466"/>
            </a:xfrm>
          </p:grpSpPr>
          <p:sp>
            <p:nvSpPr>
              <p:cNvPr id="11" name="矩形: 圆角 30">
                <a:extLst>
                  <a:ext uri="{FF2B5EF4-FFF2-40B4-BE49-F238E27FC236}">
                    <a16:creationId xmlns:a16="http://schemas.microsoft.com/office/drawing/2014/main" id="{9DE319EC-A2C2-487D-B256-78AE8DD5E926}"/>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2" name="文本框 11">
                <a:extLst>
                  <a:ext uri="{FF2B5EF4-FFF2-40B4-BE49-F238E27FC236}">
                    <a16:creationId xmlns:a16="http://schemas.microsoft.com/office/drawing/2014/main" id="{C4D1C536-6017-4D92-986A-49A944AB43B9}"/>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0" name="图片 9">
              <a:extLst>
                <a:ext uri="{FF2B5EF4-FFF2-40B4-BE49-F238E27FC236}">
                  <a16:creationId xmlns:a16="http://schemas.microsoft.com/office/drawing/2014/main" id="{2174AC2B-8C42-4472-AC9B-62345E1376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30" name="组合 29">
            <a:extLst>
              <a:ext uri="{FF2B5EF4-FFF2-40B4-BE49-F238E27FC236}">
                <a16:creationId xmlns:a16="http://schemas.microsoft.com/office/drawing/2014/main" id="{636CD893-79E3-4E81-88FE-A9ED8BCDF895}"/>
              </a:ext>
            </a:extLst>
          </p:cNvPr>
          <p:cNvGrpSpPr/>
          <p:nvPr/>
        </p:nvGrpSpPr>
        <p:grpSpPr>
          <a:xfrm>
            <a:off x="1319177" y="2569585"/>
            <a:ext cx="6720840" cy="476221"/>
            <a:chOff x="1403750" y="3593123"/>
            <a:chExt cx="6720840" cy="476221"/>
          </a:xfrm>
        </p:grpSpPr>
        <p:grpSp>
          <p:nvGrpSpPr>
            <p:cNvPr id="31" name="组合 30">
              <a:extLst>
                <a:ext uri="{FF2B5EF4-FFF2-40B4-BE49-F238E27FC236}">
                  <a16:creationId xmlns:a16="http://schemas.microsoft.com/office/drawing/2014/main" id="{E30BBCC4-0290-433A-9691-3E68335FA22A}"/>
                </a:ext>
              </a:extLst>
            </p:cNvPr>
            <p:cNvGrpSpPr/>
            <p:nvPr/>
          </p:nvGrpSpPr>
          <p:grpSpPr>
            <a:xfrm>
              <a:off x="1403750" y="3593123"/>
              <a:ext cx="490436" cy="476221"/>
              <a:chOff x="1403750" y="3593123"/>
              <a:chExt cx="808892" cy="785446"/>
            </a:xfrm>
          </p:grpSpPr>
          <p:sp>
            <p:nvSpPr>
              <p:cNvPr id="33" name="对话气泡: 椭圆形 32">
                <a:extLst>
                  <a:ext uri="{FF2B5EF4-FFF2-40B4-BE49-F238E27FC236}">
                    <a16:creationId xmlns:a16="http://schemas.microsoft.com/office/drawing/2014/main" id="{A651A32D-DE2C-458B-825A-EB6DE641D20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ound-web-cam_17861">
                <a:extLst>
                  <a:ext uri="{FF2B5EF4-FFF2-40B4-BE49-F238E27FC236}">
                    <a16:creationId xmlns:a16="http://schemas.microsoft.com/office/drawing/2014/main" id="{2F7E3DAA-6CBD-4AFD-889D-EC72DE19A349}"/>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2" name="Text Box 79">
              <a:extLst>
                <a:ext uri="{FF2B5EF4-FFF2-40B4-BE49-F238E27FC236}">
                  <a16:creationId xmlns:a16="http://schemas.microsoft.com/office/drawing/2014/main" id="{BE3FDA76-940E-4350-AEF6-46DE085B7D17}"/>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假设</a:t>
              </a:r>
            </a:p>
          </p:txBody>
        </p:sp>
      </p:grpSp>
      <p:sp>
        <p:nvSpPr>
          <p:cNvPr id="35" name="Text Box 79">
            <a:extLst>
              <a:ext uri="{FF2B5EF4-FFF2-40B4-BE49-F238E27FC236}">
                <a16:creationId xmlns:a16="http://schemas.microsoft.com/office/drawing/2014/main" id="{94626FD8-9F50-49DE-AF56-6C6754BE27CE}"/>
              </a:ext>
            </a:extLst>
          </p:cNvPr>
          <p:cNvSpPr txBox="1">
            <a:spLocks noChangeArrowheads="1"/>
          </p:cNvSpPr>
          <p:nvPr/>
        </p:nvSpPr>
        <p:spPr bwMode="auto">
          <a:xfrm>
            <a:off x="1914833" y="3042570"/>
            <a:ext cx="6855665" cy="21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分组比特可能受损</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20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所有传输的分组都将按序被接收，不会丢失</a:t>
            </a:r>
          </a:p>
          <a:p>
            <a:pPr marL="342900" indent="-342900">
              <a:lnSpc>
                <a:spcPct val="20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425267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wipe(left)">
                                      <p:cBhvr>
                                        <p:cTn id="19" dur="500"/>
                                        <p:tgtEl>
                                          <p:spTgt spid="3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
                                            <p:txEl>
                                              <p:pRg st="1" end="1"/>
                                            </p:txEl>
                                          </p:spTgt>
                                        </p:tgtEl>
                                        <p:attrNameLst>
                                          <p:attrName>style.visibility</p:attrName>
                                        </p:attrNameLst>
                                      </p:cBhvr>
                                      <p:to>
                                        <p:strVal val="visible"/>
                                      </p:to>
                                    </p:set>
                                    <p:animEffect transition="in" filter="wipe(left)">
                                      <p:cBhvr>
                                        <p:cTn id="24" dur="500"/>
                                        <p:tgtEl>
                                          <p:spTgt spid="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DDCAA9A4-1D04-497F-963B-62F416FE6605}"/>
              </a:ext>
            </a:extLst>
          </p:cNvPr>
          <p:cNvGrpSpPr/>
          <p:nvPr/>
        </p:nvGrpSpPr>
        <p:grpSpPr>
          <a:xfrm>
            <a:off x="430213" y="0"/>
            <a:ext cx="6614890" cy="1428589"/>
            <a:chOff x="551030" y="-368704"/>
            <a:chExt cx="6614890" cy="1428589"/>
          </a:xfrm>
        </p:grpSpPr>
        <p:grpSp>
          <p:nvGrpSpPr>
            <p:cNvPr id="24" name="组合 23">
              <a:extLst>
                <a:ext uri="{FF2B5EF4-FFF2-40B4-BE49-F238E27FC236}">
                  <a16:creationId xmlns:a16="http://schemas.microsoft.com/office/drawing/2014/main" id="{92344FCA-12EF-41D8-97D4-F0C3990C93B9}"/>
                </a:ext>
              </a:extLst>
            </p:cNvPr>
            <p:cNvGrpSpPr/>
            <p:nvPr/>
          </p:nvGrpSpPr>
          <p:grpSpPr>
            <a:xfrm>
              <a:off x="1201632" y="303925"/>
              <a:ext cx="5964288" cy="709466"/>
              <a:chOff x="1839059" y="967769"/>
              <a:chExt cx="5964288" cy="709466"/>
            </a:xfrm>
          </p:grpSpPr>
          <p:sp>
            <p:nvSpPr>
              <p:cNvPr id="26" name="矩形: 圆角 30">
                <a:extLst>
                  <a:ext uri="{FF2B5EF4-FFF2-40B4-BE49-F238E27FC236}">
                    <a16:creationId xmlns:a16="http://schemas.microsoft.com/office/drawing/2014/main" id="{348EB884-3884-4FFF-A8C2-24DA8A461021}"/>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27" name="文本框 26">
                <a:extLst>
                  <a:ext uri="{FF2B5EF4-FFF2-40B4-BE49-F238E27FC236}">
                    <a16:creationId xmlns:a16="http://schemas.microsoft.com/office/drawing/2014/main" id="{40A9BB72-E8D1-4CB1-A41E-C47092B17B86}"/>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25" name="图片 24">
              <a:extLst>
                <a:ext uri="{FF2B5EF4-FFF2-40B4-BE49-F238E27FC236}">
                  <a16:creationId xmlns:a16="http://schemas.microsoft.com/office/drawing/2014/main" id="{F636AF07-10A5-4581-9AE8-03DFD33554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28" name="组合 27">
            <a:extLst>
              <a:ext uri="{FF2B5EF4-FFF2-40B4-BE49-F238E27FC236}">
                <a16:creationId xmlns:a16="http://schemas.microsoft.com/office/drawing/2014/main" id="{4EF3AF5F-243B-44D1-B8F5-04AC2073C717}"/>
              </a:ext>
            </a:extLst>
          </p:cNvPr>
          <p:cNvGrpSpPr/>
          <p:nvPr/>
        </p:nvGrpSpPr>
        <p:grpSpPr>
          <a:xfrm>
            <a:off x="1223165" y="1782590"/>
            <a:ext cx="6720840" cy="476221"/>
            <a:chOff x="1403750" y="3593123"/>
            <a:chExt cx="6720840" cy="476221"/>
          </a:xfrm>
        </p:grpSpPr>
        <p:grpSp>
          <p:nvGrpSpPr>
            <p:cNvPr id="29" name="组合 28">
              <a:extLst>
                <a:ext uri="{FF2B5EF4-FFF2-40B4-BE49-F238E27FC236}">
                  <a16:creationId xmlns:a16="http://schemas.microsoft.com/office/drawing/2014/main" id="{78AEA240-D4F9-43D6-8B26-D9E2031811E6}"/>
                </a:ext>
              </a:extLst>
            </p:cNvPr>
            <p:cNvGrpSpPr/>
            <p:nvPr/>
          </p:nvGrpSpPr>
          <p:grpSpPr>
            <a:xfrm>
              <a:off x="1403750" y="3593123"/>
              <a:ext cx="490436" cy="476221"/>
              <a:chOff x="1403750" y="3593123"/>
              <a:chExt cx="808892" cy="785446"/>
            </a:xfrm>
          </p:grpSpPr>
          <p:sp>
            <p:nvSpPr>
              <p:cNvPr id="31" name="对话气泡: 椭圆形 30">
                <a:extLst>
                  <a:ext uri="{FF2B5EF4-FFF2-40B4-BE49-F238E27FC236}">
                    <a16:creationId xmlns:a16="http://schemas.microsoft.com/office/drawing/2014/main" id="{A7681F43-9AC4-4FD6-8314-23D04183C242}"/>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round-web-cam_17861">
                <a:extLst>
                  <a:ext uri="{FF2B5EF4-FFF2-40B4-BE49-F238E27FC236}">
                    <a16:creationId xmlns:a16="http://schemas.microsoft.com/office/drawing/2014/main" id="{8C173687-4E2A-4457-803F-AFEF577296BE}"/>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0" name="Text Box 79">
              <a:extLst>
                <a:ext uri="{FF2B5EF4-FFF2-40B4-BE49-F238E27FC236}">
                  <a16:creationId xmlns:a16="http://schemas.microsoft.com/office/drawing/2014/main" id="{C18D5E4E-5C97-4A4D-9FD0-032744662EB8}"/>
                </a:ext>
              </a:extLst>
            </p:cNvPr>
            <p:cNvSpPr txBox="1">
              <a:spLocks noChangeArrowheads="1"/>
            </p:cNvSpPr>
            <p:nvPr/>
          </p:nvSpPr>
          <p:spPr bwMode="auto">
            <a:xfrm>
              <a:off x="1985933" y="3593123"/>
              <a:ext cx="61386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处理机制</a:t>
              </a:r>
            </a:p>
          </p:txBody>
        </p:sp>
      </p:grpSp>
      <p:sp>
        <p:nvSpPr>
          <p:cNvPr id="33" name="Text Box 79">
            <a:extLst>
              <a:ext uri="{FF2B5EF4-FFF2-40B4-BE49-F238E27FC236}">
                <a16:creationId xmlns:a16="http://schemas.microsoft.com/office/drawing/2014/main" id="{B5F4F3A9-771F-43DC-9F6B-945A1CEE176F}"/>
              </a:ext>
            </a:extLst>
          </p:cNvPr>
          <p:cNvSpPr txBox="1">
            <a:spLocks noChangeArrowheads="1"/>
          </p:cNvSpPr>
          <p:nvPr/>
        </p:nvSpPr>
        <p:spPr bwMode="auto">
          <a:xfrm>
            <a:off x="1818821" y="2255575"/>
            <a:ext cx="9150014" cy="367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20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如何判断分组受损</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差错检测</a:t>
            </a:r>
            <a:endPar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20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如何通知发送方分组是否受损</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接收方反馈（</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和</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NAK</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nSpc>
                <a:spcPct val="20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在得知分组受损后，发送方的处理手段</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出错重传</a:t>
            </a:r>
          </a:p>
          <a:p>
            <a:pPr marL="342900" indent="-342900">
              <a:lnSpc>
                <a:spcPct val="200000"/>
              </a:lnSpc>
              <a:buClr>
                <a:srgbClr val="009FF6"/>
              </a:buClr>
              <a:buFont typeface="Wingdings" panose="05000000000000000000" pitchFamily="2" charset="2"/>
              <a:buChar char="p"/>
            </a:pPr>
            <a:endPar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20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43288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3">
                                            <p:txEl>
                                              <p:pRg st="1" end="1"/>
                                            </p:txEl>
                                          </p:spTgt>
                                        </p:tgtEl>
                                        <p:attrNameLst>
                                          <p:attrName>style.visibility</p:attrName>
                                        </p:attrNameLst>
                                      </p:cBhvr>
                                      <p:to>
                                        <p:strVal val="visible"/>
                                      </p:to>
                                    </p:set>
                                    <p:animEffect transition="in" filter="wipe(left)">
                                      <p:cBhvr>
                                        <p:cTn id="20" dur="500"/>
                                        <p:tgtEl>
                                          <p:spTgt spid="3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3">
                                            <p:txEl>
                                              <p:pRg st="2" end="2"/>
                                            </p:txEl>
                                          </p:spTgt>
                                        </p:tgtEl>
                                        <p:attrNameLst>
                                          <p:attrName>style.visibility</p:attrName>
                                        </p:attrNameLst>
                                      </p:cBhvr>
                                      <p:to>
                                        <p:strVal val="visible"/>
                                      </p:to>
                                    </p:set>
                                    <p:animEffect transition="in" filter="wipe(left)">
                                      <p:cBhvr>
                                        <p:cTn id="25"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id="{69A8466B-DE5A-436D-B1AF-95C69C167E64}"/>
              </a:ext>
            </a:extLst>
          </p:cNvPr>
          <p:cNvGrpSpPr/>
          <p:nvPr/>
        </p:nvGrpSpPr>
        <p:grpSpPr>
          <a:xfrm>
            <a:off x="515938" y="1514318"/>
            <a:ext cx="4614002" cy="926841"/>
            <a:chOff x="722008" y="1303131"/>
            <a:chExt cx="3232792" cy="884976"/>
          </a:xfrm>
        </p:grpSpPr>
        <p:sp>
          <p:nvSpPr>
            <p:cNvPr id="43" name="流程图: 手动输入 6">
              <a:extLst>
                <a:ext uri="{FF2B5EF4-FFF2-40B4-BE49-F238E27FC236}">
                  <a16:creationId xmlns:a16="http://schemas.microsoft.com/office/drawing/2014/main" id="{87F9F124-B8AC-4F4A-AA84-0595F70AE351}"/>
                </a:ext>
              </a:extLst>
            </p:cNvPr>
            <p:cNvSpPr/>
            <p:nvPr/>
          </p:nvSpPr>
          <p:spPr>
            <a:xfrm rot="5400000" flipV="1">
              <a:off x="2233768" y="61368"/>
              <a:ext cx="475861" cy="29662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44" name="组合 43">
              <a:extLst>
                <a:ext uri="{FF2B5EF4-FFF2-40B4-BE49-F238E27FC236}">
                  <a16:creationId xmlns:a16="http://schemas.microsoft.com/office/drawing/2014/main" id="{93135D99-322B-4E3B-966C-608B9F2C34D2}"/>
                </a:ext>
              </a:extLst>
            </p:cNvPr>
            <p:cNvGrpSpPr/>
            <p:nvPr/>
          </p:nvGrpSpPr>
          <p:grpSpPr>
            <a:xfrm>
              <a:off x="722008" y="1303131"/>
              <a:ext cx="546594" cy="475865"/>
              <a:chOff x="708742" y="1296102"/>
              <a:chExt cx="454744" cy="283828"/>
            </a:xfrm>
          </p:grpSpPr>
          <p:sp>
            <p:nvSpPr>
              <p:cNvPr id="46" name="平行四边形 45">
                <a:extLst>
                  <a:ext uri="{FF2B5EF4-FFF2-40B4-BE49-F238E27FC236}">
                    <a16:creationId xmlns:a16="http://schemas.microsoft.com/office/drawing/2014/main" id="{26CCEB9A-1CA1-427E-9934-5A402018ED5E}"/>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47" name="平行四边形 46">
                <a:extLst>
                  <a:ext uri="{FF2B5EF4-FFF2-40B4-BE49-F238E27FC236}">
                    <a16:creationId xmlns:a16="http://schemas.microsoft.com/office/drawing/2014/main" id="{990B755A-71D5-4C20-9607-17FE18F15089}"/>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45" name="Text Box 79">
              <a:extLst>
                <a:ext uri="{FF2B5EF4-FFF2-40B4-BE49-F238E27FC236}">
                  <a16:creationId xmlns:a16="http://schemas.microsoft.com/office/drawing/2014/main" id="{D756B702-E0D1-426E-91F8-BEAE8D146DA1}"/>
                </a:ext>
              </a:extLst>
            </p:cNvPr>
            <p:cNvSpPr txBox="1">
              <a:spLocks noChangeArrowheads="1"/>
            </p:cNvSpPr>
            <p:nvPr/>
          </p:nvSpPr>
          <p:spPr bwMode="auto">
            <a:xfrm>
              <a:off x="1268602" y="1335871"/>
              <a:ext cx="2686195" cy="852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Rdt2.0</a:t>
              </a:r>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的有限状态机</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FSM</a:t>
              </a:r>
            </a:p>
          </p:txBody>
        </p:sp>
      </p:grpSp>
      <p:grpSp>
        <p:nvGrpSpPr>
          <p:cNvPr id="48" name="组合 47">
            <a:extLst>
              <a:ext uri="{FF2B5EF4-FFF2-40B4-BE49-F238E27FC236}">
                <a16:creationId xmlns:a16="http://schemas.microsoft.com/office/drawing/2014/main" id="{5D092218-7344-49B9-A380-EBB1A8817304}"/>
              </a:ext>
            </a:extLst>
          </p:cNvPr>
          <p:cNvGrpSpPr/>
          <p:nvPr/>
        </p:nvGrpSpPr>
        <p:grpSpPr>
          <a:xfrm>
            <a:off x="6354764" y="3411406"/>
            <a:ext cx="1077911" cy="1025525"/>
            <a:chOff x="6354764" y="3411406"/>
            <a:chExt cx="1077911" cy="1025525"/>
          </a:xfrm>
        </p:grpSpPr>
        <p:sp>
          <p:nvSpPr>
            <p:cNvPr id="49" name="Oval 4">
              <a:extLst>
                <a:ext uri="{FF2B5EF4-FFF2-40B4-BE49-F238E27FC236}">
                  <a16:creationId xmlns:a16="http://schemas.microsoft.com/office/drawing/2014/main" id="{414497ED-DA70-4AAB-8E60-4BA6278EEBB2}"/>
                </a:ext>
              </a:extLst>
            </p:cNvPr>
            <p:cNvSpPr>
              <a:spLocks noChangeArrowheads="1"/>
            </p:cNvSpPr>
            <p:nvPr/>
          </p:nvSpPr>
          <p:spPr bwMode="auto">
            <a:xfrm>
              <a:off x="6477000" y="3411406"/>
              <a:ext cx="955675" cy="1011238"/>
            </a:xfrm>
            <a:prstGeom prst="ellipse">
              <a:avLst/>
            </a:prstGeom>
            <a:solidFill>
              <a:srgbClr val="92D050"/>
            </a:solidFill>
            <a:ln w="19050">
              <a:solidFill>
                <a:srgbClr val="92D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Group 31">
              <a:extLst>
                <a:ext uri="{FF2B5EF4-FFF2-40B4-BE49-F238E27FC236}">
                  <a16:creationId xmlns:a16="http://schemas.microsoft.com/office/drawing/2014/main" id="{E11FDEC3-065A-4BB7-9C14-BE70B47ACD96}"/>
                </a:ext>
              </a:extLst>
            </p:cNvPr>
            <p:cNvGrpSpPr>
              <a:grpSpLocks/>
            </p:cNvGrpSpPr>
            <p:nvPr/>
          </p:nvGrpSpPr>
          <p:grpSpPr bwMode="auto">
            <a:xfrm>
              <a:off x="6354764" y="3474906"/>
              <a:ext cx="985838" cy="962025"/>
              <a:chOff x="1390" y="3347"/>
              <a:chExt cx="621" cy="606"/>
            </a:xfrm>
          </p:grpSpPr>
          <p:sp>
            <p:nvSpPr>
              <p:cNvPr id="51" name="Oval 32">
                <a:extLst>
                  <a:ext uri="{FF2B5EF4-FFF2-40B4-BE49-F238E27FC236}">
                    <a16:creationId xmlns:a16="http://schemas.microsoft.com/office/drawing/2014/main" id="{9F139D02-A008-4920-BCB3-A362B3B9A9F3}"/>
                  </a:ext>
                </a:extLst>
              </p:cNvPr>
              <p:cNvSpPr>
                <a:spLocks noChangeArrowheads="1"/>
              </p:cNvSpPr>
              <p:nvPr/>
            </p:nvSpPr>
            <p:spPr bwMode="auto">
              <a:xfrm>
                <a:off x="1390" y="3347"/>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2" name="Text Box 33">
                <a:extLst>
                  <a:ext uri="{FF2B5EF4-FFF2-40B4-BE49-F238E27FC236}">
                    <a16:creationId xmlns:a16="http://schemas.microsoft.com/office/drawing/2014/main" id="{2DB9CA18-754E-4A8C-AB86-9425AAF2A277}"/>
                  </a:ext>
                </a:extLst>
              </p:cNvPr>
              <p:cNvSpPr txBox="1">
                <a:spLocks noChangeArrowheads="1"/>
              </p:cNvSpPr>
              <p:nvPr/>
            </p:nvSpPr>
            <p:spPr bwMode="auto">
              <a:xfrm>
                <a:off x="1396" y="340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grpSp>
      <p:sp>
        <p:nvSpPr>
          <p:cNvPr id="53" name="Text Box 36">
            <a:extLst>
              <a:ext uri="{FF2B5EF4-FFF2-40B4-BE49-F238E27FC236}">
                <a16:creationId xmlns:a16="http://schemas.microsoft.com/office/drawing/2014/main" id="{1278C2F9-BFC7-4DFB-8324-19B015ED1766}"/>
              </a:ext>
            </a:extLst>
          </p:cNvPr>
          <p:cNvSpPr txBox="1">
            <a:spLocks noChangeArrowheads="1"/>
          </p:cNvSpPr>
          <p:nvPr/>
        </p:nvSpPr>
        <p:spPr bwMode="auto">
          <a:xfrm>
            <a:off x="6227763" y="1820732"/>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p>
        </p:txBody>
      </p:sp>
      <p:grpSp>
        <p:nvGrpSpPr>
          <p:cNvPr id="54" name="组合 53">
            <a:extLst>
              <a:ext uri="{FF2B5EF4-FFF2-40B4-BE49-F238E27FC236}">
                <a16:creationId xmlns:a16="http://schemas.microsoft.com/office/drawing/2014/main" id="{663E0E24-D087-49DE-97C2-EE83014DAF36}"/>
              </a:ext>
            </a:extLst>
          </p:cNvPr>
          <p:cNvGrpSpPr/>
          <p:nvPr/>
        </p:nvGrpSpPr>
        <p:grpSpPr>
          <a:xfrm>
            <a:off x="762001" y="3197093"/>
            <a:ext cx="2798762" cy="1050925"/>
            <a:chOff x="762001" y="3197093"/>
            <a:chExt cx="2798762" cy="1050925"/>
          </a:xfrm>
        </p:grpSpPr>
        <p:sp>
          <p:nvSpPr>
            <p:cNvPr id="55" name="Oval 5">
              <a:extLst>
                <a:ext uri="{FF2B5EF4-FFF2-40B4-BE49-F238E27FC236}">
                  <a16:creationId xmlns:a16="http://schemas.microsoft.com/office/drawing/2014/main" id="{8676C62D-C8BA-4E22-B366-A47AB1128ACA}"/>
                </a:ext>
              </a:extLst>
            </p:cNvPr>
            <p:cNvSpPr>
              <a:spLocks noChangeArrowheads="1"/>
            </p:cNvSpPr>
            <p:nvPr/>
          </p:nvSpPr>
          <p:spPr bwMode="auto">
            <a:xfrm>
              <a:off x="26050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6" name="Oval 6">
              <a:extLst>
                <a:ext uri="{FF2B5EF4-FFF2-40B4-BE49-F238E27FC236}">
                  <a16:creationId xmlns:a16="http://schemas.microsoft.com/office/drawing/2014/main" id="{FE1B5583-E8D3-48EE-A869-323AD66D213D}"/>
                </a:ext>
              </a:extLst>
            </p:cNvPr>
            <p:cNvSpPr>
              <a:spLocks noChangeArrowheads="1"/>
            </p:cNvSpPr>
            <p:nvPr/>
          </p:nvSpPr>
          <p:spPr bwMode="auto">
            <a:xfrm>
              <a:off x="10048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 name="Oval 7">
              <a:extLst>
                <a:ext uri="{FF2B5EF4-FFF2-40B4-BE49-F238E27FC236}">
                  <a16:creationId xmlns:a16="http://schemas.microsoft.com/office/drawing/2014/main" id="{655C7262-E820-4357-AFB9-102F6E352B5B}"/>
                </a:ext>
              </a:extLst>
            </p:cNvPr>
            <p:cNvSpPr>
              <a:spLocks noChangeArrowheads="1"/>
            </p:cNvSpPr>
            <p:nvPr/>
          </p:nvSpPr>
          <p:spPr bwMode="auto">
            <a:xfrm>
              <a:off x="863601" y="3273293"/>
              <a:ext cx="985837" cy="96202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8" name="Text Box 8">
              <a:extLst>
                <a:ext uri="{FF2B5EF4-FFF2-40B4-BE49-F238E27FC236}">
                  <a16:creationId xmlns:a16="http://schemas.microsoft.com/office/drawing/2014/main" id="{2EE45B3B-45D7-4162-B9CF-0FE4D81392EA}"/>
                </a:ext>
              </a:extLst>
            </p:cNvPr>
            <p:cNvSpPr txBox="1">
              <a:spLocks noChangeArrowheads="1"/>
            </p:cNvSpPr>
            <p:nvPr/>
          </p:nvSpPr>
          <p:spPr bwMode="auto">
            <a:xfrm>
              <a:off x="762001" y="335743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自上层</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的调用</a:t>
              </a:r>
            </a:p>
          </p:txBody>
        </p:sp>
        <p:grpSp>
          <p:nvGrpSpPr>
            <p:cNvPr id="59" name="Group 26">
              <a:extLst>
                <a:ext uri="{FF2B5EF4-FFF2-40B4-BE49-F238E27FC236}">
                  <a16:creationId xmlns:a16="http://schemas.microsoft.com/office/drawing/2014/main" id="{082DE1B5-AB2A-4B6B-8DEF-0D2878DC1268}"/>
                </a:ext>
              </a:extLst>
            </p:cNvPr>
            <p:cNvGrpSpPr>
              <a:grpSpLocks/>
            </p:cNvGrpSpPr>
            <p:nvPr/>
          </p:nvGrpSpPr>
          <p:grpSpPr bwMode="auto">
            <a:xfrm>
              <a:off x="2459038" y="3285993"/>
              <a:ext cx="1074738" cy="962025"/>
              <a:chOff x="1540" y="2116"/>
              <a:chExt cx="677" cy="606"/>
            </a:xfrm>
          </p:grpSpPr>
          <p:sp>
            <p:nvSpPr>
              <p:cNvPr id="60" name="Oval 27">
                <a:extLst>
                  <a:ext uri="{FF2B5EF4-FFF2-40B4-BE49-F238E27FC236}">
                    <a16:creationId xmlns:a16="http://schemas.microsoft.com/office/drawing/2014/main" id="{7F5EBB55-7937-4877-A65B-460EBA687205}"/>
                  </a:ext>
                </a:extLst>
              </p:cNvPr>
              <p:cNvSpPr>
                <a:spLocks noChangeArrowheads="1"/>
              </p:cNvSpPr>
              <p:nvPr/>
            </p:nvSpPr>
            <p:spPr bwMode="auto">
              <a:xfrm>
                <a:off x="1565" y="2116"/>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1" name="Text Box 28">
                <a:extLst>
                  <a:ext uri="{FF2B5EF4-FFF2-40B4-BE49-F238E27FC236}">
                    <a16:creationId xmlns:a16="http://schemas.microsoft.com/office/drawing/2014/main" id="{EAE4184A-0065-4FE0-9DF0-22492636E46B}"/>
                  </a:ext>
                </a:extLst>
              </p:cNvPr>
              <p:cNvSpPr txBox="1">
                <a:spLocks noChangeArrowheads="1"/>
              </p:cNvSpPr>
              <p:nvPr/>
            </p:nvSpPr>
            <p:spPr bwMode="auto">
              <a:xfrm>
                <a:off x="1540" y="2163"/>
                <a:ext cx="677"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sp>
        <p:nvSpPr>
          <p:cNvPr id="62" name="Text Box 35">
            <a:extLst>
              <a:ext uri="{FF2B5EF4-FFF2-40B4-BE49-F238E27FC236}">
                <a16:creationId xmlns:a16="http://schemas.microsoft.com/office/drawing/2014/main" id="{A9C72D64-E175-4EDA-8FCD-9A119599DEE6}"/>
              </a:ext>
            </a:extLst>
          </p:cNvPr>
          <p:cNvSpPr txBox="1">
            <a:spLocks noChangeArrowheads="1"/>
          </p:cNvSpPr>
          <p:nvPr/>
        </p:nvSpPr>
        <p:spPr bwMode="auto">
          <a:xfrm>
            <a:off x="1656757" y="5234533"/>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p>
        </p:txBody>
      </p:sp>
      <p:sp>
        <p:nvSpPr>
          <p:cNvPr id="63" name="Line 37">
            <a:extLst>
              <a:ext uri="{FF2B5EF4-FFF2-40B4-BE49-F238E27FC236}">
                <a16:creationId xmlns:a16="http://schemas.microsoft.com/office/drawing/2014/main" id="{4283A550-CB00-48E9-9FB8-191E567048C8}"/>
              </a:ext>
            </a:extLst>
          </p:cNvPr>
          <p:cNvSpPr>
            <a:spLocks noChangeShapeType="1"/>
          </p:cNvSpPr>
          <p:nvPr/>
        </p:nvSpPr>
        <p:spPr bwMode="auto">
          <a:xfrm>
            <a:off x="515938" y="3230431"/>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4" name="Line 37">
            <a:extLst>
              <a:ext uri="{FF2B5EF4-FFF2-40B4-BE49-F238E27FC236}">
                <a16:creationId xmlns:a16="http://schemas.microsoft.com/office/drawing/2014/main" id="{285A511D-B543-4AFB-A6C8-96C964AAC552}"/>
              </a:ext>
            </a:extLst>
          </p:cNvPr>
          <p:cNvSpPr>
            <a:spLocks noChangeShapeType="1"/>
          </p:cNvSpPr>
          <p:nvPr/>
        </p:nvSpPr>
        <p:spPr bwMode="auto">
          <a:xfrm>
            <a:off x="6097706" y="3339159"/>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65" name="组合 64">
            <a:extLst>
              <a:ext uri="{FF2B5EF4-FFF2-40B4-BE49-F238E27FC236}">
                <a16:creationId xmlns:a16="http://schemas.microsoft.com/office/drawing/2014/main" id="{6DA4C4FC-83EB-4D93-97B9-487A59F7B719}"/>
              </a:ext>
            </a:extLst>
          </p:cNvPr>
          <p:cNvGrpSpPr/>
          <p:nvPr/>
        </p:nvGrpSpPr>
        <p:grpSpPr>
          <a:xfrm>
            <a:off x="1171576" y="2245410"/>
            <a:ext cx="3705530" cy="687365"/>
            <a:chOff x="1171576" y="2245410"/>
            <a:chExt cx="3705530" cy="687365"/>
          </a:xfrm>
        </p:grpSpPr>
        <p:sp>
          <p:nvSpPr>
            <p:cNvPr id="66" name="Text Box 9">
              <a:extLst>
                <a:ext uri="{FF2B5EF4-FFF2-40B4-BE49-F238E27FC236}">
                  <a16:creationId xmlns:a16="http://schemas.microsoft.com/office/drawing/2014/main" id="{945F3629-B9D3-4C14-9CA3-387033C395AD}"/>
                </a:ext>
              </a:extLst>
            </p:cNvPr>
            <p:cNvSpPr txBox="1">
              <a:spLocks noChangeArrowheads="1"/>
            </p:cNvSpPr>
            <p:nvPr/>
          </p:nvSpPr>
          <p:spPr bwMode="auto">
            <a:xfrm>
              <a:off x="1233794" y="2532725"/>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make_pkt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checksum</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7" name="Line 10">
              <a:extLst>
                <a:ext uri="{FF2B5EF4-FFF2-40B4-BE49-F238E27FC236}">
                  <a16:creationId xmlns:a16="http://schemas.microsoft.com/office/drawing/2014/main" id="{AC8BFB75-5C33-4693-AA2F-6BA9395796BC}"/>
                </a:ext>
              </a:extLst>
            </p:cNvPr>
            <p:cNvSpPr>
              <a:spLocks noChangeShapeType="1"/>
            </p:cNvSpPr>
            <p:nvPr/>
          </p:nvSpPr>
          <p:spPr bwMode="auto">
            <a:xfrm>
              <a:off x="1171576" y="2598606"/>
              <a:ext cx="14534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8" name="Text Box 38">
              <a:extLst>
                <a:ext uri="{FF2B5EF4-FFF2-40B4-BE49-F238E27FC236}">
                  <a16:creationId xmlns:a16="http://schemas.microsoft.com/office/drawing/2014/main" id="{9E5A5033-41C2-4D48-8870-58A7E25A4454}"/>
                </a:ext>
              </a:extLst>
            </p:cNvPr>
            <p:cNvSpPr txBox="1">
              <a:spLocks noChangeArrowheads="1"/>
            </p:cNvSpPr>
            <p:nvPr/>
          </p:nvSpPr>
          <p:spPr bwMode="auto">
            <a:xfrm>
              <a:off x="1277557" y="2245410"/>
              <a:ext cx="1503073" cy="2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p:txBody>
        </p:sp>
      </p:grpSp>
      <p:sp>
        <p:nvSpPr>
          <p:cNvPr id="69" name="Freeform 14">
            <a:extLst>
              <a:ext uri="{FF2B5EF4-FFF2-40B4-BE49-F238E27FC236}">
                <a16:creationId xmlns:a16="http://schemas.microsoft.com/office/drawing/2014/main" id="{EF233A90-9DE1-4FFD-9F4B-21F647337C92}"/>
              </a:ext>
            </a:extLst>
          </p:cNvPr>
          <p:cNvSpPr>
            <a:spLocks/>
          </p:cNvSpPr>
          <p:nvPr/>
        </p:nvSpPr>
        <p:spPr bwMode="auto">
          <a:xfrm flipV="1">
            <a:off x="1223963" y="3043106"/>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70" name="Group 22">
            <a:extLst>
              <a:ext uri="{FF2B5EF4-FFF2-40B4-BE49-F238E27FC236}">
                <a16:creationId xmlns:a16="http://schemas.microsoft.com/office/drawing/2014/main" id="{8942D554-B6FD-47D3-8D7A-C41BB6ADA508}"/>
              </a:ext>
            </a:extLst>
          </p:cNvPr>
          <p:cNvGrpSpPr>
            <a:grpSpLocks/>
          </p:cNvGrpSpPr>
          <p:nvPr/>
        </p:nvGrpSpPr>
        <p:grpSpPr bwMode="auto">
          <a:xfrm>
            <a:off x="5962651" y="2249356"/>
            <a:ext cx="1982788" cy="868363"/>
            <a:chOff x="2125" y="2654"/>
            <a:chExt cx="1249" cy="547"/>
          </a:xfrm>
        </p:grpSpPr>
        <p:sp>
          <p:nvSpPr>
            <p:cNvPr id="71" name="Text Box 23">
              <a:extLst>
                <a:ext uri="{FF2B5EF4-FFF2-40B4-BE49-F238E27FC236}">
                  <a16:creationId xmlns:a16="http://schemas.microsoft.com/office/drawing/2014/main" id="{C0E8B6CE-8B2E-4F02-98FC-42C4A25BAD33}"/>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2" name="Text Box 24">
              <a:extLst>
                <a:ext uri="{FF2B5EF4-FFF2-40B4-BE49-F238E27FC236}">
                  <a16:creationId xmlns:a16="http://schemas.microsoft.com/office/drawing/2014/main" id="{7FEBF6E1-766F-49EB-AFA5-1926200CF04E}"/>
                </a:ext>
              </a:extLst>
            </p:cNvPr>
            <p:cNvSpPr txBox="1">
              <a:spLocks noChangeArrowheads="1"/>
            </p:cNvSpPr>
            <p:nvPr/>
          </p:nvSpPr>
          <p:spPr bwMode="auto">
            <a:xfrm>
              <a:off x="2125" y="2654"/>
              <a:ext cx="114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corrupt(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3" name="Line 25">
              <a:extLst>
                <a:ext uri="{FF2B5EF4-FFF2-40B4-BE49-F238E27FC236}">
                  <a16:creationId xmlns:a16="http://schemas.microsoft.com/office/drawing/2014/main" id="{F187E4AA-0CC4-4E4C-B5A7-178014FCBDDA}"/>
                </a:ext>
              </a:extLst>
            </p:cNvPr>
            <p:cNvSpPr>
              <a:spLocks noChangeShapeType="1"/>
            </p:cNvSpPr>
            <p:nvPr/>
          </p:nvSpPr>
          <p:spPr bwMode="auto">
            <a:xfrm>
              <a:off x="2125" y="3040"/>
              <a:ext cx="10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74" name="Freeform 30">
            <a:extLst>
              <a:ext uri="{FF2B5EF4-FFF2-40B4-BE49-F238E27FC236}">
                <a16:creationId xmlns:a16="http://schemas.microsoft.com/office/drawing/2014/main" id="{9B846E8E-9AB1-4F91-85E6-0A9C0B7BD7CB}"/>
              </a:ext>
            </a:extLst>
          </p:cNvPr>
          <p:cNvSpPr>
            <a:spLocks/>
          </p:cNvSpPr>
          <p:nvPr/>
        </p:nvSpPr>
        <p:spPr bwMode="auto">
          <a:xfrm>
            <a:off x="6326872" y="305383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75" name="组合 74">
            <a:extLst>
              <a:ext uri="{FF2B5EF4-FFF2-40B4-BE49-F238E27FC236}">
                <a16:creationId xmlns:a16="http://schemas.microsoft.com/office/drawing/2014/main" id="{77FB71DF-8233-49D3-9D5F-E77BDDD95991}"/>
              </a:ext>
            </a:extLst>
          </p:cNvPr>
          <p:cNvGrpSpPr/>
          <p:nvPr/>
        </p:nvGrpSpPr>
        <p:grpSpPr>
          <a:xfrm>
            <a:off x="3703638" y="3084381"/>
            <a:ext cx="2085975" cy="979487"/>
            <a:chOff x="3703638" y="3084381"/>
            <a:chExt cx="2085975" cy="979487"/>
          </a:xfrm>
        </p:grpSpPr>
        <p:grpSp>
          <p:nvGrpSpPr>
            <p:cNvPr id="76" name="组合 75">
              <a:extLst>
                <a:ext uri="{FF2B5EF4-FFF2-40B4-BE49-F238E27FC236}">
                  <a16:creationId xmlns:a16="http://schemas.microsoft.com/office/drawing/2014/main" id="{0C80B99E-469B-4D33-973B-EA4FC5BA6B93}"/>
                </a:ext>
              </a:extLst>
            </p:cNvPr>
            <p:cNvGrpSpPr/>
            <p:nvPr/>
          </p:nvGrpSpPr>
          <p:grpSpPr>
            <a:xfrm>
              <a:off x="3703638" y="3084381"/>
              <a:ext cx="2085975" cy="979487"/>
              <a:chOff x="3703638" y="3084381"/>
              <a:chExt cx="2085975" cy="979487"/>
            </a:xfrm>
          </p:grpSpPr>
          <p:sp>
            <p:nvSpPr>
              <p:cNvPr id="78" name="Text Box 19">
                <a:extLst>
                  <a:ext uri="{FF2B5EF4-FFF2-40B4-BE49-F238E27FC236}">
                    <a16:creationId xmlns:a16="http://schemas.microsoft.com/office/drawing/2014/main" id="{54C98A3C-21AE-4B96-95F9-995C64D98BE8}"/>
                  </a:ext>
                </a:extLst>
              </p:cNvPr>
              <p:cNvSpPr txBox="1">
                <a:spLocks noChangeArrowheads="1"/>
              </p:cNvSpPr>
              <p:nvPr/>
            </p:nvSpPr>
            <p:spPr bwMode="auto">
              <a:xfrm>
                <a:off x="3729038" y="366381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9" name="Text Box 20">
                <a:extLst>
                  <a:ext uri="{FF2B5EF4-FFF2-40B4-BE49-F238E27FC236}">
                    <a16:creationId xmlns:a16="http://schemas.microsoft.com/office/drawing/2014/main" id="{5A317927-EAD5-4D49-AB64-72E431E26B1E}"/>
                  </a:ext>
                </a:extLst>
              </p:cNvPr>
              <p:cNvSpPr txBox="1">
                <a:spLocks noChangeArrowheads="1"/>
              </p:cNvSpPr>
              <p:nvPr/>
            </p:nvSpPr>
            <p:spPr bwMode="auto">
              <a:xfrm>
                <a:off x="3703638" y="30843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isNAK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77" name="Line 21">
              <a:extLst>
                <a:ext uri="{FF2B5EF4-FFF2-40B4-BE49-F238E27FC236}">
                  <a16:creationId xmlns:a16="http://schemas.microsoft.com/office/drawing/2014/main" id="{401453D3-BF69-4E37-99CC-FB4072DB7B56}"/>
                </a:ext>
              </a:extLst>
            </p:cNvPr>
            <p:cNvSpPr>
              <a:spLocks noChangeShapeType="1"/>
            </p:cNvSpPr>
            <p:nvPr/>
          </p:nvSpPr>
          <p:spPr bwMode="auto">
            <a:xfrm>
              <a:off x="3822701" y="3663818"/>
              <a:ext cx="1670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80" name="Freeform 18">
            <a:extLst>
              <a:ext uri="{FF2B5EF4-FFF2-40B4-BE49-F238E27FC236}">
                <a16:creationId xmlns:a16="http://schemas.microsoft.com/office/drawing/2014/main" id="{9AAB272E-8311-4A28-B000-6065B230E2D5}"/>
              </a:ext>
            </a:extLst>
          </p:cNvPr>
          <p:cNvSpPr>
            <a:spLocks/>
          </p:cNvSpPr>
          <p:nvPr/>
        </p:nvSpPr>
        <p:spPr bwMode="auto">
          <a:xfrm>
            <a:off x="3405775" y="3305685"/>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81" name="组合 80">
            <a:extLst>
              <a:ext uri="{FF2B5EF4-FFF2-40B4-BE49-F238E27FC236}">
                <a16:creationId xmlns:a16="http://schemas.microsoft.com/office/drawing/2014/main" id="{A26C8FE2-EA17-406A-A2A7-0EA4EF3BCEF9}"/>
              </a:ext>
            </a:extLst>
          </p:cNvPr>
          <p:cNvGrpSpPr/>
          <p:nvPr/>
        </p:nvGrpSpPr>
        <p:grpSpPr>
          <a:xfrm>
            <a:off x="6097706" y="4683608"/>
            <a:ext cx="2165350" cy="1152525"/>
            <a:chOff x="5840413" y="4687756"/>
            <a:chExt cx="2165350" cy="1152525"/>
          </a:xfrm>
        </p:grpSpPr>
        <p:sp>
          <p:nvSpPr>
            <p:cNvPr id="82" name="Text Box 11">
              <a:extLst>
                <a:ext uri="{FF2B5EF4-FFF2-40B4-BE49-F238E27FC236}">
                  <a16:creationId xmlns:a16="http://schemas.microsoft.com/office/drawing/2014/main" id="{ACE6F90B-6D63-4B71-93ED-29E19A828BC1}"/>
                </a:ext>
              </a:extLst>
            </p:cNvPr>
            <p:cNvSpPr txBox="1">
              <a:spLocks noChangeArrowheads="1"/>
            </p:cNvSpPr>
            <p:nvPr/>
          </p:nvSpPr>
          <p:spPr bwMode="auto">
            <a:xfrm>
              <a:off x="5862638" y="5221156"/>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extract(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deliver_data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ACK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3" name="Text Box 12">
              <a:extLst>
                <a:ext uri="{FF2B5EF4-FFF2-40B4-BE49-F238E27FC236}">
                  <a16:creationId xmlns:a16="http://schemas.microsoft.com/office/drawing/2014/main" id="{515E783D-0EF1-4141-83EF-6854C757B8C8}"/>
                </a:ext>
              </a:extLst>
            </p:cNvPr>
            <p:cNvSpPr txBox="1">
              <a:spLocks noChangeArrowheads="1"/>
            </p:cNvSpPr>
            <p:nvPr/>
          </p:nvSpPr>
          <p:spPr bwMode="auto">
            <a:xfrm>
              <a:off x="5840413" y="4687756"/>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notcorrupt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4" name="Line 13">
              <a:extLst>
                <a:ext uri="{FF2B5EF4-FFF2-40B4-BE49-F238E27FC236}">
                  <a16:creationId xmlns:a16="http://schemas.microsoft.com/office/drawing/2014/main" id="{DC6A854E-A9F8-4FBC-96AB-D0CEBDAF031D}"/>
                </a:ext>
              </a:extLst>
            </p:cNvPr>
            <p:cNvSpPr>
              <a:spLocks noChangeShapeType="1"/>
            </p:cNvSpPr>
            <p:nvPr/>
          </p:nvSpPr>
          <p:spPr bwMode="auto">
            <a:xfrm>
              <a:off x="5876925" y="5276719"/>
              <a:ext cx="182245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85" name="Freeform 34">
            <a:extLst>
              <a:ext uri="{FF2B5EF4-FFF2-40B4-BE49-F238E27FC236}">
                <a16:creationId xmlns:a16="http://schemas.microsoft.com/office/drawing/2014/main" id="{2145D7A8-FFDD-499F-8B49-6AA06D2FF84F}"/>
              </a:ext>
            </a:extLst>
          </p:cNvPr>
          <p:cNvSpPr>
            <a:spLocks/>
          </p:cNvSpPr>
          <p:nvPr/>
        </p:nvSpPr>
        <p:spPr bwMode="auto">
          <a:xfrm flipV="1">
            <a:off x="6314400" y="4360957"/>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86" name="组合 85">
            <a:extLst>
              <a:ext uri="{FF2B5EF4-FFF2-40B4-BE49-F238E27FC236}">
                <a16:creationId xmlns:a16="http://schemas.microsoft.com/office/drawing/2014/main" id="{995572AB-E366-439F-9922-9A94A5577E27}"/>
              </a:ext>
            </a:extLst>
          </p:cNvPr>
          <p:cNvGrpSpPr/>
          <p:nvPr/>
        </p:nvGrpSpPr>
        <p:grpSpPr>
          <a:xfrm>
            <a:off x="938571" y="4566464"/>
            <a:ext cx="3548062" cy="690979"/>
            <a:chOff x="1238251" y="4555993"/>
            <a:chExt cx="3548062" cy="690979"/>
          </a:xfrm>
        </p:grpSpPr>
        <p:sp>
          <p:nvSpPr>
            <p:cNvPr id="87" name="Text Box 16">
              <a:extLst>
                <a:ext uri="{FF2B5EF4-FFF2-40B4-BE49-F238E27FC236}">
                  <a16:creationId xmlns:a16="http://schemas.microsoft.com/office/drawing/2014/main" id="{47B129EF-667D-4360-8D58-C8C94E39AED3}"/>
                </a:ext>
              </a:extLst>
            </p:cNvPr>
            <p:cNvSpPr txBox="1">
              <a:spLocks noChangeArrowheads="1"/>
            </p:cNvSpPr>
            <p:nvPr/>
          </p:nvSpPr>
          <p:spPr bwMode="auto">
            <a:xfrm>
              <a:off x="1238251" y="455599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楷体" panose="02010609060101010101" pitchFamily="49" charset="-122"/>
                  <a:cs typeface="Times New Roman" panose="02020603050405020304" pitchFamily="18" charset="0"/>
                </a:rPr>
                <a:t>rdt_rcv(rcvpkt) &amp;&amp; isACK(rcvpkt)</a:t>
              </a:r>
            </a:p>
          </p:txBody>
        </p:sp>
        <p:sp>
          <p:nvSpPr>
            <p:cNvPr id="88" name="Line 17">
              <a:extLst>
                <a:ext uri="{FF2B5EF4-FFF2-40B4-BE49-F238E27FC236}">
                  <a16:creationId xmlns:a16="http://schemas.microsoft.com/office/drawing/2014/main" id="{C6CF9D1F-DC78-40AF-846D-799DD3D02126}"/>
                </a:ext>
              </a:extLst>
            </p:cNvPr>
            <p:cNvSpPr>
              <a:spLocks noChangeShapeType="1"/>
            </p:cNvSpPr>
            <p:nvPr/>
          </p:nvSpPr>
          <p:spPr bwMode="auto">
            <a:xfrm flipV="1">
              <a:off x="1339851" y="4879843"/>
              <a:ext cx="286149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9" name="Text Box 35">
              <a:extLst>
                <a:ext uri="{FF2B5EF4-FFF2-40B4-BE49-F238E27FC236}">
                  <a16:creationId xmlns:a16="http://schemas.microsoft.com/office/drawing/2014/main" id="{86460424-2043-4A42-91B0-821BD1B65628}"/>
                </a:ext>
              </a:extLst>
            </p:cNvPr>
            <p:cNvSpPr txBox="1">
              <a:spLocks noChangeArrowheads="1"/>
            </p:cNvSpPr>
            <p:nvPr/>
          </p:nvSpPr>
          <p:spPr bwMode="auto">
            <a:xfrm>
              <a:off x="2307286" y="4908418"/>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MS PGothic" panose="020B0600070205080204" pitchFamily="34" charset="-128"/>
                </a:rPr>
                <a:t>L</a:t>
              </a:r>
            </a:p>
          </p:txBody>
        </p:sp>
      </p:grpSp>
      <p:sp>
        <p:nvSpPr>
          <p:cNvPr id="90" name="Freeform 15">
            <a:extLst>
              <a:ext uri="{FF2B5EF4-FFF2-40B4-BE49-F238E27FC236}">
                <a16:creationId xmlns:a16="http://schemas.microsoft.com/office/drawing/2014/main" id="{1D92A60C-3AD8-4E0B-BF85-559C74A58BBF}"/>
              </a:ext>
            </a:extLst>
          </p:cNvPr>
          <p:cNvSpPr>
            <a:spLocks/>
          </p:cNvSpPr>
          <p:nvPr/>
        </p:nvSpPr>
        <p:spPr bwMode="auto">
          <a:xfrm>
            <a:off x="1271588" y="4254793"/>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92" name="组合 91">
            <a:extLst>
              <a:ext uri="{FF2B5EF4-FFF2-40B4-BE49-F238E27FC236}">
                <a16:creationId xmlns:a16="http://schemas.microsoft.com/office/drawing/2014/main" id="{4A164A61-C471-455F-BA35-DF9C4E4D60DD}"/>
              </a:ext>
            </a:extLst>
          </p:cNvPr>
          <p:cNvGrpSpPr/>
          <p:nvPr/>
        </p:nvGrpSpPr>
        <p:grpSpPr>
          <a:xfrm>
            <a:off x="430213" y="0"/>
            <a:ext cx="6614890" cy="1428589"/>
            <a:chOff x="551030" y="-368704"/>
            <a:chExt cx="6614890" cy="1428589"/>
          </a:xfrm>
        </p:grpSpPr>
        <p:grpSp>
          <p:nvGrpSpPr>
            <p:cNvPr id="93" name="组合 92">
              <a:extLst>
                <a:ext uri="{FF2B5EF4-FFF2-40B4-BE49-F238E27FC236}">
                  <a16:creationId xmlns:a16="http://schemas.microsoft.com/office/drawing/2014/main" id="{078A75CD-1358-445A-8162-C8FFCDF71545}"/>
                </a:ext>
              </a:extLst>
            </p:cNvPr>
            <p:cNvGrpSpPr/>
            <p:nvPr/>
          </p:nvGrpSpPr>
          <p:grpSpPr>
            <a:xfrm>
              <a:off x="1201632" y="303925"/>
              <a:ext cx="5964288" cy="709466"/>
              <a:chOff x="1839059" y="967769"/>
              <a:chExt cx="5964288" cy="709466"/>
            </a:xfrm>
          </p:grpSpPr>
          <p:sp>
            <p:nvSpPr>
              <p:cNvPr id="95" name="矩形: 圆角 30">
                <a:extLst>
                  <a:ext uri="{FF2B5EF4-FFF2-40B4-BE49-F238E27FC236}">
                    <a16:creationId xmlns:a16="http://schemas.microsoft.com/office/drawing/2014/main" id="{9420BE54-0CE2-4D79-9F9C-7EE74787C97E}"/>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96" name="文本框 95">
                <a:extLst>
                  <a:ext uri="{FF2B5EF4-FFF2-40B4-BE49-F238E27FC236}">
                    <a16:creationId xmlns:a16="http://schemas.microsoft.com/office/drawing/2014/main" id="{E3EF9A5A-F17F-4570-9377-F61BC1217A9C}"/>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94" name="图片 93">
              <a:extLst>
                <a:ext uri="{FF2B5EF4-FFF2-40B4-BE49-F238E27FC236}">
                  <a16:creationId xmlns:a16="http://schemas.microsoft.com/office/drawing/2014/main" id="{BFE0236C-DE79-4A74-95F8-9614B56A7C9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227304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p:cTn id="16" dur="500" fill="hold"/>
                                        <p:tgtEl>
                                          <p:spTgt spid="62"/>
                                        </p:tgtEl>
                                        <p:attrNameLst>
                                          <p:attrName>ppt_w</p:attrName>
                                        </p:attrNameLst>
                                      </p:cBhvr>
                                      <p:tavLst>
                                        <p:tav tm="0">
                                          <p:val>
                                            <p:fltVal val="0"/>
                                          </p:val>
                                        </p:tav>
                                        <p:tav tm="100000">
                                          <p:val>
                                            <p:strVal val="#ppt_w"/>
                                          </p:val>
                                        </p:tav>
                                      </p:tavLst>
                                    </p:anim>
                                    <p:anim calcmode="lin" valueType="num">
                                      <p:cBhvr>
                                        <p:cTn id="17" dur="500" fill="hold"/>
                                        <p:tgtEl>
                                          <p:spTgt spid="62"/>
                                        </p:tgtEl>
                                        <p:attrNameLst>
                                          <p:attrName>ppt_h</p:attrName>
                                        </p:attrNameLst>
                                      </p:cBhvr>
                                      <p:tavLst>
                                        <p:tav tm="0">
                                          <p:val>
                                            <p:fltVal val="0"/>
                                          </p:val>
                                        </p:tav>
                                        <p:tav tm="100000">
                                          <p:val>
                                            <p:strVal val="#ppt_h"/>
                                          </p:val>
                                        </p:tav>
                                      </p:tavLst>
                                    </p:anim>
                                    <p:animEffect transition="in" filter="fade">
                                      <p:cBhvr>
                                        <p:cTn id="18" dur="500"/>
                                        <p:tgtEl>
                                          <p:spTgt spid="62"/>
                                        </p:tgtEl>
                                      </p:cBhvr>
                                    </p:animEffect>
                                  </p:childTnLst>
                                </p:cTn>
                              </p:par>
                              <p:par>
                                <p:cTn id="19" presetID="22" presetClass="entr" presetSubtype="8"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p:cTn id="25" dur="500" fill="hold"/>
                                        <p:tgtEl>
                                          <p:spTgt spid="53"/>
                                        </p:tgtEl>
                                        <p:attrNameLst>
                                          <p:attrName>ppt_w</p:attrName>
                                        </p:attrNameLst>
                                      </p:cBhvr>
                                      <p:tavLst>
                                        <p:tav tm="0">
                                          <p:val>
                                            <p:fltVal val="0"/>
                                          </p:val>
                                        </p:tav>
                                        <p:tav tm="100000">
                                          <p:val>
                                            <p:strVal val="#ppt_w"/>
                                          </p:val>
                                        </p:tav>
                                      </p:tavLst>
                                    </p:anim>
                                    <p:anim calcmode="lin" valueType="num">
                                      <p:cBhvr>
                                        <p:cTn id="26" dur="500" fill="hold"/>
                                        <p:tgtEl>
                                          <p:spTgt spid="53"/>
                                        </p:tgtEl>
                                        <p:attrNameLst>
                                          <p:attrName>ppt_h</p:attrName>
                                        </p:attrNameLst>
                                      </p:cBhvr>
                                      <p:tavLst>
                                        <p:tav tm="0">
                                          <p:val>
                                            <p:fltVal val="0"/>
                                          </p:val>
                                        </p:tav>
                                        <p:tav tm="100000">
                                          <p:val>
                                            <p:strVal val="#ppt_h"/>
                                          </p:val>
                                        </p:tav>
                                      </p:tavLst>
                                    </p:anim>
                                    <p:animEffect transition="in" filter="fade">
                                      <p:cBhvr>
                                        <p:cTn id="27" dur="500"/>
                                        <p:tgtEl>
                                          <p:spTgt spid="53"/>
                                        </p:tgtEl>
                                      </p:cBhvr>
                                    </p:animEffect>
                                  </p:childTnLst>
                                </p:cTn>
                              </p:par>
                              <p:par>
                                <p:cTn id="28" presetID="2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left)">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left)">
                                      <p:cBhvr>
                                        <p:cTn id="54" dur="500"/>
                                        <p:tgtEl>
                                          <p:spTgt spid="7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up)">
                                      <p:cBhvr>
                                        <p:cTn id="62" dur="500"/>
                                        <p:tgtEl>
                                          <p:spTgt spid="8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wipe(left)">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right)">
                                      <p:cBhvr>
                                        <p:cTn id="7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2" grpId="0"/>
      <p:bldP spid="63" grpId="0" animBg="1"/>
      <p:bldP spid="64" grpId="0" animBg="1"/>
      <p:bldP spid="69" grpId="0" animBg="1"/>
      <p:bldP spid="74" grpId="0" animBg="1"/>
      <p:bldP spid="80" grpId="0" animBg="1"/>
      <p:bldP spid="85" grpId="0" animBg="1"/>
      <p:bldP spid="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a:extLst>
              <a:ext uri="{FF2B5EF4-FFF2-40B4-BE49-F238E27FC236}">
                <a16:creationId xmlns:a16="http://schemas.microsoft.com/office/drawing/2014/main" id="{553444A6-204D-45A5-A51A-024D73BE4824}"/>
              </a:ext>
            </a:extLst>
          </p:cNvPr>
          <p:cNvGrpSpPr/>
          <p:nvPr/>
        </p:nvGrpSpPr>
        <p:grpSpPr>
          <a:xfrm>
            <a:off x="515938" y="1820732"/>
            <a:ext cx="7747118" cy="4015401"/>
            <a:chOff x="515938" y="1820732"/>
            <a:chExt cx="7747118" cy="4015401"/>
          </a:xfrm>
        </p:grpSpPr>
        <p:grpSp>
          <p:nvGrpSpPr>
            <p:cNvPr id="45" name="组合 44">
              <a:extLst>
                <a:ext uri="{FF2B5EF4-FFF2-40B4-BE49-F238E27FC236}">
                  <a16:creationId xmlns:a16="http://schemas.microsoft.com/office/drawing/2014/main" id="{82BA1CD3-AA2B-4D49-8426-684D1C0EFF53}"/>
                </a:ext>
              </a:extLst>
            </p:cNvPr>
            <p:cNvGrpSpPr/>
            <p:nvPr/>
          </p:nvGrpSpPr>
          <p:grpSpPr>
            <a:xfrm>
              <a:off x="6354764" y="3411406"/>
              <a:ext cx="1077911" cy="1025525"/>
              <a:chOff x="6354764" y="3411406"/>
              <a:chExt cx="1077911" cy="1025525"/>
            </a:xfrm>
          </p:grpSpPr>
          <p:sp>
            <p:nvSpPr>
              <p:cNvPr id="84" name="Oval 4">
                <a:extLst>
                  <a:ext uri="{FF2B5EF4-FFF2-40B4-BE49-F238E27FC236}">
                    <a16:creationId xmlns:a16="http://schemas.microsoft.com/office/drawing/2014/main" id="{E0363B4A-93A6-4918-BC85-08A81E306345}"/>
                  </a:ext>
                </a:extLst>
              </p:cNvPr>
              <p:cNvSpPr>
                <a:spLocks noChangeArrowheads="1"/>
              </p:cNvSpPr>
              <p:nvPr/>
            </p:nvSpPr>
            <p:spPr bwMode="auto">
              <a:xfrm>
                <a:off x="6477000" y="3411406"/>
                <a:ext cx="955675" cy="1011238"/>
              </a:xfrm>
              <a:prstGeom prst="ellipse">
                <a:avLst/>
              </a:prstGeom>
              <a:solidFill>
                <a:srgbClr val="92D050"/>
              </a:solidFill>
              <a:ln w="19050">
                <a:solidFill>
                  <a:srgbClr val="92D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5" name="Group 31">
                <a:extLst>
                  <a:ext uri="{FF2B5EF4-FFF2-40B4-BE49-F238E27FC236}">
                    <a16:creationId xmlns:a16="http://schemas.microsoft.com/office/drawing/2014/main" id="{4076D4AB-66DD-48B8-A58C-8896079254B9}"/>
                  </a:ext>
                </a:extLst>
              </p:cNvPr>
              <p:cNvGrpSpPr>
                <a:grpSpLocks/>
              </p:cNvGrpSpPr>
              <p:nvPr/>
            </p:nvGrpSpPr>
            <p:grpSpPr bwMode="auto">
              <a:xfrm>
                <a:off x="6354764" y="3474906"/>
                <a:ext cx="985838" cy="962025"/>
                <a:chOff x="1390" y="3347"/>
                <a:chExt cx="621" cy="606"/>
              </a:xfrm>
            </p:grpSpPr>
            <p:sp>
              <p:nvSpPr>
                <p:cNvPr id="86" name="Oval 32">
                  <a:extLst>
                    <a:ext uri="{FF2B5EF4-FFF2-40B4-BE49-F238E27FC236}">
                      <a16:creationId xmlns:a16="http://schemas.microsoft.com/office/drawing/2014/main" id="{8EA4E422-57A5-40F3-AB17-11CCAA1D342D}"/>
                    </a:ext>
                  </a:extLst>
                </p:cNvPr>
                <p:cNvSpPr>
                  <a:spLocks noChangeArrowheads="1"/>
                </p:cNvSpPr>
                <p:nvPr/>
              </p:nvSpPr>
              <p:spPr bwMode="auto">
                <a:xfrm>
                  <a:off x="1390" y="3347"/>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7" name="Text Box 33">
                  <a:extLst>
                    <a:ext uri="{FF2B5EF4-FFF2-40B4-BE49-F238E27FC236}">
                      <a16:creationId xmlns:a16="http://schemas.microsoft.com/office/drawing/2014/main" id="{B4DDF97F-7C1B-4AD6-8ADD-09DBFACED22F}"/>
                    </a:ext>
                  </a:extLst>
                </p:cNvPr>
                <p:cNvSpPr txBox="1">
                  <a:spLocks noChangeArrowheads="1"/>
                </p:cNvSpPr>
                <p:nvPr/>
              </p:nvSpPr>
              <p:spPr bwMode="auto">
                <a:xfrm>
                  <a:off x="1396" y="340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grpSp>
        <p:sp>
          <p:nvSpPr>
            <p:cNvPr id="46" name="Text Box 36">
              <a:extLst>
                <a:ext uri="{FF2B5EF4-FFF2-40B4-BE49-F238E27FC236}">
                  <a16:creationId xmlns:a16="http://schemas.microsoft.com/office/drawing/2014/main" id="{CCCAD20A-773A-417E-927C-BBBDCABF8E7D}"/>
                </a:ext>
              </a:extLst>
            </p:cNvPr>
            <p:cNvSpPr txBox="1">
              <a:spLocks noChangeArrowheads="1"/>
            </p:cNvSpPr>
            <p:nvPr/>
          </p:nvSpPr>
          <p:spPr bwMode="auto">
            <a:xfrm>
              <a:off x="6227763" y="1820732"/>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p>
          </p:txBody>
        </p:sp>
        <p:grpSp>
          <p:nvGrpSpPr>
            <p:cNvPr id="47" name="组合 46">
              <a:extLst>
                <a:ext uri="{FF2B5EF4-FFF2-40B4-BE49-F238E27FC236}">
                  <a16:creationId xmlns:a16="http://schemas.microsoft.com/office/drawing/2014/main" id="{0658BCD3-E8DC-459E-B7DF-CC7242D9E46A}"/>
                </a:ext>
              </a:extLst>
            </p:cNvPr>
            <p:cNvGrpSpPr/>
            <p:nvPr/>
          </p:nvGrpSpPr>
          <p:grpSpPr>
            <a:xfrm>
              <a:off x="762001" y="3197093"/>
              <a:ext cx="2798762" cy="1050925"/>
              <a:chOff x="762001" y="3197093"/>
              <a:chExt cx="2798762" cy="1050925"/>
            </a:xfrm>
          </p:grpSpPr>
          <p:sp>
            <p:nvSpPr>
              <p:cNvPr id="77" name="Oval 5">
                <a:extLst>
                  <a:ext uri="{FF2B5EF4-FFF2-40B4-BE49-F238E27FC236}">
                    <a16:creationId xmlns:a16="http://schemas.microsoft.com/office/drawing/2014/main" id="{68F8D4FE-5201-489E-B37C-0F3C2C498AEC}"/>
                  </a:ext>
                </a:extLst>
              </p:cNvPr>
              <p:cNvSpPr>
                <a:spLocks noChangeArrowheads="1"/>
              </p:cNvSpPr>
              <p:nvPr/>
            </p:nvSpPr>
            <p:spPr bwMode="auto">
              <a:xfrm>
                <a:off x="26050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8" name="Oval 6">
                <a:extLst>
                  <a:ext uri="{FF2B5EF4-FFF2-40B4-BE49-F238E27FC236}">
                    <a16:creationId xmlns:a16="http://schemas.microsoft.com/office/drawing/2014/main" id="{92F40995-66A5-4DE1-B051-F63F8FC654D2}"/>
                  </a:ext>
                </a:extLst>
              </p:cNvPr>
              <p:cNvSpPr>
                <a:spLocks noChangeArrowheads="1"/>
              </p:cNvSpPr>
              <p:nvPr/>
            </p:nvSpPr>
            <p:spPr bwMode="auto">
              <a:xfrm>
                <a:off x="10048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9" name="Oval 7">
                <a:extLst>
                  <a:ext uri="{FF2B5EF4-FFF2-40B4-BE49-F238E27FC236}">
                    <a16:creationId xmlns:a16="http://schemas.microsoft.com/office/drawing/2014/main" id="{E9B4DCFF-7619-4C88-927B-FAF2B68DF9E8}"/>
                  </a:ext>
                </a:extLst>
              </p:cNvPr>
              <p:cNvSpPr>
                <a:spLocks noChangeArrowheads="1"/>
              </p:cNvSpPr>
              <p:nvPr/>
            </p:nvSpPr>
            <p:spPr bwMode="auto">
              <a:xfrm>
                <a:off x="863601" y="3273293"/>
                <a:ext cx="985837" cy="96202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0" name="Text Box 8">
                <a:extLst>
                  <a:ext uri="{FF2B5EF4-FFF2-40B4-BE49-F238E27FC236}">
                    <a16:creationId xmlns:a16="http://schemas.microsoft.com/office/drawing/2014/main" id="{44C257A9-2055-43AF-B10A-C061CD97F06D}"/>
                  </a:ext>
                </a:extLst>
              </p:cNvPr>
              <p:cNvSpPr txBox="1">
                <a:spLocks noChangeArrowheads="1"/>
              </p:cNvSpPr>
              <p:nvPr/>
            </p:nvSpPr>
            <p:spPr bwMode="auto">
              <a:xfrm>
                <a:off x="762001" y="335743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自上层</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的调用</a:t>
                </a:r>
              </a:p>
            </p:txBody>
          </p:sp>
          <p:grpSp>
            <p:nvGrpSpPr>
              <p:cNvPr id="81" name="Group 26">
                <a:extLst>
                  <a:ext uri="{FF2B5EF4-FFF2-40B4-BE49-F238E27FC236}">
                    <a16:creationId xmlns:a16="http://schemas.microsoft.com/office/drawing/2014/main" id="{E376D228-CBEA-4C67-9394-A4DDED0EE5D1}"/>
                  </a:ext>
                </a:extLst>
              </p:cNvPr>
              <p:cNvGrpSpPr>
                <a:grpSpLocks/>
              </p:cNvGrpSpPr>
              <p:nvPr/>
            </p:nvGrpSpPr>
            <p:grpSpPr bwMode="auto">
              <a:xfrm>
                <a:off x="2459038" y="3285993"/>
                <a:ext cx="1074738" cy="962025"/>
                <a:chOff x="1540" y="2116"/>
                <a:chExt cx="677" cy="606"/>
              </a:xfrm>
            </p:grpSpPr>
            <p:sp>
              <p:nvSpPr>
                <p:cNvPr id="82" name="Oval 27">
                  <a:extLst>
                    <a:ext uri="{FF2B5EF4-FFF2-40B4-BE49-F238E27FC236}">
                      <a16:creationId xmlns:a16="http://schemas.microsoft.com/office/drawing/2014/main" id="{7FADDF94-B0BD-4A41-88D1-33BAD69BF31D}"/>
                    </a:ext>
                  </a:extLst>
                </p:cNvPr>
                <p:cNvSpPr>
                  <a:spLocks noChangeArrowheads="1"/>
                </p:cNvSpPr>
                <p:nvPr/>
              </p:nvSpPr>
              <p:spPr bwMode="auto">
                <a:xfrm>
                  <a:off x="1565" y="2116"/>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3" name="Text Box 28">
                  <a:extLst>
                    <a:ext uri="{FF2B5EF4-FFF2-40B4-BE49-F238E27FC236}">
                      <a16:creationId xmlns:a16="http://schemas.microsoft.com/office/drawing/2014/main" id="{82017DD2-239E-4B48-AB17-5FEB0D6BF84F}"/>
                    </a:ext>
                  </a:extLst>
                </p:cNvPr>
                <p:cNvSpPr txBox="1">
                  <a:spLocks noChangeArrowheads="1"/>
                </p:cNvSpPr>
                <p:nvPr/>
              </p:nvSpPr>
              <p:spPr bwMode="auto">
                <a:xfrm>
                  <a:off x="1540" y="2163"/>
                  <a:ext cx="677"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sp>
          <p:nvSpPr>
            <p:cNvPr id="48" name="Text Box 35">
              <a:extLst>
                <a:ext uri="{FF2B5EF4-FFF2-40B4-BE49-F238E27FC236}">
                  <a16:creationId xmlns:a16="http://schemas.microsoft.com/office/drawing/2014/main" id="{690BEDB4-2514-4C68-83EE-7E745C9FB028}"/>
                </a:ext>
              </a:extLst>
            </p:cNvPr>
            <p:cNvSpPr txBox="1">
              <a:spLocks noChangeArrowheads="1"/>
            </p:cNvSpPr>
            <p:nvPr/>
          </p:nvSpPr>
          <p:spPr bwMode="auto">
            <a:xfrm>
              <a:off x="1656757" y="5234533"/>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p>
          </p:txBody>
        </p:sp>
        <p:sp>
          <p:nvSpPr>
            <p:cNvPr id="49" name="Line 37">
              <a:extLst>
                <a:ext uri="{FF2B5EF4-FFF2-40B4-BE49-F238E27FC236}">
                  <a16:creationId xmlns:a16="http://schemas.microsoft.com/office/drawing/2014/main" id="{C9B672F9-0A4B-4E18-BF64-A198BEACA87D}"/>
                </a:ext>
              </a:extLst>
            </p:cNvPr>
            <p:cNvSpPr>
              <a:spLocks noChangeShapeType="1"/>
            </p:cNvSpPr>
            <p:nvPr/>
          </p:nvSpPr>
          <p:spPr bwMode="auto">
            <a:xfrm>
              <a:off x="515938" y="3230431"/>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0" name="Line 37">
              <a:extLst>
                <a:ext uri="{FF2B5EF4-FFF2-40B4-BE49-F238E27FC236}">
                  <a16:creationId xmlns:a16="http://schemas.microsoft.com/office/drawing/2014/main" id="{3106076F-4668-418B-97E6-019F6CECA22A}"/>
                </a:ext>
              </a:extLst>
            </p:cNvPr>
            <p:cNvSpPr>
              <a:spLocks noChangeShapeType="1"/>
            </p:cNvSpPr>
            <p:nvPr/>
          </p:nvSpPr>
          <p:spPr bwMode="auto">
            <a:xfrm>
              <a:off x="6097706" y="3339159"/>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1" name="组合 50">
              <a:extLst>
                <a:ext uri="{FF2B5EF4-FFF2-40B4-BE49-F238E27FC236}">
                  <a16:creationId xmlns:a16="http://schemas.microsoft.com/office/drawing/2014/main" id="{E789E576-E6D6-495F-AE3A-A08605C1E832}"/>
                </a:ext>
              </a:extLst>
            </p:cNvPr>
            <p:cNvGrpSpPr/>
            <p:nvPr/>
          </p:nvGrpSpPr>
          <p:grpSpPr>
            <a:xfrm>
              <a:off x="1171576" y="2245410"/>
              <a:ext cx="3705530" cy="687365"/>
              <a:chOff x="1171576" y="2245410"/>
              <a:chExt cx="3705530" cy="687365"/>
            </a:xfrm>
          </p:grpSpPr>
          <p:sp>
            <p:nvSpPr>
              <p:cNvPr id="74" name="Text Box 9">
                <a:extLst>
                  <a:ext uri="{FF2B5EF4-FFF2-40B4-BE49-F238E27FC236}">
                    <a16:creationId xmlns:a16="http://schemas.microsoft.com/office/drawing/2014/main" id="{7850ABF3-F189-4D68-B28C-AA5664812BF8}"/>
                  </a:ext>
                </a:extLst>
              </p:cNvPr>
              <p:cNvSpPr txBox="1">
                <a:spLocks noChangeArrowheads="1"/>
              </p:cNvSpPr>
              <p:nvPr/>
            </p:nvSpPr>
            <p:spPr bwMode="auto">
              <a:xfrm>
                <a:off x="1233794" y="2532725"/>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make_pkt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checksum</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5" name="Line 10">
                <a:extLst>
                  <a:ext uri="{FF2B5EF4-FFF2-40B4-BE49-F238E27FC236}">
                    <a16:creationId xmlns:a16="http://schemas.microsoft.com/office/drawing/2014/main" id="{36D74838-86E5-4ABB-9D81-8F895D02F915}"/>
                  </a:ext>
                </a:extLst>
              </p:cNvPr>
              <p:cNvSpPr>
                <a:spLocks noChangeShapeType="1"/>
              </p:cNvSpPr>
              <p:nvPr/>
            </p:nvSpPr>
            <p:spPr bwMode="auto">
              <a:xfrm>
                <a:off x="1171576" y="2598606"/>
                <a:ext cx="14534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6" name="Text Box 38">
                <a:extLst>
                  <a:ext uri="{FF2B5EF4-FFF2-40B4-BE49-F238E27FC236}">
                    <a16:creationId xmlns:a16="http://schemas.microsoft.com/office/drawing/2014/main" id="{DC4C8749-09AE-462B-BD67-D104DF8C86DE}"/>
                  </a:ext>
                </a:extLst>
              </p:cNvPr>
              <p:cNvSpPr txBox="1">
                <a:spLocks noChangeArrowheads="1"/>
              </p:cNvSpPr>
              <p:nvPr/>
            </p:nvSpPr>
            <p:spPr bwMode="auto">
              <a:xfrm>
                <a:off x="1277557" y="2245410"/>
                <a:ext cx="1503073" cy="2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p:txBody>
          </p:sp>
        </p:grpSp>
        <p:sp>
          <p:nvSpPr>
            <p:cNvPr id="52" name="Freeform 14">
              <a:extLst>
                <a:ext uri="{FF2B5EF4-FFF2-40B4-BE49-F238E27FC236}">
                  <a16:creationId xmlns:a16="http://schemas.microsoft.com/office/drawing/2014/main" id="{3AD9464B-2FAE-4409-9269-A9406C4D6490}"/>
                </a:ext>
              </a:extLst>
            </p:cNvPr>
            <p:cNvSpPr>
              <a:spLocks/>
            </p:cNvSpPr>
            <p:nvPr/>
          </p:nvSpPr>
          <p:spPr bwMode="auto">
            <a:xfrm flipV="1">
              <a:off x="1223963" y="3043106"/>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3" name="Group 22">
              <a:extLst>
                <a:ext uri="{FF2B5EF4-FFF2-40B4-BE49-F238E27FC236}">
                  <a16:creationId xmlns:a16="http://schemas.microsoft.com/office/drawing/2014/main" id="{3366AD8C-A734-43D9-AFBD-681113E23429}"/>
                </a:ext>
              </a:extLst>
            </p:cNvPr>
            <p:cNvGrpSpPr>
              <a:grpSpLocks/>
            </p:cNvGrpSpPr>
            <p:nvPr/>
          </p:nvGrpSpPr>
          <p:grpSpPr bwMode="auto">
            <a:xfrm>
              <a:off x="5962651" y="2249356"/>
              <a:ext cx="1982788" cy="868363"/>
              <a:chOff x="2125" y="2654"/>
              <a:chExt cx="1249" cy="547"/>
            </a:xfrm>
          </p:grpSpPr>
          <p:sp>
            <p:nvSpPr>
              <p:cNvPr id="71" name="Text Box 23">
                <a:extLst>
                  <a:ext uri="{FF2B5EF4-FFF2-40B4-BE49-F238E27FC236}">
                    <a16:creationId xmlns:a16="http://schemas.microsoft.com/office/drawing/2014/main" id="{508F6832-4A70-40FD-93EF-4001791D5650}"/>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2" name="Text Box 24">
                <a:extLst>
                  <a:ext uri="{FF2B5EF4-FFF2-40B4-BE49-F238E27FC236}">
                    <a16:creationId xmlns:a16="http://schemas.microsoft.com/office/drawing/2014/main" id="{EBC05920-6AF3-40E4-813A-7026B5B0FA8E}"/>
                  </a:ext>
                </a:extLst>
              </p:cNvPr>
              <p:cNvSpPr txBox="1">
                <a:spLocks noChangeArrowheads="1"/>
              </p:cNvSpPr>
              <p:nvPr/>
            </p:nvSpPr>
            <p:spPr bwMode="auto">
              <a:xfrm>
                <a:off x="2125" y="2654"/>
                <a:ext cx="114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corrupt(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3" name="Line 25">
                <a:extLst>
                  <a:ext uri="{FF2B5EF4-FFF2-40B4-BE49-F238E27FC236}">
                    <a16:creationId xmlns:a16="http://schemas.microsoft.com/office/drawing/2014/main" id="{F2A79075-B9FA-4126-B396-C76A601EC149}"/>
                  </a:ext>
                </a:extLst>
              </p:cNvPr>
              <p:cNvSpPr>
                <a:spLocks noChangeShapeType="1"/>
              </p:cNvSpPr>
              <p:nvPr/>
            </p:nvSpPr>
            <p:spPr bwMode="auto">
              <a:xfrm>
                <a:off x="2125" y="3040"/>
                <a:ext cx="10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54" name="Freeform 30">
              <a:extLst>
                <a:ext uri="{FF2B5EF4-FFF2-40B4-BE49-F238E27FC236}">
                  <a16:creationId xmlns:a16="http://schemas.microsoft.com/office/drawing/2014/main" id="{34CC0864-22BD-423B-94AE-852FA41FBFBC}"/>
                </a:ext>
              </a:extLst>
            </p:cNvPr>
            <p:cNvSpPr>
              <a:spLocks/>
            </p:cNvSpPr>
            <p:nvPr/>
          </p:nvSpPr>
          <p:spPr bwMode="auto">
            <a:xfrm>
              <a:off x="6326872" y="305383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F69682F7-CCA5-4D1C-81E2-C9F521819B54}"/>
                </a:ext>
              </a:extLst>
            </p:cNvPr>
            <p:cNvGrpSpPr/>
            <p:nvPr/>
          </p:nvGrpSpPr>
          <p:grpSpPr>
            <a:xfrm>
              <a:off x="3703638" y="3084381"/>
              <a:ext cx="2085975" cy="979487"/>
              <a:chOff x="3703638" y="3084381"/>
              <a:chExt cx="2085975" cy="979487"/>
            </a:xfrm>
          </p:grpSpPr>
          <p:grpSp>
            <p:nvGrpSpPr>
              <p:cNvPr id="67" name="组合 66">
                <a:extLst>
                  <a:ext uri="{FF2B5EF4-FFF2-40B4-BE49-F238E27FC236}">
                    <a16:creationId xmlns:a16="http://schemas.microsoft.com/office/drawing/2014/main" id="{E92D6FA4-182A-4BE4-9859-D602DB3DAE10}"/>
                  </a:ext>
                </a:extLst>
              </p:cNvPr>
              <p:cNvGrpSpPr/>
              <p:nvPr/>
            </p:nvGrpSpPr>
            <p:grpSpPr>
              <a:xfrm>
                <a:off x="3703638" y="3084381"/>
                <a:ext cx="2085975" cy="979487"/>
                <a:chOff x="3703638" y="3084381"/>
                <a:chExt cx="2085975" cy="979487"/>
              </a:xfrm>
            </p:grpSpPr>
            <p:sp>
              <p:nvSpPr>
                <p:cNvPr id="69" name="Text Box 19">
                  <a:extLst>
                    <a:ext uri="{FF2B5EF4-FFF2-40B4-BE49-F238E27FC236}">
                      <a16:creationId xmlns:a16="http://schemas.microsoft.com/office/drawing/2014/main" id="{89D2000A-BC42-4028-88D8-C29C36FDCF97}"/>
                    </a:ext>
                  </a:extLst>
                </p:cNvPr>
                <p:cNvSpPr txBox="1">
                  <a:spLocks noChangeArrowheads="1"/>
                </p:cNvSpPr>
                <p:nvPr/>
              </p:nvSpPr>
              <p:spPr bwMode="auto">
                <a:xfrm>
                  <a:off x="3729038" y="366381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0" name="Text Box 20">
                  <a:extLst>
                    <a:ext uri="{FF2B5EF4-FFF2-40B4-BE49-F238E27FC236}">
                      <a16:creationId xmlns:a16="http://schemas.microsoft.com/office/drawing/2014/main" id="{AA8B8CE4-9848-4B78-8D1F-02789F8BA2B8}"/>
                    </a:ext>
                  </a:extLst>
                </p:cNvPr>
                <p:cNvSpPr txBox="1">
                  <a:spLocks noChangeArrowheads="1"/>
                </p:cNvSpPr>
                <p:nvPr/>
              </p:nvSpPr>
              <p:spPr bwMode="auto">
                <a:xfrm>
                  <a:off x="3703638" y="30843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isNAK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68" name="Line 21">
                <a:extLst>
                  <a:ext uri="{FF2B5EF4-FFF2-40B4-BE49-F238E27FC236}">
                    <a16:creationId xmlns:a16="http://schemas.microsoft.com/office/drawing/2014/main" id="{B88D16EC-60E7-4D68-8AD3-6830D3E26FDA}"/>
                  </a:ext>
                </a:extLst>
              </p:cNvPr>
              <p:cNvSpPr>
                <a:spLocks noChangeShapeType="1"/>
              </p:cNvSpPr>
              <p:nvPr/>
            </p:nvSpPr>
            <p:spPr bwMode="auto">
              <a:xfrm>
                <a:off x="3822701" y="3663818"/>
                <a:ext cx="1670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56" name="Freeform 18">
              <a:extLst>
                <a:ext uri="{FF2B5EF4-FFF2-40B4-BE49-F238E27FC236}">
                  <a16:creationId xmlns:a16="http://schemas.microsoft.com/office/drawing/2014/main" id="{1B019F90-D1F0-4101-8E12-1BF1F7BC55BD}"/>
                </a:ext>
              </a:extLst>
            </p:cNvPr>
            <p:cNvSpPr>
              <a:spLocks/>
            </p:cNvSpPr>
            <p:nvPr/>
          </p:nvSpPr>
          <p:spPr bwMode="auto">
            <a:xfrm>
              <a:off x="3405775" y="3305685"/>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7" name="组合 56">
              <a:extLst>
                <a:ext uri="{FF2B5EF4-FFF2-40B4-BE49-F238E27FC236}">
                  <a16:creationId xmlns:a16="http://schemas.microsoft.com/office/drawing/2014/main" id="{7B7394CF-9F93-467D-9A33-EEDBE5319034}"/>
                </a:ext>
              </a:extLst>
            </p:cNvPr>
            <p:cNvGrpSpPr/>
            <p:nvPr/>
          </p:nvGrpSpPr>
          <p:grpSpPr>
            <a:xfrm>
              <a:off x="6097706" y="4683608"/>
              <a:ext cx="2165350" cy="1152525"/>
              <a:chOff x="5840413" y="4687756"/>
              <a:chExt cx="2165350" cy="1152525"/>
            </a:xfrm>
          </p:grpSpPr>
          <p:sp>
            <p:nvSpPr>
              <p:cNvPr id="64" name="Text Box 11">
                <a:extLst>
                  <a:ext uri="{FF2B5EF4-FFF2-40B4-BE49-F238E27FC236}">
                    <a16:creationId xmlns:a16="http://schemas.microsoft.com/office/drawing/2014/main" id="{007DCB2F-F323-44CB-A1E1-FEFE9B98C8F9}"/>
                  </a:ext>
                </a:extLst>
              </p:cNvPr>
              <p:cNvSpPr txBox="1">
                <a:spLocks noChangeArrowheads="1"/>
              </p:cNvSpPr>
              <p:nvPr/>
            </p:nvSpPr>
            <p:spPr bwMode="auto">
              <a:xfrm>
                <a:off x="5862638" y="5221156"/>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extract(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deliver_data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ACK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5" name="Text Box 12">
                <a:extLst>
                  <a:ext uri="{FF2B5EF4-FFF2-40B4-BE49-F238E27FC236}">
                    <a16:creationId xmlns:a16="http://schemas.microsoft.com/office/drawing/2014/main" id="{22C44B5B-C32A-407A-B855-48B55B6D4829}"/>
                  </a:ext>
                </a:extLst>
              </p:cNvPr>
              <p:cNvSpPr txBox="1">
                <a:spLocks noChangeArrowheads="1"/>
              </p:cNvSpPr>
              <p:nvPr/>
            </p:nvSpPr>
            <p:spPr bwMode="auto">
              <a:xfrm>
                <a:off x="5840413" y="4687756"/>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notcorrupt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6" name="Line 13">
                <a:extLst>
                  <a:ext uri="{FF2B5EF4-FFF2-40B4-BE49-F238E27FC236}">
                    <a16:creationId xmlns:a16="http://schemas.microsoft.com/office/drawing/2014/main" id="{E734B469-AC1D-48BF-A0CF-1E723223A829}"/>
                  </a:ext>
                </a:extLst>
              </p:cNvPr>
              <p:cNvSpPr>
                <a:spLocks noChangeShapeType="1"/>
              </p:cNvSpPr>
              <p:nvPr/>
            </p:nvSpPr>
            <p:spPr bwMode="auto">
              <a:xfrm>
                <a:off x="5876925" y="5276719"/>
                <a:ext cx="182245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58" name="Freeform 34">
              <a:extLst>
                <a:ext uri="{FF2B5EF4-FFF2-40B4-BE49-F238E27FC236}">
                  <a16:creationId xmlns:a16="http://schemas.microsoft.com/office/drawing/2014/main" id="{0E179778-CB22-4F93-BDBF-16C5F4222A31}"/>
                </a:ext>
              </a:extLst>
            </p:cNvPr>
            <p:cNvSpPr>
              <a:spLocks/>
            </p:cNvSpPr>
            <p:nvPr/>
          </p:nvSpPr>
          <p:spPr bwMode="auto">
            <a:xfrm flipV="1">
              <a:off x="6314400" y="4360957"/>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9" name="组合 58">
              <a:extLst>
                <a:ext uri="{FF2B5EF4-FFF2-40B4-BE49-F238E27FC236}">
                  <a16:creationId xmlns:a16="http://schemas.microsoft.com/office/drawing/2014/main" id="{2F8B8D51-EA57-43F5-A268-9F134861451A}"/>
                </a:ext>
              </a:extLst>
            </p:cNvPr>
            <p:cNvGrpSpPr/>
            <p:nvPr/>
          </p:nvGrpSpPr>
          <p:grpSpPr>
            <a:xfrm>
              <a:off x="938571" y="4566464"/>
              <a:ext cx="3548062" cy="690979"/>
              <a:chOff x="1238251" y="4555993"/>
              <a:chExt cx="3548062" cy="690979"/>
            </a:xfrm>
          </p:grpSpPr>
          <p:sp>
            <p:nvSpPr>
              <p:cNvPr id="61" name="Text Box 16">
                <a:extLst>
                  <a:ext uri="{FF2B5EF4-FFF2-40B4-BE49-F238E27FC236}">
                    <a16:creationId xmlns:a16="http://schemas.microsoft.com/office/drawing/2014/main" id="{0289ED9D-5D4E-471B-A6B0-67CED54DA2F9}"/>
                  </a:ext>
                </a:extLst>
              </p:cNvPr>
              <p:cNvSpPr txBox="1">
                <a:spLocks noChangeArrowheads="1"/>
              </p:cNvSpPr>
              <p:nvPr/>
            </p:nvSpPr>
            <p:spPr bwMode="auto">
              <a:xfrm>
                <a:off x="1238251" y="455599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楷体" panose="02010609060101010101" pitchFamily="49" charset="-122"/>
                    <a:cs typeface="Times New Roman" panose="02020603050405020304" pitchFamily="18" charset="0"/>
                  </a:rPr>
                  <a:t>rdt_rcv(rcvpkt) &amp;&amp; isACK(rcvpkt)</a:t>
                </a:r>
              </a:p>
            </p:txBody>
          </p:sp>
          <p:sp>
            <p:nvSpPr>
              <p:cNvPr id="62" name="Line 17">
                <a:extLst>
                  <a:ext uri="{FF2B5EF4-FFF2-40B4-BE49-F238E27FC236}">
                    <a16:creationId xmlns:a16="http://schemas.microsoft.com/office/drawing/2014/main" id="{2990CAD5-3844-43F2-8B4D-2BCEBDC9E898}"/>
                  </a:ext>
                </a:extLst>
              </p:cNvPr>
              <p:cNvSpPr>
                <a:spLocks noChangeShapeType="1"/>
              </p:cNvSpPr>
              <p:nvPr/>
            </p:nvSpPr>
            <p:spPr bwMode="auto">
              <a:xfrm flipV="1">
                <a:off x="1339851" y="4850105"/>
                <a:ext cx="2861491" cy="297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3" name="Text Box 35">
                <a:extLst>
                  <a:ext uri="{FF2B5EF4-FFF2-40B4-BE49-F238E27FC236}">
                    <a16:creationId xmlns:a16="http://schemas.microsoft.com/office/drawing/2014/main" id="{51A21869-6EFF-4911-ABDC-577D23CEB0B1}"/>
                  </a:ext>
                </a:extLst>
              </p:cNvPr>
              <p:cNvSpPr txBox="1">
                <a:spLocks noChangeArrowheads="1"/>
              </p:cNvSpPr>
              <p:nvPr/>
            </p:nvSpPr>
            <p:spPr bwMode="auto">
              <a:xfrm>
                <a:off x="2307286" y="4908418"/>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MS PGothic" panose="020B0600070205080204" pitchFamily="34" charset="-128"/>
                  </a:rPr>
                  <a:t>L</a:t>
                </a:r>
              </a:p>
            </p:txBody>
          </p:sp>
        </p:grpSp>
        <p:sp>
          <p:nvSpPr>
            <p:cNvPr id="60" name="Freeform 15">
              <a:extLst>
                <a:ext uri="{FF2B5EF4-FFF2-40B4-BE49-F238E27FC236}">
                  <a16:creationId xmlns:a16="http://schemas.microsoft.com/office/drawing/2014/main" id="{1BCBD5D1-4340-4796-A09F-A6146D99562A}"/>
                </a:ext>
              </a:extLst>
            </p:cNvPr>
            <p:cNvSpPr>
              <a:spLocks/>
            </p:cNvSpPr>
            <p:nvPr/>
          </p:nvSpPr>
          <p:spPr bwMode="auto">
            <a:xfrm>
              <a:off x="1271588" y="4254793"/>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88" name="组合 87">
            <a:extLst>
              <a:ext uri="{FF2B5EF4-FFF2-40B4-BE49-F238E27FC236}">
                <a16:creationId xmlns:a16="http://schemas.microsoft.com/office/drawing/2014/main" id="{2C81968E-3E1E-414D-AFFA-0848166B0F53}"/>
              </a:ext>
            </a:extLst>
          </p:cNvPr>
          <p:cNvGrpSpPr/>
          <p:nvPr/>
        </p:nvGrpSpPr>
        <p:grpSpPr>
          <a:xfrm>
            <a:off x="515938" y="1514317"/>
            <a:ext cx="3385728" cy="526732"/>
            <a:chOff x="722008" y="1303131"/>
            <a:chExt cx="3232792" cy="502940"/>
          </a:xfrm>
        </p:grpSpPr>
        <p:sp>
          <p:nvSpPr>
            <p:cNvPr id="89" name="流程图: 手动输入 6">
              <a:extLst>
                <a:ext uri="{FF2B5EF4-FFF2-40B4-BE49-F238E27FC236}">
                  <a16:creationId xmlns:a16="http://schemas.microsoft.com/office/drawing/2014/main" id="{7B61AB0A-BBA3-4711-BE52-7B9367E2DF0E}"/>
                </a:ext>
              </a:extLst>
            </p:cNvPr>
            <p:cNvSpPr/>
            <p:nvPr/>
          </p:nvSpPr>
          <p:spPr>
            <a:xfrm rot="5400000" flipV="1">
              <a:off x="2233768" y="61368"/>
              <a:ext cx="475861" cy="29662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90" name="组合 89">
              <a:extLst>
                <a:ext uri="{FF2B5EF4-FFF2-40B4-BE49-F238E27FC236}">
                  <a16:creationId xmlns:a16="http://schemas.microsoft.com/office/drawing/2014/main" id="{79884BE2-C682-4E6D-9F62-3FB84BAE2098}"/>
                </a:ext>
              </a:extLst>
            </p:cNvPr>
            <p:cNvGrpSpPr/>
            <p:nvPr/>
          </p:nvGrpSpPr>
          <p:grpSpPr>
            <a:xfrm>
              <a:off x="722008" y="1303131"/>
              <a:ext cx="546594" cy="475865"/>
              <a:chOff x="708742" y="1296102"/>
              <a:chExt cx="454744" cy="283828"/>
            </a:xfrm>
          </p:grpSpPr>
          <p:sp>
            <p:nvSpPr>
              <p:cNvPr id="92" name="平行四边形 91">
                <a:extLst>
                  <a:ext uri="{FF2B5EF4-FFF2-40B4-BE49-F238E27FC236}">
                    <a16:creationId xmlns:a16="http://schemas.microsoft.com/office/drawing/2014/main" id="{6004A97C-5BC2-4A40-A916-E610A878AE16}"/>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93" name="平行四边形 92">
                <a:extLst>
                  <a:ext uri="{FF2B5EF4-FFF2-40B4-BE49-F238E27FC236}">
                    <a16:creationId xmlns:a16="http://schemas.microsoft.com/office/drawing/2014/main" id="{5C74871E-FD1B-4145-8D01-189EE8C783C8}"/>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91" name="Text Box 79">
              <a:extLst>
                <a:ext uri="{FF2B5EF4-FFF2-40B4-BE49-F238E27FC236}">
                  <a16:creationId xmlns:a16="http://schemas.microsoft.com/office/drawing/2014/main" id="{D13C6871-591E-4A23-9939-8D5DF8C7A8B3}"/>
                </a:ext>
              </a:extLst>
            </p:cNvPr>
            <p:cNvSpPr txBox="1">
              <a:spLocks noChangeArrowheads="1"/>
            </p:cNvSpPr>
            <p:nvPr/>
          </p:nvSpPr>
          <p:spPr bwMode="auto">
            <a:xfrm>
              <a:off x="1268602" y="1335871"/>
              <a:ext cx="268619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有限状态机</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FSM</a:t>
              </a:r>
            </a:p>
          </p:txBody>
        </p:sp>
      </p:grpSp>
      <p:sp>
        <p:nvSpPr>
          <p:cNvPr id="94" name="Oval 4">
            <a:extLst>
              <a:ext uri="{FF2B5EF4-FFF2-40B4-BE49-F238E27FC236}">
                <a16:creationId xmlns:a16="http://schemas.microsoft.com/office/drawing/2014/main" id="{9C088C9C-AF98-4D69-B069-EA70B03B96AA}"/>
              </a:ext>
            </a:extLst>
          </p:cNvPr>
          <p:cNvSpPr>
            <a:spLocks noChangeArrowheads="1"/>
          </p:cNvSpPr>
          <p:nvPr/>
        </p:nvSpPr>
        <p:spPr bwMode="auto">
          <a:xfrm>
            <a:off x="6477000" y="3411406"/>
            <a:ext cx="955675" cy="1011238"/>
          </a:xfrm>
          <a:prstGeom prst="ellipse">
            <a:avLst/>
          </a:prstGeom>
          <a:solidFill>
            <a:srgbClr val="92D050"/>
          </a:solidFill>
          <a:ln w="19050">
            <a:solidFill>
              <a:srgbClr val="92D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5" name="Oval 5">
            <a:extLst>
              <a:ext uri="{FF2B5EF4-FFF2-40B4-BE49-F238E27FC236}">
                <a16:creationId xmlns:a16="http://schemas.microsoft.com/office/drawing/2014/main" id="{2D71B986-3E8E-48FD-95BE-25F5227CB28D}"/>
              </a:ext>
            </a:extLst>
          </p:cNvPr>
          <p:cNvSpPr>
            <a:spLocks noChangeArrowheads="1"/>
          </p:cNvSpPr>
          <p:nvPr/>
        </p:nvSpPr>
        <p:spPr bwMode="auto">
          <a:xfrm>
            <a:off x="26050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6" name="Oval 6">
            <a:extLst>
              <a:ext uri="{FF2B5EF4-FFF2-40B4-BE49-F238E27FC236}">
                <a16:creationId xmlns:a16="http://schemas.microsoft.com/office/drawing/2014/main" id="{4CB9FD04-DDFD-4FA3-8A2D-3D35E69B01A0}"/>
              </a:ext>
            </a:extLst>
          </p:cNvPr>
          <p:cNvSpPr>
            <a:spLocks noChangeArrowheads="1"/>
          </p:cNvSpPr>
          <p:nvPr/>
        </p:nvSpPr>
        <p:spPr bwMode="auto">
          <a:xfrm>
            <a:off x="10048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7" name="Oval 7">
            <a:extLst>
              <a:ext uri="{FF2B5EF4-FFF2-40B4-BE49-F238E27FC236}">
                <a16:creationId xmlns:a16="http://schemas.microsoft.com/office/drawing/2014/main" id="{C1C2CC79-E8F9-4F69-9E0A-AC095066C081}"/>
              </a:ext>
            </a:extLst>
          </p:cNvPr>
          <p:cNvSpPr>
            <a:spLocks noChangeArrowheads="1"/>
          </p:cNvSpPr>
          <p:nvPr/>
        </p:nvSpPr>
        <p:spPr bwMode="auto">
          <a:xfrm>
            <a:off x="863601" y="3273293"/>
            <a:ext cx="985837" cy="96202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8" name="Text Box 8">
            <a:extLst>
              <a:ext uri="{FF2B5EF4-FFF2-40B4-BE49-F238E27FC236}">
                <a16:creationId xmlns:a16="http://schemas.microsoft.com/office/drawing/2014/main" id="{B48F4C2C-8D74-4E4F-8055-B6AE46C508AC}"/>
              </a:ext>
            </a:extLst>
          </p:cNvPr>
          <p:cNvSpPr txBox="1">
            <a:spLocks noChangeArrowheads="1"/>
          </p:cNvSpPr>
          <p:nvPr/>
        </p:nvSpPr>
        <p:spPr bwMode="auto">
          <a:xfrm>
            <a:off x="762001" y="335743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自上层</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的调用</a:t>
            </a:r>
          </a:p>
        </p:txBody>
      </p:sp>
      <p:sp>
        <p:nvSpPr>
          <p:cNvPr id="99" name="Line 10">
            <a:extLst>
              <a:ext uri="{FF2B5EF4-FFF2-40B4-BE49-F238E27FC236}">
                <a16:creationId xmlns:a16="http://schemas.microsoft.com/office/drawing/2014/main" id="{B1540625-817B-4C22-B487-689DF7AED47C}"/>
              </a:ext>
            </a:extLst>
          </p:cNvPr>
          <p:cNvSpPr>
            <a:spLocks noChangeShapeType="1"/>
          </p:cNvSpPr>
          <p:nvPr/>
        </p:nvSpPr>
        <p:spPr bwMode="auto">
          <a:xfrm>
            <a:off x="1171576" y="2598606"/>
            <a:ext cx="14534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00" name="Group 26">
            <a:extLst>
              <a:ext uri="{FF2B5EF4-FFF2-40B4-BE49-F238E27FC236}">
                <a16:creationId xmlns:a16="http://schemas.microsoft.com/office/drawing/2014/main" id="{B64F11CE-D3EE-42BE-BDF1-997E0E68D552}"/>
              </a:ext>
            </a:extLst>
          </p:cNvPr>
          <p:cNvGrpSpPr>
            <a:grpSpLocks/>
          </p:cNvGrpSpPr>
          <p:nvPr/>
        </p:nvGrpSpPr>
        <p:grpSpPr bwMode="auto">
          <a:xfrm>
            <a:off x="2459038" y="3285993"/>
            <a:ext cx="1074738" cy="962025"/>
            <a:chOff x="1540" y="2116"/>
            <a:chExt cx="677" cy="606"/>
          </a:xfrm>
        </p:grpSpPr>
        <p:sp>
          <p:nvSpPr>
            <p:cNvPr id="101" name="Oval 27">
              <a:extLst>
                <a:ext uri="{FF2B5EF4-FFF2-40B4-BE49-F238E27FC236}">
                  <a16:creationId xmlns:a16="http://schemas.microsoft.com/office/drawing/2014/main" id="{6F523646-AB6C-4D9A-AF48-715516B56931}"/>
                </a:ext>
              </a:extLst>
            </p:cNvPr>
            <p:cNvSpPr>
              <a:spLocks noChangeArrowheads="1"/>
            </p:cNvSpPr>
            <p:nvPr/>
          </p:nvSpPr>
          <p:spPr bwMode="auto">
            <a:xfrm>
              <a:off x="1565" y="2116"/>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2" name="Text Box 28">
              <a:extLst>
                <a:ext uri="{FF2B5EF4-FFF2-40B4-BE49-F238E27FC236}">
                  <a16:creationId xmlns:a16="http://schemas.microsoft.com/office/drawing/2014/main" id="{3D4153FF-F55D-48CE-945D-E532E6584886}"/>
                </a:ext>
              </a:extLst>
            </p:cNvPr>
            <p:cNvSpPr txBox="1">
              <a:spLocks noChangeArrowheads="1"/>
            </p:cNvSpPr>
            <p:nvPr/>
          </p:nvSpPr>
          <p:spPr bwMode="auto">
            <a:xfrm>
              <a:off x="1540" y="2163"/>
              <a:ext cx="677"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nvGrpSpPr>
          <p:cNvPr id="103" name="Group 31">
            <a:extLst>
              <a:ext uri="{FF2B5EF4-FFF2-40B4-BE49-F238E27FC236}">
                <a16:creationId xmlns:a16="http://schemas.microsoft.com/office/drawing/2014/main" id="{2B632E1B-928A-4AEB-894F-76EDE5536C93}"/>
              </a:ext>
            </a:extLst>
          </p:cNvPr>
          <p:cNvGrpSpPr>
            <a:grpSpLocks/>
          </p:cNvGrpSpPr>
          <p:nvPr/>
        </p:nvGrpSpPr>
        <p:grpSpPr bwMode="auto">
          <a:xfrm>
            <a:off x="6354764" y="3474906"/>
            <a:ext cx="985838" cy="962025"/>
            <a:chOff x="1390" y="3347"/>
            <a:chExt cx="621" cy="606"/>
          </a:xfrm>
        </p:grpSpPr>
        <p:sp>
          <p:nvSpPr>
            <p:cNvPr id="104" name="Oval 32">
              <a:extLst>
                <a:ext uri="{FF2B5EF4-FFF2-40B4-BE49-F238E27FC236}">
                  <a16:creationId xmlns:a16="http://schemas.microsoft.com/office/drawing/2014/main" id="{99E0DBEF-D48D-4080-BD42-97EB3B3C7F3F}"/>
                </a:ext>
              </a:extLst>
            </p:cNvPr>
            <p:cNvSpPr>
              <a:spLocks noChangeArrowheads="1"/>
            </p:cNvSpPr>
            <p:nvPr/>
          </p:nvSpPr>
          <p:spPr bwMode="auto">
            <a:xfrm>
              <a:off x="1390" y="3347"/>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5" name="Text Box 33">
              <a:extLst>
                <a:ext uri="{FF2B5EF4-FFF2-40B4-BE49-F238E27FC236}">
                  <a16:creationId xmlns:a16="http://schemas.microsoft.com/office/drawing/2014/main" id="{92363CD1-DB8C-4E0B-8699-F6EC37EACE43}"/>
                </a:ext>
              </a:extLst>
            </p:cNvPr>
            <p:cNvSpPr txBox="1">
              <a:spLocks noChangeArrowheads="1"/>
            </p:cNvSpPr>
            <p:nvPr/>
          </p:nvSpPr>
          <p:spPr bwMode="auto">
            <a:xfrm>
              <a:off x="1396" y="340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sp>
        <p:nvSpPr>
          <p:cNvPr id="106" name="Line 37">
            <a:extLst>
              <a:ext uri="{FF2B5EF4-FFF2-40B4-BE49-F238E27FC236}">
                <a16:creationId xmlns:a16="http://schemas.microsoft.com/office/drawing/2014/main" id="{12069BF7-D81A-46F4-8B46-2DEEDD566370}"/>
              </a:ext>
            </a:extLst>
          </p:cNvPr>
          <p:cNvSpPr>
            <a:spLocks noChangeShapeType="1"/>
          </p:cNvSpPr>
          <p:nvPr/>
        </p:nvSpPr>
        <p:spPr bwMode="auto">
          <a:xfrm>
            <a:off x="515938" y="3230431"/>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07" name="Group 33">
            <a:extLst>
              <a:ext uri="{FF2B5EF4-FFF2-40B4-BE49-F238E27FC236}">
                <a16:creationId xmlns:a16="http://schemas.microsoft.com/office/drawing/2014/main" id="{7557723D-49A3-45B5-ADB6-3E659DCB8B6E}"/>
              </a:ext>
            </a:extLst>
          </p:cNvPr>
          <p:cNvGrpSpPr>
            <a:grpSpLocks/>
          </p:cNvGrpSpPr>
          <p:nvPr/>
        </p:nvGrpSpPr>
        <p:grpSpPr bwMode="auto">
          <a:xfrm>
            <a:off x="6098539" y="3336458"/>
            <a:ext cx="1250950" cy="1095376"/>
            <a:chOff x="4117" y="2164"/>
            <a:chExt cx="788" cy="690"/>
          </a:xfrm>
        </p:grpSpPr>
        <p:sp>
          <p:nvSpPr>
            <p:cNvPr id="108" name="Line 34">
              <a:extLst>
                <a:ext uri="{FF2B5EF4-FFF2-40B4-BE49-F238E27FC236}">
                  <a16:creationId xmlns:a16="http://schemas.microsoft.com/office/drawing/2014/main" id="{A8E876A3-F79C-46E1-834A-AFCF32876948}"/>
                </a:ext>
              </a:extLst>
            </p:cNvPr>
            <p:cNvSpPr>
              <a:spLocks noChangeShapeType="1"/>
            </p:cNvSpPr>
            <p:nvPr/>
          </p:nvSpPr>
          <p:spPr bwMode="auto">
            <a:xfrm>
              <a:off x="4117" y="2164"/>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 name="Oval 35">
              <a:extLst>
                <a:ext uri="{FF2B5EF4-FFF2-40B4-BE49-F238E27FC236}">
                  <a16:creationId xmlns:a16="http://schemas.microsoft.com/office/drawing/2014/main" id="{C1884CA2-49BD-45B7-A170-F2D417B1BC80}"/>
                </a:ext>
              </a:extLst>
            </p:cNvPr>
            <p:cNvSpPr>
              <a:spLocks noChangeArrowheads="1"/>
            </p:cNvSpPr>
            <p:nvPr/>
          </p:nvSpPr>
          <p:spPr bwMode="auto">
            <a:xfrm>
              <a:off x="4284"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grpSp>
        <p:nvGrpSpPr>
          <p:cNvPr id="110" name="Group 30">
            <a:extLst>
              <a:ext uri="{FF2B5EF4-FFF2-40B4-BE49-F238E27FC236}">
                <a16:creationId xmlns:a16="http://schemas.microsoft.com/office/drawing/2014/main" id="{BA79457E-4523-4D0B-B0AF-6F19DA134249}"/>
              </a:ext>
            </a:extLst>
          </p:cNvPr>
          <p:cNvGrpSpPr>
            <a:grpSpLocks/>
          </p:cNvGrpSpPr>
          <p:nvPr/>
        </p:nvGrpSpPr>
        <p:grpSpPr bwMode="auto">
          <a:xfrm>
            <a:off x="510264" y="3242758"/>
            <a:ext cx="1333500" cy="1004887"/>
            <a:chOff x="220" y="1365"/>
            <a:chExt cx="840" cy="633"/>
          </a:xfrm>
        </p:grpSpPr>
        <p:sp>
          <p:nvSpPr>
            <p:cNvPr id="111" name="Line 31">
              <a:extLst>
                <a:ext uri="{FF2B5EF4-FFF2-40B4-BE49-F238E27FC236}">
                  <a16:creationId xmlns:a16="http://schemas.microsoft.com/office/drawing/2014/main" id="{7906E87E-FF7E-4234-8564-5F50D7EF4F7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 name="Oval 32">
              <a:extLst>
                <a:ext uri="{FF2B5EF4-FFF2-40B4-BE49-F238E27FC236}">
                  <a16:creationId xmlns:a16="http://schemas.microsoft.com/office/drawing/2014/main" id="{9735B226-C70E-430C-88A4-DB9338584F76}"/>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13" name="Line 37">
            <a:extLst>
              <a:ext uri="{FF2B5EF4-FFF2-40B4-BE49-F238E27FC236}">
                <a16:creationId xmlns:a16="http://schemas.microsoft.com/office/drawing/2014/main" id="{E519BE4A-75D6-4A48-84A1-48D50C32E357}"/>
              </a:ext>
            </a:extLst>
          </p:cNvPr>
          <p:cNvSpPr>
            <a:spLocks noChangeShapeType="1"/>
          </p:cNvSpPr>
          <p:nvPr/>
        </p:nvSpPr>
        <p:spPr bwMode="auto">
          <a:xfrm>
            <a:off x="1172252" y="2364870"/>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Freeform 38">
            <a:extLst>
              <a:ext uri="{FF2B5EF4-FFF2-40B4-BE49-F238E27FC236}">
                <a16:creationId xmlns:a16="http://schemas.microsoft.com/office/drawing/2014/main" id="{10FDDFE0-3743-4D7B-94BC-6D7E62AFE255}"/>
              </a:ext>
            </a:extLst>
          </p:cNvPr>
          <p:cNvSpPr>
            <a:spLocks/>
          </p:cNvSpPr>
          <p:nvPr/>
        </p:nvSpPr>
        <p:spPr bwMode="auto">
          <a:xfrm>
            <a:off x="1201063" y="3117923"/>
            <a:ext cx="6025236" cy="1879872"/>
          </a:xfrm>
          <a:custGeom>
            <a:avLst/>
            <a:gdLst>
              <a:gd name="T0" fmla="*/ 0 w 4219"/>
              <a:gd name="T1" fmla="*/ 2147483646 h 1928"/>
              <a:gd name="T2" fmla="*/ 2147483646 w 4219"/>
              <a:gd name="T3" fmla="*/ 0 h 1928"/>
              <a:gd name="T4" fmla="*/ 2147483646 w 4219"/>
              <a:gd name="T5" fmla="*/ 2147483646 h 1928"/>
              <a:gd name="T6" fmla="*/ 2147483646 w 4219"/>
              <a:gd name="T7" fmla="*/ 2147483646 h 1928"/>
              <a:gd name="T8" fmla="*/ 0 60000 65536"/>
              <a:gd name="T9" fmla="*/ 0 60000 65536"/>
              <a:gd name="T10" fmla="*/ 0 60000 65536"/>
              <a:gd name="T11" fmla="*/ 0 60000 65536"/>
              <a:gd name="T12" fmla="*/ 0 w 4219"/>
              <a:gd name="T13" fmla="*/ 0 h 1928"/>
              <a:gd name="T14" fmla="*/ 4219 w 4219"/>
              <a:gd name="T15" fmla="*/ 1928 h 1928"/>
            </a:gdLst>
            <a:ahLst/>
            <a:cxnLst>
              <a:cxn ang="T8">
                <a:pos x="T0" y="T1"/>
              </a:cxn>
              <a:cxn ang="T9">
                <a:pos x="T2" y="T3"/>
              </a:cxn>
              <a:cxn ang="T10">
                <a:pos x="T4" y="T5"/>
              </a:cxn>
              <a:cxn ang="T11">
                <a:pos x="T6" y="T7"/>
              </a:cxn>
            </a:cxnLst>
            <a:rect l="T12" t="T13" r="T14" b="T15"/>
            <a:pathLst>
              <a:path w="4219" h="1928">
                <a:moveTo>
                  <a:pt x="0" y="10"/>
                </a:moveTo>
                <a:lnTo>
                  <a:pt x="1003" y="0"/>
                </a:lnTo>
                <a:lnTo>
                  <a:pt x="3387" y="1928"/>
                </a:lnTo>
                <a:lnTo>
                  <a:pt x="4219" y="1928"/>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5" name="Group 39">
            <a:extLst>
              <a:ext uri="{FF2B5EF4-FFF2-40B4-BE49-F238E27FC236}">
                <a16:creationId xmlns:a16="http://schemas.microsoft.com/office/drawing/2014/main" id="{3D6C0228-2C65-4CBC-83E8-60E62923EF25}"/>
              </a:ext>
            </a:extLst>
          </p:cNvPr>
          <p:cNvGrpSpPr>
            <a:grpSpLocks/>
          </p:cNvGrpSpPr>
          <p:nvPr/>
        </p:nvGrpSpPr>
        <p:grpSpPr bwMode="auto">
          <a:xfrm>
            <a:off x="508677" y="3242758"/>
            <a:ext cx="1333500" cy="1004887"/>
            <a:chOff x="220" y="1365"/>
            <a:chExt cx="840" cy="633"/>
          </a:xfrm>
        </p:grpSpPr>
        <p:sp>
          <p:nvSpPr>
            <p:cNvPr id="116" name="Line 40">
              <a:extLst>
                <a:ext uri="{FF2B5EF4-FFF2-40B4-BE49-F238E27FC236}">
                  <a16:creationId xmlns:a16="http://schemas.microsoft.com/office/drawing/2014/main" id="{2E4D92A9-49D5-4AEA-98A2-AF0DA2FD4B18}"/>
                </a:ext>
              </a:extLst>
            </p:cNvPr>
            <p:cNvSpPr>
              <a:spLocks noChangeShapeType="1"/>
            </p:cNvSpPr>
            <p:nvPr/>
          </p:nvSpPr>
          <p:spPr bwMode="auto">
            <a:xfrm>
              <a:off x="220" y="1365"/>
              <a:ext cx="273" cy="154"/>
            </a:xfrm>
            <a:prstGeom prst="line">
              <a:avLst/>
            </a:prstGeom>
            <a:noFill/>
            <a:ln w="28575">
              <a:solidFill>
                <a:schemeClr val="accent6">
                  <a:lumMod val="75000"/>
                </a:schemeClr>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 name="Oval 41">
              <a:extLst>
                <a:ext uri="{FF2B5EF4-FFF2-40B4-BE49-F238E27FC236}">
                  <a16:creationId xmlns:a16="http://schemas.microsoft.com/office/drawing/2014/main" id="{8A5D971C-833C-4AED-AE60-3D753E84A658}"/>
                </a:ext>
              </a:extLst>
            </p:cNvPr>
            <p:cNvSpPr>
              <a:spLocks noChangeArrowheads="1"/>
            </p:cNvSpPr>
            <p:nvPr/>
          </p:nvSpPr>
          <p:spPr bwMode="auto">
            <a:xfrm>
              <a:off x="439" y="1392"/>
              <a:ext cx="621" cy="606"/>
            </a:xfrm>
            <a:prstGeom prst="ellipse">
              <a:avLst/>
            </a:prstGeom>
            <a:noFill/>
            <a:ln w="38100">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18" name="Oval 42">
            <a:extLst>
              <a:ext uri="{FF2B5EF4-FFF2-40B4-BE49-F238E27FC236}">
                <a16:creationId xmlns:a16="http://schemas.microsoft.com/office/drawing/2014/main" id="{5A4DF913-8239-4468-8D77-8A18CE64421D}"/>
              </a:ext>
            </a:extLst>
          </p:cNvPr>
          <p:cNvSpPr>
            <a:spLocks noChangeArrowheads="1"/>
          </p:cNvSpPr>
          <p:nvPr/>
        </p:nvSpPr>
        <p:spPr bwMode="auto">
          <a:xfrm>
            <a:off x="2493052" y="3298320"/>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19" name="Line 43">
            <a:extLst>
              <a:ext uri="{FF2B5EF4-FFF2-40B4-BE49-F238E27FC236}">
                <a16:creationId xmlns:a16="http://schemas.microsoft.com/office/drawing/2014/main" id="{C8129E42-2E9C-4F9A-BFE1-3DC7367EA5AE}"/>
              </a:ext>
            </a:extLst>
          </p:cNvPr>
          <p:cNvSpPr>
            <a:spLocks noChangeShapeType="1"/>
          </p:cNvSpPr>
          <p:nvPr/>
        </p:nvSpPr>
        <p:spPr bwMode="auto">
          <a:xfrm flipH="1">
            <a:off x="5878513" y="4816702"/>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Freeform 44">
            <a:extLst>
              <a:ext uri="{FF2B5EF4-FFF2-40B4-BE49-F238E27FC236}">
                <a16:creationId xmlns:a16="http://schemas.microsoft.com/office/drawing/2014/main" id="{A4526955-A1A1-46DB-96CE-05BD966FED76}"/>
              </a:ext>
            </a:extLst>
          </p:cNvPr>
          <p:cNvSpPr>
            <a:spLocks/>
          </p:cNvSpPr>
          <p:nvPr/>
        </p:nvSpPr>
        <p:spPr bwMode="auto">
          <a:xfrm>
            <a:off x="1249139" y="4981893"/>
            <a:ext cx="6025236" cy="1039158"/>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1" name="Group 45">
            <a:extLst>
              <a:ext uri="{FF2B5EF4-FFF2-40B4-BE49-F238E27FC236}">
                <a16:creationId xmlns:a16="http://schemas.microsoft.com/office/drawing/2014/main" id="{DCC2D405-559E-4135-8868-CF0B958883CA}"/>
              </a:ext>
            </a:extLst>
          </p:cNvPr>
          <p:cNvGrpSpPr>
            <a:grpSpLocks/>
          </p:cNvGrpSpPr>
          <p:nvPr/>
        </p:nvGrpSpPr>
        <p:grpSpPr bwMode="auto">
          <a:xfrm>
            <a:off x="508677" y="3242758"/>
            <a:ext cx="1333500" cy="1004887"/>
            <a:chOff x="220" y="1365"/>
            <a:chExt cx="840" cy="633"/>
          </a:xfrm>
        </p:grpSpPr>
        <p:sp>
          <p:nvSpPr>
            <p:cNvPr id="122" name="Line 46">
              <a:extLst>
                <a:ext uri="{FF2B5EF4-FFF2-40B4-BE49-F238E27FC236}">
                  <a16:creationId xmlns:a16="http://schemas.microsoft.com/office/drawing/2014/main" id="{EA4646FC-1C71-43BB-AD60-ABCDC967F168}"/>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 name="Oval 47">
              <a:extLst>
                <a:ext uri="{FF2B5EF4-FFF2-40B4-BE49-F238E27FC236}">
                  <a16:creationId xmlns:a16="http://schemas.microsoft.com/office/drawing/2014/main" id="{CA2CFEA6-73D6-47FB-B26B-2800436DD55A}"/>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24" name="Oval 48">
            <a:extLst>
              <a:ext uri="{FF2B5EF4-FFF2-40B4-BE49-F238E27FC236}">
                <a16:creationId xmlns:a16="http://schemas.microsoft.com/office/drawing/2014/main" id="{DCE2C651-AA96-42FD-936C-56E563035DF8}"/>
              </a:ext>
            </a:extLst>
          </p:cNvPr>
          <p:cNvSpPr>
            <a:spLocks noChangeArrowheads="1"/>
          </p:cNvSpPr>
          <p:nvPr/>
        </p:nvSpPr>
        <p:spPr bwMode="auto">
          <a:xfrm>
            <a:off x="2502859" y="3298320"/>
            <a:ext cx="985838"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ea typeface="楷体" panose="02010609060101010101" pitchFamily="49" charset="-122"/>
              <a:cs typeface="Arial" panose="020B0604020202020204" pitchFamily="34" charset="0"/>
            </a:endParaRPr>
          </a:p>
        </p:txBody>
      </p:sp>
      <p:sp>
        <p:nvSpPr>
          <p:cNvPr id="125" name="Rectangle 11">
            <a:extLst>
              <a:ext uri="{FF2B5EF4-FFF2-40B4-BE49-F238E27FC236}">
                <a16:creationId xmlns:a16="http://schemas.microsoft.com/office/drawing/2014/main" id="{06E57481-AD10-45CF-ADBD-AEBB59197636}"/>
              </a:ext>
            </a:extLst>
          </p:cNvPr>
          <p:cNvSpPr>
            <a:spLocks noChangeArrowheads="1"/>
          </p:cNvSpPr>
          <p:nvPr/>
        </p:nvSpPr>
        <p:spPr bwMode="auto">
          <a:xfrm>
            <a:off x="711596" y="5760916"/>
            <a:ext cx="3215394" cy="605497"/>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Rdt2.0</a:t>
            </a: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：无差错的情况</a:t>
            </a:r>
          </a:p>
        </p:txBody>
      </p:sp>
      <p:grpSp>
        <p:nvGrpSpPr>
          <p:cNvPr id="126" name="组合 125">
            <a:extLst>
              <a:ext uri="{FF2B5EF4-FFF2-40B4-BE49-F238E27FC236}">
                <a16:creationId xmlns:a16="http://schemas.microsoft.com/office/drawing/2014/main" id="{6108152C-A41E-4D40-91FD-11D1F9516941}"/>
              </a:ext>
            </a:extLst>
          </p:cNvPr>
          <p:cNvGrpSpPr/>
          <p:nvPr/>
        </p:nvGrpSpPr>
        <p:grpSpPr>
          <a:xfrm>
            <a:off x="430213" y="0"/>
            <a:ext cx="6614890" cy="1428589"/>
            <a:chOff x="551030" y="-368704"/>
            <a:chExt cx="6614890" cy="1428589"/>
          </a:xfrm>
        </p:grpSpPr>
        <p:grpSp>
          <p:nvGrpSpPr>
            <p:cNvPr id="127" name="组合 126">
              <a:extLst>
                <a:ext uri="{FF2B5EF4-FFF2-40B4-BE49-F238E27FC236}">
                  <a16:creationId xmlns:a16="http://schemas.microsoft.com/office/drawing/2014/main" id="{69B665C3-D6AA-4BAE-8095-5F2558A4B3DB}"/>
                </a:ext>
              </a:extLst>
            </p:cNvPr>
            <p:cNvGrpSpPr/>
            <p:nvPr/>
          </p:nvGrpSpPr>
          <p:grpSpPr>
            <a:xfrm>
              <a:off x="1201632" y="303925"/>
              <a:ext cx="5964288" cy="709466"/>
              <a:chOff x="1839059" y="967769"/>
              <a:chExt cx="5964288" cy="709466"/>
            </a:xfrm>
          </p:grpSpPr>
          <p:sp>
            <p:nvSpPr>
              <p:cNvPr id="129" name="矩形: 圆角 30">
                <a:extLst>
                  <a:ext uri="{FF2B5EF4-FFF2-40B4-BE49-F238E27FC236}">
                    <a16:creationId xmlns:a16="http://schemas.microsoft.com/office/drawing/2014/main" id="{29356694-8755-4851-8D9E-8EAB94905A12}"/>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30" name="文本框 129">
                <a:extLst>
                  <a:ext uri="{FF2B5EF4-FFF2-40B4-BE49-F238E27FC236}">
                    <a16:creationId xmlns:a16="http://schemas.microsoft.com/office/drawing/2014/main" id="{091EA507-932E-498B-BF3C-0F11957B7878}"/>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28" name="图片 127">
              <a:extLst>
                <a:ext uri="{FF2B5EF4-FFF2-40B4-BE49-F238E27FC236}">
                  <a16:creationId xmlns:a16="http://schemas.microsoft.com/office/drawing/2014/main" id="{C57B4846-0D98-44C3-A397-4A0EDA96E0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25711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wipe(left)">
                                      <p:cBhvr>
                                        <p:cTn id="7" dur="500"/>
                                        <p:tgtEl>
                                          <p:spTgt spid="12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25"/>
                                        </p:tgtEl>
                                        <p:attrNameLst>
                                          <p:attrName>style.visibility</p:attrName>
                                        </p:attrNameLst>
                                      </p:cBhvr>
                                      <p:to>
                                        <p:strVal val="visible"/>
                                      </p:to>
                                    </p:set>
                                    <p:anim calcmode="lin" valueType="num">
                                      <p:cBhvr>
                                        <p:cTn id="11" dur="500" fill="hold"/>
                                        <p:tgtEl>
                                          <p:spTgt spid="125"/>
                                        </p:tgtEl>
                                        <p:attrNameLst>
                                          <p:attrName>ppt_w</p:attrName>
                                        </p:attrNameLst>
                                      </p:cBhvr>
                                      <p:tavLst>
                                        <p:tav tm="0">
                                          <p:val>
                                            <p:fltVal val="0"/>
                                          </p:val>
                                        </p:tav>
                                        <p:tav tm="100000">
                                          <p:val>
                                            <p:strVal val="#ppt_w"/>
                                          </p:val>
                                        </p:tav>
                                      </p:tavLst>
                                    </p:anim>
                                    <p:anim calcmode="lin" valueType="num">
                                      <p:cBhvr>
                                        <p:cTn id="12" dur="500" fill="hold"/>
                                        <p:tgtEl>
                                          <p:spTgt spid="125"/>
                                        </p:tgtEl>
                                        <p:attrNameLst>
                                          <p:attrName>ppt_h</p:attrName>
                                        </p:attrNameLst>
                                      </p:cBhvr>
                                      <p:tavLst>
                                        <p:tav tm="0">
                                          <p:val>
                                            <p:fltVal val="0"/>
                                          </p:val>
                                        </p:tav>
                                        <p:tav tm="100000">
                                          <p:val>
                                            <p:strVal val="#ppt_h"/>
                                          </p:val>
                                        </p:tav>
                                      </p:tavLst>
                                    </p:anim>
                                    <p:animEffect transition="in" filter="fade">
                                      <p:cBhvr>
                                        <p:cTn id="13" dur="500"/>
                                        <p:tgtEl>
                                          <p:spTgt spid="1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wipe(left)">
                                      <p:cBhvr>
                                        <p:cTn id="18" dur="500"/>
                                        <p:tgtEl>
                                          <p:spTgt spid="110"/>
                                        </p:tgtEl>
                                      </p:cBhvr>
                                    </p:animEffect>
                                  </p:childTnLst>
                                </p:cTn>
                              </p:par>
                              <p:par>
                                <p:cTn id="19" presetID="22" presetClass="entr" presetSubtype="8"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wipe(left)">
                                      <p:cBhvr>
                                        <p:cTn id="21" dur="500"/>
                                        <p:tgtEl>
                                          <p:spTgt spid="10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3"/>
                                        </p:tgtEl>
                                        <p:attrNameLst>
                                          <p:attrName>style.visibility</p:attrName>
                                        </p:attrNameLst>
                                      </p:cBhvr>
                                      <p:to>
                                        <p:strVal val="visible"/>
                                      </p:to>
                                    </p:set>
                                    <p:animEffect transition="in" filter="wipe(up)">
                                      <p:cBhvr>
                                        <p:cTn id="26" dur="1000"/>
                                        <p:tgtEl>
                                          <p:spTgt spid="113"/>
                                        </p:tgtEl>
                                      </p:cBhvr>
                                    </p:animEffect>
                                  </p:childTnLst>
                                  <p:subTnLst>
                                    <p:set>
                                      <p:cBhvr override="childStyle">
                                        <p:cTn dur="1" fill="hold" display="0" masterRel="nextClick" afterEffect="1"/>
                                        <p:tgtEl>
                                          <p:spTgt spid="113"/>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wipe(left)">
                                      <p:cBhvr>
                                        <p:cTn id="31" dur="1000"/>
                                        <p:tgtEl>
                                          <p:spTgt spid="114"/>
                                        </p:tgtEl>
                                      </p:cBhvr>
                                    </p:animEffect>
                                  </p:childTnLst>
                                  <p:subTnLst>
                                    <p:set>
                                      <p:cBhvr override="childStyle">
                                        <p:cTn dur="1" fill="hold" display="0" masterRel="nextClick" afterEffect="1"/>
                                        <p:tgtEl>
                                          <p:spTgt spid="114"/>
                                        </p:tgtEl>
                                        <p:attrNameLst>
                                          <p:attrName>style.visibility</p:attrName>
                                        </p:attrNameLst>
                                      </p:cBhvr>
                                      <p:to>
                                        <p:strVal val="hidden"/>
                                      </p:to>
                                    </p:set>
                                  </p:subTnLst>
                                </p:cTn>
                              </p:par>
                              <p:par>
                                <p:cTn id="32" presetID="1" presetClass="entr" presetSubtype="0" fill="hold" nodeType="with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wipe(up)">
                                      <p:cBhvr>
                                        <p:cTn id="40" dur="10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right)">
                                      <p:cBhvr>
                                        <p:cTn id="45" dur="1000"/>
                                        <p:tgtEl>
                                          <p:spTgt spid="120"/>
                                        </p:tgtEl>
                                      </p:cBhvr>
                                    </p:animEffect>
                                  </p:childTnLst>
                                  <p:subTnLst>
                                    <p:set>
                                      <p:cBhvr override="childStyle">
                                        <p:cTn dur="1" fill="hold" display="0" masterRel="sameClick" afterEffect="1">
                                          <p:stCondLst>
                                            <p:cond evt="end" delay="0">
                                              <p:tn val="43"/>
                                            </p:cond>
                                          </p:stCondLst>
                                        </p:cTn>
                                        <p:tgtEl>
                                          <p:spTgt spid="120"/>
                                        </p:tgtEl>
                                        <p:attrNameLst>
                                          <p:attrName>style.visibility</p:attrName>
                                        </p:attrNameLst>
                                      </p:cBhvr>
                                      <p:to>
                                        <p:strVal val="hidden"/>
                                      </p:to>
                                    </p:set>
                                  </p:subTnLst>
                                </p:cTn>
                              </p:par>
                            </p:childTnLst>
                          </p:cTn>
                        </p:par>
                        <p:par>
                          <p:cTn id="46" fill="hold">
                            <p:stCondLst>
                              <p:cond delay="1000"/>
                            </p:stCondLst>
                            <p:childTnLst>
                              <p:par>
                                <p:cTn id="47" presetID="1" presetClass="entr" presetSubtype="0" fill="hold" nodeType="after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4" grpId="0" animBg="1"/>
      <p:bldP spid="124" grpId="1" animBg="1"/>
      <p:bldP spid="1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8052A330-9FF9-4C69-BABC-04B945071D06}"/>
              </a:ext>
            </a:extLst>
          </p:cNvPr>
          <p:cNvGrpSpPr/>
          <p:nvPr/>
        </p:nvGrpSpPr>
        <p:grpSpPr>
          <a:xfrm>
            <a:off x="515938" y="1820732"/>
            <a:ext cx="7747118" cy="4015401"/>
            <a:chOff x="515938" y="1820732"/>
            <a:chExt cx="7747118" cy="4015401"/>
          </a:xfrm>
        </p:grpSpPr>
        <p:grpSp>
          <p:nvGrpSpPr>
            <p:cNvPr id="58" name="组合 57">
              <a:extLst>
                <a:ext uri="{FF2B5EF4-FFF2-40B4-BE49-F238E27FC236}">
                  <a16:creationId xmlns:a16="http://schemas.microsoft.com/office/drawing/2014/main" id="{936259C3-2085-4121-8CD3-C42300806AA2}"/>
                </a:ext>
              </a:extLst>
            </p:cNvPr>
            <p:cNvGrpSpPr/>
            <p:nvPr/>
          </p:nvGrpSpPr>
          <p:grpSpPr>
            <a:xfrm>
              <a:off x="6354764" y="3411406"/>
              <a:ext cx="1077911" cy="1025525"/>
              <a:chOff x="6354764" y="3411406"/>
              <a:chExt cx="1077911" cy="1025525"/>
            </a:xfrm>
          </p:grpSpPr>
          <p:sp>
            <p:nvSpPr>
              <p:cNvPr id="97" name="Oval 4">
                <a:extLst>
                  <a:ext uri="{FF2B5EF4-FFF2-40B4-BE49-F238E27FC236}">
                    <a16:creationId xmlns:a16="http://schemas.microsoft.com/office/drawing/2014/main" id="{1251EF1A-0CB1-42DA-9E8B-D0F42423BBBC}"/>
                  </a:ext>
                </a:extLst>
              </p:cNvPr>
              <p:cNvSpPr>
                <a:spLocks noChangeArrowheads="1"/>
              </p:cNvSpPr>
              <p:nvPr/>
            </p:nvSpPr>
            <p:spPr bwMode="auto">
              <a:xfrm>
                <a:off x="6477000" y="3411406"/>
                <a:ext cx="955675" cy="1011238"/>
              </a:xfrm>
              <a:prstGeom prst="ellipse">
                <a:avLst/>
              </a:prstGeom>
              <a:solidFill>
                <a:srgbClr val="92D050"/>
              </a:solidFill>
              <a:ln w="19050">
                <a:solidFill>
                  <a:srgbClr val="92D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98" name="Group 31">
                <a:extLst>
                  <a:ext uri="{FF2B5EF4-FFF2-40B4-BE49-F238E27FC236}">
                    <a16:creationId xmlns:a16="http://schemas.microsoft.com/office/drawing/2014/main" id="{8F6CBDD2-73E4-4653-9D08-9E8295ECDADA}"/>
                  </a:ext>
                </a:extLst>
              </p:cNvPr>
              <p:cNvGrpSpPr>
                <a:grpSpLocks/>
              </p:cNvGrpSpPr>
              <p:nvPr/>
            </p:nvGrpSpPr>
            <p:grpSpPr bwMode="auto">
              <a:xfrm>
                <a:off x="6354764" y="3474906"/>
                <a:ext cx="985838" cy="962025"/>
                <a:chOff x="1390" y="3347"/>
                <a:chExt cx="621" cy="606"/>
              </a:xfrm>
            </p:grpSpPr>
            <p:sp>
              <p:nvSpPr>
                <p:cNvPr id="99" name="Oval 32">
                  <a:extLst>
                    <a:ext uri="{FF2B5EF4-FFF2-40B4-BE49-F238E27FC236}">
                      <a16:creationId xmlns:a16="http://schemas.microsoft.com/office/drawing/2014/main" id="{EC10FE88-57C0-4546-91C0-FE71C2E854E6}"/>
                    </a:ext>
                  </a:extLst>
                </p:cNvPr>
                <p:cNvSpPr>
                  <a:spLocks noChangeArrowheads="1"/>
                </p:cNvSpPr>
                <p:nvPr/>
              </p:nvSpPr>
              <p:spPr bwMode="auto">
                <a:xfrm>
                  <a:off x="1390" y="3347"/>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0" name="Text Box 33">
                  <a:extLst>
                    <a:ext uri="{FF2B5EF4-FFF2-40B4-BE49-F238E27FC236}">
                      <a16:creationId xmlns:a16="http://schemas.microsoft.com/office/drawing/2014/main" id="{C91855D9-9570-49BB-A6E0-585EF13111F3}"/>
                    </a:ext>
                  </a:extLst>
                </p:cNvPr>
                <p:cNvSpPr txBox="1">
                  <a:spLocks noChangeArrowheads="1"/>
                </p:cNvSpPr>
                <p:nvPr/>
              </p:nvSpPr>
              <p:spPr bwMode="auto">
                <a:xfrm>
                  <a:off x="1396" y="340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grpSp>
        <p:sp>
          <p:nvSpPr>
            <p:cNvPr id="59" name="Text Box 36">
              <a:extLst>
                <a:ext uri="{FF2B5EF4-FFF2-40B4-BE49-F238E27FC236}">
                  <a16:creationId xmlns:a16="http://schemas.microsoft.com/office/drawing/2014/main" id="{6042DF8C-F8E5-48F0-B741-2C6A87B27BBA}"/>
                </a:ext>
              </a:extLst>
            </p:cNvPr>
            <p:cNvSpPr txBox="1">
              <a:spLocks noChangeArrowheads="1"/>
            </p:cNvSpPr>
            <p:nvPr/>
          </p:nvSpPr>
          <p:spPr bwMode="auto">
            <a:xfrm>
              <a:off x="6227763" y="1820732"/>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p>
          </p:txBody>
        </p:sp>
        <p:grpSp>
          <p:nvGrpSpPr>
            <p:cNvPr id="60" name="组合 59">
              <a:extLst>
                <a:ext uri="{FF2B5EF4-FFF2-40B4-BE49-F238E27FC236}">
                  <a16:creationId xmlns:a16="http://schemas.microsoft.com/office/drawing/2014/main" id="{0BF20562-4FD6-484D-8838-CFEA308A7574}"/>
                </a:ext>
              </a:extLst>
            </p:cNvPr>
            <p:cNvGrpSpPr/>
            <p:nvPr/>
          </p:nvGrpSpPr>
          <p:grpSpPr>
            <a:xfrm>
              <a:off x="762001" y="3197093"/>
              <a:ext cx="2798762" cy="1050925"/>
              <a:chOff x="762001" y="3197093"/>
              <a:chExt cx="2798762" cy="1050925"/>
            </a:xfrm>
          </p:grpSpPr>
          <p:sp>
            <p:nvSpPr>
              <p:cNvPr id="90" name="Oval 5">
                <a:extLst>
                  <a:ext uri="{FF2B5EF4-FFF2-40B4-BE49-F238E27FC236}">
                    <a16:creationId xmlns:a16="http://schemas.microsoft.com/office/drawing/2014/main" id="{3E1C685E-7EAD-4C96-8213-CE58917C9D84}"/>
                  </a:ext>
                </a:extLst>
              </p:cNvPr>
              <p:cNvSpPr>
                <a:spLocks noChangeArrowheads="1"/>
              </p:cNvSpPr>
              <p:nvPr/>
            </p:nvSpPr>
            <p:spPr bwMode="auto">
              <a:xfrm>
                <a:off x="26050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Oval 6">
                <a:extLst>
                  <a:ext uri="{FF2B5EF4-FFF2-40B4-BE49-F238E27FC236}">
                    <a16:creationId xmlns:a16="http://schemas.microsoft.com/office/drawing/2014/main" id="{C5D79736-82B8-4DE5-B413-0060C181D661}"/>
                  </a:ext>
                </a:extLst>
              </p:cNvPr>
              <p:cNvSpPr>
                <a:spLocks noChangeArrowheads="1"/>
              </p:cNvSpPr>
              <p:nvPr/>
            </p:nvSpPr>
            <p:spPr bwMode="auto">
              <a:xfrm>
                <a:off x="10048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2" name="Oval 7">
                <a:extLst>
                  <a:ext uri="{FF2B5EF4-FFF2-40B4-BE49-F238E27FC236}">
                    <a16:creationId xmlns:a16="http://schemas.microsoft.com/office/drawing/2014/main" id="{4F443514-00D3-41CF-85AC-7A94256F9D56}"/>
                  </a:ext>
                </a:extLst>
              </p:cNvPr>
              <p:cNvSpPr>
                <a:spLocks noChangeArrowheads="1"/>
              </p:cNvSpPr>
              <p:nvPr/>
            </p:nvSpPr>
            <p:spPr bwMode="auto">
              <a:xfrm>
                <a:off x="863601" y="3273293"/>
                <a:ext cx="985837" cy="96202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3" name="Text Box 8">
                <a:extLst>
                  <a:ext uri="{FF2B5EF4-FFF2-40B4-BE49-F238E27FC236}">
                    <a16:creationId xmlns:a16="http://schemas.microsoft.com/office/drawing/2014/main" id="{5FA7258A-9BF0-4F9D-B474-E909C756EB6D}"/>
                  </a:ext>
                </a:extLst>
              </p:cNvPr>
              <p:cNvSpPr txBox="1">
                <a:spLocks noChangeArrowheads="1"/>
              </p:cNvSpPr>
              <p:nvPr/>
            </p:nvSpPr>
            <p:spPr bwMode="auto">
              <a:xfrm>
                <a:off x="762001" y="335743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自上层</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的调用</a:t>
                </a:r>
              </a:p>
            </p:txBody>
          </p:sp>
          <p:grpSp>
            <p:nvGrpSpPr>
              <p:cNvPr id="94" name="Group 26">
                <a:extLst>
                  <a:ext uri="{FF2B5EF4-FFF2-40B4-BE49-F238E27FC236}">
                    <a16:creationId xmlns:a16="http://schemas.microsoft.com/office/drawing/2014/main" id="{E40EEE3B-A99B-4D06-B938-15A2781A6499}"/>
                  </a:ext>
                </a:extLst>
              </p:cNvPr>
              <p:cNvGrpSpPr>
                <a:grpSpLocks/>
              </p:cNvGrpSpPr>
              <p:nvPr/>
            </p:nvGrpSpPr>
            <p:grpSpPr bwMode="auto">
              <a:xfrm>
                <a:off x="2459038" y="3285993"/>
                <a:ext cx="1074738" cy="962025"/>
                <a:chOff x="1540" y="2116"/>
                <a:chExt cx="677" cy="606"/>
              </a:xfrm>
            </p:grpSpPr>
            <p:sp>
              <p:nvSpPr>
                <p:cNvPr id="95" name="Oval 27">
                  <a:extLst>
                    <a:ext uri="{FF2B5EF4-FFF2-40B4-BE49-F238E27FC236}">
                      <a16:creationId xmlns:a16="http://schemas.microsoft.com/office/drawing/2014/main" id="{7D8E7DA6-EB16-47ED-8446-151563A81D79}"/>
                    </a:ext>
                  </a:extLst>
                </p:cNvPr>
                <p:cNvSpPr>
                  <a:spLocks noChangeArrowheads="1"/>
                </p:cNvSpPr>
                <p:nvPr/>
              </p:nvSpPr>
              <p:spPr bwMode="auto">
                <a:xfrm>
                  <a:off x="1565" y="2116"/>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6" name="Text Box 28">
                  <a:extLst>
                    <a:ext uri="{FF2B5EF4-FFF2-40B4-BE49-F238E27FC236}">
                      <a16:creationId xmlns:a16="http://schemas.microsoft.com/office/drawing/2014/main" id="{9ACBF839-6CB5-488E-BF92-A6CA1B5C4150}"/>
                    </a:ext>
                  </a:extLst>
                </p:cNvPr>
                <p:cNvSpPr txBox="1">
                  <a:spLocks noChangeArrowheads="1"/>
                </p:cNvSpPr>
                <p:nvPr/>
              </p:nvSpPr>
              <p:spPr bwMode="auto">
                <a:xfrm>
                  <a:off x="1540" y="2163"/>
                  <a:ext cx="677"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sp>
          <p:nvSpPr>
            <p:cNvPr id="61" name="Text Box 35">
              <a:extLst>
                <a:ext uri="{FF2B5EF4-FFF2-40B4-BE49-F238E27FC236}">
                  <a16:creationId xmlns:a16="http://schemas.microsoft.com/office/drawing/2014/main" id="{322D3C1D-B208-47E9-9759-3F36A3097A84}"/>
                </a:ext>
              </a:extLst>
            </p:cNvPr>
            <p:cNvSpPr txBox="1">
              <a:spLocks noChangeArrowheads="1"/>
            </p:cNvSpPr>
            <p:nvPr/>
          </p:nvSpPr>
          <p:spPr bwMode="auto">
            <a:xfrm>
              <a:off x="1656757" y="5234533"/>
              <a:ext cx="11320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p>
          </p:txBody>
        </p:sp>
        <p:sp>
          <p:nvSpPr>
            <p:cNvPr id="62" name="Line 37">
              <a:extLst>
                <a:ext uri="{FF2B5EF4-FFF2-40B4-BE49-F238E27FC236}">
                  <a16:creationId xmlns:a16="http://schemas.microsoft.com/office/drawing/2014/main" id="{BF0A53B0-D393-4F22-A3AD-81CFCB33658D}"/>
                </a:ext>
              </a:extLst>
            </p:cNvPr>
            <p:cNvSpPr>
              <a:spLocks noChangeShapeType="1"/>
            </p:cNvSpPr>
            <p:nvPr/>
          </p:nvSpPr>
          <p:spPr bwMode="auto">
            <a:xfrm>
              <a:off x="515938" y="3230431"/>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63" name="Line 37">
              <a:extLst>
                <a:ext uri="{FF2B5EF4-FFF2-40B4-BE49-F238E27FC236}">
                  <a16:creationId xmlns:a16="http://schemas.microsoft.com/office/drawing/2014/main" id="{900F9C52-43D8-4485-8CA2-74CEC2524EAC}"/>
                </a:ext>
              </a:extLst>
            </p:cNvPr>
            <p:cNvSpPr>
              <a:spLocks noChangeShapeType="1"/>
            </p:cNvSpPr>
            <p:nvPr/>
          </p:nvSpPr>
          <p:spPr bwMode="auto">
            <a:xfrm>
              <a:off x="6097706" y="3339159"/>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64" name="组合 63">
              <a:extLst>
                <a:ext uri="{FF2B5EF4-FFF2-40B4-BE49-F238E27FC236}">
                  <a16:creationId xmlns:a16="http://schemas.microsoft.com/office/drawing/2014/main" id="{7EFCACEE-7990-42C4-992B-89CBC83B9933}"/>
                </a:ext>
              </a:extLst>
            </p:cNvPr>
            <p:cNvGrpSpPr/>
            <p:nvPr/>
          </p:nvGrpSpPr>
          <p:grpSpPr>
            <a:xfrm>
              <a:off x="1171576" y="2245410"/>
              <a:ext cx="3705530" cy="687365"/>
              <a:chOff x="1171576" y="2245410"/>
              <a:chExt cx="3705530" cy="687365"/>
            </a:xfrm>
          </p:grpSpPr>
          <p:sp>
            <p:nvSpPr>
              <p:cNvPr id="87" name="Text Box 9">
                <a:extLst>
                  <a:ext uri="{FF2B5EF4-FFF2-40B4-BE49-F238E27FC236}">
                    <a16:creationId xmlns:a16="http://schemas.microsoft.com/office/drawing/2014/main" id="{35BEDB53-7C97-4CE2-82DB-6CE7F087B06C}"/>
                  </a:ext>
                </a:extLst>
              </p:cNvPr>
              <p:cNvSpPr txBox="1">
                <a:spLocks noChangeArrowheads="1"/>
              </p:cNvSpPr>
              <p:nvPr/>
            </p:nvSpPr>
            <p:spPr bwMode="auto">
              <a:xfrm>
                <a:off x="1233794" y="2532725"/>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make_pkt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checksum</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8" name="Line 10">
                <a:extLst>
                  <a:ext uri="{FF2B5EF4-FFF2-40B4-BE49-F238E27FC236}">
                    <a16:creationId xmlns:a16="http://schemas.microsoft.com/office/drawing/2014/main" id="{6301AE92-AFC9-4BFD-855C-C4C4759F8A35}"/>
                  </a:ext>
                </a:extLst>
              </p:cNvPr>
              <p:cNvSpPr>
                <a:spLocks noChangeShapeType="1"/>
              </p:cNvSpPr>
              <p:nvPr/>
            </p:nvSpPr>
            <p:spPr bwMode="auto">
              <a:xfrm>
                <a:off x="1171576" y="2598606"/>
                <a:ext cx="14534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9" name="Text Box 38">
                <a:extLst>
                  <a:ext uri="{FF2B5EF4-FFF2-40B4-BE49-F238E27FC236}">
                    <a16:creationId xmlns:a16="http://schemas.microsoft.com/office/drawing/2014/main" id="{B942DD94-9756-45E4-BE3C-629C82DA62F0}"/>
                  </a:ext>
                </a:extLst>
              </p:cNvPr>
              <p:cNvSpPr txBox="1">
                <a:spLocks noChangeArrowheads="1"/>
              </p:cNvSpPr>
              <p:nvPr/>
            </p:nvSpPr>
            <p:spPr bwMode="auto">
              <a:xfrm>
                <a:off x="1277557" y="2245410"/>
                <a:ext cx="1503073" cy="26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p:txBody>
          </p:sp>
        </p:grpSp>
        <p:sp>
          <p:nvSpPr>
            <p:cNvPr id="65" name="Freeform 14">
              <a:extLst>
                <a:ext uri="{FF2B5EF4-FFF2-40B4-BE49-F238E27FC236}">
                  <a16:creationId xmlns:a16="http://schemas.microsoft.com/office/drawing/2014/main" id="{3D613C61-1A1D-41E2-A57C-F76E7E9309B5}"/>
                </a:ext>
              </a:extLst>
            </p:cNvPr>
            <p:cNvSpPr>
              <a:spLocks/>
            </p:cNvSpPr>
            <p:nvPr/>
          </p:nvSpPr>
          <p:spPr bwMode="auto">
            <a:xfrm flipV="1">
              <a:off x="1223963" y="3043106"/>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66" name="Group 22">
              <a:extLst>
                <a:ext uri="{FF2B5EF4-FFF2-40B4-BE49-F238E27FC236}">
                  <a16:creationId xmlns:a16="http://schemas.microsoft.com/office/drawing/2014/main" id="{AFF6DCF5-DBCD-4C75-BBC3-5DF142ED4D8D}"/>
                </a:ext>
              </a:extLst>
            </p:cNvPr>
            <p:cNvGrpSpPr>
              <a:grpSpLocks/>
            </p:cNvGrpSpPr>
            <p:nvPr/>
          </p:nvGrpSpPr>
          <p:grpSpPr bwMode="auto">
            <a:xfrm>
              <a:off x="5962651" y="2249356"/>
              <a:ext cx="1982788" cy="868363"/>
              <a:chOff x="2125" y="2654"/>
              <a:chExt cx="1249" cy="547"/>
            </a:xfrm>
          </p:grpSpPr>
          <p:sp>
            <p:nvSpPr>
              <p:cNvPr id="84" name="Text Box 23">
                <a:extLst>
                  <a:ext uri="{FF2B5EF4-FFF2-40B4-BE49-F238E27FC236}">
                    <a16:creationId xmlns:a16="http://schemas.microsoft.com/office/drawing/2014/main" id="{5C49C645-5188-4B1E-A964-9D881842A6C3}"/>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5" name="Text Box 24">
                <a:extLst>
                  <a:ext uri="{FF2B5EF4-FFF2-40B4-BE49-F238E27FC236}">
                    <a16:creationId xmlns:a16="http://schemas.microsoft.com/office/drawing/2014/main" id="{5FEB4FC9-7F19-440E-8805-A84D942138D6}"/>
                  </a:ext>
                </a:extLst>
              </p:cNvPr>
              <p:cNvSpPr txBox="1">
                <a:spLocks noChangeArrowheads="1"/>
              </p:cNvSpPr>
              <p:nvPr/>
            </p:nvSpPr>
            <p:spPr bwMode="auto">
              <a:xfrm>
                <a:off x="2125" y="2654"/>
                <a:ext cx="1149"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corrupt(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6" name="Line 25">
                <a:extLst>
                  <a:ext uri="{FF2B5EF4-FFF2-40B4-BE49-F238E27FC236}">
                    <a16:creationId xmlns:a16="http://schemas.microsoft.com/office/drawing/2014/main" id="{D7BDAF83-089B-4F98-950C-CB0AAD608C98}"/>
                  </a:ext>
                </a:extLst>
              </p:cNvPr>
              <p:cNvSpPr>
                <a:spLocks noChangeShapeType="1"/>
              </p:cNvSpPr>
              <p:nvPr/>
            </p:nvSpPr>
            <p:spPr bwMode="auto">
              <a:xfrm>
                <a:off x="2125" y="3040"/>
                <a:ext cx="10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67" name="Freeform 30">
              <a:extLst>
                <a:ext uri="{FF2B5EF4-FFF2-40B4-BE49-F238E27FC236}">
                  <a16:creationId xmlns:a16="http://schemas.microsoft.com/office/drawing/2014/main" id="{BD54DF15-6242-4CBF-A5C0-DC4D9DBB8951}"/>
                </a:ext>
              </a:extLst>
            </p:cNvPr>
            <p:cNvSpPr>
              <a:spLocks/>
            </p:cNvSpPr>
            <p:nvPr/>
          </p:nvSpPr>
          <p:spPr bwMode="auto">
            <a:xfrm>
              <a:off x="6326872" y="3053830"/>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68" name="组合 67">
              <a:extLst>
                <a:ext uri="{FF2B5EF4-FFF2-40B4-BE49-F238E27FC236}">
                  <a16:creationId xmlns:a16="http://schemas.microsoft.com/office/drawing/2014/main" id="{40871E62-2BF0-42F2-ADD9-9B0C7889BEDA}"/>
                </a:ext>
              </a:extLst>
            </p:cNvPr>
            <p:cNvGrpSpPr/>
            <p:nvPr/>
          </p:nvGrpSpPr>
          <p:grpSpPr>
            <a:xfrm>
              <a:off x="3703638" y="3084381"/>
              <a:ext cx="2085975" cy="979487"/>
              <a:chOff x="3703638" y="3084381"/>
              <a:chExt cx="2085975" cy="979487"/>
            </a:xfrm>
          </p:grpSpPr>
          <p:grpSp>
            <p:nvGrpSpPr>
              <p:cNvPr id="80" name="组合 79">
                <a:extLst>
                  <a:ext uri="{FF2B5EF4-FFF2-40B4-BE49-F238E27FC236}">
                    <a16:creationId xmlns:a16="http://schemas.microsoft.com/office/drawing/2014/main" id="{55DB9D04-97C4-4D2F-9BA5-1FF5D66EB36F}"/>
                  </a:ext>
                </a:extLst>
              </p:cNvPr>
              <p:cNvGrpSpPr/>
              <p:nvPr/>
            </p:nvGrpSpPr>
            <p:grpSpPr>
              <a:xfrm>
                <a:off x="3703638" y="3084381"/>
                <a:ext cx="2085975" cy="979487"/>
                <a:chOff x="3703638" y="3084381"/>
                <a:chExt cx="2085975" cy="979487"/>
              </a:xfrm>
            </p:grpSpPr>
            <p:sp>
              <p:nvSpPr>
                <p:cNvPr id="82" name="Text Box 19">
                  <a:extLst>
                    <a:ext uri="{FF2B5EF4-FFF2-40B4-BE49-F238E27FC236}">
                      <a16:creationId xmlns:a16="http://schemas.microsoft.com/office/drawing/2014/main" id="{19AE3132-EBB4-4CAE-A37D-8DEFEEADFE20}"/>
                    </a:ext>
                  </a:extLst>
                </p:cNvPr>
                <p:cNvSpPr txBox="1">
                  <a:spLocks noChangeArrowheads="1"/>
                </p:cNvSpPr>
                <p:nvPr/>
              </p:nvSpPr>
              <p:spPr bwMode="auto">
                <a:xfrm>
                  <a:off x="3729038" y="366381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83" name="Text Box 20">
                  <a:extLst>
                    <a:ext uri="{FF2B5EF4-FFF2-40B4-BE49-F238E27FC236}">
                      <a16:creationId xmlns:a16="http://schemas.microsoft.com/office/drawing/2014/main" id="{E2AFB223-1009-4E88-86F1-14DB7D9C0D70}"/>
                    </a:ext>
                  </a:extLst>
                </p:cNvPr>
                <p:cNvSpPr txBox="1">
                  <a:spLocks noChangeArrowheads="1"/>
                </p:cNvSpPr>
                <p:nvPr/>
              </p:nvSpPr>
              <p:spPr bwMode="auto">
                <a:xfrm>
                  <a:off x="3703638" y="30843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isNAK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grpSp>
          <p:sp>
            <p:nvSpPr>
              <p:cNvPr id="81" name="Line 21">
                <a:extLst>
                  <a:ext uri="{FF2B5EF4-FFF2-40B4-BE49-F238E27FC236}">
                    <a16:creationId xmlns:a16="http://schemas.microsoft.com/office/drawing/2014/main" id="{CB4AD63D-32AD-4B20-B6E4-1C789D5C6FEA}"/>
                  </a:ext>
                </a:extLst>
              </p:cNvPr>
              <p:cNvSpPr>
                <a:spLocks noChangeShapeType="1"/>
              </p:cNvSpPr>
              <p:nvPr/>
            </p:nvSpPr>
            <p:spPr bwMode="auto">
              <a:xfrm>
                <a:off x="3822701" y="3663818"/>
                <a:ext cx="1670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69" name="Freeform 18">
              <a:extLst>
                <a:ext uri="{FF2B5EF4-FFF2-40B4-BE49-F238E27FC236}">
                  <a16:creationId xmlns:a16="http://schemas.microsoft.com/office/drawing/2014/main" id="{B5D8520A-89A5-4339-A3CD-ECD23DF8DC19}"/>
                </a:ext>
              </a:extLst>
            </p:cNvPr>
            <p:cNvSpPr>
              <a:spLocks/>
            </p:cNvSpPr>
            <p:nvPr/>
          </p:nvSpPr>
          <p:spPr bwMode="auto">
            <a:xfrm>
              <a:off x="3405775" y="3305685"/>
              <a:ext cx="466725" cy="893763"/>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70" name="组合 69">
              <a:extLst>
                <a:ext uri="{FF2B5EF4-FFF2-40B4-BE49-F238E27FC236}">
                  <a16:creationId xmlns:a16="http://schemas.microsoft.com/office/drawing/2014/main" id="{B87F6098-356B-4AB9-B80C-D0A717D2DA08}"/>
                </a:ext>
              </a:extLst>
            </p:cNvPr>
            <p:cNvGrpSpPr/>
            <p:nvPr/>
          </p:nvGrpSpPr>
          <p:grpSpPr>
            <a:xfrm>
              <a:off x="6097706" y="4683608"/>
              <a:ext cx="2165350" cy="1152525"/>
              <a:chOff x="5840413" y="4687756"/>
              <a:chExt cx="2165350" cy="1152525"/>
            </a:xfrm>
          </p:grpSpPr>
          <p:sp>
            <p:nvSpPr>
              <p:cNvPr id="77" name="Text Box 11">
                <a:extLst>
                  <a:ext uri="{FF2B5EF4-FFF2-40B4-BE49-F238E27FC236}">
                    <a16:creationId xmlns:a16="http://schemas.microsoft.com/office/drawing/2014/main" id="{E277009B-C201-4511-AD31-8B183AAA3C0B}"/>
                  </a:ext>
                </a:extLst>
              </p:cNvPr>
              <p:cNvSpPr txBox="1">
                <a:spLocks noChangeArrowheads="1"/>
              </p:cNvSpPr>
              <p:nvPr/>
            </p:nvSpPr>
            <p:spPr bwMode="auto">
              <a:xfrm>
                <a:off x="5862638" y="5221156"/>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extract(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deliver_data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ACK</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8" name="Text Box 12">
                <a:extLst>
                  <a:ext uri="{FF2B5EF4-FFF2-40B4-BE49-F238E27FC236}">
                    <a16:creationId xmlns:a16="http://schemas.microsoft.com/office/drawing/2014/main" id="{F8A36F1E-F026-4B60-9B06-FF3D318F58CA}"/>
                  </a:ext>
                </a:extLst>
              </p:cNvPr>
              <p:cNvSpPr txBox="1">
                <a:spLocks noChangeArrowheads="1"/>
              </p:cNvSpPr>
              <p:nvPr/>
            </p:nvSpPr>
            <p:spPr bwMode="auto">
              <a:xfrm>
                <a:off x="5840413" y="4687756"/>
                <a:ext cx="21574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notcorrupt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9" name="Line 13">
                <a:extLst>
                  <a:ext uri="{FF2B5EF4-FFF2-40B4-BE49-F238E27FC236}">
                    <a16:creationId xmlns:a16="http://schemas.microsoft.com/office/drawing/2014/main" id="{7167E0FB-7ED0-47EB-B50C-43459D215B30}"/>
                  </a:ext>
                </a:extLst>
              </p:cNvPr>
              <p:cNvSpPr>
                <a:spLocks noChangeShapeType="1"/>
              </p:cNvSpPr>
              <p:nvPr/>
            </p:nvSpPr>
            <p:spPr bwMode="auto">
              <a:xfrm>
                <a:off x="5876925" y="5276719"/>
                <a:ext cx="182245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71" name="Freeform 34">
              <a:extLst>
                <a:ext uri="{FF2B5EF4-FFF2-40B4-BE49-F238E27FC236}">
                  <a16:creationId xmlns:a16="http://schemas.microsoft.com/office/drawing/2014/main" id="{4B64813B-CAFF-413A-BBA6-218F90B661A8}"/>
                </a:ext>
              </a:extLst>
            </p:cNvPr>
            <p:cNvSpPr>
              <a:spLocks/>
            </p:cNvSpPr>
            <p:nvPr/>
          </p:nvSpPr>
          <p:spPr bwMode="auto">
            <a:xfrm flipV="1">
              <a:off x="6314400" y="4360957"/>
              <a:ext cx="12573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72" name="组合 71">
              <a:extLst>
                <a:ext uri="{FF2B5EF4-FFF2-40B4-BE49-F238E27FC236}">
                  <a16:creationId xmlns:a16="http://schemas.microsoft.com/office/drawing/2014/main" id="{90137E96-D74C-4E3C-AC45-7EFFC2C55232}"/>
                </a:ext>
              </a:extLst>
            </p:cNvPr>
            <p:cNvGrpSpPr/>
            <p:nvPr/>
          </p:nvGrpSpPr>
          <p:grpSpPr>
            <a:xfrm>
              <a:off x="938571" y="4566464"/>
              <a:ext cx="3548062" cy="690979"/>
              <a:chOff x="1238251" y="4555993"/>
              <a:chExt cx="3548062" cy="690979"/>
            </a:xfrm>
          </p:grpSpPr>
          <p:sp>
            <p:nvSpPr>
              <p:cNvPr id="74" name="Text Box 16">
                <a:extLst>
                  <a:ext uri="{FF2B5EF4-FFF2-40B4-BE49-F238E27FC236}">
                    <a16:creationId xmlns:a16="http://schemas.microsoft.com/office/drawing/2014/main" id="{5CE18987-719E-4662-A09B-0ECACC4D1051}"/>
                  </a:ext>
                </a:extLst>
              </p:cNvPr>
              <p:cNvSpPr txBox="1">
                <a:spLocks noChangeArrowheads="1"/>
              </p:cNvSpPr>
              <p:nvPr/>
            </p:nvSpPr>
            <p:spPr bwMode="auto">
              <a:xfrm>
                <a:off x="1238251" y="455599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楷体" panose="02010609060101010101" pitchFamily="49" charset="-122"/>
                    <a:cs typeface="Times New Roman" panose="02020603050405020304" pitchFamily="18" charset="0"/>
                  </a:rPr>
                  <a:t>rdt_rcv(rcvpkt) &amp;&amp; isACK(rcvpkt)</a:t>
                </a:r>
              </a:p>
            </p:txBody>
          </p:sp>
          <p:sp>
            <p:nvSpPr>
              <p:cNvPr id="75" name="Line 17">
                <a:extLst>
                  <a:ext uri="{FF2B5EF4-FFF2-40B4-BE49-F238E27FC236}">
                    <a16:creationId xmlns:a16="http://schemas.microsoft.com/office/drawing/2014/main" id="{AB312275-4497-4EBC-B879-BCABD7E1A6D4}"/>
                  </a:ext>
                </a:extLst>
              </p:cNvPr>
              <p:cNvSpPr>
                <a:spLocks noChangeShapeType="1"/>
              </p:cNvSpPr>
              <p:nvPr/>
            </p:nvSpPr>
            <p:spPr bwMode="auto">
              <a:xfrm>
                <a:off x="1339851" y="4879842"/>
                <a:ext cx="2861491" cy="4392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6" name="Text Box 35">
                <a:extLst>
                  <a:ext uri="{FF2B5EF4-FFF2-40B4-BE49-F238E27FC236}">
                    <a16:creationId xmlns:a16="http://schemas.microsoft.com/office/drawing/2014/main" id="{12BE27C0-FFD7-4A4C-8B5B-8F375083E581}"/>
                  </a:ext>
                </a:extLst>
              </p:cNvPr>
              <p:cNvSpPr txBox="1">
                <a:spLocks noChangeArrowheads="1"/>
              </p:cNvSpPr>
              <p:nvPr/>
            </p:nvSpPr>
            <p:spPr bwMode="auto">
              <a:xfrm>
                <a:off x="2307286" y="4908418"/>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MS PGothic" panose="020B0600070205080204" pitchFamily="34" charset="-128"/>
                  </a:rPr>
                  <a:t>L</a:t>
                </a:r>
              </a:p>
            </p:txBody>
          </p:sp>
        </p:grpSp>
        <p:sp>
          <p:nvSpPr>
            <p:cNvPr id="73" name="Freeform 15">
              <a:extLst>
                <a:ext uri="{FF2B5EF4-FFF2-40B4-BE49-F238E27FC236}">
                  <a16:creationId xmlns:a16="http://schemas.microsoft.com/office/drawing/2014/main" id="{4C4BA618-D2C0-4CDA-95E6-30503C1C0E10}"/>
                </a:ext>
              </a:extLst>
            </p:cNvPr>
            <p:cNvSpPr>
              <a:spLocks/>
            </p:cNvSpPr>
            <p:nvPr/>
          </p:nvSpPr>
          <p:spPr bwMode="auto">
            <a:xfrm>
              <a:off x="1271588" y="4254793"/>
              <a:ext cx="1800225"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grpSp>
        <p:nvGrpSpPr>
          <p:cNvPr id="101" name="组合 100">
            <a:extLst>
              <a:ext uri="{FF2B5EF4-FFF2-40B4-BE49-F238E27FC236}">
                <a16:creationId xmlns:a16="http://schemas.microsoft.com/office/drawing/2014/main" id="{4FF422B8-0CDC-471B-BD46-93F14D857098}"/>
              </a:ext>
            </a:extLst>
          </p:cNvPr>
          <p:cNvGrpSpPr/>
          <p:nvPr/>
        </p:nvGrpSpPr>
        <p:grpSpPr>
          <a:xfrm>
            <a:off x="515938" y="1514317"/>
            <a:ext cx="3385728" cy="526732"/>
            <a:chOff x="722008" y="1303131"/>
            <a:chExt cx="3232792" cy="502940"/>
          </a:xfrm>
        </p:grpSpPr>
        <p:sp>
          <p:nvSpPr>
            <p:cNvPr id="102" name="流程图: 手动输入 6">
              <a:extLst>
                <a:ext uri="{FF2B5EF4-FFF2-40B4-BE49-F238E27FC236}">
                  <a16:creationId xmlns:a16="http://schemas.microsoft.com/office/drawing/2014/main" id="{36C66786-893A-4A96-ADF3-8B21BD007F98}"/>
                </a:ext>
              </a:extLst>
            </p:cNvPr>
            <p:cNvSpPr/>
            <p:nvPr/>
          </p:nvSpPr>
          <p:spPr>
            <a:xfrm rot="5400000" flipV="1">
              <a:off x="2233768" y="61368"/>
              <a:ext cx="475861" cy="29662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03" name="组合 102">
              <a:extLst>
                <a:ext uri="{FF2B5EF4-FFF2-40B4-BE49-F238E27FC236}">
                  <a16:creationId xmlns:a16="http://schemas.microsoft.com/office/drawing/2014/main" id="{E5D2E88D-5459-4BEE-9A4E-A479EB0FDA24}"/>
                </a:ext>
              </a:extLst>
            </p:cNvPr>
            <p:cNvGrpSpPr/>
            <p:nvPr/>
          </p:nvGrpSpPr>
          <p:grpSpPr>
            <a:xfrm>
              <a:off x="722008" y="1303131"/>
              <a:ext cx="546594" cy="475865"/>
              <a:chOff x="708742" y="1296102"/>
              <a:chExt cx="454744" cy="283828"/>
            </a:xfrm>
          </p:grpSpPr>
          <p:sp>
            <p:nvSpPr>
              <p:cNvPr id="105" name="平行四边形 104">
                <a:extLst>
                  <a:ext uri="{FF2B5EF4-FFF2-40B4-BE49-F238E27FC236}">
                    <a16:creationId xmlns:a16="http://schemas.microsoft.com/office/drawing/2014/main" id="{5F8E2A0D-47F3-4C87-9DB8-AA9D4409A2B7}"/>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06" name="平行四边形 105">
                <a:extLst>
                  <a:ext uri="{FF2B5EF4-FFF2-40B4-BE49-F238E27FC236}">
                    <a16:creationId xmlns:a16="http://schemas.microsoft.com/office/drawing/2014/main" id="{9B0353D2-CDF4-4B3C-B462-4559FFD7E406}"/>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04" name="Text Box 79">
              <a:extLst>
                <a:ext uri="{FF2B5EF4-FFF2-40B4-BE49-F238E27FC236}">
                  <a16:creationId xmlns:a16="http://schemas.microsoft.com/office/drawing/2014/main" id="{FC1D6195-71F3-457A-A649-614E9EDB8042}"/>
                </a:ext>
              </a:extLst>
            </p:cNvPr>
            <p:cNvSpPr txBox="1">
              <a:spLocks noChangeArrowheads="1"/>
            </p:cNvSpPr>
            <p:nvPr/>
          </p:nvSpPr>
          <p:spPr bwMode="auto">
            <a:xfrm>
              <a:off x="1268602" y="1335871"/>
              <a:ext cx="268619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有限状态机</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FSM</a:t>
              </a:r>
            </a:p>
          </p:txBody>
        </p:sp>
      </p:grpSp>
      <p:sp>
        <p:nvSpPr>
          <p:cNvPr id="107" name="Oval 4">
            <a:extLst>
              <a:ext uri="{FF2B5EF4-FFF2-40B4-BE49-F238E27FC236}">
                <a16:creationId xmlns:a16="http://schemas.microsoft.com/office/drawing/2014/main" id="{A11277FD-8694-4CBE-AF01-8F4554E0CF95}"/>
              </a:ext>
            </a:extLst>
          </p:cNvPr>
          <p:cNvSpPr>
            <a:spLocks noChangeArrowheads="1"/>
          </p:cNvSpPr>
          <p:nvPr/>
        </p:nvSpPr>
        <p:spPr bwMode="auto">
          <a:xfrm>
            <a:off x="6477000" y="3411406"/>
            <a:ext cx="955675" cy="1011238"/>
          </a:xfrm>
          <a:prstGeom prst="ellipse">
            <a:avLst/>
          </a:prstGeom>
          <a:solidFill>
            <a:srgbClr val="92D050"/>
          </a:solidFill>
          <a:ln w="19050">
            <a:solidFill>
              <a:srgbClr val="92D05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8" name="Oval 5">
            <a:extLst>
              <a:ext uri="{FF2B5EF4-FFF2-40B4-BE49-F238E27FC236}">
                <a16:creationId xmlns:a16="http://schemas.microsoft.com/office/drawing/2014/main" id="{8167C93E-8F6D-4591-8A04-1B90F34441B5}"/>
              </a:ext>
            </a:extLst>
          </p:cNvPr>
          <p:cNvSpPr>
            <a:spLocks noChangeArrowheads="1"/>
          </p:cNvSpPr>
          <p:nvPr/>
        </p:nvSpPr>
        <p:spPr bwMode="auto">
          <a:xfrm>
            <a:off x="26050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9" name="Oval 6">
            <a:extLst>
              <a:ext uri="{FF2B5EF4-FFF2-40B4-BE49-F238E27FC236}">
                <a16:creationId xmlns:a16="http://schemas.microsoft.com/office/drawing/2014/main" id="{6A3D4C73-3C4F-44A3-8DB4-7913A5590A42}"/>
              </a:ext>
            </a:extLst>
          </p:cNvPr>
          <p:cNvSpPr>
            <a:spLocks noChangeArrowheads="1"/>
          </p:cNvSpPr>
          <p:nvPr/>
        </p:nvSpPr>
        <p:spPr bwMode="auto">
          <a:xfrm>
            <a:off x="1004888" y="3197093"/>
            <a:ext cx="955675" cy="1011238"/>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0" name="Oval 7">
            <a:extLst>
              <a:ext uri="{FF2B5EF4-FFF2-40B4-BE49-F238E27FC236}">
                <a16:creationId xmlns:a16="http://schemas.microsoft.com/office/drawing/2014/main" id="{046180A8-340C-44DF-9DF4-6B9E9D5A64B1}"/>
              </a:ext>
            </a:extLst>
          </p:cNvPr>
          <p:cNvSpPr>
            <a:spLocks noChangeArrowheads="1"/>
          </p:cNvSpPr>
          <p:nvPr/>
        </p:nvSpPr>
        <p:spPr bwMode="auto">
          <a:xfrm>
            <a:off x="863601" y="3273293"/>
            <a:ext cx="985837" cy="962025"/>
          </a:xfrm>
          <a:prstGeom prst="ellipse">
            <a:avLst/>
          </a:prstGeom>
          <a:solidFill>
            <a:srgbClr val="FFFFFF"/>
          </a:solidFill>
          <a:ln w="19050">
            <a:solidFill>
              <a:schemeClr val="accent6">
                <a:lumMod val="75000"/>
              </a:schemeClr>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1" name="Text Box 8">
            <a:extLst>
              <a:ext uri="{FF2B5EF4-FFF2-40B4-BE49-F238E27FC236}">
                <a16:creationId xmlns:a16="http://schemas.microsoft.com/office/drawing/2014/main" id="{36940436-8F68-4F2F-BDE4-B12A55928AFD}"/>
              </a:ext>
            </a:extLst>
          </p:cNvPr>
          <p:cNvSpPr txBox="1">
            <a:spLocks noChangeArrowheads="1"/>
          </p:cNvSpPr>
          <p:nvPr/>
        </p:nvSpPr>
        <p:spPr bwMode="auto">
          <a:xfrm>
            <a:off x="762001" y="335743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自上层</a:t>
            </a: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的调用</a:t>
            </a:r>
          </a:p>
        </p:txBody>
      </p:sp>
      <p:grpSp>
        <p:nvGrpSpPr>
          <p:cNvPr id="112" name="Group 26">
            <a:extLst>
              <a:ext uri="{FF2B5EF4-FFF2-40B4-BE49-F238E27FC236}">
                <a16:creationId xmlns:a16="http://schemas.microsoft.com/office/drawing/2014/main" id="{900FF94A-6369-401B-9F90-4B0DA8CA6062}"/>
              </a:ext>
            </a:extLst>
          </p:cNvPr>
          <p:cNvGrpSpPr>
            <a:grpSpLocks/>
          </p:cNvGrpSpPr>
          <p:nvPr/>
        </p:nvGrpSpPr>
        <p:grpSpPr bwMode="auto">
          <a:xfrm>
            <a:off x="2459038" y="3285993"/>
            <a:ext cx="1074738" cy="962025"/>
            <a:chOff x="1540" y="2116"/>
            <a:chExt cx="677" cy="606"/>
          </a:xfrm>
        </p:grpSpPr>
        <p:sp>
          <p:nvSpPr>
            <p:cNvPr id="113" name="Oval 27">
              <a:extLst>
                <a:ext uri="{FF2B5EF4-FFF2-40B4-BE49-F238E27FC236}">
                  <a16:creationId xmlns:a16="http://schemas.microsoft.com/office/drawing/2014/main" id="{EFE134AD-373D-445A-8430-F824C3B184F5}"/>
                </a:ext>
              </a:extLst>
            </p:cNvPr>
            <p:cNvSpPr>
              <a:spLocks noChangeArrowheads="1"/>
            </p:cNvSpPr>
            <p:nvPr/>
          </p:nvSpPr>
          <p:spPr bwMode="auto">
            <a:xfrm>
              <a:off x="1565" y="2116"/>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4" name="Text Box 28">
              <a:extLst>
                <a:ext uri="{FF2B5EF4-FFF2-40B4-BE49-F238E27FC236}">
                  <a16:creationId xmlns:a16="http://schemas.microsoft.com/office/drawing/2014/main" id="{C9128683-4E6C-445D-9A72-6A769ED74435}"/>
                </a:ext>
              </a:extLst>
            </p:cNvPr>
            <p:cNvSpPr txBox="1">
              <a:spLocks noChangeArrowheads="1"/>
            </p:cNvSpPr>
            <p:nvPr/>
          </p:nvSpPr>
          <p:spPr bwMode="auto">
            <a:xfrm>
              <a:off x="1540" y="2163"/>
              <a:ext cx="677"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nvGrpSpPr>
          <p:cNvPr id="115" name="Group 31">
            <a:extLst>
              <a:ext uri="{FF2B5EF4-FFF2-40B4-BE49-F238E27FC236}">
                <a16:creationId xmlns:a16="http://schemas.microsoft.com/office/drawing/2014/main" id="{9A01AB3C-5A41-4B20-8668-ADD44ACE9F32}"/>
              </a:ext>
            </a:extLst>
          </p:cNvPr>
          <p:cNvGrpSpPr>
            <a:grpSpLocks/>
          </p:cNvGrpSpPr>
          <p:nvPr/>
        </p:nvGrpSpPr>
        <p:grpSpPr bwMode="auto">
          <a:xfrm>
            <a:off x="6354764" y="3474906"/>
            <a:ext cx="985838" cy="962025"/>
            <a:chOff x="1390" y="3347"/>
            <a:chExt cx="621" cy="606"/>
          </a:xfrm>
        </p:grpSpPr>
        <p:sp>
          <p:nvSpPr>
            <p:cNvPr id="116" name="Oval 32">
              <a:extLst>
                <a:ext uri="{FF2B5EF4-FFF2-40B4-BE49-F238E27FC236}">
                  <a16:creationId xmlns:a16="http://schemas.microsoft.com/office/drawing/2014/main" id="{22C50C26-3A49-45C0-ABDA-F8B20217BA1F}"/>
                </a:ext>
              </a:extLst>
            </p:cNvPr>
            <p:cNvSpPr>
              <a:spLocks noChangeArrowheads="1"/>
            </p:cNvSpPr>
            <p:nvPr/>
          </p:nvSpPr>
          <p:spPr bwMode="auto">
            <a:xfrm>
              <a:off x="1390" y="3347"/>
              <a:ext cx="621" cy="60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7" name="Text Box 33">
              <a:extLst>
                <a:ext uri="{FF2B5EF4-FFF2-40B4-BE49-F238E27FC236}">
                  <a16:creationId xmlns:a16="http://schemas.microsoft.com/office/drawing/2014/main" id="{68AC02EC-305E-4716-A6F8-68879B2066D9}"/>
                </a:ext>
              </a:extLst>
            </p:cNvPr>
            <p:cNvSpPr txBox="1">
              <a:spLocks noChangeArrowheads="1"/>
            </p:cNvSpPr>
            <p:nvPr/>
          </p:nvSpPr>
          <p:spPr bwMode="auto">
            <a:xfrm>
              <a:off x="1396" y="340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等待来自下层的调用</a:t>
              </a:r>
            </a:p>
          </p:txBody>
        </p:sp>
      </p:grpSp>
      <p:sp>
        <p:nvSpPr>
          <p:cNvPr id="118" name="Line 37">
            <a:extLst>
              <a:ext uri="{FF2B5EF4-FFF2-40B4-BE49-F238E27FC236}">
                <a16:creationId xmlns:a16="http://schemas.microsoft.com/office/drawing/2014/main" id="{23CC0BC4-B02A-4119-B90C-92339706AD28}"/>
              </a:ext>
            </a:extLst>
          </p:cNvPr>
          <p:cNvSpPr>
            <a:spLocks noChangeShapeType="1"/>
          </p:cNvSpPr>
          <p:nvPr/>
        </p:nvSpPr>
        <p:spPr bwMode="auto">
          <a:xfrm>
            <a:off x="515938" y="3230431"/>
            <a:ext cx="433388" cy="244475"/>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20" name="Group 30">
            <a:extLst>
              <a:ext uri="{FF2B5EF4-FFF2-40B4-BE49-F238E27FC236}">
                <a16:creationId xmlns:a16="http://schemas.microsoft.com/office/drawing/2014/main" id="{ED13B6AF-974C-4043-AEE2-236D21C0B502}"/>
              </a:ext>
            </a:extLst>
          </p:cNvPr>
          <p:cNvGrpSpPr>
            <a:grpSpLocks/>
          </p:cNvGrpSpPr>
          <p:nvPr/>
        </p:nvGrpSpPr>
        <p:grpSpPr bwMode="auto">
          <a:xfrm>
            <a:off x="523875" y="3223021"/>
            <a:ext cx="1333500" cy="1004888"/>
            <a:chOff x="220" y="1365"/>
            <a:chExt cx="840" cy="633"/>
          </a:xfrm>
        </p:grpSpPr>
        <p:sp>
          <p:nvSpPr>
            <p:cNvPr id="121" name="Line 31">
              <a:extLst>
                <a:ext uri="{FF2B5EF4-FFF2-40B4-BE49-F238E27FC236}">
                  <a16:creationId xmlns:a16="http://schemas.microsoft.com/office/drawing/2014/main" id="{560CA9C5-1486-4743-B190-CFA0C62B0176}"/>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Oval 32">
              <a:extLst>
                <a:ext uri="{FF2B5EF4-FFF2-40B4-BE49-F238E27FC236}">
                  <a16:creationId xmlns:a16="http://schemas.microsoft.com/office/drawing/2014/main" id="{A66FF751-0076-440F-AE08-DAAACEB7E03F}"/>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grpSp>
        <p:nvGrpSpPr>
          <p:cNvPr id="123" name="Group 33">
            <a:extLst>
              <a:ext uri="{FF2B5EF4-FFF2-40B4-BE49-F238E27FC236}">
                <a16:creationId xmlns:a16="http://schemas.microsoft.com/office/drawing/2014/main" id="{843AD124-1643-49BC-9B8D-235047CC8E07}"/>
              </a:ext>
            </a:extLst>
          </p:cNvPr>
          <p:cNvGrpSpPr>
            <a:grpSpLocks/>
          </p:cNvGrpSpPr>
          <p:nvPr/>
        </p:nvGrpSpPr>
        <p:grpSpPr bwMode="auto">
          <a:xfrm>
            <a:off x="6098377" y="3339837"/>
            <a:ext cx="1252538" cy="1104901"/>
            <a:chOff x="4092" y="2158"/>
            <a:chExt cx="789" cy="696"/>
          </a:xfrm>
        </p:grpSpPr>
        <p:sp>
          <p:nvSpPr>
            <p:cNvPr id="124" name="Line 34">
              <a:extLst>
                <a:ext uri="{FF2B5EF4-FFF2-40B4-BE49-F238E27FC236}">
                  <a16:creationId xmlns:a16="http://schemas.microsoft.com/office/drawing/2014/main" id="{D45C9783-A42B-47B4-892B-CA46FB02FC98}"/>
                </a:ext>
              </a:extLst>
            </p:cNvPr>
            <p:cNvSpPr>
              <a:spLocks noChangeShapeType="1"/>
            </p:cNvSpPr>
            <p:nvPr/>
          </p:nvSpPr>
          <p:spPr bwMode="auto">
            <a:xfrm>
              <a:off x="4092" y="2158"/>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 name="Oval 35">
              <a:extLst>
                <a:ext uri="{FF2B5EF4-FFF2-40B4-BE49-F238E27FC236}">
                  <a16:creationId xmlns:a16="http://schemas.microsoft.com/office/drawing/2014/main" id="{039B0F91-392B-41CD-88F8-D0A90CAA6835}"/>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26" name="Line 37">
            <a:extLst>
              <a:ext uri="{FF2B5EF4-FFF2-40B4-BE49-F238E27FC236}">
                <a16:creationId xmlns:a16="http://schemas.microsoft.com/office/drawing/2014/main" id="{7307E295-5651-44FD-98C8-BC35A878DDB7}"/>
              </a:ext>
            </a:extLst>
          </p:cNvPr>
          <p:cNvSpPr>
            <a:spLocks noChangeShapeType="1"/>
          </p:cNvSpPr>
          <p:nvPr/>
        </p:nvSpPr>
        <p:spPr bwMode="auto">
          <a:xfrm>
            <a:off x="1185863" y="2357834"/>
            <a:ext cx="12700" cy="74771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Freeform 38">
            <a:extLst>
              <a:ext uri="{FF2B5EF4-FFF2-40B4-BE49-F238E27FC236}">
                <a16:creationId xmlns:a16="http://schemas.microsoft.com/office/drawing/2014/main" id="{712DC020-D723-45CB-A86D-02787941B5FE}"/>
              </a:ext>
            </a:extLst>
          </p:cNvPr>
          <p:cNvSpPr>
            <a:spLocks/>
          </p:cNvSpPr>
          <p:nvPr/>
        </p:nvSpPr>
        <p:spPr bwMode="auto">
          <a:xfrm flipV="1">
            <a:off x="1158877" y="2565268"/>
            <a:ext cx="6273796" cy="568060"/>
          </a:xfrm>
          <a:custGeom>
            <a:avLst/>
            <a:gdLst>
              <a:gd name="T0" fmla="*/ 0 w 4372"/>
              <a:gd name="T1" fmla="*/ 2147483646 h 412"/>
              <a:gd name="T2" fmla="*/ 2147483646 w 4372"/>
              <a:gd name="T3" fmla="*/ 0 h 412"/>
              <a:gd name="T4" fmla="*/ 2147483646 w 4372"/>
              <a:gd name="T5" fmla="*/ 2147483646 h 412"/>
              <a:gd name="T6" fmla="*/ 2147483646 w 4372"/>
              <a:gd name="T7" fmla="*/ 2147483646 h 412"/>
              <a:gd name="T8" fmla="*/ 0 60000 65536"/>
              <a:gd name="T9" fmla="*/ 0 60000 65536"/>
              <a:gd name="T10" fmla="*/ 0 60000 65536"/>
              <a:gd name="T11" fmla="*/ 0 60000 65536"/>
              <a:gd name="T12" fmla="*/ 0 w 4372"/>
              <a:gd name="T13" fmla="*/ 0 h 412"/>
              <a:gd name="T14" fmla="*/ 4372 w 4372"/>
              <a:gd name="T15" fmla="*/ 412 h 412"/>
            </a:gdLst>
            <a:ahLst/>
            <a:cxnLst>
              <a:cxn ang="T8">
                <a:pos x="T0" y="T1"/>
              </a:cxn>
              <a:cxn ang="T9">
                <a:pos x="T2" y="T3"/>
              </a:cxn>
              <a:cxn ang="T10">
                <a:pos x="T4" y="T5"/>
              </a:cxn>
              <a:cxn ang="T11">
                <a:pos x="T6" y="T7"/>
              </a:cxn>
            </a:cxnLst>
            <a:rect l="T12" t="T13" r="T14" b="T15"/>
            <a:pathLst>
              <a:path w="4372" h="412">
                <a:moveTo>
                  <a:pt x="0" y="10"/>
                </a:moveTo>
                <a:lnTo>
                  <a:pt x="1003" y="0"/>
                </a:lnTo>
                <a:lnTo>
                  <a:pt x="3508" y="412"/>
                </a:lnTo>
                <a:lnTo>
                  <a:pt x="4372" y="41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8" name="Group 39">
            <a:extLst>
              <a:ext uri="{FF2B5EF4-FFF2-40B4-BE49-F238E27FC236}">
                <a16:creationId xmlns:a16="http://schemas.microsoft.com/office/drawing/2014/main" id="{B6962ABF-FB41-442E-8F9F-9EF002B2B254}"/>
              </a:ext>
            </a:extLst>
          </p:cNvPr>
          <p:cNvGrpSpPr>
            <a:grpSpLocks/>
          </p:cNvGrpSpPr>
          <p:nvPr/>
        </p:nvGrpSpPr>
        <p:grpSpPr bwMode="auto">
          <a:xfrm>
            <a:off x="522288" y="3223021"/>
            <a:ext cx="1333500" cy="1004888"/>
            <a:chOff x="220" y="1365"/>
            <a:chExt cx="840" cy="633"/>
          </a:xfrm>
        </p:grpSpPr>
        <p:sp>
          <p:nvSpPr>
            <p:cNvPr id="129" name="Line 40">
              <a:extLst>
                <a:ext uri="{FF2B5EF4-FFF2-40B4-BE49-F238E27FC236}">
                  <a16:creationId xmlns:a16="http://schemas.microsoft.com/office/drawing/2014/main" id="{A3A9715D-530E-4F00-A3E8-7314146224BE}"/>
                </a:ext>
              </a:extLst>
            </p:cNvPr>
            <p:cNvSpPr>
              <a:spLocks noChangeShapeType="1"/>
            </p:cNvSpPr>
            <p:nvPr/>
          </p:nvSpPr>
          <p:spPr bwMode="auto">
            <a:xfrm>
              <a:off x="220" y="1365"/>
              <a:ext cx="273" cy="154"/>
            </a:xfrm>
            <a:prstGeom prst="line">
              <a:avLst/>
            </a:prstGeom>
            <a:noFill/>
            <a:ln w="28575">
              <a:solidFill>
                <a:schemeClr val="accent6">
                  <a:lumMod val="75000"/>
                </a:schemeClr>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 name="Oval 41">
              <a:extLst>
                <a:ext uri="{FF2B5EF4-FFF2-40B4-BE49-F238E27FC236}">
                  <a16:creationId xmlns:a16="http://schemas.microsoft.com/office/drawing/2014/main" id="{C2032D30-8CFA-4FC5-B4E8-03C34E70AEA0}"/>
                </a:ext>
              </a:extLst>
            </p:cNvPr>
            <p:cNvSpPr>
              <a:spLocks noChangeArrowheads="1"/>
            </p:cNvSpPr>
            <p:nvPr/>
          </p:nvSpPr>
          <p:spPr bwMode="auto">
            <a:xfrm>
              <a:off x="439" y="1392"/>
              <a:ext cx="621" cy="606"/>
            </a:xfrm>
            <a:prstGeom prst="ellipse">
              <a:avLst/>
            </a:prstGeom>
            <a:noFill/>
            <a:ln w="38100">
              <a:solidFill>
                <a:schemeClr val="accent6">
                  <a:lumMod val="75000"/>
                </a:scheme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31" name="Oval 42">
            <a:extLst>
              <a:ext uri="{FF2B5EF4-FFF2-40B4-BE49-F238E27FC236}">
                <a16:creationId xmlns:a16="http://schemas.microsoft.com/office/drawing/2014/main" id="{3A667B4C-A5A2-4C20-95F6-8451A5E70BB0}"/>
              </a:ext>
            </a:extLst>
          </p:cNvPr>
          <p:cNvSpPr>
            <a:spLocks noChangeArrowheads="1"/>
          </p:cNvSpPr>
          <p:nvPr/>
        </p:nvSpPr>
        <p:spPr bwMode="auto">
          <a:xfrm>
            <a:off x="2506663" y="3278584"/>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32" name="Line 43">
            <a:extLst>
              <a:ext uri="{FF2B5EF4-FFF2-40B4-BE49-F238E27FC236}">
                <a16:creationId xmlns:a16="http://schemas.microsoft.com/office/drawing/2014/main" id="{7070AA15-7504-43FB-9495-F71E1D8021D7}"/>
              </a:ext>
            </a:extLst>
          </p:cNvPr>
          <p:cNvSpPr>
            <a:spLocks noChangeShapeType="1"/>
          </p:cNvSpPr>
          <p:nvPr/>
        </p:nvSpPr>
        <p:spPr bwMode="auto">
          <a:xfrm flipH="1">
            <a:off x="5832475" y="4815212"/>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Freeform 44">
            <a:extLst>
              <a:ext uri="{FF2B5EF4-FFF2-40B4-BE49-F238E27FC236}">
                <a16:creationId xmlns:a16="http://schemas.microsoft.com/office/drawing/2014/main" id="{DD2CC2C3-0BB9-4D56-B637-1DC4BCFD4BEC}"/>
              </a:ext>
            </a:extLst>
          </p:cNvPr>
          <p:cNvSpPr>
            <a:spLocks/>
          </p:cNvSpPr>
          <p:nvPr/>
        </p:nvSpPr>
        <p:spPr bwMode="auto">
          <a:xfrm>
            <a:off x="1330325" y="4942284"/>
            <a:ext cx="5902479" cy="1089159"/>
          </a:xfrm>
          <a:custGeom>
            <a:avLst/>
            <a:gdLst>
              <a:gd name="T0" fmla="*/ 2147483646 w 4200"/>
              <a:gd name="T1" fmla="*/ 2147483646 h 1424"/>
              <a:gd name="T2" fmla="*/ 2147483646 w 4200"/>
              <a:gd name="T3" fmla="*/ 2147483646 h 1424"/>
              <a:gd name="T4" fmla="*/ 2147483646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4" name="Group 45">
            <a:extLst>
              <a:ext uri="{FF2B5EF4-FFF2-40B4-BE49-F238E27FC236}">
                <a16:creationId xmlns:a16="http://schemas.microsoft.com/office/drawing/2014/main" id="{596E93E1-672B-408D-87FB-37933C107EDA}"/>
              </a:ext>
            </a:extLst>
          </p:cNvPr>
          <p:cNvGrpSpPr>
            <a:grpSpLocks/>
          </p:cNvGrpSpPr>
          <p:nvPr/>
        </p:nvGrpSpPr>
        <p:grpSpPr bwMode="auto">
          <a:xfrm>
            <a:off x="522288" y="3223021"/>
            <a:ext cx="1333500" cy="1004888"/>
            <a:chOff x="220" y="1365"/>
            <a:chExt cx="840" cy="633"/>
          </a:xfrm>
        </p:grpSpPr>
        <p:sp>
          <p:nvSpPr>
            <p:cNvPr id="135" name="Line 46">
              <a:extLst>
                <a:ext uri="{FF2B5EF4-FFF2-40B4-BE49-F238E27FC236}">
                  <a16:creationId xmlns:a16="http://schemas.microsoft.com/office/drawing/2014/main" id="{CFEB31E7-C419-4531-A39D-B621125F8F88}"/>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Oval 47">
              <a:extLst>
                <a:ext uri="{FF2B5EF4-FFF2-40B4-BE49-F238E27FC236}">
                  <a16:creationId xmlns:a16="http://schemas.microsoft.com/office/drawing/2014/main" id="{5D4CBD3F-436C-4B8A-A44E-0D5C8CC9A8C1}"/>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sp>
        <p:nvSpPr>
          <p:cNvPr id="137" name="Oval 48">
            <a:extLst>
              <a:ext uri="{FF2B5EF4-FFF2-40B4-BE49-F238E27FC236}">
                <a16:creationId xmlns:a16="http://schemas.microsoft.com/office/drawing/2014/main" id="{3F4B12CA-6BBF-4C90-A544-863790A31DA9}"/>
              </a:ext>
            </a:extLst>
          </p:cNvPr>
          <p:cNvSpPr>
            <a:spLocks noChangeArrowheads="1"/>
          </p:cNvSpPr>
          <p:nvPr/>
        </p:nvSpPr>
        <p:spPr bwMode="auto">
          <a:xfrm>
            <a:off x="2503488" y="328334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38" name="Line 49">
            <a:extLst>
              <a:ext uri="{FF2B5EF4-FFF2-40B4-BE49-F238E27FC236}">
                <a16:creationId xmlns:a16="http://schemas.microsoft.com/office/drawing/2014/main" id="{142D390F-690D-4020-9DFF-EB4A22AD7147}"/>
              </a:ext>
            </a:extLst>
          </p:cNvPr>
          <p:cNvSpPr>
            <a:spLocks noChangeShapeType="1"/>
          </p:cNvSpPr>
          <p:nvPr/>
        </p:nvSpPr>
        <p:spPr bwMode="auto">
          <a:xfrm>
            <a:off x="5908145" y="2362067"/>
            <a:ext cx="0" cy="81756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Freeform 50">
            <a:extLst>
              <a:ext uri="{FF2B5EF4-FFF2-40B4-BE49-F238E27FC236}">
                <a16:creationId xmlns:a16="http://schemas.microsoft.com/office/drawing/2014/main" id="{DBD03B15-3AC6-441C-A7D8-6016A3A779A8}"/>
              </a:ext>
            </a:extLst>
          </p:cNvPr>
          <p:cNvSpPr>
            <a:spLocks/>
          </p:cNvSpPr>
          <p:nvPr/>
        </p:nvSpPr>
        <p:spPr bwMode="auto">
          <a:xfrm flipV="1">
            <a:off x="3759926" y="3168252"/>
            <a:ext cx="3725138" cy="234155"/>
          </a:xfrm>
          <a:custGeom>
            <a:avLst/>
            <a:gdLst>
              <a:gd name="T0" fmla="*/ 2147483646 w 2758"/>
              <a:gd name="T1" fmla="*/ 2147483646 h 646"/>
              <a:gd name="T2" fmla="*/ 2147483646 w 2758"/>
              <a:gd name="T3" fmla="*/ 2147483646 h 646"/>
              <a:gd name="T4" fmla="*/ 2147483646 w 2758"/>
              <a:gd name="T5" fmla="*/ 0 h 646"/>
              <a:gd name="T6" fmla="*/ 0 w 2758"/>
              <a:gd name="T7" fmla="*/ 0 h 646"/>
              <a:gd name="T8" fmla="*/ 0 60000 65536"/>
              <a:gd name="T9" fmla="*/ 0 60000 65536"/>
              <a:gd name="T10" fmla="*/ 0 60000 65536"/>
              <a:gd name="T11" fmla="*/ 0 60000 65536"/>
              <a:gd name="T12" fmla="*/ 0 w 2758"/>
              <a:gd name="T13" fmla="*/ 0 h 646"/>
              <a:gd name="T14" fmla="*/ 2758 w 2758"/>
              <a:gd name="T15" fmla="*/ 646 h 646"/>
            </a:gdLst>
            <a:ahLst/>
            <a:cxnLst>
              <a:cxn ang="T8">
                <a:pos x="T0" y="T1"/>
              </a:cxn>
              <a:cxn ang="T9">
                <a:pos x="T2" y="T3"/>
              </a:cxn>
              <a:cxn ang="T10">
                <a:pos x="T4" y="T5"/>
              </a:cxn>
              <a:cxn ang="T11">
                <a:pos x="T6" y="T7"/>
              </a:cxn>
            </a:cxnLst>
            <a:rect l="T12" t="T13" r="T14" b="T15"/>
            <a:pathLst>
              <a:path w="2758" h="646">
                <a:moveTo>
                  <a:pt x="2758" y="646"/>
                </a:moveTo>
                <a:lnTo>
                  <a:pt x="1763" y="629"/>
                </a:lnTo>
                <a:lnTo>
                  <a:pt x="1039"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 name="Line 51">
            <a:extLst>
              <a:ext uri="{FF2B5EF4-FFF2-40B4-BE49-F238E27FC236}">
                <a16:creationId xmlns:a16="http://schemas.microsoft.com/office/drawing/2014/main" id="{142F4013-F229-4A7D-A473-DC390D70F7AD}"/>
              </a:ext>
            </a:extLst>
          </p:cNvPr>
          <p:cNvSpPr>
            <a:spLocks noChangeShapeType="1"/>
          </p:cNvSpPr>
          <p:nvPr/>
        </p:nvSpPr>
        <p:spPr bwMode="auto">
          <a:xfrm>
            <a:off x="3731781" y="3185317"/>
            <a:ext cx="0" cy="84613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41" name="Freeform 52">
            <a:extLst>
              <a:ext uri="{FF2B5EF4-FFF2-40B4-BE49-F238E27FC236}">
                <a16:creationId xmlns:a16="http://schemas.microsoft.com/office/drawing/2014/main" id="{08C68332-18FA-47F6-9FBF-84B21B61F99E}"/>
              </a:ext>
            </a:extLst>
          </p:cNvPr>
          <p:cNvSpPr>
            <a:spLocks/>
          </p:cNvSpPr>
          <p:nvPr/>
        </p:nvSpPr>
        <p:spPr bwMode="auto">
          <a:xfrm>
            <a:off x="3817939" y="4007246"/>
            <a:ext cx="3351214" cy="1011238"/>
          </a:xfrm>
          <a:custGeom>
            <a:avLst/>
            <a:gdLst>
              <a:gd name="T0" fmla="*/ 0 w 2566"/>
              <a:gd name="T1" fmla="*/ 0 h 1344"/>
              <a:gd name="T2" fmla="*/ 2147483646 w 2566"/>
              <a:gd name="T3" fmla="*/ 0 h 1344"/>
              <a:gd name="T4" fmla="*/ 2147483646 w 2566"/>
              <a:gd name="T5" fmla="*/ 2147483646 h 1344"/>
              <a:gd name="T6" fmla="*/ 2147483646 w 2566"/>
              <a:gd name="T7" fmla="*/ 2147483646 h 1344"/>
              <a:gd name="T8" fmla="*/ 0 60000 65536"/>
              <a:gd name="T9" fmla="*/ 0 60000 65536"/>
              <a:gd name="T10" fmla="*/ 0 60000 65536"/>
              <a:gd name="T11" fmla="*/ 0 60000 65536"/>
              <a:gd name="T12" fmla="*/ 0 w 2566"/>
              <a:gd name="T13" fmla="*/ 0 h 1344"/>
              <a:gd name="T14" fmla="*/ 2566 w 2566"/>
              <a:gd name="T15" fmla="*/ 1344 h 1344"/>
            </a:gdLst>
            <a:ahLst/>
            <a:cxnLst>
              <a:cxn ang="T8">
                <a:pos x="T0" y="T1"/>
              </a:cxn>
              <a:cxn ang="T9">
                <a:pos x="T2" y="T3"/>
              </a:cxn>
              <a:cxn ang="T10">
                <a:pos x="T4" y="T5"/>
              </a:cxn>
              <a:cxn ang="T11">
                <a:pos x="T6" y="T7"/>
              </a:cxn>
            </a:cxnLst>
            <a:rect l="T12" t="T13" r="T14" b="T15"/>
            <a:pathLst>
              <a:path w="2566" h="1344">
                <a:moveTo>
                  <a:pt x="0" y="0"/>
                </a:moveTo>
                <a:lnTo>
                  <a:pt x="1013" y="0"/>
                </a:lnTo>
                <a:lnTo>
                  <a:pt x="1650" y="1344"/>
                </a:lnTo>
                <a:lnTo>
                  <a:pt x="2566" y="1344"/>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2" name="Rectangle 11">
            <a:extLst>
              <a:ext uri="{FF2B5EF4-FFF2-40B4-BE49-F238E27FC236}">
                <a16:creationId xmlns:a16="http://schemas.microsoft.com/office/drawing/2014/main" id="{77BAAF70-227B-4095-BF67-364D89C635BE}"/>
              </a:ext>
            </a:extLst>
          </p:cNvPr>
          <p:cNvSpPr>
            <a:spLocks noChangeArrowheads="1"/>
          </p:cNvSpPr>
          <p:nvPr/>
        </p:nvSpPr>
        <p:spPr bwMode="auto">
          <a:xfrm>
            <a:off x="711596" y="5760916"/>
            <a:ext cx="3215394" cy="605497"/>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Rdt2.0</a:t>
            </a: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：有差错的情况</a:t>
            </a:r>
          </a:p>
        </p:txBody>
      </p:sp>
      <p:grpSp>
        <p:nvGrpSpPr>
          <p:cNvPr id="143" name="组合 142">
            <a:extLst>
              <a:ext uri="{FF2B5EF4-FFF2-40B4-BE49-F238E27FC236}">
                <a16:creationId xmlns:a16="http://schemas.microsoft.com/office/drawing/2014/main" id="{B2D600DE-2AED-4934-98C2-9500D3B33975}"/>
              </a:ext>
            </a:extLst>
          </p:cNvPr>
          <p:cNvGrpSpPr/>
          <p:nvPr/>
        </p:nvGrpSpPr>
        <p:grpSpPr>
          <a:xfrm>
            <a:off x="430213" y="0"/>
            <a:ext cx="6614890" cy="1428589"/>
            <a:chOff x="551030" y="-368704"/>
            <a:chExt cx="6614890" cy="1428589"/>
          </a:xfrm>
        </p:grpSpPr>
        <p:grpSp>
          <p:nvGrpSpPr>
            <p:cNvPr id="144" name="组合 143">
              <a:extLst>
                <a:ext uri="{FF2B5EF4-FFF2-40B4-BE49-F238E27FC236}">
                  <a16:creationId xmlns:a16="http://schemas.microsoft.com/office/drawing/2014/main" id="{0D646F4E-E34C-4895-8A11-B4C98C2C8353}"/>
                </a:ext>
              </a:extLst>
            </p:cNvPr>
            <p:cNvGrpSpPr/>
            <p:nvPr/>
          </p:nvGrpSpPr>
          <p:grpSpPr>
            <a:xfrm>
              <a:off x="1201632" y="303925"/>
              <a:ext cx="5964288" cy="709466"/>
              <a:chOff x="1839059" y="967769"/>
              <a:chExt cx="5964288" cy="709466"/>
            </a:xfrm>
          </p:grpSpPr>
          <p:sp>
            <p:nvSpPr>
              <p:cNvPr id="146" name="矩形: 圆角 30">
                <a:extLst>
                  <a:ext uri="{FF2B5EF4-FFF2-40B4-BE49-F238E27FC236}">
                    <a16:creationId xmlns:a16="http://schemas.microsoft.com/office/drawing/2014/main" id="{488569D5-C371-41CB-9B91-F74DD17F4A74}"/>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47" name="文本框 146">
                <a:extLst>
                  <a:ext uri="{FF2B5EF4-FFF2-40B4-BE49-F238E27FC236}">
                    <a16:creationId xmlns:a16="http://schemas.microsoft.com/office/drawing/2014/main" id="{792149D9-4451-4F30-8F27-8ABE9E20B2BA}"/>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45" name="图片 144">
              <a:extLst>
                <a:ext uri="{FF2B5EF4-FFF2-40B4-BE49-F238E27FC236}">
                  <a16:creationId xmlns:a16="http://schemas.microsoft.com/office/drawing/2014/main" id="{57A66513-99F2-4DF6-9785-BB141A88216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1487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wipe(left)">
                                      <p:cBhvr>
                                        <p:cTn id="7" dur="500"/>
                                        <p:tgtEl>
                                          <p:spTgt spid="14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2"/>
                                        </p:tgtEl>
                                        <p:attrNameLst>
                                          <p:attrName>style.visibility</p:attrName>
                                        </p:attrNameLst>
                                      </p:cBhvr>
                                      <p:to>
                                        <p:strVal val="visible"/>
                                      </p:to>
                                    </p:set>
                                    <p:anim calcmode="lin" valueType="num">
                                      <p:cBhvr>
                                        <p:cTn id="11" dur="500" fill="hold"/>
                                        <p:tgtEl>
                                          <p:spTgt spid="142"/>
                                        </p:tgtEl>
                                        <p:attrNameLst>
                                          <p:attrName>ppt_w</p:attrName>
                                        </p:attrNameLst>
                                      </p:cBhvr>
                                      <p:tavLst>
                                        <p:tav tm="0">
                                          <p:val>
                                            <p:fltVal val="0"/>
                                          </p:val>
                                        </p:tav>
                                        <p:tav tm="100000">
                                          <p:val>
                                            <p:strVal val="#ppt_w"/>
                                          </p:val>
                                        </p:tav>
                                      </p:tavLst>
                                    </p:anim>
                                    <p:anim calcmode="lin" valueType="num">
                                      <p:cBhvr>
                                        <p:cTn id="12" dur="500" fill="hold"/>
                                        <p:tgtEl>
                                          <p:spTgt spid="142"/>
                                        </p:tgtEl>
                                        <p:attrNameLst>
                                          <p:attrName>ppt_h</p:attrName>
                                        </p:attrNameLst>
                                      </p:cBhvr>
                                      <p:tavLst>
                                        <p:tav tm="0">
                                          <p:val>
                                            <p:fltVal val="0"/>
                                          </p:val>
                                        </p:tav>
                                        <p:tav tm="100000">
                                          <p:val>
                                            <p:strVal val="#ppt_h"/>
                                          </p:val>
                                        </p:tav>
                                      </p:tavLst>
                                    </p:anim>
                                    <p:animEffect transition="in" filter="fade">
                                      <p:cBhvr>
                                        <p:cTn id="13" dur="500"/>
                                        <p:tgtEl>
                                          <p:spTgt spid="1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0"/>
                                        </p:tgtEl>
                                        <p:attrNameLst>
                                          <p:attrName>style.visibility</p:attrName>
                                        </p:attrNameLst>
                                      </p:cBhvr>
                                      <p:to>
                                        <p:strVal val="visible"/>
                                      </p:to>
                                    </p:set>
                                    <p:animEffect transition="in" filter="wipe(left)">
                                      <p:cBhvr>
                                        <p:cTn id="18" dur="500"/>
                                        <p:tgtEl>
                                          <p:spTgt spid="120"/>
                                        </p:tgtEl>
                                      </p:cBhvr>
                                    </p:animEffect>
                                  </p:childTnLst>
                                </p:cTn>
                              </p:par>
                              <p:par>
                                <p:cTn id="19" presetID="22" presetClass="entr" presetSubtype="8" fill="hold" nodeType="with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wipe(left)">
                                      <p:cBhvr>
                                        <p:cTn id="21" dur="500"/>
                                        <p:tgtEl>
                                          <p:spTgt spid="1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wipe(up)">
                                      <p:cBhvr>
                                        <p:cTn id="26" dur="1000"/>
                                        <p:tgtEl>
                                          <p:spTgt spid="126"/>
                                        </p:tgtEl>
                                      </p:cBhvr>
                                    </p:animEffec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wipe(left)">
                                      <p:cBhvr>
                                        <p:cTn id="31" dur="1000"/>
                                        <p:tgtEl>
                                          <p:spTgt spid="127"/>
                                        </p:tgtEl>
                                      </p:cBhvr>
                                    </p:animEffect>
                                  </p:childTnLst>
                                  <p:subTnLst>
                                    <p:set>
                                      <p:cBhvr override="childStyle">
                                        <p:cTn dur="1" fill="hold" display="0" masterRel="nextClick" afterEffect="1"/>
                                        <p:tgtEl>
                                          <p:spTgt spid="127"/>
                                        </p:tgtEl>
                                        <p:attrNameLst>
                                          <p:attrName>style.visibility</p:attrName>
                                        </p:attrNameLst>
                                      </p:cBhvr>
                                      <p:to>
                                        <p:strVal val="hidden"/>
                                      </p:to>
                                    </p:set>
                                  </p:subTnLst>
                                </p:cTn>
                              </p:par>
                              <p:par>
                                <p:cTn id="32" presetID="1" presetClass="entr" presetSubtype="0" fill="hold" nodeType="withEffect">
                                  <p:stCondLst>
                                    <p:cond delay="0"/>
                                  </p:stCondLst>
                                  <p:childTnLst>
                                    <p:set>
                                      <p:cBhvr>
                                        <p:cTn id="33" dur="1" fill="hold">
                                          <p:stCondLst>
                                            <p:cond delay="0"/>
                                          </p:stCondLst>
                                        </p:cTn>
                                        <p:tgtEl>
                                          <p:spTgt spid="12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wipe(up)">
                                      <p:cBhvr>
                                        <p:cTn id="40" dur="1000"/>
                                        <p:tgtEl>
                                          <p:spTgt spid="138"/>
                                        </p:tgtEl>
                                      </p:cBhvr>
                                    </p:animEffec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139"/>
                                        </p:tgtEl>
                                        <p:attrNameLst>
                                          <p:attrName>style.visibility</p:attrName>
                                        </p:attrNameLst>
                                      </p:cBhvr>
                                      <p:to>
                                        <p:strVal val="visible"/>
                                      </p:to>
                                    </p:set>
                                    <p:animEffect transition="in" filter="wipe(right)">
                                      <p:cBhvr>
                                        <p:cTn id="45" dur="1000"/>
                                        <p:tgtEl>
                                          <p:spTgt spid="139"/>
                                        </p:tgtEl>
                                      </p:cBhvr>
                                    </p:animEffec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40"/>
                                        </p:tgtEl>
                                        <p:attrNameLst>
                                          <p:attrName>style.visibility</p:attrName>
                                        </p:attrNameLst>
                                      </p:cBhvr>
                                      <p:to>
                                        <p:strVal val="visible"/>
                                      </p:to>
                                    </p:set>
                                    <p:animEffect transition="in" filter="wipe(up)">
                                      <p:cBhvr>
                                        <p:cTn id="50" dur="1000"/>
                                        <p:tgtEl>
                                          <p:spTgt spid="140"/>
                                        </p:tgtEl>
                                      </p:cBhvr>
                                    </p:animEffec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1"/>
                                        </p:tgtEl>
                                        <p:attrNameLst>
                                          <p:attrName>style.visibility</p:attrName>
                                        </p:attrNameLst>
                                      </p:cBhvr>
                                      <p:to>
                                        <p:strVal val="visible"/>
                                      </p:to>
                                    </p:set>
                                    <p:animEffect transition="in" filter="wipe(left)">
                                      <p:cBhvr>
                                        <p:cTn id="55" dur="2000"/>
                                        <p:tgtEl>
                                          <p:spTgt spid="141"/>
                                        </p:tgtEl>
                                      </p:cBhvr>
                                    </p:animEffect>
                                  </p:childTnLst>
                                  <p:subTnLst>
                                    <p:set>
                                      <p:cBhvr override="childStyle">
                                        <p:cTn dur="1" fill="hold" display="0" masterRel="nextClick" afterEffect="1"/>
                                        <p:tgtEl>
                                          <p:spTgt spid="14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wipe(up)">
                                      <p:cBhvr>
                                        <p:cTn id="60" dur="1000"/>
                                        <p:tgtEl>
                                          <p:spTgt spid="132"/>
                                        </p:tgtEl>
                                      </p:cBhvr>
                                    </p:animEffect>
                                  </p:childTnLst>
                                  <p:subTnLst>
                                    <p:set>
                                      <p:cBhvr override="childStyle">
                                        <p:cTn dur="1" fill="hold" display="0" masterRel="nextClick" afterEffect="1"/>
                                        <p:tgtEl>
                                          <p:spTgt spid="132"/>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33"/>
                                        </p:tgtEl>
                                        <p:attrNameLst>
                                          <p:attrName>style.visibility</p:attrName>
                                        </p:attrNameLst>
                                      </p:cBhvr>
                                      <p:to>
                                        <p:strVal val="visible"/>
                                      </p:to>
                                    </p:set>
                                    <p:animEffect transition="in" filter="wipe(down)">
                                      <p:cBhvr>
                                        <p:cTn id="65" dur="1000"/>
                                        <p:tgtEl>
                                          <p:spTgt spid="133"/>
                                        </p:tgtEl>
                                      </p:cBhvr>
                                    </p:animEffec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0"/>
                                          </p:stCondLst>
                                        </p:cTn>
                                        <p:tgtEl>
                                          <p:spTgt spid="1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7" grpId="0" animBg="1"/>
      <p:bldP spid="137" grpId="1" animBg="1"/>
      <p:bldP spid="1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1EBA0CA7-62D2-4801-8F52-99629D93166F}"/>
              </a:ext>
            </a:extLst>
          </p:cNvPr>
          <p:cNvGrpSpPr/>
          <p:nvPr/>
        </p:nvGrpSpPr>
        <p:grpSpPr>
          <a:xfrm>
            <a:off x="515938" y="1492630"/>
            <a:ext cx="3175533" cy="526732"/>
            <a:chOff x="722008" y="1303131"/>
            <a:chExt cx="3032092" cy="502940"/>
          </a:xfrm>
        </p:grpSpPr>
        <p:sp>
          <p:nvSpPr>
            <p:cNvPr id="18" name="流程图: 手动输入 6">
              <a:extLst>
                <a:ext uri="{FF2B5EF4-FFF2-40B4-BE49-F238E27FC236}">
                  <a16:creationId xmlns:a16="http://schemas.microsoft.com/office/drawing/2014/main" id="{05A2AE0D-920C-49BD-8E2F-887668A671E3}"/>
                </a:ext>
              </a:extLst>
            </p:cNvPr>
            <p:cNvSpPr/>
            <p:nvPr/>
          </p:nvSpPr>
          <p:spPr>
            <a:xfrm rot="5400000" flipV="1">
              <a:off x="2133418" y="161718"/>
              <a:ext cx="475861" cy="27655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7" name="组合 16">
              <a:extLst>
                <a:ext uri="{FF2B5EF4-FFF2-40B4-BE49-F238E27FC236}">
                  <a16:creationId xmlns:a16="http://schemas.microsoft.com/office/drawing/2014/main" id="{29F16C16-0770-4AC4-84F5-A39836977B50}"/>
                </a:ext>
              </a:extLst>
            </p:cNvPr>
            <p:cNvGrpSpPr/>
            <p:nvPr/>
          </p:nvGrpSpPr>
          <p:grpSpPr>
            <a:xfrm>
              <a:off x="722008" y="1303131"/>
              <a:ext cx="546594" cy="475865"/>
              <a:chOff x="708742" y="1296102"/>
              <a:chExt cx="454744" cy="283828"/>
            </a:xfrm>
          </p:grpSpPr>
          <p:sp>
            <p:nvSpPr>
              <p:cNvPr id="20" name="平行四边形 19">
                <a:extLst>
                  <a:ext uri="{FF2B5EF4-FFF2-40B4-BE49-F238E27FC236}">
                    <a16:creationId xmlns:a16="http://schemas.microsoft.com/office/drawing/2014/main" id="{79862782-A245-4D70-8BFB-E2BE1A47E4B4}"/>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1" name="平行四边形 20">
                <a:extLst>
                  <a:ext uri="{FF2B5EF4-FFF2-40B4-BE49-F238E27FC236}">
                    <a16:creationId xmlns:a16="http://schemas.microsoft.com/office/drawing/2014/main" id="{0F3549A6-2ECA-4D4A-A292-297711803BF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9" name="Text Box 79">
              <a:extLst>
                <a:ext uri="{FF2B5EF4-FFF2-40B4-BE49-F238E27FC236}">
                  <a16:creationId xmlns:a16="http://schemas.microsoft.com/office/drawing/2014/main" id="{EA1DFB3C-711B-445C-A579-71FC15AEE483}"/>
                </a:ext>
              </a:extLst>
            </p:cNvPr>
            <p:cNvSpPr txBox="1">
              <a:spLocks noChangeArrowheads="1"/>
            </p:cNvSpPr>
            <p:nvPr/>
          </p:nvSpPr>
          <p:spPr bwMode="auto">
            <a:xfrm>
              <a:off x="1407438" y="1335871"/>
              <a:ext cx="217556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如何实现重传</a:t>
              </a:r>
            </a:p>
          </p:txBody>
        </p:sp>
      </p:grpSp>
      <p:grpSp>
        <p:nvGrpSpPr>
          <p:cNvPr id="22" name="组合 21">
            <a:extLst>
              <a:ext uri="{FF2B5EF4-FFF2-40B4-BE49-F238E27FC236}">
                <a16:creationId xmlns:a16="http://schemas.microsoft.com/office/drawing/2014/main" id="{0D81F8A9-59C0-40AC-83C6-31088082EEE4}"/>
              </a:ext>
            </a:extLst>
          </p:cNvPr>
          <p:cNvGrpSpPr/>
          <p:nvPr/>
        </p:nvGrpSpPr>
        <p:grpSpPr>
          <a:xfrm>
            <a:off x="629529" y="2416381"/>
            <a:ext cx="6922738" cy="476221"/>
            <a:chOff x="1403750" y="3593123"/>
            <a:chExt cx="6922738" cy="476221"/>
          </a:xfrm>
        </p:grpSpPr>
        <p:grpSp>
          <p:nvGrpSpPr>
            <p:cNvPr id="23" name="组合 22">
              <a:extLst>
                <a:ext uri="{FF2B5EF4-FFF2-40B4-BE49-F238E27FC236}">
                  <a16:creationId xmlns:a16="http://schemas.microsoft.com/office/drawing/2014/main" id="{DA112219-B810-4345-AFF0-F2D2DDC2EC22}"/>
                </a:ext>
              </a:extLst>
            </p:cNvPr>
            <p:cNvGrpSpPr/>
            <p:nvPr/>
          </p:nvGrpSpPr>
          <p:grpSpPr>
            <a:xfrm>
              <a:off x="1403750" y="3593123"/>
              <a:ext cx="490436" cy="476221"/>
              <a:chOff x="1403750" y="3593123"/>
              <a:chExt cx="808892" cy="785446"/>
            </a:xfrm>
          </p:grpSpPr>
          <p:sp>
            <p:nvSpPr>
              <p:cNvPr id="25" name="对话气泡: 椭圆形 24">
                <a:extLst>
                  <a:ext uri="{FF2B5EF4-FFF2-40B4-BE49-F238E27FC236}">
                    <a16:creationId xmlns:a16="http://schemas.microsoft.com/office/drawing/2014/main" id="{DF0F2E14-4D0D-4210-823A-D3BF0AAE3F5D}"/>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ound-web-cam_17861">
                <a:extLst>
                  <a:ext uri="{FF2B5EF4-FFF2-40B4-BE49-F238E27FC236}">
                    <a16:creationId xmlns:a16="http://schemas.microsoft.com/office/drawing/2014/main" id="{677EC64A-1FBB-42B8-975F-69503A3059F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4" name="Text Box 79">
              <a:extLst>
                <a:ext uri="{FF2B5EF4-FFF2-40B4-BE49-F238E27FC236}">
                  <a16:creationId xmlns:a16="http://schemas.microsoft.com/office/drawing/2014/main" id="{4DC3656B-6B70-4211-A18E-BAF022AA9352}"/>
                </a:ext>
              </a:extLst>
            </p:cNvPr>
            <p:cNvSpPr txBox="1">
              <a:spLocks noChangeArrowheads="1"/>
            </p:cNvSpPr>
            <p:nvPr/>
          </p:nvSpPr>
          <p:spPr bwMode="auto">
            <a:xfrm>
              <a:off x="1985932" y="3593123"/>
              <a:ext cx="634055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使用缓冲区缓存已发出但未收到反馈的报文段</a:t>
              </a:r>
            </a:p>
          </p:txBody>
        </p:sp>
      </p:grpSp>
      <p:grpSp>
        <p:nvGrpSpPr>
          <p:cNvPr id="53" name="组合 52">
            <a:extLst>
              <a:ext uri="{FF2B5EF4-FFF2-40B4-BE49-F238E27FC236}">
                <a16:creationId xmlns:a16="http://schemas.microsoft.com/office/drawing/2014/main" id="{58F6AF69-C18C-440D-ADE0-A84E101B1BDD}"/>
              </a:ext>
            </a:extLst>
          </p:cNvPr>
          <p:cNvGrpSpPr/>
          <p:nvPr/>
        </p:nvGrpSpPr>
        <p:grpSpPr>
          <a:xfrm>
            <a:off x="2313141" y="3706297"/>
            <a:ext cx="4081041" cy="1038726"/>
            <a:chOff x="1724819" y="2533650"/>
            <a:chExt cx="5704681" cy="1200150"/>
          </a:xfrm>
        </p:grpSpPr>
        <p:sp>
          <p:nvSpPr>
            <p:cNvPr id="54" name="矩形: 圆角 53">
              <a:extLst>
                <a:ext uri="{FF2B5EF4-FFF2-40B4-BE49-F238E27FC236}">
                  <a16:creationId xmlns:a16="http://schemas.microsoft.com/office/drawing/2014/main" id="{86C810FC-1A15-4BBC-AFE9-255FF44F33D0}"/>
                </a:ext>
              </a:extLst>
            </p:cNvPr>
            <p:cNvSpPr/>
            <p:nvPr/>
          </p:nvSpPr>
          <p:spPr>
            <a:xfrm>
              <a:off x="1791494" y="2533650"/>
              <a:ext cx="5638006"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6912961-E3F5-44D5-84C2-2DF8A614981C}"/>
                </a:ext>
              </a:extLst>
            </p:cNvPr>
            <p:cNvSpPr txBox="1"/>
            <p:nvPr/>
          </p:nvSpPr>
          <p:spPr>
            <a:xfrm>
              <a:off x="2605499" y="2686523"/>
              <a:ext cx="4572880" cy="960139"/>
            </a:xfrm>
            <a:prstGeom prst="rect">
              <a:avLst/>
            </a:prstGeom>
            <a:noFill/>
          </p:spPr>
          <p:txBody>
            <a:bodyPr wrap="square" rtlCol="0">
              <a:spAutoFit/>
            </a:bodyPr>
            <a:lstStyle/>
            <a:p>
              <a:r>
                <a:rPr lang="zh-CN" altLang="en-US" sz="2400" dirty="0">
                  <a:latin typeface="思源黑体 CN Medium" panose="020B0600000000000000" pitchFamily="34" charset="-122"/>
                  <a:ea typeface="思源黑体 CN Medium" panose="020B0600000000000000" pitchFamily="34" charset="-122"/>
                </a:rPr>
                <a:t>新的问题</a:t>
              </a:r>
            </a:p>
            <a:p>
              <a:r>
                <a:rPr lang="zh-CN" altLang="en-US" sz="2400" dirty="0">
                  <a:latin typeface="思源黑体 CN Medium" panose="020B0600000000000000" pitchFamily="34" charset="-122"/>
                  <a:ea typeface="思源黑体 CN Medium" panose="020B0600000000000000" pitchFamily="34" charset="-122"/>
                </a:rPr>
                <a:t>需要多大的缓冲区呢？</a:t>
              </a:r>
            </a:p>
          </p:txBody>
        </p:sp>
        <p:sp>
          <p:nvSpPr>
            <p:cNvPr id="56" name="矩形: 圆角 55">
              <a:extLst>
                <a:ext uri="{FF2B5EF4-FFF2-40B4-BE49-F238E27FC236}">
                  <a16:creationId xmlns:a16="http://schemas.microsoft.com/office/drawing/2014/main" id="{189E53F1-EF42-48A5-9641-BF1C4E5A886B}"/>
                </a:ext>
              </a:extLst>
            </p:cNvPr>
            <p:cNvSpPr/>
            <p:nvPr/>
          </p:nvSpPr>
          <p:spPr>
            <a:xfrm>
              <a:off x="1724819" y="2603030"/>
              <a:ext cx="5638006"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7" name="图片 56">
            <a:extLst>
              <a:ext uri="{FF2B5EF4-FFF2-40B4-BE49-F238E27FC236}">
                <a16:creationId xmlns:a16="http://schemas.microsoft.com/office/drawing/2014/main" id="{A30C6175-CCE6-4125-95D9-9B1135DB4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8261" y="3195579"/>
            <a:ext cx="1666322" cy="1666322"/>
          </a:xfrm>
          <a:prstGeom prst="rect">
            <a:avLst/>
          </a:prstGeom>
        </p:spPr>
      </p:pic>
      <p:grpSp>
        <p:nvGrpSpPr>
          <p:cNvPr id="58" name="组合 57">
            <a:extLst>
              <a:ext uri="{FF2B5EF4-FFF2-40B4-BE49-F238E27FC236}">
                <a16:creationId xmlns:a16="http://schemas.microsoft.com/office/drawing/2014/main" id="{E9CA9988-B388-40B4-B80F-F7D1B4FCD2DE}"/>
              </a:ext>
            </a:extLst>
          </p:cNvPr>
          <p:cNvGrpSpPr/>
          <p:nvPr/>
        </p:nvGrpSpPr>
        <p:grpSpPr>
          <a:xfrm>
            <a:off x="629529" y="5102004"/>
            <a:ext cx="7176738" cy="476221"/>
            <a:chOff x="1403750" y="3593123"/>
            <a:chExt cx="7176738" cy="476221"/>
          </a:xfrm>
        </p:grpSpPr>
        <p:grpSp>
          <p:nvGrpSpPr>
            <p:cNvPr id="59" name="组合 58">
              <a:extLst>
                <a:ext uri="{FF2B5EF4-FFF2-40B4-BE49-F238E27FC236}">
                  <a16:creationId xmlns:a16="http://schemas.microsoft.com/office/drawing/2014/main" id="{23B199B4-5444-4622-BCDB-32CB25E498C4}"/>
                </a:ext>
              </a:extLst>
            </p:cNvPr>
            <p:cNvGrpSpPr/>
            <p:nvPr/>
          </p:nvGrpSpPr>
          <p:grpSpPr>
            <a:xfrm>
              <a:off x="1403750" y="3593123"/>
              <a:ext cx="490436" cy="476221"/>
              <a:chOff x="1403750" y="3593123"/>
              <a:chExt cx="808892" cy="785446"/>
            </a:xfrm>
          </p:grpSpPr>
          <p:sp>
            <p:nvSpPr>
              <p:cNvPr id="61" name="对话气泡: 椭圆形 60">
                <a:extLst>
                  <a:ext uri="{FF2B5EF4-FFF2-40B4-BE49-F238E27FC236}">
                    <a16:creationId xmlns:a16="http://schemas.microsoft.com/office/drawing/2014/main" id="{70FD4757-712C-45F4-BF63-9EA50D5DFD76}"/>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ound-web-cam_17861">
                <a:extLst>
                  <a:ext uri="{FF2B5EF4-FFF2-40B4-BE49-F238E27FC236}">
                    <a16:creationId xmlns:a16="http://schemas.microsoft.com/office/drawing/2014/main" id="{6AA2E610-2BAE-489C-8361-8348E1271E20}"/>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0" name="Text Box 79">
              <a:extLst>
                <a:ext uri="{FF2B5EF4-FFF2-40B4-BE49-F238E27FC236}">
                  <a16:creationId xmlns:a16="http://schemas.microsoft.com/office/drawing/2014/main" id="{E55F7363-6CA7-4F7E-BD33-B12EB306C374}"/>
                </a:ext>
              </a:extLst>
            </p:cNvPr>
            <p:cNvSpPr txBox="1">
              <a:spLocks noChangeArrowheads="1"/>
            </p:cNvSpPr>
            <p:nvPr/>
          </p:nvSpPr>
          <p:spPr bwMode="auto">
            <a:xfrm>
              <a:off x="1985932" y="3593123"/>
              <a:ext cx="659455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接收方和发送方各一个报文段大小的缓冲区即可</a:t>
              </a:r>
            </a:p>
          </p:txBody>
        </p:sp>
      </p:grpSp>
      <p:grpSp>
        <p:nvGrpSpPr>
          <p:cNvPr id="33" name="组合 32">
            <a:extLst>
              <a:ext uri="{FF2B5EF4-FFF2-40B4-BE49-F238E27FC236}">
                <a16:creationId xmlns:a16="http://schemas.microsoft.com/office/drawing/2014/main" id="{0A2E85B7-4528-48AB-B7F1-7462EB816D70}"/>
              </a:ext>
            </a:extLst>
          </p:cNvPr>
          <p:cNvGrpSpPr/>
          <p:nvPr/>
        </p:nvGrpSpPr>
        <p:grpSpPr>
          <a:xfrm>
            <a:off x="430213" y="0"/>
            <a:ext cx="6614890" cy="1428589"/>
            <a:chOff x="551030" y="-368704"/>
            <a:chExt cx="6614890" cy="1428589"/>
          </a:xfrm>
        </p:grpSpPr>
        <p:grpSp>
          <p:nvGrpSpPr>
            <p:cNvPr id="34" name="组合 33">
              <a:extLst>
                <a:ext uri="{FF2B5EF4-FFF2-40B4-BE49-F238E27FC236}">
                  <a16:creationId xmlns:a16="http://schemas.microsoft.com/office/drawing/2014/main" id="{913D4BE4-F3FA-4F5A-9650-A062C7E0009E}"/>
                </a:ext>
              </a:extLst>
            </p:cNvPr>
            <p:cNvGrpSpPr/>
            <p:nvPr/>
          </p:nvGrpSpPr>
          <p:grpSpPr>
            <a:xfrm>
              <a:off x="1201632" y="303925"/>
              <a:ext cx="5964288" cy="709466"/>
              <a:chOff x="1839059" y="967769"/>
              <a:chExt cx="5964288" cy="709466"/>
            </a:xfrm>
          </p:grpSpPr>
          <p:sp>
            <p:nvSpPr>
              <p:cNvPr id="36" name="矩形: 圆角 30">
                <a:extLst>
                  <a:ext uri="{FF2B5EF4-FFF2-40B4-BE49-F238E27FC236}">
                    <a16:creationId xmlns:a16="http://schemas.microsoft.com/office/drawing/2014/main" id="{2F20C1B8-9F50-4D48-9BC0-58823AC43CC0}"/>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37" name="文本框 36">
                <a:extLst>
                  <a:ext uri="{FF2B5EF4-FFF2-40B4-BE49-F238E27FC236}">
                    <a16:creationId xmlns:a16="http://schemas.microsoft.com/office/drawing/2014/main" id="{025BCDB1-BC6A-4E82-AD1D-9338C7C11344}"/>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35" name="图片 34">
              <a:extLst>
                <a:ext uri="{FF2B5EF4-FFF2-40B4-BE49-F238E27FC236}">
                  <a16:creationId xmlns:a16="http://schemas.microsoft.com/office/drawing/2014/main" id="{32C1E25C-D67B-44B7-A9D9-D7A55BE046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68792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fltVal val="0"/>
                                          </p:val>
                                        </p:tav>
                                        <p:tav tm="100000">
                                          <p:val>
                                            <p:strVal val="#ppt_w"/>
                                          </p:val>
                                        </p:tav>
                                      </p:tavLst>
                                    </p:anim>
                                    <p:anim calcmode="lin" valueType="num">
                                      <p:cBhvr>
                                        <p:cTn id="21" dur="500" fill="hold"/>
                                        <p:tgtEl>
                                          <p:spTgt spid="57"/>
                                        </p:tgtEl>
                                        <p:attrNameLst>
                                          <p:attrName>ppt_h</p:attrName>
                                        </p:attrNameLst>
                                      </p:cBhvr>
                                      <p:tavLst>
                                        <p:tav tm="0">
                                          <p:val>
                                            <p:fltVal val="0"/>
                                          </p:val>
                                        </p:tav>
                                        <p:tav tm="100000">
                                          <p:val>
                                            <p:strVal val="#ppt_h"/>
                                          </p:val>
                                        </p:tav>
                                      </p:tavLst>
                                    </p:anim>
                                    <p:animEffect transition="in" filter="fade">
                                      <p:cBhvr>
                                        <p:cTn id="22" dur="500"/>
                                        <p:tgtEl>
                                          <p:spTgt spid="57"/>
                                        </p:tgtEl>
                                      </p:cBhvr>
                                    </p:animEffect>
                                  </p:childTnLst>
                                </p:cTn>
                              </p:par>
                              <p:par>
                                <p:cTn id="23" presetID="12" presetClass="entr" presetSubtype="8"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p:tgtEl>
                                          <p:spTgt spid="53"/>
                                        </p:tgtEl>
                                        <p:attrNameLst>
                                          <p:attrName>ppt_x</p:attrName>
                                        </p:attrNameLst>
                                      </p:cBhvr>
                                      <p:tavLst>
                                        <p:tav tm="0">
                                          <p:val>
                                            <p:strVal val="#ppt_x-#ppt_w*1.125000"/>
                                          </p:val>
                                        </p:tav>
                                        <p:tav tm="100000">
                                          <p:val>
                                            <p:strVal val="#ppt_x"/>
                                          </p:val>
                                        </p:tav>
                                      </p:tavLst>
                                    </p:anim>
                                    <p:animEffect transition="in" filter="wipe(right)">
                                      <p:cBhvr>
                                        <p:cTn id="26" dur="500"/>
                                        <p:tgtEl>
                                          <p:spTgt spid="53"/>
                                        </p:tgtEl>
                                      </p:cBhvr>
                                    </p:animEffect>
                                  </p:childTnLst>
                                </p:cTn>
                              </p:par>
                              <p:par>
                                <p:cTn id="27" presetID="22" presetClass="entr" presetSubtype="8" fill="hold" nodeType="withEffect">
                                  <p:stCondLst>
                                    <p:cond delay="400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8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1EBA0CA7-62D2-4801-8F52-99629D93166F}"/>
              </a:ext>
            </a:extLst>
          </p:cNvPr>
          <p:cNvGrpSpPr/>
          <p:nvPr/>
        </p:nvGrpSpPr>
        <p:grpSpPr>
          <a:xfrm>
            <a:off x="515938" y="1514317"/>
            <a:ext cx="3175533" cy="526732"/>
            <a:chOff x="722008" y="1303131"/>
            <a:chExt cx="3032092" cy="502940"/>
          </a:xfrm>
        </p:grpSpPr>
        <p:sp>
          <p:nvSpPr>
            <p:cNvPr id="18" name="流程图: 手动输入 6">
              <a:extLst>
                <a:ext uri="{FF2B5EF4-FFF2-40B4-BE49-F238E27FC236}">
                  <a16:creationId xmlns:a16="http://schemas.microsoft.com/office/drawing/2014/main" id="{05A2AE0D-920C-49BD-8E2F-887668A671E3}"/>
                </a:ext>
              </a:extLst>
            </p:cNvPr>
            <p:cNvSpPr/>
            <p:nvPr/>
          </p:nvSpPr>
          <p:spPr>
            <a:xfrm rot="5400000" flipV="1">
              <a:off x="2133418" y="161718"/>
              <a:ext cx="475861" cy="27655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7" name="组合 16">
              <a:extLst>
                <a:ext uri="{FF2B5EF4-FFF2-40B4-BE49-F238E27FC236}">
                  <a16:creationId xmlns:a16="http://schemas.microsoft.com/office/drawing/2014/main" id="{29F16C16-0770-4AC4-84F5-A39836977B50}"/>
                </a:ext>
              </a:extLst>
            </p:cNvPr>
            <p:cNvGrpSpPr/>
            <p:nvPr/>
          </p:nvGrpSpPr>
          <p:grpSpPr>
            <a:xfrm>
              <a:off x="722008" y="1303131"/>
              <a:ext cx="546594" cy="475865"/>
              <a:chOff x="708742" y="1296102"/>
              <a:chExt cx="454744" cy="283828"/>
            </a:xfrm>
          </p:grpSpPr>
          <p:sp>
            <p:nvSpPr>
              <p:cNvPr id="20" name="平行四边形 19">
                <a:extLst>
                  <a:ext uri="{FF2B5EF4-FFF2-40B4-BE49-F238E27FC236}">
                    <a16:creationId xmlns:a16="http://schemas.microsoft.com/office/drawing/2014/main" id="{79862782-A245-4D70-8BFB-E2BE1A47E4B4}"/>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1" name="平行四边形 20">
                <a:extLst>
                  <a:ext uri="{FF2B5EF4-FFF2-40B4-BE49-F238E27FC236}">
                    <a16:creationId xmlns:a16="http://schemas.microsoft.com/office/drawing/2014/main" id="{0F3549A6-2ECA-4D4A-A292-297711803BF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9" name="Text Box 79">
              <a:extLst>
                <a:ext uri="{FF2B5EF4-FFF2-40B4-BE49-F238E27FC236}">
                  <a16:creationId xmlns:a16="http://schemas.microsoft.com/office/drawing/2014/main" id="{EA1DFB3C-711B-445C-A579-71FC15AEE483}"/>
                </a:ext>
              </a:extLst>
            </p:cNvPr>
            <p:cNvSpPr txBox="1">
              <a:spLocks noChangeArrowheads="1"/>
            </p:cNvSpPr>
            <p:nvPr/>
          </p:nvSpPr>
          <p:spPr bwMode="auto">
            <a:xfrm>
              <a:off x="1407438" y="1335871"/>
              <a:ext cx="217556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新的问题</a:t>
              </a:r>
            </a:p>
          </p:txBody>
        </p:sp>
      </p:grpSp>
      <p:grpSp>
        <p:nvGrpSpPr>
          <p:cNvPr id="53" name="组合 52">
            <a:extLst>
              <a:ext uri="{FF2B5EF4-FFF2-40B4-BE49-F238E27FC236}">
                <a16:creationId xmlns:a16="http://schemas.microsoft.com/office/drawing/2014/main" id="{58F6AF69-C18C-440D-ADE0-A84E101B1BDD}"/>
              </a:ext>
            </a:extLst>
          </p:cNvPr>
          <p:cNvGrpSpPr/>
          <p:nvPr/>
        </p:nvGrpSpPr>
        <p:grpSpPr>
          <a:xfrm>
            <a:off x="2044415" y="2741520"/>
            <a:ext cx="4506970" cy="816490"/>
            <a:chOff x="1724819" y="2533650"/>
            <a:chExt cx="5704681" cy="1200150"/>
          </a:xfrm>
        </p:grpSpPr>
        <p:sp>
          <p:nvSpPr>
            <p:cNvPr id="54" name="矩形: 圆角 53">
              <a:extLst>
                <a:ext uri="{FF2B5EF4-FFF2-40B4-BE49-F238E27FC236}">
                  <a16:creationId xmlns:a16="http://schemas.microsoft.com/office/drawing/2014/main" id="{86C810FC-1A15-4BBC-AFE9-255FF44F33D0}"/>
                </a:ext>
              </a:extLst>
            </p:cNvPr>
            <p:cNvSpPr/>
            <p:nvPr/>
          </p:nvSpPr>
          <p:spPr>
            <a:xfrm>
              <a:off x="1791494" y="2533650"/>
              <a:ext cx="5638006"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C6912961-E3F5-44D5-84C2-2DF8A614981C}"/>
                </a:ext>
              </a:extLst>
            </p:cNvPr>
            <p:cNvSpPr txBox="1"/>
            <p:nvPr/>
          </p:nvSpPr>
          <p:spPr>
            <a:xfrm>
              <a:off x="2265988" y="2833875"/>
              <a:ext cx="5096838" cy="678596"/>
            </a:xfrm>
            <a:prstGeom prst="rect">
              <a:avLst/>
            </a:prstGeom>
            <a:noFill/>
          </p:spPr>
          <p:txBody>
            <a:bodyPr wrap="square" rtlCol="0">
              <a:spAutoFit/>
            </a:bodyPr>
            <a:lstStyle/>
            <a:p>
              <a:r>
                <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rPr>
                <a:t>ACK</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和</a:t>
              </a:r>
              <a:r>
                <a:rPr lang="en-US" altLang="zh-CN" sz="2400" dirty="0">
                  <a:latin typeface="Times New Roman" panose="02020603050405020304" pitchFamily="18" charset="0"/>
                  <a:ea typeface="思源黑体 CN Medium" panose="020B0600000000000000" pitchFamily="34" charset="-122"/>
                  <a:cs typeface="Times New Roman" panose="02020603050405020304" pitchFamily="18" charset="0"/>
                </a:rPr>
                <a:t>NAK</a:t>
              </a:r>
              <a:r>
                <a:rPr lang="zh-CN" altLang="en-US" sz="2400" dirty="0">
                  <a:latin typeface="Times New Roman" panose="02020603050405020304" pitchFamily="18" charset="0"/>
                  <a:ea typeface="思源黑体 CN Medium" panose="020B0600000000000000" pitchFamily="34" charset="-122"/>
                  <a:cs typeface="Times New Roman" panose="02020603050405020304" pitchFamily="18" charset="0"/>
                </a:rPr>
                <a:t>分组也可能受损</a:t>
              </a:r>
            </a:p>
          </p:txBody>
        </p:sp>
        <p:sp>
          <p:nvSpPr>
            <p:cNvPr id="56" name="矩形: 圆角 55">
              <a:extLst>
                <a:ext uri="{FF2B5EF4-FFF2-40B4-BE49-F238E27FC236}">
                  <a16:creationId xmlns:a16="http://schemas.microsoft.com/office/drawing/2014/main" id="{189E53F1-EF42-48A5-9641-BF1C4E5A886B}"/>
                </a:ext>
              </a:extLst>
            </p:cNvPr>
            <p:cNvSpPr/>
            <p:nvPr/>
          </p:nvSpPr>
          <p:spPr>
            <a:xfrm>
              <a:off x="1724819" y="2603030"/>
              <a:ext cx="5638006"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7" name="图片 56">
            <a:extLst>
              <a:ext uri="{FF2B5EF4-FFF2-40B4-BE49-F238E27FC236}">
                <a16:creationId xmlns:a16="http://schemas.microsoft.com/office/drawing/2014/main" id="{A30C6175-CCE6-4125-95D9-9B1135DB4B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535" y="1995293"/>
            <a:ext cx="1666322" cy="1666322"/>
          </a:xfrm>
          <a:prstGeom prst="rect">
            <a:avLst/>
          </a:prstGeom>
        </p:spPr>
      </p:pic>
      <p:grpSp>
        <p:nvGrpSpPr>
          <p:cNvPr id="58" name="组合 57">
            <a:extLst>
              <a:ext uri="{FF2B5EF4-FFF2-40B4-BE49-F238E27FC236}">
                <a16:creationId xmlns:a16="http://schemas.microsoft.com/office/drawing/2014/main" id="{E9CA9988-B388-40B4-B80F-F7D1B4FCD2DE}"/>
              </a:ext>
            </a:extLst>
          </p:cNvPr>
          <p:cNvGrpSpPr/>
          <p:nvPr/>
        </p:nvGrpSpPr>
        <p:grpSpPr>
          <a:xfrm>
            <a:off x="1006045" y="4240240"/>
            <a:ext cx="7176738" cy="476221"/>
            <a:chOff x="1403750" y="3593123"/>
            <a:chExt cx="7176738" cy="476221"/>
          </a:xfrm>
        </p:grpSpPr>
        <p:grpSp>
          <p:nvGrpSpPr>
            <p:cNvPr id="59" name="组合 58">
              <a:extLst>
                <a:ext uri="{FF2B5EF4-FFF2-40B4-BE49-F238E27FC236}">
                  <a16:creationId xmlns:a16="http://schemas.microsoft.com/office/drawing/2014/main" id="{23B199B4-5444-4622-BCDB-32CB25E498C4}"/>
                </a:ext>
              </a:extLst>
            </p:cNvPr>
            <p:cNvGrpSpPr/>
            <p:nvPr/>
          </p:nvGrpSpPr>
          <p:grpSpPr>
            <a:xfrm>
              <a:off x="1403750" y="3593123"/>
              <a:ext cx="490436" cy="476221"/>
              <a:chOff x="1403750" y="3593123"/>
              <a:chExt cx="808892" cy="785446"/>
            </a:xfrm>
          </p:grpSpPr>
          <p:sp>
            <p:nvSpPr>
              <p:cNvPr id="61" name="对话气泡: 椭圆形 60">
                <a:extLst>
                  <a:ext uri="{FF2B5EF4-FFF2-40B4-BE49-F238E27FC236}">
                    <a16:creationId xmlns:a16="http://schemas.microsoft.com/office/drawing/2014/main" id="{70FD4757-712C-45F4-BF63-9EA50D5DFD76}"/>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ound-web-cam_17861">
                <a:extLst>
                  <a:ext uri="{FF2B5EF4-FFF2-40B4-BE49-F238E27FC236}">
                    <a16:creationId xmlns:a16="http://schemas.microsoft.com/office/drawing/2014/main" id="{6AA2E610-2BAE-489C-8361-8348E1271E20}"/>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0" name="Text Box 79">
              <a:extLst>
                <a:ext uri="{FF2B5EF4-FFF2-40B4-BE49-F238E27FC236}">
                  <a16:creationId xmlns:a16="http://schemas.microsoft.com/office/drawing/2014/main" id="{E55F7363-6CA7-4F7E-BD33-B12EB306C374}"/>
                </a:ext>
              </a:extLst>
            </p:cNvPr>
            <p:cNvSpPr txBox="1">
              <a:spLocks noChangeArrowheads="1"/>
            </p:cNvSpPr>
            <p:nvPr/>
          </p:nvSpPr>
          <p:spPr bwMode="auto">
            <a:xfrm>
              <a:off x="1985932" y="3593123"/>
              <a:ext cx="6594556"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受损无法分辨的分组视为</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是不合适的</a:t>
              </a:r>
            </a:p>
          </p:txBody>
        </p:sp>
      </p:grpSp>
      <p:grpSp>
        <p:nvGrpSpPr>
          <p:cNvPr id="33" name="组合 32">
            <a:extLst>
              <a:ext uri="{FF2B5EF4-FFF2-40B4-BE49-F238E27FC236}">
                <a16:creationId xmlns:a16="http://schemas.microsoft.com/office/drawing/2014/main" id="{B3A52F74-EFDA-4E7B-94FE-4997151804E0}"/>
              </a:ext>
            </a:extLst>
          </p:cNvPr>
          <p:cNvGrpSpPr/>
          <p:nvPr/>
        </p:nvGrpSpPr>
        <p:grpSpPr>
          <a:xfrm>
            <a:off x="515938" y="3661615"/>
            <a:ext cx="3614188" cy="526732"/>
            <a:chOff x="722008" y="1303131"/>
            <a:chExt cx="3450933" cy="502940"/>
          </a:xfrm>
        </p:grpSpPr>
        <p:sp>
          <p:nvSpPr>
            <p:cNvPr id="34" name="流程图: 手动输入 6">
              <a:extLst>
                <a:ext uri="{FF2B5EF4-FFF2-40B4-BE49-F238E27FC236}">
                  <a16:creationId xmlns:a16="http://schemas.microsoft.com/office/drawing/2014/main" id="{F60A7998-23B3-46D8-B279-48F508161678}"/>
                </a:ext>
              </a:extLst>
            </p:cNvPr>
            <p:cNvSpPr/>
            <p:nvPr/>
          </p:nvSpPr>
          <p:spPr>
            <a:xfrm rot="5400000" flipV="1">
              <a:off x="2278934" y="16203"/>
              <a:ext cx="475861" cy="305653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35" name="组合 34">
              <a:extLst>
                <a:ext uri="{FF2B5EF4-FFF2-40B4-BE49-F238E27FC236}">
                  <a16:creationId xmlns:a16="http://schemas.microsoft.com/office/drawing/2014/main" id="{B184F4D0-02B4-4949-AE81-A04B82C1B125}"/>
                </a:ext>
              </a:extLst>
            </p:cNvPr>
            <p:cNvGrpSpPr/>
            <p:nvPr/>
          </p:nvGrpSpPr>
          <p:grpSpPr>
            <a:xfrm>
              <a:off x="722008" y="1303131"/>
              <a:ext cx="546594" cy="475865"/>
              <a:chOff x="708742" y="1296102"/>
              <a:chExt cx="454744" cy="283828"/>
            </a:xfrm>
          </p:grpSpPr>
          <p:sp>
            <p:nvSpPr>
              <p:cNvPr id="37" name="平行四边形 36">
                <a:extLst>
                  <a:ext uri="{FF2B5EF4-FFF2-40B4-BE49-F238E27FC236}">
                    <a16:creationId xmlns:a16="http://schemas.microsoft.com/office/drawing/2014/main" id="{D16AB0B2-20F2-412D-AA49-2C9112651287}"/>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a:extLst>
                  <a:ext uri="{FF2B5EF4-FFF2-40B4-BE49-F238E27FC236}">
                    <a16:creationId xmlns:a16="http://schemas.microsoft.com/office/drawing/2014/main" id="{E04F851C-1C9E-4B6F-BF75-74EB2A33C5C4}"/>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a:extLst>
                <a:ext uri="{FF2B5EF4-FFF2-40B4-BE49-F238E27FC236}">
                  <a16:creationId xmlns:a16="http://schemas.microsoft.com/office/drawing/2014/main" id="{8A163DBE-78C7-4540-B261-02C22FAC4F0F}"/>
                </a:ext>
              </a:extLst>
            </p:cNvPr>
            <p:cNvSpPr txBox="1">
              <a:spLocks noChangeArrowheads="1"/>
            </p:cNvSpPr>
            <p:nvPr/>
          </p:nvSpPr>
          <p:spPr bwMode="auto">
            <a:xfrm>
              <a:off x="1407438" y="1335871"/>
              <a:ext cx="2765503"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解决问题的思路</a:t>
              </a:r>
            </a:p>
          </p:txBody>
        </p:sp>
      </p:grpSp>
      <p:grpSp>
        <p:nvGrpSpPr>
          <p:cNvPr id="39" name="组合 38">
            <a:extLst>
              <a:ext uri="{FF2B5EF4-FFF2-40B4-BE49-F238E27FC236}">
                <a16:creationId xmlns:a16="http://schemas.microsoft.com/office/drawing/2014/main" id="{18E224A2-5604-4AF0-8FAA-0B5820CD1754}"/>
              </a:ext>
            </a:extLst>
          </p:cNvPr>
          <p:cNvGrpSpPr/>
          <p:nvPr/>
        </p:nvGrpSpPr>
        <p:grpSpPr>
          <a:xfrm>
            <a:off x="1021954" y="4818953"/>
            <a:ext cx="9179046" cy="476221"/>
            <a:chOff x="1403750" y="3593123"/>
            <a:chExt cx="9179046" cy="476221"/>
          </a:xfrm>
        </p:grpSpPr>
        <p:grpSp>
          <p:nvGrpSpPr>
            <p:cNvPr id="40" name="组合 39">
              <a:extLst>
                <a:ext uri="{FF2B5EF4-FFF2-40B4-BE49-F238E27FC236}">
                  <a16:creationId xmlns:a16="http://schemas.microsoft.com/office/drawing/2014/main" id="{B1C150E1-5019-472D-B165-05691E8EAFB9}"/>
                </a:ext>
              </a:extLst>
            </p:cNvPr>
            <p:cNvGrpSpPr/>
            <p:nvPr/>
          </p:nvGrpSpPr>
          <p:grpSpPr>
            <a:xfrm>
              <a:off x="1403750" y="3593123"/>
              <a:ext cx="490436" cy="476221"/>
              <a:chOff x="1403750" y="3593123"/>
              <a:chExt cx="808892" cy="785446"/>
            </a:xfrm>
          </p:grpSpPr>
          <p:sp>
            <p:nvSpPr>
              <p:cNvPr id="42" name="对话气泡: 椭圆形 41">
                <a:extLst>
                  <a:ext uri="{FF2B5EF4-FFF2-40B4-BE49-F238E27FC236}">
                    <a16:creationId xmlns:a16="http://schemas.microsoft.com/office/drawing/2014/main" id="{08E7BAEF-8B6A-4BF1-BFC2-AEC96FC2E30A}"/>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ound-web-cam_17861">
                <a:extLst>
                  <a:ext uri="{FF2B5EF4-FFF2-40B4-BE49-F238E27FC236}">
                    <a16:creationId xmlns:a16="http://schemas.microsoft.com/office/drawing/2014/main" id="{1AD385A8-217F-4523-9562-64B693C1885A}"/>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1" name="Text Box 79">
              <a:extLst>
                <a:ext uri="{FF2B5EF4-FFF2-40B4-BE49-F238E27FC236}">
                  <a16:creationId xmlns:a16="http://schemas.microsoft.com/office/drawing/2014/main" id="{F4E769FE-80DF-4681-8DE8-B8D84CFB6D2C}"/>
                </a:ext>
              </a:extLst>
            </p:cNvPr>
            <p:cNvSpPr txBox="1">
              <a:spLocks noChangeArrowheads="1"/>
            </p:cNvSpPr>
            <p:nvPr/>
          </p:nvSpPr>
          <p:spPr bwMode="auto">
            <a:xfrm>
              <a:off x="1985932" y="3593123"/>
              <a:ext cx="8596864"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受损无法分辨的分组视为</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可能导致接收方重复收到分组</a:t>
              </a:r>
            </a:p>
          </p:txBody>
        </p:sp>
      </p:grpSp>
      <p:sp>
        <p:nvSpPr>
          <p:cNvPr id="44" name="Text Box 79">
            <a:extLst>
              <a:ext uri="{FF2B5EF4-FFF2-40B4-BE49-F238E27FC236}">
                <a16:creationId xmlns:a16="http://schemas.microsoft.com/office/drawing/2014/main" id="{731BCC6C-5A8C-4923-9BCE-6527729941DB}"/>
              </a:ext>
            </a:extLst>
          </p:cNvPr>
          <p:cNvSpPr txBox="1">
            <a:spLocks noChangeArrowheads="1"/>
          </p:cNvSpPr>
          <p:nvPr/>
        </p:nvSpPr>
        <p:spPr bwMode="auto">
          <a:xfrm>
            <a:off x="1227620" y="5689629"/>
            <a:ext cx="6409313"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对分组进行编号，便于接收方识别重复分组</a:t>
            </a:r>
          </a:p>
        </p:txBody>
      </p:sp>
      <p:grpSp>
        <p:nvGrpSpPr>
          <p:cNvPr id="45" name="组合 44">
            <a:extLst>
              <a:ext uri="{FF2B5EF4-FFF2-40B4-BE49-F238E27FC236}">
                <a16:creationId xmlns:a16="http://schemas.microsoft.com/office/drawing/2014/main" id="{75812D17-B31C-40D2-90D8-9E7CA9067F6A}"/>
              </a:ext>
            </a:extLst>
          </p:cNvPr>
          <p:cNvGrpSpPr/>
          <p:nvPr/>
        </p:nvGrpSpPr>
        <p:grpSpPr>
          <a:xfrm>
            <a:off x="430213" y="0"/>
            <a:ext cx="6614890" cy="1428589"/>
            <a:chOff x="551030" y="-368704"/>
            <a:chExt cx="6614890" cy="1428589"/>
          </a:xfrm>
        </p:grpSpPr>
        <p:grpSp>
          <p:nvGrpSpPr>
            <p:cNvPr id="46" name="组合 45">
              <a:extLst>
                <a:ext uri="{FF2B5EF4-FFF2-40B4-BE49-F238E27FC236}">
                  <a16:creationId xmlns:a16="http://schemas.microsoft.com/office/drawing/2014/main" id="{D4DE144E-320F-4328-8F75-B9B13EEBA66B}"/>
                </a:ext>
              </a:extLst>
            </p:cNvPr>
            <p:cNvGrpSpPr/>
            <p:nvPr/>
          </p:nvGrpSpPr>
          <p:grpSpPr>
            <a:xfrm>
              <a:off x="1201632" y="303925"/>
              <a:ext cx="5964288" cy="709466"/>
              <a:chOff x="1839059" y="967769"/>
              <a:chExt cx="5964288" cy="709466"/>
            </a:xfrm>
          </p:grpSpPr>
          <p:sp>
            <p:nvSpPr>
              <p:cNvPr id="48" name="矩形: 圆角 30">
                <a:extLst>
                  <a:ext uri="{FF2B5EF4-FFF2-40B4-BE49-F238E27FC236}">
                    <a16:creationId xmlns:a16="http://schemas.microsoft.com/office/drawing/2014/main" id="{5E075B5A-EAB1-4E01-B346-6D094C9B46AE}"/>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49" name="文本框 48">
                <a:extLst>
                  <a:ext uri="{FF2B5EF4-FFF2-40B4-BE49-F238E27FC236}">
                    <a16:creationId xmlns:a16="http://schemas.microsoft.com/office/drawing/2014/main" id="{7F515B8C-9B92-4CF6-8D24-4B55B5938EC7}"/>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47" name="图片 46">
              <a:extLst>
                <a:ext uri="{FF2B5EF4-FFF2-40B4-BE49-F238E27FC236}">
                  <a16:creationId xmlns:a16="http://schemas.microsoft.com/office/drawing/2014/main" id="{414CDAC4-C029-4932-83AE-CD69E3CF83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6519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p:cTn id="15" dur="500" fill="hold"/>
                                        <p:tgtEl>
                                          <p:spTgt spid="57"/>
                                        </p:tgtEl>
                                        <p:attrNameLst>
                                          <p:attrName>ppt_w</p:attrName>
                                        </p:attrNameLst>
                                      </p:cBhvr>
                                      <p:tavLst>
                                        <p:tav tm="0">
                                          <p:val>
                                            <p:fltVal val="0"/>
                                          </p:val>
                                        </p:tav>
                                        <p:tav tm="100000">
                                          <p:val>
                                            <p:strVal val="#ppt_w"/>
                                          </p:val>
                                        </p:tav>
                                      </p:tavLst>
                                    </p:anim>
                                    <p:anim calcmode="lin" valueType="num">
                                      <p:cBhvr>
                                        <p:cTn id="16" dur="500" fill="hold"/>
                                        <p:tgtEl>
                                          <p:spTgt spid="57"/>
                                        </p:tgtEl>
                                        <p:attrNameLst>
                                          <p:attrName>ppt_h</p:attrName>
                                        </p:attrNameLst>
                                      </p:cBhvr>
                                      <p:tavLst>
                                        <p:tav tm="0">
                                          <p:val>
                                            <p:fltVal val="0"/>
                                          </p:val>
                                        </p:tav>
                                        <p:tav tm="100000">
                                          <p:val>
                                            <p:strVal val="#ppt_h"/>
                                          </p:val>
                                        </p:tav>
                                      </p:tavLst>
                                    </p:anim>
                                    <p:animEffect transition="in" filter="fade">
                                      <p:cBhvr>
                                        <p:cTn id="17" dur="500"/>
                                        <p:tgtEl>
                                          <p:spTgt spid="57"/>
                                        </p:tgtEl>
                                      </p:cBhvr>
                                    </p:animEffect>
                                  </p:childTnLst>
                                </p:cTn>
                              </p:par>
                              <p:par>
                                <p:cTn id="18" presetID="12" presetClass="entr" presetSubtype="8"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additive="base">
                                        <p:cTn id="20" dur="500"/>
                                        <p:tgtEl>
                                          <p:spTgt spid="53"/>
                                        </p:tgtEl>
                                        <p:attrNameLst>
                                          <p:attrName>ppt_x</p:attrName>
                                        </p:attrNameLst>
                                      </p:cBhvr>
                                      <p:tavLst>
                                        <p:tav tm="0">
                                          <p:val>
                                            <p:strVal val="#ppt_x-#ppt_w*1.125000"/>
                                          </p:val>
                                        </p:tav>
                                        <p:tav tm="100000">
                                          <p:val>
                                            <p:strVal val="#ppt_x"/>
                                          </p:val>
                                        </p:tav>
                                      </p:tavLst>
                                    </p:anim>
                                    <p:animEffect transition="in" filter="wipe(right)">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left)">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Effect transition="in" filter="fade">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C44E0474-4204-4094-ADCB-6FF5BA460090}"/>
              </a:ext>
            </a:extLst>
          </p:cNvPr>
          <p:cNvGrpSpPr/>
          <p:nvPr/>
        </p:nvGrpSpPr>
        <p:grpSpPr>
          <a:xfrm>
            <a:off x="430213" y="0"/>
            <a:ext cx="6614890" cy="1428589"/>
            <a:chOff x="551030" y="-368704"/>
            <a:chExt cx="6614890" cy="1428589"/>
          </a:xfrm>
        </p:grpSpPr>
        <p:grpSp>
          <p:nvGrpSpPr>
            <p:cNvPr id="50" name="组合 49">
              <a:extLst>
                <a:ext uri="{FF2B5EF4-FFF2-40B4-BE49-F238E27FC236}">
                  <a16:creationId xmlns:a16="http://schemas.microsoft.com/office/drawing/2014/main" id="{65728DFD-50C9-47AF-800C-F963835E31A6}"/>
                </a:ext>
              </a:extLst>
            </p:cNvPr>
            <p:cNvGrpSpPr/>
            <p:nvPr/>
          </p:nvGrpSpPr>
          <p:grpSpPr>
            <a:xfrm>
              <a:off x="1201632" y="303925"/>
              <a:ext cx="5964288" cy="709466"/>
              <a:chOff x="1839059" y="967769"/>
              <a:chExt cx="5964288" cy="709466"/>
            </a:xfrm>
          </p:grpSpPr>
          <p:sp>
            <p:nvSpPr>
              <p:cNvPr id="52" name="矩形: 圆角 30">
                <a:extLst>
                  <a:ext uri="{FF2B5EF4-FFF2-40B4-BE49-F238E27FC236}">
                    <a16:creationId xmlns:a16="http://schemas.microsoft.com/office/drawing/2014/main" id="{0AA31466-72AF-4E8F-8D45-FFAC9B6BD616}"/>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3" name="文本框 52">
                <a:extLst>
                  <a:ext uri="{FF2B5EF4-FFF2-40B4-BE49-F238E27FC236}">
                    <a16:creationId xmlns:a16="http://schemas.microsoft.com/office/drawing/2014/main" id="{B93E691B-9336-41ED-9787-BF1C9054A85E}"/>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51" name="图片 50">
              <a:extLst>
                <a:ext uri="{FF2B5EF4-FFF2-40B4-BE49-F238E27FC236}">
                  <a16:creationId xmlns:a16="http://schemas.microsoft.com/office/drawing/2014/main" id="{C393D3DE-72D8-4665-8D9C-B343448E8A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
        <p:nvSpPr>
          <p:cNvPr id="54" name="Freeform 24">
            <a:extLst>
              <a:ext uri="{FF2B5EF4-FFF2-40B4-BE49-F238E27FC236}">
                <a16:creationId xmlns:a16="http://schemas.microsoft.com/office/drawing/2014/main" id="{88A84EDF-C1DE-47D1-9699-76447FD4D9EA}"/>
              </a:ext>
            </a:extLst>
          </p:cNvPr>
          <p:cNvSpPr>
            <a:spLocks/>
          </p:cNvSpPr>
          <p:nvPr/>
        </p:nvSpPr>
        <p:spPr bwMode="auto">
          <a:xfrm>
            <a:off x="3478213" y="5479572"/>
            <a:ext cx="1606550" cy="247650"/>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55" name="组合 54">
            <a:extLst>
              <a:ext uri="{FF2B5EF4-FFF2-40B4-BE49-F238E27FC236}">
                <a16:creationId xmlns:a16="http://schemas.microsoft.com/office/drawing/2014/main" id="{68CC859E-D14C-4613-9123-E1E2558BC825}"/>
              </a:ext>
            </a:extLst>
          </p:cNvPr>
          <p:cNvGrpSpPr/>
          <p:nvPr/>
        </p:nvGrpSpPr>
        <p:grpSpPr>
          <a:xfrm>
            <a:off x="4775201" y="4814409"/>
            <a:ext cx="1117600" cy="909638"/>
            <a:chOff x="4775201" y="4814409"/>
            <a:chExt cx="1117600" cy="909638"/>
          </a:xfrm>
        </p:grpSpPr>
        <p:sp>
          <p:nvSpPr>
            <p:cNvPr id="56" name="Oval 4">
              <a:extLst>
                <a:ext uri="{FF2B5EF4-FFF2-40B4-BE49-F238E27FC236}">
                  <a16:creationId xmlns:a16="http://schemas.microsoft.com/office/drawing/2014/main" id="{030716DF-6391-4262-8658-3A0D54A480C1}"/>
                </a:ext>
              </a:extLst>
            </p:cNvPr>
            <p:cNvSpPr>
              <a:spLocks noChangeArrowheads="1"/>
            </p:cNvSpPr>
            <p:nvPr/>
          </p:nvSpPr>
          <p:spPr bwMode="auto">
            <a:xfrm>
              <a:off x="4983163" y="4814409"/>
              <a:ext cx="879475" cy="838200"/>
            </a:xfrm>
            <a:prstGeom prst="ellipse">
              <a:avLst/>
            </a:prstGeom>
            <a:solidFill>
              <a:schemeClr val="accent2"/>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57" name="Group 36">
              <a:extLst>
                <a:ext uri="{FF2B5EF4-FFF2-40B4-BE49-F238E27FC236}">
                  <a16:creationId xmlns:a16="http://schemas.microsoft.com/office/drawing/2014/main" id="{49540234-4E5A-4B20-9135-D2563566714A}"/>
                </a:ext>
              </a:extLst>
            </p:cNvPr>
            <p:cNvGrpSpPr>
              <a:grpSpLocks/>
            </p:cNvGrpSpPr>
            <p:nvPr/>
          </p:nvGrpSpPr>
          <p:grpSpPr bwMode="auto">
            <a:xfrm>
              <a:off x="4775201" y="4900134"/>
              <a:ext cx="1117600" cy="823913"/>
              <a:chOff x="4184" y="2812"/>
              <a:chExt cx="704" cy="519"/>
            </a:xfrm>
          </p:grpSpPr>
          <p:sp>
            <p:nvSpPr>
              <p:cNvPr id="58" name="Oval 37">
                <a:extLst>
                  <a:ext uri="{FF2B5EF4-FFF2-40B4-BE49-F238E27FC236}">
                    <a16:creationId xmlns:a16="http://schemas.microsoft.com/office/drawing/2014/main" id="{EC0053A9-A59A-49A8-BBD6-C5FB653A0A4D}"/>
                  </a:ext>
                </a:extLst>
              </p:cNvPr>
              <p:cNvSpPr>
                <a:spLocks noChangeArrowheads="1"/>
              </p:cNvSpPr>
              <p:nvPr/>
            </p:nvSpPr>
            <p:spPr bwMode="auto">
              <a:xfrm>
                <a:off x="4242" y="2812"/>
                <a:ext cx="567" cy="519"/>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9" name="Text Box 38">
                <a:extLst>
                  <a:ext uri="{FF2B5EF4-FFF2-40B4-BE49-F238E27FC236}">
                    <a16:creationId xmlns:a16="http://schemas.microsoft.com/office/drawing/2014/main" id="{80ACDC07-0B10-42C2-A230-E97300408347}"/>
                  </a:ext>
                </a:extLst>
              </p:cNvPr>
              <p:cNvSpPr txBox="1">
                <a:spLocks noChangeArrowheads="1"/>
              </p:cNvSpPr>
              <p:nvPr/>
            </p:nvSpPr>
            <p:spPr bwMode="auto">
              <a:xfrm>
                <a:off x="4184"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上层的</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调用</a:t>
                </a:r>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1</a:t>
                </a:r>
              </a:p>
            </p:txBody>
          </p:sp>
        </p:grpSp>
      </p:grpSp>
      <p:grpSp>
        <p:nvGrpSpPr>
          <p:cNvPr id="60" name="组合 59">
            <a:extLst>
              <a:ext uri="{FF2B5EF4-FFF2-40B4-BE49-F238E27FC236}">
                <a16:creationId xmlns:a16="http://schemas.microsoft.com/office/drawing/2014/main" id="{750519EF-250E-452E-B760-2DF06F4F8F93}"/>
              </a:ext>
            </a:extLst>
          </p:cNvPr>
          <p:cNvGrpSpPr/>
          <p:nvPr/>
        </p:nvGrpSpPr>
        <p:grpSpPr>
          <a:xfrm>
            <a:off x="515938" y="1514317"/>
            <a:ext cx="4532312" cy="526730"/>
            <a:chOff x="722008" y="1303131"/>
            <a:chExt cx="4327584" cy="502938"/>
          </a:xfrm>
        </p:grpSpPr>
        <p:sp>
          <p:nvSpPr>
            <p:cNvPr id="61" name="流程图: 手动输入 6">
              <a:extLst>
                <a:ext uri="{FF2B5EF4-FFF2-40B4-BE49-F238E27FC236}">
                  <a16:creationId xmlns:a16="http://schemas.microsoft.com/office/drawing/2014/main" id="{AA2644EA-383B-45B5-99C6-687F672C2127}"/>
                </a:ext>
              </a:extLst>
            </p:cNvPr>
            <p:cNvSpPr/>
            <p:nvPr/>
          </p:nvSpPr>
          <p:spPr>
            <a:xfrm rot="5400000" flipV="1">
              <a:off x="2699311" y="-404176"/>
              <a:ext cx="475861" cy="38972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62" name="组合 61">
              <a:extLst>
                <a:ext uri="{FF2B5EF4-FFF2-40B4-BE49-F238E27FC236}">
                  <a16:creationId xmlns:a16="http://schemas.microsoft.com/office/drawing/2014/main" id="{C99A3E33-AE06-404A-BF94-9152CE5D5F73}"/>
                </a:ext>
              </a:extLst>
            </p:cNvPr>
            <p:cNvGrpSpPr/>
            <p:nvPr/>
          </p:nvGrpSpPr>
          <p:grpSpPr>
            <a:xfrm>
              <a:off x="722008" y="1303131"/>
              <a:ext cx="546594" cy="475865"/>
              <a:chOff x="708742" y="1296102"/>
              <a:chExt cx="454744" cy="283828"/>
            </a:xfrm>
          </p:grpSpPr>
          <p:sp>
            <p:nvSpPr>
              <p:cNvPr id="64" name="平行四边形 63">
                <a:extLst>
                  <a:ext uri="{FF2B5EF4-FFF2-40B4-BE49-F238E27FC236}">
                    <a16:creationId xmlns:a16="http://schemas.microsoft.com/office/drawing/2014/main" id="{087BCFC3-330C-4517-83DE-F64385BDBB7D}"/>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65" name="平行四边形 64">
                <a:extLst>
                  <a:ext uri="{FF2B5EF4-FFF2-40B4-BE49-F238E27FC236}">
                    <a16:creationId xmlns:a16="http://schemas.microsoft.com/office/drawing/2014/main" id="{34A927D6-E16C-494E-BE0C-9E9B022D7D7E}"/>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63" name="Text Box 79">
              <a:extLst>
                <a:ext uri="{FF2B5EF4-FFF2-40B4-BE49-F238E27FC236}">
                  <a16:creationId xmlns:a16="http://schemas.microsoft.com/office/drawing/2014/main" id="{95CC640B-CD2E-411A-A57D-80DB543B0990}"/>
                </a:ext>
              </a:extLst>
            </p:cNvPr>
            <p:cNvSpPr txBox="1">
              <a:spLocks noChangeArrowheads="1"/>
            </p:cNvSpPr>
            <p:nvPr/>
          </p:nvSpPr>
          <p:spPr bwMode="auto">
            <a:xfrm>
              <a:off x="1407438" y="1335869"/>
              <a:ext cx="3642154"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Rdt2.1</a:t>
              </a:r>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的发送方</a:t>
              </a:r>
              <a:endPar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grpSp>
        <p:nvGrpSpPr>
          <p:cNvPr id="66" name="组合 65">
            <a:extLst>
              <a:ext uri="{FF2B5EF4-FFF2-40B4-BE49-F238E27FC236}">
                <a16:creationId xmlns:a16="http://schemas.microsoft.com/office/drawing/2014/main" id="{5C1E1D1A-A59B-4D67-9C31-28780BDEC48E}"/>
              </a:ext>
            </a:extLst>
          </p:cNvPr>
          <p:cNvGrpSpPr/>
          <p:nvPr/>
        </p:nvGrpSpPr>
        <p:grpSpPr>
          <a:xfrm>
            <a:off x="3001963" y="1964847"/>
            <a:ext cx="4005263" cy="712787"/>
            <a:chOff x="3001963" y="1964847"/>
            <a:chExt cx="4005263" cy="712787"/>
          </a:xfrm>
        </p:grpSpPr>
        <p:sp>
          <p:nvSpPr>
            <p:cNvPr id="67" name="Text Box 10">
              <a:extLst>
                <a:ext uri="{FF2B5EF4-FFF2-40B4-BE49-F238E27FC236}">
                  <a16:creationId xmlns:a16="http://schemas.microsoft.com/office/drawing/2014/main" id="{C6F5F0B6-B990-478D-ACB9-9DBCE4C797FD}"/>
                </a:ext>
              </a:extLst>
            </p:cNvPr>
            <p:cNvSpPr txBox="1">
              <a:spLocks noChangeArrowheads="1"/>
            </p:cNvSpPr>
            <p:nvPr/>
          </p:nvSpPr>
          <p:spPr bwMode="auto">
            <a:xfrm>
              <a:off x="3001963" y="2277584"/>
              <a:ext cx="4005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0</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data, checksum)</a:t>
              </a:r>
            </a:p>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68" name="Text Box 11">
              <a:extLst>
                <a:ext uri="{FF2B5EF4-FFF2-40B4-BE49-F238E27FC236}">
                  <a16:creationId xmlns:a16="http://schemas.microsoft.com/office/drawing/2014/main" id="{801A1B83-D2D5-4034-B708-BD89EE1E42F1}"/>
                </a:ext>
              </a:extLst>
            </p:cNvPr>
            <p:cNvSpPr txBox="1">
              <a:spLocks noChangeArrowheads="1"/>
            </p:cNvSpPr>
            <p:nvPr/>
          </p:nvSpPr>
          <p:spPr bwMode="auto">
            <a:xfrm>
              <a:off x="3016251" y="196484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rdt_send(data)</a:t>
              </a:r>
            </a:p>
          </p:txBody>
        </p:sp>
        <p:sp>
          <p:nvSpPr>
            <p:cNvPr id="69" name="Line 12">
              <a:extLst>
                <a:ext uri="{FF2B5EF4-FFF2-40B4-BE49-F238E27FC236}">
                  <a16:creationId xmlns:a16="http://schemas.microsoft.com/office/drawing/2014/main" id="{66E42A85-D761-4F35-BDDA-D61687527F65}"/>
                </a:ext>
              </a:extLst>
            </p:cNvPr>
            <p:cNvSpPr>
              <a:spLocks noChangeShapeType="1"/>
            </p:cNvSpPr>
            <p:nvPr/>
          </p:nvSpPr>
          <p:spPr bwMode="auto">
            <a:xfrm>
              <a:off x="3133726" y="232997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70" name="组合 69">
            <a:extLst>
              <a:ext uri="{FF2B5EF4-FFF2-40B4-BE49-F238E27FC236}">
                <a16:creationId xmlns:a16="http://schemas.microsoft.com/office/drawing/2014/main" id="{1B7BEBF7-7C7A-4225-847F-14D2C68944FF}"/>
              </a:ext>
            </a:extLst>
          </p:cNvPr>
          <p:cNvGrpSpPr/>
          <p:nvPr/>
        </p:nvGrpSpPr>
        <p:grpSpPr>
          <a:xfrm>
            <a:off x="2471738" y="2961797"/>
            <a:ext cx="1292225" cy="881062"/>
            <a:chOff x="2471738" y="2961797"/>
            <a:chExt cx="1292225" cy="881062"/>
          </a:xfrm>
        </p:grpSpPr>
        <p:sp>
          <p:nvSpPr>
            <p:cNvPr id="71" name="Oval 7">
              <a:extLst>
                <a:ext uri="{FF2B5EF4-FFF2-40B4-BE49-F238E27FC236}">
                  <a16:creationId xmlns:a16="http://schemas.microsoft.com/office/drawing/2014/main" id="{95634C4C-D9DB-4064-A75E-9293C1B44E57}"/>
                </a:ext>
              </a:extLst>
            </p:cNvPr>
            <p:cNvSpPr>
              <a:spLocks noChangeArrowheads="1"/>
            </p:cNvSpPr>
            <p:nvPr/>
          </p:nvSpPr>
          <p:spPr bwMode="auto">
            <a:xfrm>
              <a:off x="2884488" y="2985609"/>
              <a:ext cx="879475" cy="838200"/>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2" name="Oval 8">
              <a:extLst>
                <a:ext uri="{FF2B5EF4-FFF2-40B4-BE49-F238E27FC236}">
                  <a16:creationId xmlns:a16="http://schemas.microsoft.com/office/drawing/2014/main" id="{58C807B9-EF7C-4C8E-A042-1BFC02524A5B}"/>
                </a:ext>
              </a:extLst>
            </p:cNvPr>
            <p:cNvSpPr>
              <a:spLocks noChangeArrowheads="1"/>
            </p:cNvSpPr>
            <p:nvPr/>
          </p:nvSpPr>
          <p:spPr bwMode="auto">
            <a:xfrm>
              <a:off x="2746376" y="3006247"/>
              <a:ext cx="901700" cy="836612"/>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3" name="Text Box 9">
              <a:extLst>
                <a:ext uri="{FF2B5EF4-FFF2-40B4-BE49-F238E27FC236}">
                  <a16:creationId xmlns:a16="http://schemas.microsoft.com/office/drawing/2014/main" id="{EF1CBB2F-5432-413A-89D4-8FFFF4D6C6B0}"/>
                </a:ext>
              </a:extLst>
            </p:cNvPr>
            <p:cNvSpPr txBox="1">
              <a:spLocks noChangeArrowheads="1"/>
            </p:cNvSpPr>
            <p:nvPr/>
          </p:nvSpPr>
          <p:spPr bwMode="auto">
            <a:xfrm>
              <a:off x="2658544" y="3095147"/>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上层的</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调用</a:t>
              </a:r>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0</a:t>
              </a:r>
            </a:p>
          </p:txBody>
        </p:sp>
        <p:sp>
          <p:nvSpPr>
            <p:cNvPr id="74" name="Line 13">
              <a:extLst>
                <a:ext uri="{FF2B5EF4-FFF2-40B4-BE49-F238E27FC236}">
                  <a16:creationId xmlns:a16="http://schemas.microsoft.com/office/drawing/2014/main" id="{B4AF89F3-4AF2-4667-A129-BEA339D7B0C1}"/>
                </a:ext>
              </a:extLst>
            </p:cNvPr>
            <p:cNvSpPr>
              <a:spLocks noChangeShapeType="1"/>
            </p:cNvSpPr>
            <p:nvPr/>
          </p:nvSpPr>
          <p:spPr bwMode="auto">
            <a:xfrm>
              <a:off x="2471738" y="2961797"/>
              <a:ext cx="377825" cy="190500"/>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75" name="Freeform 18">
            <a:extLst>
              <a:ext uri="{FF2B5EF4-FFF2-40B4-BE49-F238E27FC236}">
                <a16:creationId xmlns:a16="http://schemas.microsoft.com/office/drawing/2014/main" id="{A6DCB0DD-B335-4696-AA52-756020303709}"/>
              </a:ext>
            </a:extLst>
          </p:cNvPr>
          <p:cNvSpPr>
            <a:spLocks/>
          </p:cNvSpPr>
          <p:nvPr/>
        </p:nvSpPr>
        <p:spPr bwMode="auto">
          <a:xfrm flipV="1">
            <a:off x="3303588" y="2831622"/>
            <a:ext cx="1482725" cy="220662"/>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76" name="组合 75">
            <a:extLst>
              <a:ext uri="{FF2B5EF4-FFF2-40B4-BE49-F238E27FC236}">
                <a16:creationId xmlns:a16="http://schemas.microsoft.com/office/drawing/2014/main" id="{D28FECFA-C6B0-47F3-9460-B8F5AEEC5C1B}"/>
              </a:ext>
            </a:extLst>
          </p:cNvPr>
          <p:cNvGrpSpPr/>
          <p:nvPr/>
        </p:nvGrpSpPr>
        <p:grpSpPr>
          <a:xfrm>
            <a:off x="4579938" y="2815747"/>
            <a:ext cx="1354138" cy="1003300"/>
            <a:chOff x="4579938" y="2815747"/>
            <a:chExt cx="1354138" cy="1003300"/>
          </a:xfrm>
        </p:grpSpPr>
        <p:grpSp>
          <p:nvGrpSpPr>
            <p:cNvPr id="77" name="组合 76">
              <a:extLst>
                <a:ext uri="{FF2B5EF4-FFF2-40B4-BE49-F238E27FC236}">
                  <a16:creationId xmlns:a16="http://schemas.microsoft.com/office/drawing/2014/main" id="{5121C76C-6EDB-4A78-943E-84EE0BB8C628}"/>
                </a:ext>
              </a:extLst>
            </p:cNvPr>
            <p:cNvGrpSpPr/>
            <p:nvPr/>
          </p:nvGrpSpPr>
          <p:grpSpPr>
            <a:xfrm>
              <a:off x="4579938" y="2909409"/>
              <a:ext cx="1089025" cy="909638"/>
              <a:chOff x="4579938" y="2909409"/>
              <a:chExt cx="1089025" cy="909638"/>
            </a:xfrm>
          </p:grpSpPr>
          <p:sp>
            <p:nvSpPr>
              <p:cNvPr id="79" name="Oval 5">
                <a:extLst>
                  <a:ext uri="{FF2B5EF4-FFF2-40B4-BE49-F238E27FC236}">
                    <a16:creationId xmlns:a16="http://schemas.microsoft.com/office/drawing/2014/main" id="{07279FF7-D61D-4BEE-91B0-7874FCBC4E55}"/>
                  </a:ext>
                </a:extLst>
              </p:cNvPr>
              <p:cNvSpPr>
                <a:spLocks noChangeArrowheads="1"/>
              </p:cNvSpPr>
              <p:nvPr/>
            </p:nvSpPr>
            <p:spPr bwMode="auto">
              <a:xfrm>
                <a:off x="4789488" y="2909409"/>
                <a:ext cx="879475" cy="838200"/>
              </a:xfrm>
              <a:prstGeom prst="ellipse">
                <a:avLst/>
              </a:prstGeom>
              <a:solidFill>
                <a:srgbClr val="92D05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80" name="Group 15">
                <a:extLst>
                  <a:ext uri="{FF2B5EF4-FFF2-40B4-BE49-F238E27FC236}">
                    <a16:creationId xmlns:a16="http://schemas.microsoft.com/office/drawing/2014/main" id="{D7692749-DEF6-40C1-B5D0-48AA2406EB5C}"/>
                  </a:ext>
                </a:extLst>
              </p:cNvPr>
              <p:cNvGrpSpPr>
                <a:grpSpLocks/>
              </p:cNvGrpSpPr>
              <p:nvPr/>
            </p:nvGrpSpPr>
            <p:grpSpPr bwMode="auto">
              <a:xfrm>
                <a:off x="4579938" y="2953859"/>
                <a:ext cx="1089025" cy="865188"/>
                <a:chOff x="2848" y="1499"/>
                <a:chExt cx="660" cy="510"/>
              </a:xfrm>
            </p:grpSpPr>
            <p:sp>
              <p:nvSpPr>
                <p:cNvPr id="81" name="Oval 16">
                  <a:extLst>
                    <a:ext uri="{FF2B5EF4-FFF2-40B4-BE49-F238E27FC236}">
                      <a16:creationId xmlns:a16="http://schemas.microsoft.com/office/drawing/2014/main" id="{DC6453C1-640D-4B16-95C3-B917F97467C2}"/>
                    </a:ext>
                  </a:extLst>
                </p:cNvPr>
                <p:cNvSpPr>
                  <a:spLocks noChangeArrowheads="1"/>
                </p:cNvSpPr>
                <p:nvPr/>
              </p:nvSpPr>
              <p:spPr bwMode="auto">
                <a:xfrm>
                  <a:off x="2893" y="1499"/>
                  <a:ext cx="568" cy="510"/>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2" name="Text Box 17">
                  <a:extLst>
                    <a:ext uri="{FF2B5EF4-FFF2-40B4-BE49-F238E27FC236}">
                      <a16:creationId xmlns:a16="http://schemas.microsoft.com/office/drawing/2014/main" id="{B291EB99-6BE2-4772-A822-667836E8FDF9}"/>
                    </a:ext>
                  </a:extLst>
                </p:cNvPr>
                <p:cNvSpPr txBox="1">
                  <a:spLocks noChangeArrowheads="1"/>
                </p:cNvSpPr>
                <p:nvPr/>
              </p:nvSpPr>
              <p:spPr bwMode="auto">
                <a:xfrm>
                  <a:off x="2848" y="1535"/>
                  <a:ext cx="660" cy="38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 </a:t>
                  </a:r>
                </a:p>
                <a:p>
                  <a:pPr algn="ct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NAK </a:t>
                  </a:r>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grpSp>
        <p:sp>
          <p:nvSpPr>
            <p:cNvPr id="78" name="Freeform 19">
              <a:extLst>
                <a:ext uri="{FF2B5EF4-FFF2-40B4-BE49-F238E27FC236}">
                  <a16:creationId xmlns:a16="http://schemas.microsoft.com/office/drawing/2014/main" id="{FD74851F-01C1-473C-A44E-49DF59A2D8E1}"/>
                </a:ext>
              </a:extLst>
            </p:cNvPr>
            <p:cNvSpPr>
              <a:spLocks/>
            </p:cNvSpPr>
            <p:nvPr/>
          </p:nvSpPr>
          <p:spPr bwMode="auto">
            <a:xfrm rot="20242820">
              <a:off x="5467351" y="2815747"/>
              <a:ext cx="466725" cy="685800"/>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3" name="组合 82">
            <a:extLst>
              <a:ext uri="{FF2B5EF4-FFF2-40B4-BE49-F238E27FC236}">
                <a16:creationId xmlns:a16="http://schemas.microsoft.com/office/drawing/2014/main" id="{A8F88B5F-F0C9-4EE8-9323-328DF604288D}"/>
              </a:ext>
            </a:extLst>
          </p:cNvPr>
          <p:cNvGrpSpPr/>
          <p:nvPr/>
        </p:nvGrpSpPr>
        <p:grpSpPr>
          <a:xfrm>
            <a:off x="5753101" y="2620484"/>
            <a:ext cx="2563812" cy="1157288"/>
            <a:chOff x="5753101" y="2620484"/>
            <a:chExt cx="2563812" cy="1157288"/>
          </a:xfrm>
        </p:grpSpPr>
        <p:sp>
          <p:nvSpPr>
            <p:cNvPr id="84" name="Text Box 20">
              <a:extLst>
                <a:ext uri="{FF2B5EF4-FFF2-40B4-BE49-F238E27FC236}">
                  <a16:creationId xmlns:a16="http://schemas.microsoft.com/office/drawing/2014/main" id="{81BE8C7B-EB49-4F61-8166-1DBBB7E234A4}"/>
                </a:ext>
              </a:extLst>
            </p:cNvPr>
            <p:cNvSpPr txBox="1">
              <a:spLocks noChangeArrowheads="1"/>
            </p:cNvSpPr>
            <p:nvPr/>
          </p:nvSpPr>
          <p:spPr bwMode="auto">
            <a:xfrm>
              <a:off x="5791201" y="337772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udt_send(sndpkt)</a:t>
              </a:r>
            </a:p>
          </p:txBody>
        </p:sp>
        <p:sp>
          <p:nvSpPr>
            <p:cNvPr id="85" name="Text Box 21">
              <a:extLst>
                <a:ext uri="{FF2B5EF4-FFF2-40B4-BE49-F238E27FC236}">
                  <a16:creationId xmlns:a16="http://schemas.microsoft.com/office/drawing/2014/main" id="{0580CB21-108C-4974-AAF0-12A9ED5E8B63}"/>
                </a:ext>
              </a:extLst>
            </p:cNvPr>
            <p:cNvSpPr txBox="1">
              <a:spLocks noChangeArrowheads="1"/>
            </p:cNvSpPr>
            <p:nvPr/>
          </p:nvSpPr>
          <p:spPr bwMode="auto">
            <a:xfrm>
              <a:off x="5753101" y="2620484"/>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&amp;&amp;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corrupt(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isNAK</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t>
              </a:r>
            </a:p>
          </p:txBody>
        </p:sp>
        <p:sp>
          <p:nvSpPr>
            <p:cNvPr id="86" name="Line 22">
              <a:extLst>
                <a:ext uri="{FF2B5EF4-FFF2-40B4-BE49-F238E27FC236}">
                  <a16:creationId xmlns:a16="http://schemas.microsoft.com/office/drawing/2014/main" id="{C4528F67-8405-4734-AC43-7E5102784D1F}"/>
                </a:ext>
              </a:extLst>
            </p:cNvPr>
            <p:cNvSpPr>
              <a:spLocks noChangeShapeType="1"/>
            </p:cNvSpPr>
            <p:nvPr/>
          </p:nvSpPr>
          <p:spPr bwMode="auto">
            <a:xfrm>
              <a:off x="5922963" y="341740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87" name="Freeform 23">
            <a:extLst>
              <a:ext uri="{FF2B5EF4-FFF2-40B4-BE49-F238E27FC236}">
                <a16:creationId xmlns:a16="http://schemas.microsoft.com/office/drawing/2014/main" id="{B4E10C04-5BE2-4EF0-AD59-E4D8CA612C5C}"/>
              </a:ext>
            </a:extLst>
          </p:cNvPr>
          <p:cNvSpPr>
            <a:spLocks/>
          </p:cNvSpPr>
          <p:nvPr/>
        </p:nvSpPr>
        <p:spPr bwMode="auto">
          <a:xfrm rot="16200000" flipV="1">
            <a:off x="2079626" y="4192109"/>
            <a:ext cx="1266825" cy="12382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8" name="Freeform 25">
            <a:extLst>
              <a:ext uri="{FF2B5EF4-FFF2-40B4-BE49-F238E27FC236}">
                <a16:creationId xmlns:a16="http://schemas.microsoft.com/office/drawing/2014/main" id="{132A88A6-6B7A-4776-894D-DB7B8D952186}"/>
              </a:ext>
            </a:extLst>
          </p:cNvPr>
          <p:cNvSpPr>
            <a:spLocks/>
          </p:cNvSpPr>
          <p:nvPr/>
        </p:nvSpPr>
        <p:spPr bwMode="auto">
          <a:xfrm rot="5400000" flipH="1" flipV="1">
            <a:off x="4848225" y="4139722"/>
            <a:ext cx="1363663" cy="204788"/>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89" name="组合 88">
            <a:extLst>
              <a:ext uri="{FF2B5EF4-FFF2-40B4-BE49-F238E27FC236}">
                <a16:creationId xmlns:a16="http://schemas.microsoft.com/office/drawing/2014/main" id="{1AA5C327-F9A0-48D0-8A83-19FF9E7141CA}"/>
              </a:ext>
            </a:extLst>
          </p:cNvPr>
          <p:cNvGrpSpPr/>
          <p:nvPr/>
        </p:nvGrpSpPr>
        <p:grpSpPr>
          <a:xfrm>
            <a:off x="3179763" y="5636734"/>
            <a:ext cx="3763963" cy="933949"/>
            <a:chOff x="3179763" y="5636734"/>
            <a:chExt cx="3763963" cy="933949"/>
          </a:xfrm>
        </p:grpSpPr>
        <p:sp>
          <p:nvSpPr>
            <p:cNvPr id="90" name="Text Box 26">
              <a:extLst>
                <a:ext uri="{FF2B5EF4-FFF2-40B4-BE49-F238E27FC236}">
                  <a16:creationId xmlns:a16="http://schemas.microsoft.com/office/drawing/2014/main" id="{A7FA29D8-04DD-4757-99E6-C3FF94048FD1}"/>
                </a:ext>
              </a:extLst>
            </p:cNvPr>
            <p:cNvSpPr txBox="1">
              <a:spLocks noChangeArrowheads="1"/>
            </p:cNvSpPr>
            <p:nvPr/>
          </p:nvSpPr>
          <p:spPr bwMode="auto">
            <a:xfrm>
              <a:off x="3179763" y="5935683"/>
              <a:ext cx="3763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1</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data, checksum)</a:t>
              </a:r>
            </a:p>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91" name="Text Box 27">
              <a:extLst>
                <a:ext uri="{FF2B5EF4-FFF2-40B4-BE49-F238E27FC236}">
                  <a16:creationId xmlns:a16="http://schemas.microsoft.com/office/drawing/2014/main" id="{8768BA89-1A1D-44F4-8D03-B5E3BD6665F2}"/>
                </a:ext>
              </a:extLst>
            </p:cNvPr>
            <p:cNvSpPr txBox="1">
              <a:spLocks noChangeArrowheads="1"/>
            </p:cNvSpPr>
            <p:nvPr/>
          </p:nvSpPr>
          <p:spPr bwMode="auto">
            <a:xfrm>
              <a:off x="3249613" y="563673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rdt_send</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(data)</a:t>
              </a:r>
            </a:p>
          </p:txBody>
        </p:sp>
        <p:sp>
          <p:nvSpPr>
            <p:cNvPr id="92" name="Line 28">
              <a:extLst>
                <a:ext uri="{FF2B5EF4-FFF2-40B4-BE49-F238E27FC236}">
                  <a16:creationId xmlns:a16="http://schemas.microsoft.com/office/drawing/2014/main" id="{D6AA3830-BF81-404F-BFB0-4E7376A791A8}"/>
                </a:ext>
              </a:extLst>
            </p:cNvPr>
            <p:cNvSpPr>
              <a:spLocks noChangeShapeType="1"/>
            </p:cNvSpPr>
            <p:nvPr/>
          </p:nvSpPr>
          <p:spPr bwMode="auto">
            <a:xfrm>
              <a:off x="3297238" y="598915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93" name="组合 92">
            <a:extLst>
              <a:ext uri="{FF2B5EF4-FFF2-40B4-BE49-F238E27FC236}">
                <a16:creationId xmlns:a16="http://schemas.microsoft.com/office/drawing/2014/main" id="{11256D30-5624-4D22-96AF-E6F6DF9C1D0F}"/>
              </a:ext>
            </a:extLst>
          </p:cNvPr>
          <p:cNvGrpSpPr/>
          <p:nvPr/>
        </p:nvGrpSpPr>
        <p:grpSpPr>
          <a:xfrm>
            <a:off x="573088" y="5101747"/>
            <a:ext cx="2011363" cy="1093787"/>
            <a:chOff x="573088" y="5101747"/>
            <a:chExt cx="2011363" cy="1093787"/>
          </a:xfrm>
        </p:grpSpPr>
        <p:sp>
          <p:nvSpPr>
            <p:cNvPr id="94" name="Text Box 31">
              <a:extLst>
                <a:ext uri="{FF2B5EF4-FFF2-40B4-BE49-F238E27FC236}">
                  <a16:creationId xmlns:a16="http://schemas.microsoft.com/office/drawing/2014/main" id="{793C9E1D-6F15-44BC-847E-7629886323D5}"/>
                </a:ext>
              </a:extLst>
            </p:cNvPr>
            <p:cNvSpPr txBox="1">
              <a:spLocks noChangeArrowheads="1"/>
            </p:cNvSpPr>
            <p:nvPr/>
          </p:nvSpPr>
          <p:spPr bwMode="auto">
            <a:xfrm>
              <a:off x="598488" y="591930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udt_send(sndpkt)</a:t>
              </a:r>
            </a:p>
          </p:txBody>
        </p:sp>
        <p:sp>
          <p:nvSpPr>
            <p:cNvPr id="95" name="Text Box 32">
              <a:extLst>
                <a:ext uri="{FF2B5EF4-FFF2-40B4-BE49-F238E27FC236}">
                  <a16:creationId xmlns:a16="http://schemas.microsoft.com/office/drawing/2014/main" id="{5D0C8754-0889-469F-9ABC-EE51869FA26F}"/>
                </a:ext>
              </a:extLst>
            </p:cNvPr>
            <p:cNvSpPr txBox="1">
              <a:spLocks noChangeArrowheads="1"/>
            </p:cNvSpPr>
            <p:nvPr/>
          </p:nvSpPr>
          <p:spPr bwMode="auto">
            <a:xfrm>
              <a:off x="573088" y="5101747"/>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rdt_rcv(rcvpkt) &amp;&amp;  </a:t>
              </a:r>
            </a:p>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 corrupt(rcvpkt) ||</a:t>
              </a:r>
            </a:p>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isNAK(rcvpkt) )</a:t>
              </a:r>
            </a:p>
          </p:txBody>
        </p:sp>
        <p:sp>
          <p:nvSpPr>
            <p:cNvPr id="96" name="Line 33">
              <a:extLst>
                <a:ext uri="{FF2B5EF4-FFF2-40B4-BE49-F238E27FC236}">
                  <a16:creationId xmlns:a16="http://schemas.microsoft.com/office/drawing/2014/main" id="{7BA35555-78A5-4020-A4DB-E9D94C525044}"/>
                </a:ext>
              </a:extLst>
            </p:cNvPr>
            <p:cNvSpPr>
              <a:spLocks noChangeShapeType="1"/>
            </p:cNvSpPr>
            <p:nvPr/>
          </p:nvSpPr>
          <p:spPr bwMode="auto">
            <a:xfrm>
              <a:off x="688976" y="592724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97" name="组合 96">
            <a:extLst>
              <a:ext uri="{FF2B5EF4-FFF2-40B4-BE49-F238E27FC236}">
                <a16:creationId xmlns:a16="http://schemas.microsoft.com/office/drawing/2014/main" id="{A85B8472-A6EF-45CD-B5C3-C7A38906A93D}"/>
              </a:ext>
            </a:extLst>
          </p:cNvPr>
          <p:cNvGrpSpPr/>
          <p:nvPr/>
        </p:nvGrpSpPr>
        <p:grpSpPr>
          <a:xfrm>
            <a:off x="2298701" y="4814409"/>
            <a:ext cx="1289050" cy="1200150"/>
            <a:chOff x="2298701" y="4814409"/>
            <a:chExt cx="1289050" cy="1200150"/>
          </a:xfrm>
        </p:grpSpPr>
        <p:sp>
          <p:nvSpPr>
            <p:cNvPr id="98" name="Oval 6">
              <a:extLst>
                <a:ext uri="{FF2B5EF4-FFF2-40B4-BE49-F238E27FC236}">
                  <a16:creationId xmlns:a16="http://schemas.microsoft.com/office/drawing/2014/main" id="{F28FD651-3C4A-4313-933C-DF284C6344BA}"/>
                </a:ext>
              </a:extLst>
            </p:cNvPr>
            <p:cNvSpPr>
              <a:spLocks noChangeArrowheads="1"/>
            </p:cNvSpPr>
            <p:nvPr/>
          </p:nvSpPr>
          <p:spPr bwMode="auto">
            <a:xfrm>
              <a:off x="2697163" y="4814409"/>
              <a:ext cx="879475" cy="838200"/>
            </a:xfrm>
            <a:prstGeom prst="ellipse">
              <a:avLst/>
            </a:prstGeom>
            <a:solidFill>
              <a:srgbClr val="009FF6"/>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99" name="Group 39">
              <a:extLst>
                <a:ext uri="{FF2B5EF4-FFF2-40B4-BE49-F238E27FC236}">
                  <a16:creationId xmlns:a16="http://schemas.microsoft.com/office/drawing/2014/main" id="{7B686FE1-742B-400F-9273-A798E566BEED}"/>
                </a:ext>
              </a:extLst>
            </p:cNvPr>
            <p:cNvGrpSpPr>
              <a:grpSpLocks/>
            </p:cNvGrpSpPr>
            <p:nvPr/>
          </p:nvGrpSpPr>
          <p:grpSpPr bwMode="auto">
            <a:xfrm>
              <a:off x="2541588" y="4846159"/>
              <a:ext cx="1046163" cy="823913"/>
              <a:chOff x="4916" y="3266"/>
              <a:chExt cx="659" cy="519"/>
            </a:xfrm>
          </p:grpSpPr>
          <p:sp>
            <p:nvSpPr>
              <p:cNvPr id="101" name="Oval 40">
                <a:extLst>
                  <a:ext uri="{FF2B5EF4-FFF2-40B4-BE49-F238E27FC236}">
                    <a16:creationId xmlns:a16="http://schemas.microsoft.com/office/drawing/2014/main" id="{2389C6C3-DB78-4D4D-8644-2FF839C1D64E}"/>
                  </a:ext>
                </a:extLst>
              </p:cNvPr>
              <p:cNvSpPr>
                <a:spLocks noChangeArrowheads="1"/>
              </p:cNvSpPr>
              <p:nvPr/>
            </p:nvSpPr>
            <p:spPr bwMode="auto">
              <a:xfrm>
                <a:off x="4957" y="3266"/>
                <a:ext cx="567" cy="519"/>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2" name="Text Box 41">
                <a:extLst>
                  <a:ext uri="{FF2B5EF4-FFF2-40B4-BE49-F238E27FC236}">
                    <a16:creationId xmlns:a16="http://schemas.microsoft.com/office/drawing/2014/main" id="{91010E24-1395-45B7-A0BF-2E9C1CFA66EE}"/>
                  </a:ext>
                </a:extLst>
              </p:cNvPr>
              <p:cNvSpPr txBox="1">
                <a:spLocks noChangeArrowheads="1"/>
              </p:cNvSpPr>
              <p:nvPr/>
            </p:nvSpPr>
            <p:spPr bwMode="auto">
              <a:xfrm>
                <a:off x="4916" y="3304"/>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a:t>
                </a:r>
              </a:p>
              <a:p>
                <a:pPr algn="ct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或 </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NAK </a:t>
                </a:r>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1</a:t>
                </a:r>
              </a:p>
            </p:txBody>
          </p:sp>
        </p:grpSp>
        <p:sp>
          <p:nvSpPr>
            <p:cNvPr id="100" name="Freeform 14">
              <a:extLst>
                <a:ext uri="{FF2B5EF4-FFF2-40B4-BE49-F238E27FC236}">
                  <a16:creationId xmlns:a16="http://schemas.microsoft.com/office/drawing/2014/main" id="{2DEC533C-8BC2-42FC-A334-E162189C8C0A}"/>
                </a:ext>
              </a:extLst>
            </p:cNvPr>
            <p:cNvSpPr>
              <a:spLocks/>
            </p:cNvSpPr>
            <p:nvPr/>
          </p:nvSpPr>
          <p:spPr bwMode="auto">
            <a:xfrm rot="14610547">
              <a:off x="2057401" y="5303359"/>
              <a:ext cx="952500" cy="469900"/>
            </a:xfrm>
            <a:custGeom>
              <a:avLst/>
              <a:gdLst>
                <a:gd name="T0" fmla="*/ 2147483646 w 1500"/>
                <a:gd name="T1" fmla="*/ 2147483646 h 740"/>
                <a:gd name="T2" fmla="*/ 2147483646 w 1500"/>
                <a:gd name="T3" fmla="*/ 2147483646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03" name="组合 102">
            <a:extLst>
              <a:ext uri="{FF2B5EF4-FFF2-40B4-BE49-F238E27FC236}">
                <a16:creationId xmlns:a16="http://schemas.microsoft.com/office/drawing/2014/main" id="{2E54DC2B-C577-4BB7-9CE3-991C2B4A5E1A}"/>
              </a:ext>
            </a:extLst>
          </p:cNvPr>
          <p:cNvGrpSpPr/>
          <p:nvPr/>
        </p:nvGrpSpPr>
        <p:grpSpPr>
          <a:xfrm>
            <a:off x="5629276" y="3914297"/>
            <a:ext cx="2159000" cy="1118016"/>
            <a:chOff x="5629276" y="3914297"/>
            <a:chExt cx="2159000" cy="1118016"/>
          </a:xfrm>
        </p:grpSpPr>
        <p:sp>
          <p:nvSpPr>
            <p:cNvPr id="104" name="Text Box 29">
              <a:extLst>
                <a:ext uri="{FF2B5EF4-FFF2-40B4-BE49-F238E27FC236}">
                  <a16:creationId xmlns:a16="http://schemas.microsoft.com/office/drawing/2014/main" id="{EB14C2F6-994F-4627-AC24-96C040C9DB2C}"/>
                </a:ext>
              </a:extLst>
            </p:cNvPr>
            <p:cNvSpPr txBox="1">
              <a:spLocks noChangeArrowheads="1"/>
            </p:cNvSpPr>
            <p:nvPr/>
          </p:nvSpPr>
          <p:spPr bwMode="auto">
            <a:xfrm>
              <a:off x="5629276" y="3914297"/>
              <a:ext cx="215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notcorrupt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isACK</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t>
              </a:r>
            </a:p>
          </p:txBody>
        </p:sp>
        <p:sp>
          <p:nvSpPr>
            <p:cNvPr id="105" name="Line 30">
              <a:extLst>
                <a:ext uri="{FF2B5EF4-FFF2-40B4-BE49-F238E27FC236}">
                  <a16:creationId xmlns:a16="http://schemas.microsoft.com/office/drawing/2014/main" id="{C7CDEA1E-57D3-4FBB-BC5B-2A2652F9FBE3}"/>
                </a:ext>
              </a:extLst>
            </p:cNvPr>
            <p:cNvSpPr>
              <a:spLocks noChangeShapeType="1"/>
            </p:cNvSpPr>
            <p:nvPr/>
          </p:nvSpPr>
          <p:spPr bwMode="auto">
            <a:xfrm>
              <a:off x="5699126" y="468423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6" name="Text Box 42">
              <a:extLst>
                <a:ext uri="{FF2B5EF4-FFF2-40B4-BE49-F238E27FC236}">
                  <a16:creationId xmlns:a16="http://schemas.microsoft.com/office/drawing/2014/main" id="{230D8ADB-0C70-4EBE-88D4-CA22BAE7FDA1}"/>
                </a:ext>
              </a:extLst>
            </p:cNvPr>
            <p:cNvSpPr txBox="1">
              <a:spLocks noChangeArrowheads="1"/>
            </p:cNvSpPr>
            <p:nvPr/>
          </p:nvSpPr>
          <p:spPr bwMode="auto">
            <a:xfrm>
              <a:off x="6080773" y="4693759"/>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MS PGothic" panose="020B0600070205080204" pitchFamily="34" charset="-128"/>
                </a:rPr>
                <a:t>L</a:t>
              </a:r>
            </a:p>
          </p:txBody>
        </p:sp>
      </p:grpSp>
      <p:grpSp>
        <p:nvGrpSpPr>
          <p:cNvPr id="107" name="组合 106">
            <a:extLst>
              <a:ext uri="{FF2B5EF4-FFF2-40B4-BE49-F238E27FC236}">
                <a16:creationId xmlns:a16="http://schemas.microsoft.com/office/drawing/2014/main" id="{9FA1B17D-FF2B-454E-9F2A-5985AC4EFC27}"/>
              </a:ext>
            </a:extLst>
          </p:cNvPr>
          <p:cNvGrpSpPr/>
          <p:nvPr/>
        </p:nvGrpSpPr>
        <p:grpSpPr>
          <a:xfrm>
            <a:off x="515938" y="3715859"/>
            <a:ext cx="2109788" cy="1191042"/>
            <a:chOff x="515938" y="3715859"/>
            <a:chExt cx="2109788" cy="1191042"/>
          </a:xfrm>
        </p:grpSpPr>
        <p:sp>
          <p:nvSpPr>
            <p:cNvPr id="108" name="Text Box 34">
              <a:extLst>
                <a:ext uri="{FF2B5EF4-FFF2-40B4-BE49-F238E27FC236}">
                  <a16:creationId xmlns:a16="http://schemas.microsoft.com/office/drawing/2014/main" id="{BDEB5D5F-21B7-4CEA-A0EF-7586759F910A}"/>
                </a:ext>
              </a:extLst>
            </p:cNvPr>
            <p:cNvSpPr txBox="1">
              <a:spLocks noChangeArrowheads="1"/>
            </p:cNvSpPr>
            <p:nvPr/>
          </p:nvSpPr>
          <p:spPr bwMode="auto">
            <a:xfrm>
              <a:off x="515938" y="3715859"/>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rdt_rcv(rcvpkt)   </a:t>
              </a:r>
            </a:p>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&amp;&amp; notcorrupt(rcvpkt) </a:t>
              </a:r>
            </a:p>
            <a:p>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&amp;&amp; isACK(rcvpkt)</a:t>
              </a:r>
              <a:r>
                <a:rPr lang="en-US" altLang="zh-CN" sz="1000">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9" name="Line 35">
              <a:extLst>
                <a:ext uri="{FF2B5EF4-FFF2-40B4-BE49-F238E27FC236}">
                  <a16:creationId xmlns:a16="http://schemas.microsoft.com/office/drawing/2014/main" id="{CFEBFF2B-869D-4243-9E72-EB3122875D81}"/>
                </a:ext>
              </a:extLst>
            </p:cNvPr>
            <p:cNvSpPr>
              <a:spLocks noChangeShapeType="1"/>
            </p:cNvSpPr>
            <p:nvPr/>
          </p:nvSpPr>
          <p:spPr bwMode="auto">
            <a:xfrm>
              <a:off x="660401" y="455405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0" name="Text Box 43">
              <a:extLst>
                <a:ext uri="{FF2B5EF4-FFF2-40B4-BE49-F238E27FC236}">
                  <a16:creationId xmlns:a16="http://schemas.microsoft.com/office/drawing/2014/main" id="{CBF406CE-0761-43F9-82F7-9AA608713305}"/>
                </a:ext>
              </a:extLst>
            </p:cNvPr>
            <p:cNvSpPr txBox="1">
              <a:spLocks noChangeArrowheads="1"/>
            </p:cNvSpPr>
            <p:nvPr/>
          </p:nvSpPr>
          <p:spPr bwMode="auto">
            <a:xfrm>
              <a:off x="1230960" y="4568347"/>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MS PGothic" panose="020B0600070205080204" pitchFamily="34" charset="-128"/>
                </a:rPr>
                <a:t>L</a:t>
              </a:r>
            </a:p>
          </p:txBody>
        </p:sp>
      </p:grpSp>
    </p:spTree>
    <p:extLst>
      <p:ext uri="{BB962C8B-B14F-4D97-AF65-F5344CB8AC3E}">
        <p14:creationId xmlns:p14="http://schemas.microsoft.com/office/powerpoint/2010/main" val="349587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500"/>
                                        <p:tgtEl>
                                          <p:spTgt spid="75"/>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wipe(up)">
                                      <p:cBhvr>
                                        <p:cTn id="26" dur="500"/>
                                        <p:tgtEl>
                                          <p:spTgt spid="76"/>
                                        </p:tgtEl>
                                      </p:cBhvr>
                                    </p:animEffect>
                                  </p:childTnLst>
                                </p:cTn>
                              </p:par>
                              <p:par>
                                <p:cTn id="27" presetID="10" presetClass="entr" presetSubtype="0" fill="hold" nodeType="with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wipe(up)">
                                      <p:cBhvr>
                                        <p:cTn id="33" dur="500"/>
                                        <p:tgtEl>
                                          <p:spTgt spid="88"/>
                                        </p:tgtEl>
                                      </p:cBhvr>
                                    </p:animEffect>
                                  </p:childTnLst>
                                </p:cTn>
                              </p:par>
                              <p:par>
                                <p:cTn id="34" presetID="10" presetClass="entr" presetSubtype="0" fill="hold" nodeType="withEffect">
                                  <p:stCondLst>
                                    <p:cond delay="0"/>
                                  </p:stCondLst>
                                  <p:childTnLst>
                                    <p:set>
                                      <p:cBhvr>
                                        <p:cTn id="35" dur="1" fill="hold">
                                          <p:stCondLst>
                                            <p:cond delay="0"/>
                                          </p:stCondLst>
                                        </p:cTn>
                                        <p:tgtEl>
                                          <p:spTgt spid="103"/>
                                        </p:tgtEl>
                                        <p:attrNameLst>
                                          <p:attrName>style.visibility</p:attrName>
                                        </p:attrNameLst>
                                      </p:cBhvr>
                                      <p:to>
                                        <p:strVal val="visible"/>
                                      </p:to>
                                    </p:set>
                                    <p:animEffect transition="in" filter="fade">
                                      <p:cBhvr>
                                        <p:cTn id="36" dur="500"/>
                                        <p:tgtEl>
                                          <p:spTgt spid="103"/>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wipe(up)">
                                      <p:cBhvr>
                                        <p:cTn id="40" dur="500"/>
                                        <p:tgtEl>
                                          <p:spTgt spid="55"/>
                                        </p:tgtEl>
                                      </p:cBhvr>
                                    </p:animEffect>
                                  </p:childTnLst>
                                </p:cTn>
                              </p:par>
                            </p:childTnLst>
                          </p:cTn>
                        </p:par>
                        <p:par>
                          <p:cTn id="41" fill="hold">
                            <p:stCondLst>
                              <p:cond delay="3500"/>
                            </p:stCondLst>
                            <p:childTnLst>
                              <p:par>
                                <p:cTn id="42" presetID="22" presetClass="entr" presetSubtype="2"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right)">
                                      <p:cBhvr>
                                        <p:cTn id="44" dur="500"/>
                                        <p:tgtEl>
                                          <p:spTgt spid="54"/>
                                        </p:tgtEl>
                                      </p:cBhvr>
                                    </p:animEffect>
                                  </p:childTnLst>
                                </p:cTn>
                              </p:par>
                              <p:par>
                                <p:cTn id="45" presetID="10"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500"/>
                                        <p:tgtEl>
                                          <p:spTgt spid="89"/>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wipe(down)">
                                      <p:cBhvr>
                                        <p:cTn id="51" dur="500"/>
                                        <p:tgtEl>
                                          <p:spTgt spid="97"/>
                                        </p:tgtEl>
                                      </p:cBhvr>
                                    </p:animEffect>
                                  </p:childTnLst>
                                </p:cTn>
                              </p:par>
                              <p:par>
                                <p:cTn id="52" presetID="1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wipe(down)">
                                      <p:cBhvr>
                                        <p:cTn id="58" dur="500"/>
                                        <p:tgtEl>
                                          <p:spTgt spid="87"/>
                                        </p:tgtEl>
                                      </p:cBhvr>
                                    </p:animEffect>
                                  </p:childTnLst>
                                </p:cTn>
                              </p:par>
                              <p:par>
                                <p:cTn id="59" presetID="10" presetClass="entr" presetSubtype="0" fill="hold" nodeType="with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5" grpId="0" animBg="1"/>
      <p:bldP spid="87" grpId="0" animBg="1"/>
      <p:bldP spid="8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 Box 21">
            <a:extLst>
              <a:ext uri="{FF2B5EF4-FFF2-40B4-BE49-F238E27FC236}">
                <a16:creationId xmlns:a16="http://schemas.microsoft.com/office/drawing/2014/main" id="{B8F3B399-38BF-418C-ABDE-EFEEBCE05926}"/>
              </a:ext>
            </a:extLst>
          </p:cNvPr>
          <p:cNvSpPr txBox="1">
            <a:spLocks noChangeArrowheads="1"/>
          </p:cNvSpPr>
          <p:nvPr/>
        </p:nvSpPr>
        <p:spPr bwMode="auto">
          <a:xfrm>
            <a:off x="2978387" y="1984769"/>
            <a:ext cx="5226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&amp;&amp;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notcorrupt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&amp;&amp; has_seq0(</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p:txBody>
      </p:sp>
      <p:sp>
        <p:nvSpPr>
          <p:cNvPr id="105" name="Text Box 23">
            <a:extLst>
              <a:ext uri="{FF2B5EF4-FFF2-40B4-BE49-F238E27FC236}">
                <a16:creationId xmlns:a16="http://schemas.microsoft.com/office/drawing/2014/main" id="{8D2FED69-5420-41B1-948E-35EA7BCE62F9}"/>
              </a:ext>
            </a:extLst>
          </p:cNvPr>
          <p:cNvSpPr txBox="1">
            <a:spLocks noChangeArrowheads="1"/>
          </p:cNvSpPr>
          <p:nvPr/>
        </p:nvSpPr>
        <p:spPr bwMode="auto">
          <a:xfrm>
            <a:off x="2991087" y="2295919"/>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extract(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rcvpkt,data</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(data)</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nvGrpSpPr>
          <p:cNvPr id="2" name="组合 1">
            <a:extLst>
              <a:ext uri="{FF2B5EF4-FFF2-40B4-BE49-F238E27FC236}">
                <a16:creationId xmlns:a16="http://schemas.microsoft.com/office/drawing/2014/main" id="{FDA48E08-9DA3-4872-977B-70633D38F404}"/>
              </a:ext>
            </a:extLst>
          </p:cNvPr>
          <p:cNvGrpSpPr/>
          <p:nvPr/>
        </p:nvGrpSpPr>
        <p:grpSpPr>
          <a:xfrm>
            <a:off x="2076687" y="2691206"/>
            <a:ext cx="4078288" cy="2574925"/>
            <a:chOff x="2076687" y="2691206"/>
            <a:chExt cx="4078288" cy="2574925"/>
          </a:xfrm>
        </p:grpSpPr>
        <p:sp>
          <p:nvSpPr>
            <p:cNvPr id="54" name="Oval 4">
              <a:extLst>
                <a:ext uri="{FF2B5EF4-FFF2-40B4-BE49-F238E27FC236}">
                  <a16:creationId xmlns:a16="http://schemas.microsoft.com/office/drawing/2014/main" id="{7DDFB03A-6DA0-4540-819F-B1BEEE3F9093}"/>
                </a:ext>
              </a:extLst>
            </p:cNvPr>
            <p:cNvSpPr>
              <a:spLocks noChangeArrowheads="1"/>
            </p:cNvSpPr>
            <p:nvPr/>
          </p:nvSpPr>
          <p:spPr bwMode="auto">
            <a:xfrm>
              <a:off x="4730987" y="3761181"/>
              <a:ext cx="762000" cy="762000"/>
            </a:xfrm>
            <a:prstGeom prst="ellipse">
              <a:avLst/>
            </a:prstGeom>
            <a:solidFill>
              <a:srgbClr val="339933"/>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5" name="Oval 5">
              <a:extLst>
                <a:ext uri="{FF2B5EF4-FFF2-40B4-BE49-F238E27FC236}">
                  <a16:creationId xmlns:a16="http://schemas.microsoft.com/office/drawing/2014/main" id="{9A205E00-172E-4FCA-AA92-6FE01E68998A}"/>
                </a:ext>
              </a:extLst>
            </p:cNvPr>
            <p:cNvSpPr>
              <a:spLocks noChangeArrowheads="1"/>
            </p:cNvSpPr>
            <p:nvPr/>
          </p:nvSpPr>
          <p:spPr bwMode="auto">
            <a:xfrm>
              <a:off x="2978387" y="3684981"/>
              <a:ext cx="762000" cy="838200"/>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56" name="Group 6">
              <a:extLst>
                <a:ext uri="{FF2B5EF4-FFF2-40B4-BE49-F238E27FC236}">
                  <a16:creationId xmlns:a16="http://schemas.microsoft.com/office/drawing/2014/main" id="{515459A5-25A9-4D67-A7F9-B0753AECBA92}"/>
                </a:ext>
              </a:extLst>
            </p:cNvPr>
            <p:cNvGrpSpPr>
              <a:grpSpLocks/>
            </p:cNvGrpSpPr>
            <p:nvPr/>
          </p:nvGrpSpPr>
          <p:grpSpPr bwMode="auto">
            <a:xfrm>
              <a:off x="2846624" y="3761181"/>
              <a:ext cx="846138" cy="795338"/>
              <a:chOff x="934" y="1131"/>
              <a:chExt cx="533" cy="501"/>
            </a:xfrm>
          </p:grpSpPr>
          <p:sp>
            <p:nvSpPr>
              <p:cNvPr id="57" name="Oval 7">
                <a:extLst>
                  <a:ext uri="{FF2B5EF4-FFF2-40B4-BE49-F238E27FC236}">
                    <a16:creationId xmlns:a16="http://schemas.microsoft.com/office/drawing/2014/main" id="{488B40D3-7154-4BBB-897B-B22678950FCA}"/>
                  </a:ext>
                </a:extLst>
              </p:cNvPr>
              <p:cNvSpPr>
                <a:spLocks noChangeArrowheads="1"/>
              </p:cNvSpPr>
              <p:nvPr/>
            </p:nvSpPr>
            <p:spPr bwMode="auto">
              <a:xfrm>
                <a:off x="963" y="1131"/>
                <a:ext cx="490" cy="501"/>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8" name="Text Box 8">
                <a:extLst>
                  <a:ext uri="{FF2B5EF4-FFF2-40B4-BE49-F238E27FC236}">
                    <a16:creationId xmlns:a16="http://schemas.microsoft.com/office/drawing/2014/main" id="{A8D0CA12-9428-4850-89AE-A44C538C0C55}"/>
                  </a:ext>
                </a:extLst>
              </p:cNvPr>
              <p:cNvSpPr txBox="1">
                <a:spLocks noChangeArrowheads="1"/>
              </p:cNvSpPr>
              <p:nvPr/>
            </p:nvSpPr>
            <p:spPr bwMode="auto">
              <a:xfrm>
                <a:off x="934" y="1171"/>
                <a:ext cx="533" cy="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sp>
          <p:nvSpPr>
            <p:cNvPr id="59" name="Line 9">
              <a:extLst>
                <a:ext uri="{FF2B5EF4-FFF2-40B4-BE49-F238E27FC236}">
                  <a16:creationId xmlns:a16="http://schemas.microsoft.com/office/drawing/2014/main" id="{B2D360B3-AD0E-40D2-8B07-6822494AD668}"/>
                </a:ext>
              </a:extLst>
            </p:cNvPr>
            <p:cNvSpPr>
              <a:spLocks noChangeShapeType="1"/>
            </p:cNvSpPr>
            <p:nvPr/>
          </p:nvSpPr>
          <p:spPr bwMode="auto">
            <a:xfrm>
              <a:off x="2729150" y="2691206"/>
              <a:ext cx="419100" cy="1079500"/>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0" name="Freeform 10">
              <a:extLst>
                <a:ext uri="{FF2B5EF4-FFF2-40B4-BE49-F238E27FC236}">
                  <a16:creationId xmlns:a16="http://schemas.microsoft.com/office/drawing/2014/main" id="{5B970F2A-0572-44F4-B814-CFBD54075E7F}"/>
                </a:ext>
              </a:extLst>
            </p:cNvPr>
            <p:cNvSpPr>
              <a:spLocks/>
            </p:cNvSpPr>
            <p:nvPr/>
          </p:nvSpPr>
          <p:spPr bwMode="auto">
            <a:xfrm flipV="1">
              <a:off x="3410187" y="3008706"/>
              <a:ext cx="1590675" cy="785813"/>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Freeform 13">
              <a:extLst>
                <a:ext uri="{FF2B5EF4-FFF2-40B4-BE49-F238E27FC236}">
                  <a16:creationId xmlns:a16="http://schemas.microsoft.com/office/drawing/2014/main" id="{A59FD393-864E-4F18-A180-0DB374527509}"/>
                </a:ext>
              </a:extLst>
            </p:cNvPr>
            <p:cNvSpPr>
              <a:spLocks/>
            </p:cNvSpPr>
            <p:nvPr/>
          </p:nvSpPr>
          <p:spPr bwMode="auto">
            <a:xfrm>
              <a:off x="3427650" y="4577156"/>
              <a:ext cx="1590675" cy="68897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99" name="Group 17">
              <a:extLst>
                <a:ext uri="{FF2B5EF4-FFF2-40B4-BE49-F238E27FC236}">
                  <a16:creationId xmlns:a16="http://schemas.microsoft.com/office/drawing/2014/main" id="{09681702-3976-4E49-9C8D-114FEE08F813}"/>
                </a:ext>
              </a:extLst>
            </p:cNvPr>
            <p:cNvGrpSpPr>
              <a:grpSpLocks/>
            </p:cNvGrpSpPr>
            <p:nvPr/>
          </p:nvGrpSpPr>
          <p:grpSpPr bwMode="auto">
            <a:xfrm>
              <a:off x="4591287" y="3796106"/>
              <a:ext cx="825500" cy="796925"/>
              <a:chOff x="4398" y="3133"/>
              <a:chExt cx="520" cy="502"/>
            </a:xfrm>
          </p:grpSpPr>
          <p:sp>
            <p:nvSpPr>
              <p:cNvPr id="100" name="Oval 18">
                <a:extLst>
                  <a:ext uri="{FF2B5EF4-FFF2-40B4-BE49-F238E27FC236}">
                    <a16:creationId xmlns:a16="http://schemas.microsoft.com/office/drawing/2014/main" id="{97F8315D-2F71-45F0-9725-3437AA305FD5}"/>
                  </a:ext>
                </a:extLst>
              </p:cNvPr>
              <p:cNvSpPr>
                <a:spLocks noChangeArrowheads="1"/>
              </p:cNvSpPr>
              <p:nvPr/>
            </p:nvSpPr>
            <p:spPr bwMode="auto">
              <a:xfrm>
                <a:off x="4398" y="3133"/>
                <a:ext cx="507" cy="502"/>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1" name="Text Box 19">
                <a:extLst>
                  <a:ext uri="{FF2B5EF4-FFF2-40B4-BE49-F238E27FC236}">
                    <a16:creationId xmlns:a16="http://schemas.microsoft.com/office/drawing/2014/main" id="{0AB1DAC6-B506-4CBB-9300-AD9D38E903B2}"/>
                  </a:ext>
                </a:extLst>
              </p:cNvPr>
              <p:cNvSpPr txBox="1">
                <a:spLocks noChangeArrowheads="1"/>
              </p:cNvSpPr>
              <p:nvPr/>
            </p:nvSpPr>
            <p:spPr bwMode="auto">
              <a:xfrm>
                <a:off x="4414" y="3187"/>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grpSp>
        <p:sp>
          <p:nvSpPr>
            <p:cNvPr id="102" name="Freeform 20">
              <a:extLst>
                <a:ext uri="{FF2B5EF4-FFF2-40B4-BE49-F238E27FC236}">
                  <a16:creationId xmlns:a16="http://schemas.microsoft.com/office/drawing/2014/main" id="{AB4EC08C-2D02-4B42-9B4D-2C3347CD77C7}"/>
                </a:ext>
              </a:extLst>
            </p:cNvPr>
            <p:cNvSpPr>
              <a:spLocks/>
            </p:cNvSpPr>
            <p:nvPr/>
          </p:nvSpPr>
          <p:spPr bwMode="auto">
            <a:xfrm rot="20238987">
              <a:off x="5291375" y="3388119"/>
              <a:ext cx="839787"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6" name="Freeform 24">
              <a:extLst>
                <a:ext uri="{FF2B5EF4-FFF2-40B4-BE49-F238E27FC236}">
                  <a16:creationId xmlns:a16="http://schemas.microsoft.com/office/drawing/2014/main" id="{1A6DF573-8837-4848-97DC-C7410CFAB2BA}"/>
                </a:ext>
              </a:extLst>
            </p:cNvPr>
            <p:cNvSpPr>
              <a:spLocks/>
            </p:cNvSpPr>
            <p:nvPr/>
          </p:nvSpPr>
          <p:spPr bwMode="auto">
            <a:xfrm rot="1020547">
              <a:off x="5315187" y="4112019"/>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6" name="Freeform 34">
              <a:extLst>
                <a:ext uri="{FF2B5EF4-FFF2-40B4-BE49-F238E27FC236}">
                  <a16:creationId xmlns:a16="http://schemas.microsoft.com/office/drawing/2014/main" id="{7F88AB06-9DCE-4D61-96C7-F3FF43D64A27}"/>
                </a:ext>
              </a:extLst>
            </p:cNvPr>
            <p:cNvSpPr>
              <a:spLocks/>
            </p:cNvSpPr>
            <p:nvPr/>
          </p:nvSpPr>
          <p:spPr bwMode="auto">
            <a:xfrm rot="20579453" flipH="1">
              <a:off x="2089387" y="4048519"/>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7" name="Freeform 35">
              <a:extLst>
                <a:ext uri="{FF2B5EF4-FFF2-40B4-BE49-F238E27FC236}">
                  <a16:creationId xmlns:a16="http://schemas.microsoft.com/office/drawing/2014/main" id="{C70B7CC3-79ED-4CF7-AF27-8F444591A2B5}"/>
                </a:ext>
              </a:extLst>
            </p:cNvPr>
            <p:cNvSpPr>
              <a:spLocks/>
            </p:cNvSpPr>
            <p:nvPr/>
          </p:nvSpPr>
          <p:spPr bwMode="auto">
            <a:xfrm rot="1361013" flipH="1">
              <a:off x="2076687" y="3400819"/>
              <a:ext cx="839788" cy="8636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1EBA0CA7-62D2-4801-8F52-99629D93166F}"/>
              </a:ext>
            </a:extLst>
          </p:cNvPr>
          <p:cNvGrpSpPr/>
          <p:nvPr/>
        </p:nvGrpSpPr>
        <p:grpSpPr>
          <a:xfrm>
            <a:off x="515938" y="1514316"/>
            <a:ext cx="4532312" cy="526732"/>
            <a:chOff x="722008" y="1303131"/>
            <a:chExt cx="4327584" cy="502940"/>
          </a:xfrm>
        </p:grpSpPr>
        <p:sp>
          <p:nvSpPr>
            <p:cNvPr id="18" name="流程图: 手动输入 6">
              <a:extLst>
                <a:ext uri="{FF2B5EF4-FFF2-40B4-BE49-F238E27FC236}">
                  <a16:creationId xmlns:a16="http://schemas.microsoft.com/office/drawing/2014/main" id="{05A2AE0D-920C-49BD-8E2F-887668A671E3}"/>
                </a:ext>
              </a:extLst>
            </p:cNvPr>
            <p:cNvSpPr/>
            <p:nvPr/>
          </p:nvSpPr>
          <p:spPr>
            <a:xfrm rot="5400000" flipV="1">
              <a:off x="2699311" y="-404176"/>
              <a:ext cx="475861" cy="38972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7" name="组合 16">
              <a:extLst>
                <a:ext uri="{FF2B5EF4-FFF2-40B4-BE49-F238E27FC236}">
                  <a16:creationId xmlns:a16="http://schemas.microsoft.com/office/drawing/2014/main" id="{29F16C16-0770-4AC4-84F5-A39836977B50}"/>
                </a:ext>
              </a:extLst>
            </p:cNvPr>
            <p:cNvGrpSpPr/>
            <p:nvPr/>
          </p:nvGrpSpPr>
          <p:grpSpPr>
            <a:xfrm>
              <a:off x="722008" y="1303131"/>
              <a:ext cx="546594" cy="475865"/>
              <a:chOff x="708742" y="1296102"/>
              <a:chExt cx="454744" cy="283828"/>
            </a:xfrm>
          </p:grpSpPr>
          <p:sp>
            <p:nvSpPr>
              <p:cNvPr id="20" name="平行四边形 19">
                <a:extLst>
                  <a:ext uri="{FF2B5EF4-FFF2-40B4-BE49-F238E27FC236}">
                    <a16:creationId xmlns:a16="http://schemas.microsoft.com/office/drawing/2014/main" id="{79862782-A245-4D70-8BFB-E2BE1A47E4B4}"/>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1" name="平行四边形 20">
                <a:extLst>
                  <a:ext uri="{FF2B5EF4-FFF2-40B4-BE49-F238E27FC236}">
                    <a16:creationId xmlns:a16="http://schemas.microsoft.com/office/drawing/2014/main" id="{0F3549A6-2ECA-4D4A-A292-297711803BF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9" name="Text Box 79">
              <a:extLst>
                <a:ext uri="{FF2B5EF4-FFF2-40B4-BE49-F238E27FC236}">
                  <a16:creationId xmlns:a16="http://schemas.microsoft.com/office/drawing/2014/main" id="{EA1DFB3C-711B-445C-A579-71FC15AEE483}"/>
                </a:ext>
              </a:extLst>
            </p:cNvPr>
            <p:cNvSpPr txBox="1">
              <a:spLocks noChangeArrowheads="1"/>
            </p:cNvSpPr>
            <p:nvPr/>
          </p:nvSpPr>
          <p:spPr bwMode="auto">
            <a:xfrm>
              <a:off x="1407438" y="1335871"/>
              <a:ext cx="3642154"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Rdt2.1</a:t>
              </a:r>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的接收方</a:t>
              </a:r>
              <a:endPar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sp>
        <p:nvSpPr>
          <p:cNvPr id="61" name="Text Box 11">
            <a:extLst>
              <a:ext uri="{FF2B5EF4-FFF2-40B4-BE49-F238E27FC236}">
                <a16:creationId xmlns:a16="http://schemas.microsoft.com/office/drawing/2014/main" id="{9F399C59-9DD1-4911-AE63-B02182F69A2D}"/>
              </a:ext>
            </a:extLst>
          </p:cNvPr>
          <p:cNvSpPr txBox="1">
            <a:spLocks noChangeArrowheads="1"/>
          </p:cNvSpPr>
          <p:nvPr/>
        </p:nvSpPr>
        <p:spPr bwMode="auto">
          <a:xfrm>
            <a:off x="5762074" y="4075133"/>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&amp;&amp;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not corrupt(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&amp;&amp;</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has_seq0(</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algn="ct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2" name="Line 12">
            <a:extLst>
              <a:ext uri="{FF2B5EF4-FFF2-40B4-BE49-F238E27FC236}">
                <a16:creationId xmlns:a16="http://schemas.microsoft.com/office/drawing/2014/main" id="{FD38B104-AE08-44A8-9B84-8A5C2F2FE754}"/>
              </a:ext>
            </a:extLst>
          </p:cNvPr>
          <p:cNvSpPr>
            <a:spLocks noChangeShapeType="1"/>
          </p:cNvSpPr>
          <p:nvPr/>
        </p:nvSpPr>
        <p:spPr bwMode="auto">
          <a:xfrm>
            <a:off x="5650948" y="4778769"/>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6" name="Text Box 14">
            <a:extLst>
              <a:ext uri="{FF2B5EF4-FFF2-40B4-BE49-F238E27FC236}">
                <a16:creationId xmlns:a16="http://schemas.microsoft.com/office/drawing/2014/main" id="{6F65075B-AC4F-478F-8365-2328EDD43162}"/>
              </a:ext>
            </a:extLst>
          </p:cNvPr>
          <p:cNvSpPr txBox="1">
            <a:spLocks noChangeArrowheads="1"/>
          </p:cNvSpPr>
          <p:nvPr/>
        </p:nvSpPr>
        <p:spPr bwMode="auto">
          <a:xfrm>
            <a:off x="2534283" y="5056522"/>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rdt_rcv(rcvpkt) &amp;&amp; notcorrupt(rcvpkt) </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  &amp;&amp; has_seq1(rcvpkt)</a:t>
            </a:r>
            <a:r>
              <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rPr>
              <a:t> </a:t>
            </a:r>
          </a:p>
        </p:txBody>
      </p:sp>
      <p:sp>
        <p:nvSpPr>
          <p:cNvPr id="97" name="Line 15">
            <a:extLst>
              <a:ext uri="{FF2B5EF4-FFF2-40B4-BE49-F238E27FC236}">
                <a16:creationId xmlns:a16="http://schemas.microsoft.com/office/drawing/2014/main" id="{27DA850F-7557-439F-9CE2-B9872F6BE274}"/>
              </a:ext>
            </a:extLst>
          </p:cNvPr>
          <p:cNvSpPr>
            <a:spLocks noChangeShapeType="1"/>
          </p:cNvSpPr>
          <p:nvPr/>
        </p:nvSpPr>
        <p:spPr bwMode="auto">
          <a:xfrm>
            <a:off x="2600958" y="5613735"/>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8" name="Text Box 16">
            <a:extLst>
              <a:ext uri="{FF2B5EF4-FFF2-40B4-BE49-F238E27FC236}">
                <a16:creationId xmlns:a16="http://schemas.microsoft.com/office/drawing/2014/main" id="{2A279174-06C5-4B82-AE6E-3428DAF9551A}"/>
              </a:ext>
            </a:extLst>
          </p:cNvPr>
          <p:cNvSpPr txBox="1">
            <a:spLocks noChangeArrowheads="1"/>
          </p:cNvSpPr>
          <p:nvPr/>
        </p:nvSpPr>
        <p:spPr bwMode="auto">
          <a:xfrm>
            <a:off x="2606410" y="5570617"/>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extract(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rcvpkt,data</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deliver_data</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(data)</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07" name="Text Box 25">
            <a:extLst>
              <a:ext uri="{FF2B5EF4-FFF2-40B4-BE49-F238E27FC236}">
                <a16:creationId xmlns:a16="http://schemas.microsoft.com/office/drawing/2014/main" id="{8618D517-A88E-4006-BBF8-11BBA8B0E45A}"/>
              </a:ext>
            </a:extLst>
          </p:cNvPr>
          <p:cNvSpPr txBox="1">
            <a:spLocks noChangeArrowheads="1"/>
          </p:cNvSpPr>
          <p:nvPr/>
        </p:nvSpPr>
        <p:spPr bwMode="auto">
          <a:xfrm>
            <a:off x="5514423" y="2921034"/>
            <a:ext cx="287178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rdt_rcv(rcvpkt) &amp;&amp; (corrupt(rcvpkt)</a:t>
            </a:r>
          </a:p>
        </p:txBody>
      </p:sp>
      <p:sp>
        <p:nvSpPr>
          <p:cNvPr id="108" name="Line 26">
            <a:extLst>
              <a:ext uri="{FF2B5EF4-FFF2-40B4-BE49-F238E27FC236}">
                <a16:creationId xmlns:a16="http://schemas.microsoft.com/office/drawing/2014/main" id="{0EF499B7-0C9E-4C6F-A8E4-186D2B51D649}"/>
              </a:ext>
            </a:extLst>
          </p:cNvPr>
          <p:cNvSpPr>
            <a:spLocks noChangeShapeType="1"/>
          </p:cNvSpPr>
          <p:nvPr/>
        </p:nvSpPr>
        <p:spPr bwMode="auto">
          <a:xfrm>
            <a:off x="5652536" y="323218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9" name="Text Box 27">
            <a:extLst>
              <a:ext uri="{FF2B5EF4-FFF2-40B4-BE49-F238E27FC236}">
                <a16:creationId xmlns:a16="http://schemas.microsoft.com/office/drawing/2014/main" id="{E26891F5-78C7-4070-B247-C3A03FE723C9}"/>
              </a:ext>
            </a:extLst>
          </p:cNvPr>
          <p:cNvSpPr txBox="1">
            <a:spLocks noChangeArrowheads="1"/>
          </p:cNvSpPr>
          <p:nvPr/>
        </p:nvSpPr>
        <p:spPr bwMode="auto">
          <a:xfrm>
            <a:off x="5522361" y="4832744"/>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10" name="Text Box 28">
            <a:extLst>
              <a:ext uri="{FF2B5EF4-FFF2-40B4-BE49-F238E27FC236}">
                <a16:creationId xmlns:a16="http://schemas.microsoft.com/office/drawing/2014/main" id="{F62164EE-CD44-4D7E-B2CB-3FDE03FD742A}"/>
              </a:ext>
            </a:extLst>
          </p:cNvPr>
          <p:cNvSpPr txBox="1">
            <a:spLocks noChangeArrowheads="1"/>
          </p:cNvSpPr>
          <p:nvPr/>
        </p:nvSpPr>
        <p:spPr bwMode="auto">
          <a:xfrm>
            <a:off x="291677" y="4059631"/>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rdt_rcv(rcvpkt) &amp;&amp; </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   not corrupt(rcvpkt) &amp;&amp;</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   has_seq1(rcvpkt)</a:t>
            </a:r>
          </a:p>
          <a:p>
            <a:pPr algn="ctr"/>
            <a:endParaRPr lang="en-US" altLang="zh-CN"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1" name="Line 29">
            <a:extLst>
              <a:ext uri="{FF2B5EF4-FFF2-40B4-BE49-F238E27FC236}">
                <a16:creationId xmlns:a16="http://schemas.microsoft.com/office/drawing/2014/main" id="{1C52A65F-A7B4-447C-9E3C-C94CD15D5A73}"/>
              </a:ext>
            </a:extLst>
          </p:cNvPr>
          <p:cNvSpPr>
            <a:spLocks noChangeShapeType="1"/>
          </p:cNvSpPr>
          <p:nvPr/>
        </p:nvSpPr>
        <p:spPr bwMode="auto">
          <a:xfrm>
            <a:off x="375815" y="4767656"/>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2" name="Text Box 30">
            <a:extLst>
              <a:ext uri="{FF2B5EF4-FFF2-40B4-BE49-F238E27FC236}">
                <a16:creationId xmlns:a16="http://schemas.microsoft.com/office/drawing/2014/main" id="{C21CBEBE-7FCE-4C65-9AEE-675C450C1349}"/>
              </a:ext>
            </a:extLst>
          </p:cNvPr>
          <p:cNvSpPr txBox="1">
            <a:spLocks noChangeArrowheads="1"/>
          </p:cNvSpPr>
          <p:nvPr/>
        </p:nvSpPr>
        <p:spPr bwMode="auto">
          <a:xfrm>
            <a:off x="239290" y="3007119"/>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rdt_rcv(rcvpkt) &amp;&amp; (corrupt(rcvpkt)</a:t>
            </a:r>
          </a:p>
        </p:txBody>
      </p:sp>
      <p:sp>
        <p:nvSpPr>
          <p:cNvPr id="113" name="Line 31">
            <a:extLst>
              <a:ext uri="{FF2B5EF4-FFF2-40B4-BE49-F238E27FC236}">
                <a16:creationId xmlns:a16="http://schemas.microsoft.com/office/drawing/2014/main" id="{2053094A-25D8-4306-BF31-0D35A0F8029B}"/>
              </a:ext>
            </a:extLst>
          </p:cNvPr>
          <p:cNvSpPr>
            <a:spLocks noChangeShapeType="1"/>
          </p:cNvSpPr>
          <p:nvPr/>
        </p:nvSpPr>
        <p:spPr bwMode="auto">
          <a:xfrm>
            <a:off x="377402" y="3381769"/>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4" name="Text Box 32">
            <a:extLst>
              <a:ext uri="{FF2B5EF4-FFF2-40B4-BE49-F238E27FC236}">
                <a16:creationId xmlns:a16="http://schemas.microsoft.com/office/drawing/2014/main" id="{F25EC009-728E-4394-9A98-A45D37827B4C}"/>
              </a:ext>
            </a:extLst>
          </p:cNvPr>
          <p:cNvSpPr txBox="1">
            <a:spLocks noChangeArrowheads="1"/>
          </p:cNvSpPr>
          <p:nvPr/>
        </p:nvSpPr>
        <p:spPr bwMode="auto">
          <a:xfrm>
            <a:off x="323427" y="4789881"/>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15" name="Text Box 33">
            <a:extLst>
              <a:ext uri="{FF2B5EF4-FFF2-40B4-BE49-F238E27FC236}">
                <a16:creationId xmlns:a16="http://schemas.microsoft.com/office/drawing/2014/main" id="{47532E7E-7212-4734-B301-30E9D29F1E42}"/>
              </a:ext>
            </a:extLst>
          </p:cNvPr>
          <p:cNvSpPr txBox="1">
            <a:spLocks noChangeArrowheads="1"/>
          </p:cNvSpPr>
          <p:nvPr/>
        </p:nvSpPr>
        <p:spPr bwMode="auto">
          <a:xfrm>
            <a:off x="299615" y="3348431"/>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(NAK,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18" name="Text Box 36">
            <a:extLst>
              <a:ext uri="{FF2B5EF4-FFF2-40B4-BE49-F238E27FC236}">
                <a16:creationId xmlns:a16="http://schemas.microsoft.com/office/drawing/2014/main" id="{CCAEAC66-67EC-43C7-B582-0C495C03732C}"/>
              </a:ext>
            </a:extLst>
          </p:cNvPr>
          <p:cNvSpPr txBox="1">
            <a:spLocks noChangeArrowheads="1"/>
          </p:cNvSpPr>
          <p:nvPr/>
        </p:nvSpPr>
        <p:spPr bwMode="auto">
          <a:xfrm>
            <a:off x="5525536" y="3200434"/>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(NAK, </a:t>
            </a:r>
            <a:r>
              <a:rPr lang="en-US" altLang="zh-CN" sz="1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chksum</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47" name="Line 22">
            <a:extLst>
              <a:ext uri="{FF2B5EF4-FFF2-40B4-BE49-F238E27FC236}">
                <a16:creationId xmlns:a16="http://schemas.microsoft.com/office/drawing/2014/main" id="{E4B7D61F-BF13-42D7-90AB-3AEFFB1D5D0A}"/>
              </a:ext>
            </a:extLst>
          </p:cNvPr>
          <p:cNvSpPr>
            <a:spLocks noChangeShapeType="1"/>
          </p:cNvSpPr>
          <p:nvPr/>
        </p:nvSpPr>
        <p:spPr bwMode="auto">
          <a:xfrm>
            <a:off x="3087925" y="2338781"/>
            <a:ext cx="211931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48" name="组合 47">
            <a:extLst>
              <a:ext uri="{FF2B5EF4-FFF2-40B4-BE49-F238E27FC236}">
                <a16:creationId xmlns:a16="http://schemas.microsoft.com/office/drawing/2014/main" id="{24CF576B-D4F2-46C8-830C-7F6EAAF1C61C}"/>
              </a:ext>
            </a:extLst>
          </p:cNvPr>
          <p:cNvGrpSpPr/>
          <p:nvPr/>
        </p:nvGrpSpPr>
        <p:grpSpPr>
          <a:xfrm>
            <a:off x="430213" y="0"/>
            <a:ext cx="6614890" cy="1428589"/>
            <a:chOff x="551030" y="-368704"/>
            <a:chExt cx="6614890" cy="1428589"/>
          </a:xfrm>
        </p:grpSpPr>
        <p:grpSp>
          <p:nvGrpSpPr>
            <p:cNvPr id="49" name="组合 48">
              <a:extLst>
                <a:ext uri="{FF2B5EF4-FFF2-40B4-BE49-F238E27FC236}">
                  <a16:creationId xmlns:a16="http://schemas.microsoft.com/office/drawing/2014/main" id="{C0B691C5-F98B-4429-B5D8-3EAEB0CB6E8B}"/>
                </a:ext>
              </a:extLst>
            </p:cNvPr>
            <p:cNvGrpSpPr/>
            <p:nvPr/>
          </p:nvGrpSpPr>
          <p:grpSpPr>
            <a:xfrm>
              <a:off x="1201632" y="303925"/>
              <a:ext cx="5964288" cy="709466"/>
              <a:chOff x="1839059" y="967769"/>
              <a:chExt cx="5964288" cy="709466"/>
            </a:xfrm>
          </p:grpSpPr>
          <p:sp>
            <p:nvSpPr>
              <p:cNvPr id="51" name="矩形: 圆角 30">
                <a:extLst>
                  <a:ext uri="{FF2B5EF4-FFF2-40B4-BE49-F238E27FC236}">
                    <a16:creationId xmlns:a16="http://schemas.microsoft.com/office/drawing/2014/main" id="{82AEE433-BBF8-44B8-B477-9AB2EDC73D01}"/>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2" name="文本框 51">
                <a:extLst>
                  <a:ext uri="{FF2B5EF4-FFF2-40B4-BE49-F238E27FC236}">
                    <a16:creationId xmlns:a16="http://schemas.microsoft.com/office/drawing/2014/main" id="{DCE75110-4609-4664-8F34-CCD0C919DF40}"/>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50" name="图片 49">
              <a:extLst>
                <a:ext uri="{FF2B5EF4-FFF2-40B4-BE49-F238E27FC236}">
                  <a16:creationId xmlns:a16="http://schemas.microsoft.com/office/drawing/2014/main" id="{22E26528-169D-4C3C-8C60-82B6DE1CB2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72589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500"/>
                                        <p:tgtEl>
                                          <p:spTgt spid="10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500"/>
                                        <p:tgtEl>
                                          <p:spTgt spid="10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fade">
                                      <p:cBhvr>
                                        <p:cTn id="43" dur="500"/>
                                        <p:tgtEl>
                                          <p:spTgt spid="10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fade">
                                      <p:cBhvr>
                                        <p:cTn id="46" dur="500"/>
                                        <p:tgtEl>
                                          <p:spTgt spid="10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fade">
                                      <p:cBhvr>
                                        <p:cTn id="52" dur="500"/>
                                        <p:tgtEl>
                                          <p:spTgt spid="1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2"/>
                                        </p:tgtEl>
                                        <p:attrNameLst>
                                          <p:attrName>style.visibility</p:attrName>
                                        </p:attrNameLst>
                                      </p:cBhvr>
                                      <p:to>
                                        <p:strVal val="visible"/>
                                      </p:to>
                                    </p:set>
                                    <p:animEffect transition="in" filter="fade">
                                      <p:cBhvr>
                                        <p:cTn id="55" dur="500"/>
                                        <p:tgtEl>
                                          <p:spTgt spid="1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Effect transition="in" filter="fade">
                                      <p:cBhvr>
                                        <p:cTn id="58" dur="500"/>
                                        <p:tgtEl>
                                          <p:spTgt spid="1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fade">
                                      <p:cBhvr>
                                        <p:cTn id="61" dur="500"/>
                                        <p:tgtEl>
                                          <p:spTgt spid="1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fade">
                                      <p:cBhvr>
                                        <p:cTn id="64" dur="500"/>
                                        <p:tgtEl>
                                          <p:spTgt spid="1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fade">
                                      <p:cBhvr>
                                        <p:cTn id="67" dur="500"/>
                                        <p:tgtEl>
                                          <p:spTgt spid="1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p:bldP spid="61" grpId="0"/>
      <p:bldP spid="62" grpId="0" animBg="1"/>
      <p:bldP spid="96" grpId="0"/>
      <p:bldP spid="97" grpId="0" animBg="1"/>
      <p:bldP spid="98" grpId="0"/>
      <p:bldP spid="107" grpId="0"/>
      <p:bldP spid="108" grpId="0" animBg="1"/>
      <p:bldP spid="109" grpId="0"/>
      <p:bldP spid="110" grpId="0"/>
      <p:bldP spid="111" grpId="0" animBg="1"/>
      <p:bldP spid="112" grpId="0"/>
      <p:bldP spid="113" grpId="0" animBg="1"/>
      <p:bldP spid="114" grpId="0"/>
      <p:bldP spid="115" grpId="0"/>
      <p:bldP spid="118" grpId="0"/>
      <p:bldP spid="4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1EBA0CA7-62D2-4801-8F52-99629D93166F}"/>
              </a:ext>
            </a:extLst>
          </p:cNvPr>
          <p:cNvGrpSpPr/>
          <p:nvPr/>
        </p:nvGrpSpPr>
        <p:grpSpPr>
          <a:xfrm>
            <a:off x="515938" y="1514316"/>
            <a:ext cx="5187438" cy="566422"/>
            <a:chOff x="722008" y="1303131"/>
            <a:chExt cx="3722169" cy="502940"/>
          </a:xfrm>
        </p:grpSpPr>
        <p:sp>
          <p:nvSpPr>
            <p:cNvPr id="18" name="流程图: 手动输入 6">
              <a:extLst>
                <a:ext uri="{FF2B5EF4-FFF2-40B4-BE49-F238E27FC236}">
                  <a16:creationId xmlns:a16="http://schemas.microsoft.com/office/drawing/2014/main" id="{05A2AE0D-920C-49BD-8E2F-887668A671E3}"/>
                </a:ext>
              </a:extLst>
            </p:cNvPr>
            <p:cNvSpPr/>
            <p:nvPr/>
          </p:nvSpPr>
          <p:spPr>
            <a:xfrm rot="5400000" flipV="1">
              <a:off x="2183943" y="111192"/>
              <a:ext cx="475861" cy="28665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7" name="组合 16">
              <a:extLst>
                <a:ext uri="{FF2B5EF4-FFF2-40B4-BE49-F238E27FC236}">
                  <a16:creationId xmlns:a16="http://schemas.microsoft.com/office/drawing/2014/main" id="{29F16C16-0770-4AC4-84F5-A39836977B50}"/>
                </a:ext>
              </a:extLst>
            </p:cNvPr>
            <p:cNvGrpSpPr/>
            <p:nvPr/>
          </p:nvGrpSpPr>
          <p:grpSpPr>
            <a:xfrm>
              <a:off x="722008" y="1303131"/>
              <a:ext cx="546594" cy="475865"/>
              <a:chOff x="708742" y="1296102"/>
              <a:chExt cx="454744" cy="283828"/>
            </a:xfrm>
          </p:grpSpPr>
          <p:sp>
            <p:nvSpPr>
              <p:cNvPr id="20" name="平行四边形 19">
                <a:extLst>
                  <a:ext uri="{FF2B5EF4-FFF2-40B4-BE49-F238E27FC236}">
                    <a16:creationId xmlns:a16="http://schemas.microsoft.com/office/drawing/2014/main" id="{79862782-A245-4D70-8BFB-E2BE1A47E4B4}"/>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1" name="平行四边形 20">
                <a:extLst>
                  <a:ext uri="{FF2B5EF4-FFF2-40B4-BE49-F238E27FC236}">
                    <a16:creationId xmlns:a16="http://schemas.microsoft.com/office/drawing/2014/main" id="{0F3549A6-2ECA-4D4A-A292-297711803BF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9" name="Text Box 79">
              <a:extLst>
                <a:ext uri="{FF2B5EF4-FFF2-40B4-BE49-F238E27FC236}">
                  <a16:creationId xmlns:a16="http://schemas.microsoft.com/office/drawing/2014/main" id="{EA1DFB3C-711B-445C-A579-71FC15AEE483}"/>
                </a:ext>
              </a:extLst>
            </p:cNvPr>
            <p:cNvSpPr txBox="1">
              <a:spLocks noChangeArrowheads="1"/>
            </p:cNvSpPr>
            <p:nvPr/>
          </p:nvSpPr>
          <p:spPr bwMode="auto">
            <a:xfrm>
              <a:off x="1407437" y="1335871"/>
              <a:ext cx="3036740"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第三个版本</a:t>
              </a:r>
              <a:r>
                <a:rPr kumimoji="1" lang="en-US" altLang="zh-CN"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——rdt2.2</a:t>
              </a:r>
              <a:endPar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56841A29-AFF6-4505-8776-EA28090BC75A}"/>
              </a:ext>
            </a:extLst>
          </p:cNvPr>
          <p:cNvGrpSpPr/>
          <p:nvPr/>
        </p:nvGrpSpPr>
        <p:grpSpPr>
          <a:xfrm>
            <a:off x="629529" y="2166618"/>
            <a:ext cx="4132971" cy="476221"/>
            <a:chOff x="1403750" y="3593123"/>
            <a:chExt cx="4132971" cy="476221"/>
          </a:xfrm>
        </p:grpSpPr>
        <p:grpSp>
          <p:nvGrpSpPr>
            <p:cNvPr id="47" name="组合 46">
              <a:extLst>
                <a:ext uri="{FF2B5EF4-FFF2-40B4-BE49-F238E27FC236}">
                  <a16:creationId xmlns:a16="http://schemas.microsoft.com/office/drawing/2014/main" id="{25F81347-9A2E-4774-AB68-0715083F64FC}"/>
                </a:ext>
              </a:extLst>
            </p:cNvPr>
            <p:cNvGrpSpPr/>
            <p:nvPr/>
          </p:nvGrpSpPr>
          <p:grpSpPr>
            <a:xfrm>
              <a:off x="1403750" y="3593123"/>
              <a:ext cx="490436" cy="476221"/>
              <a:chOff x="1403750" y="3593123"/>
              <a:chExt cx="808892" cy="785446"/>
            </a:xfrm>
          </p:grpSpPr>
          <p:sp>
            <p:nvSpPr>
              <p:cNvPr id="49" name="对话气泡: 椭圆形 48">
                <a:extLst>
                  <a:ext uri="{FF2B5EF4-FFF2-40B4-BE49-F238E27FC236}">
                    <a16:creationId xmlns:a16="http://schemas.microsoft.com/office/drawing/2014/main" id="{2461217B-FE73-425E-BF21-3BF1ADEE019F}"/>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ound-web-cam_17861">
                <a:extLst>
                  <a:ext uri="{FF2B5EF4-FFF2-40B4-BE49-F238E27FC236}">
                    <a16:creationId xmlns:a16="http://schemas.microsoft.com/office/drawing/2014/main" id="{8AFC1A8C-2C23-425A-B7F8-9E7BA9DD96F1}"/>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8" name="Text Box 79">
              <a:extLst>
                <a:ext uri="{FF2B5EF4-FFF2-40B4-BE49-F238E27FC236}">
                  <a16:creationId xmlns:a16="http://schemas.microsoft.com/office/drawing/2014/main" id="{FE25A400-668B-4EC5-ABA4-7E7AACC336E1}"/>
                </a:ext>
              </a:extLst>
            </p:cNvPr>
            <p:cNvSpPr txBox="1">
              <a:spLocks noChangeArrowheads="1"/>
            </p:cNvSpPr>
            <p:nvPr/>
          </p:nvSpPr>
          <p:spPr bwMode="auto">
            <a:xfrm>
              <a:off x="1985932" y="3593123"/>
              <a:ext cx="355078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只使用</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，没有</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NAK</a:t>
              </a:r>
            </a:p>
          </p:txBody>
        </p:sp>
      </p:grpSp>
      <p:grpSp>
        <p:nvGrpSpPr>
          <p:cNvPr id="51" name="组合 50">
            <a:extLst>
              <a:ext uri="{FF2B5EF4-FFF2-40B4-BE49-F238E27FC236}">
                <a16:creationId xmlns:a16="http://schemas.microsoft.com/office/drawing/2014/main" id="{E0B9586D-6857-4D78-B793-26EB347DAD4E}"/>
              </a:ext>
            </a:extLst>
          </p:cNvPr>
          <p:cNvGrpSpPr/>
          <p:nvPr/>
        </p:nvGrpSpPr>
        <p:grpSpPr>
          <a:xfrm>
            <a:off x="515938" y="2768409"/>
            <a:ext cx="3281362" cy="526732"/>
            <a:chOff x="722008" y="1303131"/>
            <a:chExt cx="3133141" cy="502940"/>
          </a:xfrm>
        </p:grpSpPr>
        <p:sp>
          <p:nvSpPr>
            <p:cNvPr id="52" name="流程图: 手动输入 6">
              <a:extLst>
                <a:ext uri="{FF2B5EF4-FFF2-40B4-BE49-F238E27FC236}">
                  <a16:creationId xmlns:a16="http://schemas.microsoft.com/office/drawing/2014/main" id="{9D387991-C1AC-48BC-817E-1F1C5534C0A2}"/>
                </a:ext>
              </a:extLst>
            </p:cNvPr>
            <p:cNvSpPr/>
            <p:nvPr/>
          </p:nvSpPr>
          <p:spPr>
            <a:xfrm rot="5400000" flipV="1">
              <a:off x="2183943" y="111192"/>
              <a:ext cx="475861" cy="28665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53" name="组合 52">
              <a:extLst>
                <a:ext uri="{FF2B5EF4-FFF2-40B4-BE49-F238E27FC236}">
                  <a16:creationId xmlns:a16="http://schemas.microsoft.com/office/drawing/2014/main" id="{5E109E13-CEAF-4B18-8450-EEF2AC35A39C}"/>
                </a:ext>
              </a:extLst>
            </p:cNvPr>
            <p:cNvGrpSpPr/>
            <p:nvPr/>
          </p:nvGrpSpPr>
          <p:grpSpPr>
            <a:xfrm>
              <a:off x="722008" y="1303131"/>
              <a:ext cx="546594" cy="475865"/>
              <a:chOff x="708742" y="1296102"/>
              <a:chExt cx="454744" cy="283828"/>
            </a:xfrm>
          </p:grpSpPr>
          <p:sp>
            <p:nvSpPr>
              <p:cNvPr id="64" name="平行四边形 63">
                <a:extLst>
                  <a:ext uri="{FF2B5EF4-FFF2-40B4-BE49-F238E27FC236}">
                    <a16:creationId xmlns:a16="http://schemas.microsoft.com/office/drawing/2014/main" id="{BE28C21C-2A8F-4267-8E6E-C496E51DD738}"/>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65" name="平行四边形 64">
                <a:extLst>
                  <a:ext uri="{FF2B5EF4-FFF2-40B4-BE49-F238E27FC236}">
                    <a16:creationId xmlns:a16="http://schemas.microsoft.com/office/drawing/2014/main" id="{DEF626AA-C876-47B6-BDCF-AE6CF5DF04EE}"/>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63" name="Text Box 79">
              <a:extLst>
                <a:ext uri="{FF2B5EF4-FFF2-40B4-BE49-F238E27FC236}">
                  <a16:creationId xmlns:a16="http://schemas.microsoft.com/office/drawing/2014/main" id="{0F931BF7-D0D5-4B97-A853-35254847C55A}"/>
                </a:ext>
              </a:extLst>
            </p:cNvPr>
            <p:cNvSpPr txBox="1">
              <a:spLocks noChangeArrowheads="1"/>
            </p:cNvSpPr>
            <p:nvPr/>
          </p:nvSpPr>
          <p:spPr bwMode="auto">
            <a:xfrm>
              <a:off x="1407438" y="1335871"/>
              <a:ext cx="202328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Times New Roman" panose="02020603050405020304" pitchFamily="18" charset="0"/>
                  <a:ea typeface="思源黑体 CN Medium" panose="020B0600000000000000" pitchFamily="34" charset="-122"/>
                  <a:cs typeface="Times New Roman" panose="02020603050405020304" pitchFamily="18" charset="0"/>
                </a:rPr>
                <a:t>处理手段</a:t>
              </a:r>
            </a:p>
          </p:txBody>
        </p:sp>
      </p:grpSp>
      <p:grpSp>
        <p:nvGrpSpPr>
          <p:cNvPr id="66" name="组合 65">
            <a:extLst>
              <a:ext uri="{FF2B5EF4-FFF2-40B4-BE49-F238E27FC236}">
                <a16:creationId xmlns:a16="http://schemas.microsoft.com/office/drawing/2014/main" id="{BCA6AC8B-9FC6-4F0A-ADD5-688C198D287D}"/>
              </a:ext>
            </a:extLst>
          </p:cNvPr>
          <p:cNvGrpSpPr/>
          <p:nvPr/>
        </p:nvGrpSpPr>
        <p:grpSpPr>
          <a:xfrm>
            <a:off x="629529" y="3420711"/>
            <a:ext cx="9290648" cy="476221"/>
            <a:chOff x="1403750" y="3593123"/>
            <a:chExt cx="9290648" cy="476221"/>
          </a:xfrm>
        </p:grpSpPr>
        <p:grpSp>
          <p:nvGrpSpPr>
            <p:cNvPr id="67" name="组合 66">
              <a:extLst>
                <a:ext uri="{FF2B5EF4-FFF2-40B4-BE49-F238E27FC236}">
                  <a16:creationId xmlns:a16="http://schemas.microsoft.com/office/drawing/2014/main" id="{327E23DF-C5BE-4BC9-8D3F-4ED282090E72}"/>
                </a:ext>
              </a:extLst>
            </p:cNvPr>
            <p:cNvGrpSpPr/>
            <p:nvPr/>
          </p:nvGrpSpPr>
          <p:grpSpPr>
            <a:xfrm>
              <a:off x="1403750" y="3593123"/>
              <a:ext cx="490436" cy="476221"/>
              <a:chOff x="1403750" y="3593123"/>
              <a:chExt cx="808892" cy="785446"/>
            </a:xfrm>
          </p:grpSpPr>
          <p:sp>
            <p:nvSpPr>
              <p:cNvPr id="69" name="对话气泡: 椭圆形 68">
                <a:extLst>
                  <a:ext uri="{FF2B5EF4-FFF2-40B4-BE49-F238E27FC236}">
                    <a16:creationId xmlns:a16="http://schemas.microsoft.com/office/drawing/2014/main" id="{08693B3E-368B-423C-8056-AE28C9514DFA}"/>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ound-web-cam_17861">
                <a:extLst>
                  <a:ext uri="{FF2B5EF4-FFF2-40B4-BE49-F238E27FC236}">
                    <a16:creationId xmlns:a16="http://schemas.microsoft.com/office/drawing/2014/main" id="{08D9BD67-AB92-4503-9BF6-A4478E085D4D}"/>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8" name="Text Box 79">
              <a:extLst>
                <a:ext uri="{FF2B5EF4-FFF2-40B4-BE49-F238E27FC236}">
                  <a16:creationId xmlns:a16="http://schemas.microsoft.com/office/drawing/2014/main" id="{088AC1B0-1383-4C31-9582-5B71A09114D6}"/>
                </a:ext>
              </a:extLst>
            </p:cNvPr>
            <p:cNvSpPr txBox="1">
              <a:spLocks noChangeArrowheads="1"/>
            </p:cNvSpPr>
            <p:nvPr/>
          </p:nvSpPr>
          <p:spPr bwMode="auto">
            <a:xfrm>
              <a:off x="1985932" y="3593123"/>
              <a:ext cx="8708466"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取消</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，接收方对最后一个正确收到的分组发送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p>
          </p:txBody>
        </p:sp>
      </p:grpSp>
      <p:grpSp>
        <p:nvGrpSpPr>
          <p:cNvPr id="33" name="组合 32">
            <a:extLst>
              <a:ext uri="{FF2B5EF4-FFF2-40B4-BE49-F238E27FC236}">
                <a16:creationId xmlns:a16="http://schemas.microsoft.com/office/drawing/2014/main" id="{9D2C6B9C-52E4-402A-B279-98C9A2EE0340}"/>
              </a:ext>
            </a:extLst>
          </p:cNvPr>
          <p:cNvGrpSpPr/>
          <p:nvPr/>
        </p:nvGrpSpPr>
        <p:grpSpPr>
          <a:xfrm>
            <a:off x="958889" y="4035376"/>
            <a:ext cx="11066533" cy="1132960"/>
            <a:chOff x="1613223" y="2533650"/>
            <a:chExt cx="5816277" cy="1265036"/>
          </a:xfrm>
        </p:grpSpPr>
        <p:sp>
          <p:nvSpPr>
            <p:cNvPr id="34" name="矩形: 圆角 33">
              <a:extLst>
                <a:ext uri="{FF2B5EF4-FFF2-40B4-BE49-F238E27FC236}">
                  <a16:creationId xmlns:a16="http://schemas.microsoft.com/office/drawing/2014/main" id="{281D37AC-1915-4586-85EE-6E912421C89E}"/>
                </a:ext>
              </a:extLst>
            </p:cNvPr>
            <p:cNvSpPr/>
            <p:nvPr/>
          </p:nvSpPr>
          <p:spPr>
            <a:xfrm>
              <a:off x="1613223" y="2533650"/>
              <a:ext cx="5816277"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5" name="文本框 34">
              <a:extLst>
                <a:ext uri="{FF2B5EF4-FFF2-40B4-BE49-F238E27FC236}">
                  <a16:creationId xmlns:a16="http://schemas.microsoft.com/office/drawing/2014/main" id="{BA94B098-0E56-4708-9EBC-E7BD77823B98}"/>
                </a:ext>
              </a:extLst>
            </p:cNvPr>
            <p:cNvSpPr txBox="1"/>
            <p:nvPr/>
          </p:nvSpPr>
          <p:spPr>
            <a:xfrm>
              <a:off x="1739009" y="2870810"/>
              <a:ext cx="5623817" cy="927876"/>
            </a:xfrm>
            <a:prstGeom prst="rect">
              <a:avLst/>
            </a:prstGeom>
            <a:noFill/>
          </p:spPr>
          <p:txBody>
            <a:bodyPr wrap="square" rtlCol="0">
              <a:spAutoFit/>
            </a:bodyPr>
            <a:lstStyle/>
            <a:p>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为便于接收方表明正确收到了哪一个分组，</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中必须指出被确认分组的序号。</a:t>
              </a:r>
            </a:p>
          </p:txBody>
        </p:sp>
        <p:sp>
          <p:nvSpPr>
            <p:cNvPr id="36" name="矩形: 圆角 35">
              <a:extLst>
                <a:ext uri="{FF2B5EF4-FFF2-40B4-BE49-F238E27FC236}">
                  <a16:creationId xmlns:a16="http://schemas.microsoft.com/office/drawing/2014/main" id="{CF0AC4AA-8274-458B-8F75-7849B93EE4EE}"/>
                </a:ext>
              </a:extLst>
            </p:cNvPr>
            <p:cNvSpPr/>
            <p:nvPr/>
          </p:nvSpPr>
          <p:spPr>
            <a:xfrm>
              <a:off x="1724819" y="2603030"/>
              <a:ext cx="5638006"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2DA75398-68F6-4A11-A2F0-00FD6C1CCF33}"/>
              </a:ext>
            </a:extLst>
          </p:cNvPr>
          <p:cNvGrpSpPr/>
          <p:nvPr/>
        </p:nvGrpSpPr>
        <p:grpSpPr>
          <a:xfrm>
            <a:off x="629529" y="5395261"/>
            <a:ext cx="8620797" cy="476221"/>
            <a:chOff x="1403750" y="3593123"/>
            <a:chExt cx="8620797" cy="476221"/>
          </a:xfrm>
        </p:grpSpPr>
        <p:grpSp>
          <p:nvGrpSpPr>
            <p:cNvPr id="38" name="组合 37">
              <a:extLst>
                <a:ext uri="{FF2B5EF4-FFF2-40B4-BE49-F238E27FC236}">
                  <a16:creationId xmlns:a16="http://schemas.microsoft.com/office/drawing/2014/main" id="{A4FE6CA1-D844-4E26-A6C3-E8A6DD109F23}"/>
                </a:ext>
              </a:extLst>
            </p:cNvPr>
            <p:cNvGrpSpPr/>
            <p:nvPr/>
          </p:nvGrpSpPr>
          <p:grpSpPr>
            <a:xfrm>
              <a:off x="1403750" y="3593123"/>
              <a:ext cx="490436" cy="476221"/>
              <a:chOff x="1403750" y="3593123"/>
              <a:chExt cx="808892" cy="785446"/>
            </a:xfrm>
          </p:grpSpPr>
          <p:sp>
            <p:nvSpPr>
              <p:cNvPr id="40" name="对话气泡: 椭圆形 39">
                <a:extLst>
                  <a:ext uri="{FF2B5EF4-FFF2-40B4-BE49-F238E27FC236}">
                    <a16:creationId xmlns:a16="http://schemas.microsoft.com/office/drawing/2014/main" id="{74C90FB8-EE38-43C7-8EBB-E9383BD49314}"/>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ound-web-cam_17861">
                <a:extLst>
                  <a:ext uri="{FF2B5EF4-FFF2-40B4-BE49-F238E27FC236}">
                    <a16:creationId xmlns:a16="http://schemas.microsoft.com/office/drawing/2014/main" id="{B62FBCEA-E961-48ED-AB8C-7C71D33DBB48}"/>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9" name="Text Box 79">
              <a:extLst>
                <a:ext uri="{FF2B5EF4-FFF2-40B4-BE49-F238E27FC236}">
                  <a16:creationId xmlns:a16="http://schemas.microsoft.com/office/drawing/2014/main" id="{0F34BBE5-E204-48B7-BE92-47B0606D31C1}"/>
                </a:ext>
              </a:extLst>
            </p:cNvPr>
            <p:cNvSpPr txBox="1">
              <a:spLocks noChangeArrowheads="1"/>
            </p:cNvSpPr>
            <p:nvPr/>
          </p:nvSpPr>
          <p:spPr bwMode="auto">
            <a:xfrm>
              <a:off x="1985932" y="3593123"/>
              <a:ext cx="803861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发送方收到重复的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按照</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来进行处理</a:t>
              </a:r>
              <a:endPar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4432320" y="1238400"/>
              <a:ext cx="12960" cy="6480"/>
            </p14:xfrm>
          </p:contentPart>
        </mc:Choice>
        <mc:Fallback xmlns="">
          <p:pic>
            <p:nvPicPr>
              <p:cNvPr id="2" name="墨迹 1"/>
              <p:cNvPicPr/>
              <p:nvPr/>
            </p:nvPicPr>
            <p:blipFill>
              <a:blip r:embed="rId5"/>
              <a:stretch>
                <a:fillRect/>
              </a:stretch>
            </p:blipFill>
            <p:spPr>
              <a:xfrm>
                <a:off x="4422960" y="1229040"/>
                <a:ext cx="31680" cy="25200"/>
              </a:xfrm>
              <a:prstGeom prst="rect">
                <a:avLst/>
              </a:prstGeom>
            </p:spPr>
          </p:pic>
        </mc:Fallback>
      </mc:AlternateContent>
      <p:grpSp>
        <p:nvGrpSpPr>
          <p:cNvPr id="103" name="组合 102">
            <a:extLst>
              <a:ext uri="{FF2B5EF4-FFF2-40B4-BE49-F238E27FC236}">
                <a16:creationId xmlns:a16="http://schemas.microsoft.com/office/drawing/2014/main" id="{E94F69B3-F347-4D64-979C-DACDE12174B7}"/>
              </a:ext>
            </a:extLst>
          </p:cNvPr>
          <p:cNvGrpSpPr/>
          <p:nvPr/>
        </p:nvGrpSpPr>
        <p:grpSpPr>
          <a:xfrm>
            <a:off x="430213" y="0"/>
            <a:ext cx="6614890" cy="1428589"/>
            <a:chOff x="551030" y="-368704"/>
            <a:chExt cx="6614890" cy="1428589"/>
          </a:xfrm>
        </p:grpSpPr>
        <p:grpSp>
          <p:nvGrpSpPr>
            <p:cNvPr id="104" name="组合 103">
              <a:extLst>
                <a:ext uri="{FF2B5EF4-FFF2-40B4-BE49-F238E27FC236}">
                  <a16:creationId xmlns:a16="http://schemas.microsoft.com/office/drawing/2014/main" id="{D2C9269A-3CEC-4630-9C30-18BE8FA5EB4F}"/>
                </a:ext>
              </a:extLst>
            </p:cNvPr>
            <p:cNvGrpSpPr/>
            <p:nvPr/>
          </p:nvGrpSpPr>
          <p:grpSpPr>
            <a:xfrm>
              <a:off x="1201632" y="303925"/>
              <a:ext cx="5964288" cy="709466"/>
              <a:chOff x="1839059" y="967769"/>
              <a:chExt cx="5964288" cy="709466"/>
            </a:xfrm>
          </p:grpSpPr>
          <p:sp>
            <p:nvSpPr>
              <p:cNvPr id="106" name="矩形: 圆角 30">
                <a:extLst>
                  <a:ext uri="{FF2B5EF4-FFF2-40B4-BE49-F238E27FC236}">
                    <a16:creationId xmlns:a16="http://schemas.microsoft.com/office/drawing/2014/main" id="{964F097C-53A8-4430-B217-84209118BD3C}"/>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07" name="文本框 106">
                <a:extLst>
                  <a:ext uri="{FF2B5EF4-FFF2-40B4-BE49-F238E27FC236}">
                    <a16:creationId xmlns:a16="http://schemas.microsoft.com/office/drawing/2014/main" id="{0D1DCF32-4AFD-47FC-AE91-0121AEA7CF67}"/>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05" name="图片 104">
              <a:extLst>
                <a:ext uri="{FF2B5EF4-FFF2-40B4-BE49-F238E27FC236}">
                  <a16:creationId xmlns:a16="http://schemas.microsoft.com/office/drawing/2014/main" id="{5A2CDB1E-C2D0-4FCD-8E1D-9F54DA06D40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181531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500"/>
                                        <p:tgtEl>
                                          <p:spTgt spid="66"/>
                                        </p:tgtEl>
                                      </p:cBhvr>
                                    </p:animEffec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p:tgtEl>
                                          <p:spTgt spid="33"/>
                                        </p:tgtEl>
                                        <p:attrNameLst>
                                          <p:attrName>ppt_x</p:attrName>
                                        </p:attrNameLst>
                                      </p:cBhvr>
                                      <p:tavLst>
                                        <p:tav tm="0">
                                          <p:val>
                                            <p:strVal val="#ppt_x-#ppt_w*1.125000"/>
                                          </p:val>
                                        </p:tav>
                                        <p:tav tm="100000">
                                          <p:val>
                                            <p:strVal val="#ppt_x"/>
                                          </p:val>
                                        </p:tav>
                                      </p:tavLst>
                                    </p:anim>
                                    <p:animEffect transition="in" filter="wipe(right)">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1782401" y="2398988"/>
            <a:ext cx="8519277" cy="2249939"/>
            <a:chOff x="324348" y="2519622"/>
            <a:chExt cx="8519277" cy="2249939"/>
          </a:xfrm>
        </p:grpSpPr>
        <p:grpSp>
          <p:nvGrpSpPr>
            <p:cNvPr id="9" name="组合 8"/>
            <p:cNvGrpSpPr/>
            <p:nvPr/>
          </p:nvGrpSpPr>
          <p:grpSpPr>
            <a:xfrm>
              <a:off x="324348" y="2519622"/>
              <a:ext cx="8519277" cy="1694679"/>
              <a:chOff x="243263" y="1889716"/>
              <a:chExt cx="6389465" cy="1271009"/>
            </a:xfrm>
          </p:grpSpPr>
          <p:sp>
            <p:nvSpPr>
              <p:cNvPr id="11" name="矩形 10"/>
              <p:cNvSpPr/>
              <p:nvPr/>
            </p:nvSpPr>
            <p:spPr>
              <a:xfrm>
                <a:off x="1274419" y="1889716"/>
                <a:ext cx="5216819" cy="907171"/>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概述和运输层服务</a:t>
                </a:r>
              </a:p>
            </p:txBody>
          </p:sp>
          <p:sp>
            <p:nvSpPr>
              <p:cNvPr id="12" name="矩形 11"/>
              <p:cNvSpPr/>
              <p:nvPr/>
            </p:nvSpPr>
            <p:spPr>
              <a:xfrm>
                <a:off x="465695" y="2620757"/>
                <a:ext cx="6167033"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ntroduction</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and Transport-Layer Services</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243263" y="2228771"/>
                <a:ext cx="344085" cy="807913"/>
              </a:xfrm>
              <a:prstGeom prst="rect">
                <a:avLst/>
              </a:prstGeom>
            </p:spPr>
            <p:txBody>
              <a:bodyPr wrap="none">
                <a:spAutoFit/>
              </a:bodyPr>
              <a:lstStyle/>
              <a:p>
                <a:r>
                  <a:rPr lang="en-US" altLang="zh-CN" sz="9600" baseline="-25000" dirty="0">
                    <a:solidFill>
                      <a:srgbClr val="2E95D1"/>
                    </a:solidFill>
                    <a:latin typeface="Times New Roman" panose="02020603050405020304" pitchFamily="18" charset="0"/>
                    <a:cs typeface="Times New Roman" panose="02020603050405020304" pitchFamily="18" charset="0"/>
                  </a:rPr>
                  <a:t>I</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376034" y="3160725"/>
                <a:ext cx="5930213"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7328997" y="406167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90368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8CCA752-945A-475D-8429-00A273EDE149}"/>
              </a:ext>
            </a:extLst>
          </p:cNvPr>
          <p:cNvGrpSpPr/>
          <p:nvPr/>
        </p:nvGrpSpPr>
        <p:grpSpPr>
          <a:xfrm>
            <a:off x="2847702" y="1341518"/>
            <a:ext cx="3722688" cy="681037"/>
            <a:chOff x="2847702" y="1341518"/>
            <a:chExt cx="3722688" cy="681037"/>
          </a:xfrm>
        </p:grpSpPr>
        <p:sp>
          <p:nvSpPr>
            <p:cNvPr id="56" name="Text Box 11">
              <a:extLst>
                <a:ext uri="{FF2B5EF4-FFF2-40B4-BE49-F238E27FC236}">
                  <a16:creationId xmlns:a16="http://schemas.microsoft.com/office/drawing/2014/main" id="{A9C1E2B3-DF5E-42A8-9DDA-2536052006E4}"/>
                </a:ext>
              </a:extLst>
            </p:cNvPr>
            <p:cNvSpPr txBox="1">
              <a:spLocks noChangeArrowheads="1"/>
            </p:cNvSpPr>
            <p:nvPr/>
          </p:nvSpPr>
          <p:spPr bwMode="auto">
            <a:xfrm>
              <a:off x="2847702" y="1622505"/>
              <a:ext cx="372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a:latin typeface="Times New Roman" panose="02020603050405020304" pitchFamily="18" charset="0"/>
                  <a:ea typeface="楷体" panose="02010609060101010101" pitchFamily="49" charset="-122"/>
                  <a:cs typeface="Times New Roman" panose="02020603050405020304" pitchFamily="18" charset="0"/>
                </a:rPr>
                <a:t>sndpkt = make_pkt(0, data, checksum)</a:t>
              </a:r>
            </a:p>
            <a:p>
              <a:r>
                <a:rPr lang="en-US" altLang="zh-CN" sz="1600">
                  <a:latin typeface="Times New Roman" panose="02020603050405020304" pitchFamily="18" charset="0"/>
                  <a:ea typeface="楷体" panose="02010609060101010101" pitchFamily="49" charset="-122"/>
                  <a:cs typeface="Times New Roman" panose="02020603050405020304" pitchFamily="18" charset="0"/>
                </a:rPr>
                <a:t>udt_send(sndpkt)</a:t>
              </a:r>
            </a:p>
          </p:txBody>
        </p:sp>
        <p:sp>
          <p:nvSpPr>
            <p:cNvPr id="57" name="Text Box 12">
              <a:extLst>
                <a:ext uri="{FF2B5EF4-FFF2-40B4-BE49-F238E27FC236}">
                  <a16:creationId xmlns:a16="http://schemas.microsoft.com/office/drawing/2014/main" id="{052B5C7D-DD20-464B-8F17-34F3C17769C8}"/>
                </a:ext>
              </a:extLst>
            </p:cNvPr>
            <p:cNvSpPr txBox="1">
              <a:spLocks noChangeArrowheads="1"/>
            </p:cNvSpPr>
            <p:nvPr/>
          </p:nvSpPr>
          <p:spPr bwMode="auto">
            <a:xfrm>
              <a:off x="2860402" y="1341518"/>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p:txBody>
        </p:sp>
        <p:sp>
          <p:nvSpPr>
            <p:cNvPr id="58" name="Line 13">
              <a:extLst>
                <a:ext uri="{FF2B5EF4-FFF2-40B4-BE49-F238E27FC236}">
                  <a16:creationId xmlns:a16="http://schemas.microsoft.com/office/drawing/2014/main" id="{7B98FC5D-C8A3-4475-A6F9-218CCBF02150}"/>
                </a:ext>
              </a:extLst>
            </p:cNvPr>
            <p:cNvSpPr>
              <a:spLocks noChangeShapeType="1"/>
            </p:cNvSpPr>
            <p:nvPr/>
          </p:nvSpPr>
          <p:spPr bwMode="auto">
            <a:xfrm>
              <a:off x="2922315" y="1678068"/>
              <a:ext cx="35528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a:extLst>
              <a:ext uri="{FF2B5EF4-FFF2-40B4-BE49-F238E27FC236}">
                <a16:creationId xmlns:a16="http://schemas.microsoft.com/office/drawing/2014/main" id="{714E251D-2089-4876-B0E7-E63A921C45BE}"/>
              </a:ext>
            </a:extLst>
          </p:cNvPr>
          <p:cNvGrpSpPr/>
          <p:nvPr/>
        </p:nvGrpSpPr>
        <p:grpSpPr>
          <a:xfrm>
            <a:off x="2317477" y="2187655"/>
            <a:ext cx="1270000" cy="1049338"/>
            <a:chOff x="2317477" y="2187655"/>
            <a:chExt cx="1270000" cy="1049338"/>
          </a:xfrm>
        </p:grpSpPr>
        <p:sp>
          <p:nvSpPr>
            <p:cNvPr id="44" name="Oval 7">
              <a:extLst>
                <a:ext uri="{FF2B5EF4-FFF2-40B4-BE49-F238E27FC236}">
                  <a16:creationId xmlns:a16="http://schemas.microsoft.com/office/drawing/2014/main" id="{FF7616B7-3191-419E-9836-40D05494D675}"/>
                </a:ext>
              </a:extLst>
            </p:cNvPr>
            <p:cNvSpPr>
              <a:spLocks noChangeArrowheads="1"/>
            </p:cNvSpPr>
            <p:nvPr/>
          </p:nvSpPr>
          <p:spPr bwMode="auto">
            <a:xfrm>
              <a:off x="2709590" y="2313068"/>
              <a:ext cx="838200" cy="838200"/>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nvGrpSpPr>
            <p:cNvPr id="45" name="Group 8">
              <a:extLst>
                <a:ext uri="{FF2B5EF4-FFF2-40B4-BE49-F238E27FC236}">
                  <a16:creationId xmlns:a16="http://schemas.microsoft.com/office/drawing/2014/main" id="{40C9C3F1-FFFE-4A6A-B792-456858319586}"/>
                </a:ext>
              </a:extLst>
            </p:cNvPr>
            <p:cNvGrpSpPr>
              <a:grpSpLocks/>
            </p:cNvGrpSpPr>
            <p:nvPr/>
          </p:nvGrpSpPr>
          <p:grpSpPr bwMode="auto">
            <a:xfrm>
              <a:off x="2525440" y="2398793"/>
              <a:ext cx="1062037" cy="838200"/>
              <a:chOff x="1441" y="2062"/>
              <a:chExt cx="669" cy="528"/>
            </a:xfrm>
          </p:grpSpPr>
          <p:sp>
            <p:nvSpPr>
              <p:cNvPr id="54" name="Oval 9">
                <a:extLst>
                  <a:ext uri="{FF2B5EF4-FFF2-40B4-BE49-F238E27FC236}">
                    <a16:creationId xmlns:a16="http://schemas.microsoft.com/office/drawing/2014/main" id="{54071153-7AE5-4765-8BFE-5F87FFEFC120}"/>
                  </a:ext>
                </a:extLst>
              </p:cNvPr>
              <p:cNvSpPr>
                <a:spLocks noChangeArrowheads="1"/>
              </p:cNvSpPr>
              <p:nvPr/>
            </p:nvSpPr>
            <p:spPr bwMode="auto">
              <a:xfrm>
                <a:off x="1483" y="2062"/>
                <a:ext cx="578" cy="528"/>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5" name="Text Box 10">
                <a:extLst>
                  <a:ext uri="{FF2B5EF4-FFF2-40B4-BE49-F238E27FC236}">
                    <a16:creationId xmlns:a16="http://schemas.microsoft.com/office/drawing/2014/main" id="{54AF48F3-9F5F-4145-AD9E-C9B64A08DA1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latin typeface="Times New Roman" panose="02020603050405020304" pitchFamily="18" charset="0"/>
                    <a:ea typeface="思源黑体 CN Normal" panose="020B0400000000000000" pitchFamily="34" charset="-122"/>
                    <a:cs typeface="Times New Roman" panose="02020603050405020304" pitchFamily="18" charset="0"/>
                  </a:rPr>
                  <a:t>等待来自上层的调用</a:t>
                </a:r>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sp>
          <p:nvSpPr>
            <p:cNvPr id="59" name="Line 14">
              <a:extLst>
                <a:ext uri="{FF2B5EF4-FFF2-40B4-BE49-F238E27FC236}">
                  <a16:creationId xmlns:a16="http://schemas.microsoft.com/office/drawing/2014/main" id="{87B2EE9A-1CE9-4955-BD0A-913DFBE1E85A}"/>
                </a:ext>
              </a:extLst>
            </p:cNvPr>
            <p:cNvSpPr>
              <a:spLocks noChangeShapeType="1"/>
            </p:cNvSpPr>
            <p:nvPr/>
          </p:nvSpPr>
          <p:spPr bwMode="auto">
            <a:xfrm>
              <a:off x="2317477" y="2187655"/>
              <a:ext cx="419100" cy="230188"/>
            </a:xfrm>
            <a:prstGeom prst="line">
              <a:avLst/>
            </a:prstGeom>
            <a:noFill/>
            <a:ln w="19050">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0" name="Freeform 15">
            <a:extLst>
              <a:ext uri="{FF2B5EF4-FFF2-40B4-BE49-F238E27FC236}">
                <a16:creationId xmlns:a16="http://schemas.microsoft.com/office/drawing/2014/main" id="{EA959492-8CB6-43EC-96CF-8ABCBC1C5442}"/>
              </a:ext>
            </a:extLst>
          </p:cNvPr>
          <p:cNvSpPr>
            <a:spLocks/>
          </p:cNvSpPr>
          <p:nvPr/>
        </p:nvSpPr>
        <p:spPr bwMode="auto">
          <a:xfrm flipV="1">
            <a:off x="3217590" y="2122568"/>
            <a:ext cx="1897062" cy="206375"/>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组合 4">
            <a:extLst>
              <a:ext uri="{FF2B5EF4-FFF2-40B4-BE49-F238E27FC236}">
                <a16:creationId xmlns:a16="http://schemas.microsoft.com/office/drawing/2014/main" id="{C8615482-63FE-47B9-A4BC-1F6AFFE00486}"/>
              </a:ext>
            </a:extLst>
          </p:cNvPr>
          <p:cNvGrpSpPr/>
          <p:nvPr/>
        </p:nvGrpSpPr>
        <p:grpSpPr>
          <a:xfrm>
            <a:off x="6108427" y="1966993"/>
            <a:ext cx="2717800" cy="1187450"/>
            <a:chOff x="6108427" y="1966993"/>
            <a:chExt cx="2717800" cy="1187450"/>
          </a:xfrm>
        </p:grpSpPr>
        <p:sp>
          <p:nvSpPr>
            <p:cNvPr id="62" name="Text Box 17">
              <a:extLst>
                <a:ext uri="{FF2B5EF4-FFF2-40B4-BE49-F238E27FC236}">
                  <a16:creationId xmlns:a16="http://schemas.microsoft.com/office/drawing/2014/main" id="{6DD71455-9EA5-4FD3-9C50-5C24026400F8}"/>
                </a:ext>
              </a:extLst>
            </p:cNvPr>
            <p:cNvSpPr txBox="1">
              <a:spLocks noChangeArrowheads="1"/>
            </p:cNvSpPr>
            <p:nvPr/>
          </p:nvSpPr>
          <p:spPr bwMode="auto">
            <a:xfrm>
              <a:off x="6205265" y="2754393"/>
              <a:ext cx="212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udt_send(sndpkt)</a:t>
              </a:r>
            </a:p>
          </p:txBody>
        </p:sp>
        <p:sp>
          <p:nvSpPr>
            <p:cNvPr id="71" name="Text Box 18">
              <a:extLst>
                <a:ext uri="{FF2B5EF4-FFF2-40B4-BE49-F238E27FC236}">
                  <a16:creationId xmlns:a16="http://schemas.microsoft.com/office/drawing/2014/main" id="{55229CDA-8127-4E0E-99A6-A270865EEA67}"/>
                </a:ext>
              </a:extLst>
            </p:cNvPr>
            <p:cNvSpPr txBox="1">
              <a:spLocks noChangeArrowheads="1"/>
            </p:cNvSpPr>
            <p:nvPr/>
          </p:nvSpPr>
          <p:spPr bwMode="auto">
            <a:xfrm>
              <a:off x="6108427" y="1966993"/>
              <a:ext cx="2717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corrupt(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isACK</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(rcvpkt,1)</a:t>
              </a:r>
              <a:r>
                <a:rPr lang="en-US" altLang="zh-CN" sz="1600"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2" name="Line 19">
              <a:extLst>
                <a:ext uri="{FF2B5EF4-FFF2-40B4-BE49-F238E27FC236}">
                  <a16:creationId xmlns:a16="http://schemas.microsoft.com/office/drawing/2014/main" id="{4B685927-BE31-4DBC-82F3-CD2EE46F4E0F}"/>
                </a:ext>
              </a:extLst>
            </p:cNvPr>
            <p:cNvSpPr>
              <a:spLocks noChangeShapeType="1"/>
            </p:cNvSpPr>
            <p:nvPr/>
          </p:nvSpPr>
          <p:spPr bwMode="auto">
            <a:xfrm flipV="1">
              <a:off x="6308452" y="2748043"/>
              <a:ext cx="1420813"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 name="Freeform 20">
            <a:extLst>
              <a:ext uri="{FF2B5EF4-FFF2-40B4-BE49-F238E27FC236}">
                <a16:creationId xmlns:a16="http://schemas.microsoft.com/office/drawing/2014/main" id="{7BCD0505-83AB-4391-B83F-AF2EC41FD5D3}"/>
              </a:ext>
            </a:extLst>
          </p:cNvPr>
          <p:cNvSpPr>
            <a:spLocks/>
          </p:cNvSpPr>
          <p:nvPr/>
        </p:nvSpPr>
        <p:spPr bwMode="auto">
          <a:xfrm>
            <a:off x="5838552" y="2948068"/>
            <a:ext cx="203200" cy="1228725"/>
          </a:xfrm>
          <a:custGeom>
            <a:avLst/>
            <a:gdLst>
              <a:gd name="T0" fmla="*/ 2147483646 w 128"/>
              <a:gd name="T1" fmla="*/ 2147483646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组合 2">
            <a:extLst>
              <a:ext uri="{FF2B5EF4-FFF2-40B4-BE49-F238E27FC236}">
                <a16:creationId xmlns:a16="http://schemas.microsoft.com/office/drawing/2014/main" id="{ED150080-D945-4C86-ADA5-622A236DA7F2}"/>
              </a:ext>
            </a:extLst>
          </p:cNvPr>
          <p:cNvGrpSpPr/>
          <p:nvPr/>
        </p:nvGrpSpPr>
        <p:grpSpPr>
          <a:xfrm>
            <a:off x="4867002" y="2047955"/>
            <a:ext cx="1277938" cy="1060450"/>
            <a:chOff x="4867002" y="2047955"/>
            <a:chExt cx="1277938" cy="1060450"/>
          </a:xfrm>
        </p:grpSpPr>
        <p:sp>
          <p:nvSpPr>
            <p:cNvPr id="42" name="Oval 5">
              <a:extLst>
                <a:ext uri="{FF2B5EF4-FFF2-40B4-BE49-F238E27FC236}">
                  <a16:creationId xmlns:a16="http://schemas.microsoft.com/office/drawing/2014/main" id="{EA824339-1CEC-4949-B5A2-8E6538BF2FF5}"/>
                </a:ext>
              </a:extLst>
            </p:cNvPr>
            <p:cNvSpPr>
              <a:spLocks noChangeArrowheads="1"/>
            </p:cNvSpPr>
            <p:nvPr/>
          </p:nvSpPr>
          <p:spPr bwMode="auto">
            <a:xfrm>
              <a:off x="5071790" y="2236868"/>
              <a:ext cx="838200" cy="838200"/>
            </a:xfrm>
            <a:prstGeom prst="ellipse">
              <a:avLst/>
            </a:prstGeom>
            <a:solidFill>
              <a:srgbClr val="92D05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61" name="Freeform 16">
              <a:extLst>
                <a:ext uri="{FF2B5EF4-FFF2-40B4-BE49-F238E27FC236}">
                  <a16:creationId xmlns:a16="http://schemas.microsoft.com/office/drawing/2014/main" id="{900C1AC7-927A-41A9-977D-0417B809D0C3}"/>
                </a:ext>
              </a:extLst>
            </p:cNvPr>
            <p:cNvSpPr>
              <a:spLocks/>
            </p:cNvSpPr>
            <p:nvPr/>
          </p:nvSpPr>
          <p:spPr bwMode="auto">
            <a:xfrm rot="20242820">
              <a:off x="5692502" y="2047955"/>
              <a:ext cx="452438" cy="860425"/>
            </a:xfrm>
            <a:custGeom>
              <a:avLst/>
              <a:gdLst>
                <a:gd name="T0" fmla="*/ 0 w 735"/>
                <a:gd name="T1" fmla="*/ 2147483646 h 1080"/>
                <a:gd name="T2" fmla="*/ 0 w 735"/>
                <a:gd name="T3" fmla="*/ 2147483646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6" name="Group 23">
              <a:extLst>
                <a:ext uri="{FF2B5EF4-FFF2-40B4-BE49-F238E27FC236}">
                  <a16:creationId xmlns:a16="http://schemas.microsoft.com/office/drawing/2014/main" id="{1784A5E0-4B4E-4C29-9B18-FC692D42C352}"/>
                </a:ext>
              </a:extLst>
            </p:cNvPr>
            <p:cNvGrpSpPr>
              <a:grpSpLocks/>
            </p:cNvGrpSpPr>
            <p:nvPr/>
          </p:nvGrpSpPr>
          <p:grpSpPr bwMode="auto">
            <a:xfrm>
              <a:off x="4867002" y="2270205"/>
              <a:ext cx="1062038" cy="838200"/>
              <a:chOff x="1441" y="2062"/>
              <a:chExt cx="669" cy="528"/>
            </a:xfrm>
          </p:grpSpPr>
          <p:sp>
            <p:nvSpPr>
              <p:cNvPr id="77" name="Oval 24">
                <a:extLst>
                  <a:ext uri="{FF2B5EF4-FFF2-40B4-BE49-F238E27FC236}">
                    <a16:creationId xmlns:a16="http://schemas.microsoft.com/office/drawing/2014/main" id="{03ADE44C-08BA-4695-8844-B1C0DF02BBE9}"/>
                  </a:ext>
                </a:extLst>
              </p:cNvPr>
              <p:cNvSpPr>
                <a:spLocks noChangeArrowheads="1"/>
              </p:cNvSpPr>
              <p:nvPr/>
            </p:nvSpPr>
            <p:spPr bwMode="auto">
              <a:xfrm>
                <a:off x="1483" y="2062"/>
                <a:ext cx="578" cy="528"/>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8" name="Text Box 25">
                <a:extLst>
                  <a:ext uri="{FF2B5EF4-FFF2-40B4-BE49-F238E27FC236}">
                    <a16:creationId xmlns:a16="http://schemas.microsoft.com/office/drawing/2014/main" id="{DED0374D-CE4C-4A2A-9778-45E3380D5A1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a:t>
                </a:r>
              </a:p>
              <a:p>
                <a:pPr algn="ct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ACK0</a:t>
                </a:r>
              </a:p>
            </p:txBody>
          </p:sp>
        </p:grpSp>
      </p:grpSp>
      <p:sp>
        <p:nvSpPr>
          <p:cNvPr id="79" name="Text Box 26">
            <a:extLst>
              <a:ext uri="{FF2B5EF4-FFF2-40B4-BE49-F238E27FC236}">
                <a16:creationId xmlns:a16="http://schemas.microsoft.com/office/drawing/2014/main" id="{559F1FA4-7A90-4651-B8D8-BDB883A8FBC5}"/>
              </a:ext>
            </a:extLst>
          </p:cNvPr>
          <p:cNvSpPr txBox="1">
            <a:spLocks noChangeArrowheads="1"/>
          </p:cNvSpPr>
          <p:nvPr/>
        </p:nvSpPr>
        <p:spPr bwMode="auto">
          <a:xfrm>
            <a:off x="3635632" y="2967118"/>
            <a:ext cx="149912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发送方部分</a:t>
            </a:r>
            <a:endParaRPr lang="zh-CN" altLang="en-US" sz="160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algn="ctr"/>
            <a:r>
              <a:rPr lang="en-US" altLang="zh-CN" sz="200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FSM</a:t>
            </a:r>
          </a:p>
          <a:p>
            <a:pPr algn="ctr"/>
            <a:endParaRPr lang="en-US" altLang="zh-CN" sz="200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3" name="Freeform 30">
            <a:extLst>
              <a:ext uri="{FF2B5EF4-FFF2-40B4-BE49-F238E27FC236}">
                <a16:creationId xmlns:a16="http://schemas.microsoft.com/office/drawing/2014/main" id="{0ABAD0E8-7AC9-45E8-9D00-A156F6B4D1FA}"/>
              </a:ext>
            </a:extLst>
          </p:cNvPr>
          <p:cNvSpPr>
            <a:spLocks/>
          </p:cNvSpPr>
          <p:nvPr/>
        </p:nvSpPr>
        <p:spPr bwMode="auto">
          <a:xfrm>
            <a:off x="3237716" y="3654585"/>
            <a:ext cx="825500" cy="185738"/>
          </a:xfrm>
          <a:custGeom>
            <a:avLst/>
            <a:gdLst>
              <a:gd name="T0" fmla="*/ 0 w 520"/>
              <a:gd name="T1" fmla="*/ 2147483646 h 117"/>
              <a:gd name="T2" fmla="*/ 2147483646 w 520"/>
              <a:gd name="T3" fmla="*/ 2147483646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Freeform 31">
            <a:extLst>
              <a:ext uri="{FF2B5EF4-FFF2-40B4-BE49-F238E27FC236}">
                <a16:creationId xmlns:a16="http://schemas.microsoft.com/office/drawing/2014/main" id="{1A8AE912-2004-45E3-AFAA-0A5E431C66F2}"/>
              </a:ext>
            </a:extLst>
          </p:cNvPr>
          <p:cNvSpPr>
            <a:spLocks/>
          </p:cNvSpPr>
          <p:nvPr/>
        </p:nvSpPr>
        <p:spPr bwMode="auto">
          <a:xfrm>
            <a:off x="3350429" y="4459448"/>
            <a:ext cx="2403475" cy="206375"/>
          </a:xfrm>
          <a:custGeom>
            <a:avLst/>
            <a:gdLst>
              <a:gd name="T0" fmla="*/ 0 w 1514"/>
              <a:gd name="T1" fmla="*/ 0 h 130"/>
              <a:gd name="T2" fmla="*/ 2147483646 w 1514"/>
              <a:gd name="T3" fmla="*/ 2147483646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 name="组合 7">
            <a:extLst>
              <a:ext uri="{FF2B5EF4-FFF2-40B4-BE49-F238E27FC236}">
                <a16:creationId xmlns:a16="http://schemas.microsoft.com/office/drawing/2014/main" id="{A2EE210C-D933-4E72-8DDE-3FC47BEB6547}"/>
              </a:ext>
            </a:extLst>
          </p:cNvPr>
          <p:cNvGrpSpPr/>
          <p:nvPr/>
        </p:nvGrpSpPr>
        <p:grpSpPr>
          <a:xfrm>
            <a:off x="3242206" y="4575557"/>
            <a:ext cx="4175125" cy="1252537"/>
            <a:chOff x="3242206" y="4575557"/>
            <a:chExt cx="4175125" cy="1252537"/>
          </a:xfrm>
        </p:grpSpPr>
        <p:sp>
          <p:nvSpPr>
            <p:cNvPr id="85" name="Text Box 32">
              <a:extLst>
                <a:ext uri="{FF2B5EF4-FFF2-40B4-BE49-F238E27FC236}">
                  <a16:creationId xmlns:a16="http://schemas.microsoft.com/office/drawing/2014/main" id="{8E84FDB8-D943-41E4-BC19-2E367376C7D3}"/>
                </a:ext>
              </a:extLst>
            </p:cNvPr>
            <p:cNvSpPr txBox="1">
              <a:spLocks noChangeArrowheads="1"/>
            </p:cNvSpPr>
            <p:nvPr/>
          </p:nvSpPr>
          <p:spPr bwMode="auto">
            <a:xfrm>
              <a:off x="3273956" y="4575557"/>
              <a:ext cx="3940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notcorrupt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has_seq1(</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86" name="Line 33">
              <a:extLst>
                <a:ext uri="{FF2B5EF4-FFF2-40B4-BE49-F238E27FC236}">
                  <a16:creationId xmlns:a16="http://schemas.microsoft.com/office/drawing/2014/main" id="{D5277EE1-5B44-40CF-9CCF-8296B8742C6C}"/>
                </a:ext>
              </a:extLst>
            </p:cNvPr>
            <p:cNvSpPr>
              <a:spLocks noChangeShapeType="1"/>
            </p:cNvSpPr>
            <p:nvPr/>
          </p:nvSpPr>
          <p:spPr bwMode="auto">
            <a:xfrm>
              <a:off x="3385081" y="5147057"/>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Text Box 34">
              <a:extLst>
                <a:ext uri="{FF2B5EF4-FFF2-40B4-BE49-F238E27FC236}">
                  <a16:creationId xmlns:a16="http://schemas.microsoft.com/office/drawing/2014/main" id="{25C7C752-D28E-45B6-ABC3-E60043C6763D}"/>
                </a:ext>
              </a:extLst>
            </p:cNvPr>
            <p:cNvSpPr txBox="1">
              <a:spLocks noChangeArrowheads="1"/>
            </p:cNvSpPr>
            <p:nvPr/>
          </p:nvSpPr>
          <p:spPr bwMode="auto">
            <a:xfrm>
              <a:off x="3242206" y="5132769"/>
              <a:ext cx="41751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extract(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deliver_data</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(data)</a:t>
              </a:r>
            </a:p>
            <a:p>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make_pkt</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(ACK1, </a:t>
              </a:r>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chksum</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udt_send</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sndpkt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p>
          </p:txBody>
        </p:sp>
      </p:grpSp>
      <p:grpSp>
        <p:nvGrpSpPr>
          <p:cNvPr id="7" name="组合 6">
            <a:extLst>
              <a:ext uri="{FF2B5EF4-FFF2-40B4-BE49-F238E27FC236}">
                <a16:creationId xmlns:a16="http://schemas.microsoft.com/office/drawing/2014/main" id="{16E7CBFD-D51D-43C6-8EA2-4FDD4D6A57F4}"/>
              </a:ext>
            </a:extLst>
          </p:cNvPr>
          <p:cNvGrpSpPr/>
          <p:nvPr/>
        </p:nvGrpSpPr>
        <p:grpSpPr>
          <a:xfrm>
            <a:off x="2270124" y="3416460"/>
            <a:ext cx="1264455" cy="1358900"/>
            <a:chOff x="2270124" y="3416460"/>
            <a:chExt cx="1264455" cy="1358900"/>
          </a:xfrm>
        </p:grpSpPr>
        <p:sp>
          <p:nvSpPr>
            <p:cNvPr id="43" name="Oval 6">
              <a:extLst>
                <a:ext uri="{FF2B5EF4-FFF2-40B4-BE49-F238E27FC236}">
                  <a16:creationId xmlns:a16="http://schemas.microsoft.com/office/drawing/2014/main" id="{AA6DAEB8-4E28-4D59-988D-F564626F8BD1}"/>
                </a:ext>
              </a:extLst>
            </p:cNvPr>
            <p:cNvSpPr>
              <a:spLocks noChangeArrowheads="1"/>
            </p:cNvSpPr>
            <p:nvPr/>
          </p:nvSpPr>
          <p:spPr bwMode="auto">
            <a:xfrm>
              <a:off x="2696379" y="3689510"/>
              <a:ext cx="838200" cy="838200"/>
            </a:xfrm>
            <a:prstGeom prst="ellipse">
              <a:avLst/>
            </a:prstGeom>
            <a:solidFill>
              <a:schemeClr val="accent2"/>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nvGrpSpPr>
            <p:cNvPr id="80" name="Group 27">
              <a:extLst>
                <a:ext uri="{FF2B5EF4-FFF2-40B4-BE49-F238E27FC236}">
                  <a16:creationId xmlns:a16="http://schemas.microsoft.com/office/drawing/2014/main" id="{9E232065-6D69-4442-A9F7-3FB020D63E78}"/>
                </a:ext>
              </a:extLst>
            </p:cNvPr>
            <p:cNvGrpSpPr>
              <a:grpSpLocks/>
            </p:cNvGrpSpPr>
            <p:nvPr/>
          </p:nvGrpSpPr>
          <p:grpSpPr bwMode="auto">
            <a:xfrm>
              <a:off x="2609066" y="3764123"/>
              <a:ext cx="847725" cy="795337"/>
              <a:chOff x="3570" y="3063"/>
              <a:chExt cx="534" cy="501"/>
            </a:xfrm>
          </p:grpSpPr>
          <p:sp>
            <p:nvSpPr>
              <p:cNvPr id="81" name="Oval 28">
                <a:extLst>
                  <a:ext uri="{FF2B5EF4-FFF2-40B4-BE49-F238E27FC236}">
                    <a16:creationId xmlns:a16="http://schemas.microsoft.com/office/drawing/2014/main" id="{B9FDCCCB-30A8-402B-8016-0C7BD70A45FD}"/>
                  </a:ext>
                </a:extLst>
              </p:cNvPr>
              <p:cNvSpPr>
                <a:spLocks noChangeArrowheads="1"/>
              </p:cNvSpPr>
              <p:nvPr/>
            </p:nvSpPr>
            <p:spPr bwMode="auto">
              <a:xfrm>
                <a:off x="3570" y="3063"/>
                <a:ext cx="534" cy="501"/>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2" name="Text Box 29">
                <a:extLst>
                  <a:ext uri="{FF2B5EF4-FFF2-40B4-BE49-F238E27FC236}">
                    <a16:creationId xmlns:a16="http://schemas.microsoft.com/office/drawing/2014/main" id="{C8809B17-A9BE-4C95-88CE-78CF3F29DF3B}"/>
                  </a:ext>
                </a:extLst>
              </p:cNvPr>
              <p:cNvSpPr txBox="1">
                <a:spLocks noChangeArrowheads="1"/>
              </p:cNvSpPr>
              <p:nvPr/>
            </p:nvSpPr>
            <p:spPr bwMode="auto">
              <a:xfrm>
                <a:off x="3576" y="3107"/>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等待来自下层的</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sp>
          <p:nvSpPr>
            <p:cNvPr id="88" name="Freeform 35">
              <a:extLst>
                <a:ext uri="{FF2B5EF4-FFF2-40B4-BE49-F238E27FC236}">
                  <a16:creationId xmlns:a16="http://schemas.microsoft.com/office/drawing/2014/main" id="{1CD2B317-B933-479A-A292-34B437C57A35}"/>
                </a:ext>
              </a:extLst>
            </p:cNvPr>
            <p:cNvSpPr>
              <a:spLocks/>
            </p:cNvSpPr>
            <p:nvPr/>
          </p:nvSpPr>
          <p:spPr bwMode="auto">
            <a:xfrm flipH="1">
              <a:off x="2270124" y="3416460"/>
              <a:ext cx="365929" cy="1358900"/>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组合 8">
            <a:extLst>
              <a:ext uri="{FF2B5EF4-FFF2-40B4-BE49-F238E27FC236}">
                <a16:creationId xmlns:a16="http://schemas.microsoft.com/office/drawing/2014/main" id="{6B59AD43-FE4C-4E13-85D2-595A041A1CFC}"/>
              </a:ext>
            </a:extLst>
          </p:cNvPr>
          <p:cNvGrpSpPr/>
          <p:nvPr/>
        </p:nvGrpSpPr>
        <p:grpSpPr>
          <a:xfrm>
            <a:off x="421388" y="3445116"/>
            <a:ext cx="2038350" cy="1236662"/>
            <a:chOff x="421388" y="3445116"/>
            <a:chExt cx="2038350" cy="1236662"/>
          </a:xfrm>
        </p:grpSpPr>
        <p:sp>
          <p:nvSpPr>
            <p:cNvPr id="89" name="Line 36">
              <a:extLst>
                <a:ext uri="{FF2B5EF4-FFF2-40B4-BE49-F238E27FC236}">
                  <a16:creationId xmlns:a16="http://schemas.microsoft.com/office/drawing/2014/main" id="{6811BBB5-8C28-43B2-AB76-3AC8B6395F63}"/>
                </a:ext>
              </a:extLst>
            </p:cNvPr>
            <p:cNvSpPr>
              <a:spLocks noChangeShapeType="1"/>
            </p:cNvSpPr>
            <p:nvPr/>
          </p:nvSpPr>
          <p:spPr bwMode="auto">
            <a:xfrm>
              <a:off x="463848" y="4281728"/>
              <a:ext cx="18324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Text Box 37">
              <a:extLst>
                <a:ext uri="{FF2B5EF4-FFF2-40B4-BE49-F238E27FC236}">
                  <a16:creationId xmlns:a16="http://schemas.microsoft.com/office/drawing/2014/main" id="{F45A5C2A-8306-42FD-B676-9DA029F3D6AC}"/>
                </a:ext>
              </a:extLst>
            </p:cNvPr>
            <p:cNvSpPr txBox="1">
              <a:spLocks noChangeArrowheads="1"/>
            </p:cNvSpPr>
            <p:nvPr/>
          </p:nvSpPr>
          <p:spPr bwMode="auto">
            <a:xfrm>
              <a:off x="430913" y="3445116"/>
              <a:ext cx="197417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&amp;&amp;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(corrupt(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has_seq1(</a:t>
              </a:r>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91" name="Text Box 38">
              <a:extLst>
                <a:ext uri="{FF2B5EF4-FFF2-40B4-BE49-F238E27FC236}">
                  <a16:creationId xmlns:a16="http://schemas.microsoft.com/office/drawing/2014/main" id="{E8446A34-0D79-4630-83A6-0BF50F75D3DD}"/>
                </a:ext>
              </a:extLst>
            </p:cNvPr>
            <p:cNvSpPr txBox="1">
              <a:spLocks noChangeArrowheads="1"/>
            </p:cNvSpPr>
            <p:nvPr/>
          </p:nvSpPr>
          <p:spPr bwMode="auto">
            <a:xfrm>
              <a:off x="421388" y="4272203"/>
              <a:ext cx="20383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udt_send(sndpkt)</a:t>
              </a:r>
            </a:p>
          </p:txBody>
        </p:sp>
      </p:grpSp>
      <p:sp>
        <p:nvSpPr>
          <p:cNvPr id="92" name="Text Box 39">
            <a:extLst>
              <a:ext uri="{FF2B5EF4-FFF2-40B4-BE49-F238E27FC236}">
                <a16:creationId xmlns:a16="http://schemas.microsoft.com/office/drawing/2014/main" id="{8FA3366A-125D-49E1-9826-E2F6496196D4}"/>
              </a:ext>
            </a:extLst>
          </p:cNvPr>
          <p:cNvSpPr txBox="1">
            <a:spLocks noChangeArrowheads="1"/>
          </p:cNvSpPr>
          <p:nvPr/>
        </p:nvSpPr>
        <p:spPr bwMode="auto">
          <a:xfrm>
            <a:off x="3640667" y="3789523"/>
            <a:ext cx="14991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接收方部分</a:t>
            </a:r>
          </a:p>
          <a:p>
            <a:pPr algn="ctr"/>
            <a:r>
              <a:rPr lang="zh-CN" altLang="en-US" sz="2000"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solidFill>
                  <a:srgbClr val="339933"/>
                </a:solidFill>
                <a:latin typeface="Times New Roman" panose="02020603050405020304" pitchFamily="18" charset="0"/>
                <a:ea typeface="思源黑体 CN Normal" panose="020B0400000000000000" pitchFamily="34" charset="-122"/>
                <a:cs typeface="Times New Roman" panose="02020603050405020304" pitchFamily="18" charset="0"/>
              </a:rPr>
              <a:t>FSM</a:t>
            </a:r>
          </a:p>
        </p:txBody>
      </p:sp>
      <p:sp>
        <p:nvSpPr>
          <p:cNvPr id="93" name="Line 40">
            <a:extLst>
              <a:ext uri="{FF2B5EF4-FFF2-40B4-BE49-F238E27FC236}">
                <a16:creationId xmlns:a16="http://schemas.microsoft.com/office/drawing/2014/main" id="{4737E657-0554-4FE5-8BB3-6951C9E15315}"/>
              </a:ext>
            </a:extLst>
          </p:cNvPr>
          <p:cNvSpPr>
            <a:spLocks noChangeShapeType="1"/>
          </p:cNvSpPr>
          <p:nvPr/>
        </p:nvSpPr>
        <p:spPr bwMode="auto">
          <a:xfrm>
            <a:off x="442913" y="2474993"/>
            <a:ext cx="7492727" cy="2360454"/>
          </a:xfrm>
          <a:prstGeom prst="line">
            <a:avLst/>
          </a:prstGeom>
          <a:noFill/>
          <a:ln w="9525">
            <a:solidFill>
              <a:schemeClr val="bg1">
                <a:lumMod val="50000"/>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 name="组合 5">
            <a:extLst>
              <a:ext uri="{FF2B5EF4-FFF2-40B4-BE49-F238E27FC236}">
                <a16:creationId xmlns:a16="http://schemas.microsoft.com/office/drawing/2014/main" id="{848B366F-04D7-4166-AE15-96542FEE00AC}"/>
              </a:ext>
            </a:extLst>
          </p:cNvPr>
          <p:cNvGrpSpPr/>
          <p:nvPr/>
        </p:nvGrpSpPr>
        <p:grpSpPr>
          <a:xfrm>
            <a:off x="5983015" y="3359230"/>
            <a:ext cx="2413000" cy="1184275"/>
            <a:chOff x="5983015" y="3359230"/>
            <a:chExt cx="2413000" cy="1184275"/>
          </a:xfrm>
        </p:grpSpPr>
        <p:sp>
          <p:nvSpPr>
            <p:cNvPr id="74" name="Text Box 21">
              <a:extLst>
                <a:ext uri="{FF2B5EF4-FFF2-40B4-BE49-F238E27FC236}">
                  <a16:creationId xmlns:a16="http://schemas.microsoft.com/office/drawing/2014/main" id="{0D27EAA0-1A70-4228-BB4D-435D626286EE}"/>
                </a:ext>
              </a:extLst>
            </p:cNvPr>
            <p:cNvSpPr txBox="1">
              <a:spLocks noChangeArrowheads="1"/>
            </p:cNvSpPr>
            <p:nvPr/>
          </p:nvSpPr>
          <p:spPr bwMode="auto">
            <a:xfrm>
              <a:off x="5983015" y="3359230"/>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rdt_rcv</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&amp;&amp; </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notcorrupt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楷体" panose="02010609060101010101" pitchFamily="49" charset="-122"/>
                  <a:cs typeface="Times New Roman" panose="02020603050405020304" pitchFamily="18" charset="0"/>
                </a:rPr>
                <a:t>rcvpkt</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&amp;&amp; </a:t>
              </a:r>
              <a:r>
                <a:rPr lang="en-US" altLang="zh-CN" sz="1600" b="1" dirty="0" err="1">
                  <a:solidFill>
                    <a:srgbClr val="009FF6"/>
                  </a:solidFill>
                  <a:latin typeface="Times New Roman" panose="02020603050405020304" pitchFamily="18" charset="0"/>
                  <a:ea typeface="楷体" panose="02010609060101010101" pitchFamily="49" charset="-122"/>
                  <a:cs typeface="Times New Roman" panose="02020603050405020304" pitchFamily="18" charset="0"/>
                </a:rPr>
                <a:t>isACK</a:t>
              </a:r>
              <a:r>
                <a:rPr lang="en-US" altLang="zh-CN" sz="1600" b="1"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(rcvpkt,0)</a:t>
              </a:r>
              <a:r>
                <a:rPr lang="en-US" altLang="zh-CN" sz="1000"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9FF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5" name="Line 22">
              <a:extLst>
                <a:ext uri="{FF2B5EF4-FFF2-40B4-BE49-F238E27FC236}">
                  <a16:creationId xmlns:a16="http://schemas.microsoft.com/office/drawing/2014/main" id="{7CB8DB5F-256C-4E14-BD17-D8AA05B3AD2C}"/>
                </a:ext>
              </a:extLst>
            </p:cNvPr>
            <p:cNvSpPr>
              <a:spLocks noChangeShapeType="1"/>
            </p:cNvSpPr>
            <p:nvPr/>
          </p:nvSpPr>
          <p:spPr bwMode="auto">
            <a:xfrm>
              <a:off x="6071915" y="4183143"/>
              <a:ext cx="1863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1">
              <a:extLst>
                <a:ext uri="{FF2B5EF4-FFF2-40B4-BE49-F238E27FC236}">
                  <a16:creationId xmlns:a16="http://schemas.microsoft.com/office/drawing/2014/main" id="{63E5617A-865A-4549-BCC3-5AF7B2FE0FFC}"/>
                </a:ext>
              </a:extLst>
            </p:cNvPr>
            <p:cNvSpPr txBox="1">
              <a:spLocks noChangeArrowheads="1"/>
            </p:cNvSpPr>
            <p:nvPr/>
          </p:nvSpPr>
          <p:spPr bwMode="auto">
            <a:xfrm>
              <a:off x="6745015" y="4206955"/>
              <a:ext cx="379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Symbol" panose="05050102010706020507" pitchFamily="18" charset="2"/>
                  <a:ea typeface="楷体" panose="02010609060101010101" pitchFamily="49" charset="-122"/>
                  <a:cs typeface="Arial" panose="020B0604020202020204" pitchFamily="34" charset="0"/>
                </a:rPr>
                <a:t>L</a:t>
              </a:r>
            </a:p>
          </p:txBody>
        </p:sp>
      </p:grpSp>
      <p:grpSp>
        <p:nvGrpSpPr>
          <p:cNvPr id="53" name="组合 52">
            <a:extLst>
              <a:ext uri="{FF2B5EF4-FFF2-40B4-BE49-F238E27FC236}">
                <a16:creationId xmlns:a16="http://schemas.microsoft.com/office/drawing/2014/main" id="{71CAC1B3-8F5F-4DF3-A543-6AF0BCD64B6C}"/>
              </a:ext>
            </a:extLst>
          </p:cNvPr>
          <p:cNvGrpSpPr/>
          <p:nvPr/>
        </p:nvGrpSpPr>
        <p:grpSpPr>
          <a:xfrm>
            <a:off x="1080815" y="672629"/>
            <a:ext cx="5964288" cy="709466"/>
            <a:chOff x="1839059" y="967769"/>
            <a:chExt cx="5964288" cy="709466"/>
          </a:xfrm>
        </p:grpSpPr>
        <p:sp>
          <p:nvSpPr>
            <p:cNvPr id="64" name="矩形: 圆角 30">
              <a:extLst>
                <a:ext uri="{FF2B5EF4-FFF2-40B4-BE49-F238E27FC236}">
                  <a16:creationId xmlns:a16="http://schemas.microsoft.com/office/drawing/2014/main" id="{15434D7E-4646-42E0-8781-E62F96959BA2}"/>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5" name="文本框 64">
              <a:extLst>
                <a:ext uri="{FF2B5EF4-FFF2-40B4-BE49-F238E27FC236}">
                  <a16:creationId xmlns:a16="http://schemas.microsoft.com/office/drawing/2014/main" id="{D410A6DA-48E2-4107-89CD-E089FF652BB5}"/>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66" name="图片 65">
            <a:extLst>
              <a:ext uri="{FF2B5EF4-FFF2-40B4-BE49-F238E27FC236}">
                <a16:creationId xmlns:a16="http://schemas.microsoft.com/office/drawing/2014/main" id="{E452E2DE-A841-4178-B70B-8C5362AA86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430213" y="0"/>
            <a:ext cx="1607162" cy="1428589"/>
          </a:xfrm>
          <a:prstGeom prst="rect">
            <a:avLst/>
          </a:prstGeom>
        </p:spPr>
      </p:pic>
    </p:spTree>
    <p:extLst>
      <p:ext uri="{BB962C8B-B14F-4D97-AF65-F5344CB8AC3E}">
        <p14:creationId xmlns:p14="http://schemas.microsoft.com/office/powerpoint/2010/main" val="16931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fltVal val="0"/>
                                          </p:val>
                                        </p:tav>
                                        <p:tav tm="100000">
                                          <p:val>
                                            <p:strVal val="#ppt_w"/>
                                          </p:val>
                                        </p:tav>
                                      </p:tavLst>
                                    </p:anim>
                                    <p:anim calcmode="lin" valueType="num">
                                      <p:cBhvr>
                                        <p:cTn id="8" dur="500" fill="hold"/>
                                        <p:tgtEl>
                                          <p:spTgt spid="79"/>
                                        </p:tgtEl>
                                        <p:attrNameLst>
                                          <p:attrName>ppt_h</p:attrName>
                                        </p:attrNameLst>
                                      </p:cBhvr>
                                      <p:tavLst>
                                        <p:tav tm="0">
                                          <p:val>
                                            <p:fltVal val="0"/>
                                          </p:val>
                                        </p:tav>
                                        <p:tav tm="100000">
                                          <p:val>
                                            <p:strVal val="#ppt_h"/>
                                          </p:val>
                                        </p:tav>
                                      </p:tavLst>
                                    </p:anim>
                                    <p:animEffect transition="in" filter="fade">
                                      <p:cBhvr>
                                        <p:cTn id="9" dur="500"/>
                                        <p:tgtEl>
                                          <p:spTgt spid="7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up)">
                                      <p:cBhvr>
                                        <p:cTn id="31" dur="500"/>
                                        <p:tgtEl>
                                          <p:spTgt spid="73"/>
                                        </p:tgtEl>
                                      </p:cBhvr>
                                    </p:animEffect>
                                  </p:childTnLst>
                                </p:cTn>
                              </p:par>
                              <p:par>
                                <p:cTn id="32" presetID="10"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par>
                          <p:cTn id="35" fill="hold">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wipe(up)">
                                      <p:cBhvr>
                                        <p:cTn id="38" dur="500"/>
                                        <p:tgtEl>
                                          <p:spTgt spid="9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92"/>
                                        </p:tgtEl>
                                        <p:attrNameLst>
                                          <p:attrName>style.visibility</p:attrName>
                                        </p:attrNameLst>
                                      </p:cBhvr>
                                      <p:to>
                                        <p:strVal val="visible"/>
                                      </p:to>
                                    </p:set>
                                    <p:anim calcmode="lin" valueType="num">
                                      <p:cBhvr>
                                        <p:cTn id="43" dur="500" fill="hold"/>
                                        <p:tgtEl>
                                          <p:spTgt spid="92"/>
                                        </p:tgtEl>
                                        <p:attrNameLst>
                                          <p:attrName>ppt_w</p:attrName>
                                        </p:attrNameLst>
                                      </p:cBhvr>
                                      <p:tavLst>
                                        <p:tav tm="0">
                                          <p:val>
                                            <p:fltVal val="0"/>
                                          </p:val>
                                        </p:tav>
                                        <p:tav tm="100000">
                                          <p:val>
                                            <p:strVal val="#ppt_w"/>
                                          </p:val>
                                        </p:tav>
                                      </p:tavLst>
                                    </p:anim>
                                    <p:anim calcmode="lin" valueType="num">
                                      <p:cBhvr>
                                        <p:cTn id="44" dur="500" fill="hold"/>
                                        <p:tgtEl>
                                          <p:spTgt spid="92"/>
                                        </p:tgtEl>
                                        <p:attrNameLst>
                                          <p:attrName>ppt_h</p:attrName>
                                        </p:attrNameLst>
                                      </p:cBhvr>
                                      <p:tavLst>
                                        <p:tav tm="0">
                                          <p:val>
                                            <p:fltVal val="0"/>
                                          </p:val>
                                        </p:tav>
                                        <p:tav tm="100000">
                                          <p:val>
                                            <p:strVal val="#ppt_h"/>
                                          </p:val>
                                        </p:tav>
                                      </p:tavLst>
                                    </p:anim>
                                    <p:animEffect transition="in" filter="fade">
                                      <p:cBhvr>
                                        <p:cTn id="45" dur="500"/>
                                        <p:tgtEl>
                                          <p:spTgt spid="92"/>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wipe(right)">
                                      <p:cBhvr>
                                        <p:cTn id="49" dur="500"/>
                                        <p:tgtEl>
                                          <p:spTgt spid="84"/>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1000"/>
                            </p:stCondLst>
                            <p:childTnLst>
                              <p:par>
                                <p:cTn id="54" presetID="22" presetClass="entr" presetSubtype="4"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par>
                                <p:cTn id="57" presetID="10"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wipe(left)">
                                      <p:cBhvr>
                                        <p:cTn id="6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3" grpId="0" animBg="1"/>
      <p:bldP spid="79" grpId="0"/>
      <p:bldP spid="83" grpId="0" animBg="1"/>
      <p:bldP spid="84" grpId="0" animBg="1"/>
      <p:bldP spid="92" grpId="0"/>
      <p:bldP spid="9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A7219DC1-00EE-481B-BA6B-5100F452F219}"/>
              </a:ext>
            </a:extLst>
          </p:cNvPr>
          <p:cNvGrpSpPr/>
          <p:nvPr/>
        </p:nvGrpSpPr>
        <p:grpSpPr>
          <a:xfrm>
            <a:off x="430213" y="0"/>
            <a:ext cx="6614890" cy="1428589"/>
            <a:chOff x="551030" y="-368704"/>
            <a:chExt cx="6614890" cy="1428589"/>
          </a:xfrm>
        </p:grpSpPr>
        <p:grpSp>
          <p:nvGrpSpPr>
            <p:cNvPr id="9" name="组合 8">
              <a:extLst>
                <a:ext uri="{FF2B5EF4-FFF2-40B4-BE49-F238E27FC236}">
                  <a16:creationId xmlns:a16="http://schemas.microsoft.com/office/drawing/2014/main" id="{BAE024F1-1166-4D51-99AE-B04541D0EBFD}"/>
                </a:ext>
              </a:extLst>
            </p:cNvPr>
            <p:cNvGrpSpPr/>
            <p:nvPr/>
          </p:nvGrpSpPr>
          <p:grpSpPr>
            <a:xfrm>
              <a:off x="1201632" y="303925"/>
              <a:ext cx="5964288" cy="709466"/>
              <a:chOff x="1839059" y="967769"/>
              <a:chExt cx="5964288" cy="709466"/>
            </a:xfrm>
          </p:grpSpPr>
          <p:sp>
            <p:nvSpPr>
              <p:cNvPr id="11" name="矩形: 圆角 30">
                <a:extLst>
                  <a:ext uri="{FF2B5EF4-FFF2-40B4-BE49-F238E27FC236}">
                    <a16:creationId xmlns:a16="http://schemas.microsoft.com/office/drawing/2014/main" id="{6BBA30F5-E649-496C-9637-64A869247B42}"/>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2" name="文本框 11">
                <a:extLst>
                  <a:ext uri="{FF2B5EF4-FFF2-40B4-BE49-F238E27FC236}">
                    <a16:creationId xmlns:a16="http://schemas.microsoft.com/office/drawing/2014/main" id="{10DC901C-8EFA-4F62-A49D-1A08A30B3BBB}"/>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0" name="图片 9">
              <a:extLst>
                <a:ext uri="{FF2B5EF4-FFF2-40B4-BE49-F238E27FC236}">
                  <a16:creationId xmlns:a16="http://schemas.microsoft.com/office/drawing/2014/main" id="{4A0DB4D3-2DB1-458B-B9FB-543E3D5983C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3" name="组合 12">
            <a:extLst>
              <a:ext uri="{FF2B5EF4-FFF2-40B4-BE49-F238E27FC236}">
                <a16:creationId xmlns:a16="http://schemas.microsoft.com/office/drawing/2014/main" id="{AE6046A5-59EB-42AD-8285-36E37CB611DE}"/>
              </a:ext>
            </a:extLst>
          </p:cNvPr>
          <p:cNvGrpSpPr/>
          <p:nvPr/>
        </p:nvGrpSpPr>
        <p:grpSpPr>
          <a:xfrm>
            <a:off x="1080815" y="1689738"/>
            <a:ext cx="4780344" cy="498376"/>
            <a:chOff x="722008" y="1303131"/>
            <a:chExt cx="4564412" cy="475865"/>
          </a:xfrm>
        </p:grpSpPr>
        <p:sp>
          <p:nvSpPr>
            <p:cNvPr id="14" name="流程图: 手动输入 6">
              <a:extLst>
                <a:ext uri="{FF2B5EF4-FFF2-40B4-BE49-F238E27FC236}">
                  <a16:creationId xmlns:a16="http://schemas.microsoft.com/office/drawing/2014/main" id="{FF385C47-B905-42B3-BD94-09F637F8A95E}"/>
                </a:ext>
              </a:extLst>
            </p:cNvPr>
            <p:cNvSpPr/>
            <p:nvPr/>
          </p:nvSpPr>
          <p:spPr>
            <a:xfrm rot="5400000" flipV="1">
              <a:off x="2923269" y="-584159"/>
              <a:ext cx="475861" cy="4250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5" name="组合 14">
              <a:extLst>
                <a:ext uri="{FF2B5EF4-FFF2-40B4-BE49-F238E27FC236}">
                  <a16:creationId xmlns:a16="http://schemas.microsoft.com/office/drawing/2014/main" id="{796C44FB-5761-4E5B-A1FA-1011724F6680}"/>
                </a:ext>
              </a:extLst>
            </p:cNvPr>
            <p:cNvGrpSpPr/>
            <p:nvPr/>
          </p:nvGrpSpPr>
          <p:grpSpPr>
            <a:xfrm>
              <a:off x="722008" y="1303131"/>
              <a:ext cx="546594" cy="475865"/>
              <a:chOff x="708742" y="1296102"/>
              <a:chExt cx="454744" cy="283828"/>
            </a:xfrm>
          </p:grpSpPr>
          <p:sp>
            <p:nvSpPr>
              <p:cNvPr id="17" name="平行四边形 16">
                <a:extLst>
                  <a:ext uri="{FF2B5EF4-FFF2-40B4-BE49-F238E27FC236}">
                    <a16:creationId xmlns:a16="http://schemas.microsoft.com/office/drawing/2014/main" id="{CD56F4B2-4E11-4942-9F12-929B113A53FB}"/>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8" name="平行四边形 17">
                <a:extLst>
                  <a:ext uri="{FF2B5EF4-FFF2-40B4-BE49-F238E27FC236}">
                    <a16:creationId xmlns:a16="http://schemas.microsoft.com/office/drawing/2014/main" id="{C688A4F7-4FBC-4094-8F0F-360B9B6B5EBA}"/>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6" name="Text Box 79">
              <a:extLst>
                <a:ext uri="{FF2B5EF4-FFF2-40B4-BE49-F238E27FC236}">
                  <a16:creationId xmlns:a16="http://schemas.microsoft.com/office/drawing/2014/main" id="{19A11D2B-119D-4FDE-A157-1E0C8D9CEEEE}"/>
                </a:ext>
              </a:extLst>
            </p:cNvPr>
            <p:cNvSpPr txBox="1">
              <a:spLocks noChangeArrowheads="1"/>
            </p:cNvSpPr>
            <p:nvPr/>
          </p:nvSpPr>
          <p:spPr bwMode="auto">
            <a:xfrm>
              <a:off x="1392252" y="1303131"/>
              <a:ext cx="3797998"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针对</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rdt2.x</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的进一步讨论</a:t>
              </a:r>
            </a:p>
          </p:txBody>
        </p:sp>
      </p:grpSp>
      <p:grpSp>
        <p:nvGrpSpPr>
          <p:cNvPr id="19" name="组合 18">
            <a:extLst>
              <a:ext uri="{FF2B5EF4-FFF2-40B4-BE49-F238E27FC236}">
                <a16:creationId xmlns:a16="http://schemas.microsoft.com/office/drawing/2014/main" id="{D699A51C-18B0-48DD-A18F-20A3224E033A}"/>
              </a:ext>
            </a:extLst>
          </p:cNvPr>
          <p:cNvGrpSpPr/>
          <p:nvPr/>
        </p:nvGrpSpPr>
        <p:grpSpPr>
          <a:xfrm>
            <a:off x="1679990" y="2471792"/>
            <a:ext cx="6807748" cy="476221"/>
            <a:chOff x="1403750" y="3593123"/>
            <a:chExt cx="6807748" cy="476221"/>
          </a:xfrm>
        </p:grpSpPr>
        <p:grpSp>
          <p:nvGrpSpPr>
            <p:cNvPr id="20" name="组合 19">
              <a:extLst>
                <a:ext uri="{FF2B5EF4-FFF2-40B4-BE49-F238E27FC236}">
                  <a16:creationId xmlns:a16="http://schemas.microsoft.com/office/drawing/2014/main" id="{4D8EBFDE-5BBF-488A-BA78-A217EB66F6CF}"/>
                </a:ext>
              </a:extLst>
            </p:cNvPr>
            <p:cNvGrpSpPr/>
            <p:nvPr/>
          </p:nvGrpSpPr>
          <p:grpSpPr>
            <a:xfrm>
              <a:off x="1403750" y="3593123"/>
              <a:ext cx="490436" cy="476221"/>
              <a:chOff x="1403750" y="3593123"/>
              <a:chExt cx="808892" cy="785446"/>
            </a:xfrm>
          </p:grpSpPr>
          <p:sp>
            <p:nvSpPr>
              <p:cNvPr id="22" name="对话气泡: 椭圆形 21">
                <a:extLst>
                  <a:ext uri="{FF2B5EF4-FFF2-40B4-BE49-F238E27FC236}">
                    <a16:creationId xmlns:a16="http://schemas.microsoft.com/office/drawing/2014/main" id="{8B27DA2B-DFAA-46CC-9BEF-1156D9A39CF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web-cam_17861">
                <a:extLst>
                  <a:ext uri="{FF2B5EF4-FFF2-40B4-BE49-F238E27FC236}">
                    <a16:creationId xmlns:a16="http://schemas.microsoft.com/office/drawing/2014/main" id="{1553736A-D030-4FFD-8072-F6D6167EECDF}"/>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1" name="Text Box 79">
              <a:extLst>
                <a:ext uri="{FF2B5EF4-FFF2-40B4-BE49-F238E27FC236}">
                  <a16:creationId xmlns:a16="http://schemas.microsoft.com/office/drawing/2014/main" id="{7790C314-430E-4B35-BA56-11BAC9B40465}"/>
                </a:ext>
              </a:extLst>
            </p:cNvPr>
            <p:cNvSpPr txBox="1">
              <a:spLocks noChangeArrowheads="1"/>
            </p:cNvSpPr>
            <p:nvPr/>
          </p:nvSpPr>
          <p:spPr bwMode="auto">
            <a:xfrm>
              <a:off x="1985931" y="3593123"/>
              <a:ext cx="6225567"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Rdt2.x</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实际上也解决了传说中的的流控问题</a:t>
              </a:r>
            </a:p>
          </p:txBody>
        </p:sp>
      </p:grpSp>
    </p:spTree>
    <p:extLst>
      <p:ext uri="{BB962C8B-B14F-4D97-AF65-F5344CB8AC3E}">
        <p14:creationId xmlns:p14="http://schemas.microsoft.com/office/powerpoint/2010/main" val="331087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87757674-704E-4339-BF65-4901936B161B}"/>
              </a:ext>
            </a:extLst>
          </p:cNvPr>
          <p:cNvGrpSpPr/>
          <p:nvPr/>
        </p:nvGrpSpPr>
        <p:grpSpPr>
          <a:xfrm>
            <a:off x="880148" y="2333794"/>
            <a:ext cx="3107802" cy="526732"/>
            <a:chOff x="722008" y="1303131"/>
            <a:chExt cx="2967420" cy="502940"/>
          </a:xfrm>
        </p:grpSpPr>
        <p:sp>
          <p:nvSpPr>
            <p:cNvPr id="17" name="流程图: 手动输入 6">
              <a:extLst>
                <a:ext uri="{FF2B5EF4-FFF2-40B4-BE49-F238E27FC236}">
                  <a16:creationId xmlns:a16="http://schemas.microsoft.com/office/drawing/2014/main" id="{DBEB92B7-0DF4-4722-AF84-E5C58DFB8D83}"/>
                </a:ext>
              </a:extLst>
            </p:cNvPr>
            <p:cNvSpPr/>
            <p:nvPr/>
          </p:nvSpPr>
          <p:spPr>
            <a:xfrm rot="5400000" flipV="1">
              <a:off x="2101082" y="194054"/>
              <a:ext cx="475861" cy="270083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8" name="组合 17">
              <a:extLst>
                <a:ext uri="{FF2B5EF4-FFF2-40B4-BE49-F238E27FC236}">
                  <a16:creationId xmlns:a16="http://schemas.microsoft.com/office/drawing/2014/main" id="{4F98BD71-652E-454C-9633-F7FC6BA580DE}"/>
                </a:ext>
              </a:extLst>
            </p:cNvPr>
            <p:cNvGrpSpPr/>
            <p:nvPr/>
          </p:nvGrpSpPr>
          <p:grpSpPr>
            <a:xfrm>
              <a:off x="722008" y="1303131"/>
              <a:ext cx="546594" cy="475865"/>
              <a:chOff x="708742" y="1296102"/>
              <a:chExt cx="454744" cy="283828"/>
            </a:xfrm>
          </p:grpSpPr>
          <p:sp>
            <p:nvSpPr>
              <p:cNvPr id="20" name="平行四边形 19">
                <a:extLst>
                  <a:ext uri="{FF2B5EF4-FFF2-40B4-BE49-F238E27FC236}">
                    <a16:creationId xmlns:a16="http://schemas.microsoft.com/office/drawing/2014/main" id="{02F01506-F84D-441C-8809-94D0F6C23053}"/>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1" name="平行四边形 20">
                <a:extLst>
                  <a:ext uri="{FF2B5EF4-FFF2-40B4-BE49-F238E27FC236}">
                    <a16:creationId xmlns:a16="http://schemas.microsoft.com/office/drawing/2014/main" id="{93EBB7C1-3FBA-45DC-B695-789B9735FE1B}"/>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9" name="Text Box 79">
              <a:extLst>
                <a:ext uri="{FF2B5EF4-FFF2-40B4-BE49-F238E27FC236}">
                  <a16:creationId xmlns:a16="http://schemas.microsoft.com/office/drawing/2014/main" id="{C105FE34-EF9A-4730-B30F-8271F93BEA1E}"/>
                </a:ext>
              </a:extLst>
            </p:cNvPr>
            <p:cNvSpPr txBox="1">
              <a:spLocks noChangeArrowheads="1"/>
            </p:cNvSpPr>
            <p:nvPr/>
          </p:nvSpPr>
          <p:spPr bwMode="auto">
            <a:xfrm>
              <a:off x="1737885" y="1335871"/>
              <a:ext cx="1369472"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假设</a:t>
              </a:r>
            </a:p>
          </p:txBody>
        </p:sp>
      </p:grpSp>
      <p:grpSp>
        <p:nvGrpSpPr>
          <p:cNvPr id="22" name="组合 21">
            <a:extLst>
              <a:ext uri="{FF2B5EF4-FFF2-40B4-BE49-F238E27FC236}">
                <a16:creationId xmlns:a16="http://schemas.microsoft.com/office/drawing/2014/main" id="{2DAB2449-31FF-4AE6-9310-371B1470037A}"/>
              </a:ext>
            </a:extLst>
          </p:cNvPr>
          <p:cNvGrpSpPr/>
          <p:nvPr/>
        </p:nvGrpSpPr>
        <p:grpSpPr>
          <a:xfrm>
            <a:off x="993739" y="2860526"/>
            <a:ext cx="7800417" cy="476221"/>
            <a:chOff x="1403750" y="3593123"/>
            <a:chExt cx="7800417" cy="476221"/>
          </a:xfrm>
        </p:grpSpPr>
        <p:grpSp>
          <p:nvGrpSpPr>
            <p:cNvPr id="23" name="组合 22">
              <a:extLst>
                <a:ext uri="{FF2B5EF4-FFF2-40B4-BE49-F238E27FC236}">
                  <a16:creationId xmlns:a16="http://schemas.microsoft.com/office/drawing/2014/main" id="{13B4297C-278B-45A3-B2C1-374C5382013C}"/>
                </a:ext>
              </a:extLst>
            </p:cNvPr>
            <p:cNvGrpSpPr/>
            <p:nvPr/>
          </p:nvGrpSpPr>
          <p:grpSpPr>
            <a:xfrm>
              <a:off x="1403750" y="3593123"/>
              <a:ext cx="490436" cy="476221"/>
              <a:chOff x="1403750" y="3593123"/>
              <a:chExt cx="808892" cy="785446"/>
            </a:xfrm>
          </p:grpSpPr>
          <p:sp>
            <p:nvSpPr>
              <p:cNvPr id="25" name="对话气泡: 椭圆形 24">
                <a:extLst>
                  <a:ext uri="{FF2B5EF4-FFF2-40B4-BE49-F238E27FC236}">
                    <a16:creationId xmlns:a16="http://schemas.microsoft.com/office/drawing/2014/main" id="{342CB712-6E3F-4A0A-89DF-07348F1083A0}"/>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ound-web-cam_17861">
                <a:extLst>
                  <a:ext uri="{FF2B5EF4-FFF2-40B4-BE49-F238E27FC236}">
                    <a16:creationId xmlns:a16="http://schemas.microsoft.com/office/drawing/2014/main" id="{34FCD582-DCFC-4FD5-9628-C3FD83C2BF40}"/>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4" name="Text Box 79">
              <a:extLst>
                <a:ext uri="{FF2B5EF4-FFF2-40B4-BE49-F238E27FC236}">
                  <a16:creationId xmlns:a16="http://schemas.microsoft.com/office/drawing/2014/main" id="{C9F5FB4A-0AB0-4E50-90FD-40E01C76CECD}"/>
                </a:ext>
              </a:extLst>
            </p:cNvPr>
            <p:cNvSpPr txBox="1">
              <a:spLocks noChangeArrowheads="1"/>
            </p:cNvSpPr>
            <p:nvPr/>
          </p:nvSpPr>
          <p:spPr bwMode="auto">
            <a:xfrm>
              <a:off x="1985931" y="3593123"/>
              <a:ext cx="7218236"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底层信道不但可能出现比特差错，而且可能会丢包</a:t>
              </a:r>
            </a:p>
          </p:txBody>
        </p:sp>
      </p:grpSp>
      <p:grpSp>
        <p:nvGrpSpPr>
          <p:cNvPr id="27" name="组合 26">
            <a:extLst>
              <a:ext uri="{FF2B5EF4-FFF2-40B4-BE49-F238E27FC236}">
                <a16:creationId xmlns:a16="http://schemas.microsoft.com/office/drawing/2014/main" id="{48A71848-6E84-4849-9C2C-67C8F890E48B}"/>
              </a:ext>
            </a:extLst>
          </p:cNvPr>
          <p:cNvGrpSpPr/>
          <p:nvPr/>
        </p:nvGrpSpPr>
        <p:grpSpPr>
          <a:xfrm>
            <a:off x="880148" y="3573365"/>
            <a:ext cx="3107799" cy="526732"/>
            <a:chOff x="722008" y="1303131"/>
            <a:chExt cx="2967417" cy="502940"/>
          </a:xfrm>
        </p:grpSpPr>
        <p:sp>
          <p:nvSpPr>
            <p:cNvPr id="33" name="流程图: 手动输入 6">
              <a:extLst>
                <a:ext uri="{FF2B5EF4-FFF2-40B4-BE49-F238E27FC236}">
                  <a16:creationId xmlns:a16="http://schemas.microsoft.com/office/drawing/2014/main" id="{F1C2D0F3-3349-4928-9267-7866B05516B8}"/>
                </a:ext>
              </a:extLst>
            </p:cNvPr>
            <p:cNvSpPr/>
            <p:nvPr/>
          </p:nvSpPr>
          <p:spPr>
            <a:xfrm rot="5400000" flipV="1">
              <a:off x="2101081" y="194055"/>
              <a:ext cx="475861" cy="27008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34" name="组合 33">
              <a:extLst>
                <a:ext uri="{FF2B5EF4-FFF2-40B4-BE49-F238E27FC236}">
                  <a16:creationId xmlns:a16="http://schemas.microsoft.com/office/drawing/2014/main" id="{B9EEE613-ACAE-4F44-AEB8-6CCC8737DD99}"/>
                </a:ext>
              </a:extLst>
            </p:cNvPr>
            <p:cNvGrpSpPr/>
            <p:nvPr/>
          </p:nvGrpSpPr>
          <p:grpSpPr>
            <a:xfrm>
              <a:off x="722008" y="1303131"/>
              <a:ext cx="546594" cy="475865"/>
              <a:chOff x="708742" y="1296102"/>
              <a:chExt cx="454744" cy="283828"/>
            </a:xfrm>
          </p:grpSpPr>
          <p:sp>
            <p:nvSpPr>
              <p:cNvPr id="36" name="平行四边形 35">
                <a:extLst>
                  <a:ext uri="{FF2B5EF4-FFF2-40B4-BE49-F238E27FC236}">
                    <a16:creationId xmlns:a16="http://schemas.microsoft.com/office/drawing/2014/main" id="{4CC5AA7D-054F-4ED2-B8D0-ADE9BE9CEBD0}"/>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7" name="平行四边形 36">
                <a:extLst>
                  <a:ext uri="{FF2B5EF4-FFF2-40B4-BE49-F238E27FC236}">
                    <a16:creationId xmlns:a16="http://schemas.microsoft.com/office/drawing/2014/main" id="{3BC4B9FE-4ED9-4301-9B6A-B5167EF5EE29}"/>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5" name="Text Box 79">
              <a:extLst>
                <a:ext uri="{FF2B5EF4-FFF2-40B4-BE49-F238E27FC236}">
                  <a16:creationId xmlns:a16="http://schemas.microsoft.com/office/drawing/2014/main" id="{ADD58DCA-1951-4775-B65A-3FEE81305672}"/>
                </a:ext>
              </a:extLst>
            </p:cNvPr>
            <p:cNvSpPr txBox="1">
              <a:spLocks noChangeArrowheads="1"/>
            </p:cNvSpPr>
            <p:nvPr/>
          </p:nvSpPr>
          <p:spPr bwMode="auto">
            <a:xfrm>
              <a:off x="1298752" y="1335871"/>
              <a:ext cx="2082078"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需解决的问题</a:t>
              </a:r>
            </a:p>
          </p:txBody>
        </p:sp>
      </p:grpSp>
      <p:grpSp>
        <p:nvGrpSpPr>
          <p:cNvPr id="38" name="组合 37">
            <a:extLst>
              <a:ext uri="{FF2B5EF4-FFF2-40B4-BE49-F238E27FC236}">
                <a16:creationId xmlns:a16="http://schemas.microsoft.com/office/drawing/2014/main" id="{46B411E1-21B6-4DE4-82D9-4CB466755511}"/>
              </a:ext>
            </a:extLst>
          </p:cNvPr>
          <p:cNvGrpSpPr/>
          <p:nvPr/>
        </p:nvGrpSpPr>
        <p:grpSpPr>
          <a:xfrm>
            <a:off x="993739" y="4181323"/>
            <a:ext cx="2762758" cy="476221"/>
            <a:chOff x="1403750" y="3593123"/>
            <a:chExt cx="2762758" cy="476221"/>
          </a:xfrm>
        </p:grpSpPr>
        <p:grpSp>
          <p:nvGrpSpPr>
            <p:cNvPr id="39" name="组合 38">
              <a:extLst>
                <a:ext uri="{FF2B5EF4-FFF2-40B4-BE49-F238E27FC236}">
                  <a16:creationId xmlns:a16="http://schemas.microsoft.com/office/drawing/2014/main" id="{663FD0D8-B9E5-44A6-B578-DC5A4FD04BD5}"/>
                </a:ext>
              </a:extLst>
            </p:cNvPr>
            <p:cNvGrpSpPr/>
            <p:nvPr/>
          </p:nvGrpSpPr>
          <p:grpSpPr>
            <a:xfrm>
              <a:off x="1403750" y="3593123"/>
              <a:ext cx="490436" cy="476221"/>
              <a:chOff x="1403750" y="3593123"/>
              <a:chExt cx="808892" cy="785446"/>
            </a:xfrm>
          </p:grpSpPr>
          <p:sp>
            <p:nvSpPr>
              <p:cNvPr id="41" name="对话气泡: 椭圆形 40">
                <a:extLst>
                  <a:ext uri="{FF2B5EF4-FFF2-40B4-BE49-F238E27FC236}">
                    <a16:creationId xmlns:a16="http://schemas.microsoft.com/office/drawing/2014/main" id="{31724A78-8860-4766-A2CF-1E24CD8E7765}"/>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ound-web-cam_17861">
                <a:extLst>
                  <a:ext uri="{FF2B5EF4-FFF2-40B4-BE49-F238E27FC236}">
                    <a16:creationId xmlns:a16="http://schemas.microsoft.com/office/drawing/2014/main" id="{0F9A7FDA-A621-46E6-8289-A7B15746E1A5}"/>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0" name="Text Box 79">
              <a:extLst>
                <a:ext uri="{FF2B5EF4-FFF2-40B4-BE49-F238E27FC236}">
                  <a16:creationId xmlns:a16="http://schemas.microsoft.com/office/drawing/2014/main" id="{4C9D7BA4-90EC-49EA-85BD-FEB05641B170}"/>
                </a:ext>
              </a:extLst>
            </p:cNvPr>
            <p:cNvSpPr txBox="1">
              <a:spLocks noChangeArrowheads="1"/>
            </p:cNvSpPr>
            <p:nvPr/>
          </p:nvSpPr>
          <p:spPr bwMode="auto">
            <a:xfrm>
              <a:off x="1985931" y="3593123"/>
              <a:ext cx="218057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怎样检测丢包</a:t>
              </a:r>
            </a:p>
          </p:txBody>
        </p:sp>
      </p:grpSp>
      <p:grpSp>
        <p:nvGrpSpPr>
          <p:cNvPr id="43" name="组合 42">
            <a:extLst>
              <a:ext uri="{FF2B5EF4-FFF2-40B4-BE49-F238E27FC236}">
                <a16:creationId xmlns:a16="http://schemas.microsoft.com/office/drawing/2014/main" id="{E5CD7C3B-1E78-466F-B3F1-5EEDC20B6B7A}"/>
              </a:ext>
            </a:extLst>
          </p:cNvPr>
          <p:cNvGrpSpPr/>
          <p:nvPr/>
        </p:nvGrpSpPr>
        <p:grpSpPr>
          <a:xfrm>
            <a:off x="993739" y="5485424"/>
            <a:ext cx="3925538" cy="476221"/>
            <a:chOff x="1403750" y="3593123"/>
            <a:chExt cx="3925538" cy="476221"/>
          </a:xfrm>
        </p:grpSpPr>
        <p:grpSp>
          <p:nvGrpSpPr>
            <p:cNvPr id="44" name="组合 43">
              <a:extLst>
                <a:ext uri="{FF2B5EF4-FFF2-40B4-BE49-F238E27FC236}">
                  <a16:creationId xmlns:a16="http://schemas.microsoft.com/office/drawing/2014/main" id="{49C6AA65-0D6E-42D5-83E0-E80E18AABA17}"/>
                </a:ext>
              </a:extLst>
            </p:cNvPr>
            <p:cNvGrpSpPr/>
            <p:nvPr/>
          </p:nvGrpSpPr>
          <p:grpSpPr>
            <a:xfrm>
              <a:off x="1403750" y="3593123"/>
              <a:ext cx="490436" cy="476221"/>
              <a:chOff x="1403750" y="3593123"/>
              <a:chExt cx="808892" cy="785446"/>
            </a:xfrm>
          </p:grpSpPr>
          <p:sp>
            <p:nvSpPr>
              <p:cNvPr id="46" name="对话气泡: 椭圆形 45">
                <a:extLst>
                  <a:ext uri="{FF2B5EF4-FFF2-40B4-BE49-F238E27FC236}">
                    <a16:creationId xmlns:a16="http://schemas.microsoft.com/office/drawing/2014/main" id="{904A716D-609A-4737-A8C1-AE00BB412FD2}"/>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ound-web-cam_17861">
                <a:extLst>
                  <a:ext uri="{FF2B5EF4-FFF2-40B4-BE49-F238E27FC236}">
                    <a16:creationId xmlns:a16="http://schemas.microsoft.com/office/drawing/2014/main" id="{EDB8DB6E-27B6-468E-B33D-091028D7EDBF}"/>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5" name="Text Box 79">
              <a:extLst>
                <a:ext uri="{FF2B5EF4-FFF2-40B4-BE49-F238E27FC236}">
                  <a16:creationId xmlns:a16="http://schemas.microsoft.com/office/drawing/2014/main" id="{6AE31644-10F4-42E9-AFD4-5B0330E2775B}"/>
                </a:ext>
              </a:extLst>
            </p:cNvPr>
            <p:cNvSpPr txBox="1">
              <a:spLocks noChangeArrowheads="1"/>
            </p:cNvSpPr>
            <p:nvPr/>
          </p:nvSpPr>
          <p:spPr bwMode="auto">
            <a:xfrm>
              <a:off x="1985931" y="3593123"/>
              <a:ext cx="33433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发生丢包后，如何处理</a:t>
              </a:r>
            </a:p>
          </p:txBody>
        </p:sp>
      </p:grpSp>
      <p:sp>
        <p:nvSpPr>
          <p:cNvPr id="48" name="Rectangle 11">
            <a:extLst>
              <a:ext uri="{FF2B5EF4-FFF2-40B4-BE49-F238E27FC236}">
                <a16:creationId xmlns:a16="http://schemas.microsoft.com/office/drawing/2014/main" id="{46EAB872-64CD-4803-ADED-83FCAC0A2903}"/>
              </a:ext>
            </a:extLst>
          </p:cNvPr>
          <p:cNvSpPr>
            <a:spLocks noChangeArrowheads="1"/>
          </p:cNvSpPr>
          <p:nvPr/>
        </p:nvSpPr>
        <p:spPr bwMode="auto">
          <a:xfrm>
            <a:off x="1772908" y="5953694"/>
            <a:ext cx="5042902" cy="490714"/>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检查和技术、序号、</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、重传</a:t>
            </a:r>
          </a:p>
        </p:txBody>
      </p:sp>
      <p:grpSp>
        <p:nvGrpSpPr>
          <p:cNvPr id="49" name="组合 48">
            <a:extLst>
              <a:ext uri="{FF2B5EF4-FFF2-40B4-BE49-F238E27FC236}">
                <a16:creationId xmlns:a16="http://schemas.microsoft.com/office/drawing/2014/main" id="{D464AAAA-2CDC-49E4-8559-9C1C4FB7D1F2}"/>
              </a:ext>
            </a:extLst>
          </p:cNvPr>
          <p:cNvGrpSpPr/>
          <p:nvPr/>
        </p:nvGrpSpPr>
        <p:grpSpPr>
          <a:xfrm>
            <a:off x="1735427" y="4657544"/>
            <a:ext cx="5077340" cy="630514"/>
            <a:chOff x="1613223" y="2533650"/>
            <a:chExt cx="5855996" cy="1200150"/>
          </a:xfrm>
        </p:grpSpPr>
        <p:sp>
          <p:nvSpPr>
            <p:cNvPr id="50" name="矩形: 圆角 49">
              <a:extLst>
                <a:ext uri="{FF2B5EF4-FFF2-40B4-BE49-F238E27FC236}">
                  <a16:creationId xmlns:a16="http://schemas.microsoft.com/office/drawing/2014/main" id="{C9F2945F-B1E3-4E91-AB46-36855ED23A57}"/>
                </a:ext>
              </a:extLst>
            </p:cNvPr>
            <p:cNvSpPr/>
            <p:nvPr/>
          </p:nvSpPr>
          <p:spPr>
            <a:xfrm>
              <a:off x="1613223" y="2533650"/>
              <a:ext cx="5816277"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1" name="文本框 50">
              <a:extLst>
                <a:ext uri="{FF2B5EF4-FFF2-40B4-BE49-F238E27FC236}">
                  <a16:creationId xmlns:a16="http://schemas.microsoft.com/office/drawing/2014/main" id="{5DBBED2E-5452-4909-B48B-CDD94D733559}"/>
                </a:ext>
              </a:extLst>
            </p:cNvPr>
            <p:cNvSpPr txBox="1"/>
            <p:nvPr/>
          </p:nvSpPr>
          <p:spPr>
            <a:xfrm>
              <a:off x="1845402" y="2763270"/>
              <a:ext cx="5623817" cy="515488"/>
            </a:xfrm>
            <a:prstGeom prst="rect">
              <a:avLst/>
            </a:prstGeom>
            <a:noFill/>
          </p:spPr>
          <p:txBody>
            <a:bodyPr wrap="square" rtlCol="0">
              <a:spAutoFit/>
            </a:bodyPr>
            <a:lstStyle/>
            <a:p>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最简单的方法就是：</a:t>
              </a:r>
              <a:r>
                <a:rPr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耐心的等待！</a:t>
              </a:r>
            </a:p>
          </p:txBody>
        </p:sp>
        <p:sp>
          <p:nvSpPr>
            <p:cNvPr id="52" name="矩形: 圆角 51">
              <a:extLst>
                <a:ext uri="{FF2B5EF4-FFF2-40B4-BE49-F238E27FC236}">
                  <a16:creationId xmlns:a16="http://schemas.microsoft.com/office/drawing/2014/main" id="{715B0C6A-AC18-4883-846C-01B6B5E2E29B}"/>
                </a:ext>
              </a:extLst>
            </p:cNvPr>
            <p:cNvSpPr/>
            <p:nvPr/>
          </p:nvSpPr>
          <p:spPr>
            <a:xfrm>
              <a:off x="1724819" y="2603030"/>
              <a:ext cx="5623817"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53" name="组合 52">
            <a:extLst>
              <a:ext uri="{FF2B5EF4-FFF2-40B4-BE49-F238E27FC236}">
                <a16:creationId xmlns:a16="http://schemas.microsoft.com/office/drawing/2014/main" id="{405898B7-1CFE-425C-9DCF-B43B80F895EF}"/>
              </a:ext>
            </a:extLst>
          </p:cNvPr>
          <p:cNvGrpSpPr/>
          <p:nvPr/>
        </p:nvGrpSpPr>
        <p:grpSpPr>
          <a:xfrm>
            <a:off x="430213" y="0"/>
            <a:ext cx="6614890" cy="1428589"/>
            <a:chOff x="551030" y="-368704"/>
            <a:chExt cx="6614890" cy="1428589"/>
          </a:xfrm>
        </p:grpSpPr>
        <p:grpSp>
          <p:nvGrpSpPr>
            <p:cNvPr id="54" name="组合 53">
              <a:extLst>
                <a:ext uri="{FF2B5EF4-FFF2-40B4-BE49-F238E27FC236}">
                  <a16:creationId xmlns:a16="http://schemas.microsoft.com/office/drawing/2014/main" id="{04E4495F-F910-453A-B056-2BDE363F8BF5}"/>
                </a:ext>
              </a:extLst>
            </p:cNvPr>
            <p:cNvGrpSpPr/>
            <p:nvPr/>
          </p:nvGrpSpPr>
          <p:grpSpPr>
            <a:xfrm>
              <a:off x="1201632" y="303925"/>
              <a:ext cx="5964288" cy="709466"/>
              <a:chOff x="1839059" y="967769"/>
              <a:chExt cx="5964288" cy="709466"/>
            </a:xfrm>
          </p:grpSpPr>
          <p:sp>
            <p:nvSpPr>
              <p:cNvPr id="56" name="矩形: 圆角 30">
                <a:extLst>
                  <a:ext uri="{FF2B5EF4-FFF2-40B4-BE49-F238E27FC236}">
                    <a16:creationId xmlns:a16="http://schemas.microsoft.com/office/drawing/2014/main" id="{7E334363-2A37-4F34-B2FF-13FC47FB1E55}"/>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7" name="文本框 56">
                <a:extLst>
                  <a:ext uri="{FF2B5EF4-FFF2-40B4-BE49-F238E27FC236}">
                    <a16:creationId xmlns:a16="http://schemas.microsoft.com/office/drawing/2014/main" id="{F4402BDF-FA89-44F7-9A99-5D2A01A447CA}"/>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55" name="图片 54">
              <a:extLst>
                <a:ext uri="{FF2B5EF4-FFF2-40B4-BE49-F238E27FC236}">
                  <a16:creationId xmlns:a16="http://schemas.microsoft.com/office/drawing/2014/main" id="{50FDC3CA-C027-4C1B-87ED-5A8E851525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
        <p:nvSpPr>
          <p:cNvPr id="65" name="文本框 64">
            <a:extLst>
              <a:ext uri="{FF2B5EF4-FFF2-40B4-BE49-F238E27FC236}">
                <a16:creationId xmlns:a16="http://schemas.microsoft.com/office/drawing/2014/main" id="{824F3C43-47C4-4080-87B1-BC0E41ED7E4E}"/>
              </a:ext>
            </a:extLst>
          </p:cNvPr>
          <p:cNvSpPr txBox="1"/>
          <p:nvPr/>
        </p:nvSpPr>
        <p:spPr>
          <a:xfrm>
            <a:off x="329051" y="1530574"/>
            <a:ext cx="8349999" cy="523220"/>
          </a:xfrm>
          <a:prstGeom prst="rect">
            <a:avLst/>
          </a:prstGeom>
          <a:noFill/>
        </p:spPr>
        <p:txBody>
          <a:bodyPr wrap="square">
            <a:spAutoFit/>
          </a:bodyPr>
          <a:lstStyle/>
          <a:p>
            <a:pPr marL="800100" lvl="1" indent="-342900">
              <a:buFont typeface="Arial" panose="020B0604020202020204" pitchFamily="34" charset="0"/>
              <a:buChar char="•"/>
            </a:pPr>
            <a:r>
              <a:rPr kumimoji="1" lang="zh-CN" altLang="en-US" sz="2800" b="1"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信道不但出错，而且丢包时</a:t>
            </a:r>
            <a:r>
              <a:rPr kumimoji="1" lang="en-US" altLang="zh-CN" sz="2800" b="1"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——rdt3.0</a:t>
            </a:r>
            <a:endParaRPr kumimoji="1" lang="zh-CN" altLang="en-US" sz="2800" b="1"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138062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p:tgtEl>
                                          <p:spTgt spid="49"/>
                                        </p:tgtEl>
                                        <p:attrNameLst>
                                          <p:attrName>ppt_x</p:attrName>
                                        </p:attrNameLst>
                                      </p:cBhvr>
                                      <p:tavLst>
                                        <p:tav tm="0">
                                          <p:val>
                                            <p:strVal val="#ppt_x-#ppt_w*1.125000"/>
                                          </p:val>
                                        </p:tav>
                                        <p:tav tm="100000">
                                          <p:val>
                                            <p:strVal val="#ppt_x"/>
                                          </p:val>
                                        </p:tav>
                                      </p:tavLst>
                                    </p:anim>
                                    <p:animEffect transition="in" filter="wipe(right)">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05558746-3558-4CFD-9468-ED317E8CF349}"/>
              </a:ext>
            </a:extLst>
          </p:cNvPr>
          <p:cNvGrpSpPr/>
          <p:nvPr/>
        </p:nvGrpSpPr>
        <p:grpSpPr>
          <a:xfrm>
            <a:off x="4165600" y="1616102"/>
            <a:ext cx="3860800" cy="855662"/>
            <a:chOff x="2697691" y="1457405"/>
            <a:chExt cx="3860800" cy="855662"/>
          </a:xfrm>
        </p:grpSpPr>
        <p:sp>
          <p:nvSpPr>
            <p:cNvPr id="57" name="Text Box 8">
              <a:extLst>
                <a:ext uri="{FF2B5EF4-FFF2-40B4-BE49-F238E27FC236}">
                  <a16:creationId xmlns:a16="http://schemas.microsoft.com/office/drawing/2014/main" id="{08C0EF42-967F-46F7-895E-C2E4FC241BD0}"/>
                </a:ext>
              </a:extLst>
            </p:cNvPr>
            <p:cNvSpPr txBox="1">
              <a:spLocks noChangeArrowheads="1"/>
            </p:cNvSpPr>
            <p:nvPr/>
          </p:nvSpPr>
          <p:spPr bwMode="auto">
            <a:xfrm>
              <a:off x="2697691" y="1751092"/>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sndpkt = make_pkt(0, data, checksum)</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udt_send(sndpkt)</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start_timer</a:t>
              </a:r>
            </a:p>
          </p:txBody>
        </p:sp>
        <p:sp>
          <p:nvSpPr>
            <p:cNvPr id="58" name="Text Box 9">
              <a:extLst>
                <a:ext uri="{FF2B5EF4-FFF2-40B4-BE49-F238E27FC236}">
                  <a16:creationId xmlns:a16="http://schemas.microsoft.com/office/drawing/2014/main" id="{FC98F088-521B-4138-9A54-584056AFFE54}"/>
                </a:ext>
              </a:extLst>
            </p:cNvPr>
            <p:cNvSpPr txBox="1">
              <a:spLocks noChangeArrowheads="1"/>
            </p:cNvSpPr>
            <p:nvPr/>
          </p:nvSpPr>
          <p:spPr bwMode="auto">
            <a:xfrm>
              <a:off x="2738966" y="1457405"/>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rdt_send(data)</a:t>
              </a:r>
            </a:p>
          </p:txBody>
        </p:sp>
        <p:sp>
          <p:nvSpPr>
            <p:cNvPr id="59" name="Line 10">
              <a:extLst>
                <a:ext uri="{FF2B5EF4-FFF2-40B4-BE49-F238E27FC236}">
                  <a16:creationId xmlns:a16="http://schemas.microsoft.com/office/drawing/2014/main" id="{B9F0DA88-C710-417F-B514-3D342063F586}"/>
                </a:ext>
              </a:extLst>
            </p:cNvPr>
            <p:cNvSpPr>
              <a:spLocks noChangeShapeType="1"/>
            </p:cNvSpPr>
            <p:nvPr/>
          </p:nvSpPr>
          <p:spPr bwMode="auto">
            <a:xfrm>
              <a:off x="2840566" y="1795542"/>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64" name="Freeform 15">
            <a:extLst>
              <a:ext uri="{FF2B5EF4-FFF2-40B4-BE49-F238E27FC236}">
                <a16:creationId xmlns:a16="http://schemas.microsoft.com/office/drawing/2014/main" id="{89F7A462-6A1F-4D87-B497-B4C4A645D793}"/>
              </a:ext>
            </a:extLst>
          </p:cNvPr>
          <p:cNvSpPr>
            <a:spLocks/>
          </p:cNvSpPr>
          <p:nvPr/>
        </p:nvSpPr>
        <p:spPr bwMode="auto">
          <a:xfrm flipV="1">
            <a:off x="4530725" y="2597177"/>
            <a:ext cx="2090738" cy="163512"/>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2" name="Freeform 23">
            <a:extLst>
              <a:ext uri="{FF2B5EF4-FFF2-40B4-BE49-F238E27FC236}">
                <a16:creationId xmlns:a16="http://schemas.microsoft.com/office/drawing/2014/main" id="{7C705F31-CAC2-443F-B770-4884808F887B}"/>
              </a:ext>
            </a:extLst>
          </p:cNvPr>
          <p:cNvSpPr>
            <a:spLocks/>
          </p:cNvSpPr>
          <p:nvPr/>
        </p:nvSpPr>
        <p:spPr bwMode="auto">
          <a:xfrm>
            <a:off x="4516438" y="5264177"/>
            <a:ext cx="2312987" cy="274637"/>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7" name="组合 6">
            <a:extLst>
              <a:ext uri="{FF2B5EF4-FFF2-40B4-BE49-F238E27FC236}">
                <a16:creationId xmlns:a16="http://schemas.microsoft.com/office/drawing/2014/main" id="{4677F2AA-660A-4384-873E-66F9963B2272}"/>
              </a:ext>
            </a:extLst>
          </p:cNvPr>
          <p:cNvGrpSpPr/>
          <p:nvPr/>
        </p:nvGrpSpPr>
        <p:grpSpPr>
          <a:xfrm>
            <a:off x="4462463" y="5467377"/>
            <a:ext cx="3444875" cy="835025"/>
            <a:chOff x="2994554" y="5308680"/>
            <a:chExt cx="3444875" cy="835025"/>
          </a:xfrm>
        </p:grpSpPr>
        <p:sp>
          <p:nvSpPr>
            <p:cNvPr id="74" name="Text Box 25">
              <a:extLst>
                <a:ext uri="{FF2B5EF4-FFF2-40B4-BE49-F238E27FC236}">
                  <a16:creationId xmlns:a16="http://schemas.microsoft.com/office/drawing/2014/main" id="{222826B2-159C-4D00-9CFB-FF6DF2A7EF11}"/>
                </a:ext>
              </a:extLst>
            </p:cNvPr>
            <p:cNvSpPr txBox="1">
              <a:spLocks noChangeArrowheads="1"/>
            </p:cNvSpPr>
            <p:nvPr/>
          </p:nvSpPr>
          <p:spPr bwMode="auto">
            <a:xfrm>
              <a:off x="2994554" y="5591255"/>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make_pkt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(1, data, checksum)</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start_timer</a:t>
              </a:r>
              <a:endPar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5" name="Text Box 26">
              <a:extLst>
                <a:ext uri="{FF2B5EF4-FFF2-40B4-BE49-F238E27FC236}">
                  <a16:creationId xmlns:a16="http://schemas.microsoft.com/office/drawing/2014/main" id="{E4515EC7-AA0C-4728-9C67-5C7592E7FDE4}"/>
                </a:ext>
              </a:extLst>
            </p:cNvPr>
            <p:cNvSpPr txBox="1">
              <a:spLocks noChangeArrowheads="1"/>
            </p:cNvSpPr>
            <p:nvPr/>
          </p:nvSpPr>
          <p:spPr bwMode="auto">
            <a:xfrm>
              <a:off x="2994554" y="5308680"/>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rdt_send(data)</a:t>
              </a:r>
            </a:p>
          </p:txBody>
        </p:sp>
        <p:sp>
          <p:nvSpPr>
            <p:cNvPr id="76" name="Line 27">
              <a:extLst>
                <a:ext uri="{FF2B5EF4-FFF2-40B4-BE49-F238E27FC236}">
                  <a16:creationId xmlns:a16="http://schemas.microsoft.com/office/drawing/2014/main" id="{A60236BB-B357-45A3-802E-2C0976A20A83}"/>
                </a:ext>
              </a:extLst>
            </p:cNvPr>
            <p:cNvSpPr>
              <a:spLocks noChangeShapeType="1"/>
            </p:cNvSpPr>
            <p:nvPr/>
          </p:nvSpPr>
          <p:spPr bwMode="auto">
            <a:xfrm>
              <a:off x="3113616" y="5619830"/>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52362945-0C6E-4E20-BD40-04E6D17C3F04}"/>
              </a:ext>
            </a:extLst>
          </p:cNvPr>
          <p:cNvGrpSpPr/>
          <p:nvPr/>
        </p:nvGrpSpPr>
        <p:grpSpPr>
          <a:xfrm>
            <a:off x="7426325" y="3632227"/>
            <a:ext cx="2149475" cy="871537"/>
            <a:chOff x="5958416" y="3473530"/>
            <a:chExt cx="2149475" cy="871537"/>
          </a:xfrm>
        </p:grpSpPr>
        <p:sp>
          <p:nvSpPr>
            <p:cNvPr id="77" name="Text Box 28">
              <a:extLst>
                <a:ext uri="{FF2B5EF4-FFF2-40B4-BE49-F238E27FC236}">
                  <a16:creationId xmlns:a16="http://schemas.microsoft.com/office/drawing/2014/main" id="{3EE94C44-0A0A-4877-BD88-1633CF14D68E}"/>
                </a:ext>
              </a:extLst>
            </p:cNvPr>
            <p:cNvSpPr txBox="1">
              <a:spLocks noChangeArrowheads="1"/>
            </p:cNvSpPr>
            <p:nvPr/>
          </p:nvSpPr>
          <p:spPr bwMode="auto">
            <a:xfrm>
              <a:off x="5958416" y="3473530"/>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notcorrupt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isACK</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(rcvpkt,0)</a:t>
              </a:r>
              <a:r>
                <a:rPr lang="en-US" altLang="zh-CN" sz="1000"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8" name="Line 29">
              <a:extLst>
                <a:ext uri="{FF2B5EF4-FFF2-40B4-BE49-F238E27FC236}">
                  <a16:creationId xmlns:a16="http://schemas.microsoft.com/office/drawing/2014/main" id="{621876AC-58EB-4811-94CD-A6E3820FD2E0}"/>
                </a:ext>
              </a:extLst>
            </p:cNvPr>
            <p:cNvSpPr>
              <a:spLocks noChangeShapeType="1"/>
            </p:cNvSpPr>
            <p:nvPr/>
          </p:nvSpPr>
          <p:spPr bwMode="auto">
            <a:xfrm>
              <a:off x="6074304" y="4184730"/>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3" name="Text Box 34">
              <a:extLst>
                <a:ext uri="{FF2B5EF4-FFF2-40B4-BE49-F238E27FC236}">
                  <a16:creationId xmlns:a16="http://schemas.microsoft.com/office/drawing/2014/main" id="{8B14CFE1-C957-48A9-8D24-5E9ADB4D9E79}"/>
                </a:ext>
              </a:extLst>
            </p:cNvPr>
            <p:cNvSpPr txBox="1">
              <a:spLocks noChangeArrowheads="1"/>
            </p:cNvSpPr>
            <p:nvPr/>
          </p:nvSpPr>
          <p:spPr bwMode="auto">
            <a:xfrm>
              <a:off x="5979054" y="4165680"/>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stop_timer</a:t>
              </a:r>
            </a:p>
          </p:txBody>
        </p:sp>
      </p:grpSp>
      <p:grpSp>
        <p:nvGrpSpPr>
          <p:cNvPr id="3" name="组合 2">
            <a:extLst>
              <a:ext uri="{FF2B5EF4-FFF2-40B4-BE49-F238E27FC236}">
                <a16:creationId xmlns:a16="http://schemas.microsoft.com/office/drawing/2014/main" id="{567EDEDD-E3A9-41AC-8AF5-218DA0EE260D}"/>
              </a:ext>
            </a:extLst>
          </p:cNvPr>
          <p:cNvGrpSpPr/>
          <p:nvPr/>
        </p:nvGrpSpPr>
        <p:grpSpPr>
          <a:xfrm>
            <a:off x="2046288" y="3390927"/>
            <a:ext cx="1920875" cy="1112837"/>
            <a:chOff x="578379" y="3232230"/>
            <a:chExt cx="1920875" cy="1112837"/>
          </a:xfrm>
        </p:grpSpPr>
        <p:sp>
          <p:nvSpPr>
            <p:cNvPr id="81" name="Text Box 32">
              <a:extLst>
                <a:ext uri="{FF2B5EF4-FFF2-40B4-BE49-F238E27FC236}">
                  <a16:creationId xmlns:a16="http://schemas.microsoft.com/office/drawing/2014/main" id="{97010553-AFE0-439E-8B81-AF3051DF95DA}"/>
                </a:ext>
              </a:extLst>
            </p:cNvPr>
            <p:cNvSpPr txBox="1">
              <a:spLocks noChangeArrowheads="1"/>
            </p:cNvSpPr>
            <p:nvPr/>
          </p:nvSpPr>
          <p:spPr bwMode="auto">
            <a:xfrm>
              <a:off x="586316" y="3232230"/>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notcorrupt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&amp;&amp; </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isACK</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(rcvpkt,1)</a:t>
              </a:r>
              <a:r>
                <a:rPr lang="en-US" altLang="zh-CN" sz="1000"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2" name="Line 33">
              <a:extLst>
                <a:ext uri="{FF2B5EF4-FFF2-40B4-BE49-F238E27FC236}">
                  <a16:creationId xmlns:a16="http://schemas.microsoft.com/office/drawing/2014/main" id="{A0172B34-BAE4-48AD-B871-EC0C450ED9D7}"/>
                </a:ext>
              </a:extLst>
            </p:cNvPr>
            <p:cNvSpPr>
              <a:spLocks noChangeShapeType="1"/>
            </p:cNvSpPr>
            <p:nvPr/>
          </p:nvSpPr>
          <p:spPr bwMode="auto">
            <a:xfrm>
              <a:off x="713316" y="3972005"/>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4" name="Text Box 35">
              <a:extLst>
                <a:ext uri="{FF2B5EF4-FFF2-40B4-BE49-F238E27FC236}">
                  <a16:creationId xmlns:a16="http://schemas.microsoft.com/office/drawing/2014/main" id="{B3A9EECB-A0DA-4E6D-A5CC-144A7F6A97C2}"/>
                </a:ext>
              </a:extLst>
            </p:cNvPr>
            <p:cNvSpPr txBox="1">
              <a:spLocks noChangeArrowheads="1"/>
            </p:cNvSpPr>
            <p:nvPr/>
          </p:nvSpPr>
          <p:spPr bwMode="auto">
            <a:xfrm>
              <a:off x="578379" y="3945017"/>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stop_timer</a:t>
              </a:r>
              <a:endPar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78295CCC-10CE-4831-9E58-09A1B553DBF6}"/>
              </a:ext>
            </a:extLst>
          </p:cNvPr>
          <p:cNvGrpSpPr/>
          <p:nvPr/>
        </p:nvGrpSpPr>
        <p:grpSpPr>
          <a:xfrm>
            <a:off x="6507163" y="2200302"/>
            <a:ext cx="1579562" cy="1346200"/>
            <a:chOff x="5039254" y="1932272"/>
            <a:chExt cx="1579562" cy="1346200"/>
          </a:xfrm>
        </p:grpSpPr>
        <p:sp>
          <p:nvSpPr>
            <p:cNvPr id="55" name="Oval 6">
              <a:extLst>
                <a:ext uri="{FF2B5EF4-FFF2-40B4-BE49-F238E27FC236}">
                  <a16:creationId xmlns:a16="http://schemas.microsoft.com/office/drawing/2014/main" id="{67C3EBE0-4DD0-4A21-B7CB-805226C649E1}"/>
                </a:ext>
              </a:extLst>
            </p:cNvPr>
            <p:cNvSpPr>
              <a:spLocks noChangeArrowheads="1"/>
            </p:cNvSpPr>
            <p:nvPr/>
          </p:nvSpPr>
          <p:spPr bwMode="auto">
            <a:xfrm>
              <a:off x="5164666" y="2314859"/>
              <a:ext cx="838200" cy="838200"/>
            </a:xfrm>
            <a:prstGeom prst="ellipse">
              <a:avLst/>
            </a:prstGeom>
            <a:solidFill>
              <a:srgbClr val="92D05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1" name="Group 12">
              <a:extLst>
                <a:ext uri="{FF2B5EF4-FFF2-40B4-BE49-F238E27FC236}">
                  <a16:creationId xmlns:a16="http://schemas.microsoft.com/office/drawing/2014/main" id="{AB3DCA6F-71CE-4860-B872-4F02FBD26250}"/>
                </a:ext>
              </a:extLst>
            </p:cNvPr>
            <p:cNvGrpSpPr>
              <a:grpSpLocks/>
            </p:cNvGrpSpPr>
            <p:nvPr/>
          </p:nvGrpSpPr>
          <p:grpSpPr bwMode="auto">
            <a:xfrm>
              <a:off x="5039254" y="2348197"/>
              <a:ext cx="889000" cy="865187"/>
              <a:chOff x="445" y="1273"/>
              <a:chExt cx="560" cy="545"/>
            </a:xfrm>
          </p:grpSpPr>
          <p:sp>
            <p:nvSpPr>
              <p:cNvPr id="62" name="Oval 13">
                <a:extLst>
                  <a:ext uri="{FF2B5EF4-FFF2-40B4-BE49-F238E27FC236}">
                    <a16:creationId xmlns:a16="http://schemas.microsoft.com/office/drawing/2014/main" id="{585F1A8B-13B6-42B3-A0BB-59B2713F8A6A}"/>
                  </a:ext>
                </a:extLst>
              </p:cNvPr>
              <p:cNvSpPr>
                <a:spLocks noChangeArrowheads="1"/>
              </p:cNvSpPr>
              <p:nvPr/>
            </p:nvSpPr>
            <p:spPr bwMode="auto">
              <a:xfrm>
                <a:off x="445" y="1273"/>
                <a:ext cx="560" cy="54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3" name="Text Box 14">
                <a:extLst>
                  <a:ext uri="{FF2B5EF4-FFF2-40B4-BE49-F238E27FC236}">
                    <a16:creationId xmlns:a16="http://schemas.microsoft.com/office/drawing/2014/main" id="{209A957F-631C-49F4-B6BB-420872527218}"/>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latin typeface="Times New Roman" panose="02020603050405020304" pitchFamily="18" charset="0"/>
                    <a:ea typeface="思源黑体 CN Normal" panose="020B0400000000000000" pitchFamily="34" charset="-122"/>
                    <a:cs typeface="Times New Roman" panose="02020603050405020304" pitchFamily="18" charset="0"/>
                  </a:rPr>
                  <a:t>等待</a:t>
                </a:r>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ACK0</a:t>
                </a:r>
              </a:p>
            </p:txBody>
          </p:sp>
        </p:grpSp>
        <p:sp>
          <p:nvSpPr>
            <p:cNvPr id="65" name="Freeform 16">
              <a:extLst>
                <a:ext uri="{FF2B5EF4-FFF2-40B4-BE49-F238E27FC236}">
                  <a16:creationId xmlns:a16="http://schemas.microsoft.com/office/drawing/2014/main" id="{A8CC10B8-98DB-41AD-9636-6C662A815F2B}"/>
                </a:ext>
              </a:extLst>
            </p:cNvPr>
            <p:cNvSpPr>
              <a:spLocks/>
            </p:cNvSpPr>
            <p:nvPr/>
          </p:nvSpPr>
          <p:spPr bwMode="auto">
            <a:xfrm>
              <a:off x="5747279" y="1932272"/>
              <a:ext cx="871537" cy="666750"/>
            </a:xfrm>
            <a:custGeom>
              <a:avLst/>
              <a:gdLst>
                <a:gd name="T0" fmla="*/ 0 w 549"/>
                <a:gd name="T1" fmla="*/ 2147483646 h 420"/>
                <a:gd name="T2" fmla="*/ 2147483646 w 549"/>
                <a:gd name="T3" fmla="*/ 2147483646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5" name="Freeform 36">
              <a:extLst>
                <a:ext uri="{FF2B5EF4-FFF2-40B4-BE49-F238E27FC236}">
                  <a16:creationId xmlns:a16="http://schemas.microsoft.com/office/drawing/2014/main" id="{50FFDF15-7BDA-4423-8DE7-2C3ABDAF0271}"/>
                </a:ext>
              </a:extLst>
            </p:cNvPr>
            <p:cNvSpPr>
              <a:spLocks/>
            </p:cNvSpPr>
            <p:nvPr/>
          </p:nvSpPr>
          <p:spPr bwMode="auto">
            <a:xfrm>
              <a:off x="5917141" y="2595847"/>
              <a:ext cx="461963" cy="682625"/>
            </a:xfrm>
            <a:custGeom>
              <a:avLst/>
              <a:gdLst>
                <a:gd name="T0" fmla="*/ 0 w 291"/>
                <a:gd name="T1" fmla="*/ 2147483646 h 430"/>
                <a:gd name="T2" fmla="*/ 2147483646 w 291"/>
                <a:gd name="T3" fmla="*/ 2147483646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0" name="组合 9">
            <a:extLst>
              <a:ext uri="{FF2B5EF4-FFF2-40B4-BE49-F238E27FC236}">
                <a16:creationId xmlns:a16="http://schemas.microsoft.com/office/drawing/2014/main" id="{9C071B50-2712-4661-ACFF-9E2F15160A7B}"/>
              </a:ext>
            </a:extLst>
          </p:cNvPr>
          <p:cNvGrpSpPr/>
          <p:nvPr/>
        </p:nvGrpSpPr>
        <p:grpSpPr>
          <a:xfrm>
            <a:off x="7716838" y="2805139"/>
            <a:ext cx="2116137" cy="665163"/>
            <a:chOff x="6248929" y="2646442"/>
            <a:chExt cx="2116137" cy="665163"/>
          </a:xfrm>
        </p:grpSpPr>
        <p:sp>
          <p:nvSpPr>
            <p:cNvPr id="86" name="Text Box 37">
              <a:extLst>
                <a:ext uri="{FF2B5EF4-FFF2-40B4-BE49-F238E27FC236}">
                  <a16:creationId xmlns:a16="http://schemas.microsoft.com/office/drawing/2014/main" id="{7CF6826B-865E-426D-BA07-BF329048F0D4}"/>
                </a:ext>
              </a:extLst>
            </p:cNvPr>
            <p:cNvSpPr txBox="1">
              <a:spLocks noChangeArrowheads="1"/>
            </p:cNvSpPr>
            <p:nvPr/>
          </p:nvSpPr>
          <p:spPr bwMode="auto">
            <a:xfrm>
              <a:off x="6248929" y="2882980"/>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start_timer</a:t>
              </a:r>
              <a:endPar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7" name="Text Box 38">
              <a:extLst>
                <a:ext uri="{FF2B5EF4-FFF2-40B4-BE49-F238E27FC236}">
                  <a16:creationId xmlns:a16="http://schemas.microsoft.com/office/drawing/2014/main" id="{DBD25D10-4015-4542-AD8C-7A3FBA39C7D9}"/>
                </a:ext>
              </a:extLst>
            </p:cNvPr>
            <p:cNvSpPr txBox="1">
              <a:spLocks noChangeArrowheads="1"/>
            </p:cNvSpPr>
            <p:nvPr/>
          </p:nvSpPr>
          <p:spPr bwMode="auto">
            <a:xfrm>
              <a:off x="6271154" y="2646442"/>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timeout</a:t>
              </a:r>
            </a:p>
          </p:txBody>
        </p:sp>
        <p:sp>
          <p:nvSpPr>
            <p:cNvPr id="88" name="Line 39">
              <a:extLst>
                <a:ext uri="{FF2B5EF4-FFF2-40B4-BE49-F238E27FC236}">
                  <a16:creationId xmlns:a16="http://schemas.microsoft.com/office/drawing/2014/main" id="{D4FA0DC0-2ED3-4AD0-830E-F71BCC42071E}"/>
                </a:ext>
              </a:extLst>
            </p:cNvPr>
            <p:cNvSpPr>
              <a:spLocks noChangeShapeType="1"/>
            </p:cNvSpPr>
            <p:nvPr/>
          </p:nvSpPr>
          <p:spPr bwMode="auto">
            <a:xfrm>
              <a:off x="6360054" y="2900442"/>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5" name="组合 4">
            <a:extLst>
              <a:ext uri="{FF2B5EF4-FFF2-40B4-BE49-F238E27FC236}">
                <a16:creationId xmlns:a16="http://schemas.microsoft.com/office/drawing/2014/main" id="{910A7D0F-B0E7-4011-90E5-AAE1858D0654}"/>
              </a:ext>
            </a:extLst>
          </p:cNvPr>
          <p:cNvGrpSpPr/>
          <p:nvPr/>
        </p:nvGrpSpPr>
        <p:grpSpPr>
          <a:xfrm>
            <a:off x="2014538" y="4506065"/>
            <a:ext cx="1824038" cy="682625"/>
            <a:chOff x="306916" y="4573667"/>
            <a:chExt cx="1824038" cy="682625"/>
          </a:xfrm>
        </p:grpSpPr>
        <p:sp>
          <p:nvSpPr>
            <p:cNvPr id="91" name="Text Box 42">
              <a:extLst>
                <a:ext uri="{FF2B5EF4-FFF2-40B4-BE49-F238E27FC236}">
                  <a16:creationId xmlns:a16="http://schemas.microsoft.com/office/drawing/2014/main" id="{7BD84B6F-CEFB-448E-96F7-A6CCBB51A2B8}"/>
                </a:ext>
              </a:extLst>
            </p:cNvPr>
            <p:cNvSpPr txBox="1">
              <a:spLocks noChangeArrowheads="1"/>
            </p:cNvSpPr>
            <p:nvPr/>
          </p:nvSpPr>
          <p:spPr bwMode="auto">
            <a:xfrm>
              <a:off x="306916" y="4827667"/>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udt_send</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sndpkt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start_timer</a:t>
              </a:r>
              <a:endPar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8C661D1D-7396-488D-B497-1CC434ABA5C9}"/>
                </a:ext>
              </a:extLst>
            </p:cNvPr>
            <p:cNvGrpSpPr/>
            <p:nvPr/>
          </p:nvGrpSpPr>
          <p:grpSpPr>
            <a:xfrm>
              <a:off x="321204" y="4573667"/>
              <a:ext cx="1114425" cy="285750"/>
              <a:chOff x="321204" y="4573667"/>
              <a:chExt cx="1114425" cy="285750"/>
            </a:xfrm>
          </p:grpSpPr>
          <p:sp>
            <p:nvSpPr>
              <p:cNvPr id="92" name="Text Box 43">
                <a:extLst>
                  <a:ext uri="{FF2B5EF4-FFF2-40B4-BE49-F238E27FC236}">
                    <a16:creationId xmlns:a16="http://schemas.microsoft.com/office/drawing/2014/main" id="{4192CB34-C7CC-423A-AEE7-B33FDD21AD0B}"/>
                  </a:ext>
                </a:extLst>
              </p:cNvPr>
              <p:cNvSpPr txBox="1">
                <a:spLocks noChangeArrowheads="1"/>
              </p:cNvSpPr>
              <p:nvPr/>
            </p:nvSpPr>
            <p:spPr bwMode="auto">
              <a:xfrm>
                <a:off x="321204" y="4573667"/>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思源黑体 CN Normal" panose="020B0400000000000000" pitchFamily="34" charset="-122"/>
                    <a:cs typeface="Times New Roman" panose="02020603050405020304" pitchFamily="18" charset="0"/>
                  </a:rPr>
                  <a:t>timeout</a:t>
                </a:r>
              </a:p>
            </p:txBody>
          </p:sp>
          <p:sp>
            <p:nvSpPr>
              <p:cNvPr id="93" name="Line 44">
                <a:extLst>
                  <a:ext uri="{FF2B5EF4-FFF2-40B4-BE49-F238E27FC236}">
                    <a16:creationId xmlns:a16="http://schemas.microsoft.com/office/drawing/2014/main" id="{9DB53F61-5C41-437B-BF42-FC904C1A6893}"/>
                  </a:ext>
                </a:extLst>
              </p:cNvPr>
              <p:cNvSpPr>
                <a:spLocks noChangeShapeType="1"/>
              </p:cNvSpPr>
              <p:nvPr/>
            </p:nvSpPr>
            <p:spPr bwMode="auto">
              <a:xfrm>
                <a:off x="424391" y="4856242"/>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grpSp>
        <p:nvGrpSpPr>
          <p:cNvPr id="113" name="组合 112">
            <a:extLst>
              <a:ext uri="{FF2B5EF4-FFF2-40B4-BE49-F238E27FC236}">
                <a16:creationId xmlns:a16="http://schemas.microsoft.com/office/drawing/2014/main" id="{AB9DACE6-01AE-43C0-8BA9-62CBB01AA119}"/>
              </a:ext>
            </a:extLst>
          </p:cNvPr>
          <p:cNvGrpSpPr/>
          <p:nvPr/>
        </p:nvGrpSpPr>
        <p:grpSpPr>
          <a:xfrm>
            <a:off x="6599238" y="4487889"/>
            <a:ext cx="1552575" cy="1301750"/>
            <a:chOff x="5131329" y="4219859"/>
            <a:chExt cx="1552575" cy="1301750"/>
          </a:xfrm>
        </p:grpSpPr>
        <p:sp>
          <p:nvSpPr>
            <p:cNvPr id="54" name="Oval 5">
              <a:extLst>
                <a:ext uri="{FF2B5EF4-FFF2-40B4-BE49-F238E27FC236}">
                  <a16:creationId xmlns:a16="http://schemas.microsoft.com/office/drawing/2014/main" id="{649644F9-90A3-4E19-A0EF-132EF9F13167}"/>
                </a:ext>
              </a:extLst>
            </p:cNvPr>
            <p:cNvSpPr>
              <a:spLocks noChangeArrowheads="1"/>
            </p:cNvSpPr>
            <p:nvPr/>
          </p:nvSpPr>
          <p:spPr bwMode="auto">
            <a:xfrm>
              <a:off x="5393266" y="4219859"/>
              <a:ext cx="838200" cy="838200"/>
            </a:xfrm>
            <a:prstGeom prst="ellipse">
              <a:avLst/>
            </a:prstGeom>
            <a:solidFill>
              <a:srgbClr val="C00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8" name="Group 19">
              <a:extLst>
                <a:ext uri="{FF2B5EF4-FFF2-40B4-BE49-F238E27FC236}">
                  <a16:creationId xmlns:a16="http://schemas.microsoft.com/office/drawing/2014/main" id="{77C6EDFC-832E-4AFB-B2F1-43FED58C6287}"/>
                </a:ext>
              </a:extLst>
            </p:cNvPr>
            <p:cNvGrpSpPr>
              <a:grpSpLocks/>
            </p:cNvGrpSpPr>
            <p:nvPr/>
          </p:nvGrpSpPr>
          <p:grpSpPr bwMode="auto">
            <a:xfrm>
              <a:off x="5131329" y="4262722"/>
              <a:ext cx="1189037" cy="850900"/>
              <a:chOff x="4090" y="3230"/>
              <a:chExt cx="749" cy="536"/>
            </a:xfrm>
          </p:grpSpPr>
          <p:sp>
            <p:nvSpPr>
              <p:cNvPr id="69" name="Oval 20">
                <a:extLst>
                  <a:ext uri="{FF2B5EF4-FFF2-40B4-BE49-F238E27FC236}">
                    <a16:creationId xmlns:a16="http://schemas.microsoft.com/office/drawing/2014/main" id="{2BB12C1C-1468-43DD-BF15-93572F5C5603}"/>
                  </a:ext>
                </a:extLst>
              </p:cNvPr>
              <p:cNvSpPr>
                <a:spLocks noChangeArrowheads="1"/>
              </p:cNvSpPr>
              <p:nvPr/>
            </p:nvSpPr>
            <p:spPr bwMode="auto">
              <a:xfrm>
                <a:off x="4159" y="3230"/>
                <a:ext cx="595" cy="53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0" name="Text Box 21">
                <a:extLst>
                  <a:ext uri="{FF2B5EF4-FFF2-40B4-BE49-F238E27FC236}">
                    <a16:creationId xmlns:a16="http://schemas.microsoft.com/office/drawing/2014/main" id="{B3BB33A1-32E5-4AE0-B894-2E09D6E63409}"/>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上层的</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调用</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1</a:t>
                </a:r>
              </a:p>
            </p:txBody>
          </p:sp>
        </p:grpSp>
        <p:sp>
          <p:nvSpPr>
            <p:cNvPr id="94" name="Freeform 45">
              <a:extLst>
                <a:ext uri="{FF2B5EF4-FFF2-40B4-BE49-F238E27FC236}">
                  <a16:creationId xmlns:a16="http://schemas.microsoft.com/office/drawing/2014/main" id="{856C4686-83AC-4A6C-9C5A-232FC9EEDDC6}"/>
                </a:ext>
              </a:extLst>
            </p:cNvPr>
            <p:cNvSpPr>
              <a:spLocks/>
            </p:cNvSpPr>
            <p:nvPr/>
          </p:nvSpPr>
          <p:spPr bwMode="auto">
            <a:xfrm>
              <a:off x="6104466" y="4631022"/>
              <a:ext cx="579438" cy="890587"/>
            </a:xfrm>
            <a:custGeom>
              <a:avLst/>
              <a:gdLst>
                <a:gd name="T0" fmla="*/ 2147483646 w 322"/>
                <a:gd name="T1" fmla="*/ 2147483646 h 483"/>
                <a:gd name="T2" fmla="*/ 0 w 322"/>
                <a:gd name="T3" fmla="*/ 2147483646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14" name="组合 113">
            <a:extLst>
              <a:ext uri="{FF2B5EF4-FFF2-40B4-BE49-F238E27FC236}">
                <a16:creationId xmlns:a16="http://schemas.microsoft.com/office/drawing/2014/main" id="{F955B616-4747-49FB-8AD7-F5B074736E25}"/>
              </a:ext>
            </a:extLst>
          </p:cNvPr>
          <p:cNvGrpSpPr/>
          <p:nvPr/>
        </p:nvGrpSpPr>
        <p:grpSpPr>
          <a:xfrm>
            <a:off x="3176588" y="4487889"/>
            <a:ext cx="1550987" cy="1371600"/>
            <a:chOff x="1708679" y="4219859"/>
            <a:chExt cx="1550987" cy="1371600"/>
          </a:xfrm>
        </p:grpSpPr>
        <p:sp>
          <p:nvSpPr>
            <p:cNvPr id="56" name="Oval 7">
              <a:extLst>
                <a:ext uri="{FF2B5EF4-FFF2-40B4-BE49-F238E27FC236}">
                  <a16:creationId xmlns:a16="http://schemas.microsoft.com/office/drawing/2014/main" id="{B6CADBC4-B879-4B3C-B2AF-B559F5D8EBE9}"/>
                </a:ext>
              </a:extLst>
            </p:cNvPr>
            <p:cNvSpPr>
              <a:spLocks noChangeArrowheads="1"/>
            </p:cNvSpPr>
            <p:nvPr/>
          </p:nvSpPr>
          <p:spPr bwMode="auto">
            <a:xfrm>
              <a:off x="2421466" y="4219859"/>
              <a:ext cx="838200" cy="838200"/>
            </a:xfrm>
            <a:prstGeom prst="ellipse">
              <a:avLst/>
            </a:prstGeom>
            <a:solidFill>
              <a:schemeClr val="accent2"/>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9" name="Freeform 40">
              <a:extLst>
                <a:ext uri="{FF2B5EF4-FFF2-40B4-BE49-F238E27FC236}">
                  <a16:creationId xmlns:a16="http://schemas.microsoft.com/office/drawing/2014/main" id="{5D413B37-D838-4311-B094-317725C1F6F0}"/>
                </a:ext>
              </a:extLst>
            </p:cNvPr>
            <p:cNvSpPr>
              <a:spLocks/>
            </p:cNvSpPr>
            <p:nvPr/>
          </p:nvSpPr>
          <p:spPr bwMode="auto">
            <a:xfrm>
              <a:off x="1908704" y="4959634"/>
              <a:ext cx="692150" cy="631825"/>
            </a:xfrm>
            <a:custGeom>
              <a:avLst/>
              <a:gdLst>
                <a:gd name="T0" fmla="*/ 2147483646 w 436"/>
                <a:gd name="T1" fmla="*/ 2147483646 h 398"/>
                <a:gd name="T2" fmla="*/ 2147483646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0" name="Freeform 41">
              <a:extLst>
                <a:ext uri="{FF2B5EF4-FFF2-40B4-BE49-F238E27FC236}">
                  <a16:creationId xmlns:a16="http://schemas.microsoft.com/office/drawing/2014/main" id="{E5E464CC-E9DA-4138-A049-B722EB1D8126}"/>
                </a:ext>
              </a:extLst>
            </p:cNvPr>
            <p:cNvSpPr>
              <a:spLocks/>
            </p:cNvSpPr>
            <p:nvPr/>
          </p:nvSpPr>
          <p:spPr bwMode="auto">
            <a:xfrm>
              <a:off x="1708679" y="4670709"/>
              <a:ext cx="571500" cy="420688"/>
            </a:xfrm>
            <a:custGeom>
              <a:avLst/>
              <a:gdLst>
                <a:gd name="T0" fmla="*/ 2147483646 w 900"/>
                <a:gd name="T1" fmla="*/ 2147483646 h 662"/>
                <a:gd name="T2" fmla="*/ 2147483646 w 900"/>
                <a:gd name="T3" fmla="*/ 2147483646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00" name="Group 51">
              <a:extLst>
                <a:ext uri="{FF2B5EF4-FFF2-40B4-BE49-F238E27FC236}">
                  <a16:creationId xmlns:a16="http://schemas.microsoft.com/office/drawing/2014/main" id="{421F5388-FC4A-4F6F-86DE-7F5D6DE3C6E5}"/>
                </a:ext>
              </a:extLst>
            </p:cNvPr>
            <p:cNvGrpSpPr>
              <a:grpSpLocks/>
            </p:cNvGrpSpPr>
            <p:nvPr/>
          </p:nvGrpSpPr>
          <p:grpSpPr bwMode="auto">
            <a:xfrm>
              <a:off x="2308754" y="4246847"/>
              <a:ext cx="889000" cy="865187"/>
              <a:chOff x="445" y="1273"/>
              <a:chExt cx="560" cy="545"/>
            </a:xfrm>
          </p:grpSpPr>
          <p:sp>
            <p:nvSpPr>
              <p:cNvPr id="101" name="Oval 52">
                <a:extLst>
                  <a:ext uri="{FF2B5EF4-FFF2-40B4-BE49-F238E27FC236}">
                    <a16:creationId xmlns:a16="http://schemas.microsoft.com/office/drawing/2014/main" id="{14CCC7ED-0CBF-4FA3-B46A-3C78664A8DDF}"/>
                  </a:ext>
                </a:extLst>
              </p:cNvPr>
              <p:cNvSpPr>
                <a:spLocks noChangeArrowheads="1"/>
              </p:cNvSpPr>
              <p:nvPr/>
            </p:nvSpPr>
            <p:spPr bwMode="auto">
              <a:xfrm>
                <a:off x="445" y="1273"/>
                <a:ext cx="560" cy="545"/>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2" name="Text Box 53">
                <a:extLst>
                  <a:ext uri="{FF2B5EF4-FFF2-40B4-BE49-F238E27FC236}">
                    <a16:creationId xmlns:a16="http://schemas.microsoft.com/office/drawing/2014/main" id="{5333FF3A-B04E-42E4-AEA2-22D628D1D02D}"/>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 </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ACK1</a:t>
                </a:r>
              </a:p>
            </p:txBody>
          </p:sp>
        </p:grpSp>
      </p:grpSp>
      <p:grpSp>
        <p:nvGrpSpPr>
          <p:cNvPr id="14" name="组合 13">
            <a:extLst>
              <a:ext uri="{FF2B5EF4-FFF2-40B4-BE49-F238E27FC236}">
                <a16:creationId xmlns:a16="http://schemas.microsoft.com/office/drawing/2014/main" id="{0D47C739-7759-40F2-B0F2-C326365D6106}"/>
              </a:ext>
            </a:extLst>
          </p:cNvPr>
          <p:cNvGrpSpPr/>
          <p:nvPr/>
        </p:nvGrpSpPr>
        <p:grpSpPr>
          <a:xfrm>
            <a:off x="3152775" y="2070127"/>
            <a:ext cx="1601788" cy="1441450"/>
            <a:chOff x="1684866" y="1802097"/>
            <a:chExt cx="1601788" cy="1441450"/>
          </a:xfrm>
        </p:grpSpPr>
        <p:grpSp>
          <p:nvGrpSpPr>
            <p:cNvPr id="13" name="组合 12">
              <a:extLst>
                <a:ext uri="{FF2B5EF4-FFF2-40B4-BE49-F238E27FC236}">
                  <a16:creationId xmlns:a16="http://schemas.microsoft.com/office/drawing/2014/main" id="{7BD6351B-37B3-4D56-B3E2-F9C6CA0B740C}"/>
                </a:ext>
              </a:extLst>
            </p:cNvPr>
            <p:cNvGrpSpPr/>
            <p:nvPr/>
          </p:nvGrpSpPr>
          <p:grpSpPr>
            <a:xfrm>
              <a:off x="2097616" y="1802097"/>
              <a:ext cx="1189038" cy="1441450"/>
              <a:chOff x="2097616" y="1802097"/>
              <a:chExt cx="1189038" cy="1441450"/>
            </a:xfrm>
          </p:grpSpPr>
          <p:sp>
            <p:nvSpPr>
              <p:cNvPr id="53" name="Oval 4">
                <a:extLst>
                  <a:ext uri="{FF2B5EF4-FFF2-40B4-BE49-F238E27FC236}">
                    <a16:creationId xmlns:a16="http://schemas.microsoft.com/office/drawing/2014/main" id="{8084C0A0-D7DE-4634-9956-8A1980CAE3D4}"/>
                  </a:ext>
                </a:extLst>
              </p:cNvPr>
              <p:cNvSpPr>
                <a:spLocks noChangeArrowheads="1"/>
              </p:cNvSpPr>
              <p:nvPr/>
            </p:nvSpPr>
            <p:spPr bwMode="auto">
              <a:xfrm>
                <a:off x="2345266" y="2314859"/>
                <a:ext cx="838200" cy="838200"/>
              </a:xfrm>
              <a:prstGeom prst="ellipse">
                <a:avLst/>
              </a:prstGeom>
              <a:solidFill>
                <a:srgbClr val="FFC000"/>
              </a:solidFill>
              <a:ln w="19050">
                <a:no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0" name="Line 11">
                <a:extLst>
                  <a:ext uri="{FF2B5EF4-FFF2-40B4-BE49-F238E27FC236}">
                    <a16:creationId xmlns:a16="http://schemas.microsoft.com/office/drawing/2014/main" id="{FDE99EB6-869A-43C9-970E-E61B9163328B}"/>
                  </a:ext>
                </a:extLst>
              </p:cNvPr>
              <p:cNvSpPr>
                <a:spLocks noChangeShapeType="1"/>
              </p:cNvSpPr>
              <p:nvPr/>
            </p:nvSpPr>
            <p:spPr bwMode="auto">
              <a:xfrm>
                <a:off x="2427816" y="1802097"/>
                <a:ext cx="157163" cy="576262"/>
              </a:xfrm>
              <a:prstGeom prst="line">
                <a:avLst/>
              </a:prstGeom>
              <a:noFill/>
              <a:ln w="28575">
                <a:solidFill>
                  <a:srgbClr val="009FF6"/>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96" name="Group 47">
                <a:extLst>
                  <a:ext uri="{FF2B5EF4-FFF2-40B4-BE49-F238E27FC236}">
                    <a16:creationId xmlns:a16="http://schemas.microsoft.com/office/drawing/2014/main" id="{E8D8BA12-00D4-4862-BB9F-08F250EE412D}"/>
                  </a:ext>
                </a:extLst>
              </p:cNvPr>
              <p:cNvGrpSpPr>
                <a:grpSpLocks/>
              </p:cNvGrpSpPr>
              <p:nvPr/>
            </p:nvGrpSpPr>
            <p:grpSpPr bwMode="auto">
              <a:xfrm>
                <a:off x="2097616" y="2392647"/>
                <a:ext cx="1189038" cy="850900"/>
                <a:chOff x="4090" y="3230"/>
                <a:chExt cx="749" cy="536"/>
              </a:xfrm>
            </p:grpSpPr>
            <p:sp>
              <p:nvSpPr>
                <p:cNvPr id="97" name="Oval 48">
                  <a:extLst>
                    <a:ext uri="{FF2B5EF4-FFF2-40B4-BE49-F238E27FC236}">
                      <a16:creationId xmlns:a16="http://schemas.microsoft.com/office/drawing/2014/main" id="{62AC61AF-D0C9-4791-AFAC-DDFA3C13D12F}"/>
                    </a:ext>
                  </a:extLst>
                </p:cNvPr>
                <p:cNvSpPr>
                  <a:spLocks noChangeArrowheads="1"/>
                </p:cNvSpPr>
                <p:nvPr/>
              </p:nvSpPr>
              <p:spPr bwMode="auto">
                <a:xfrm>
                  <a:off x="4159" y="3230"/>
                  <a:ext cx="595" cy="536"/>
                </a:xfrm>
                <a:prstGeom prst="ellipse">
                  <a:avLst/>
                </a:prstGeom>
                <a:solidFill>
                  <a:srgbClr val="FFFFFF"/>
                </a:solidFill>
                <a:ln w="19050">
                  <a:solidFill>
                    <a:srgbClr val="009FF6"/>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8" name="Text Box 49">
                  <a:extLst>
                    <a:ext uri="{FF2B5EF4-FFF2-40B4-BE49-F238E27FC236}">
                      <a16:creationId xmlns:a16="http://schemas.microsoft.com/office/drawing/2014/main" id="{3859E86A-DCFC-40A2-A14F-B2E824C63E5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等待来自</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上层的</a:t>
                  </a:r>
                </a:p>
                <a:p>
                  <a:pPr algn="ctr"/>
                  <a:r>
                    <a:rPr lang="zh-CN" altLang="en-US" sz="1400" dirty="0">
                      <a:latin typeface="Times New Roman" panose="02020603050405020304" pitchFamily="18" charset="0"/>
                      <a:ea typeface="思源黑体 CN Normal" panose="020B0400000000000000" pitchFamily="34" charset="-122"/>
                      <a:cs typeface="Times New Roman" panose="02020603050405020304" pitchFamily="18" charset="0"/>
                    </a:rPr>
                    <a:t>调用</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0</a:t>
                  </a:r>
                </a:p>
              </p:txBody>
            </p:sp>
          </p:grpSp>
        </p:grpSp>
        <p:sp>
          <p:nvSpPr>
            <p:cNvPr id="103" name="Freeform 54">
              <a:extLst>
                <a:ext uri="{FF2B5EF4-FFF2-40B4-BE49-F238E27FC236}">
                  <a16:creationId xmlns:a16="http://schemas.microsoft.com/office/drawing/2014/main" id="{74F77885-F705-453E-A87E-F778B83FF6B5}"/>
                </a:ext>
              </a:extLst>
            </p:cNvPr>
            <p:cNvSpPr>
              <a:spLocks/>
            </p:cNvSpPr>
            <p:nvPr/>
          </p:nvSpPr>
          <p:spPr bwMode="auto">
            <a:xfrm flipH="1" flipV="1">
              <a:off x="1684866" y="2040222"/>
              <a:ext cx="579438" cy="890587"/>
            </a:xfrm>
            <a:custGeom>
              <a:avLst/>
              <a:gdLst>
                <a:gd name="T0" fmla="*/ 2147483646 w 322"/>
                <a:gd name="T1" fmla="*/ 2147483646 h 483"/>
                <a:gd name="T2" fmla="*/ 0 w 322"/>
                <a:gd name="T3" fmla="*/ 2147483646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04F8A072-F4BC-4850-90B2-3DF18BD0D16A}"/>
              </a:ext>
            </a:extLst>
          </p:cNvPr>
          <p:cNvGrpSpPr/>
          <p:nvPr/>
        </p:nvGrpSpPr>
        <p:grpSpPr>
          <a:xfrm>
            <a:off x="7897812" y="5092036"/>
            <a:ext cx="1428750" cy="624995"/>
            <a:chOff x="6429903" y="4933339"/>
            <a:chExt cx="1428750" cy="624995"/>
          </a:xfrm>
        </p:grpSpPr>
        <p:sp>
          <p:nvSpPr>
            <p:cNvPr id="104" name="Text Box 55">
              <a:extLst>
                <a:ext uri="{FF2B5EF4-FFF2-40B4-BE49-F238E27FC236}">
                  <a16:creationId xmlns:a16="http://schemas.microsoft.com/office/drawing/2014/main" id="{FF7C8D96-2A6C-427C-A4DD-5EA293652CA0}"/>
                </a:ext>
              </a:extLst>
            </p:cNvPr>
            <p:cNvSpPr txBox="1">
              <a:spLocks noChangeArrowheads="1"/>
            </p:cNvSpPr>
            <p:nvPr/>
          </p:nvSpPr>
          <p:spPr bwMode="auto">
            <a:xfrm>
              <a:off x="6902038" y="5219780"/>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楷体" panose="02010609060101010101" pitchFamily="49" charset="-122"/>
                  <a:cs typeface="Arial" panose="020B0604020202020204" pitchFamily="34" charset="0"/>
                </a:rPr>
                <a:t>L</a:t>
              </a:r>
            </a:p>
          </p:txBody>
        </p:sp>
        <p:sp>
          <p:nvSpPr>
            <p:cNvPr id="105" name="Text Box 56">
              <a:extLst>
                <a:ext uri="{FF2B5EF4-FFF2-40B4-BE49-F238E27FC236}">
                  <a16:creationId xmlns:a16="http://schemas.microsoft.com/office/drawing/2014/main" id="{DEEC34F8-967C-4004-97A5-6BA5FACF7EDC}"/>
                </a:ext>
              </a:extLst>
            </p:cNvPr>
            <p:cNvSpPr txBox="1">
              <a:spLocks noChangeArrowheads="1"/>
            </p:cNvSpPr>
            <p:nvPr/>
          </p:nvSpPr>
          <p:spPr bwMode="auto">
            <a:xfrm>
              <a:off x="6429903" y="4933339"/>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106" name="Line 57">
              <a:extLst>
                <a:ext uri="{FF2B5EF4-FFF2-40B4-BE49-F238E27FC236}">
                  <a16:creationId xmlns:a16="http://schemas.microsoft.com/office/drawing/2014/main" id="{DAB4E473-C4D8-4961-8554-AD6A919A6121}"/>
                </a:ext>
              </a:extLst>
            </p:cNvPr>
            <p:cNvSpPr>
              <a:spLocks noChangeShapeType="1"/>
            </p:cNvSpPr>
            <p:nvPr/>
          </p:nvSpPr>
          <p:spPr bwMode="auto">
            <a:xfrm>
              <a:off x="6523566" y="525629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07CBDB24-B1E2-40A8-99E4-151519D87D23}"/>
              </a:ext>
            </a:extLst>
          </p:cNvPr>
          <p:cNvGrpSpPr/>
          <p:nvPr/>
        </p:nvGrpSpPr>
        <p:grpSpPr>
          <a:xfrm>
            <a:off x="7627938" y="1722464"/>
            <a:ext cx="1704975" cy="989429"/>
            <a:chOff x="6160029" y="1563767"/>
            <a:chExt cx="1704975" cy="989429"/>
          </a:xfrm>
        </p:grpSpPr>
        <p:sp>
          <p:nvSpPr>
            <p:cNvPr id="66" name="Text Box 17">
              <a:extLst>
                <a:ext uri="{FF2B5EF4-FFF2-40B4-BE49-F238E27FC236}">
                  <a16:creationId xmlns:a16="http://schemas.microsoft.com/office/drawing/2014/main" id="{D50E7749-D094-4015-8273-E8A81D5F3DB2}"/>
                </a:ext>
              </a:extLst>
            </p:cNvPr>
            <p:cNvSpPr txBox="1">
              <a:spLocks noChangeArrowheads="1"/>
            </p:cNvSpPr>
            <p:nvPr/>
          </p:nvSpPr>
          <p:spPr bwMode="auto">
            <a:xfrm>
              <a:off x="6160029" y="1563767"/>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rdt_rcv(rcvpkt) &amp;&amp;  </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 corrupt(rcvpkt) ||</a:t>
              </a:r>
            </a:p>
            <a:p>
              <a:r>
                <a:rPr lang="en-US" altLang="zh-CN" sz="1400">
                  <a:latin typeface="Times New Roman" panose="02020603050405020304" pitchFamily="18" charset="0"/>
                  <a:ea typeface="思源黑体 CN Normal" panose="020B0400000000000000" pitchFamily="34" charset="-122"/>
                  <a:cs typeface="Times New Roman" panose="02020603050405020304" pitchFamily="18" charset="0"/>
                </a:rPr>
                <a:t>isACK(rcvpkt,1) )</a:t>
              </a:r>
            </a:p>
          </p:txBody>
        </p:sp>
        <p:sp>
          <p:nvSpPr>
            <p:cNvPr id="67" name="Line 18">
              <a:extLst>
                <a:ext uri="{FF2B5EF4-FFF2-40B4-BE49-F238E27FC236}">
                  <a16:creationId xmlns:a16="http://schemas.microsoft.com/office/drawing/2014/main" id="{88D100B0-37C0-4860-B0B5-BC8FEE90946C}"/>
                </a:ext>
              </a:extLst>
            </p:cNvPr>
            <p:cNvSpPr>
              <a:spLocks noChangeShapeType="1"/>
            </p:cNvSpPr>
            <p:nvPr/>
          </p:nvSpPr>
          <p:spPr bwMode="auto">
            <a:xfrm>
              <a:off x="6369579" y="2265442"/>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7" name="Text Box 58">
              <a:extLst>
                <a:ext uri="{FF2B5EF4-FFF2-40B4-BE49-F238E27FC236}">
                  <a16:creationId xmlns:a16="http://schemas.microsoft.com/office/drawing/2014/main" id="{BCE7A6FB-90DB-49ED-9625-414081BA0881}"/>
                </a:ext>
              </a:extLst>
            </p:cNvPr>
            <p:cNvSpPr txBox="1">
              <a:spLocks noChangeArrowheads="1"/>
            </p:cNvSpPr>
            <p:nvPr/>
          </p:nvSpPr>
          <p:spPr bwMode="auto">
            <a:xfrm>
              <a:off x="6805201" y="2214642"/>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楷体" panose="02010609060101010101" pitchFamily="49" charset="-122"/>
                  <a:cs typeface="Arial" panose="020B0604020202020204" pitchFamily="34" charset="0"/>
                </a:rPr>
                <a:t>L</a:t>
              </a:r>
            </a:p>
          </p:txBody>
        </p:sp>
      </p:grpSp>
      <p:grpSp>
        <p:nvGrpSpPr>
          <p:cNvPr id="2" name="组合 1">
            <a:extLst>
              <a:ext uri="{FF2B5EF4-FFF2-40B4-BE49-F238E27FC236}">
                <a16:creationId xmlns:a16="http://schemas.microsoft.com/office/drawing/2014/main" id="{DCA19237-7AE6-4D6C-AAA0-F8AD4541FFBA}"/>
              </a:ext>
            </a:extLst>
          </p:cNvPr>
          <p:cNvGrpSpPr/>
          <p:nvPr/>
        </p:nvGrpSpPr>
        <p:grpSpPr>
          <a:xfrm>
            <a:off x="2182813" y="2400327"/>
            <a:ext cx="1428750" cy="587791"/>
            <a:chOff x="714904" y="2241630"/>
            <a:chExt cx="1428750" cy="587791"/>
          </a:xfrm>
        </p:grpSpPr>
        <p:sp>
          <p:nvSpPr>
            <p:cNvPr id="95" name="Text Box 46">
              <a:extLst>
                <a:ext uri="{FF2B5EF4-FFF2-40B4-BE49-F238E27FC236}">
                  <a16:creationId xmlns:a16="http://schemas.microsoft.com/office/drawing/2014/main" id="{9C230288-1CEA-4117-A6A2-F4D945602275}"/>
                </a:ext>
              </a:extLst>
            </p:cNvPr>
            <p:cNvSpPr txBox="1">
              <a:spLocks noChangeArrowheads="1"/>
            </p:cNvSpPr>
            <p:nvPr/>
          </p:nvSpPr>
          <p:spPr bwMode="auto">
            <a:xfrm>
              <a:off x="714904" y="224163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99" name="Line 50">
              <a:extLst>
                <a:ext uri="{FF2B5EF4-FFF2-40B4-BE49-F238E27FC236}">
                  <a16:creationId xmlns:a16="http://schemas.microsoft.com/office/drawing/2014/main" id="{4C7D5A48-96A7-4DE5-8BD8-8ABB6458B0A3}"/>
                </a:ext>
              </a:extLst>
            </p:cNvPr>
            <p:cNvSpPr>
              <a:spLocks noChangeShapeType="1"/>
            </p:cNvSpPr>
            <p:nvPr/>
          </p:nvSpPr>
          <p:spPr bwMode="auto">
            <a:xfrm>
              <a:off x="802216" y="2527380"/>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8" name="Text Box 59">
              <a:extLst>
                <a:ext uri="{FF2B5EF4-FFF2-40B4-BE49-F238E27FC236}">
                  <a16:creationId xmlns:a16="http://schemas.microsoft.com/office/drawing/2014/main" id="{62FB6F04-7AD4-423D-87C3-C3DF868D29B7}"/>
                </a:ext>
              </a:extLst>
            </p:cNvPr>
            <p:cNvSpPr txBox="1">
              <a:spLocks noChangeArrowheads="1"/>
            </p:cNvSpPr>
            <p:nvPr/>
          </p:nvSpPr>
          <p:spPr bwMode="auto">
            <a:xfrm>
              <a:off x="1153701" y="2490867"/>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楷体" panose="02010609060101010101" pitchFamily="49" charset="-122"/>
                  <a:cs typeface="Arial" panose="020B0604020202020204" pitchFamily="34" charset="0"/>
                </a:rPr>
                <a:t>L</a:t>
              </a:r>
            </a:p>
          </p:txBody>
        </p:sp>
      </p:grpSp>
      <p:grpSp>
        <p:nvGrpSpPr>
          <p:cNvPr id="6" name="组合 5">
            <a:extLst>
              <a:ext uri="{FF2B5EF4-FFF2-40B4-BE49-F238E27FC236}">
                <a16:creationId xmlns:a16="http://schemas.microsoft.com/office/drawing/2014/main" id="{2FCB06B7-FAD6-4D66-8EFB-58233DFE1BDA}"/>
              </a:ext>
            </a:extLst>
          </p:cNvPr>
          <p:cNvGrpSpPr/>
          <p:nvPr/>
        </p:nvGrpSpPr>
        <p:grpSpPr>
          <a:xfrm>
            <a:off x="2178579" y="5269477"/>
            <a:ext cx="1622425" cy="1070391"/>
            <a:chOff x="968904" y="5429330"/>
            <a:chExt cx="1622425" cy="1070391"/>
          </a:xfrm>
        </p:grpSpPr>
        <p:sp>
          <p:nvSpPr>
            <p:cNvPr id="79" name="Text Box 30">
              <a:extLst>
                <a:ext uri="{FF2B5EF4-FFF2-40B4-BE49-F238E27FC236}">
                  <a16:creationId xmlns:a16="http://schemas.microsoft.com/office/drawing/2014/main" id="{FDE4BD26-EE7E-41BB-A647-49C25B2F5650}"/>
                </a:ext>
              </a:extLst>
            </p:cNvPr>
            <p:cNvSpPr txBox="1">
              <a:spLocks noChangeArrowheads="1"/>
            </p:cNvSpPr>
            <p:nvPr/>
          </p:nvSpPr>
          <p:spPr bwMode="auto">
            <a:xfrm>
              <a:off x="968904" y="5429330"/>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rdt_rcv</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&amp;&amp;  </a:t>
              </a:r>
            </a:p>
            <a:p>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corrupt(</a:t>
              </a:r>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rcvpkt</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 ||</a:t>
              </a:r>
            </a:p>
            <a:p>
              <a:r>
                <a:rPr lang="en-US" altLang="zh-CN" sz="1400" dirty="0" err="1">
                  <a:latin typeface="Times New Roman" panose="02020603050405020304" pitchFamily="18" charset="0"/>
                  <a:ea typeface="思源黑体 CN Normal" panose="020B0400000000000000" pitchFamily="34" charset="-122"/>
                  <a:cs typeface="Times New Roman" panose="02020603050405020304" pitchFamily="18" charset="0"/>
                </a:rPr>
                <a:t>isACK</a:t>
              </a:r>
              <a:r>
                <a:rPr lang="en-US" altLang="zh-CN" sz="1400" dirty="0">
                  <a:latin typeface="Times New Roman" panose="02020603050405020304" pitchFamily="18" charset="0"/>
                  <a:ea typeface="思源黑体 CN Normal" panose="020B0400000000000000" pitchFamily="34" charset="-122"/>
                  <a:cs typeface="Times New Roman" panose="02020603050405020304" pitchFamily="18" charset="0"/>
                </a:rPr>
                <a:t>(rcvpkt,0) )</a:t>
              </a:r>
            </a:p>
          </p:txBody>
        </p:sp>
        <p:sp>
          <p:nvSpPr>
            <p:cNvPr id="80" name="Line 31">
              <a:extLst>
                <a:ext uri="{FF2B5EF4-FFF2-40B4-BE49-F238E27FC236}">
                  <a16:creationId xmlns:a16="http://schemas.microsoft.com/office/drawing/2014/main" id="{245618C7-7FB3-47A9-85CA-0E25B0B5D642}"/>
                </a:ext>
              </a:extLst>
            </p:cNvPr>
            <p:cNvSpPr>
              <a:spLocks noChangeShapeType="1"/>
            </p:cNvSpPr>
            <p:nvPr/>
          </p:nvSpPr>
          <p:spPr bwMode="auto">
            <a:xfrm>
              <a:off x="1072091" y="6154817"/>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9" name="Text Box 60">
              <a:extLst>
                <a:ext uri="{FF2B5EF4-FFF2-40B4-BE49-F238E27FC236}">
                  <a16:creationId xmlns:a16="http://schemas.microsoft.com/office/drawing/2014/main" id="{FD234D33-1394-472A-9BC8-E749467DE40A}"/>
                </a:ext>
              </a:extLst>
            </p:cNvPr>
            <p:cNvSpPr txBox="1">
              <a:spLocks noChangeArrowheads="1"/>
            </p:cNvSpPr>
            <p:nvPr/>
          </p:nvSpPr>
          <p:spPr bwMode="auto">
            <a:xfrm>
              <a:off x="1556926" y="6161167"/>
              <a:ext cx="325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dirty="0">
                  <a:latin typeface="Symbol" panose="05050102010706020507" pitchFamily="18" charset="2"/>
                  <a:ea typeface="楷体" panose="02010609060101010101" pitchFamily="49" charset="-122"/>
                  <a:cs typeface="Arial" panose="020B0604020202020204" pitchFamily="34" charset="0"/>
                </a:rPr>
                <a:t>L</a:t>
              </a:r>
            </a:p>
          </p:txBody>
        </p:sp>
      </p:grpSp>
      <p:sp>
        <p:nvSpPr>
          <p:cNvPr id="111" name="Rectangle 11">
            <a:extLst>
              <a:ext uri="{FF2B5EF4-FFF2-40B4-BE49-F238E27FC236}">
                <a16:creationId xmlns:a16="http://schemas.microsoft.com/office/drawing/2014/main" id="{C90E299F-08EF-422B-907F-639C5CE89AD6}"/>
              </a:ext>
            </a:extLst>
          </p:cNvPr>
          <p:cNvSpPr>
            <a:spLocks noChangeArrowheads="1"/>
          </p:cNvSpPr>
          <p:nvPr/>
        </p:nvSpPr>
        <p:spPr bwMode="auto">
          <a:xfrm>
            <a:off x="7338180" y="5962472"/>
            <a:ext cx="2224921" cy="360363"/>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Rdt3.0</a:t>
            </a:r>
            <a:r>
              <a:rPr kumimoji="1" lang="zh-CN" altLang="en-US" sz="2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的发送方</a:t>
            </a:r>
          </a:p>
        </p:txBody>
      </p:sp>
      <p:sp>
        <p:nvSpPr>
          <p:cNvPr id="73" name="Freeform 24">
            <a:extLst>
              <a:ext uri="{FF2B5EF4-FFF2-40B4-BE49-F238E27FC236}">
                <a16:creationId xmlns:a16="http://schemas.microsoft.com/office/drawing/2014/main" id="{342E146D-DDBB-4A9F-B35F-2C535BC0F764}"/>
              </a:ext>
            </a:extLst>
          </p:cNvPr>
          <p:cNvSpPr>
            <a:spLocks/>
          </p:cNvSpPr>
          <p:nvPr/>
        </p:nvSpPr>
        <p:spPr bwMode="auto">
          <a:xfrm rot="5400000" flipH="1" flipV="1">
            <a:off x="6757194" y="3853683"/>
            <a:ext cx="1184275" cy="166687"/>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1" name="Freeform 22">
            <a:extLst>
              <a:ext uri="{FF2B5EF4-FFF2-40B4-BE49-F238E27FC236}">
                <a16:creationId xmlns:a16="http://schemas.microsoft.com/office/drawing/2014/main" id="{86E4E488-084C-48A2-AEE3-5C06D0096130}"/>
              </a:ext>
            </a:extLst>
          </p:cNvPr>
          <p:cNvSpPr>
            <a:spLocks/>
          </p:cNvSpPr>
          <p:nvPr/>
        </p:nvSpPr>
        <p:spPr bwMode="auto">
          <a:xfrm rot="16200000" flipV="1">
            <a:off x="3286919" y="3928295"/>
            <a:ext cx="1254125" cy="150813"/>
          </a:xfrm>
          <a:custGeom>
            <a:avLst/>
            <a:gdLst>
              <a:gd name="T0" fmla="*/ 0 w 2835"/>
              <a:gd name="T1" fmla="*/ 0 h 525"/>
              <a:gd name="T2" fmla="*/ 2147483646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9FF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10" name="组合 109">
            <a:extLst>
              <a:ext uri="{FF2B5EF4-FFF2-40B4-BE49-F238E27FC236}">
                <a16:creationId xmlns:a16="http://schemas.microsoft.com/office/drawing/2014/main" id="{3B64EDA5-5C91-4865-9CE7-9C6C56F383C4}"/>
              </a:ext>
            </a:extLst>
          </p:cNvPr>
          <p:cNvGrpSpPr/>
          <p:nvPr/>
        </p:nvGrpSpPr>
        <p:grpSpPr>
          <a:xfrm>
            <a:off x="430213" y="0"/>
            <a:ext cx="6614890" cy="1428589"/>
            <a:chOff x="551030" y="-368704"/>
            <a:chExt cx="6614890" cy="1428589"/>
          </a:xfrm>
        </p:grpSpPr>
        <p:grpSp>
          <p:nvGrpSpPr>
            <p:cNvPr id="112" name="组合 111">
              <a:extLst>
                <a:ext uri="{FF2B5EF4-FFF2-40B4-BE49-F238E27FC236}">
                  <a16:creationId xmlns:a16="http://schemas.microsoft.com/office/drawing/2014/main" id="{99EE451D-CB5B-41A0-83D7-92461FC40C47}"/>
                </a:ext>
              </a:extLst>
            </p:cNvPr>
            <p:cNvGrpSpPr/>
            <p:nvPr/>
          </p:nvGrpSpPr>
          <p:grpSpPr>
            <a:xfrm>
              <a:off x="1201632" y="303925"/>
              <a:ext cx="5964288" cy="709466"/>
              <a:chOff x="1839059" y="967769"/>
              <a:chExt cx="5964288" cy="709466"/>
            </a:xfrm>
          </p:grpSpPr>
          <p:sp>
            <p:nvSpPr>
              <p:cNvPr id="116" name="矩形: 圆角 30">
                <a:extLst>
                  <a:ext uri="{FF2B5EF4-FFF2-40B4-BE49-F238E27FC236}">
                    <a16:creationId xmlns:a16="http://schemas.microsoft.com/office/drawing/2014/main" id="{86551119-77EE-488F-97B2-9EB178B66CB9}"/>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17" name="文本框 116">
                <a:extLst>
                  <a:ext uri="{FF2B5EF4-FFF2-40B4-BE49-F238E27FC236}">
                    <a16:creationId xmlns:a16="http://schemas.microsoft.com/office/drawing/2014/main" id="{9DE2D2AC-12D9-4436-A207-C85BE6758496}"/>
                  </a:ext>
                </a:extLst>
              </p:cNvPr>
              <p:cNvSpPr txBox="1"/>
              <p:nvPr/>
            </p:nvSpPr>
            <p:spPr>
              <a:xfrm>
                <a:off x="2673077" y="1030904"/>
                <a:ext cx="501725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可靠数据传输的原理</a:t>
                </a:r>
              </a:p>
            </p:txBody>
          </p:sp>
        </p:grpSp>
        <p:pic>
          <p:nvPicPr>
            <p:cNvPr id="115" name="图片 114">
              <a:extLst>
                <a:ext uri="{FF2B5EF4-FFF2-40B4-BE49-F238E27FC236}">
                  <a16:creationId xmlns:a16="http://schemas.microsoft.com/office/drawing/2014/main" id="{A077D9C5-C6A5-47AD-83BA-C816E24DD1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7563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left)">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up)">
                                      <p:cBhvr>
                                        <p:cTn id="35" dur="500"/>
                                        <p:tgtEl>
                                          <p:spTgt spid="73"/>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wipe(up)">
                                      <p:cBhvr>
                                        <p:cTn id="42" dur="500"/>
                                        <p:tgtEl>
                                          <p:spTgt spid="113"/>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right)">
                                      <p:cBhvr>
                                        <p:cTn id="49" dur="500"/>
                                        <p:tgtEl>
                                          <p:spTgt spid="72"/>
                                        </p:tgtEl>
                                      </p:cBhvr>
                                    </p:animEffect>
                                  </p:childTnLst>
                                </p:cTn>
                              </p:par>
                              <p:par>
                                <p:cTn id="50" presetID="10"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wipe(down)">
                                      <p:cBhvr>
                                        <p:cTn id="56" dur="500"/>
                                        <p:tgtEl>
                                          <p:spTgt spid="114"/>
                                        </p:tgtEl>
                                      </p:cBhvr>
                                    </p:animEffect>
                                  </p:childTnLst>
                                </p:cTn>
                              </p:par>
                              <p:par>
                                <p:cTn id="57" presetID="10"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par>
                                <p:cTn id="60" presetID="10" presetClass="entr" presetSubtype="0"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par>
                          <p:cTn id="63" fill="hold">
                            <p:stCondLst>
                              <p:cond delay="4000"/>
                            </p:stCondLst>
                            <p:childTnLst>
                              <p:par>
                                <p:cTn id="64" presetID="22" presetClass="entr" presetSubtype="4" fill="hold" grpId="0" nodeType="after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wipe(down)">
                                      <p:cBhvr>
                                        <p:cTn id="66" dur="500"/>
                                        <p:tgtEl>
                                          <p:spTgt spid="71"/>
                                        </p:tgtEl>
                                      </p:cBhvr>
                                    </p:animEffect>
                                  </p:childTnLst>
                                </p:cTn>
                              </p:par>
                              <p:par>
                                <p:cTn id="67" presetID="10"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par>
                          <p:cTn id="70" fill="hold">
                            <p:stCondLst>
                              <p:cond delay="4500"/>
                            </p:stCondLst>
                            <p:childTnLst>
                              <p:par>
                                <p:cTn id="71" presetID="53" presetClass="entr" presetSubtype="16" fill="hold" grpId="0" nodeType="afterEffect">
                                  <p:stCondLst>
                                    <p:cond delay="0"/>
                                  </p:stCondLst>
                                  <p:childTnLst>
                                    <p:set>
                                      <p:cBhvr>
                                        <p:cTn id="72" dur="1" fill="hold">
                                          <p:stCondLst>
                                            <p:cond delay="0"/>
                                          </p:stCondLst>
                                        </p:cTn>
                                        <p:tgtEl>
                                          <p:spTgt spid="111"/>
                                        </p:tgtEl>
                                        <p:attrNameLst>
                                          <p:attrName>style.visibility</p:attrName>
                                        </p:attrNameLst>
                                      </p:cBhvr>
                                      <p:to>
                                        <p:strVal val="visible"/>
                                      </p:to>
                                    </p:set>
                                    <p:anim calcmode="lin" valueType="num">
                                      <p:cBhvr>
                                        <p:cTn id="73" dur="500" fill="hold"/>
                                        <p:tgtEl>
                                          <p:spTgt spid="111"/>
                                        </p:tgtEl>
                                        <p:attrNameLst>
                                          <p:attrName>ppt_w</p:attrName>
                                        </p:attrNameLst>
                                      </p:cBhvr>
                                      <p:tavLst>
                                        <p:tav tm="0">
                                          <p:val>
                                            <p:fltVal val="0"/>
                                          </p:val>
                                        </p:tav>
                                        <p:tav tm="100000">
                                          <p:val>
                                            <p:strVal val="#ppt_w"/>
                                          </p:val>
                                        </p:tav>
                                      </p:tavLst>
                                    </p:anim>
                                    <p:anim calcmode="lin" valueType="num">
                                      <p:cBhvr>
                                        <p:cTn id="74" dur="500" fill="hold"/>
                                        <p:tgtEl>
                                          <p:spTgt spid="111"/>
                                        </p:tgtEl>
                                        <p:attrNameLst>
                                          <p:attrName>ppt_h</p:attrName>
                                        </p:attrNameLst>
                                      </p:cBhvr>
                                      <p:tavLst>
                                        <p:tav tm="0">
                                          <p:val>
                                            <p:fltVal val="0"/>
                                          </p:val>
                                        </p:tav>
                                        <p:tav tm="100000">
                                          <p:val>
                                            <p:strVal val="#ppt_h"/>
                                          </p:val>
                                        </p:tav>
                                      </p:tavLst>
                                    </p:anim>
                                    <p:animEffect transition="in" filter="fade">
                                      <p:cBhvr>
                                        <p:cTn id="7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2" grpId="0" animBg="1"/>
      <p:bldP spid="111" grpId="0" animBg="1"/>
      <p:bldP spid="73" grpId="0" animBg="1"/>
      <p:bldP spid="7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箭头连接符 16">
            <a:extLst>
              <a:ext uri="{FF2B5EF4-FFF2-40B4-BE49-F238E27FC236}">
                <a16:creationId xmlns:a16="http://schemas.microsoft.com/office/drawing/2014/main" id="{E78F2F12-8803-475E-AB13-F2469CC29DAE}"/>
              </a:ext>
            </a:extLst>
          </p:cNvPr>
          <p:cNvCxnSpPr/>
          <p:nvPr/>
        </p:nvCxnSpPr>
        <p:spPr>
          <a:xfrm>
            <a:off x="2464976" y="2163774"/>
            <a:ext cx="0" cy="2493818"/>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C7C062C5-3F00-4D10-927F-71E0E1A982FE}"/>
              </a:ext>
            </a:extLst>
          </p:cNvPr>
          <p:cNvCxnSpPr/>
          <p:nvPr/>
        </p:nvCxnSpPr>
        <p:spPr>
          <a:xfrm>
            <a:off x="4084112" y="2163774"/>
            <a:ext cx="0" cy="2493818"/>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F4DB73E4-0D63-46B3-8384-DD51F64F7EEC}"/>
              </a:ext>
            </a:extLst>
          </p:cNvPr>
          <p:cNvCxnSpPr/>
          <p:nvPr/>
        </p:nvCxnSpPr>
        <p:spPr>
          <a:xfrm>
            <a:off x="7572000" y="2163774"/>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96722524-70F1-4ABC-A0A4-EC97AB953658}"/>
              </a:ext>
            </a:extLst>
          </p:cNvPr>
          <p:cNvCxnSpPr/>
          <p:nvPr/>
        </p:nvCxnSpPr>
        <p:spPr>
          <a:xfrm>
            <a:off x="9253481" y="2163774"/>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4436F7B-01B8-4BBD-8F6B-32264CE63D5C}"/>
              </a:ext>
            </a:extLst>
          </p:cNvPr>
          <p:cNvCxnSpPr/>
          <p:nvPr/>
        </p:nvCxnSpPr>
        <p:spPr>
          <a:xfrm>
            <a:off x="2464976" y="2447706"/>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27187797-4961-470A-8AC4-989BBC72AB36}"/>
              </a:ext>
            </a:extLst>
          </p:cNvPr>
          <p:cNvCxnSpPr>
            <a:cxnSpLocks/>
          </p:cNvCxnSpPr>
          <p:nvPr/>
        </p:nvCxnSpPr>
        <p:spPr>
          <a:xfrm flipH="1">
            <a:off x="2480562" y="2627304"/>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D9C9CE5-3043-4717-B0DD-3DBEFDB7DE9A}"/>
              </a:ext>
            </a:extLst>
          </p:cNvPr>
          <p:cNvCxnSpPr/>
          <p:nvPr/>
        </p:nvCxnSpPr>
        <p:spPr>
          <a:xfrm>
            <a:off x="2464976" y="3065953"/>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0557C2A2-A7ED-416E-940A-71C940067186}"/>
              </a:ext>
            </a:extLst>
          </p:cNvPr>
          <p:cNvCxnSpPr>
            <a:cxnSpLocks/>
          </p:cNvCxnSpPr>
          <p:nvPr/>
        </p:nvCxnSpPr>
        <p:spPr>
          <a:xfrm flipH="1">
            <a:off x="2480562" y="3245551"/>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36531163-C8BC-4C5F-AE8A-345908EEE1AC}"/>
              </a:ext>
            </a:extLst>
          </p:cNvPr>
          <p:cNvCxnSpPr/>
          <p:nvPr/>
        </p:nvCxnSpPr>
        <p:spPr>
          <a:xfrm>
            <a:off x="2464976" y="3684200"/>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43F4CC14-59D1-4237-9082-5E4FA7CC4660}"/>
              </a:ext>
            </a:extLst>
          </p:cNvPr>
          <p:cNvCxnSpPr>
            <a:cxnSpLocks/>
          </p:cNvCxnSpPr>
          <p:nvPr/>
        </p:nvCxnSpPr>
        <p:spPr>
          <a:xfrm flipH="1">
            <a:off x="2480562" y="3863798"/>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99E953AE-FFE3-4AB2-B86F-3570E068D8DA}"/>
              </a:ext>
            </a:extLst>
          </p:cNvPr>
          <p:cNvCxnSpPr/>
          <p:nvPr/>
        </p:nvCxnSpPr>
        <p:spPr>
          <a:xfrm>
            <a:off x="7603173" y="2447706"/>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21892F-8523-4C61-A809-CAE4BCE70FA1}"/>
              </a:ext>
            </a:extLst>
          </p:cNvPr>
          <p:cNvCxnSpPr>
            <a:cxnSpLocks/>
          </p:cNvCxnSpPr>
          <p:nvPr/>
        </p:nvCxnSpPr>
        <p:spPr>
          <a:xfrm flipH="1">
            <a:off x="7634346" y="2615346"/>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028C56DF-16DB-44EF-863F-2A5539CC7EDE}"/>
              </a:ext>
            </a:extLst>
          </p:cNvPr>
          <p:cNvCxnSpPr/>
          <p:nvPr/>
        </p:nvCxnSpPr>
        <p:spPr>
          <a:xfrm>
            <a:off x="7603173" y="3657389"/>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C31223FF-2B3E-4480-95E2-F6E37DA621C6}"/>
              </a:ext>
            </a:extLst>
          </p:cNvPr>
          <p:cNvCxnSpPr>
            <a:cxnSpLocks/>
          </p:cNvCxnSpPr>
          <p:nvPr/>
        </p:nvCxnSpPr>
        <p:spPr>
          <a:xfrm flipH="1">
            <a:off x="7598660" y="3825029"/>
            <a:ext cx="1623650" cy="4303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4CC70520-011E-49FD-8940-55094D8556DE}"/>
              </a:ext>
            </a:extLst>
          </p:cNvPr>
          <p:cNvCxnSpPr/>
          <p:nvPr/>
        </p:nvCxnSpPr>
        <p:spPr>
          <a:xfrm>
            <a:off x="7603173" y="4272843"/>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04BB0482-0F04-46FF-B8C9-0882F46FA93B}"/>
              </a:ext>
            </a:extLst>
          </p:cNvPr>
          <p:cNvCxnSpPr>
            <a:cxnSpLocks/>
          </p:cNvCxnSpPr>
          <p:nvPr/>
        </p:nvCxnSpPr>
        <p:spPr>
          <a:xfrm flipH="1">
            <a:off x="7634346" y="4440483"/>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615DEEF3-0CF0-4821-8AD2-234853AB8830}"/>
              </a:ext>
            </a:extLst>
          </p:cNvPr>
          <p:cNvCxnSpPr>
            <a:cxnSpLocks/>
          </p:cNvCxnSpPr>
          <p:nvPr/>
        </p:nvCxnSpPr>
        <p:spPr>
          <a:xfrm>
            <a:off x="7603173" y="3014560"/>
            <a:ext cx="938790" cy="97199"/>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
        <p:nvSpPr>
          <p:cNvPr id="141" name="Text Box 79">
            <a:extLst>
              <a:ext uri="{FF2B5EF4-FFF2-40B4-BE49-F238E27FC236}">
                <a16:creationId xmlns:a16="http://schemas.microsoft.com/office/drawing/2014/main" id="{FDC08CB3-F246-4A0E-9536-499C9A4D63F9}"/>
              </a:ext>
            </a:extLst>
          </p:cNvPr>
          <p:cNvSpPr txBox="1">
            <a:spLocks noChangeArrowheads="1"/>
          </p:cNvSpPr>
          <p:nvPr/>
        </p:nvSpPr>
        <p:spPr bwMode="auto">
          <a:xfrm>
            <a:off x="1845990" y="1706488"/>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发送方</a:t>
            </a:r>
          </a:p>
        </p:txBody>
      </p:sp>
      <p:sp>
        <p:nvSpPr>
          <p:cNvPr id="142" name="Text Box 79">
            <a:extLst>
              <a:ext uri="{FF2B5EF4-FFF2-40B4-BE49-F238E27FC236}">
                <a16:creationId xmlns:a16="http://schemas.microsoft.com/office/drawing/2014/main" id="{AC5C05A6-6FB8-4BBC-80CD-3A7A883D4714}"/>
              </a:ext>
            </a:extLst>
          </p:cNvPr>
          <p:cNvSpPr txBox="1">
            <a:spLocks noChangeArrowheads="1"/>
          </p:cNvSpPr>
          <p:nvPr/>
        </p:nvSpPr>
        <p:spPr bwMode="auto">
          <a:xfrm>
            <a:off x="3744461" y="1701108"/>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接收方</a:t>
            </a:r>
          </a:p>
        </p:txBody>
      </p:sp>
      <p:sp>
        <p:nvSpPr>
          <p:cNvPr id="143" name="Text Box 79">
            <a:extLst>
              <a:ext uri="{FF2B5EF4-FFF2-40B4-BE49-F238E27FC236}">
                <a16:creationId xmlns:a16="http://schemas.microsoft.com/office/drawing/2014/main" id="{B3D5E3C5-F4FE-4BAB-A464-7D2F05381E9A}"/>
              </a:ext>
            </a:extLst>
          </p:cNvPr>
          <p:cNvSpPr txBox="1">
            <a:spLocks noChangeArrowheads="1"/>
          </p:cNvSpPr>
          <p:nvPr/>
        </p:nvSpPr>
        <p:spPr bwMode="auto">
          <a:xfrm>
            <a:off x="6960738" y="1706488"/>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发送方</a:t>
            </a:r>
          </a:p>
        </p:txBody>
      </p:sp>
      <p:sp>
        <p:nvSpPr>
          <p:cNvPr id="144" name="Text Box 79">
            <a:extLst>
              <a:ext uri="{FF2B5EF4-FFF2-40B4-BE49-F238E27FC236}">
                <a16:creationId xmlns:a16="http://schemas.microsoft.com/office/drawing/2014/main" id="{8812BFDD-537E-4114-A6D9-8E74271C192B}"/>
              </a:ext>
            </a:extLst>
          </p:cNvPr>
          <p:cNvSpPr txBox="1">
            <a:spLocks noChangeArrowheads="1"/>
          </p:cNvSpPr>
          <p:nvPr/>
        </p:nvSpPr>
        <p:spPr bwMode="auto">
          <a:xfrm>
            <a:off x="8859209" y="1701108"/>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接收方</a:t>
            </a:r>
          </a:p>
        </p:txBody>
      </p:sp>
      <p:sp>
        <p:nvSpPr>
          <p:cNvPr id="146" name="Text Box 79">
            <a:extLst>
              <a:ext uri="{FF2B5EF4-FFF2-40B4-BE49-F238E27FC236}">
                <a16:creationId xmlns:a16="http://schemas.microsoft.com/office/drawing/2014/main" id="{2FB11F29-8FAF-423D-BA9F-BBF823569741}"/>
              </a:ext>
            </a:extLst>
          </p:cNvPr>
          <p:cNvSpPr txBox="1">
            <a:spLocks noChangeArrowheads="1"/>
          </p:cNvSpPr>
          <p:nvPr/>
        </p:nvSpPr>
        <p:spPr bwMode="auto">
          <a:xfrm>
            <a:off x="1409288" y="2990414"/>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47" name="Text Box 79">
            <a:extLst>
              <a:ext uri="{FF2B5EF4-FFF2-40B4-BE49-F238E27FC236}">
                <a16:creationId xmlns:a16="http://schemas.microsoft.com/office/drawing/2014/main" id="{73140AA8-259C-47D5-8D18-9DE2FBD2AF1E}"/>
              </a:ext>
            </a:extLst>
          </p:cNvPr>
          <p:cNvSpPr txBox="1">
            <a:spLocks noChangeArrowheads="1"/>
          </p:cNvSpPr>
          <p:nvPr/>
        </p:nvSpPr>
        <p:spPr bwMode="auto">
          <a:xfrm>
            <a:off x="1409288" y="3226821"/>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48" name="Text Box 79">
            <a:extLst>
              <a:ext uri="{FF2B5EF4-FFF2-40B4-BE49-F238E27FC236}">
                <a16:creationId xmlns:a16="http://schemas.microsoft.com/office/drawing/2014/main" id="{77E004E0-40C7-4F5C-8FFC-C995FCCC6EEE}"/>
              </a:ext>
            </a:extLst>
          </p:cNvPr>
          <p:cNvSpPr txBox="1">
            <a:spLocks noChangeArrowheads="1"/>
          </p:cNvSpPr>
          <p:nvPr/>
        </p:nvSpPr>
        <p:spPr bwMode="auto">
          <a:xfrm>
            <a:off x="1452023" y="380671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49" name="Text Box 79">
            <a:extLst>
              <a:ext uri="{FF2B5EF4-FFF2-40B4-BE49-F238E27FC236}">
                <a16:creationId xmlns:a16="http://schemas.microsoft.com/office/drawing/2014/main" id="{C64503A3-C8AA-4D45-BA1B-A6B37FDD4CF9}"/>
              </a:ext>
            </a:extLst>
          </p:cNvPr>
          <p:cNvSpPr txBox="1">
            <a:spLocks noChangeArrowheads="1"/>
          </p:cNvSpPr>
          <p:nvPr/>
        </p:nvSpPr>
        <p:spPr bwMode="auto">
          <a:xfrm>
            <a:off x="1452023" y="4043120"/>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50" name="Text Box 79">
            <a:extLst>
              <a:ext uri="{FF2B5EF4-FFF2-40B4-BE49-F238E27FC236}">
                <a16:creationId xmlns:a16="http://schemas.microsoft.com/office/drawing/2014/main" id="{6069F501-2D87-4B67-B0AB-4B7645D2D8A0}"/>
              </a:ext>
            </a:extLst>
          </p:cNvPr>
          <p:cNvSpPr txBox="1">
            <a:spLocks noChangeArrowheads="1"/>
          </p:cNvSpPr>
          <p:nvPr/>
        </p:nvSpPr>
        <p:spPr bwMode="auto">
          <a:xfrm>
            <a:off x="4106004" y="2770397"/>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1" name="Text Box 79">
            <a:extLst>
              <a:ext uri="{FF2B5EF4-FFF2-40B4-BE49-F238E27FC236}">
                <a16:creationId xmlns:a16="http://schemas.microsoft.com/office/drawing/2014/main" id="{FEA47109-E528-4A47-95A8-71A25F9CBCB8}"/>
              </a:ext>
            </a:extLst>
          </p:cNvPr>
          <p:cNvSpPr txBox="1">
            <a:spLocks noChangeArrowheads="1"/>
          </p:cNvSpPr>
          <p:nvPr/>
        </p:nvSpPr>
        <p:spPr bwMode="auto">
          <a:xfrm>
            <a:off x="4106004" y="2538370"/>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52" name="Text Box 79">
            <a:extLst>
              <a:ext uri="{FF2B5EF4-FFF2-40B4-BE49-F238E27FC236}">
                <a16:creationId xmlns:a16="http://schemas.microsoft.com/office/drawing/2014/main" id="{47536BDE-5E40-4EEF-A876-D0B59629AF9A}"/>
              </a:ext>
            </a:extLst>
          </p:cNvPr>
          <p:cNvSpPr txBox="1">
            <a:spLocks noChangeArrowheads="1"/>
          </p:cNvSpPr>
          <p:nvPr/>
        </p:nvSpPr>
        <p:spPr bwMode="auto">
          <a:xfrm>
            <a:off x="4106004" y="3591076"/>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3" name="Text Box 79">
            <a:extLst>
              <a:ext uri="{FF2B5EF4-FFF2-40B4-BE49-F238E27FC236}">
                <a16:creationId xmlns:a16="http://schemas.microsoft.com/office/drawing/2014/main" id="{48766AD8-723A-4F1F-941C-76C463EE24E9}"/>
              </a:ext>
            </a:extLst>
          </p:cNvPr>
          <p:cNvSpPr txBox="1">
            <a:spLocks noChangeArrowheads="1"/>
          </p:cNvSpPr>
          <p:nvPr/>
        </p:nvSpPr>
        <p:spPr bwMode="auto">
          <a:xfrm>
            <a:off x="4106004" y="335904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54" name="Text Box 79">
            <a:extLst>
              <a:ext uri="{FF2B5EF4-FFF2-40B4-BE49-F238E27FC236}">
                <a16:creationId xmlns:a16="http://schemas.microsoft.com/office/drawing/2014/main" id="{CF44EA4C-F436-473A-9862-D01E64B279C7}"/>
              </a:ext>
            </a:extLst>
          </p:cNvPr>
          <p:cNvSpPr txBox="1">
            <a:spLocks noChangeArrowheads="1"/>
          </p:cNvSpPr>
          <p:nvPr/>
        </p:nvSpPr>
        <p:spPr bwMode="auto">
          <a:xfrm>
            <a:off x="4146457" y="444473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5" name="Text Box 79">
            <a:extLst>
              <a:ext uri="{FF2B5EF4-FFF2-40B4-BE49-F238E27FC236}">
                <a16:creationId xmlns:a16="http://schemas.microsoft.com/office/drawing/2014/main" id="{9A55361B-8DD7-472F-B048-FD088EDACCAD}"/>
              </a:ext>
            </a:extLst>
          </p:cNvPr>
          <p:cNvSpPr txBox="1">
            <a:spLocks noChangeArrowheads="1"/>
          </p:cNvSpPr>
          <p:nvPr/>
        </p:nvSpPr>
        <p:spPr bwMode="auto">
          <a:xfrm>
            <a:off x="4146457" y="4212706"/>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56" name="Text Box 79">
            <a:extLst>
              <a:ext uri="{FF2B5EF4-FFF2-40B4-BE49-F238E27FC236}">
                <a16:creationId xmlns:a16="http://schemas.microsoft.com/office/drawing/2014/main" id="{3227CCAE-F562-4620-9075-EC9FB9A40496}"/>
              </a:ext>
            </a:extLst>
          </p:cNvPr>
          <p:cNvSpPr txBox="1">
            <a:spLocks noChangeArrowheads="1"/>
          </p:cNvSpPr>
          <p:nvPr/>
        </p:nvSpPr>
        <p:spPr bwMode="auto">
          <a:xfrm>
            <a:off x="6579792" y="236224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7" name="Text Box 79">
            <a:extLst>
              <a:ext uri="{FF2B5EF4-FFF2-40B4-BE49-F238E27FC236}">
                <a16:creationId xmlns:a16="http://schemas.microsoft.com/office/drawing/2014/main" id="{A207A732-E8F6-4E7A-ADFC-2FEF489BD243}"/>
              </a:ext>
            </a:extLst>
          </p:cNvPr>
          <p:cNvSpPr txBox="1">
            <a:spLocks noChangeArrowheads="1"/>
          </p:cNvSpPr>
          <p:nvPr/>
        </p:nvSpPr>
        <p:spPr bwMode="auto">
          <a:xfrm>
            <a:off x="6579791" y="2754007"/>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8" name="Text Box 79">
            <a:extLst>
              <a:ext uri="{FF2B5EF4-FFF2-40B4-BE49-F238E27FC236}">
                <a16:creationId xmlns:a16="http://schemas.microsoft.com/office/drawing/2014/main" id="{8FAD4F2B-7CAB-44F0-96BE-75F7BEE169DD}"/>
              </a:ext>
            </a:extLst>
          </p:cNvPr>
          <p:cNvSpPr txBox="1">
            <a:spLocks noChangeArrowheads="1"/>
          </p:cNvSpPr>
          <p:nvPr/>
        </p:nvSpPr>
        <p:spPr bwMode="auto">
          <a:xfrm>
            <a:off x="6579791" y="2990414"/>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59" name="Text Box 79">
            <a:extLst>
              <a:ext uri="{FF2B5EF4-FFF2-40B4-BE49-F238E27FC236}">
                <a16:creationId xmlns:a16="http://schemas.microsoft.com/office/drawing/2014/main" id="{15500F88-C537-4DD7-BE9A-0EB16D6BEAD2}"/>
              </a:ext>
            </a:extLst>
          </p:cNvPr>
          <p:cNvSpPr txBox="1">
            <a:spLocks noChangeArrowheads="1"/>
          </p:cNvSpPr>
          <p:nvPr/>
        </p:nvSpPr>
        <p:spPr bwMode="auto">
          <a:xfrm>
            <a:off x="9276507" y="2770397"/>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0" name="Text Box 79">
            <a:extLst>
              <a:ext uri="{FF2B5EF4-FFF2-40B4-BE49-F238E27FC236}">
                <a16:creationId xmlns:a16="http://schemas.microsoft.com/office/drawing/2014/main" id="{B8246B65-0644-4B9F-8F88-8250D377D1C4}"/>
              </a:ext>
            </a:extLst>
          </p:cNvPr>
          <p:cNvSpPr txBox="1">
            <a:spLocks noChangeArrowheads="1"/>
          </p:cNvSpPr>
          <p:nvPr/>
        </p:nvSpPr>
        <p:spPr bwMode="auto">
          <a:xfrm>
            <a:off x="9276507" y="2538370"/>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1" name="Text Box 79">
            <a:extLst>
              <a:ext uri="{FF2B5EF4-FFF2-40B4-BE49-F238E27FC236}">
                <a16:creationId xmlns:a16="http://schemas.microsoft.com/office/drawing/2014/main" id="{97DB30B5-268D-4A96-9576-331DBDD91F33}"/>
              </a:ext>
            </a:extLst>
          </p:cNvPr>
          <p:cNvSpPr txBox="1">
            <a:spLocks noChangeArrowheads="1"/>
          </p:cNvSpPr>
          <p:nvPr/>
        </p:nvSpPr>
        <p:spPr bwMode="auto">
          <a:xfrm>
            <a:off x="9276507" y="382310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2" name="Text Box 79">
            <a:extLst>
              <a:ext uri="{FF2B5EF4-FFF2-40B4-BE49-F238E27FC236}">
                <a16:creationId xmlns:a16="http://schemas.microsoft.com/office/drawing/2014/main" id="{05C46429-4A74-4BB5-A8E4-5EE9C35AD154}"/>
              </a:ext>
            </a:extLst>
          </p:cNvPr>
          <p:cNvSpPr txBox="1">
            <a:spLocks noChangeArrowheads="1"/>
          </p:cNvSpPr>
          <p:nvPr/>
        </p:nvSpPr>
        <p:spPr bwMode="auto">
          <a:xfrm>
            <a:off x="9276507" y="3591076"/>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63" name="Text Box 79">
            <a:extLst>
              <a:ext uri="{FF2B5EF4-FFF2-40B4-BE49-F238E27FC236}">
                <a16:creationId xmlns:a16="http://schemas.microsoft.com/office/drawing/2014/main" id="{F8FDCCA8-69DD-40F4-88D6-89296CBA871A}"/>
              </a:ext>
            </a:extLst>
          </p:cNvPr>
          <p:cNvSpPr txBox="1">
            <a:spLocks noChangeArrowheads="1"/>
          </p:cNvSpPr>
          <p:nvPr/>
        </p:nvSpPr>
        <p:spPr bwMode="auto">
          <a:xfrm>
            <a:off x="6582073" y="401895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4" name="Text Box 79">
            <a:extLst>
              <a:ext uri="{FF2B5EF4-FFF2-40B4-BE49-F238E27FC236}">
                <a16:creationId xmlns:a16="http://schemas.microsoft.com/office/drawing/2014/main" id="{E2DFE66D-344E-4826-BF88-5C431B2497B8}"/>
              </a:ext>
            </a:extLst>
          </p:cNvPr>
          <p:cNvSpPr txBox="1">
            <a:spLocks noChangeArrowheads="1"/>
          </p:cNvSpPr>
          <p:nvPr/>
        </p:nvSpPr>
        <p:spPr bwMode="auto">
          <a:xfrm>
            <a:off x="6582073" y="425535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5" name="Text Box 79">
            <a:extLst>
              <a:ext uri="{FF2B5EF4-FFF2-40B4-BE49-F238E27FC236}">
                <a16:creationId xmlns:a16="http://schemas.microsoft.com/office/drawing/2014/main" id="{0B964104-AAA1-4ED8-90E2-B3B8BA148CB0}"/>
              </a:ext>
            </a:extLst>
          </p:cNvPr>
          <p:cNvSpPr txBox="1">
            <a:spLocks noChangeArrowheads="1"/>
          </p:cNvSpPr>
          <p:nvPr/>
        </p:nvSpPr>
        <p:spPr bwMode="auto">
          <a:xfrm>
            <a:off x="9276507" y="465697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6" name="Text Box 79">
            <a:extLst>
              <a:ext uri="{FF2B5EF4-FFF2-40B4-BE49-F238E27FC236}">
                <a16:creationId xmlns:a16="http://schemas.microsoft.com/office/drawing/2014/main" id="{F4AD6F46-14EC-4E85-8AA1-96B4EA1B5C16}"/>
              </a:ext>
            </a:extLst>
          </p:cNvPr>
          <p:cNvSpPr txBox="1">
            <a:spLocks noChangeArrowheads="1"/>
          </p:cNvSpPr>
          <p:nvPr/>
        </p:nvSpPr>
        <p:spPr bwMode="auto">
          <a:xfrm>
            <a:off x="9276507" y="4424945"/>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7" name="Text Box 79">
            <a:extLst>
              <a:ext uri="{FF2B5EF4-FFF2-40B4-BE49-F238E27FC236}">
                <a16:creationId xmlns:a16="http://schemas.microsoft.com/office/drawing/2014/main" id="{3F6D8769-0682-440E-9DD1-D603949DDB04}"/>
              </a:ext>
            </a:extLst>
          </p:cNvPr>
          <p:cNvSpPr txBox="1">
            <a:spLocks noChangeArrowheads="1"/>
          </p:cNvSpPr>
          <p:nvPr/>
        </p:nvSpPr>
        <p:spPr bwMode="auto">
          <a:xfrm>
            <a:off x="6375747" y="3313015"/>
            <a:ext cx="1215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超时</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重发分组</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1</a:t>
            </a:r>
          </a:p>
        </p:txBody>
      </p:sp>
      <p:grpSp>
        <p:nvGrpSpPr>
          <p:cNvPr id="38" name="组合 37">
            <a:extLst>
              <a:ext uri="{FF2B5EF4-FFF2-40B4-BE49-F238E27FC236}">
                <a16:creationId xmlns:a16="http://schemas.microsoft.com/office/drawing/2014/main" id="{72947B06-9139-418A-A7CF-090736A53CD0}"/>
              </a:ext>
            </a:extLst>
          </p:cNvPr>
          <p:cNvGrpSpPr/>
          <p:nvPr/>
        </p:nvGrpSpPr>
        <p:grpSpPr>
          <a:xfrm>
            <a:off x="7415306" y="3011134"/>
            <a:ext cx="201103" cy="691242"/>
            <a:chOff x="5136355" y="3361281"/>
            <a:chExt cx="201103" cy="691921"/>
          </a:xfrm>
        </p:grpSpPr>
        <p:grpSp>
          <p:nvGrpSpPr>
            <p:cNvPr id="34" name="组合 33">
              <a:extLst>
                <a:ext uri="{FF2B5EF4-FFF2-40B4-BE49-F238E27FC236}">
                  <a16:creationId xmlns:a16="http://schemas.microsoft.com/office/drawing/2014/main" id="{B1B191FE-0822-4AC4-933F-A6012859113D}"/>
                </a:ext>
              </a:extLst>
            </p:cNvPr>
            <p:cNvGrpSpPr/>
            <p:nvPr/>
          </p:nvGrpSpPr>
          <p:grpSpPr>
            <a:xfrm>
              <a:off x="5136355" y="3381319"/>
              <a:ext cx="137539" cy="637242"/>
              <a:chOff x="9525000" y="2490721"/>
              <a:chExt cx="205740" cy="699551"/>
            </a:xfrm>
          </p:grpSpPr>
          <p:cxnSp>
            <p:nvCxnSpPr>
              <p:cNvPr id="26" name="直接连接符 25">
                <a:extLst>
                  <a:ext uri="{FF2B5EF4-FFF2-40B4-BE49-F238E27FC236}">
                    <a16:creationId xmlns:a16="http://schemas.microsoft.com/office/drawing/2014/main" id="{B42C79B7-CB3B-44D4-A58B-A221B232DD2B}"/>
                  </a:ext>
                </a:extLst>
              </p:cNvPr>
              <p:cNvCxnSpPr/>
              <p:nvPr/>
            </p:nvCxnSpPr>
            <p:spPr>
              <a:xfrm flipH="1">
                <a:off x="9525000" y="3181574"/>
                <a:ext cx="20574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CD114B3-11C4-44F0-85F1-DC942F33FA48}"/>
                  </a:ext>
                </a:extLst>
              </p:cNvPr>
              <p:cNvCxnSpPr/>
              <p:nvPr/>
            </p:nvCxnSpPr>
            <p:spPr>
              <a:xfrm flipV="1">
                <a:off x="9525000" y="2490721"/>
                <a:ext cx="0" cy="6995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2B956F3C-9B08-4AB1-89E3-C3CF6A4D83B1}"/>
                  </a:ext>
                </a:extLst>
              </p:cNvPr>
              <p:cNvCxnSpPr/>
              <p:nvPr/>
            </p:nvCxnSpPr>
            <p:spPr>
              <a:xfrm flipH="1">
                <a:off x="9525000" y="2502440"/>
                <a:ext cx="205740"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弧形 35">
              <a:extLst>
                <a:ext uri="{FF2B5EF4-FFF2-40B4-BE49-F238E27FC236}">
                  <a16:creationId xmlns:a16="http://schemas.microsoft.com/office/drawing/2014/main" id="{369D2B4F-F937-443F-904D-BA9BFF3AB8CC}"/>
                </a:ext>
              </a:extLst>
            </p:cNvPr>
            <p:cNvSpPr/>
            <p:nvPr/>
          </p:nvSpPr>
          <p:spPr>
            <a:xfrm>
              <a:off x="5273895" y="3361281"/>
              <a:ext cx="63563" cy="75920"/>
            </a:xfrm>
            <a:prstGeom prst="arc">
              <a:avLst>
                <a:gd name="adj1" fmla="val 10773146"/>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弧形 168">
              <a:extLst>
                <a:ext uri="{FF2B5EF4-FFF2-40B4-BE49-F238E27FC236}">
                  <a16:creationId xmlns:a16="http://schemas.microsoft.com/office/drawing/2014/main" id="{80EFC23A-5BE8-4E99-BBF4-E6C3717CBD24}"/>
                </a:ext>
              </a:extLst>
            </p:cNvPr>
            <p:cNvSpPr/>
            <p:nvPr/>
          </p:nvSpPr>
          <p:spPr>
            <a:xfrm>
              <a:off x="5273895" y="3977282"/>
              <a:ext cx="63563" cy="75920"/>
            </a:xfrm>
            <a:prstGeom prst="arc">
              <a:avLst>
                <a:gd name="adj1" fmla="val 10773146"/>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0" name="Text Box 79">
            <a:extLst>
              <a:ext uri="{FF2B5EF4-FFF2-40B4-BE49-F238E27FC236}">
                <a16:creationId xmlns:a16="http://schemas.microsoft.com/office/drawing/2014/main" id="{AEDA9269-1F35-4980-B97E-8FC5C26B4015}"/>
              </a:ext>
            </a:extLst>
          </p:cNvPr>
          <p:cNvSpPr txBox="1">
            <a:spLocks noChangeArrowheads="1"/>
          </p:cNvSpPr>
          <p:nvPr/>
        </p:nvSpPr>
        <p:spPr bwMode="auto">
          <a:xfrm>
            <a:off x="8227218" y="301067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X</a:t>
            </a: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丢失</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1" name="Text Box 79">
            <a:extLst>
              <a:ext uri="{FF2B5EF4-FFF2-40B4-BE49-F238E27FC236}">
                <a16:creationId xmlns:a16="http://schemas.microsoft.com/office/drawing/2014/main" id="{C40AF0CC-F0C9-40A4-851F-3CA9CE601D74}"/>
              </a:ext>
            </a:extLst>
          </p:cNvPr>
          <p:cNvSpPr txBox="1">
            <a:spLocks noChangeArrowheads="1"/>
          </p:cNvSpPr>
          <p:nvPr/>
        </p:nvSpPr>
        <p:spPr bwMode="auto">
          <a:xfrm>
            <a:off x="2094201" y="5230156"/>
            <a:ext cx="2188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en-US" altLang="zh-CN"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a:t>
            </a:r>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）无丢包操作</a:t>
            </a:r>
          </a:p>
        </p:txBody>
      </p:sp>
      <p:sp>
        <p:nvSpPr>
          <p:cNvPr id="172" name="Text Box 79">
            <a:extLst>
              <a:ext uri="{FF2B5EF4-FFF2-40B4-BE49-F238E27FC236}">
                <a16:creationId xmlns:a16="http://schemas.microsoft.com/office/drawing/2014/main" id="{D5847385-73EC-4409-B1C7-38AB1F99FE83}"/>
              </a:ext>
            </a:extLst>
          </p:cNvPr>
          <p:cNvSpPr txBox="1">
            <a:spLocks noChangeArrowheads="1"/>
          </p:cNvSpPr>
          <p:nvPr/>
        </p:nvSpPr>
        <p:spPr bwMode="auto">
          <a:xfrm>
            <a:off x="7415306" y="5230156"/>
            <a:ext cx="2188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en-US" altLang="zh-CN"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b</a:t>
            </a:r>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）分组丢失</a:t>
            </a:r>
          </a:p>
        </p:txBody>
      </p:sp>
      <p:sp>
        <p:nvSpPr>
          <p:cNvPr id="145" name="Text Box 79">
            <a:extLst>
              <a:ext uri="{FF2B5EF4-FFF2-40B4-BE49-F238E27FC236}">
                <a16:creationId xmlns:a16="http://schemas.microsoft.com/office/drawing/2014/main" id="{132C2173-1FE5-49B3-B74A-2C282841CAB9}"/>
              </a:ext>
            </a:extLst>
          </p:cNvPr>
          <p:cNvSpPr txBox="1">
            <a:spLocks noChangeArrowheads="1"/>
          </p:cNvSpPr>
          <p:nvPr/>
        </p:nvSpPr>
        <p:spPr bwMode="auto">
          <a:xfrm>
            <a:off x="2977006" y="2363314"/>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3" name="Text Box 79">
            <a:extLst>
              <a:ext uri="{FF2B5EF4-FFF2-40B4-BE49-F238E27FC236}">
                <a16:creationId xmlns:a16="http://schemas.microsoft.com/office/drawing/2014/main" id="{BC198894-34CA-46E3-9DA4-5EC97577D8C1}"/>
              </a:ext>
            </a:extLst>
          </p:cNvPr>
          <p:cNvSpPr txBox="1">
            <a:spLocks noChangeArrowheads="1"/>
          </p:cNvSpPr>
          <p:nvPr/>
        </p:nvSpPr>
        <p:spPr bwMode="auto">
          <a:xfrm>
            <a:off x="2924572" y="2665979"/>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4" name="Text Box 79">
            <a:extLst>
              <a:ext uri="{FF2B5EF4-FFF2-40B4-BE49-F238E27FC236}">
                <a16:creationId xmlns:a16="http://schemas.microsoft.com/office/drawing/2014/main" id="{2D0A3812-7769-428B-B117-2FDE39442748}"/>
              </a:ext>
            </a:extLst>
          </p:cNvPr>
          <p:cNvSpPr txBox="1">
            <a:spLocks noChangeArrowheads="1"/>
          </p:cNvSpPr>
          <p:nvPr/>
        </p:nvSpPr>
        <p:spPr bwMode="auto">
          <a:xfrm>
            <a:off x="2977006" y="2981705"/>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5" name="Text Box 79">
            <a:extLst>
              <a:ext uri="{FF2B5EF4-FFF2-40B4-BE49-F238E27FC236}">
                <a16:creationId xmlns:a16="http://schemas.microsoft.com/office/drawing/2014/main" id="{6A395AE1-8586-4FEB-8F5A-B38D494FC346}"/>
              </a:ext>
            </a:extLst>
          </p:cNvPr>
          <p:cNvSpPr txBox="1">
            <a:spLocks noChangeArrowheads="1"/>
          </p:cNvSpPr>
          <p:nvPr/>
        </p:nvSpPr>
        <p:spPr bwMode="auto">
          <a:xfrm>
            <a:off x="2924572" y="3287214"/>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6" name="Text Box 79">
            <a:extLst>
              <a:ext uri="{FF2B5EF4-FFF2-40B4-BE49-F238E27FC236}">
                <a16:creationId xmlns:a16="http://schemas.microsoft.com/office/drawing/2014/main" id="{7195EA58-5323-4EBB-B375-FA19E133E04C}"/>
              </a:ext>
            </a:extLst>
          </p:cNvPr>
          <p:cNvSpPr txBox="1">
            <a:spLocks noChangeArrowheads="1"/>
          </p:cNvSpPr>
          <p:nvPr/>
        </p:nvSpPr>
        <p:spPr bwMode="auto">
          <a:xfrm>
            <a:off x="2977006" y="3602807"/>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7" name="Text Box 79">
            <a:extLst>
              <a:ext uri="{FF2B5EF4-FFF2-40B4-BE49-F238E27FC236}">
                <a16:creationId xmlns:a16="http://schemas.microsoft.com/office/drawing/2014/main" id="{11E26036-E278-4F02-BC39-EFF4CA7A1B09}"/>
              </a:ext>
            </a:extLst>
          </p:cNvPr>
          <p:cNvSpPr txBox="1">
            <a:spLocks noChangeArrowheads="1"/>
          </p:cNvSpPr>
          <p:nvPr/>
        </p:nvSpPr>
        <p:spPr bwMode="auto">
          <a:xfrm>
            <a:off x="2924572" y="3899467"/>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8" name="Text Box 79">
            <a:extLst>
              <a:ext uri="{FF2B5EF4-FFF2-40B4-BE49-F238E27FC236}">
                <a16:creationId xmlns:a16="http://schemas.microsoft.com/office/drawing/2014/main" id="{DB0117CE-5B4D-40B3-B7FC-136B5996EE00}"/>
              </a:ext>
            </a:extLst>
          </p:cNvPr>
          <p:cNvSpPr txBox="1">
            <a:spLocks noChangeArrowheads="1"/>
          </p:cNvSpPr>
          <p:nvPr/>
        </p:nvSpPr>
        <p:spPr bwMode="auto">
          <a:xfrm>
            <a:off x="1422967" y="236224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9" name="Text Box 79">
            <a:extLst>
              <a:ext uri="{FF2B5EF4-FFF2-40B4-BE49-F238E27FC236}">
                <a16:creationId xmlns:a16="http://schemas.microsoft.com/office/drawing/2014/main" id="{B17A1CED-8FC8-4D3E-9BC7-DE04A8C94B52}"/>
              </a:ext>
            </a:extLst>
          </p:cNvPr>
          <p:cNvSpPr txBox="1">
            <a:spLocks noChangeArrowheads="1"/>
          </p:cNvSpPr>
          <p:nvPr/>
        </p:nvSpPr>
        <p:spPr bwMode="auto">
          <a:xfrm>
            <a:off x="8120873" y="2363314"/>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0" name="Text Box 79">
            <a:extLst>
              <a:ext uri="{FF2B5EF4-FFF2-40B4-BE49-F238E27FC236}">
                <a16:creationId xmlns:a16="http://schemas.microsoft.com/office/drawing/2014/main" id="{3A75AB56-9750-4E12-82C7-2AF9490E85B0}"/>
              </a:ext>
            </a:extLst>
          </p:cNvPr>
          <p:cNvSpPr txBox="1">
            <a:spLocks noChangeArrowheads="1"/>
          </p:cNvSpPr>
          <p:nvPr/>
        </p:nvSpPr>
        <p:spPr bwMode="auto">
          <a:xfrm>
            <a:off x="8068439" y="2665979"/>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1" name="Text Box 79">
            <a:extLst>
              <a:ext uri="{FF2B5EF4-FFF2-40B4-BE49-F238E27FC236}">
                <a16:creationId xmlns:a16="http://schemas.microsoft.com/office/drawing/2014/main" id="{4A73467D-504A-49F8-ACD1-1A8A9C600607}"/>
              </a:ext>
            </a:extLst>
          </p:cNvPr>
          <p:cNvSpPr txBox="1">
            <a:spLocks noChangeArrowheads="1"/>
          </p:cNvSpPr>
          <p:nvPr/>
        </p:nvSpPr>
        <p:spPr bwMode="auto">
          <a:xfrm>
            <a:off x="8120873" y="3611737"/>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2" name="Text Box 79">
            <a:extLst>
              <a:ext uri="{FF2B5EF4-FFF2-40B4-BE49-F238E27FC236}">
                <a16:creationId xmlns:a16="http://schemas.microsoft.com/office/drawing/2014/main" id="{B330E622-2DDD-4E4E-BA60-93B8F60565E7}"/>
              </a:ext>
            </a:extLst>
          </p:cNvPr>
          <p:cNvSpPr txBox="1">
            <a:spLocks noChangeArrowheads="1"/>
          </p:cNvSpPr>
          <p:nvPr/>
        </p:nvSpPr>
        <p:spPr bwMode="auto">
          <a:xfrm>
            <a:off x="8068439" y="3917246"/>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3" name="Text Box 79">
            <a:extLst>
              <a:ext uri="{FF2B5EF4-FFF2-40B4-BE49-F238E27FC236}">
                <a16:creationId xmlns:a16="http://schemas.microsoft.com/office/drawing/2014/main" id="{DF8AD5AA-9DD3-485C-97D8-85EB42FC069F}"/>
              </a:ext>
            </a:extLst>
          </p:cNvPr>
          <p:cNvSpPr txBox="1">
            <a:spLocks noChangeArrowheads="1"/>
          </p:cNvSpPr>
          <p:nvPr/>
        </p:nvSpPr>
        <p:spPr bwMode="auto">
          <a:xfrm>
            <a:off x="8120873" y="4232839"/>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4" name="Text Box 79">
            <a:extLst>
              <a:ext uri="{FF2B5EF4-FFF2-40B4-BE49-F238E27FC236}">
                <a16:creationId xmlns:a16="http://schemas.microsoft.com/office/drawing/2014/main" id="{67EB5F40-360F-4521-9348-8B13D9D41D88}"/>
              </a:ext>
            </a:extLst>
          </p:cNvPr>
          <p:cNvSpPr txBox="1">
            <a:spLocks noChangeArrowheads="1"/>
          </p:cNvSpPr>
          <p:nvPr/>
        </p:nvSpPr>
        <p:spPr bwMode="auto">
          <a:xfrm>
            <a:off x="8068439" y="4529499"/>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nvGrpSpPr>
          <p:cNvPr id="41" name="组合 40">
            <a:extLst>
              <a:ext uri="{FF2B5EF4-FFF2-40B4-BE49-F238E27FC236}">
                <a16:creationId xmlns:a16="http://schemas.microsoft.com/office/drawing/2014/main" id="{2AC0D0A5-7F74-42C0-B389-F7065F979D9A}"/>
              </a:ext>
            </a:extLst>
          </p:cNvPr>
          <p:cNvGrpSpPr/>
          <p:nvPr/>
        </p:nvGrpSpPr>
        <p:grpSpPr>
          <a:xfrm>
            <a:off x="7848953" y="2906905"/>
            <a:ext cx="548548" cy="307777"/>
            <a:chOff x="5552071" y="3257731"/>
            <a:chExt cx="548548" cy="307777"/>
          </a:xfrm>
        </p:grpSpPr>
        <p:sp>
          <p:nvSpPr>
            <p:cNvPr id="185" name="Text Box 79">
              <a:extLst>
                <a:ext uri="{FF2B5EF4-FFF2-40B4-BE49-F238E27FC236}">
                  <a16:creationId xmlns:a16="http://schemas.microsoft.com/office/drawing/2014/main" id="{13F7F0C5-B874-4985-86DA-DACDC0B20C86}"/>
                </a:ext>
              </a:extLst>
            </p:cNvPr>
            <p:cNvSpPr txBox="1">
              <a:spLocks noChangeArrowheads="1"/>
            </p:cNvSpPr>
            <p:nvPr/>
          </p:nvSpPr>
          <p:spPr bwMode="auto">
            <a:xfrm>
              <a:off x="5620670" y="3332398"/>
              <a:ext cx="385887" cy="200055"/>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7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39" name="矩形 38">
              <a:extLst>
                <a:ext uri="{FF2B5EF4-FFF2-40B4-BE49-F238E27FC236}">
                  <a16:creationId xmlns:a16="http://schemas.microsoft.com/office/drawing/2014/main" id="{BFDF459B-B588-48EF-B53E-B13855CE0DF0}"/>
                </a:ext>
              </a:extLst>
            </p:cNvPr>
            <p:cNvSpPr/>
            <p:nvPr/>
          </p:nvSpPr>
          <p:spPr>
            <a:xfrm>
              <a:off x="5552071" y="3257731"/>
              <a:ext cx="548548" cy="307777"/>
            </a:xfrm>
            <a:prstGeom prst="rect">
              <a:avLst/>
            </a:prstGeom>
          </p:spPr>
          <p:txBody>
            <a:bodyPr wrap="none">
              <a:spAutoFit/>
            </a:body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grpSp>
        <p:nvGrpSpPr>
          <p:cNvPr id="76" name="组合 75">
            <a:extLst>
              <a:ext uri="{FF2B5EF4-FFF2-40B4-BE49-F238E27FC236}">
                <a16:creationId xmlns:a16="http://schemas.microsoft.com/office/drawing/2014/main" id="{BE380824-4B8D-4617-8E88-2C41FCA14EEA}"/>
              </a:ext>
            </a:extLst>
          </p:cNvPr>
          <p:cNvGrpSpPr/>
          <p:nvPr/>
        </p:nvGrpSpPr>
        <p:grpSpPr>
          <a:xfrm>
            <a:off x="430213" y="0"/>
            <a:ext cx="4471177" cy="1428589"/>
            <a:chOff x="551030" y="-368704"/>
            <a:chExt cx="4471177" cy="1428589"/>
          </a:xfrm>
        </p:grpSpPr>
        <p:grpSp>
          <p:nvGrpSpPr>
            <p:cNvPr id="77" name="组合 76">
              <a:extLst>
                <a:ext uri="{FF2B5EF4-FFF2-40B4-BE49-F238E27FC236}">
                  <a16:creationId xmlns:a16="http://schemas.microsoft.com/office/drawing/2014/main" id="{24B68A29-018D-4FAC-A9F7-E1B291F82902}"/>
                </a:ext>
              </a:extLst>
            </p:cNvPr>
            <p:cNvGrpSpPr/>
            <p:nvPr/>
          </p:nvGrpSpPr>
          <p:grpSpPr>
            <a:xfrm>
              <a:off x="1201632" y="303925"/>
              <a:ext cx="3820575" cy="709466"/>
              <a:chOff x="1839059" y="967769"/>
              <a:chExt cx="3820575" cy="709466"/>
            </a:xfrm>
          </p:grpSpPr>
          <p:sp>
            <p:nvSpPr>
              <p:cNvPr id="79" name="矩形: 圆角 30">
                <a:extLst>
                  <a:ext uri="{FF2B5EF4-FFF2-40B4-BE49-F238E27FC236}">
                    <a16:creationId xmlns:a16="http://schemas.microsoft.com/office/drawing/2014/main" id="{95C22E97-C968-4268-A27E-495D5AE12BCF}"/>
                  </a:ext>
                </a:extLst>
              </p:cNvPr>
              <p:cNvSpPr/>
              <p:nvPr/>
            </p:nvSpPr>
            <p:spPr>
              <a:xfrm>
                <a:off x="1839059" y="967769"/>
                <a:ext cx="382057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80" name="文本框 79">
                <a:extLst>
                  <a:ext uri="{FF2B5EF4-FFF2-40B4-BE49-F238E27FC236}">
                    <a16:creationId xmlns:a16="http://schemas.microsoft.com/office/drawing/2014/main" id="{17AC7E75-5BB3-4ACC-B3C6-FAD4AB7236CE}"/>
                  </a:ext>
                </a:extLst>
              </p:cNvPr>
              <p:cNvSpPr txBox="1"/>
              <p:nvPr/>
            </p:nvSpPr>
            <p:spPr>
              <a:xfrm>
                <a:off x="2673077" y="1030904"/>
                <a:ext cx="2986557"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Rdt3.0</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举例</a:t>
                </a:r>
              </a:p>
            </p:txBody>
          </p:sp>
        </p:grpSp>
        <p:pic>
          <p:nvPicPr>
            <p:cNvPr id="78" name="图片 77">
              <a:extLst>
                <a:ext uri="{FF2B5EF4-FFF2-40B4-BE49-F238E27FC236}">
                  <a16:creationId xmlns:a16="http://schemas.microsoft.com/office/drawing/2014/main" id="{476FDD91-5645-4E68-8637-40C41E2050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422377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500"/>
                                        <p:tgtEl>
                                          <p:spTgt spid="14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fade">
                                      <p:cBhvr>
                                        <p:cTn id="19" dur="500"/>
                                        <p:tgtEl>
                                          <p:spTgt spid="14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wipe(up)">
                                      <p:cBhvr>
                                        <p:cTn id="23" dur="500"/>
                                        <p:tgtEl>
                                          <p:spTgt spid="12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71"/>
                                        </p:tgtEl>
                                        <p:attrNameLst>
                                          <p:attrName>style.visibility</p:attrName>
                                        </p:attrNameLst>
                                      </p:cBhvr>
                                      <p:to>
                                        <p:strVal val="visible"/>
                                      </p:to>
                                    </p:set>
                                    <p:anim calcmode="lin" valueType="num">
                                      <p:cBhvr>
                                        <p:cTn id="27" dur="500" fill="hold"/>
                                        <p:tgtEl>
                                          <p:spTgt spid="171"/>
                                        </p:tgtEl>
                                        <p:attrNameLst>
                                          <p:attrName>ppt_w</p:attrName>
                                        </p:attrNameLst>
                                      </p:cBhvr>
                                      <p:tavLst>
                                        <p:tav tm="0">
                                          <p:val>
                                            <p:fltVal val="0"/>
                                          </p:val>
                                        </p:tav>
                                        <p:tav tm="100000">
                                          <p:val>
                                            <p:strVal val="#ppt_w"/>
                                          </p:val>
                                        </p:tav>
                                      </p:tavLst>
                                    </p:anim>
                                    <p:anim calcmode="lin" valueType="num">
                                      <p:cBhvr>
                                        <p:cTn id="28" dur="500" fill="hold"/>
                                        <p:tgtEl>
                                          <p:spTgt spid="171"/>
                                        </p:tgtEl>
                                        <p:attrNameLst>
                                          <p:attrName>ppt_h</p:attrName>
                                        </p:attrNameLst>
                                      </p:cBhvr>
                                      <p:tavLst>
                                        <p:tav tm="0">
                                          <p:val>
                                            <p:fltVal val="0"/>
                                          </p:val>
                                        </p:tav>
                                        <p:tav tm="100000">
                                          <p:val>
                                            <p:strVal val="#ppt_h"/>
                                          </p:val>
                                        </p:tav>
                                      </p:tavLst>
                                    </p:anim>
                                    <p:animEffect transition="in" filter="fade">
                                      <p:cBhvr>
                                        <p:cTn id="29" dur="500"/>
                                        <p:tgtEl>
                                          <p:spTgt spid="17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78"/>
                                        </p:tgtEl>
                                        <p:attrNameLst>
                                          <p:attrName>style.visibility</p:attrName>
                                        </p:attrNameLst>
                                      </p:cBhvr>
                                      <p:to>
                                        <p:strVal val="visible"/>
                                      </p:to>
                                    </p:set>
                                    <p:animEffect transition="in" filter="fade">
                                      <p:cBhvr>
                                        <p:cTn id="33" dur="500"/>
                                        <p:tgtEl>
                                          <p:spTgt spid="178"/>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5"/>
                                        </p:tgtEl>
                                        <p:attrNameLst>
                                          <p:attrName>style.visibility</p:attrName>
                                        </p:attrNameLst>
                                      </p:cBhvr>
                                      <p:to>
                                        <p:strVal val="visible"/>
                                      </p:to>
                                    </p:set>
                                    <p:animEffect transition="in" filter="fade">
                                      <p:cBhvr>
                                        <p:cTn id="40" dur="500"/>
                                        <p:tgtEl>
                                          <p:spTgt spid="145"/>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51"/>
                                        </p:tgtEl>
                                        <p:attrNameLst>
                                          <p:attrName>style.visibility</p:attrName>
                                        </p:attrNameLst>
                                      </p:cBhvr>
                                      <p:to>
                                        <p:strVal val="visible"/>
                                      </p:to>
                                    </p:set>
                                    <p:animEffect transition="in" filter="fade">
                                      <p:cBhvr>
                                        <p:cTn id="44" dur="500"/>
                                        <p:tgtEl>
                                          <p:spTgt spid="15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50"/>
                                        </p:tgtEl>
                                        <p:attrNameLst>
                                          <p:attrName>style.visibility</p:attrName>
                                        </p:attrNameLst>
                                      </p:cBhvr>
                                      <p:to>
                                        <p:strVal val="visible"/>
                                      </p:to>
                                    </p:set>
                                    <p:animEffect transition="in" filter="fade">
                                      <p:cBhvr>
                                        <p:cTn id="48" dur="500"/>
                                        <p:tgtEl>
                                          <p:spTgt spid="150"/>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124"/>
                                        </p:tgtEl>
                                        <p:attrNameLst>
                                          <p:attrName>style.visibility</p:attrName>
                                        </p:attrNameLst>
                                      </p:cBhvr>
                                      <p:to>
                                        <p:strVal val="visible"/>
                                      </p:to>
                                    </p:set>
                                    <p:animEffect transition="in" filter="wipe(right)">
                                      <p:cBhvr>
                                        <p:cTn id="52" dur="500"/>
                                        <p:tgtEl>
                                          <p:spTgt spid="1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3"/>
                                        </p:tgtEl>
                                        <p:attrNameLst>
                                          <p:attrName>style.visibility</p:attrName>
                                        </p:attrNameLst>
                                      </p:cBhvr>
                                      <p:to>
                                        <p:strVal val="visible"/>
                                      </p:to>
                                    </p:set>
                                    <p:animEffect transition="in" filter="fade">
                                      <p:cBhvr>
                                        <p:cTn id="55" dur="500"/>
                                        <p:tgtEl>
                                          <p:spTgt spid="173"/>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46"/>
                                        </p:tgtEl>
                                        <p:attrNameLst>
                                          <p:attrName>style.visibility</p:attrName>
                                        </p:attrNameLst>
                                      </p:cBhvr>
                                      <p:to>
                                        <p:strVal val="visible"/>
                                      </p:to>
                                    </p:set>
                                    <p:animEffect transition="in" filter="fade">
                                      <p:cBhvr>
                                        <p:cTn id="59" dur="500"/>
                                        <p:tgtEl>
                                          <p:spTgt spid="146"/>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7"/>
                                        </p:tgtEl>
                                        <p:attrNameLst>
                                          <p:attrName>style.visibility</p:attrName>
                                        </p:attrNameLst>
                                      </p:cBhvr>
                                      <p:to>
                                        <p:strVal val="visible"/>
                                      </p:to>
                                    </p:set>
                                    <p:animEffect transition="in" filter="fade">
                                      <p:cBhvr>
                                        <p:cTn id="63" dur="500"/>
                                        <p:tgtEl>
                                          <p:spTgt spid="147"/>
                                        </p:tgtEl>
                                      </p:cBhvr>
                                    </p:animEffect>
                                  </p:childTnLst>
                                </p:cTn>
                              </p:par>
                            </p:childTnLst>
                          </p:cTn>
                        </p:par>
                        <p:par>
                          <p:cTn id="64" fill="hold">
                            <p:stCondLst>
                              <p:cond delay="6500"/>
                            </p:stCondLst>
                            <p:childTnLst>
                              <p:par>
                                <p:cTn id="65" presetID="22" presetClass="entr" presetSubtype="8" fill="hold" nodeType="after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left)">
                                      <p:cBhvr>
                                        <p:cTn id="67" dur="500"/>
                                        <p:tgtEl>
                                          <p:spTgt spid="1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4"/>
                                        </p:tgtEl>
                                        <p:attrNameLst>
                                          <p:attrName>style.visibility</p:attrName>
                                        </p:attrNameLst>
                                      </p:cBhvr>
                                      <p:to>
                                        <p:strVal val="visible"/>
                                      </p:to>
                                    </p:set>
                                    <p:animEffect transition="in" filter="fade">
                                      <p:cBhvr>
                                        <p:cTn id="70" dur="500"/>
                                        <p:tgtEl>
                                          <p:spTgt spid="174"/>
                                        </p:tgtEl>
                                      </p:cBhvr>
                                    </p:animEffect>
                                  </p:childTnLst>
                                </p:cTn>
                              </p:par>
                            </p:childTnLst>
                          </p:cTn>
                        </p:par>
                        <p:par>
                          <p:cTn id="71" fill="hold">
                            <p:stCondLst>
                              <p:cond delay="7000"/>
                            </p:stCondLst>
                            <p:childTnLst>
                              <p:par>
                                <p:cTn id="72" presetID="22" presetClass="entr" presetSubtype="2" fill="hold" nodeType="after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wipe(right)">
                                      <p:cBhvr>
                                        <p:cTn id="74" dur="500"/>
                                        <p:tgtEl>
                                          <p:spTgt spid="12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75"/>
                                        </p:tgtEl>
                                        <p:attrNameLst>
                                          <p:attrName>style.visibility</p:attrName>
                                        </p:attrNameLst>
                                      </p:cBhvr>
                                      <p:to>
                                        <p:strVal val="visible"/>
                                      </p:to>
                                    </p:set>
                                    <p:animEffect transition="in" filter="fade">
                                      <p:cBhvr>
                                        <p:cTn id="77" dur="500"/>
                                        <p:tgtEl>
                                          <p:spTgt spid="175"/>
                                        </p:tgtEl>
                                      </p:cBhvr>
                                    </p:animEffect>
                                  </p:childTnLst>
                                </p:cTn>
                              </p:par>
                            </p:childTnLst>
                          </p:cTn>
                        </p:par>
                        <p:par>
                          <p:cTn id="78" fill="hold">
                            <p:stCondLst>
                              <p:cond delay="7500"/>
                            </p:stCondLst>
                            <p:childTnLst>
                              <p:par>
                                <p:cTn id="79" presetID="22" presetClass="entr" presetSubtype="8" fill="hold" nodeType="afterEffect">
                                  <p:stCondLst>
                                    <p:cond delay="0"/>
                                  </p:stCondLst>
                                  <p:childTnLst>
                                    <p:set>
                                      <p:cBhvr>
                                        <p:cTn id="80" dur="1" fill="hold">
                                          <p:stCondLst>
                                            <p:cond delay="0"/>
                                          </p:stCondLst>
                                        </p:cTn>
                                        <p:tgtEl>
                                          <p:spTgt spid="129"/>
                                        </p:tgtEl>
                                        <p:attrNameLst>
                                          <p:attrName>style.visibility</p:attrName>
                                        </p:attrNameLst>
                                      </p:cBhvr>
                                      <p:to>
                                        <p:strVal val="visible"/>
                                      </p:to>
                                    </p:set>
                                    <p:animEffect transition="in" filter="wipe(left)">
                                      <p:cBhvr>
                                        <p:cTn id="81" dur="500"/>
                                        <p:tgtEl>
                                          <p:spTgt spid="1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76"/>
                                        </p:tgtEl>
                                        <p:attrNameLst>
                                          <p:attrName>style.visibility</p:attrName>
                                        </p:attrNameLst>
                                      </p:cBhvr>
                                      <p:to>
                                        <p:strVal val="visible"/>
                                      </p:to>
                                    </p:set>
                                    <p:animEffect transition="in" filter="fade">
                                      <p:cBhvr>
                                        <p:cTn id="84" dur="500"/>
                                        <p:tgtEl>
                                          <p:spTgt spid="176"/>
                                        </p:tgtEl>
                                      </p:cBhvr>
                                    </p:animEffect>
                                  </p:childTnLst>
                                </p:cTn>
                              </p:par>
                            </p:childTnLst>
                          </p:cTn>
                        </p:par>
                        <p:par>
                          <p:cTn id="85" fill="hold">
                            <p:stCondLst>
                              <p:cond delay="8000"/>
                            </p:stCondLst>
                            <p:childTnLst>
                              <p:par>
                                <p:cTn id="86" presetID="10" presetClass="entr" presetSubtype="0" fill="hold" grpId="0" nodeType="afterEffect">
                                  <p:stCondLst>
                                    <p:cond delay="0"/>
                                  </p:stCondLst>
                                  <p:childTnLst>
                                    <p:set>
                                      <p:cBhvr>
                                        <p:cTn id="87" dur="1" fill="hold">
                                          <p:stCondLst>
                                            <p:cond delay="0"/>
                                          </p:stCondLst>
                                        </p:cTn>
                                        <p:tgtEl>
                                          <p:spTgt spid="153"/>
                                        </p:tgtEl>
                                        <p:attrNameLst>
                                          <p:attrName>style.visibility</p:attrName>
                                        </p:attrNameLst>
                                      </p:cBhvr>
                                      <p:to>
                                        <p:strVal val="visible"/>
                                      </p:to>
                                    </p:set>
                                    <p:animEffect transition="in" filter="fade">
                                      <p:cBhvr>
                                        <p:cTn id="88" dur="500"/>
                                        <p:tgtEl>
                                          <p:spTgt spid="153"/>
                                        </p:tgtEl>
                                      </p:cBhvr>
                                    </p:animEffect>
                                  </p:childTnLst>
                                </p:cTn>
                              </p:par>
                            </p:childTnLst>
                          </p:cTn>
                        </p:par>
                        <p:par>
                          <p:cTn id="89" fill="hold">
                            <p:stCondLst>
                              <p:cond delay="8500"/>
                            </p:stCondLst>
                            <p:childTnLst>
                              <p:par>
                                <p:cTn id="90" presetID="10" presetClass="entr" presetSubtype="0" fill="hold" grpId="0" nodeType="afterEffect">
                                  <p:stCondLst>
                                    <p:cond delay="0"/>
                                  </p:stCondLst>
                                  <p:childTnLst>
                                    <p:set>
                                      <p:cBhvr>
                                        <p:cTn id="91" dur="1" fill="hold">
                                          <p:stCondLst>
                                            <p:cond delay="0"/>
                                          </p:stCondLst>
                                        </p:cTn>
                                        <p:tgtEl>
                                          <p:spTgt spid="152"/>
                                        </p:tgtEl>
                                        <p:attrNameLst>
                                          <p:attrName>style.visibility</p:attrName>
                                        </p:attrNameLst>
                                      </p:cBhvr>
                                      <p:to>
                                        <p:strVal val="visible"/>
                                      </p:to>
                                    </p:set>
                                    <p:animEffect transition="in" filter="fade">
                                      <p:cBhvr>
                                        <p:cTn id="92" dur="500"/>
                                        <p:tgtEl>
                                          <p:spTgt spid="152"/>
                                        </p:tgtEl>
                                      </p:cBhvr>
                                    </p:animEffect>
                                  </p:childTnLst>
                                </p:cTn>
                              </p:par>
                            </p:childTnLst>
                          </p:cTn>
                        </p:par>
                        <p:par>
                          <p:cTn id="93" fill="hold">
                            <p:stCondLst>
                              <p:cond delay="9000"/>
                            </p:stCondLst>
                            <p:childTnLst>
                              <p:par>
                                <p:cTn id="94" presetID="22" presetClass="entr" presetSubtype="2" fill="hold" nodeType="afterEffect">
                                  <p:stCondLst>
                                    <p:cond delay="0"/>
                                  </p:stCondLst>
                                  <p:childTnLst>
                                    <p:set>
                                      <p:cBhvr>
                                        <p:cTn id="95" dur="1" fill="hold">
                                          <p:stCondLst>
                                            <p:cond delay="0"/>
                                          </p:stCondLst>
                                        </p:cTn>
                                        <p:tgtEl>
                                          <p:spTgt spid="130"/>
                                        </p:tgtEl>
                                        <p:attrNameLst>
                                          <p:attrName>style.visibility</p:attrName>
                                        </p:attrNameLst>
                                      </p:cBhvr>
                                      <p:to>
                                        <p:strVal val="visible"/>
                                      </p:to>
                                    </p:set>
                                    <p:animEffect transition="in" filter="wipe(right)">
                                      <p:cBhvr>
                                        <p:cTn id="96" dur="500"/>
                                        <p:tgtEl>
                                          <p:spTgt spid="13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77"/>
                                        </p:tgtEl>
                                        <p:attrNameLst>
                                          <p:attrName>style.visibility</p:attrName>
                                        </p:attrNameLst>
                                      </p:cBhvr>
                                      <p:to>
                                        <p:strVal val="visible"/>
                                      </p:to>
                                    </p:set>
                                    <p:animEffect transition="in" filter="fade">
                                      <p:cBhvr>
                                        <p:cTn id="99" dur="500"/>
                                        <p:tgtEl>
                                          <p:spTgt spid="177"/>
                                        </p:tgtEl>
                                      </p:cBhvr>
                                    </p:animEffect>
                                  </p:childTnLst>
                                </p:cTn>
                              </p:par>
                            </p:childTnLst>
                          </p:cTn>
                        </p:par>
                        <p:par>
                          <p:cTn id="100" fill="hold">
                            <p:stCondLst>
                              <p:cond delay="9500"/>
                            </p:stCondLst>
                            <p:childTnLst>
                              <p:par>
                                <p:cTn id="101" presetID="10" presetClass="entr" presetSubtype="0" fill="hold" grpId="0" nodeType="after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fade">
                                      <p:cBhvr>
                                        <p:cTn id="103" dur="500"/>
                                        <p:tgtEl>
                                          <p:spTgt spid="148"/>
                                        </p:tgtEl>
                                      </p:cBhvr>
                                    </p:animEffect>
                                  </p:childTnLst>
                                </p:cTn>
                              </p:par>
                            </p:childTnLst>
                          </p:cTn>
                        </p:par>
                        <p:par>
                          <p:cTn id="104" fill="hold">
                            <p:stCondLst>
                              <p:cond delay="10000"/>
                            </p:stCondLst>
                            <p:childTnLst>
                              <p:par>
                                <p:cTn id="105" presetID="10" presetClass="entr" presetSubtype="0" fill="hold" grpId="0" nodeType="afterEffect">
                                  <p:stCondLst>
                                    <p:cond delay="0"/>
                                  </p:stCondLst>
                                  <p:childTnLst>
                                    <p:set>
                                      <p:cBhvr>
                                        <p:cTn id="106" dur="1" fill="hold">
                                          <p:stCondLst>
                                            <p:cond delay="0"/>
                                          </p:stCondLst>
                                        </p:cTn>
                                        <p:tgtEl>
                                          <p:spTgt spid="149"/>
                                        </p:tgtEl>
                                        <p:attrNameLst>
                                          <p:attrName>style.visibility</p:attrName>
                                        </p:attrNameLst>
                                      </p:cBhvr>
                                      <p:to>
                                        <p:strVal val="visible"/>
                                      </p:to>
                                    </p:set>
                                    <p:animEffect transition="in" filter="fade">
                                      <p:cBhvr>
                                        <p:cTn id="107" dur="500"/>
                                        <p:tgtEl>
                                          <p:spTgt spid="149"/>
                                        </p:tgtEl>
                                      </p:cBhvr>
                                    </p:animEffect>
                                  </p:childTnLst>
                                </p:cTn>
                              </p:par>
                            </p:childTnLst>
                          </p:cTn>
                        </p:par>
                        <p:par>
                          <p:cTn id="108" fill="hold">
                            <p:stCondLst>
                              <p:cond delay="10500"/>
                            </p:stCondLst>
                            <p:childTnLst>
                              <p:par>
                                <p:cTn id="109" presetID="10" presetClass="entr" presetSubtype="0" fill="hold" grpId="0" nodeType="afterEffect">
                                  <p:stCondLst>
                                    <p:cond delay="0"/>
                                  </p:stCondLst>
                                  <p:childTnLst>
                                    <p:set>
                                      <p:cBhvr>
                                        <p:cTn id="110" dur="1" fill="hold">
                                          <p:stCondLst>
                                            <p:cond delay="0"/>
                                          </p:stCondLst>
                                        </p:cTn>
                                        <p:tgtEl>
                                          <p:spTgt spid="155"/>
                                        </p:tgtEl>
                                        <p:attrNameLst>
                                          <p:attrName>style.visibility</p:attrName>
                                        </p:attrNameLst>
                                      </p:cBhvr>
                                      <p:to>
                                        <p:strVal val="visible"/>
                                      </p:to>
                                    </p:set>
                                    <p:animEffect transition="in" filter="fade">
                                      <p:cBhvr>
                                        <p:cTn id="111" dur="500"/>
                                        <p:tgtEl>
                                          <p:spTgt spid="155"/>
                                        </p:tgtEl>
                                      </p:cBhvr>
                                    </p:animEffect>
                                  </p:childTnLst>
                                </p:cTn>
                              </p:par>
                            </p:childTnLst>
                          </p:cTn>
                        </p:par>
                        <p:par>
                          <p:cTn id="112" fill="hold">
                            <p:stCondLst>
                              <p:cond delay="11000"/>
                            </p:stCondLst>
                            <p:childTnLst>
                              <p:par>
                                <p:cTn id="113" presetID="10" presetClass="entr" presetSubtype="0" fill="hold" grpId="0" nodeType="afterEffect">
                                  <p:stCondLst>
                                    <p:cond delay="0"/>
                                  </p:stCondLst>
                                  <p:childTnLst>
                                    <p:set>
                                      <p:cBhvr>
                                        <p:cTn id="114" dur="1" fill="hold">
                                          <p:stCondLst>
                                            <p:cond delay="0"/>
                                          </p:stCondLst>
                                        </p:cTn>
                                        <p:tgtEl>
                                          <p:spTgt spid="154"/>
                                        </p:tgtEl>
                                        <p:attrNameLst>
                                          <p:attrName>style.visibility</p:attrName>
                                        </p:attrNameLst>
                                      </p:cBhvr>
                                      <p:to>
                                        <p:strVal val="visible"/>
                                      </p:to>
                                    </p:set>
                                    <p:animEffect transition="in" filter="fade">
                                      <p:cBhvr>
                                        <p:cTn id="115" dur="500"/>
                                        <p:tgtEl>
                                          <p:spTgt spid="15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43"/>
                                        </p:tgtEl>
                                        <p:attrNameLst>
                                          <p:attrName>style.visibility</p:attrName>
                                        </p:attrNameLst>
                                      </p:cBhvr>
                                      <p:to>
                                        <p:strVal val="visible"/>
                                      </p:to>
                                    </p:set>
                                    <p:animEffect transition="in" filter="fade">
                                      <p:cBhvr>
                                        <p:cTn id="120" dur="500"/>
                                        <p:tgtEl>
                                          <p:spTgt spid="143"/>
                                        </p:tgtEl>
                                      </p:cBhvr>
                                    </p:animEffect>
                                  </p:childTnLst>
                                </p:cTn>
                              </p:par>
                            </p:childTnLst>
                          </p:cTn>
                        </p:par>
                        <p:par>
                          <p:cTn id="121" fill="hold">
                            <p:stCondLst>
                              <p:cond delay="500"/>
                            </p:stCondLst>
                            <p:childTnLst>
                              <p:par>
                                <p:cTn id="122" presetID="22" presetClass="entr" presetSubtype="1" fill="hold" nodeType="afterEffect">
                                  <p:stCondLst>
                                    <p:cond delay="0"/>
                                  </p:stCondLst>
                                  <p:childTnLst>
                                    <p:set>
                                      <p:cBhvr>
                                        <p:cTn id="123" dur="1" fill="hold">
                                          <p:stCondLst>
                                            <p:cond delay="0"/>
                                          </p:stCondLst>
                                        </p:cTn>
                                        <p:tgtEl>
                                          <p:spTgt spid="121"/>
                                        </p:tgtEl>
                                        <p:attrNameLst>
                                          <p:attrName>style.visibility</p:attrName>
                                        </p:attrNameLst>
                                      </p:cBhvr>
                                      <p:to>
                                        <p:strVal val="visible"/>
                                      </p:to>
                                    </p:set>
                                    <p:animEffect transition="in" filter="wipe(up)">
                                      <p:cBhvr>
                                        <p:cTn id="124" dur="500"/>
                                        <p:tgtEl>
                                          <p:spTgt spid="121"/>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144"/>
                                        </p:tgtEl>
                                        <p:attrNameLst>
                                          <p:attrName>style.visibility</p:attrName>
                                        </p:attrNameLst>
                                      </p:cBhvr>
                                      <p:to>
                                        <p:strVal val="visible"/>
                                      </p:to>
                                    </p:set>
                                    <p:animEffect transition="in" filter="fade">
                                      <p:cBhvr>
                                        <p:cTn id="128" dur="500"/>
                                        <p:tgtEl>
                                          <p:spTgt spid="144"/>
                                        </p:tgtEl>
                                      </p:cBhvr>
                                    </p:animEffect>
                                  </p:childTnLst>
                                </p:cTn>
                              </p:par>
                            </p:childTnLst>
                          </p:cTn>
                        </p:par>
                        <p:par>
                          <p:cTn id="129" fill="hold">
                            <p:stCondLst>
                              <p:cond delay="1500"/>
                            </p:stCondLst>
                            <p:childTnLst>
                              <p:par>
                                <p:cTn id="130" presetID="22" presetClass="entr" presetSubtype="1" fill="hold" nodeType="afterEffect">
                                  <p:stCondLst>
                                    <p:cond delay="0"/>
                                  </p:stCondLst>
                                  <p:childTnLst>
                                    <p:set>
                                      <p:cBhvr>
                                        <p:cTn id="131" dur="1" fill="hold">
                                          <p:stCondLst>
                                            <p:cond delay="0"/>
                                          </p:stCondLst>
                                        </p:cTn>
                                        <p:tgtEl>
                                          <p:spTgt spid="122"/>
                                        </p:tgtEl>
                                        <p:attrNameLst>
                                          <p:attrName>style.visibility</p:attrName>
                                        </p:attrNameLst>
                                      </p:cBhvr>
                                      <p:to>
                                        <p:strVal val="visible"/>
                                      </p:to>
                                    </p:set>
                                    <p:animEffect transition="in" filter="wipe(up)">
                                      <p:cBhvr>
                                        <p:cTn id="132" dur="500"/>
                                        <p:tgtEl>
                                          <p:spTgt spid="122"/>
                                        </p:tgtEl>
                                      </p:cBhvr>
                                    </p:animEffect>
                                  </p:childTnLst>
                                </p:cTn>
                              </p:par>
                            </p:childTnLst>
                          </p:cTn>
                        </p:par>
                        <p:par>
                          <p:cTn id="133" fill="hold">
                            <p:stCondLst>
                              <p:cond delay="2000"/>
                            </p:stCondLst>
                            <p:childTnLst>
                              <p:par>
                                <p:cTn id="134" presetID="53" presetClass="entr" presetSubtype="16" fill="hold" grpId="0" nodeType="afterEffect">
                                  <p:stCondLst>
                                    <p:cond delay="0"/>
                                  </p:stCondLst>
                                  <p:childTnLst>
                                    <p:set>
                                      <p:cBhvr>
                                        <p:cTn id="135" dur="1" fill="hold">
                                          <p:stCondLst>
                                            <p:cond delay="0"/>
                                          </p:stCondLst>
                                        </p:cTn>
                                        <p:tgtEl>
                                          <p:spTgt spid="172"/>
                                        </p:tgtEl>
                                        <p:attrNameLst>
                                          <p:attrName>style.visibility</p:attrName>
                                        </p:attrNameLst>
                                      </p:cBhvr>
                                      <p:to>
                                        <p:strVal val="visible"/>
                                      </p:to>
                                    </p:set>
                                    <p:anim calcmode="lin" valueType="num">
                                      <p:cBhvr>
                                        <p:cTn id="136" dur="500" fill="hold"/>
                                        <p:tgtEl>
                                          <p:spTgt spid="172"/>
                                        </p:tgtEl>
                                        <p:attrNameLst>
                                          <p:attrName>ppt_w</p:attrName>
                                        </p:attrNameLst>
                                      </p:cBhvr>
                                      <p:tavLst>
                                        <p:tav tm="0">
                                          <p:val>
                                            <p:fltVal val="0"/>
                                          </p:val>
                                        </p:tav>
                                        <p:tav tm="100000">
                                          <p:val>
                                            <p:strVal val="#ppt_w"/>
                                          </p:val>
                                        </p:tav>
                                      </p:tavLst>
                                    </p:anim>
                                    <p:anim calcmode="lin" valueType="num">
                                      <p:cBhvr>
                                        <p:cTn id="137" dur="500" fill="hold"/>
                                        <p:tgtEl>
                                          <p:spTgt spid="172"/>
                                        </p:tgtEl>
                                        <p:attrNameLst>
                                          <p:attrName>ppt_h</p:attrName>
                                        </p:attrNameLst>
                                      </p:cBhvr>
                                      <p:tavLst>
                                        <p:tav tm="0">
                                          <p:val>
                                            <p:fltVal val="0"/>
                                          </p:val>
                                        </p:tav>
                                        <p:tav tm="100000">
                                          <p:val>
                                            <p:strVal val="#ppt_h"/>
                                          </p:val>
                                        </p:tav>
                                      </p:tavLst>
                                    </p:anim>
                                    <p:animEffect transition="in" filter="fade">
                                      <p:cBhvr>
                                        <p:cTn id="138" dur="500"/>
                                        <p:tgtEl>
                                          <p:spTgt spid="172"/>
                                        </p:tgtEl>
                                      </p:cBhvr>
                                    </p:animEffect>
                                  </p:childTnLst>
                                </p:cTn>
                              </p:par>
                            </p:childTnLst>
                          </p:cTn>
                        </p:par>
                        <p:par>
                          <p:cTn id="139" fill="hold">
                            <p:stCondLst>
                              <p:cond delay="2500"/>
                            </p:stCondLst>
                            <p:childTnLst>
                              <p:par>
                                <p:cTn id="140" presetID="10" presetClass="entr" presetSubtype="0" fill="hold" grpId="0" nodeType="afterEffect">
                                  <p:stCondLst>
                                    <p:cond delay="0"/>
                                  </p:stCondLst>
                                  <p:childTnLst>
                                    <p:set>
                                      <p:cBhvr>
                                        <p:cTn id="141" dur="1" fill="hold">
                                          <p:stCondLst>
                                            <p:cond delay="0"/>
                                          </p:stCondLst>
                                        </p:cTn>
                                        <p:tgtEl>
                                          <p:spTgt spid="156"/>
                                        </p:tgtEl>
                                        <p:attrNameLst>
                                          <p:attrName>style.visibility</p:attrName>
                                        </p:attrNameLst>
                                      </p:cBhvr>
                                      <p:to>
                                        <p:strVal val="visible"/>
                                      </p:to>
                                    </p:set>
                                    <p:animEffect transition="in" filter="fade">
                                      <p:cBhvr>
                                        <p:cTn id="142" dur="500"/>
                                        <p:tgtEl>
                                          <p:spTgt spid="156"/>
                                        </p:tgtEl>
                                      </p:cBhvr>
                                    </p:animEffect>
                                  </p:childTnLst>
                                </p:cTn>
                              </p:par>
                            </p:childTnLst>
                          </p:cTn>
                        </p:par>
                        <p:par>
                          <p:cTn id="143" fill="hold">
                            <p:stCondLst>
                              <p:cond delay="3000"/>
                            </p:stCondLst>
                            <p:childTnLst>
                              <p:par>
                                <p:cTn id="144" presetID="22" presetClass="entr" presetSubtype="8" fill="hold"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wipe(left)">
                                      <p:cBhvr>
                                        <p:cTn id="146" dur="500"/>
                                        <p:tgtEl>
                                          <p:spTgt spid="12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79"/>
                                        </p:tgtEl>
                                        <p:attrNameLst>
                                          <p:attrName>style.visibility</p:attrName>
                                        </p:attrNameLst>
                                      </p:cBhvr>
                                      <p:to>
                                        <p:strVal val="visible"/>
                                      </p:to>
                                    </p:set>
                                    <p:animEffect transition="in" filter="fade">
                                      <p:cBhvr>
                                        <p:cTn id="149" dur="500"/>
                                        <p:tgtEl>
                                          <p:spTgt spid="179"/>
                                        </p:tgtEl>
                                      </p:cBhvr>
                                    </p:animEffect>
                                  </p:childTnLst>
                                </p:cTn>
                              </p:par>
                            </p:childTnLst>
                          </p:cTn>
                        </p:par>
                        <p:par>
                          <p:cTn id="150" fill="hold">
                            <p:stCondLst>
                              <p:cond delay="3500"/>
                            </p:stCondLst>
                            <p:childTnLst>
                              <p:par>
                                <p:cTn id="151" presetID="10" presetClass="entr" presetSubtype="0" fill="hold" grpId="0" nodeType="afterEffect">
                                  <p:stCondLst>
                                    <p:cond delay="0"/>
                                  </p:stCondLst>
                                  <p:childTnLst>
                                    <p:set>
                                      <p:cBhvr>
                                        <p:cTn id="152" dur="1" fill="hold">
                                          <p:stCondLst>
                                            <p:cond delay="0"/>
                                          </p:stCondLst>
                                        </p:cTn>
                                        <p:tgtEl>
                                          <p:spTgt spid="160"/>
                                        </p:tgtEl>
                                        <p:attrNameLst>
                                          <p:attrName>style.visibility</p:attrName>
                                        </p:attrNameLst>
                                      </p:cBhvr>
                                      <p:to>
                                        <p:strVal val="visible"/>
                                      </p:to>
                                    </p:set>
                                    <p:animEffect transition="in" filter="fade">
                                      <p:cBhvr>
                                        <p:cTn id="153" dur="500"/>
                                        <p:tgtEl>
                                          <p:spTgt spid="160"/>
                                        </p:tgtEl>
                                      </p:cBhvr>
                                    </p:animEffect>
                                  </p:childTnLst>
                                </p:cTn>
                              </p:par>
                            </p:childTnLst>
                          </p:cTn>
                        </p:par>
                        <p:par>
                          <p:cTn id="154" fill="hold">
                            <p:stCondLst>
                              <p:cond delay="4000"/>
                            </p:stCondLst>
                            <p:childTnLst>
                              <p:par>
                                <p:cTn id="155" presetID="10" presetClass="entr" presetSubtype="0" fill="hold" grpId="0" nodeType="afterEffect">
                                  <p:stCondLst>
                                    <p:cond delay="0"/>
                                  </p:stCondLst>
                                  <p:childTnLst>
                                    <p:set>
                                      <p:cBhvr>
                                        <p:cTn id="156" dur="1" fill="hold">
                                          <p:stCondLst>
                                            <p:cond delay="0"/>
                                          </p:stCondLst>
                                        </p:cTn>
                                        <p:tgtEl>
                                          <p:spTgt spid="159"/>
                                        </p:tgtEl>
                                        <p:attrNameLst>
                                          <p:attrName>style.visibility</p:attrName>
                                        </p:attrNameLst>
                                      </p:cBhvr>
                                      <p:to>
                                        <p:strVal val="visible"/>
                                      </p:to>
                                    </p:set>
                                    <p:animEffect transition="in" filter="fade">
                                      <p:cBhvr>
                                        <p:cTn id="157" dur="500"/>
                                        <p:tgtEl>
                                          <p:spTgt spid="159"/>
                                        </p:tgtEl>
                                      </p:cBhvr>
                                    </p:animEffect>
                                  </p:childTnLst>
                                </p:cTn>
                              </p:par>
                            </p:childTnLst>
                          </p:cTn>
                        </p:par>
                        <p:par>
                          <p:cTn id="158" fill="hold">
                            <p:stCondLst>
                              <p:cond delay="4500"/>
                            </p:stCondLst>
                            <p:childTnLst>
                              <p:par>
                                <p:cTn id="159" presetID="22" presetClass="entr" presetSubtype="2" fill="hold" nodeType="afterEffect">
                                  <p:stCondLst>
                                    <p:cond delay="0"/>
                                  </p:stCondLst>
                                  <p:childTnLst>
                                    <p:set>
                                      <p:cBhvr>
                                        <p:cTn id="160" dur="1" fill="hold">
                                          <p:stCondLst>
                                            <p:cond delay="0"/>
                                          </p:stCondLst>
                                        </p:cTn>
                                        <p:tgtEl>
                                          <p:spTgt spid="131"/>
                                        </p:tgtEl>
                                        <p:attrNameLst>
                                          <p:attrName>style.visibility</p:attrName>
                                        </p:attrNameLst>
                                      </p:cBhvr>
                                      <p:to>
                                        <p:strVal val="visible"/>
                                      </p:to>
                                    </p:set>
                                    <p:animEffect transition="in" filter="wipe(right)">
                                      <p:cBhvr>
                                        <p:cTn id="161" dur="500"/>
                                        <p:tgtEl>
                                          <p:spTgt spid="13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80"/>
                                        </p:tgtEl>
                                        <p:attrNameLst>
                                          <p:attrName>style.visibility</p:attrName>
                                        </p:attrNameLst>
                                      </p:cBhvr>
                                      <p:to>
                                        <p:strVal val="visible"/>
                                      </p:to>
                                    </p:set>
                                    <p:animEffect transition="in" filter="fade">
                                      <p:cBhvr>
                                        <p:cTn id="164" dur="500"/>
                                        <p:tgtEl>
                                          <p:spTgt spid="180"/>
                                        </p:tgtEl>
                                      </p:cBhvr>
                                    </p:animEffect>
                                  </p:childTnLst>
                                </p:cTn>
                              </p:par>
                            </p:childTnLst>
                          </p:cTn>
                        </p:par>
                        <p:par>
                          <p:cTn id="165" fill="hold">
                            <p:stCondLst>
                              <p:cond delay="5000"/>
                            </p:stCondLst>
                            <p:childTnLst>
                              <p:par>
                                <p:cTn id="166" presetID="10" presetClass="entr" presetSubtype="0" fill="hold" grpId="0" nodeType="after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fade">
                                      <p:cBhvr>
                                        <p:cTn id="168" dur="500"/>
                                        <p:tgtEl>
                                          <p:spTgt spid="157"/>
                                        </p:tgtEl>
                                      </p:cBhvr>
                                    </p:animEffect>
                                  </p:childTnLst>
                                </p:cTn>
                              </p:par>
                            </p:childTnLst>
                          </p:cTn>
                        </p:par>
                        <p:par>
                          <p:cTn id="169" fill="hold">
                            <p:stCondLst>
                              <p:cond delay="5500"/>
                            </p:stCondLst>
                            <p:childTnLst>
                              <p:par>
                                <p:cTn id="170" presetID="10" presetClass="entr" presetSubtype="0" fill="hold" grpId="0" nodeType="afterEffect">
                                  <p:stCondLst>
                                    <p:cond delay="0"/>
                                  </p:stCondLst>
                                  <p:childTnLst>
                                    <p:set>
                                      <p:cBhvr>
                                        <p:cTn id="171" dur="1" fill="hold">
                                          <p:stCondLst>
                                            <p:cond delay="0"/>
                                          </p:stCondLst>
                                        </p:cTn>
                                        <p:tgtEl>
                                          <p:spTgt spid="158"/>
                                        </p:tgtEl>
                                        <p:attrNameLst>
                                          <p:attrName>style.visibility</p:attrName>
                                        </p:attrNameLst>
                                      </p:cBhvr>
                                      <p:to>
                                        <p:strVal val="visible"/>
                                      </p:to>
                                    </p:set>
                                    <p:animEffect transition="in" filter="fade">
                                      <p:cBhvr>
                                        <p:cTn id="172" dur="500"/>
                                        <p:tgtEl>
                                          <p:spTgt spid="158"/>
                                        </p:tgtEl>
                                      </p:cBhvr>
                                    </p:animEffect>
                                  </p:childTnLst>
                                </p:cTn>
                              </p:par>
                            </p:childTnLst>
                          </p:cTn>
                        </p:par>
                        <p:par>
                          <p:cTn id="173" fill="hold">
                            <p:stCondLst>
                              <p:cond delay="6000"/>
                            </p:stCondLst>
                            <p:childTnLst>
                              <p:par>
                                <p:cTn id="174" presetID="22" presetClass="entr" presetSubtype="8" fill="hold" nodeType="afterEffect">
                                  <p:stCondLst>
                                    <p:cond delay="0"/>
                                  </p:stCondLst>
                                  <p:childTnLst>
                                    <p:set>
                                      <p:cBhvr>
                                        <p:cTn id="175" dur="1" fill="hold">
                                          <p:stCondLst>
                                            <p:cond delay="0"/>
                                          </p:stCondLst>
                                        </p:cTn>
                                        <p:tgtEl>
                                          <p:spTgt spid="140"/>
                                        </p:tgtEl>
                                        <p:attrNameLst>
                                          <p:attrName>style.visibility</p:attrName>
                                        </p:attrNameLst>
                                      </p:cBhvr>
                                      <p:to>
                                        <p:strVal val="visible"/>
                                      </p:to>
                                    </p:set>
                                    <p:animEffect transition="in" filter="wipe(left)">
                                      <p:cBhvr>
                                        <p:cTn id="176" dur="500"/>
                                        <p:tgtEl>
                                          <p:spTgt spid="140"/>
                                        </p:tgtEl>
                                      </p:cBhvr>
                                    </p:animEffect>
                                  </p:childTnLst>
                                </p:cTn>
                              </p:par>
                              <p:par>
                                <p:cTn id="177" presetID="10" presetClass="entr" presetSubtype="0" fill="hold" nodeType="withEffect">
                                  <p:stCondLst>
                                    <p:cond delay="0"/>
                                  </p:stCondLst>
                                  <p:childTnLst>
                                    <p:set>
                                      <p:cBhvr>
                                        <p:cTn id="178" dur="1" fill="hold">
                                          <p:stCondLst>
                                            <p:cond delay="0"/>
                                          </p:stCondLst>
                                        </p:cTn>
                                        <p:tgtEl>
                                          <p:spTgt spid="41"/>
                                        </p:tgtEl>
                                        <p:attrNameLst>
                                          <p:attrName>style.visibility</p:attrName>
                                        </p:attrNameLst>
                                      </p:cBhvr>
                                      <p:to>
                                        <p:strVal val="visible"/>
                                      </p:to>
                                    </p:set>
                                    <p:animEffect transition="in" filter="fade">
                                      <p:cBhvr>
                                        <p:cTn id="179" dur="500"/>
                                        <p:tgtEl>
                                          <p:spTgt spid="41"/>
                                        </p:tgtEl>
                                      </p:cBhvr>
                                    </p:animEffect>
                                  </p:childTnLst>
                                </p:cTn>
                              </p:par>
                            </p:childTnLst>
                          </p:cTn>
                        </p:par>
                        <p:par>
                          <p:cTn id="180" fill="hold">
                            <p:stCondLst>
                              <p:cond delay="6500"/>
                            </p:stCondLst>
                            <p:childTnLst>
                              <p:par>
                                <p:cTn id="181" presetID="10" presetClass="entr" presetSubtype="0" fill="hold" grpId="0" nodeType="afterEffect">
                                  <p:stCondLst>
                                    <p:cond delay="0"/>
                                  </p:stCondLst>
                                  <p:childTnLst>
                                    <p:set>
                                      <p:cBhvr>
                                        <p:cTn id="182" dur="1" fill="hold">
                                          <p:stCondLst>
                                            <p:cond delay="0"/>
                                          </p:stCondLst>
                                        </p:cTn>
                                        <p:tgtEl>
                                          <p:spTgt spid="170"/>
                                        </p:tgtEl>
                                        <p:attrNameLst>
                                          <p:attrName>style.visibility</p:attrName>
                                        </p:attrNameLst>
                                      </p:cBhvr>
                                      <p:to>
                                        <p:strVal val="visible"/>
                                      </p:to>
                                    </p:set>
                                    <p:animEffect transition="in" filter="fade">
                                      <p:cBhvr>
                                        <p:cTn id="183" dur="500"/>
                                        <p:tgtEl>
                                          <p:spTgt spid="170"/>
                                        </p:tgtEl>
                                      </p:cBhvr>
                                    </p:animEffect>
                                  </p:childTnLst>
                                </p:cTn>
                              </p:par>
                            </p:childTnLst>
                          </p:cTn>
                        </p:par>
                        <p:par>
                          <p:cTn id="184" fill="hold">
                            <p:stCondLst>
                              <p:cond delay="7000"/>
                            </p:stCondLst>
                            <p:childTnLst>
                              <p:par>
                                <p:cTn id="185" presetID="22" presetClass="entr" presetSubtype="1" fill="hold"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ipe(up)">
                                      <p:cBhvr>
                                        <p:cTn id="187" dur="500"/>
                                        <p:tgtEl>
                                          <p:spTgt spid="3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67"/>
                                        </p:tgtEl>
                                        <p:attrNameLst>
                                          <p:attrName>style.visibility</p:attrName>
                                        </p:attrNameLst>
                                      </p:cBhvr>
                                      <p:to>
                                        <p:strVal val="visible"/>
                                      </p:to>
                                    </p:set>
                                    <p:animEffect transition="in" filter="fade">
                                      <p:cBhvr>
                                        <p:cTn id="190" dur="500"/>
                                        <p:tgtEl>
                                          <p:spTgt spid="167"/>
                                        </p:tgtEl>
                                      </p:cBhvr>
                                    </p:animEffect>
                                  </p:childTnLst>
                                </p:cTn>
                              </p:par>
                            </p:childTnLst>
                          </p:cTn>
                        </p:par>
                        <p:par>
                          <p:cTn id="191" fill="hold">
                            <p:stCondLst>
                              <p:cond delay="7500"/>
                            </p:stCondLst>
                            <p:childTnLst>
                              <p:par>
                                <p:cTn id="192" presetID="22" presetClass="entr" presetSubtype="8" fill="hold" nodeType="afterEffect">
                                  <p:stCondLst>
                                    <p:cond delay="0"/>
                                  </p:stCondLst>
                                  <p:childTnLst>
                                    <p:set>
                                      <p:cBhvr>
                                        <p:cTn id="193" dur="1" fill="hold">
                                          <p:stCondLst>
                                            <p:cond delay="0"/>
                                          </p:stCondLst>
                                        </p:cTn>
                                        <p:tgtEl>
                                          <p:spTgt spid="135"/>
                                        </p:tgtEl>
                                        <p:attrNameLst>
                                          <p:attrName>style.visibility</p:attrName>
                                        </p:attrNameLst>
                                      </p:cBhvr>
                                      <p:to>
                                        <p:strVal val="visible"/>
                                      </p:to>
                                    </p:set>
                                    <p:animEffect transition="in" filter="wipe(left)">
                                      <p:cBhvr>
                                        <p:cTn id="194" dur="500"/>
                                        <p:tgtEl>
                                          <p:spTgt spid="13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81"/>
                                        </p:tgtEl>
                                        <p:attrNameLst>
                                          <p:attrName>style.visibility</p:attrName>
                                        </p:attrNameLst>
                                      </p:cBhvr>
                                      <p:to>
                                        <p:strVal val="visible"/>
                                      </p:to>
                                    </p:set>
                                    <p:animEffect transition="in" filter="fade">
                                      <p:cBhvr>
                                        <p:cTn id="197" dur="500"/>
                                        <p:tgtEl>
                                          <p:spTgt spid="181"/>
                                        </p:tgtEl>
                                      </p:cBhvr>
                                    </p:animEffect>
                                  </p:childTnLst>
                                </p:cTn>
                              </p:par>
                            </p:childTnLst>
                          </p:cTn>
                        </p:par>
                        <p:par>
                          <p:cTn id="198" fill="hold">
                            <p:stCondLst>
                              <p:cond delay="8000"/>
                            </p:stCondLst>
                            <p:childTnLst>
                              <p:par>
                                <p:cTn id="199" presetID="10" presetClass="entr" presetSubtype="0" fill="hold" grpId="0" nodeType="afterEffect">
                                  <p:stCondLst>
                                    <p:cond delay="0"/>
                                  </p:stCondLst>
                                  <p:childTnLst>
                                    <p:set>
                                      <p:cBhvr>
                                        <p:cTn id="200" dur="1" fill="hold">
                                          <p:stCondLst>
                                            <p:cond delay="0"/>
                                          </p:stCondLst>
                                        </p:cTn>
                                        <p:tgtEl>
                                          <p:spTgt spid="162"/>
                                        </p:tgtEl>
                                        <p:attrNameLst>
                                          <p:attrName>style.visibility</p:attrName>
                                        </p:attrNameLst>
                                      </p:cBhvr>
                                      <p:to>
                                        <p:strVal val="visible"/>
                                      </p:to>
                                    </p:set>
                                    <p:animEffect transition="in" filter="fade">
                                      <p:cBhvr>
                                        <p:cTn id="201" dur="500"/>
                                        <p:tgtEl>
                                          <p:spTgt spid="162"/>
                                        </p:tgtEl>
                                      </p:cBhvr>
                                    </p:animEffect>
                                  </p:childTnLst>
                                </p:cTn>
                              </p:par>
                            </p:childTnLst>
                          </p:cTn>
                        </p:par>
                        <p:par>
                          <p:cTn id="202" fill="hold">
                            <p:stCondLst>
                              <p:cond delay="8500"/>
                            </p:stCondLst>
                            <p:childTnLst>
                              <p:par>
                                <p:cTn id="203" presetID="10" presetClass="entr" presetSubtype="0"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Effect transition="in" filter="fade">
                                      <p:cBhvr>
                                        <p:cTn id="205" dur="500"/>
                                        <p:tgtEl>
                                          <p:spTgt spid="161"/>
                                        </p:tgtEl>
                                      </p:cBhvr>
                                    </p:animEffect>
                                  </p:childTnLst>
                                </p:cTn>
                              </p:par>
                            </p:childTnLst>
                          </p:cTn>
                        </p:par>
                        <p:par>
                          <p:cTn id="206" fill="hold">
                            <p:stCondLst>
                              <p:cond delay="9000"/>
                            </p:stCondLst>
                            <p:childTnLst>
                              <p:par>
                                <p:cTn id="207" presetID="22" presetClass="entr" presetSubtype="2" fill="hold" nodeType="afterEffect">
                                  <p:stCondLst>
                                    <p:cond delay="0"/>
                                  </p:stCondLst>
                                  <p:childTnLst>
                                    <p:set>
                                      <p:cBhvr>
                                        <p:cTn id="208" dur="1" fill="hold">
                                          <p:stCondLst>
                                            <p:cond delay="0"/>
                                          </p:stCondLst>
                                        </p:cTn>
                                        <p:tgtEl>
                                          <p:spTgt spid="136"/>
                                        </p:tgtEl>
                                        <p:attrNameLst>
                                          <p:attrName>style.visibility</p:attrName>
                                        </p:attrNameLst>
                                      </p:cBhvr>
                                      <p:to>
                                        <p:strVal val="visible"/>
                                      </p:to>
                                    </p:set>
                                    <p:animEffect transition="in" filter="wipe(right)">
                                      <p:cBhvr>
                                        <p:cTn id="209" dur="500"/>
                                        <p:tgtEl>
                                          <p:spTgt spid="136"/>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82"/>
                                        </p:tgtEl>
                                        <p:attrNameLst>
                                          <p:attrName>style.visibility</p:attrName>
                                        </p:attrNameLst>
                                      </p:cBhvr>
                                      <p:to>
                                        <p:strVal val="visible"/>
                                      </p:to>
                                    </p:set>
                                    <p:animEffect transition="in" filter="fade">
                                      <p:cBhvr>
                                        <p:cTn id="212" dur="500"/>
                                        <p:tgtEl>
                                          <p:spTgt spid="182"/>
                                        </p:tgtEl>
                                      </p:cBhvr>
                                    </p:animEffect>
                                  </p:childTnLst>
                                </p:cTn>
                              </p:par>
                            </p:childTnLst>
                          </p:cTn>
                        </p:par>
                        <p:par>
                          <p:cTn id="213" fill="hold">
                            <p:stCondLst>
                              <p:cond delay="9500"/>
                            </p:stCondLst>
                            <p:childTnLst>
                              <p:par>
                                <p:cTn id="214" presetID="10" presetClass="entr" presetSubtype="0" fill="hold" grpId="0" nodeType="afterEffect">
                                  <p:stCondLst>
                                    <p:cond delay="0"/>
                                  </p:stCondLst>
                                  <p:childTnLst>
                                    <p:set>
                                      <p:cBhvr>
                                        <p:cTn id="215" dur="1" fill="hold">
                                          <p:stCondLst>
                                            <p:cond delay="0"/>
                                          </p:stCondLst>
                                        </p:cTn>
                                        <p:tgtEl>
                                          <p:spTgt spid="163"/>
                                        </p:tgtEl>
                                        <p:attrNameLst>
                                          <p:attrName>style.visibility</p:attrName>
                                        </p:attrNameLst>
                                      </p:cBhvr>
                                      <p:to>
                                        <p:strVal val="visible"/>
                                      </p:to>
                                    </p:set>
                                    <p:animEffect transition="in" filter="fade">
                                      <p:cBhvr>
                                        <p:cTn id="216" dur="500"/>
                                        <p:tgtEl>
                                          <p:spTgt spid="163"/>
                                        </p:tgtEl>
                                      </p:cBhvr>
                                    </p:animEffect>
                                  </p:childTnLst>
                                </p:cTn>
                              </p:par>
                            </p:childTnLst>
                          </p:cTn>
                        </p:par>
                        <p:par>
                          <p:cTn id="217" fill="hold">
                            <p:stCondLst>
                              <p:cond delay="10000"/>
                            </p:stCondLst>
                            <p:childTnLst>
                              <p:par>
                                <p:cTn id="218" presetID="10" presetClass="entr" presetSubtype="0" fill="hold" grpId="0" nodeType="afterEffect">
                                  <p:stCondLst>
                                    <p:cond delay="0"/>
                                  </p:stCondLst>
                                  <p:childTnLst>
                                    <p:set>
                                      <p:cBhvr>
                                        <p:cTn id="219" dur="1" fill="hold">
                                          <p:stCondLst>
                                            <p:cond delay="0"/>
                                          </p:stCondLst>
                                        </p:cTn>
                                        <p:tgtEl>
                                          <p:spTgt spid="164"/>
                                        </p:tgtEl>
                                        <p:attrNameLst>
                                          <p:attrName>style.visibility</p:attrName>
                                        </p:attrNameLst>
                                      </p:cBhvr>
                                      <p:to>
                                        <p:strVal val="visible"/>
                                      </p:to>
                                    </p:set>
                                    <p:animEffect transition="in" filter="fade">
                                      <p:cBhvr>
                                        <p:cTn id="220" dur="500"/>
                                        <p:tgtEl>
                                          <p:spTgt spid="164"/>
                                        </p:tgtEl>
                                      </p:cBhvr>
                                    </p:animEffect>
                                  </p:childTnLst>
                                </p:cTn>
                              </p:par>
                            </p:childTnLst>
                          </p:cTn>
                        </p:par>
                        <p:par>
                          <p:cTn id="221" fill="hold">
                            <p:stCondLst>
                              <p:cond delay="10500"/>
                            </p:stCondLst>
                            <p:childTnLst>
                              <p:par>
                                <p:cTn id="222" presetID="22" presetClass="entr" presetSubtype="8" fill="hold" nodeType="afterEffect">
                                  <p:stCondLst>
                                    <p:cond delay="0"/>
                                  </p:stCondLst>
                                  <p:childTnLst>
                                    <p:set>
                                      <p:cBhvr>
                                        <p:cTn id="223" dur="1" fill="hold">
                                          <p:stCondLst>
                                            <p:cond delay="0"/>
                                          </p:stCondLst>
                                        </p:cTn>
                                        <p:tgtEl>
                                          <p:spTgt spid="138"/>
                                        </p:tgtEl>
                                        <p:attrNameLst>
                                          <p:attrName>style.visibility</p:attrName>
                                        </p:attrNameLst>
                                      </p:cBhvr>
                                      <p:to>
                                        <p:strVal val="visible"/>
                                      </p:to>
                                    </p:set>
                                    <p:animEffect transition="in" filter="wipe(left)">
                                      <p:cBhvr>
                                        <p:cTn id="224" dur="500"/>
                                        <p:tgtEl>
                                          <p:spTgt spid="138"/>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83"/>
                                        </p:tgtEl>
                                        <p:attrNameLst>
                                          <p:attrName>style.visibility</p:attrName>
                                        </p:attrNameLst>
                                      </p:cBhvr>
                                      <p:to>
                                        <p:strVal val="visible"/>
                                      </p:to>
                                    </p:set>
                                    <p:animEffect transition="in" filter="fade">
                                      <p:cBhvr>
                                        <p:cTn id="227" dur="500"/>
                                        <p:tgtEl>
                                          <p:spTgt spid="183"/>
                                        </p:tgtEl>
                                      </p:cBhvr>
                                    </p:animEffect>
                                  </p:childTnLst>
                                </p:cTn>
                              </p:par>
                            </p:childTnLst>
                          </p:cTn>
                        </p:par>
                        <p:par>
                          <p:cTn id="228" fill="hold">
                            <p:stCondLst>
                              <p:cond delay="11000"/>
                            </p:stCondLst>
                            <p:childTnLst>
                              <p:par>
                                <p:cTn id="229" presetID="10" presetClass="entr" presetSubtype="0" fill="hold" grpId="0" nodeType="afterEffect">
                                  <p:stCondLst>
                                    <p:cond delay="0"/>
                                  </p:stCondLst>
                                  <p:childTnLst>
                                    <p:set>
                                      <p:cBhvr>
                                        <p:cTn id="230" dur="1" fill="hold">
                                          <p:stCondLst>
                                            <p:cond delay="0"/>
                                          </p:stCondLst>
                                        </p:cTn>
                                        <p:tgtEl>
                                          <p:spTgt spid="166"/>
                                        </p:tgtEl>
                                        <p:attrNameLst>
                                          <p:attrName>style.visibility</p:attrName>
                                        </p:attrNameLst>
                                      </p:cBhvr>
                                      <p:to>
                                        <p:strVal val="visible"/>
                                      </p:to>
                                    </p:set>
                                    <p:animEffect transition="in" filter="fade">
                                      <p:cBhvr>
                                        <p:cTn id="231" dur="500"/>
                                        <p:tgtEl>
                                          <p:spTgt spid="166"/>
                                        </p:tgtEl>
                                      </p:cBhvr>
                                    </p:animEffect>
                                  </p:childTnLst>
                                </p:cTn>
                              </p:par>
                            </p:childTnLst>
                          </p:cTn>
                        </p:par>
                        <p:par>
                          <p:cTn id="232" fill="hold">
                            <p:stCondLst>
                              <p:cond delay="11500"/>
                            </p:stCondLst>
                            <p:childTnLst>
                              <p:par>
                                <p:cTn id="233" presetID="10" presetClass="entr" presetSubtype="0" fill="hold" grpId="0" nodeType="afterEffect">
                                  <p:stCondLst>
                                    <p:cond delay="0"/>
                                  </p:stCondLst>
                                  <p:childTnLst>
                                    <p:set>
                                      <p:cBhvr>
                                        <p:cTn id="234" dur="1" fill="hold">
                                          <p:stCondLst>
                                            <p:cond delay="0"/>
                                          </p:stCondLst>
                                        </p:cTn>
                                        <p:tgtEl>
                                          <p:spTgt spid="165"/>
                                        </p:tgtEl>
                                        <p:attrNameLst>
                                          <p:attrName>style.visibility</p:attrName>
                                        </p:attrNameLst>
                                      </p:cBhvr>
                                      <p:to>
                                        <p:strVal val="visible"/>
                                      </p:to>
                                    </p:set>
                                    <p:animEffect transition="in" filter="fade">
                                      <p:cBhvr>
                                        <p:cTn id="235" dur="500"/>
                                        <p:tgtEl>
                                          <p:spTgt spid="165"/>
                                        </p:tgtEl>
                                      </p:cBhvr>
                                    </p:animEffect>
                                  </p:childTnLst>
                                </p:cTn>
                              </p:par>
                            </p:childTnLst>
                          </p:cTn>
                        </p:par>
                        <p:par>
                          <p:cTn id="236" fill="hold">
                            <p:stCondLst>
                              <p:cond delay="12000"/>
                            </p:stCondLst>
                            <p:childTnLst>
                              <p:par>
                                <p:cTn id="237" presetID="22" presetClass="entr" presetSubtype="2" fill="hold" nodeType="afterEffect">
                                  <p:stCondLst>
                                    <p:cond delay="0"/>
                                  </p:stCondLst>
                                  <p:childTnLst>
                                    <p:set>
                                      <p:cBhvr>
                                        <p:cTn id="238" dur="1" fill="hold">
                                          <p:stCondLst>
                                            <p:cond delay="0"/>
                                          </p:stCondLst>
                                        </p:cTn>
                                        <p:tgtEl>
                                          <p:spTgt spid="139"/>
                                        </p:tgtEl>
                                        <p:attrNameLst>
                                          <p:attrName>style.visibility</p:attrName>
                                        </p:attrNameLst>
                                      </p:cBhvr>
                                      <p:to>
                                        <p:strVal val="visible"/>
                                      </p:to>
                                    </p:set>
                                    <p:animEffect transition="in" filter="wipe(right)">
                                      <p:cBhvr>
                                        <p:cTn id="239" dur="500"/>
                                        <p:tgtEl>
                                          <p:spTgt spid="139"/>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184"/>
                                        </p:tgtEl>
                                        <p:attrNameLst>
                                          <p:attrName>style.visibility</p:attrName>
                                        </p:attrNameLst>
                                      </p:cBhvr>
                                      <p:to>
                                        <p:strVal val="visible"/>
                                      </p:to>
                                    </p:set>
                                    <p:animEffect transition="in" filter="fade">
                                      <p:cBhvr>
                                        <p:cTn id="24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p:bldP spid="143" grpId="0"/>
      <p:bldP spid="144"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70" grpId="0"/>
      <p:bldP spid="171" grpId="0"/>
      <p:bldP spid="172" grpId="0"/>
      <p:bldP spid="145" grpId="0" animBg="1"/>
      <p:bldP spid="173" grpId="0" animBg="1"/>
      <p:bldP spid="174" grpId="0" animBg="1"/>
      <p:bldP spid="175" grpId="0" animBg="1"/>
      <p:bldP spid="176" grpId="0" animBg="1"/>
      <p:bldP spid="177" grpId="0" animBg="1"/>
      <p:bldP spid="178" grpId="0"/>
      <p:bldP spid="179" grpId="0" animBg="1"/>
      <p:bldP spid="180" grpId="0" animBg="1"/>
      <p:bldP spid="181" grpId="0" animBg="1"/>
      <p:bldP spid="182" grpId="0" animBg="1"/>
      <p:bldP spid="183" grpId="0" animBg="1"/>
      <p:bldP spid="1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直接箭头连接符 120">
            <a:extLst>
              <a:ext uri="{FF2B5EF4-FFF2-40B4-BE49-F238E27FC236}">
                <a16:creationId xmlns:a16="http://schemas.microsoft.com/office/drawing/2014/main" id="{F4DB73E4-0D63-46B3-8384-DD51F64F7EEC}"/>
              </a:ext>
            </a:extLst>
          </p:cNvPr>
          <p:cNvCxnSpPr/>
          <p:nvPr/>
        </p:nvCxnSpPr>
        <p:spPr>
          <a:xfrm>
            <a:off x="2729883" y="2320438"/>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96722524-70F1-4ABC-A0A4-EC97AB953658}"/>
              </a:ext>
            </a:extLst>
          </p:cNvPr>
          <p:cNvCxnSpPr/>
          <p:nvPr/>
        </p:nvCxnSpPr>
        <p:spPr>
          <a:xfrm>
            <a:off x="4411364" y="2320438"/>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99E953AE-FFE3-4AB2-B86F-3570E068D8DA}"/>
              </a:ext>
            </a:extLst>
          </p:cNvPr>
          <p:cNvCxnSpPr/>
          <p:nvPr/>
        </p:nvCxnSpPr>
        <p:spPr>
          <a:xfrm>
            <a:off x="2761056" y="2604370"/>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21892F-8523-4C61-A809-CAE4BCE70FA1}"/>
              </a:ext>
            </a:extLst>
          </p:cNvPr>
          <p:cNvCxnSpPr>
            <a:cxnSpLocks/>
          </p:cNvCxnSpPr>
          <p:nvPr/>
        </p:nvCxnSpPr>
        <p:spPr>
          <a:xfrm flipH="1">
            <a:off x="2792229" y="2772010"/>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028C56DF-16DB-44EF-863F-2A5539CC7EDE}"/>
              </a:ext>
            </a:extLst>
          </p:cNvPr>
          <p:cNvCxnSpPr/>
          <p:nvPr/>
        </p:nvCxnSpPr>
        <p:spPr>
          <a:xfrm>
            <a:off x="2761056" y="3814053"/>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C31223FF-2B3E-4480-95E2-F6E37DA621C6}"/>
              </a:ext>
            </a:extLst>
          </p:cNvPr>
          <p:cNvCxnSpPr>
            <a:cxnSpLocks/>
          </p:cNvCxnSpPr>
          <p:nvPr/>
        </p:nvCxnSpPr>
        <p:spPr>
          <a:xfrm flipH="1">
            <a:off x="2756543" y="3981693"/>
            <a:ext cx="1623650" cy="4303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4CC70520-011E-49FD-8940-55094D8556DE}"/>
              </a:ext>
            </a:extLst>
          </p:cNvPr>
          <p:cNvCxnSpPr/>
          <p:nvPr/>
        </p:nvCxnSpPr>
        <p:spPr>
          <a:xfrm>
            <a:off x="2761056" y="4429507"/>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04BB0482-0F04-46FF-B8C9-0882F46FA93B}"/>
              </a:ext>
            </a:extLst>
          </p:cNvPr>
          <p:cNvCxnSpPr>
            <a:cxnSpLocks/>
          </p:cNvCxnSpPr>
          <p:nvPr/>
        </p:nvCxnSpPr>
        <p:spPr>
          <a:xfrm flipH="1">
            <a:off x="2792229" y="4597147"/>
            <a:ext cx="1587963" cy="40904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615DEEF3-0CF0-4821-8AD2-234853AB8830}"/>
              </a:ext>
            </a:extLst>
          </p:cNvPr>
          <p:cNvCxnSpPr>
            <a:cxnSpLocks/>
          </p:cNvCxnSpPr>
          <p:nvPr/>
        </p:nvCxnSpPr>
        <p:spPr>
          <a:xfrm>
            <a:off x="2761056" y="3171224"/>
            <a:ext cx="1663264" cy="172208"/>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
        <p:nvSpPr>
          <p:cNvPr id="143" name="Text Box 79">
            <a:extLst>
              <a:ext uri="{FF2B5EF4-FFF2-40B4-BE49-F238E27FC236}">
                <a16:creationId xmlns:a16="http://schemas.microsoft.com/office/drawing/2014/main" id="{B3D5E3C5-F4FE-4BAB-A464-7D2F05381E9A}"/>
              </a:ext>
            </a:extLst>
          </p:cNvPr>
          <p:cNvSpPr txBox="1">
            <a:spLocks noChangeArrowheads="1"/>
          </p:cNvSpPr>
          <p:nvPr/>
        </p:nvSpPr>
        <p:spPr bwMode="auto">
          <a:xfrm>
            <a:off x="2118621" y="1863152"/>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发送方</a:t>
            </a:r>
          </a:p>
        </p:txBody>
      </p:sp>
      <p:sp>
        <p:nvSpPr>
          <p:cNvPr id="144" name="Text Box 79">
            <a:extLst>
              <a:ext uri="{FF2B5EF4-FFF2-40B4-BE49-F238E27FC236}">
                <a16:creationId xmlns:a16="http://schemas.microsoft.com/office/drawing/2014/main" id="{8812BFDD-537E-4114-A6D9-8E74271C192B}"/>
              </a:ext>
            </a:extLst>
          </p:cNvPr>
          <p:cNvSpPr txBox="1">
            <a:spLocks noChangeArrowheads="1"/>
          </p:cNvSpPr>
          <p:nvPr/>
        </p:nvSpPr>
        <p:spPr bwMode="auto">
          <a:xfrm>
            <a:off x="4017092" y="1857772"/>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接收方</a:t>
            </a:r>
          </a:p>
        </p:txBody>
      </p:sp>
      <p:sp>
        <p:nvSpPr>
          <p:cNvPr id="156" name="Text Box 79">
            <a:extLst>
              <a:ext uri="{FF2B5EF4-FFF2-40B4-BE49-F238E27FC236}">
                <a16:creationId xmlns:a16="http://schemas.microsoft.com/office/drawing/2014/main" id="{3227CCAE-F562-4620-9075-EC9FB9A40496}"/>
              </a:ext>
            </a:extLst>
          </p:cNvPr>
          <p:cNvSpPr txBox="1">
            <a:spLocks noChangeArrowheads="1"/>
          </p:cNvSpPr>
          <p:nvPr/>
        </p:nvSpPr>
        <p:spPr bwMode="auto">
          <a:xfrm>
            <a:off x="1737675" y="251891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7" name="Text Box 79">
            <a:extLst>
              <a:ext uri="{FF2B5EF4-FFF2-40B4-BE49-F238E27FC236}">
                <a16:creationId xmlns:a16="http://schemas.microsoft.com/office/drawing/2014/main" id="{A207A732-E8F6-4E7A-ADFC-2FEF489BD243}"/>
              </a:ext>
            </a:extLst>
          </p:cNvPr>
          <p:cNvSpPr txBox="1">
            <a:spLocks noChangeArrowheads="1"/>
          </p:cNvSpPr>
          <p:nvPr/>
        </p:nvSpPr>
        <p:spPr bwMode="auto">
          <a:xfrm>
            <a:off x="1737674" y="2910671"/>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8" name="Text Box 79">
            <a:extLst>
              <a:ext uri="{FF2B5EF4-FFF2-40B4-BE49-F238E27FC236}">
                <a16:creationId xmlns:a16="http://schemas.microsoft.com/office/drawing/2014/main" id="{8FAD4F2B-7CAB-44F0-96BE-75F7BEE169DD}"/>
              </a:ext>
            </a:extLst>
          </p:cNvPr>
          <p:cNvSpPr txBox="1">
            <a:spLocks noChangeArrowheads="1"/>
          </p:cNvSpPr>
          <p:nvPr/>
        </p:nvSpPr>
        <p:spPr bwMode="auto">
          <a:xfrm>
            <a:off x="1737674" y="3147078"/>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59" name="Text Box 79">
            <a:extLst>
              <a:ext uri="{FF2B5EF4-FFF2-40B4-BE49-F238E27FC236}">
                <a16:creationId xmlns:a16="http://schemas.microsoft.com/office/drawing/2014/main" id="{15500F88-C537-4DD7-BE9A-0EB16D6BEAD2}"/>
              </a:ext>
            </a:extLst>
          </p:cNvPr>
          <p:cNvSpPr txBox="1">
            <a:spLocks noChangeArrowheads="1"/>
          </p:cNvSpPr>
          <p:nvPr/>
        </p:nvSpPr>
        <p:spPr bwMode="auto">
          <a:xfrm>
            <a:off x="4434390" y="2699525"/>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0" name="Text Box 79">
            <a:extLst>
              <a:ext uri="{FF2B5EF4-FFF2-40B4-BE49-F238E27FC236}">
                <a16:creationId xmlns:a16="http://schemas.microsoft.com/office/drawing/2014/main" id="{B8246B65-0644-4B9F-8F88-8250D377D1C4}"/>
              </a:ext>
            </a:extLst>
          </p:cNvPr>
          <p:cNvSpPr txBox="1">
            <a:spLocks noChangeArrowheads="1"/>
          </p:cNvSpPr>
          <p:nvPr/>
        </p:nvSpPr>
        <p:spPr bwMode="auto">
          <a:xfrm>
            <a:off x="4434390" y="2467498"/>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1" name="Text Box 79">
            <a:extLst>
              <a:ext uri="{FF2B5EF4-FFF2-40B4-BE49-F238E27FC236}">
                <a16:creationId xmlns:a16="http://schemas.microsoft.com/office/drawing/2014/main" id="{97DB30B5-268D-4A96-9576-331DBDD91F33}"/>
              </a:ext>
            </a:extLst>
          </p:cNvPr>
          <p:cNvSpPr txBox="1">
            <a:spLocks noChangeArrowheads="1"/>
          </p:cNvSpPr>
          <p:nvPr/>
        </p:nvSpPr>
        <p:spPr bwMode="auto">
          <a:xfrm>
            <a:off x="4434390" y="4167245"/>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2" name="Text Box 79">
            <a:extLst>
              <a:ext uri="{FF2B5EF4-FFF2-40B4-BE49-F238E27FC236}">
                <a16:creationId xmlns:a16="http://schemas.microsoft.com/office/drawing/2014/main" id="{05C46429-4A74-4BB5-A8E4-5EE9C35AD154}"/>
              </a:ext>
            </a:extLst>
          </p:cNvPr>
          <p:cNvSpPr txBox="1">
            <a:spLocks noChangeArrowheads="1"/>
          </p:cNvSpPr>
          <p:nvPr/>
        </p:nvSpPr>
        <p:spPr bwMode="auto">
          <a:xfrm>
            <a:off x="4434390" y="3565403"/>
            <a:ext cx="109364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1</a:t>
            </a:r>
          </a:p>
          <a:p>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检测冗余发送</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ACK1)</a:t>
            </a:r>
          </a:p>
        </p:txBody>
      </p:sp>
      <p:sp>
        <p:nvSpPr>
          <p:cNvPr id="163" name="Text Box 79">
            <a:extLst>
              <a:ext uri="{FF2B5EF4-FFF2-40B4-BE49-F238E27FC236}">
                <a16:creationId xmlns:a16="http://schemas.microsoft.com/office/drawing/2014/main" id="{F8FDCCA8-69DD-40F4-88D6-89296CBA871A}"/>
              </a:ext>
            </a:extLst>
          </p:cNvPr>
          <p:cNvSpPr txBox="1">
            <a:spLocks noChangeArrowheads="1"/>
          </p:cNvSpPr>
          <p:nvPr/>
        </p:nvSpPr>
        <p:spPr bwMode="auto">
          <a:xfrm>
            <a:off x="1739956" y="4175616"/>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4" name="Text Box 79">
            <a:extLst>
              <a:ext uri="{FF2B5EF4-FFF2-40B4-BE49-F238E27FC236}">
                <a16:creationId xmlns:a16="http://schemas.microsoft.com/office/drawing/2014/main" id="{E2DFE66D-344E-4826-BF88-5C431B2497B8}"/>
              </a:ext>
            </a:extLst>
          </p:cNvPr>
          <p:cNvSpPr txBox="1">
            <a:spLocks noChangeArrowheads="1"/>
          </p:cNvSpPr>
          <p:nvPr/>
        </p:nvSpPr>
        <p:spPr bwMode="auto">
          <a:xfrm>
            <a:off x="1739956" y="441202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5" name="Text Box 79">
            <a:extLst>
              <a:ext uri="{FF2B5EF4-FFF2-40B4-BE49-F238E27FC236}">
                <a16:creationId xmlns:a16="http://schemas.microsoft.com/office/drawing/2014/main" id="{0B964104-AAA1-4ED8-90E2-B3B8BA148CB0}"/>
              </a:ext>
            </a:extLst>
          </p:cNvPr>
          <p:cNvSpPr txBox="1">
            <a:spLocks noChangeArrowheads="1"/>
          </p:cNvSpPr>
          <p:nvPr/>
        </p:nvSpPr>
        <p:spPr bwMode="auto">
          <a:xfrm>
            <a:off x="4434390" y="4813636"/>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66" name="Text Box 79">
            <a:extLst>
              <a:ext uri="{FF2B5EF4-FFF2-40B4-BE49-F238E27FC236}">
                <a16:creationId xmlns:a16="http://schemas.microsoft.com/office/drawing/2014/main" id="{F4AD6F46-14EC-4E85-8AA1-96B4EA1B5C16}"/>
              </a:ext>
            </a:extLst>
          </p:cNvPr>
          <p:cNvSpPr txBox="1">
            <a:spLocks noChangeArrowheads="1"/>
          </p:cNvSpPr>
          <p:nvPr/>
        </p:nvSpPr>
        <p:spPr bwMode="auto">
          <a:xfrm>
            <a:off x="4434390" y="458160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167" name="Text Box 79">
            <a:extLst>
              <a:ext uri="{FF2B5EF4-FFF2-40B4-BE49-F238E27FC236}">
                <a16:creationId xmlns:a16="http://schemas.microsoft.com/office/drawing/2014/main" id="{3F6D8769-0682-440E-9DD1-D603949DDB04}"/>
              </a:ext>
            </a:extLst>
          </p:cNvPr>
          <p:cNvSpPr txBox="1">
            <a:spLocks noChangeArrowheads="1"/>
          </p:cNvSpPr>
          <p:nvPr/>
        </p:nvSpPr>
        <p:spPr bwMode="auto">
          <a:xfrm>
            <a:off x="1533630" y="3469679"/>
            <a:ext cx="1215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超时</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重发分组</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1</a:t>
            </a:r>
          </a:p>
        </p:txBody>
      </p:sp>
      <p:grpSp>
        <p:nvGrpSpPr>
          <p:cNvPr id="38" name="组合 37">
            <a:extLst>
              <a:ext uri="{FF2B5EF4-FFF2-40B4-BE49-F238E27FC236}">
                <a16:creationId xmlns:a16="http://schemas.microsoft.com/office/drawing/2014/main" id="{72947B06-9139-418A-A7CF-090736A53CD0}"/>
              </a:ext>
            </a:extLst>
          </p:cNvPr>
          <p:cNvGrpSpPr/>
          <p:nvPr/>
        </p:nvGrpSpPr>
        <p:grpSpPr>
          <a:xfrm>
            <a:off x="2573189" y="3167798"/>
            <a:ext cx="201103" cy="691242"/>
            <a:chOff x="5136355" y="3361281"/>
            <a:chExt cx="201103" cy="691921"/>
          </a:xfrm>
        </p:grpSpPr>
        <p:grpSp>
          <p:nvGrpSpPr>
            <p:cNvPr id="34" name="组合 33">
              <a:extLst>
                <a:ext uri="{FF2B5EF4-FFF2-40B4-BE49-F238E27FC236}">
                  <a16:creationId xmlns:a16="http://schemas.microsoft.com/office/drawing/2014/main" id="{B1B191FE-0822-4AC4-933F-A6012859113D}"/>
                </a:ext>
              </a:extLst>
            </p:cNvPr>
            <p:cNvGrpSpPr/>
            <p:nvPr/>
          </p:nvGrpSpPr>
          <p:grpSpPr>
            <a:xfrm>
              <a:off x="5136355" y="3381319"/>
              <a:ext cx="137539" cy="637242"/>
              <a:chOff x="9525000" y="2490721"/>
              <a:chExt cx="205740" cy="699551"/>
            </a:xfrm>
          </p:grpSpPr>
          <p:cxnSp>
            <p:nvCxnSpPr>
              <p:cNvPr id="26" name="直接连接符 25">
                <a:extLst>
                  <a:ext uri="{FF2B5EF4-FFF2-40B4-BE49-F238E27FC236}">
                    <a16:creationId xmlns:a16="http://schemas.microsoft.com/office/drawing/2014/main" id="{B42C79B7-CB3B-44D4-A58B-A221B232DD2B}"/>
                  </a:ext>
                </a:extLst>
              </p:cNvPr>
              <p:cNvCxnSpPr/>
              <p:nvPr/>
            </p:nvCxnSpPr>
            <p:spPr>
              <a:xfrm flipH="1">
                <a:off x="9525000" y="3181574"/>
                <a:ext cx="20574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CD114B3-11C4-44F0-85F1-DC942F33FA48}"/>
                  </a:ext>
                </a:extLst>
              </p:cNvPr>
              <p:cNvCxnSpPr/>
              <p:nvPr/>
            </p:nvCxnSpPr>
            <p:spPr>
              <a:xfrm flipV="1">
                <a:off x="9525000" y="2490721"/>
                <a:ext cx="0" cy="69955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2B956F3C-9B08-4AB1-89E3-C3CF6A4D83B1}"/>
                  </a:ext>
                </a:extLst>
              </p:cNvPr>
              <p:cNvCxnSpPr/>
              <p:nvPr/>
            </p:nvCxnSpPr>
            <p:spPr>
              <a:xfrm flipH="1">
                <a:off x="9525000" y="2502440"/>
                <a:ext cx="205740"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弧形 35">
              <a:extLst>
                <a:ext uri="{FF2B5EF4-FFF2-40B4-BE49-F238E27FC236}">
                  <a16:creationId xmlns:a16="http://schemas.microsoft.com/office/drawing/2014/main" id="{369D2B4F-F937-443F-904D-BA9BFF3AB8CC}"/>
                </a:ext>
              </a:extLst>
            </p:cNvPr>
            <p:cNvSpPr/>
            <p:nvPr/>
          </p:nvSpPr>
          <p:spPr>
            <a:xfrm>
              <a:off x="5273895" y="3361281"/>
              <a:ext cx="63563" cy="75920"/>
            </a:xfrm>
            <a:prstGeom prst="arc">
              <a:avLst>
                <a:gd name="adj1" fmla="val 10773146"/>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弧形 168">
              <a:extLst>
                <a:ext uri="{FF2B5EF4-FFF2-40B4-BE49-F238E27FC236}">
                  <a16:creationId xmlns:a16="http://schemas.microsoft.com/office/drawing/2014/main" id="{80EFC23A-5BE8-4E99-BBF4-E6C3717CBD24}"/>
                </a:ext>
              </a:extLst>
            </p:cNvPr>
            <p:cNvSpPr/>
            <p:nvPr/>
          </p:nvSpPr>
          <p:spPr>
            <a:xfrm>
              <a:off x="5273895" y="3977282"/>
              <a:ext cx="63563" cy="75920"/>
            </a:xfrm>
            <a:prstGeom prst="arc">
              <a:avLst>
                <a:gd name="adj1" fmla="val 10773146"/>
                <a:gd name="adj2" fmla="val 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70" name="Text Box 79">
            <a:extLst>
              <a:ext uri="{FF2B5EF4-FFF2-40B4-BE49-F238E27FC236}">
                <a16:creationId xmlns:a16="http://schemas.microsoft.com/office/drawing/2014/main" id="{AEDA9269-1F35-4980-B97E-8FC5C26B4015}"/>
              </a:ext>
            </a:extLst>
          </p:cNvPr>
          <p:cNvSpPr txBox="1">
            <a:spLocks noChangeArrowheads="1"/>
          </p:cNvSpPr>
          <p:nvPr/>
        </p:nvSpPr>
        <p:spPr bwMode="auto">
          <a:xfrm>
            <a:off x="2601347" y="3353014"/>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X</a:t>
            </a: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丢失</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2" name="Text Box 79">
            <a:extLst>
              <a:ext uri="{FF2B5EF4-FFF2-40B4-BE49-F238E27FC236}">
                <a16:creationId xmlns:a16="http://schemas.microsoft.com/office/drawing/2014/main" id="{D5847385-73EC-4409-B1C7-38AB1F99FE83}"/>
              </a:ext>
            </a:extLst>
          </p:cNvPr>
          <p:cNvSpPr txBox="1">
            <a:spLocks noChangeArrowheads="1"/>
          </p:cNvSpPr>
          <p:nvPr/>
        </p:nvSpPr>
        <p:spPr bwMode="auto">
          <a:xfrm>
            <a:off x="2474054" y="5386820"/>
            <a:ext cx="2188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en-US" altLang="zh-CN"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c</a:t>
            </a:r>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）丢失</a:t>
            </a:r>
            <a:r>
              <a:rPr kumimoji="1" lang="en-US" altLang="zh-CN"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ACK</a:t>
            </a:r>
            <a:endPar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9" name="Text Box 79">
            <a:extLst>
              <a:ext uri="{FF2B5EF4-FFF2-40B4-BE49-F238E27FC236}">
                <a16:creationId xmlns:a16="http://schemas.microsoft.com/office/drawing/2014/main" id="{B17A1CED-8FC8-4D3E-9BC7-DE04A8C94B52}"/>
              </a:ext>
            </a:extLst>
          </p:cNvPr>
          <p:cNvSpPr txBox="1">
            <a:spLocks noChangeArrowheads="1"/>
          </p:cNvSpPr>
          <p:nvPr/>
        </p:nvSpPr>
        <p:spPr bwMode="auto">
          <a:xfrm>
            <a:off x="3278756" y="2519978"/>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0" name="Text Box 79">
            <a:extLst>
              <a:ext uri="{FF2B5EF4-FFF2-40B4-BE49-F238E27FC236}">
                <a16:creationId xmlns:a16="http://schemas.microsoft.com/office/drawing/2014/main" id="{3A75AB56-9750-4E12-82C7-2AF9490E85B0}"/>
              </a:ext>
            </a:extLst>
          </p:cNvPr>
          <p:cNvSpPr txBox="1">
            <a:spLocks noChangeArrowheads="1"/>
          </p:cNvSpPr>
          <p:nvPr/>
        </p:nvSpPr>
        <p:spPr bwMode="auto">
          <a:xfrm>
            <a:off x="3226322" y="2822643"/>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1" name="Text Box 79">
            <a:extLst>
              <a:ext uri="{FF2B5EF4-FFF2-40B4-BE49-F238E27FC236}">
                <a16:creationId xmlns:a16="http://schemas.microsoft.com/office/drawing/2014/main" id="{4A73467D-504A-49F8-ACD1-1A8A9C600607}"/>
              </a:ext>
            </a:extLst>
          </p:cNvPr>
          <p:cNvSpPr txBox="1">
            <a:spLocks noChangeArrowheads="1"/>
          </p:cNvSpPr>
          <p:nvPr/>
        </p:nvSpPr>
        <p:spPr bwMode="auto">
          <a:xfrm>
            <a:off x="3278756" y="3768401"/>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2" name="Text Box 79">
            <a:extLst>
              <a:ext uri="{FF2B5EF4-FFF2-40B4-BE49-F238E27FC236}">
                <a16:creationId xmlns:a16="http://schemas.microsoft.com/office/drawing/2014/main" id="{B330E622-2DDD-4E4E-BA60-93B8F60565E7}"/>
              </a:ext>
            </a:extLst>
          </p:cNvPr>
          <p:cNvSpPr txBox="1">
            <a:spLocks noChangeArrowheads="1"/>
          </p:cNvSpPr>
          <p:nvPr/>
        </p:nvSpPr>
        <p:spPr bwMode="auto">
          <a:xfrm>
            <a:off x="3226322" y="4073910"/>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3" name="Text Box 79">
            <a:extLst>
              <a:ext uri="{FF2B5EF4-FFF2-40B4-BE49-F238E27FC236}">
                <a16:creationId xmlns:a16="http://schemas.microsoft.com/office/drawing/2014/main" id="{DF8AD5AA-9DD3-485C-97D8-85EB42FC069F}"/>
              </a:ext>
            </a:extLst>
          </p:cNvPr>
          <p:cNvSpPr txBox="1">
            <a:spLocks noChangeArrowheads="1"/>
          </p:cNvSpPr>
          <p:nvPr/>
        </p:nvSpPr>
        <p:spPr bwMode="auto">
          <a:xfrm>
            <a:off x="3278756" y="4389503"/>
            <a:ext cx="58728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84" name="Text Box 79">
            <a:extLst>
              <a:ext uri="{FF2B5EF4-FFF2-40B4-BE49-F238E27FC236}">
                <a16:creationId xmlns:a16="http://schemas.microsoft.com/office/drawing/2014/main" id="{67EB5F40-360F-4521-9348-8B13D9D41D88}"/>
              </a:ext>
            </a:extLst>
          </p:cNvPr>
          <p:cNvSpPr txBox="1">
            <a:spLocks noChangeArrowheads="1"/>
          </p:cNvSpPr>
          <p:nvPr/>
        </p:nvSpPr>
        <p:spPr bwMode="auto">
          <a:xfrm>
            <a:off x="3226322" y="4686163"/>
            <a:ext cx="717015" cy="307777"/>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nvGrpSpPr>
          <p:cNvPr id="41" name="组合 40">
            <a:extLst>
              <a:ext uri="{FF2B5EF4-FFF2-40B4-BE49-F238E27FC236}">
                <a16:creationId xmlns:a16="http://schemas.microsoft.com/office/drawing/2014/main" id="{2AC0D0A5-7F74-42C0-B389-F7065F979D9A}"/>
              </a:ext>
            </a:extLst>
          </p:cNvPr>
          <p:cNvGrpSpPr/>
          <p:nvPr/>
        </p:nvGrpSpPr>
        <p:grpSpPr>
          <a:xfrm>
            <a:off x="3283443" y="3080949"/>
            <a:ext cx="548548" cy="307777"/>
            <a:chOff x="5552071" y="3257731"/>
            <a:chExt cx="548548" cy="307777"/>
          </a:xfrm>
          <a:solidFill>
            <a:srgbClr val="FEF1D6"/>
          </a:solidFill>
        </p:grpSpPr>
        <p:sp>
          <p:nvSpPr>
            <p:cNvPr id="185" name="Text Box 79">
              <a:extLst>
                <a:ext uri="{FF2B5EF4-FFF2-40B4-BE49-F238E27FC236}">
                  <a16:creationId xmlns:a16="http://schemas.microsoft.com/office/drawing/2014/main" id="{13F7F0C5-B874-4985-86DA-DACDC0B20C86}"/>
                </a:ext>
              </a:extLst>
            </p:cNvPr>
            <p:cNvSpPr txBox="1">
              <a:spLocks noChangeArrowheads="1"/>
            </p:cNvSpPr>
            <p:nvPr/>
          </p:nvSpPr>
          <p:spPr bwMode="auto">
            <a:xfrm>
              <a:off x="5620670" y="3332398"/>
              <a:ext cx="385887" cy="200055"/>
            </a:xfrm>
            <a:prstGeom prst="rect">
              <a:avLst/>
            </a:prstGeom>
            <a:grp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7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39" name="矩形 38">
              <a:extLst>
                <a:ext uri="{FF2B5EF4-FFF2-40B4-BE49-F238E27FC236}">
                  <a16:creationId xmlns:a16="http://schemas.microsoft.com/office/drawing/2014/main" id="{BFDF459B-B588-48EF-B53E-B13855CE0DF0}"/>
                </a:ext>
              </a:extLst>
            </p:cNvPr>
            <p:cNvSpPr/>
            <p:nvPr/>
          </p:nvSpPr>
          <p:spPr>
            <a:xfrm>
              <a:off x="5552071" y="3257731"/>
              <a:ext cx="548548" cy="307777"/>
            </a:xfrm>
            <a:prstGeom prst="rect">
              <a:avLst/>
            </a:prstGeom>
            <a:grpFill/>
          </p:spPr>
          <p:txBody>
            <a:bodyPr wrap="none">
              <a:spAutoFit/>
            </a:body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cxnSp>
        <p:nvCxnSpPr>
          <p:cNvPr id="83" name="直接箭头连接符 82">
            <a:extLst>
              <a:ext uri="{FF2B5EF4-FFF2-40B4-BE49-F238E27FC236}">
                <a16:creationId xmlns:a16="http://schemas.microsoft.com/office/drawing/2014/main" id="{855E71DC-9E0A-4AF2-BED1-A2EC706F0886}"/>
              </a:ext>
            </a:extLst>
          </p:cNvPr>
          <p:cNvCxnSpPr>
            <a:cxnSpLocks/>
          </p:cNvCxnSpPr>
          <p:nvPr/>
        </p:nvCxnSpPr>
        <p:spPr>
          <a:xfrm flipH="1">
            <a:off x="3459619" y="3376223"/>
            <a:ext cx="938790" cy="97199"/>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组合 83">
            <a:extLst>
              <a:ext uri="{FF2B5EF4-FFF2-40B4-BE49-F238E27FC236}">
                <a16:creationId xmlns:a16="http://schemas.microsoft.com/office/drawing/2014/main" id="{2EECDC06-FA44-4FD5-B215-1DA605F2EE40}"/>
              </a:ext>
            </a:extLst>
          </p:cNvPr>
          <p:cNvGrpSpPr/>
          <p:nvPr/>
        </p:nvGrpSpPr>
        <p:grpSpPr>
          <a:xfrm>
            <a:off x="3563721" y="3283910"/>
            <a:ext cx="735369" cy="307777"/>
            <a:chOff x="5410393" y="3273073"/>
            <a:chExt cx="735369" cy="307777"/>
          </a:xfrm>
        </p:grpSpPr>
        <p:sp>
          <p:nvSpPr>
            <p:cNvPr id="85" name="Text Box 79">
              <a:extLst>
                <a:ext uri="{FF2B5EF4-FFF2-40B4-BE49-F238E27FC236}">
                  <a16:creationId xmlns:a16="http://schemas.microsoft.com/office/drawing/2014/main" id="{6BF68E70-2D01-42C9-A5DE-CC992618CE28}"/>
                </a:ext>
              </a:extLst>
            </p:cNvPr>
            <p:cNvSpPr txBox="1">
              <a:spLocks noChangeArrowheads="1"/>
            </p:cNvSpPr>
            <p:nvPr/>
          </p:nvSpPr>
          <p:spPr bwMode="auto">
            <a:xfrm>
              <a:off x="5529818" y="3332398"/>
              <a:ext cx="476740" cy="200055"/>
            </a:xfrm>
            <a:prstGeom prst="rect">
              <a:avLst/>
            </a:prstGeom>
            <a:solidFill>
              <a:srgbClr val="FEF1D6"/>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7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86" name="矩形 85">
              <a:extLst>
                <a:ext uri="{FF2B5EF4-FFF2-40B4-BE49-F238E27FC236}">
                  <a16:creationId xmlns:a16="http://schemas.microsoft.com/office/drawing/2014/main" id="{3326DE9E-52F7-47CF-9589-BA6AF487E7B8}"/>
                </a:ext>
              </a:extLst>
            </p:cNvPr>
            <p:cNvSpPr/>
            <p:nvPr/>
          </p:nvSpPr>
          <p:spPr>
            <a:xfrm>
              <a:off x="5410393" y="3273073"/>
              <a:ext cx="735369" cy="307777"/>
            </a:xfrm>
            <a:prstGeom prst="rect">
              <a:avLst/>
            </a:prstGeom>
          </p:spPr>
          <p:txBody>
            <a:bodyPr wrap="square">
              <a:spAutoFit/>
            </a:body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sp>
        <p:nvSpPr>
          <p:cNvPr id="88" name="Text Box 79">
            <a:extLst>
              <a:ext uri="{FF2B5EF4-FFF2-40B4-BE49-F238E27FC236}">
                <a16:creationId xmlns:a16="http://schemas.microsoft.com/office/drawing/2014/main" id="{E7129F14-4D35-4BB1-8DF7-AE9CDCD2D101}"/>
              </a:ext>
            </a:extLst>
          </p:cNvPr>
          <p:cNvSpPr txBox="1">
            <a:spLocks noChangeArrowheads="1"/>
          </p:cNvSpPr>
          <p:nvPr/>
        </p:nvSpPr>
        <p:spPr bwMode="auto">
          <a:xfrm>
            <a:off x="4438074" y="3253520"/>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89" name="Text Box 79">
            <a:extLst>
              <a:ext uri="{FF2B5EF4-FFF2-40B4-BE49-F238E27FC236}">
                <a16:creationId xmlns:a16="http://schemas.microsoft.com/office/drawing/2014/main" id="{69170539-63B0-48EF-BFD7-CAB43E26A320}"/>
              </a:ext>
            </a:extLst>
          </p:cNvPr>
          <p:cNvSpPr txBox="1">
            <a:spLocks noChangeArrowheads="1"/>
          </p:cNvSpPr>
          <p:nvPr/>
        </p:nvSpPr>
        <p:spPr bwMode="auto">
          <a:xfrm>
            <a:off x="4438074" y="302149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cxnSp>
        <p:nvCxnSpPr>
          <p:cNvPr id="120" name="直接箭头连接符 119">
            <a:extLst>
              <a:ext uri="{FF2B5EF4-FFF2-40B4-BE49-F238E27FC236}">
                <a16:creationId xmlns:a16="http://schemas.microsoft.com/office/drawing/2014/main" id="{790A8CFA-48C7-46C7-A70C-4BAFD822FD18}"/>
              </a:ext>
            </a:extLst>
          </p:cNvPr>
          <p:cNvCxnSpPr/>
          <p:nvPr/>
        </p:nvCxnSpPr>
        <p:spPr>
          <a:xfrm>
            <a:off x="7699244" y="2283312"/>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59990573-F1F8-4C88-B1E3-33B4F23BCDFA}"/>
              </a:ext>
            </a:extLst>
          </p:cNvPr>
          <p:cNvCxnSpPr/>
          <p:nvPr/>
        </p:nvCxnSpPr>
        <p:spPr>
          <a:xfrm>
            <a:off x="9380725" y="2283312"/>
            <a:ext cx="0" cy="283325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5B8F256F-16CA-4A01-A62D-70808A45059B}"/>
              </a:ext>
            </a:extLst>
          </p:cNvPr>
          <p:cNvCxnSpPr/>
          <p:nvPr/>
        </p:nvCxnSpPr>
        <p:spPr>
          <a:xfrm>
            <a:off x="7730417" y="2567244"/>
            <a:ext cx="1619136" cy="167640"/>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1D45BF77-7AF7-44E0-B5BB-9616BF555E66}"/>
              </a:ext>
            </a:extLst>
          </p:cNvPr>
          <p:cNvCxnSpPr>
            <a:cxnSpLocks/>
          </p:cNvCxnSpPr>
          <p:nvPr/>
        </p:nvCxnSpPr>
        <p:spPr>
          <a:xfrm flipH="1">
            <a:off x="7711871" y="2734884"/>
            <a:ext cx="1637683" cy="524414"/>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B1898198-4427-4793-8C50-4C37D4D62DA3}"/>
              </a:ext>
            </a:extLst>
          </p:cNvPr>
          <p:cNvCxnSpPr>
            <a:cxnSpLocks/>
          </p:cNvCxnSpPr>
          <p:nvPr/>
        </p:nvCxnSpPr>
        <p:spPr>
          <a:xfrm>
            <a:off x="7718399" y="3273814"/>
            <a:ext cx="1607235" cy="199608"/>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
        <p:nvSpPr>
          <p:cNvPr id="130" name="Text Box 79">
            <a:extLst>
              <a:ext uri="{FF2B5EF4-FFF2-40B4-BE49-F238E27FC236}">
                <a16:creationId xmlns:a16="http://schemas.microsoft.com/office/drawing/2014/main" id="{477B3A25-C595-452A-B62F-19C61A8919E7}"/>
              </a:ext>
            </a:extLst>
          </p:cNvPr>
          <p:cNvSpPr txBox="1">
            <a:spLocks noChangeArrowheads="1"/>
          </p:cNvSpPr>
          <p:nvPr/>
        </p:nvSpPr>
        <p:spPr bwMode="auto">
          <a:xfrm>
            <a:off x="7087982" y="1826026"/>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发送方</a:t>
            </a:r>
          </a:p>
        </p:txBody>
      </p:sp>
      <p:sp>
        <p:nvSpPr>
          <p:cNvPr id="141" name="Text Box 79">
            <a:extLst>
              <a:ext uri="{FF2B5EF4-FFF2-40B4-BE49-F238E27FC236}">
                <a16:creationId xmlns:a16="http://schemas.microsoft.com/office/drawing/2014/main" id="{6AC717CB-812F-4064-905C-810CAA82FD3C}"/>
              </a:ext>
            </a:extLst>
          </p:cNvPr>
          <p:cNvSpPr txBox="1">
            <a:spLocks noChangeArrowheads="1"/>
          </p:cNvSpPr>
          <p:nvPr/>
        </p:nvSpPr>
        <p:spPr bwMode="auto">
          <a:xfrm>
            <a:off x="8986453" y="1820646"/>
            <a:ext cx="968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思源黑体 CN Medium" panose="020B0600000000000000" pitchFamily="34" charset="-122"/>
                <a:ea typeface="思源黑体 CN Medium" panose="020B0600000000000000" pitchFamily="34" charset="-122"/>
              </a:rPr>
              <a:t>接收方</a:t>
            </a:r>
          </a:p>
        </p:txBody>
      </p:sp>
      <p:sp>
        <p:nvSpPr>
          <p:cNvPr id="142" name="Text Box 79">
            <a:extLst>
              <a:ext uri="{FF2B5EF4-FFF2-40B4-BE49-F238E27FC236}">
                <a16:creationId xmlns:a16="http://schemas.microsoft.com/office/drawing/2014/main" id="{044CDB38-810E-41EA-9AE5-EB605CFDC54B}"/>
              </a:ext>
            </a:extLst>
          </p:cNvPr>
          <p:cNvSpPr txBox="1">
            <a:spLocks noChangeArrowheads="1"/>
          </p:cNvSpPr>
          <p:nvPr/>
        </p:nvSpPr>
        <p:spPr bwMode="auto">
          <a:xfrm>
            <a:off x="6707036" y="2481787"/>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45" name="Text Box 79">
            <a:extLst>
              <a:ext uri="{FF2B5EF4-FFF2-40B4-BE49-F238E27FC236}">
                <a16:creationId xmlns:a16="http://schemas.microsoft.com/office/drawing/2014/main" id="{903C8BDC-C0D8-4CD8-8803-49B71991CADE}"/>
              </a:ext>
            </a:extLst>
          </p:cNvPr>
          <p:cNvSpPr txBox="1">
            <a:spLocks noChangeArrowheads="1"/>
          </p:cNvSpPr>
          <p:nvPr/>
        </p:nvSpPr>
        <p:spPr bwMode="auto">
          <a:xfrm>
            <a:off x="6707035" y="2873545"/>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46" name="Text Box 79">
            <a:extLst>
              <a:ext uri="{FF2B5EF4-FFF2-40B4-BE49-F238E27FC236}">
                <a16:creationId xmlns:a16="http://schemas.microsoft.com/office/drawing/2014/main" id="{4670B843-D3F8-4976-98C3-19CA40362AB4}"/>
              </a:ext>
            </a:extLst>
          </p:cNvPr>
          <p:cNvSpPr txBox="1">
            <a:spLocks noChangeArrowheads="1"/>
          </p:cNvSpPr>
          <p:nvPr/>
        </p:nvSpPr>
        <p:spPr bwMode="auto">
          <a:xfrm>
            <a:off x="6707035" y="310995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47" name="Text Box 79">
            <a:extLst>
              <a:ext uri="{FF2B5EF4-FFF2-40B4-BE49-F238E27FC236}">
                <a16:creationId xmlns:a16="http://schemas.microsoft.com/office/drawing/2014/main" id="{B02025AF-F420-4F19-8214-BDEE1B08AD9E}"/>
              </a:ext>
            </a:extLst>
          </p:cNvPr>
          <p:cNvSpPr txBox="1">
            <a:spLocks noChangeArrowheads="1"/>
          </p:cNvSpPr>
          <p:nvPr/>
        </p:nvSpPr>
        <p:spPr bwMode="auto">
          <a:xfrm>
            <a:off x="9404644" y="266239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48" name="Text Box 79">
            <a:extLst>
              <a:ext uri="{FF2B5EF4-FFF2-40B4-BE49-F238E27FC236}">
                <a16:creationId xmlns:a16="http://schemas.microsoft.com/office/drawing/2014/main" id="{7824FFE0-0E7F-4EF9-84FF-C99044820EFC}"/>
              </a:ext>
            </a:extLst>
          </p:cNvPr>
          <p:cNvSpPr txBox="1">
            <a:spLocks noChangeArrowheads="1"/>
          </p:cNvSpPr>
          <p:nvPr/>
        </p:nvSpPr>
        <p:spPr bwMode="auto">
          <a:xfrm>
            <a:off x="9404644" y="243037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cxnSp>
        <p:nvCxnSpPr>
          <p:cNvPr id="149" name="直接箭头连接符 148">
            <a:extLst>
              <a:ext uri="{FF2B5EF4-FFF2-40B4-BE49-F238E27FC236}">
                <a16:creationId xmlns:a16="http://schemas.microsoft.com/office/drawing/2014/main" id="{53DA3A43-93E6-4FFD-81CB-99E0CE688E38}"/>
              </a:ext>
            </a:extLst>
          </p:cNvPr>
          <p:cNvCxnSpPr>
            <a:cxnSpLocks/>
          </p:cNvCxnSpPr>
          <p:nvPr/>
        </p:nvCxnSpPr>
        <p:spPr>
          <a:xfrm flipH="1">
            <a:off x="7713964" y="3457176"/>
            <a:ext cx="1611670" cy="553799"/>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50" name="Text Box 79">
            <a:extLst>
              <a:ext uri="{FF2B5EF4-FFF2-40B4-BE49-F238E27FC236}">
                <a16:creationId xmlns:a16="http://schemas.microsoft.com/office/drawing/2014/main" id="{627F9D23-58C5-4234-993E-79F6790BC70B}"/>
              </a:ext>
            </a:extLst>
          </p:cNvPr>
          <p:cNvSpPr txBox="1">
            <a:spLocks noChangeArrowheads="1"/>
          </p:cNvSpPr>
          <p:nvPr/>
        </p:nvSpPr>
        <p:spPr bwMode="auto">
          <a:xfrm>
            <a:off x="9393070" y="3283910"/>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1" name="Text Box 79">
            <a:extLst>
              <a:ext uri="{FF2B5EF4-FFF2-40B4-BE49-F238E27FC236}">
                <a16:creationId xmlns:a16="http://schemas.microsoft.com/office/drawing/2014/main" id="{34865D9B-3FCE-4116-9084-62E68B7DF658}"/>
              </a:ext>
            </a:extLst>
          </p:cNvPr>
          <p:cNvSpPr txBox="1">
            <a:spLocks noChangeArrowheads="1"/>
          </p:cNvSpPr>
          <p:nvPr/>
        </p:nvSpPr>
        <p:spPr bwMode="auto">
          <a:xfrm>
            <a:off x="9393070" y="3051883"/>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1</a:t>
            </a:r>
          </a:p>
        </p:txBody>
      </p:sp>
      <p:sp>
        <p:nvSpPr>
          <p:cNvPr id="152" name="Text Box 79">
            <a:extLst>
              <a:ext uri="{FF2B5EF4-FFF2-40B4-BE49-F238E27FC236}">
                <a16:creationId xmlns:a16="http://schemas.microsoft.com/office/drawing/2014/main" id="{DF17B727-A39E-4C59-9820-9A9D1F70919E}"/>
              </a:ext>
            </a:extLst>
          </p:cNvPr>
          <p:cNvSpPr txBox="1">
            <a:spLocks noChangeArrowheads="1"/>
          </p:cNvSpPr>
          <p:nvPr/>
        </p:nvSpPr>
        <p:spPr bwMode="auto">
          <a:xfrm>
            <a:off x="8248117" y="2482852"/>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53" name="Text Box 79">
            <a:extLst>
              <a:ext uri="{FF2B5EF4-FFF2-40B4-BE49-F238E27FC236}">
                <a16:creationId xmlns:a16="http://schemas.microsoft.com/office/drawing/2014/main" id="{8C7786AC-9785-4A68-A3A1-E174AAECC3D3}"/>
              </a:ext>
            </a:extLst>
          </p:cNvPr>
          <p:cNvSpPr txBox="1">
            <a:spLocks noChangeArrowheads="1"/>
          </p:cNvSpPr>
          <p:nvPr/>
        </p:nvSpPr>
        <p:spPr bwMode="auto">
          <a:xfrm>
            <a:off x="8195683" y="2818725"/>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nvGrpSpPr>
          <p:cNvPr id="154" name="组合 153">
            <a:extLst>
              <a:ext uri="{FF2B5EF4-FFF2-40B4-BE49-F238E27FC236}">
                <a16:creationId xmlns:a16="http://schemas.microsoft.com/office/drawing/2014/main" id="{9D48F930-EEBA-4E6C-821E-B18856AE1282}"/>
              </a:ext>
            </a:extLst>
          </p:cNvPr>
          <p:cNvGrpSpPr/>
          <p:nvPr/>
        </p:nvGrpSpPr>
        <p:grpSpPr>
          <a:xfrm>
            <a:off x="8252804" y="3200524"/>
            <a:ext cx="548548" cy="307777"/>
            <a:chOff x="5552071" y="3257731"/>
            <a:chExt cx="548548" cy="307777"/>
          </a:xfrm>
          <a:solidFill>
            <a:srgbClr val="F9F2E8"/>
          </a:solidFill>
        </p:grpSpPr>
        <p:sp>
          <p:nvSpPr>
            <p:cNvPr id="155" name="Text Box 79">
              <a:extLst>
                <a:ext uri="{FF2B5EF4-FFF2-40B4-BE49-F238E27FC236}">
                  <a16:creationId xmlns:a16="http://schemas.microsoft.com/office/drawing/2014/main" id="{724F4969-AEBA-46D6-92D8-0D6648236690}"/>
                </a:ext>
              </a:extLst>
            </p:cNvPr>
            <p:cNvSpPr txBox="1">
              <a:spLocks noChangeArrowheads="1"/>
            </p:cNvSpPr>
            <p:nvPr/>
          </p:nvSpPr>
          <p:spPr bwMode="auto">
            <a:xfrm>
              <a:off x="5620670" y="3332398"/>
              <a:ext cx="385887" cy="200055"/>
            </a:xfrm>
            <a:prstGeom prst="rect">
              <a:avLst/>
            </a:prstGeom>
            <a:grp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7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1" name="矩形 170">
              <a:extLst>
                <a:ext uri="{FF2B5EF4-FFF2-40B4-BE49-F238E27FC236}">
                  <a16:creationId xmlns:a16="http://schemas.microsoft.com/office/drawing/2014/main" id="{F6D7A89E-79FD-4E39-B84D-23DB3FC48C2B}"/>
                </a:ext>
              </a:extLst>
            </p:cNvPr>
            <p:cNvSpPr/>
            <p:nvPr/>
          </p:nvSpPr>
          <p:spPr>
            <a:xfrm>
              <a:off x="5552071" y="3257731"/>
              <a:ext cx="548548" cy="307777"/>
            </a:xfrm>
            <a:prstGeom prst="rect">
              <a:avLst/>
            </a:prstGeom>
            <a:grpFill/>
          </p:spPr>
          <p:txBody>
            <a:bodyPr wrap="none">
              <a:spAutoFit/>
            </a:body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grpSp>
      <p:sp>
        <p:nvSpPr>
          <p:cNvPr id="173" name="Text Box 79">
            <a:extLst>
              <a:ext uri="{FF2B5EF4-FFF2-40B4-BE49-F238E27FC236}">
                <a16:creationId xmlns:a16="http://schemas.microsoft.com/office/drawing/2014/main" id="{825B9BB6-82E8-4D97-A758-347CBBDB2506}"/>
              </a:ext>
            </a:extLst>
          </p:cNvPr>
          <p:cNvSpPr txBox="1">
            <a:spLocks noChangeArrowheads="1"/>
          </p:cNvSpPr>
          <p:nvPr/>
        </p:nvSpPr>
        <p:spPr bwMode="auto">
          <a:xfrm>
            <a:off x="8195683" y="3549572"/>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174" name="Text Box 79">
            <a:extLst>
              <a:ext uri="{FF2B5EF4-FFF2-40B4-BE49-F238E27FC236}">
                <a16:creationId xmlns:a16="http://schemas.microsoft.com/office/drawing/2014/main" id="{42A7B8AF-88E5-42A0-88B6-82112ED8E57F}"/>
              </a:ext>
            </a:extLst>
          </p:cNvPr>
          <p:cNvSpPr txBox="1">
            <a:spLocks noChangeArrowheads="1"/>
          </p:cNvSpPr>
          <p:nvPr/>
        </p:nvSpPr>
        <p:spPr bwMode="auto">
          <a:xfrm>
            <a:off x="6502991" y="3432553"/>
            <a:ext cx="1215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超时</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a:p>
            <a:pPr algn="ct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重发分组</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1</a:t>
            </a:r>
          </a:p>
        </p:txBody>
      </p:sp>
      <p:grpSp>
        <p:nvGrpSpPr>
          <p:cNvPr id="175" name="组合 174">
            <a:extLst>
              <a:ext uri="{FF2B5EF4-FFF2-40B4-BE49-F238E27FC236}">
                <a16:creationId xmlns:a16="http://schemas.microsoft.com/office/drawing/2014/main" id="{8BEB3CD4-D77E-46ED-A166-6290FF63DACF}"/>
              </a:ext>
            </a:extLst>
          </p:cNvPr>
          <p:cNvGrpSpPr/>
          <p:nvPr/>
        </p:nvGrpSpPr>
        <p:grpSpPr>
          <a:xfrm>
            <a:off x="7514513" y="3252705"/>
            <a:ext cx="201103" cy="584407"/>
            <a:chOff x="5136355" y="3361281"/>
            <a:chExt cx="201103" cy="691921"/>
          </a:xfrm>
        </p:grpSpPr>
        <p:grpSp>
          <p:nvGrpSpPr>
            <p:cNvPr id="176" name="组合 175">
              <a:extLst>
                <a:ext uri="{FF2B5EF4-FFF2-40B4-BE49-F238E27FC236}">
                  <a16:creationId xmlns:a16="http://schemas.microsoft.com/office/drawing/2014/main" id="{1370F971-1C71-4D6C-907D-78928F6575DD}"/>
                </a:ext>
              </a:extLst>
            </p:cNvPr>
            <p:cNvGrpSpPr/>
            <p:nvPr/>
          </p:nvGrpSpPr>
          <p:grpSpPr>
            <a:xfrm>
              <a:off x="5136355" y="3381319"/>
              <a:ext cx="137539" cy="637242"/>
              <a:chOff x="9525000" y="2490721"/>
              <a:chExt cx="205740" cy="699551"/>
            </a:xfrm>
          </p:grpSpPr>
          <p:cxnSp>
            <p:nvCxnSpPr>
              <p:cNvPr id="187" name="直接连接符 186">
                <a:extLst>
                  <a:ext uri="{FF2B5EF4-FFF2-40B4-BE49-F238E27FC236}">
                    <a16:creationId xmlns:a16="http://schemas.microsoft.com/office/drawing/2014/main" id="{1307EC5E-42BD-4F5B-B3A3-FEF2A52B8F26}"/>
                  </a:ext>
                </a:extLst>
              </p:cNvPr>
              <p:cNvCxnSpPr/>
              <p:nvPr/>
            </p:nvCxnSpPr>
            <p:spPr>
              <a:xfrm flipH="1">
                <a:off x="9525000" y="3181574"/>
                <a:ext cx="2057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E7E2601F-924C-451C-98A6-8005347682DE}"/>
                  </a:ext>
                </a:extLst>
              </p:cNvPr>
              <p:cNvCxnSpPr/>
              <p:nvPr/>
            </p:nvCxnSpPr>
            <p:spPr>
              <a:xfrm flipV="1">
                <a:off x="9525000" y="2490721"/>
                <a:ext cx="0" cy="6995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FFB1C0AD-1E2F-41FA-A341-1FC169B85F46}"/>
                  </a:ext>
                </a:extLst>
              </p:cNvPr>
              <p:cNvCxnSpPr/>
              <p:nvPr/>
            </p:nvCxnSpPr>
            <p:spPr>
              <a:xfrm flipH="1">
                <a:off x="9525000" y="2502440"/>
                <a:ext cx="205740" cy="0"/>
              </a:xfrm>
              <a:prstGeom prst="line">
                <a:avLst/>
              </a:prstGeom>
              <a:ln w="190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7" name="弧形 176">
              <a:extLst>
                <a:ext uri="{FF2B5EF4-FFF2-40B4-BE49-F238E27FC236}">
                  <a16:creationId xmlns:a16="http://schemas.microsoft.com/office/drawing/2014/main" id="{1ABA999F-E43A-428A-939D-5A60BB83E8EC}"/>
                </a:ext>
              </a:extLst>
            </p:cNvPr>
            <p:cNvSpPr/>
            <p:nvPr/>
          </p:nvSpPr>
          <p:spPr>
            <a:xfrm>
              <a:off x="5273895" y="3361281"/>
              <a:ext cx="63563" cy="75920"/>
            </a:xfrm>
            <a:prstGeom prst="arc">
              <a:avLst>
                <a:gd name="adj1" fmla="val 10773146"/>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8" name="弧形 177">
              <a:extLst>
                <a:ext uri="{FF2B5EF4-FFF2-40B4-BE49-F238E27FC236}">
                  <a16:creationId xmlns:a16="http://schemas.microsoft.com/office/drawing/2014/main" id="{167D51EB-8D2E-475B-9B02-F90CBA751C19}"/>
                </a:ext>
              </a:extLst>
            </p:cNvPr>
            <p:cNvSpPr/>
            <p:nvPr/>
          </p:nvSpPr>
          <p:spPr>
            <a:xfrm>
              <a:off x="5273895" y="3977282"/>
              <a:ext cx="63563" cy="75920"/>
            </a:xfrm>
            <a:prstGeom prst="arc">
              <a:avLst>
                <a:gd name="adj1" fmla="val 10773146"/>
                <a:gd name="adj2"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01" name="直接箭头连接符 200">
            <a:extLst>
              <a:ext uri="{FF2B5EF4-FFF2-40B4-BE49-F238E27FC236}">
                <a16:creationId xmlns:a16="http://schemas.microsoft.com/office/drawing/2014/main" id="{69C53C2D-915D-42B4-9E40-DB32E6316327}"/>
              </a:ext>
            </a:extLst>
          </p:cNvPr>
          <p:cNvCxnSpPr>
            <a:cxnSpLocks/>
          </p:cNvCxnSpPr>
          <p:nvPr/>
        </p:nvCxnSpPr>
        <p:spPr>
          <a:xfrm>
            <a:off x="7724572" y="3794305"/>
            <a:ext cx="1605825" cy="229407"/>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
        <p:nvSpPr>
          <p:cNvPr id="204" name="Text Box 79">
            <a:extLst>
              <a:ext uri="{FF2B5EF4-FFF2-40B4-BE49-F238E27FC236}">
                <a16:creationId xmlns:a16="http://schemas.microsoft.com/office/drawing/2014/main" id="{3A195A98-79A0-4630-8146-0336ABF6F868}"/>
              </a:ext>
            </a:extLst>
          </p:cNvPr>
          <p:cNvSpPr txBox="1">
            <a:spLocks noChangeArrowheads="1"/>
          </p:cNvSpPr>
          <p:nvPr/>
        </p:nvSpPr>
        <p:spPr bwMode="auto">
          <a:xfrm>
            <a:off x="9389682" y="3459628"/>
            <a:ext cx="1093648"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1</a:t>
            </a:r>
          </a:p>
          <a:p>
            <a:pPr>
              <a:lnSpc>
                <a:spcPct val="90000"/>
              </a:lnSpc>
            </a:pP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检测冗余发送</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ACK1)</a:t>
            </a:r>
          </a:p>
        </p:txBody>
      </p:sp>
      <p:sp>
        <p:nvSpPr>
          <p:cNvPr id="208" name="Text Box 79">
            <a:extLst>
              <a:ext uri="{FF2B5EF4-FFF2-40B4-BE49-F238E27FC236}">
                <a16:creationId xmlns:a16="http://schemas.microsoft.com/office/drawing/2014/main" id="{C8AE1EBC-5451-4120-A3DA-3CA171862761}"/>
              </a:ext>
            </a:extLst>
          </p:cNvPr>
          <p:cNvSpPr txBox="1">
            <a:spLocks noChangeArrowheads="1"/>
          </p:cNvSpPr>
          <p:nvPr/>
        </p:nvSpPr>
        <p:spPr bwMode="auto">
          <a:xfrm>
            <a:off x="8248117" y="3773445"/>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09" name="Text Box 79">
            <a:extLst>
              <a:ext uri="{FF2B5EF4-FFF2-40B4-BE49-F238E27FC236}">
                <a16:creationId xmlns:a16="http://schemas.microsoft.com/office/drawing/2014/main" id="{2882E264-07D3-487F-9426-2F347ACE1E5C}"/>
              </a:ext>
            </a:extLst>
          </p:cNvPr>
          <p:cNvSpPr txBox="1">
            <a:spLocks noChangeArrowheads="1"/>
          </p:cNvSpPr>
          <p:nvPr/>
        </p:nvSpPr>
        <p:spPr bwMode="auto">
          <a:xfrm>
            <a:off x="6709317" y="383711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210" name="直接箭头连接符 209">
            <a:extLst>
              <a:ext uri="{FF2B5EF4-FFF2-40B4-BE49-F238E27FC236}">
                <a16:creationId xmlns:a16="http://schemas.microsoft.com/office/drawing/2014/main" id="{0E74F62B-3799-4E7E-97B0-9A31FB0FB80C}"/>
              </a:ext>
            </a:extLst>
          </p:cNvPr>
          <p:cNvCxnSpPr>
            <a:cxnSpLocks/>
          </p:cNvCxnSpPr>
          <p:nvPr/>
        </p:nvCxnSpPr>
        <p:spPr>
          <a:xfrm flipH="1">
            <a:off x="7719351" y="4035598"/>
            <a:ext cx="1593938" cy="561549"/>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1" name="Text Box 79">
            <a:extLst>
              <a:ext uri="{FF2B5EF4-FFF2-40B4-BE49-F238E27FC236}">
                <a16:creationId xmlns:a16="http://schemas.microsoft.com/office/drawing/2014/main" id="{C7FBF41D-416B-4930-B807-5771B996E73F}"/>
              </a:ext>
            </a:extLst>
          </p:cNvPr>
          <p:cNvSpPr txBox="1">
            <a:spLocks noChangeArrowheads="1"/>
          </p:cNvSpPr>
          <p:nvPr/>
        </p:nvSpPr>
        <p:spPr bwMode="auto">
          <a:xfrm>
            <a:off x="9389682" y="398729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12" name="Text Box 79">
            <a:extLst>
              <a:ext uri="{FF2B5EF4-FFF2-40B4-BE49-F238E27FC236}">
                <a16:creationId xmlns:a16="http://schemas.microsoft.com/office/drawing/2014/main" id="{FB23DB68-66AC-4467-B39F-502324BE7600}"/>
              </a:ext>
            </a:extLst>
          </p:cNvPr>
          <p:cNvSpPr txBox="1">
            <a:spLocks noChangeArrowheads="1"/>
          </p:cNvSpPr>
          <p:nvPr/>
        </p:nvSpPr>
        <p:spPr bwMode="auto">
          <a:xfrm>
            <a:off x="8195683" y="4244102"/>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1</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13" name="Text Box 79">
            <a:extLst>
              <a:ext uri="{FF2B5EF4-FFF2-40B4-BE49-F238E27FC236}">
                <a16:creationId xmlns:a16="http://schemas.microsoft.com/office/drawing/2014/main" id="{87EEDA55-3F50-43BB-BAC2-1149481186D4}"/>
              </a:ext>
            </a:extLst>
          </p:cNvPr>
          <p:cNvSpPr txBox="1">
            <a:spLocks noChangeArrowheads="1"/>
          </p:cNvSpPr>
          <p:nvPr/>
        </p:nvSpPr>
        <p:spPr bwMode="auto">
          <a:xfrm>
            <a:off x="6707035" y="4456232"/>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接收</a:t>
            </a:r>
            <a:r>
              <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ACK1</a:t>
            </a:r>
            <a:endPar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14" name="Text Box 79">
            <a:extLst>
              <a:ext uri="{FF2B5EF4-FFF2-40B4-BE49-F238E27FC236}">
                <a16:creationId xmlns:a16="http://schemas.microsoft.com/office/drawing/2014/main" id="{C4A7DEAC-37BF-450C-9B88-2F4AA54764AC}"/>
              </a:ext>
            </a:extLst>
          </p:cNvPr>
          <p:cNvSpPr txBox="1">
            <a:spLocks noChangeArrowheads="1"/>
          </p:cNvSpPr>
          <p:nvPr/>
        </p:nvSpPr>
        <p:spPr bwMode="auto">
          <a:xfrm>
            <a:off x="6709317" y="407351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cxnSp>
        <p:nvCxnSpPr>
          <p:cNvPr id="215" name="直接箭头连接符 214">
            <a:extLst>
              <a:ext uri="{FF2B5EF4-FFF2-40B4-BE49-F238E27FC236}">
                <a16:creationId xmlns:a16="http://schemas.microsoft.com/office/drawing/2014/main" id="{FD9FE643-C924-480C-9E35-A9955D916EB9}"/>
              </a:ext>
            </a:extLst>
          </p:cNvPr>
          <p:cNvCxnSpPr>
            <a:cxnSpLocks/>
          </p:cNvCxnSpPr>
          <p:nvPr/>
        </p:nvCxnSpPr>
        <p:spPr>
          <a:xfrm>
            <a:off x="7724572" y="4000694"/>
            <a:ext cx="1624981" cy="279984"/>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
        <p:nvSpPr>
          <p:cNvPr id="216" name="Text Box 79">
            <a:extLst>
              <a:ext uri="{FF2B5EF4-FFF2-40B4-BE49-F238E27FC236}">
                <a16:creationId xmlns:a16="http://schemas.microsoft.com/office/drawing/2014/main" id="{792A8AE3-CA22-4B22-A61B-CD5DFC070E33}"/>
              </a:ext>
            </a:extLst>
          </p:cNvPr>
          <p:cNvSpPr txBox="1">
            <a:spLocks noChangeArrowheads="1"/>
          </p:cNvSpPr>
          <p:nvPr/>
        </p:nvSpPr>
        <p:spPr bwMode="auto">
          <a:xfrm>
            <a:off x="9396617" y="4172767"/>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接收分组</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0</a:t>
            </a:r>
          </a:p>
        </p:txBody>
      </p:sp>
      <p:sp>
        <p:nvSpPr>
          <p:cNvPr id="217" name="Text Box 79">
            <a:extLst>
              <a:ext uri="{FF2B5EF4-FFF2-40B4-BE49-F238E27FC236}">
                <a16:creationId xmlns:a16="http://schemas.microsoft.com/office/drawing/2014/main" id="{FDE15A88-57FD-456B-8DFF-0AC6E081A4F5}"/>
              </a:ext>
            </a:extLst>
          </p:cNvPr>
          <p:cNvSpPr txBox="1">
            <a:spLocks noChangeArrowheads="1"/>
          </p:cNvSpPr>
          <p:nvPr/>
        </p:nvSpPr>
        <p:spPr bwMode="auto">
          <a:xfrm>
            <a:off x="8248117" y="4000351"/>
            <a:ext cx="58728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pkt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cxnSp>
        <p:nvCxnSpPr>
          <p:cNvPr id="218" name="直接箭头连接符 217">
            <a:extLst>
              <a:ext uri="{FF2B5EF4-FFF2-40B4-BE49-F238E27FC236}">
                <a16:creationId xmlns:a16="http://schemas.microsoft.com/office/drawing/2014/main" id="{F7D45457-EF49-4E13-91E6-475606F5879E}"/>
              </a:ext>
            </a:extLst>
          </p:cNvPr>
          <p:cNvCxnSpPr>
            <a:cxnSpLocks/>
          </p:cNvCxnSpPr>
          <p:nvPr/>
        </p:nvCxnSpPr>
        <p:spPr>
          <a:xfrm flipH="1">
            <a:off x="7724572" y="4310849"/>
            <a:ext cx="1588717" cy="541411"/>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9" name="Text Box 79">
            <a:extLst>
              <a:ext uri="{FF2B5EF4-FFF2-40B4-BE49-F238E27FC236}">
                <a16:creationId xmlns:a16="http://schemas.microsoft.com/office/drawing/2014/main" id="{814CA61F-B43C-4384-BF4D-97D94587D109}"/>
              </a:ext>
            </a:extLst>
          </p:cNvPr>
          <p:cNvSpPr txBox="1">
            <a:spLocks noChangeArrowheads="1"/>
          </p:cNvSpPr>
          <p:nvPr/>
        </p:nvSpPr>
        <p:spPr bwMode="auto">
          <a:xfrm>
            <a:off x="9396617" y="4404794"/>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rPr>
              <a:t>发送</a:t>
            </a: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20" name="Text Box 79">
            <a:extLst>
              <a:ext uri="{FF2B5EF4-FFF2-40B4-BE49-F238E27FC236}">
                <a16:creationId xmlns:a16="http://schemas.microsoft.com/office/drawing/2014/main" id="{4A6988DD-893C-4719-92A6-98EDA9CCC6C1}"/>
              </a:ext>
            </a:extLst>
          </p:cNvPr>
          <p:cNvSpPr txBox="1">
            <a:spLocks noChangeArrowheads="1"/>
          </p:cNvSpPr>
          <p:nvPr/>
        </p:nvSpPr>
        <p:spPr bwMode="auto">
          <a:xfrm>
            <a:off x="8195683" y="4483393"/>
            <a:ext cx="717015" cy="307777"/>
          </a:xfrm>
          <a:prstGeom prst="rect">
            <a:avLst/>
          </a:prstGeom>
          <a:solidFill>
            <a:srgbClr val="F9F2E8"/>
          </a:solid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1400" dirty="0">
                <a:latin typeface="Times New Roman" panose="02020603050405020304" pitchFamily="18" charset="0"/>
                <a:ea typeface="思源黑体 CN Medium" panose="020B0600000000000000" pitchFamily="34" charset="-122"/>
                <a:cs typeface="Times New Roman" panose="02020603050405020304" pitchFamily="18" charset="0"/>
              </a:rPr>
              <a:t>ACK 0</a:t>
            </a:r>
            <a:endParaRPr kumimoji="1" lang="zh-CN" altLang="en-US" sz="1400" dirty="0">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21" name="Text Box 79">
            <a:extLst>
              <a:ext uri="{FF2B5EF4-FFF2-40B4-BE49-F238E27FC236}">
                <a16:creationId xmlns:a16="http://schemas.microsoft.com/office/drawing/2014/main" id="{B0F97523-2753-4750-80FD-27471FE3FE9A}"/>
              </a:ext>
            </a:extLst>
          </p:cNvPr>
          <p:cNvSpPr txBox="1">
            <a:spLocks noChangeArrowheads="1"/>
          </p:cNvSpPr>
          <p:nvPr/>
        </p:nvSpPr>
        <p:spPr bwMode="auto">
          <a:xfrm>
            <a:off x="6631105" y="4692639"/>
            <a:ext cx="12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rPr>
              <a:t>什么也不做</a:t>
            </a:r>
            <a:endParaRPr kumimoji="1" lang="en-US" altLang="zh-CN" sz="1400" dirty="0">
              <a:solidFill>
                <a:srgbClr val="C00000"/>
              </a:solidFill>
              <a:latin typeface="Times New Roman" panose="02020603050405020304" pitchFamily="18" charset="0"/>
              <a:ea typeface="思源黑体 CN Medium" panose="020B0600000000000000" pitchFamily="34" charset="-122"/>
              <a:cs typeface="Times New Roman" panose="02020603050405020304" pitchFamily="18" charset="0"/>
            </a:endParaRPr>
          </a:p>
        </p:txBody>
      </p:sp>
      <p:sp>
        <p:nvSpPr>
          <p:cNvPr id="222" name="Text Box 79">
            <a:extLst>
              <a:ext uri="{FF2B5EF4-FFF2-40B4-BE49-F238E27FC236}">
                <a16:creationId xmlns:a16="http://schemas.microsoft.com/office/drawing/2014/main" id="{7875217E-3EF6-4246-8CC1-9597038175C6}"/>
              </a:ext>
            </a:extLst>
          </p:cNvPr>
          <p:cNvSpPr txBox="1">
            <a:spLocks noChangeArrowheads="1"/>
          </p:cNvSpPr>
          <p:nvPr/>
        </p:nvSpPr>
        <p:spPr bwMode="auto">
          <a:xfrm>
            <a:off x="7542550" y="5349694"/>
            <a:ext cx="2188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a:t>
            </a:r>
            <a:r>
              <a:rPr kumimoji="1" lang="en-US" altLang="zh-CN"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d</a:t>
            </a:r>
            <a:r>
              <a:rPr kumimoji="1" lang="zh-CN" altLang="en-US" sz="2000" dirty="0">
                <a:solidFill>
                  <a:srgbClr val="009FF6"/>
                </a:solidFill>
                <a:latin typeface="Times New Roman" panose="02020603050405020304" pitchFamily="18" charset="0"/>
                <a:ea typeface="思源黑体 CN Medium" panose="020B0600000000000000" pitchFamily="34" charset="-122"/>
                <a:cs typeface="Times New Roman" panose="02020603050405020304" pitchFamily="18" charset="0"/>
              </a:rPr>
              <a:t>）过早超时</a:t>
            </a:r>
          </a:p>
        </p:txBody>
      </p:sp>
      <p:grpSp>
        <p:nvGrpSpPr>
          <p:cNvPr id="100" name="组合 99">
            <a:extLst>
              <a:ext uri="{FF2B5EF4-FFF2-40B4-BE49-F238E27FC236}">
                <a16:creationId xmlns:a16="http://schemas.microsoft.com/office/drawing/2014/main" id="{59F384A2-DF1D-4D16-9C76-E55E626B55F9}"/>
              </a:ext>
            </a:extLst>
          </p:cNvPr>
          <p:cNvGrpSpPr/>
          <p:nvPr/>
        </p:nvGrpSpPr>
        <p:grpSpPr>
          <a:xfrm>
            <a:off x="430213" y="0"/>
            <a:ext cx="4471177" cy="1428589"/>
            <a:chOff x="551030" y="-368704"/>
            <a:chExt cx="4471177" cy="1428589"/>
          </a:xfrm>
        </p:grpSpPr>
        <p:grpSp>
          <p:nvGrpSpPr>
            <p:cNvPr id="101" name="组合 100">
              <a:extLst>
                <a:ext uri="{FF2B5EF4-FFF2-40B4-BE49-F238E27FC236}">
                  <a16:creationId xmlns:a16="http://schemas.microsoft.com/office/drawing/2014/main" id="{4D43A486-76AC-47C9-B8A5-360C2EC9EB3C}"/>
                </a:ext>
              </a:extLst>
            </p:cNvPr>
            <p:cNvGrpSpPr/>
            <p:nvPr/>
          </p:nvGrpSpPr>
          <p:grpSpPr>
            <a:xfrm>
              <a:off x="1201632" y="303925"/>
              <a:ext cx="3820575" cy="709466"/>
              <a:chOff x="1839059" y="967769"/>
              <a:chExt cx="3820575" cy="709466"/>
            </a:xfrm>
          </p:grpSpPr>
          <p:sp>
            <p:nvSpPr>
              <p:cNvPr id="103" name="矩形: 圆角 30">
                <a:extLst>
                  <a:ext uri="{FF2B5EF4-FFF2-40B4-BE49-F238E27FC236}">
                    <a16:creationId xmlns:a16="http://schemas.microsoft.com/office/drawing/2014/main" id="{B47A86A4-4612-43FB-B5D8-1159B6661B40}"/>
                  </a:ext>
                </a:extLst>
              </p:cNvPr>
              <p:cNvSpPr/>
              <p:nvPr/>
            </p:nvSpPr>
            <p:spPr>
              <a:xfrm>
                <a:off x="1839059" y="967769"/>
                <a:ext cx="382057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04" name="文本框 103">
                <a:extLst>
                  <a:ext uri="{FF2B5EF4-FFF2-40B4-BE49-F238E27FC236}">
                    <a16:creationId xmlns:a16="http://schemas.microsoft.com/office/drawing/2014/main" id="{5AF82F40-C756-43CA-A992-A1AF1F7BE0F3}"/>
                  </a:ext>
                </a:extLst>
              </p:cNvPr>
              <p:cNvSpPr txBox="1"/>
              <p:nvPr/>
            </p:nvSpPr>
            <p:spPr>
              <a:xfrm>
                <a:off x="2673077" y="1030904"/>
                <a:ext cx="2986557"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Rdt3.0</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举例</a:t>
                </a:r>
              </a:p>
            </p:txBody>
          </p:sp>
        </p:grpSp>
        <p:pic>
          <p:nvPicPr>
            <p:cNvPr id="102" name="图片 101">
              <a:extLst>
                <a:ext uri="{FF2B5EF4-FFF2-40B4-BE49-F238E27FC236}">
                  <a16:creationId xmlns:a16="http://schemas.microsoft.com/office/drawing/2014/main" id="{E2CDCD69-0F7A-45D5-B424-03A47CCC77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403804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
                                        </p:tgtEl>
                                        <p:attrNameLst>
                                          <p:attrName>style.visibility</p:attrName>
                                        </p:attrNameLst>
                                      </p:cBhvr>
                                      <p:to>
                                        <p:strVal val="visible"/>
                                      </p:to>
                                    </p:set>
                                    <p:animEffect transition="in" filter="fade">
                                      <p:cBhvr>
                                        <p:cTn id="11" dur="500"/>
                                        <p:tgtEl>
                                          <p:spTgt spid="14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wipe(up)">
                                      <p:cBhvr>
                                        <p:cTn id="15" dur="500"/>
                                        <p:tgtEl>
                                          <p:spTgt spid="1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fade">
                                      <p:cBhvr>
                                        <p:cTn id="19" dur="500"/>
                                        <p:tgtEl>
                                          <p:spTgt spid="14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wipe(up)">
                                      <p:cBhvr>
                                        <p:cTn id="23" dur="500"/>
                                        <p:tgtEl>
                                          <p:spTgt spid="122"/>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72"/>
                                        </p:tgtEl>
                                        <p:attrNameLst>
                                          <p:attrName>style.visibility</p:attrName>
                                        </p:attrNameLst>
                                      </p:cBhvr>
                                      <p:to>
                                        <p:strVal val="visible"/>
                                      </p:to>
                                    </p:set>
                                    <p:anim calcmode="lin" valueType="num">
                                      <p:cBhvr>
                                        <p:cTn id="27" dur="500" fill="hold"/>
                                        <p:tgtEl>
                                          <p:spTgt spid="172"/>
                                        </p:tgtEl>
                                        <p:attrNameLst>
                                          <p:attrName>ppt_w</p:attrName>
                                        </p:attrNameLst>
                                      </p:cBhvr>
                                      <p:tavLst>
                                        <p:tav tm="0">
                                          <p:val>
                                            <p:fltVal val="0"/>
                                          </p:val>
                                        </p:tav>
                                        <p:tav tm="100000">
                                          <p:val>
                                            <p:strVal val="#ppt_w"/>
                                          </p:val>
                                        </p:tav>
                                      </p:tavLst>
                                    </p:anim>
                                    <p:anim calcmode="lin" valueType="num">
                                      <p:cBhvr>
                                        <p:cTn id="28" dur="500" fill="hold"/>
                                        <p:tgtEl>
                                          <p:spTgt spid="172"/>
                                        </p:tgtEl>
                                        <p:attrNameLst>
                                          <p:attrName>ppt_h</p:attrName>
                                        </p:attrNameLst>
                                      </p:cBhvr>
                                      <p:tavLst>
                                        <p:tav tm="0">
                                          <p:val>
                                            <p:fltVal val="0"/>
                                          </p:val>
                                        </p:tav>
                                        <p:tav tm="100000">
                                          <p:val>
                                            <p:strVal val="#ppt_h"/>
                                          </p:val>
                                        </p:tav>
                                      </p:tavLst>
                                    </p:anim>
                                    <p:animEffect transition="in" filter="fade">
                                      <p:cBhvr>
                                        <p:cTn id="29" dur="500"/>
                                        <p:tgtEl>
                                          <p:spTgt spid="172"/>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56"/>
                                        </p:tgtEl>
                                        <p:attrNameLst>
                                          <p:attrName>style.visibility</p:attrName>
                                        </p:attrNameLst>
                                      </p:cBhvr>
                                      <p:to>
                                        <p:strVal val="visible"/>
                                      </p:to>
                                    </p:set>
                                    <p:animEffect transition="in" filter="fade">
                                      <p:cBhvr>
                                        <p:cTn id="33" dur="500"/>
                                        <p:tgtEl>
                                          <p:spTgt spid="156"/>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wipe(left)">
                                      <p:cBhvr>
                                        <p:cTn id="37" dur="500"/>
                                        <p:tgtEl>
                                          <p:spTgt spid="1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9"/>
                                        </p:tgtEl>
                                        <p:attrNameLst>
                                          <p:attrName>style.visibility</p:attrName>
                                        </p:attrNameLst>
                                      </p:cBhvr>
                                      <p:to>
                                        <p:strVal val="visible"/>
                                      </p:to>
                                    </p:set>
                                    <p:animEffect transition="in" filter="fade">
                                      <p:cBhvr>
                                        <p:cTn id="40" dur="500"/>
                                        <p:tgtEl>
                                          <p:spTgt spid="179"/>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fade">
                                      <p:cBhvr>
                                        <p:cTn id="44" dur="500"/>
                                        <p:tgtEl>
                                          <p:spTgt spid="160"/>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fade">
                                      <p:cBhvr>
                                        <p:cTn id="48" dur="500"/>
                                        <p:tgtEl>
                                          <p:spTgt spid="159"/>
                                        </p:tgtEl>
                                      </p:cBhvr>
                                    </p:animEffect>
                                  </p:childTnLst>
                                </p:cTn>
                              </p:par>
                            </p:childTnLst>
                          </p:cTn>
                        </p:par>
                        <p:par>
                          <p:cTn id="49" fill="hold">
                            <p:stCondLst>
                              <p:cond delay="5000"/>
                            </p:stCondLst>
                            <p:childTnLst>
                              <p:par>
                                <p:cTn id="50" presetID="22" presetClass="entr" presetSubtype="2" fill="hold" nodeType="after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wipe(right)">
                                      <p:cBhvr>
                                        <p:cTn id="52" dur="500"/>
                                        <p:tgtEl>
                                          <p:spTgt spid="1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0"/>
                                        </p:tgtEl>
                                        <p:attrNameLst>
                                          <p:attrName>style.visibility</p:attrName>
                                        </p:attrNameLst>
                                      </p:cBhvr>
                                      <p:to>
                                        <p:strVal val="visible"/>
                                      </p:to>
                                    </p:set>
                                    <p:animEffect transition="in" filter="fade">
                                      <p:cBhvr>
                                        <p:cTn id="55" dur="500"/>
                                        <p:tgtEl>
                                          <p:spTgt spid="180"/>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fade">
                                      <p:cBhvr>
                                        <p:cTn id="59" dur="500"/>
                                        <p:tgtEl>
                                          <p:spTgt spid="157"/>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500"/>
                                        <p:tgtEl>
                                          <p:spTgt spid="158"/>
                                        </p:tgtEl>
                                      </p:cBhvr>
                                    </p:animEffect>
                                  </p:childTnLst>
                                </p:cTn>
                              </p:par>
                            </p:childTnLst>
                          </p:cTn>
                        </p:par>
                        <p:par>
                          <p:cTn id="64" fill="hold">
                            <p:stCondLst>
                              <p:cond delay="6500"/>
                            </p:stCondLst>
                            <p:childTnLst>
                              <p:par>
                                <p:cTn id="65" presetID="22" presetClass="entr" presetSubtype="8" fill="hold" nodeType="afterEffect">
                                  <p:stCondLst>
                                    <p:cond delay="0"/>
                                  </p:stCondLst>
                                  <p:childTnLst>
                                    <p:set>
                                      <p:cBhvr>
                                        <p:cTn id="66" dur="1" fill="hold">
                                          <p:stCondLst>
                                            <p:cond delay="0"/>
                                          </p:stCondLst>
                                        </p:cTn>
                                        <p:tgtEl>
                                          <p:spTgt spid="140"/>
                                        </p:tgtEl>
                                        <p:attrNameLst>
                                          <p:attrName>style.visibility</p:attrName>
                                        </p:attrNameLst>
                                      </p:cBhvr>
                                      <p:to>
                                        <p:strVal val="visible"/>
                                      </p:to>
                                    </p:set>
                                    <p:animEffect transition="in" filter="wipe(left)">
                                      <p:cBhvr>
                                        <p:cTn id="67" dur="500"/>
                                        <p:tgtEl>
                                          <p:spTgt spid="140"/>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childTnLst>
                          </p:cTn>
                        </p:par>
                        <p:par>
                          <p:cTn id="71" fill="hold">
                            <p:stCondLst>
                              <p:cond delay="7000"/>
                            </p:stCondLst>
                            <p:childTnLst>
                              <p:par>
                                <p:cTn id="72" presetID="10" presetClass="entr" presetSubtype="0" fill="hold" grpId="0" nodeType="after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500"/>
                                        <p:tgtEl>
                                          <p:spTgt spid="89"/>
                                        </p:tgtEl>
                                      </p:cBhvr>
                                    </p:animEffect>
                                  </p:childTnLst>
                                </p:cTn>
                              </p:par>
                            </p:childTnLst>
                          </p:cTn>
                        </p:par>
                        <p:par>
                          <p:cTn id="75" fill="hold">
                            <p:stCondLst>
                              <p:cond delay="7500"/>
                            </p:stCondLst>
                            <p:childTnLst>
                              <p:par>
                                <p:cTn id="76" presetID="10" presetClass="entr" presetSubtype="0" fill="hold" grpId="0" nodeType="after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childTnLst>
                          </p:cTn>
                        </p:par>
                        <p:par>
                          <p:cTn id="79" fill="hold">
                            <p:stCondLst>
                              <p:cond delay="8000"/>
                            </p:stCondLst>
                            <p:childTnLst>
                              <p:par>
                                <p:cTn id="80" presetID="22" presetClass="entr" presetSubtype="2" fill="hold" nodeType="after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right)">
                                      <p:cBhvr>
                                        <p:cTn id="82" dur="500"/>
                                        <p:tgtEl>
                                          <p:spTgt spid="83"/>
                                        </p:tgtEl>
                                      </p:cBhvr>
                                    </p:animEffect>
                                  </p:childTnLst>
                                </p:cTn>
                              </p:par>
                              <p:par>
                                <p:cTn id="83" presetID="10" presetClass="entr" presetSubtype="0" fill="hold" nodeType="with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fade">
                                      <p:cBhvr>
                                        <p:cTn id="85" dur="500"/>
                                        <p:tgtEl>
                                          <p:spTgt spid="84"/>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170"/>
                                        </p:tgtEl>
                                        <p:attrNameLst>
                                          <p:attrName>style.visibility</p:attrName>
                                        </p:attrNameLst>
                                      </p:cBhvr>
                                      <p:to>
                                        <p:strVal val="visible"/>
                                      </p:to>
                                    </p:set>
                                    <p:animEffect transition="in" filter="fade">
                                      <p:cBhvr>
                                        <p:cTn id="89" dur="500"/>
                                        <p:tgtEl>
                                          <p:spTgt spid="170"/>
                                        </p:tgtEl>
                                      </p:cBhvr>
                                    </p:animEffect>
                                  </p:childTnLst>
                                </p:cTn>
                              </p:par>
                            </p:childTnLst>
                          </p:cTn>
                        </p:par>
                        <p:par>
                          <p:cTn id="90" fill="hold">
                            <p:stCondLst>
                              <p:cond delay="9000"/>
                            </p:stCondLst>
                            <p:childTnLst>
                              <p:par>
                                <p:cTn id="91" presetID="22" presetClass="entr" presetSubtype="1" fill="hold"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up)">
                                      <p:cBhvr>
                                        <p:cTn id="93" dur="500"/>
                                        <p:tgtEl>
                                          <p:spTgt spid="3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67"/>
                                        </p:tgtEl>
                                        <p:attrNameLst>
                                          <p:attrName>style.visibility</p:attrName>
                                        </p:attrNameLst>
                                      </p:cBhvr>
                                      <p:to>
                                        <p:strVal val="visible"/>
                                      </p:to>
                                    </p:set>
                                    <p:animEffect transition="in" filter="fade">
                                      <p:cBhvr>
                                        <p:cTn id="96" dur="500"/>
                                        <p:tgtEl>
                                          <p:spTgt spid="167"/>
                                        </p:tgtEl>
                                      </p:cBhvr>
                                    </p:animEffect>
                                  </p:childTnLst>
                                </p:cTn>
                              </p:par>
                            </p:childTnLst>
                          </p:cTn>
                        </p:par>
                        <p:par>
                          <p:cTn id="97" fill="hold">
                            <p:stCondLst>
                              <p:cond delay="9500"/>
                            </p:stCondLst>
                            <p:childTnLst>
                              <p:par>
                                <p:cTn id="98" presetID="22" presetClass="entr" presetSubtype="8" fill="hold" nodeType="afterEffect">
                                  <p:stCondLst>
                                    <p:cond delay="0"/>
                                  </p:stCondLst>
                                  <p:childTnLst>
                                    <p:set>
                                      <p:cBhvr>
                                        <p:cTn id="99" dur="1" fill="hold">
                                          <p:stCondLst>
                                            <p:cond delay="0"/>
                                          </p:stCondLst>
                                        </p:cTn>
                                        <p:tgtEl>
                                          <p:spTgt spid="135"/>
                                        </p:tgtEl>
                                        <p:attrNameLst>
                                          <p:attrName>style.visibility</p:attrName>
                                        </p:attrNameLst>
                                      </p:cBhvr>
                                      <p:to>
                                        <p:strVal val="visible"/>
                                      </p:to>
                                    </p:set>
                                    <p:animEffect transition="in" filter="wipe(left)">
                                      <p:cBhvr>
                                        <p:cTn id="100" dur="500"/>
                                        <p:tgtEl>
                                          <p:spTgt spid="1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81"/>
                                        </p:tgtEl>
                                        <p:attrNameLst>
                                          <p:attrName>style.visibility</p:attrName>
                                        </p:attrNameLst>
                                      </p:cBhvr>
                                      <p:to>
                                        <p:strVal val="visible"/>
                                      </p:to>
                                    </p:set>
                                    <p:animEffect transition="in" filter="fade">
                                      <p:cBhvr>
                                        <p:cTn id="103" dur="500"/>
                                        <p:tgtEl>
                                          <p:spTgt spid="181"/>
                                        </p:tgtEl>
                                      </p:cBhvr>
                                    </p:animEffect>
                                  </p:childTnLst>
                                </p:cTn>
                              </p:par>
                            </p:childTnLst>
                          </p:cTn>
                        </p:par>
                        <p:par>
                          <p:cTn id="104" fill="hold">
                            <p:stCondLst>
                              <p:cond delay="10000"/>
                            </p:stCondLst>
                            <p:childTnLst>
                              <p:par>
                                <p:cTn id="105" presetID="10" presetClass="entr" presetSubtype="0" fill="hold" grpId="0" nodeType="after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fade">
                                      <p:cBhvr>
                                        <p:cTn id="107" dur="500"/>
                                        <p:tgtEl>
                                          <p:spTgt spid="162"/>
                                        </p:tgtEl>
                                      </p:cBhvr>
                                    </p:animEffect>
                                  </p:childTnLst>
                                </p:cTn>
                              </p:par>
                            </p:childTnLst>
                          </p:cTn>
                        </p:par>
                        <p:par>
                          <p:cTn id="108" fill="hold">
                            <p:stCondLst>
                              <p:cond delay="10500"/>
                            </p:stCondLst>
                            <p:childTnLst>
                              <p:par>
                                <p:cTn id="109" presetID="10" presetClass="entr" presetSubtype="0" fill="hold" grpId="0" nodeType="afterEffect">
                                  <p:stCondLst>
                                    <p:cond delay="0"/>
                                  </p:stCondLst>
                                  <p:childTnLst>
                                    <p:set>
                                      <p:cBhvr>
                                        <p:cTn id="110" dur="1" fill="hold">
                                          <p:stCondLst>
                                            <p:cond delay="0"/>
                                          </p:stCondLst>
                                        </p:cTn>
                                        <p:tgtEl>
                                          <p:spTgt spid="161"/>
                                        </p:tgtEl>
                                        <p:attrNameLst>
                                          <p:attrName>style.visibility</p:attrName>
                                        </p:attrNameLst>
                                      </p:cBhvr>
                                      <p:to>
                                        <p:strVal val="visible"/>
                                      </p:to>
                                    </p:set>
                                    <p:animEffect transition="in" filter="fade">
                                      <p:cBhvr>
                                        <p:cTn id="111" dur="500"/>
                                        <p:tgtEl>
                                          <p:spTgt spid="161"/>
                                        </p:tgtEl>
                                      </p:cBhvr>
                                    </p:animEffect>
                                  </p:childTnLst>
                                </p:cTn>
                              </p:par>
                            </p:childTnLst>
                          </p:cTn>
                        </p:par>
                        <p:par>
                          <p:cTn id="112" fill="hold">
                            <p:stCondLst>
                              <p:cond delay="11000"/>
                            </p:stCondLst>
                            <p:childTnLst>
                              <p:par>
                                <p:cTn id="113" presetID="22" presetClass="entr" presetSubtype="2" fill="hold" nodeType="afterEffect">
                                  <p:stCondLst>
                                    <p:cond delay="0"/>
                                  </p:stCondLst>
                                  <p:childTnLst>
                                    <p:set>
                                      <p:cBhvr>
                                        <p:cTn id="114" dur="1" fill="hold">
                                          <p:stCondLst>
                                            <p:cond delay="0"/>
                                          </p:stCondLst>
                                        </p:cTn>
                                        <p:tgtEl>
                                          <p:spTgt spid="136"/>
                                        </p:tgtEl>
                                        <p:attrNameLst>
                                          <p:attrName>style.visibility</p:attrName>
                                        </p:attrNameLst>
                                      </p:cBhvr>
                                      <p:to>
                                        <p:strVal val="visible"/>
                                      </p:to>
                                    </p:set>
                                    <p:animEffect transition="in" filter="wipe(right)">
                                      <p:cBhvr>
                                        <p:cTn id="115" dur="500"/>
                                        <p:tgtEl>
                                          <p:spTgt spid="13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82"/>
                                        </p:tgtEl>
                                        <p:attrNameLst>
                                          <p:attrName>style.visibility</p:attrName>
                                        </p:attrNameLst>
                                      </p:cBhvr>
                                      <p:to>
                                        <p:strVal val="visible"/>
                                      </p:to>
                                    </p:set>
                                    <p:animEffect transition="in" filter="fade">
                                      <p:cBhvr>
                                        <p:cTn id="118" dur="500"/>
                                        <p:tgtEl>
                                          <p:spTgt spid="182"/>
                                        </p:tgtEl>
                                      </p:cBhvr>
                                    </p:animEffect>
                                  </p:childTnLst>
                                </p:cTn>
                              </p:par>
                            </p:childTnLst>
                          </p:cTn>
                        </p:par>
                        <p:par>
                          <p:cTn id="119" fill="hold">
                            <p:stCondLst>
                              <p:cond delay="11500"/>
                            </p:stCondLst>
                            <p:childTnLst>
                              <p:par>
                                <p:cTn id="120" presetID="10" presetClass="entr" presetSubtype="0" fill="hold" grpId="0" nodeType="afterEffect">
                                  <p:stCondLst>
                                    <p:cond delay="0"/>
                                  </p:stCondLst>
                                  <p:childTnLst>
                                    <p:set>
                                      <p:cBhvr>
                                        <p:cTn id="121" dur="1" fill="hold">
                                          <p:stCondLst>
                                            <p:cond delay="0"/>
                                          </p:stCondLst>
                                        </p:cTn>
                                        <p:tgtEl>
                                          <p:spTgt spid="163"/>
                                        </p:tgtEl>
                                        <p:attrNameLst>
                                          <p:attrName>style.visibility</p:attrName>
                                        </p:attrNameLst>
                                      </p:cBhvr>
                                      <p:to>
                                        <p:strVal val="visible"/>
                                      </p:to>
                                    </p:set>
                                    <p:animEffect transition="in" filter="fade">
                                      <p:cBhvr>
                                        <p:cTn id="122" dur="500"/>
                                        <p:tgtEl>
                                          <p:spTgt spid="163"/>
                                        </p:tgtEl>
                                      </p:cBhvr>
                                    </p:animEffect>
                                  </p:childTnLst>
                                </p:cTn>
                              </p:par>
                            </p:childTnLst>
                          </p:cTn>
                        </p:par>
                        <p:par>
                          <p:cTn id="123" fill="hold">
                            <p:stCondLst>
                              <p:cond delay="12000"/>
                            </p:stCondLst>
                            <p:childTnLst>
                              <p:par>
                                <p:cTn id="124" presetID="10" presetClass="entr" presetSubtype="0" fill="hold" grpId="0" nodeType="afterEffect">
                                  <p:stCondLst>
                                    <p:cond delay="0"/>
                                  </p:stCondLst>
                                  <p:childTnLst>
                                    <p:set>
                                      <p:cBhvr>
                                        <p:cTn id="125" dur="1" fill="hold">
                                          <p:stCondLst>
                                            <p:cond delay="0"/>
                                          </p:stCondLst>
                                        </p:cTn>
                                        <p:tgtEl>
                                          <p:spTgt spid="164"/>
                                        </p:tgtEl>
                                        <p:attrNameLst>
                                          <p:attrName>style.visibility</p:attrName>
                                        </p:attrNameLst>
                                      </p:cBhvr>
                                      <p:to>
                                        <p:strVal val="visible"/>
                                      </p:to>
                                    </p:set>
                                    <p:animEffect transition="in" filter="fade">
                                      <p:cBhvr>
                                        <p:cTn id="126" dur="500"/>
                                        <p:tgtEl>
                                          <p:spTgt spid="164"/>
                                        </p:tgtEl>
                                      </p:cBhvr>
                                    </p:animEffect>
                                  </p:childTnLst>
                                </p:cTn>
                              </p:par>
                            </p:childTnLst>
                          </p:cTn>
                        </p:par>
                        <p:par>
                          <p:cTn id="127" fill="hold">
                            <p:stCondLst>
                              <p:cond delay="12500"/>
                            </p:stCondLst>
                            <p:childTnLst>
                              <p:par>
                                <p:cTn id="128" presetID="22" presetClass="entr" presetSubtype="8" fill="hold" nodeType="afterEffect">
                                  <p:stCondLst>
                                    <p:cond delay="0"/>
                                  </p:stCondLst>
                                  <p:childTnLst>
                                    <p:set>
                                      <p:cBhvr>
                                        <p:cTn id="129" dur="1" fill="hold">
                                          <p:stCondLst>
                                            <p:cond delay="0"/>
                                          </p:stCondLst>
                                        </p:cTn>
                                        <p:tgtEl>
                                          <p:spTgt spid="138"/>
                                        </p:tgtEl>
                                        <p:attrNameLst>
                                          <p:attrName>style.visibility</p:attrName>
                                        </p:attrNameLst>
                                      </p:cBhvr>
                                      <p:to>
                                        <p:strVal val="visible"/>
                                      </p:to>
                                    </p:set>
                                    <p:animEffect transition="in" filter="wipe(left)">
                                      <p:cBhvr>
                                        <p:cTn id="130" dur="500"/>
                                        <p:tgtEl>
                                          <p:spTgt spid="13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83"/>
                                        </p:tgtEl>
                                        <p:attrNameLst>
                                          <p:attrName>style.visibility</p:attrName>
                                        </p:attrNameLst>
                                      </p:cBhvr>
                                      <p:to>
                                        <p:strVal val="visible"/>
                                      </p:to>
                                    </p:set>
                                    <p:animEffect transition="in" filter="fade">
                                      <p:cBhvr>
                                        <p:cTn id="133" dur="500"/>
                                        <p:tgtEl>
                                          <p:spTgt spid="183"/>
                                        </p:tgtEl>
                                      </p:cBhvr>
                                    </p:animEffect>
                                  </p:childTnLst>
                                </p:cTn>
                              </p:par>
                            </p:childTnLst>
                          </p:cTn>
                        </p:par>
                        <p:par>
                          <p:cTn id="134" fill="hold">
                            <p:stCondLst>
                              <p:cond delay="13000"/>
                            </p:stCondLst>
                            <p:childTnLst>
                              <p:par>
                                <p:cTn id="135" presetID="10" presetClass="entr" presetSubtype="0" fill="hold" grpId="0" nodeType="afterEffect">
                                  <p:stCondLst>
                                    <p:cond delay="0"/>
                                  </p:stCondLst>
                                  <p:childTnLst>
                                    <p:set>
                                      <p:cBhvr>
                                        <p:cTn id="136" dur="1" fill="hold">
                                          <p:stCondLst>
                                            <p:cond delay="0"/>
                                          </p:stCondLst>
                                        </p:cTn>
                                        <p:tgtEl>
                                          <p:spTgt spid="166"/>
                                        </p:tgtEl>
                                        <p:attrNameLst>
                                          <p:attrName>style.visibility</p:attrName>
                                        </p:attrNameLst>
                                      </p:cBhvr>
                                      <p:to>
                                        <p:strVal val="visible"/>
                                      </p:to>
                                    </p:set>
                                    <p:animEffect transition="in" filter="fade">
                                      <p:cBhvr>
                                        <p:cTn id="137" dur="500"/>
                                        <p:tgtEl>
                                          <p:spTgt spid="166"/>
                                        </p:tgtEl>
                                      </p:cBhvr>
                                    </p:animEffect>
                                  </p:childTnLst>
                                </p:cTn>
                              </p:par>
                            </p:childTnLst>
                          </p:cTn>
                        </p:par>
                        <p:par>
                          <p:cTn id="138" fill="hold">
                            <p:stCondLst>
                              <p:cond delay="13500"/>
                            </p:stCondLst>
                            <p:childTnLst>
                              <p:par>
                                <p:cTn id="139" presetID="10" presetClass="entr" presetSubtype="0" fill="hold" grpId="0" nodeType="afterEffect">
                                  <p:stCondLst>
                                    <p:cond delay="0"/>
                                  </p:stCondLst>
                                  <p:childTnLst>
                                    <p:set>
                                      <p:cBhvr>
                                        <p:cTn id="140" dur="1" fill="hold">
                                          <p:stCondLst>
                                            <p:cond delay="0"/>
                                          </p:stCondLst>
                                        </p:cTn>
                                        <p:tgtEl>
                                          <p:spTgt spid="165"/>
                                        </p:tgtEl>
                                        <p:attrNameLst>
                                          <p:attrName>style.visibility</p:attrName>
                                        </p:attrNameLst>
                                      </p:cBhvr>
                                      <p:to>
                                        <p:strVal val="visible"/>
                                      </p:to>
                                    </p:set>
                                    <p:animEffect transition="in" filter="fade">
                                      <p:cBhvr>
                                        <p:cTn id="141" dur="500"/>
                                        <p:tgtEl>
                                          <p:spTgt spid="165"/>
                                        </p:tgtEl>
                                      </p:cBhvr>
                                    </p:animEffect>
                                  </p:childTnLst>
                                </p:cTn>
                              </p:par>
                            </p:childTnLst>
                          </p:cTn>
                        </p:par>
                        <p:par>
                          <p:cTn id="142" fill="hold">
                            <p:stCondLst>
                              <p:cond delay="14000"/>
                            </p:stCondLst>
                            <p:childTnLst>
                              <p:par>
                                <p:cTn id="143" presetID="22" presetClass="entr" presetSubtype="2" fill="hold" nodeType="afterEffect">
                                  <p:stCondLst>
                                    <p:cond delay="0"/>
                                  </p:stCondLst>
                                  <p:childTnLst>
                                    <p:set>
                                      <p:cBhvr>
                                        <p:cTn id="144" dur="1" fill="hold">
                                          <p:stCondLst>
                                            <p:cond delay="0"/>
                                          </p:stCondLst>
                                        </p:cTn>
                                        <p:tgtEl>
                                          <p:spTgt spid="139"/>
                                        </p:tgtEl>
                                        <p:attrNameLst>
                                          <p:attrName>style.visibility</p:attrName>
                                        </p:attrNameLst>
                                      </p:cBhvr>
                                      <p:to>
                                        <p:strVal val="visible"/>
                                      </p:to>
                                    </p:set>
                                    <p:animEffect transition="in" filter="wipe(right)">
                                      <p:cBhvr>
                                        <p:cTn id="145" dur="500"/>
                                        <p:tgtEl>
                                          <p:spTgt spid="13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84"/>
                                        </p:tgtEl>
                                        <p:attrNameLst>
                                          <p:attrName>style.visibility</p:attrName>
                                        </p:attrNameLst>
                                      </p:cBhvr>
                                      <p:to>
                                        <p:strVal val="visible"/>
                                      </p:to>
                                    </p:set>
                                    <p:animEffect transition="in" filter="fade">
                                      <p:cBhvr>
                                        <p:cTn id="148" dur="500"/>
                                        <p:tgtEl>
                                          <p:spTgt spid="18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30"/>
                                        </p:tgtEl>
                                        <p:attrNameLst>
                                          <p:attrName>style.visibility</p:attrName>
                                        </p:attrNameLst>
                                      </p:cBhvr>
                                      <p:to>
                                        <p:strVal val="visible"/>
                                      </p:to>
                                    </p:set>
                                    <p:animEffect transition="in" filter="fade">
                                      <p:cBhvr>
                                        <p:cTn id="153" dur="500"/>
                                        <p:tgtEl>
                                          <p:spTgt spid="130"/>
                                        </p:tgtEl>
                                      </p:cBhvr>
                                    </p:animEffect>
                                  </p:childTnLst>
                                </p:cTn>
                              </p:par>
                            </p:childTnLst>
                          </p:cTn>
                        </p:par>
                        <p:par>
                          <p:cTn id="154" fill="hold">
                            <p:stCondLst>
                              <p:cond delay="500"/>
                            </p:stCondLst>
                            <p:childTnLst>
                              <p:par>
                                <p:cTn id="155" presetID="22" presetClass="entr" presetSubtype="1" fill="hold" nodeType="afterEffect">
                                  <p:stCondLst>
                                    <p:cond delay="0"/>
                                  </p:stCondLst>
                                  <p:childTnLst>
                                    <p:set>
                                      <p:cBhvr>
                                        <p:cTn id="156" dur="1" fill="hold">
                                          <p:stCondLst>
                                            <p:cond delay="0"/>
                                          </p:stCondLst>
                                        </p:cTn>
                                        <p:tgtEl>
                                          <p:spTgt spid="120"/>
                                        </p:tgtEl>
                                        <p:attrNameLst>
                                          <p:attrName>style.visibility</p:attrName>
                                        </p:attrNameLst>
                                      </p:cBhvr>
                                      <p:to>
                                        <p:strVal val="visible"/>
                                      </p:to>
                                    </p:set>
                                    <p:animEffect transition="in" filter="wipe(up)">
                                      <p:cBhvr>
                                        <p:cTn id="157" dur="500"/>
                                        <p:tgtEl>
                                          <p:spTgt spid="120"/>
                                        </p:tgtEl>
                                      </p:cBhvr>
                                    </p:animEffect>
                                  </p:childTnLst>
                                </p:cTn>
                              </p:par>
                            </p:childTnLst>
                          </p:cTn>
                        </p:par>
                        <p:par>
                          <p:cTn id="158" fill="hold">
                            <p:stCondLst>
                              <p:cond delay="1000"/>
                            </p:stCondLst>
                            <p:childTnLst>
                              <p:par>
                                <p:cTn id="159" presetID="10" presetClass="entr" presetSubtype="0" fill="hold" grpId="0" nodeType="afterEffect">
                                  <p:stCondLst>
                                    <p:cond delay="0"/>
                                  </p:stCondLst>
                                  <p:childTnLst>
                                    <p:set>
                                      <p:cBhvr>
                                        <p:cTn id="160" dur="1" fill="hold">
                                          <p:stCondLst>
                                            <p:cond delay="0"/>
                                          </p:stCondLst>
                                        </p:cTn>
                                        <p:tgtEl>
                                          <p:spTgt spid="141"/>
                                        </p:tgtEl>
                                        <p:attrNameLst>
                                          <p:attrName>style.visibility</p:attrName>
                                        </p:attrNameLst>
                                      </p:cBhvr>
                                      <p:to>
                                        <p:strVal val="visible"/>
                                      </p:to>
                                    </p:set>
                                    <p:animEffect transition="in" filter="fade">
                                      <p:cBhvr>
                                        <p:cTn id="161" dur="500"/>
                                        <p:tgtEl>
                                          <p:spTgt spid="141"/>
                                        </p:tgtEl>
                                      </p:cBhvr>
                                    </p:animEffect>
                                  </p:childTnLst>
                                </p:cTn>
                              </p:par>
                            </p:childTnLst>
                          </p:cTn>
                        </p:par>
                        <p:par>
                          <p:cTn id="162" fill="hold">
                            <p:stCondLst>
                              <p:cond delay="1500"/>
                            </p:stCondLst>
                            <p:childTnLst>
                              <p:par>
                                <p:cTn id="163" presetID="22" presetClass="entr" presetSubtype="1" fill="hold" nodeType="afterEffect">
                                  <p:stCondLst>
                                    <p:cond delay="0"/>
                                  </p:stCondLst>
                                  <p:childTnLst>
                                    <p:set>
                                      <p:cBhvr>
                                        <p:cTn id="164" dur="1" fill="hold">
                                          <p:stCondLst>
                                            <p:cond delay="0"/>
                                          </p:stCondLst>
                                        </p:cTn>
                                        <p:tgtEl>
                                          <p:spTgt spid="124"/>
                                        </p:tgtEl>
                                        <p:attrNameLst>
                                          <p:attrName>style.visibility</p:attrName>
                                        </p:attrNameLst>
                                      </p:cBhvr>
                                      <p:to>
                                        <p:strVal val="visible"/>
                                      </p:to>
                                    </p:set>
                                    <p:animEffect transition="in" filter="wipe(up)">
                                      <p:cBhvr>
                                        <p:cTn id="165" dur="500"/>
                                        <p:tgtEl>
                                          <p:spTgt spid="124"/>
                                        </p:tgtEl>
                                      </p:cBhvr>
                                    </p:animEffect>
                                  </p:childTnLst>
                                </p:cTn>
                              </p:par>
                            </p:childTnLst>
                          </p:cTn>
                        </p:par>
                        <p:par>
                          <p:cTn id="166" fill="hold">
                            <p:stCondLst>
                              <p:cond delay="2000"/>
                            </p:stCondLst>
                            <p:childTnLst>
                              <p:par>
                                <p:cTn id="167" presetID="53" presetClass="entr" presetSubtype="16" fill="hold" grpId="0" nodeType="afterEffect">
                                  <p:stCondLst>
                                    <p:cond delay="0"/>
                                  </p:stCondLst>
                                  <p:childTnLst>
                                    <p:set>
                                      <p:cBhvr>
                                        <p:cTn id="168" dur="1" fill="hold">
                                          <p:stCondLst>
                                            <p:cond delay="0"/>
                                          </p:stCondLst>
                                        </p:cTn>
                                        <p:tgtEl>
                                          <p:spTgt spid="222"/>
                                        </p:tgtEl>
                                        <p:attrNameLst>
                                          <p:attrName>style.visibility</p:attrName>
                                        </p:attrNameLst>
                                      </p:cBhvr>
                                      <p:to>
                                        <p:strVal val="visible"/>
                                      </p:to>
                                    </p:set>
                                    <p:anim calcmode="lin" valueType="num">
                                      <p:cBhvr>
                                        <p:cTn id="169" dur="500" fill="hold"/>
                                        <p:tgtEl>
                                          <p:spTgt spid="222"/>
                                        </p:tgtEl>
                                        <p:attrNameLst>
                                          <p:attrName>ppt_w</p:attrName>
                                        </p:attrNameLst>
                                      </p:cBhvr>
                                      <p:tavLst>
                                        <p:tav tm="0">
                                          <p:val>
                                            <p:fltVal val="0"/>
                                          </p:val>
                                        </p:tav>
                                        <p:tav tm="100000">
                                          <p:val>
                                            <p:strVal val="#ppt_w"/>
                                          </p:val>
                                        </p:tav>
                                      </p:tavLst>
                                    </p:anim>
                                    <p:anim calcmode="lin" valueType="num">
                                      <p:cBhvr>
                                        <p:cTn id="170" dur="500" fill="hold"/>
                                        <p:tgtEl>
                                          <p:spTgt spid="222"/>
                                        </p:tgtEl>
                                        <p:attrNameLst>
                                          <p:attrName>ppt_h</p:attrName>
                                        </p:attrNameLst>
                                      </p:cBhvr>
                                      <p:tavLst>
                                        <p:tav tm="0">
                                          <p:val>
                                            <p:fltVal val="0"/>
                                          </p:val>
                                        </p:tav>
                                        <p:tav tm="100000">
                                          <p:val>
                                            <p:strVal val="#ppt_h"/>
                                          </p:val>
                                        </p:tav>
                                      </p:tavLst>
                                    </p:anim>
                                    <p:animEffect transition="in" filter="fade">
                                      <p:cBhvr>
                                        <p:cTn id="171" dur="500"/>
                                        <p:tgtEl>
                                          <p:spTgt spid="222"/>
                                        </p:tgtEl>
                                      </p:cBhvr>
                                    </p:animEffect>
                                  </p:childTnLst>
                                </p:cTn>
                              </p:par>
                            </p:childTnLst>
                          </p:cTn>
                        </p:par>
                        <p:par>
                          <p:cTn id="172" fill="hold">
                            <p:stCondLst>
                              <p:cond delay="2500"/>
                            </p:stCondLst>
                            <p:childTnLst>
                              <p:par>
                                <p:cTn id="173" presetID="10" presetClass="entr" presetSubtype="0" fill="hold" grpId="0" nodeType="afterEffect">
                                  <p:stCondLst>
                                    <p:cond delay="0"/>
                                  </p:stCondLst>
                                  <p:childTnLst>
                                    <p:set>
                                      <p:cBhvr>
                                        <p:cTn id="174" dur="1" fill="hold">
                                          <p:stCondLst>
                                            <p:cond delay="0"/>
                                          </p:stCondLst>
                                        </p:cTn>
                                        <p:tgtEl>
                                          <p:spTgt spid="142"/>
                                        </p:tgtEl>
                                        <p:attrNameLst>
                                          <p:attrName>style.visibility</p:attrName>
                                        </p:attrNameLst>
                                      </p:cBhvr>
                                      <p:to>
                                        <p:strVal val="visible"/>
                                      </p:to>
                                    </p:set>
                                    <p:animEffect transition="in" filter="fade">
                                      <p:cBhvr>
                                        <p:cTn id="175" dur="500"/>
                                        <p:tgtEl>
                                          <p:spTgt spid="142"/>
                                        </p:tgtEl>
                                      </p:cBhvr>
                                    </p:animEffec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126"/>
                                        </p:tgtEl>
                                        <p:attrNameLst>
                                          <p:attrName>style.visibility</p:attrName>
                                        </p:attrNameLst>
                                      </p:cBhvr>
                                      <p:to>
                                        <p:strVal val="visible"/>
                                      </p:to>
                                    </p:set>
                                    <p:animEffect transition="in" filter="wipe(left)">
                                      <p:cBhvr>
                                        <p:cTn id="179" dur="500"/>
                                        <p:tgtEl>
                                          <p:spTgt spid="126"/>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52"/>
                                        </p:tgtEl>
                                        <p:attrNameLst>
                                          <p:attrName>style.visibility</p:attrName>
                                        </p:attrNameLst>
                                      </p:cBhvr>
                                      <p:to>
                                        <p:strVal val="visible"/>
                                      </p:to>
                                    </p:set>
                                    <p:animEffect transition="in" filter="fade">
                                      <p:cBhvr>
                                        <p:cTn id="182" dur="500"/>
                                        <p:tgtEl>
                                          <p:spTgt spid="152"/>
                                        </p:tgtEl>
                                      </p:cBhvr>
                                    </p:animEffect>
                                  </p:childTnLst>
                                </p:cTn>
                              </p:par>
                            </p:childTnLst>
                          </p:cTn>
                        </p:par>
                        <p:par>
                          <p:cTn id="183" fill="hold">
                            <p:stCondLst>
                              <p:cond delay="3500"/>
                            </p:stCondLst>
                            <p:childTnLst>
                              <p:par>
                                <p:cTn id="184" presetID="10" presetClass="entr" presetSubtype="0" fill="hold" grpId="0" nodeType="afterEffect">
                                  <p:stCondLst>
                                    <p:cond delay="0"/>
                                  </p:stCondLst>
                                  <p:childTnLst>
                                    <p:set>
                                      <p:cBhvr>
                                        <p:cTn id="185" dur="1" fill="hold">
                                          <p:stCondLst>
                                            <p:cond delay="0"/>
                                          </p:stCondLst>
                                        </p:cTn>
                                        <p:tgtEl>
                                          <p:spTgt spid="148"/>
                                        </p:tgtEl>
                                        <p:attrNameLst>
                                          <p:attrName>style.visibility</p:attrName>
                                        </p:attrNameLst>
                                      </p:cBhvr>
                                      <p:to>
                                        <p:strVal val="visible"/>
                                      </p:to>
                                    </p:set>
                                    <p:animEffect transition="in" filter="fade">
                                      <p:cBhvr>
                                        <p:cTn id="186" dur="500"/>
                                        <p:tgtEl>
                                          <p:spTgt spid="148"/>
                                        </p:tgtEl>
                                      </p:cBhvr>
                                    </p:animEffect>
                                  </p:childTnLst>
                                </p:cTn>
                              </p:par>
                            </p:childTnLst>
                          </p:cTn>
                        </p:par>
                        <p:par>
                          <p:cTn id="187" fill="hold">
                            <p:stCondLst>
                              <p:cond delay="4000"/>
                            </p:stCondLst>
                            <p:childTnLst>
                              <p:par>
                                <p:cTn id="188" presetID="10" presetClass="entr" presetSubtype="0" fill="hold" grpId="0" nodeType="afterEffect">
                                  <p:stCondLst>
                                    <p:cond delay="0"/>
                                  </p:stCondLst>
                                  <p:childTnLst>
                                    <p:set>
                                      <p:cBhvr>
                                        <p:cTn id="189" dur="1" fill="hold">
                                          <p:stCondLst>
                                            <p:cond delay="0"/>
                                          </p:stCondLst>
                                        </p:cTn>
                                        <p:tgtEl>
                                          <p:spTgt spid="147"/>
                                        </p:tgtEl>
                                        <p:attrNameLst>
                                          <p:attrName>style.visibility</p:attrName>
                                        </p:attrNameLst>
                                      </p:cBhvr>
                                      <p:to>
                                        <p:strVal val="visible"/>
                                      </p:to>
                                    </p:set>
                                    <p:animEffect transition="in" filter="fade">
                                      <p:cBhvr>
                                        <p:cTn id="190" dur="500"/>
                                        <p:tgtEl>
                                          <p:spTgt spid="147"/>
                                        </p:tgtEl>
                                      </p:cBhvr>
                                    </p:animEffect>
                                  </p:childTnLst>
                                </p:cTn>
                              </p:par>
                            </p:childTnLst>
                          </p:cTn>
                        </p:par>
                        <p:par>
                          <p:cTn id="191" fill="hold">
                            <p:stCondLst>
                              <p:cond delay="4500"/>
                            </p:stCondLst>
                            <p:childTnLst>
                              <p:par>
                                <p:cTn id="192" presetID="22" presetClass="entr" presetSubtype="2" fill="hold" nodeType="afterEffect">
                                  <p:stCondLst>
                                    <p:cond delay="0"/>
                                  </p:stCondLst>
                                  <p:childTnLst>
                                    <p:set>
                                      <p:cBhvr>
                                        <p:cTn id="193" dur="1" fill="hold">
                                          <p:stCondLst>
                                            <p:cond delay="0"/>
                                          </p:stCondLst>
                                        </p:cTn>
                                        <p:tgtEl>
                                          <p:spTgt spid="127"/>
                                        </p:tgtEl>
                                        <p:attrNameLst>
                                          <p:attrName>style.visibility</p:attrName>
                                        </p:attrNameLst>
                                      </p:cBhvr>
                                      <p:to>
                                        <p:strVal val="visible"/>
                                      </p:to>
                                    </p:set>
                                    <p:animEffect transition="in" filter="wipe(right)">
                                      <p:cBhvr>
                                        <p:cTn id="194" dur="500"/>
                                        <p:tgtEl>
                                          <p:spTgt spid="127"/>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53"/>
                                        </p:tgtEl>
                                        <p:attrNameLst>
                                          <p:attrName>style.visibility</p:attrName>
                                        </p:attrNameLst>
                                      </p:cBhvr>
                                      <p:to>
                                        <p:strVal val="visible"/>
                                      </p:to>
                                    </p:set>
                                    <p:animEffect transition="in" filter="fade">
                                      <p:cBhvr>
                                        <p:cTn id="197" dur="500"/>
                                        <p:tgtEl>
                                          <p:spTgt spid="153"/>
                                        </p:tgtEl>
                                      </p:cBhvr>
                                    </p:animEffect>
                                  </p:childTnLst>
                                </p:cTn>
                              </p:par>
                            </p:childTnLst>
                          </p:cTn>
                        </p:par>
                        <p:par>
                          <p:cTn id="198" fill="hold">
                            <p:stCondLst>
                              <p:cond delay="5000"/>
                            </p:stCondLst>
                            <p:childTnLst>
                              <p:par>
                                <p:cTn id="199" presetID="10" presetClass="entr" presetSubtype="0" fill="hold" grpId="0" nodeType="afterEffect">
                                  <p:stCondLst>
                                    <p:cond delay="0"/>
                                  </p:stCondLst>
                                  <p:childTnLst>
                                    <p:set>
                                      <p:cBhvr>
                                        <p:cTn id="200" dur="1" fill="hold">
                                          <p:stCondLst>
                                            <p:cond delay="0"/>
                                          </p:stCondLst>
                                        </p:cTn>
                                        <p:tgtEl>
                                          <p:spTgt spid="145"/>
                                        </p:tgtEl>
                                        <p:attrNameLst>
                                          <p:attrName>style.visibility</p:attrName>
                                        </p:attrNameLst>
                                      </p:cBhvr>
                                      <p:to>
                                        <p:strVal val="visible"/>
                                      </p:to>
                                    </p:set>
                                    <p:animEffect transition="in" filter="fade">
                                      <p:cBhvr>
                                        <p:cTn id="201" dur="500"/>
                                        <p:tgtEl>
                                          <p:spTgt spid="145"/>
                                        </p:tgtEl>
                                      </p:cBhvr>
                                    </p:animEffect>
                                  </p:childTnLst>
                                </p:cTn>
                              </p:par>
                            </p:childTnLst>
                          </p:cTn>
                        </p:par>
                        <p:par>
                          <p:cTn id="202" fill="hold">
                            <p:stCondLst>
                              <p:cond delay="5500"/>
                            </p:stCondLst>
                            <p:childTnLst>
                              <p:par>
                                <p:cTn id="203" presetID="10" presetClass="entr" presetSubtype="0" fill="hold" grpId="0" nodeType="after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fade">
                                      <p:cBhvr>
                                        <p:cTn id="205" dur="500"/>
                                        <p:tgtEl>
                                          <p:spTgt spid="146"/>
                                        </p:tgtEl>
                                      </p:cBhvr>
                                    </p:animEffect>
                                  </p:childTnLst>
                                </p:cTn>
                              </p:par>
                            </p:childTnLst>
                          </p:cTn>
                        </p:par>
                        <p:par>
                          <p:cTn id="206" fill="hold">
                            <p:stCondLst>
                              <p:cond delay="6000"/>
                            </p:stCondLst>
                            <p:childTnLst>
                              <p:par>
                                <p:cTn id="207" presetID="22" presetClass="entr" presetSubtype="8" fill="hold" nodeType="afterEffect">
                                  <p:stCondLst>
                                    <p:cond delay="0"/>
                                  </p:stCondLst>
                                  <p:childTnLst>
                                    <p:set>
                                      <p:cBhvr>
                                        <p:cTn id="208" dur="1" fill="hold">
                                          <p:stCondLst>
                                            <p:cond delay="0"/>
                                          </p:stCondLst>
                                        </p:cTn>
                                        <p:tgtEl>
                                          <p:spTgt spid="129"/>
                                        </p:tgtEl>
                                        <p:attrNameLst>
                                          <p:attrName>style.visibility</p:attrName>
                                        </p:attrNameLst>
                                      </p:cBhvr>
                                      <p:to>
                                        <p:strVal val="visible"/>
                                      </p:to>
                                    </p:set>
                                    <p:animEffect transition="in" filter="wipe(left)">
                                      <p:cBhvr>
                                        <p:cTn id="209" dur="500"/>
                                        <p:tgtEl>
                                          <p:spTgt spid="129"/>
                                        </p:tgtEl>
                                      </p:cBhvr>
                                    </p:animEffect>
                                  </p:childTnLst>
                                </p:cTn>
                              </p:par>
                              <p:par>
                                <p:cTn id="210" presetID="10" presetClass="entr" presetSubtype="0" fill="hold" nodeType="withEffect">
                                  <p:stCondLst>
                                    <p:cond delay="0"/>
                                  </p:stCondLst>
                                  <p:childTnLst>
                                    <p:set>
                                      <p:cBhvr>
                                        <p:cTn id="211" dur="1" fill="hold">
                                          <p:stCondLst>
                                            <p:cond delay="0"/>
                                          </p:stCondLst>
                                        </p:cTn>
                                        <p:tgtEl>
                                          <p:spTgt spid="154"/>
                                        </p:tgtEl>
                                        <p:attrNameLst>
                                          <p:attrName>style.visibility</p:attrName>
                                        </p:attrNameLst>
                                      </p:cBhvr>
                                      <p:to>
                                        <p:strVal val="visible"/>
                                      </p:to>
                                    </p:set>
                                    <p:animEffect transition="in" filter="fade">
                                      <p:cBhvr>
                                        <p:cTn id="212" dur="500"/>
                                        <p:tgtEl>
                                          <p:spTgt spid="154"/>
                                        </p:tgtEl>
                                      </p:cBhvr>
                                    </p:animEffect>
                                  </p:childTnLst>
                                </p:cTn>
                              </p:par>
                            </p:childTnLst>
                          </p:cTn>
                        </p:par>
                        <p:par>
                          <p:cTn id="213" fill="hold">
                            <p:stCondLst>
                              <p:cond delay="6500"/>
                            </p:stCondLst>
                            <p:childTnLst>
                              <p:par>
                                <p:cTn id="214" presetID="10" presetClass="entr" presetSubtype="0" fill="hold" grpId="0" nodeType="afterEffect">
                                  <p:stCondLst>
                                    <p:cond delay="0"/>
                                  </p:stCondLst>
                                  <p:childTnLst>
                                    <p:set>
                                      <p:cBhvr>
                                        <p:cTn id="215" dur="1" fill="hold">
                                          <p:stCondLst>
                                            <p:cond delay="0"/>
                                          </p:stCondLst>
                                        </p:cTn>
                                        <p:tgtEl>
                                          <p:spTgt spid="151"/>
                                        </p:tgtEl>
                                        <p:attrNameLst>
                                          <p:attrName>style.visibility</p:attrName>
                                        </p:attrNameLst>
                                      </p:cBhvr>
                                      <p:to>
                                        <p:strVal val="visible"/>
                                      </p:to>
                                    </p:set>
                                    <p:animEffect transition="in" filter="fade">
                                      <p:cBhvr>
                                        <p:cTn id="216" dur="500"/>
                                        <p:tgtEl>
                                          <p:spTgt spid="151"/>
                                        </p:tgtEl>
                                      </p:cBhvr>
                                    </p:animEffect>
                                  </p:childTnLst>
                                </p:cTn>
                              </p:par>
                            </p:childTnLst>
                          </p:cTn>
                        </p:par>
                        <p:par>
                          <p:cTn id="217" fill="hold">
                            <p:stCondLst>
                              <p:cond delay="7000"/>
                            </p:stCondLst>
                            <p:childTnLst>
                              <p:par>
                                <p:cTn id="218" presetID="10" presetClass="entr" presetSubtype="0" fill="hold" grpId="0" nodeType="afterEffect">
                                  <p:stCondLst>
                                    <p:cond delay="0"/>
                                  </p:stCondLst>
                                  <p:childTnLst>
                                    <p:set>
                                      <p:cBhvr>
                                        <p:cTn id="219" dur="1" fill="hold">
                                          <p:stCondLst>
                                            <p:cond delay="0"/>
                                          </p:stCondLst>
                                        </p:cTn>
                                        <p:tgtEl>
                                          <p:spTgt spid="150"/>
                                        </p:tgtEl>
                                        <p:attrNameLst>
                                          <p:attrName>style.visibility</p:attrName>
                                        </p:attrNameLst>
                                      </p:cBhvr>
                                      <p:to>
                                        <p:strVal val="visible"/>
                                      </p:to>
                                    </p:set>
                                    <p:animEffect transition="in" filter="fade">
                                      <p:cBhvr>
                                        <p:cTn id="220" dur="500"/>
                                        <p:tgtEl>
                                          <p:spTgt spid="150"/>
                                        </p:tgtEl>
                                      </p:cBhvr>
                                    </p:animEffect>
                                  </p:childTnLst>
                                </p:cTn>
                              </p:par>
                            </p:childTnLst>
                          </p:cTn>
                        </p:par>
                        <p:par>
                          <p:cTn id="221" fill="hold">
                            <p:stCondLst>
                              <p:cond delay="7500"/>
                            </p:stCondLst>
                            <p:childTnLst>
                              <p:par>
                                <p:cTn id="222" presetID="22" presetClass="entr" presetSubtype="2" fill="hold" nodeType="afterEffect">
                                  <p:stCondLst>
                                    <p:cond delay="0"/>
                                  </p:stCondLst>
                                  <p:childTnLst>
                                    <p:set>
                                      <p:cBhvr>
                                        <p:cTn id="223" dur="1" fill="hold">
                                          <p:stCondLst>
                                            <p:cond delay="0"/>
                                          </p:stCondLst>
                                        </p:cTn>
                                        <p:tgtEl>
                                          <p:spTgt spid="149"/>
                                        </p:tgtEl>
                                        <p:attrNameLst>
                                          <p:attrName>style.visibility</p:attrName>
                                        </p:attrNameLst>
                                      </p:cBhvr>
                                      <p:to>
                                        <p:strVal val="visible"/>
                                      </p:to>
                                    </p:set>
                                    <p:animEffect transition="in" filter="wipe(right)">
                                      <p:cBhvr>
                                        <p:cTn id="224" dur="500"/>
                                        <p:tgtEl>
                                          <p:spTgt spid="149"/>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73"/>
                                        </p:tgtEl>
                                        <p:attrNameLst>
                                          <p:attrName>style.visibility</p:attrName>
                                        </p:attrNameLst>
                                      </p:cBhvr>
                                      <p:to>
                                        <p:strVal val="visible"/>
                                      </p:to>
                                    </p:set>
                                    <p:animEffect transition="in" filter="fade">
                                      <p:cBhvr>
                                        <p:cTn id="227" dur="500"/>
                                        <p:tgtEl>
                                          <p:spTgt spid="173"/>
                                        </p:tgtEl>
                                      </p:cBhvr>
                                    </p:animEffect>
                                  </p:childTnLst>
                                </p:cTn>
                              </p:par>
                              <p:par>
                                <p:cTn id="228" presetID="22" presetClass="entr" presetSubtype="1" fill="hold" nodeType="withEffect">
                                  <p:stCondLst>
                                    <p:cond delay="200"/>
                                  </p:stCondLst>
                                  <p:childTnLst>
                                    <p:set>
                                      <p:cBhvr>
                                        <p:cTn id="229" dur="1" fill="hold">
                                          <p:stCondLst>
                                            <p:cond delay="0"/>
                                          </p:stCondLst>
                                        </p:cTn>
                                        <p:tgtEl>
                                          <p:spTgt spid="175"/>
                                        </p:tgtEl>
                                        <p:attrNameLst>
                                          <p:attrName>style.visibility</p:attrName>
                                        </p:attrNameLst>
                                      </p:cBhvr>
                                      <p:to>
                                        <p:strVal val="visible"/>
                                      </p:to>
                                    </p:set>
                                    <p:animEffect transition="in" filter="wipe(up)">
                                      <p:cBhvr>
                                        <p:cTn id="230" dur="500"/>
                                        <p:tgtEl>
                                          <p:spTgt spid="175"/>
                                        </p:tgtEl>
                                      </p:cBhvr>
                                    </p:animEffect>
                                  </p:childTnLst>
                                </p:cTn>
                              </p:par>
                              <p:par>
                                <p:cTn id="231" presetID="10" presetClass="entr" presetSubtype="0" fill="hold" grpId="0" nodeType="withEffect">
                                  <p:stCondLst>
                                    <p:cond delay="200"/>
                                  </p:stCondLst>
                                  <p:childTnLst>
                                    <p:set>
                                      <p:cBhvr>
                                        <p:cTn id="232" dur="1" fill="hold">
                                          <p:stCondLst>
                                            <p:cond delay="0"/>
                                          </p:stCondLst>
                                        </p:cTn>
                                        <p:tgtEl>
                                          <p:spTgt spid="174"/>
                                        </p:tgtEl>
                                        <p:attrNameLst>
                                          <p:attrName>style.visibility</p:attrName>
                                        </p:attrNameLst>
                                      </p:cBhvr>
                                      <p:to>
                                        <p:strVal val="visible"/>
                                      </p:to>
                                    </p:set>
                                    <p:animEffect transition="in" filter="fade">
                                      <p:cBhvr>
                                        <p:cTn id="233" dur="500"/>
                                        <p:tgtEl>
                                          <p:spTgt spid="174"/>
                                        </p:tgtEl>
                                      </p:cBhvr>
                                    </p:animEffect>
                                  </p:childTnLst>
                                </p:cTn>
                              </p:par>
                            </p:childTnLst>
                          </p:cTn>
                        </p:par>
                        <p:par>
                          <p:cTn id="234" fill="hold">
                            <p:stCondLst>
                              <p:cond delay="8200"/>
                            </p:stCondLst>
                            <p:childTnLst>
                              <p:par>
                                <p:cTn id="235" presetID="22" presetClass="entr" presetSubtype="8" fill="hold" nodeType="afterEffect">
                                  <p:stCondLst>
                                    <p:cond delay="0"/>
                                  </p:stCondLst>
                                  <p:childTnLst>
                                    <p:set>
                                      <p:cBhvr>
                                        <p:cTn id="236" dur="1" fill="hold">
                                          <p:stCondLst>
                                            <p:cond delay="0"/>
                                          </p:stCondLst>
                                        </p:cTn>
                                        <p:tgtEl>
                                          <p:spTgt spid="201"/>
                                        </p:tgtEl>
                                        <p:attrNameLst>
                                          <p:attrName>style.visibility</p:attrName>
                                        </p:attrNameLst>
                                      </p:cBhvr>
                                      <p:to>
                                        <p:strVal val="visible"/>
                                      </p:to>
                                    </p:set>
                                    <p:animEffect transition="in" filter="wipe(left)">
                                      <p:cBhvr>
                                        <p:cTn id="237" dur="500"/>
                                        <p:tgtEl>
                                          <p:spTgt spid="201"/>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208"/>
                                        </p:tgtEl>
                                        <p:attrNameLst>
                                          <p:attrName>style.visibility</p:attrName>
                                        </p:attrNameLst>
                                      </p:cBhvr>
                                      <p:to>
                                        <p:strVal val="visible"/>
                                      </p:to>
                                    </p:set>
                                    <p:animEffect transition="in" filter="fade">
                                      <p:cBhvr>
                                        <p:cTn id="240" dur="500"/>
                                        <p:tgtEl>
                                          <p:spTgt spid="208"/>
                                        </p:tgtEl>
                                      </p:cBhvr>
                                    </p:animEffect>
                                  </p:childTnLst>
                                </p:cTn>
                              </p:par>
                            </p:childTnLst>
                          </p:cTn>
                        </p:par>
                        <p:par>
                          <p:cTn id="241" fill="hold">
                            <p:stCondLst>
                              <p:cond delay="8700"/>
                            </p:stCondLst>
                            <p:childTnLst>
                              <p:par>
                                <p:cTn id="242" presetID="10" presetClass="entr" presetSubtype="0" fill="hold" grpId="0" nodeType="afterEffect">
                                  <p:stCondLst>
                                    <p:cond delay="0"/>
                                  </p:stCondLst>
                                  <p:childTnLst>
                                    <p:set>
                                      <p:cBhvr>
                                        <p:cTn id="243" dur="1" fill="hold">
                                          <p:stCondLst>
                                            <p:cond delay="0"/>
                                          </p:stCondLst>
                                        </p:cTn>
                                        <p:tgtEl>
                                          <p:spTgt spid="204"/>
                                        </p:tgtEl>
                                        <p:attrNameLst>
                                          <p:attrName>style.visibility</p:attrName>
                                        </p:attrNameLst>
                                      </p:cBhvr>
                                      <p:to>
                                        <p:strVal val="visible"/>
                                      </p:to>
                                    </p:set>
                                    <p:animEffect transition="in" filter="fade">
                                      <p:cBhvr>
                                        <p:cTn id="244" dur="500"/>
                                        <p:tgtEl>
                                          <p:spTgt spid="204"/>
                                        </p:tgtEl>
                                      </p:cBhvr>
                                    </p:animEffect>
                                  </p:childTnLst>
                                </p:cTn>
                              </p:par>
                            </p:childTnLst>
                          </p:cTn>
                        </p:par>
                        <p:par>
                          <p:cTn id="245" fill="hold">
                            <p:stCondLst>
                              <p:cond delay="9200"/>
                            </p:stCondLst>
                            <p:childTnLst>
                              <p:par>
                                <p:cTn id="246" presetID="10" presetClass="entr" presetSubtype="0" fill="hold" grpId="0" nodeType="afterEffect">
                                  <p:stCondLst>
                                    <p:cond delay="0"/>
                                  </p:stCondLst>
                                  <p:childTnLst>
                                    <p:set>
                                      <p:cBhvr>
                                        <p:cTn id="247" dur="1" fill="hold">
                                          <p:stCondLst>
                                            <p:cond delay="0"/>
                                          </p:stCondLst>
                                        </p:cTn>
                                        <p:tgtEl>
                                          <p:spTgt spid="211"/>
                                        </p:tgtEl>
                                        <p:attrNameLst>
                                          <p:attrName>style.visibility</p:attrName>
                                        </p:attrNameLst>
                                      </p:cBhvr>
                                      <p:to>
                                        <p:strVal val="visible"/>
                                      </p:to>
                                    </p:set>
                                    <p:animEffect transition="in" filter="fade">
                                      <p:cBhvr>
                                        <p:cTn id="248" dur="500"/>
                                        <p:tgtEl>
                                          <p:spTgt spid="211"/>
                                        </p:tgtEl>
                                      </p:cBhvr>
                                    </p:animEffect>
                                  </p:childTnLst>
                                </p:cTn>
                              </p:par>
                            </p:childTnLst>
                          </p:cTn>
                        </p:par>
                        <p:par>
                          <p:cTn id="249" fill="hold">
                            <p:stCondLst>
                              <p:cond delay="9700"/>
                            </p:stCondLst>
                            <p:childTnLst>
                              <p:par>
                                <p:cTn id="250" presetID="10" presetClass="entr" presetSubtype="0" fill="hold" grpId="0" nodeType="afterEffect">
                                  <p:stCondLst>
                                    <p:cond delay="0"/>
                                  </p:stCondLst>
                                  <p:childTnLst>
                                    <p:set>
                                      <p:cBhvr>
                                        <p:cTn id="251" dur="1" fill="hold">
                                          <p:stCondLst>
                                            <p:cond delay="0"/>
                                          </p:stCondLst>
                                        </p:cTn>
                                        <p:tgtEl>
                                          <p:spTgt spid="209"/>
                                        </p:tgtEl>
                                        <p:attrNameLst>
                                          <p:attrName>style.visibility</p:attrName>
                                        </p:attrNameLst>
                                      </p:cBhvr>
                                      <p:to>
                                        <p:strVal val="visible"/>
                                      </p:to>
                                    </p:set>
                                    <p:animEffect transition="in" filter="fade">
                                      <p:cBhvr>
                                        <p:cTn id="252" dur="500"/>
                                        <p:tgtEl>
                                          <p:spTgt spid="209"/>
                                        </p:tgtEl>
                                      </p:cBhvr>
                                    </p:animEffect>
                                  </p:childTnLst>
                                </p:cTn>
                              </p:par>
                            </p:childTnLst>
                          </p:cTn>
                        </p:par>
                        <p:par>
                          <p:cTn id="253" fill="hold">
                            <p:stCondLst>
                              <p:cond delay="10200"/>
                            </p:stCondLst>
                            <p:childTnLst>
                              <p:par>
                                <p:cTn id="254" presetID="10" presetClass="entr" presetSubtype="0" fill="hold" grpId="0" nodeType="afterEffect">
                                  <p:stCondLst>
                                    <p:cond delay="0"/>
                                  </p:stCondLst>
                                  <p:childTnLst>
                                    <p:set>
                                      <p:cBhvr>
                                        <p:cTn id="255" dur="1" fill="hold">
                                          <p:stCondLst>
                                            <p:cond delay="0"/>
                                          </p:stCondLst>
                                        </p:cTn>
                                        <p:tgtEl>
                                          <p:spTgt spid="214"/>
                                        </p:tgtEl>
                                        <p:attrNameLst>
                                          <p:attrName>style.visibility</p:attrName>
                                        </p:attrNameLst>
                                      </p:cBhvr>
                                      <p:to>
                                        <p:strVal val="visible"/>
                                      </p:to>
                                    </p:set>
                                    <p:animEffect transition="in" filter="fade">
                                      <p:cBhvr>
                                        <p:cTn id="256" dur="500"/>
                                        <p:tgtEl>
                                          <p:spTgt spid="214"/>
                                        </p:tgtEl>
                                      </p:cBhvr>
                                    </p:animEffect>
                                  </p:childTnLst>
                                </p:cTn>
                              </p:par>
                            </p:childTnLst>
                          </p:cTn>
                        </p:par>
                        <p:par>
                          <p:cTn id="257" fill="hold">
                            <p:stCondLst>
                              <p:cond delay="10700"/>
                            </p:stCondLst>
                            <p:childTnLst>
                              <p:par>
                                <p:cTn id="258" presetID="22" presetClass="entr" presetSubtype="2" fill="hold" nodeType="afterEffect">
                                  <p:stCondLst>
                                    <p:cond delay="0"/>
                                  </p:stCondLst>
                                  <p:childTnLst>
                                    <p:set>
                                      <p:cBhvr>
                                        <p:cTn id="259" dur="1" fill="hold">
                                          <p:stCondLst>
                                            <p:cond delay="0"/>
                                          </p:stCondLst>
                                        </p:cTn>
                                        <p:tgtEl>
                                          <p:spTgt spid="210"/>
                                        </p:tgtEl>
                                        <p:attrNameLst>
                                          <p:attrName>style.visibility</p:attrName>
                                        </p:attrNameLst>
                                      </p:cBhvr>
                                      <p:to>
                                        <p:strVal val="visible"/>
                                      </p:to>
                                    </p:set>
                                    <p:animEffect transition="in" filter="wipe(right)">
                                      <p:cBhvr>
                                        <p:cTn id="260" dur="500"/>
                                        <p:tgtEl>
                                          <p:spTgt spid="210"/>
                                        </p:tgtEl>
                                      </p:cBhvr>
                                    </p:animEffect>
                                  </p:childTnLst>
                                </p:cTn>
                              </p:par>
                              <p:par>
                                <p:cTn id="261" presetID="22" presetClass="entr" presetSubtype="8" fill="hold" nodeType="withEffect">
                                  <p:stCondLst>
                                    <p:cond delay="0"/>
                                  </p:stCondLst>
                                  <p:childTnLst>
                                    <p:set>
                                      <p:cBhvr>
                                        <p:cTn id="262" dur="1" fill="hold">
                                          <p:stCondLst>
                                            <p:cond delay="0"/>
                                          </p:stCondLst>
                                        </p:cTn>
                                        <p:tgtEl>
                                          <p:spTgt spid="215"/>
                                        </p:tgtEl>
                                        <p:attrNameLst>
                                          <p:attrName>style.visibility</p:attrName>
                                        </p:attrNameLst>
                                      </p:cBhvr>
                                      <p:to>
                                        <p:strVal val="visible"/>
                                      </p:to>
                                    </p:set>
                                    <p:animEffect transition="in" filter="wipe(left)">
                                      <p:cBhvr>
                                        <p:cTn id="263" dur="500"/>
                                        <p:tgtEl>
                                          <p:spTgt spid="215"/>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212"/>
                                        </p:tgtEl>
                                        <p:attrNameLst>
                                          <p:attrName>style.visibility</p:attrName>
                                        </p:attrNameLst>
                                      </p:cBhvr>
                                      <p:to>
                                        <p:strVal val="visible"/>
                                      </p:to>
                                    </p:set>
                                    <p:animEffect transition="in" filter="fade">
                                      <p:cBhvr>
                                        <p:cTn id="266" dur="500"/>
                                        <p:tgtEl>
                                          <p:spTgt spid="212"/>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217"/>
                                        </p:tgtEl>
                                        <p:attrNameLst>
                                          <p:attrName>style.visibility</p:attrName>
                                        </p:attrNameLst>
                                      </p:cBhvr>
                                      <p:to>
                                        <p:strVal val="visible"/>
                                      </p:to>
                                    </p:set>
                                    <p:animEffect transition="in" filter="fade">
                                      <p:cBhvr>
                                        <p:cTn id="269" dur="500"/>
                                        <p:tgtEl>
                                          <p:spTgt spid="217"/>
                                        </p:tgtEl>
                                      </p:cBhvr>
                                    </p:animEffect>
                                  </p:childTnLst>
                                </p:cTn>
                              </p:par>
                            </p:childTnLst>
                          </p:cTn>
                        </p:par>
                        <p:par>
                          <p:cTn id="270" fill="hold">
                            <p:stCondLst>
                              <p:cond delay="11200"/>
                            </p:stCondLst>
                            <p:childTnLst>
                              <p:par>
                                <p:cTn id="271" presetID="10" presetClass="entr" presetSubtype="0" fill="hold" grpId="0" nodeType="afterEffect">
                                  <p:stCondLst>
                                    <p:cond delay="0"/>
                                  </p:stCondLst>
                                  <p:childTnLst>
                                    <p:set>
                                      <p:cBhvr>
                                        <p:cTn id="272" dur="1" fill="hold">
                                          <p:stCondLst>
                                            <p:cond delay="0"/>
                                          </p:stCondLst>
                                        </p:cTn>
                                        <p:tgtEl>
                                          <p:spTgt spid="213"/>
                                        </p:tgtEl>
                                        <p:attrNameLst>
                                          <p:attrName>style.visibility</p:attrName>
                                        </p:attrNameLst>
                                      </p:cBhvr>
                                      <p:to>
                                        <p:strVal val="visible"/>
                                      </p:to>
                                    </p:set>
                                    <p:animEffect transition="in" filter="fade">
                                      <p:cBhvr>
                                        <p:cTn id="273" dur="500"/>
                                        <p:tgtEl>
                                          <p:spTgt spid="213"/>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216"/>
                                        </p:tgtEl>
                                        <p:attrNameLst>
                                          <p:attrName>style.visibility</p:attrName>
                                        </p:attrNameLst>
                                      </p:cBhvr>
                                      <p:to>
                                        <p:strVal val="visible"/>
                                      </p:to>
                                    </p:set>
                                    <p:animEffect transition="in" filter="fade">
                                      <p:cBhvr>
                                        <p:cTn id="276" dur="500"/>
                                        <p:tgtEl>
                                          <p:spTgt spid="216"/>
                                        </p:tgtEl>
                                      </p:cBhvr>
                                    </p:animEffect>
                                  </p:childTnLst>
                                </p:cTn>
                              </p:par>
                            </p:childTnLst>
                          </p:cTn>
                        </p:par>
                        <p:par>
                          <p:cTn id="277" fill="hold">
                            <p:stCondLst>
                              <p:cond delay="11700"/>
                            </p:stCondLst>
                            <p:childTnLst>
                              <p:par>
                                <p:cTn id="278" presetID="10" presetClass="entr" presetSubtype="0" fill="hold" grpId="0" nodeType="afterEffect">
                                  <p:stCondLst>
                                    <p:cond delay="0"/>
                                  </p:stCondLst>
                                  <p:childTnLst>
                                    <p:set>
                                      <p:cBhvr>
                                        <p:cTn id="279" dur="1" fill="hold">
                                          <p:stCondLst>
                                            <p:cond delay="0"/>
                                          </p:stCondLst>
                                        </p:cTn>
                                        <p:tgtEl>
                                          <p:spTgt spid="219"/>
                                        </p:tgtEl>
                                        <p:attrNameLst>
                                          <p:attrName>style.visibility</p:attrName>
                                        </p:attrNameLst>
                                      </p:cBhvr>
                                      <p:to>
                                        <p:strVal val="visible"/>
                                      </p:to>
                                    </p:set>
                                    <p:animEffect transition="in" filter="fade">
                                      <p:cBhvr>
                                        <p:cTn id="280" dur="500"/>
                                        <p:tgtEl>
                                          <p:spTgt spid="219"/>
                                        </p:tgtEl>
                                      </p:cBhvr>
                                    </p:animEffect>
                                  </p:childTnLst>
                                </p:cTn>
                              </p:par>
                            </p:childTnLst>
                          </p:cTn>
                        </p:par>
                        <p:par>
                          <p:cTn id="281" fill="hold">
                            <p:stCondLst>
                              <p:cond delay="12200"/>
                            </p:stCondLst>
                            <p:childTnLst>
                              <p:par>
                                <p:cTn id="282" presetID="22" presetClass="entr" presetSubtype="2" fill="hold" nodeType="afterEffect">
                                  <p:stCondLst>
                                    <p:cond delay="0"/>
                                  </p:stCondLst>
                                  <p:childTnLst>
                                    <p:set>
                                      <p:cBhvr>
                                        <p:cTn id="283" dur="1" fill="hold">
                                          <p:stCondLst>
                                            <p:cond delay="0"/>
                                          </p:stCondLst>
                                        </p:cTn>
                                        <p:tgtEl>
                                          <p:spTgt spid="218"/>
                                        </p:tgtEl>
                                        <p:attrNameLst>
                                          <p:attrName>style.visibility</p:attrName>
                                        </p:attrNameLst>
                                      </p:cBhvr>
                                      <p:to>
                                        <p:strVal val="visible"/>
                                      </p:to>
                                    </p:set>
                                    <p:animEffect transition="in" filter="wipe(right)">
                                      <p:cBhvr>
                                        <p:cTn id="284" dur="500"/>
                                        <p:tgtEl>
                                          <p:spTgt spid="218"/>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220"/>
                                        </p:tgtEl>
                                        <p:attrNameLst>
                                          <p:attrName>style.visibility</p:attrName>
                                        </p:attrNameLst>
                                      </p:cBhvr>
                                      <p:to>
                                        <p:strVal val="visible"/>
                                      </p:to>
                                    </p:set>
                                    <p:animEffect transition="in" filter="fade">
                                      <p:cBhvr>
                                        <p:cTn id="287" dur="500"/>
                                        <p:tgtEl>
                                          <p:spTgt spid="220"/>
                                        </p:tgtEl>
                                      </p:cBhvr>
                                    </p:animEffect>
                                  </p:childTnLst>
                                </p:cTn>
                              </p:par>
                            </p:childTnLst>
                          </p:cTn>
                        </p:par>
                        <p:par>
                          <p:cTn id="288" fill="hold">
                            <p:stCondLst>
                              <p:cond delay="12700"/>
                            </p:stCondLst>
                            <p:childTnLst>
                              <p:par>
                                <p:cTn id="289" presetID="10" presetClass="entr" presetSubtype="0" fill="hold" grpId="0" nodeType="afterEffect">
                                  <p:stCondLst>
                                    <p:cond delay="0"/>
                                  </p:stCondLst>
                                  <p:childTnLst>
                                    <p:set>
                                      <p:cBhvr>
                                        <p:cTn id="290" dur="1" fill="hold">
                                          <p:stCondLst>
                                            <p:cond delay="0"/>
                                          </p:stCondLst>
                                        </p:cTn>
                                        <p:tgtEl>
                                          <p:spTgt spid="221"/>
                                        </p:tgtEl>
                                        <p:attrNameLst>
                                          <p:attrName>style.visibility</p:attrName>
                                        </p:attrNameLst>
                                      </p:cBhvr>
                                      <p:to>
                                        <p:strVal val="visible"/>
                                      </p:to>
                                    </p:set>
                                    <p:animEffect transition="in" filter="fade">
                                      <p:cBhvr>
                                        <p:cTn id="291"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56" grpId="0"/>
      <p:bldP spid="157" grpId="0"/>
      <p:bldP spid="158" grpId="0"/>
      <p:bldP spid="159" grpId="0"/>
      <p:bldP spid="160" grpId="0"/>
      <p:bldP spid="161" grpId="0"/>
      <p:bldP spid="162" grpId="0"/>
      <p:bldP spid="163" grpId="0"/>
      <p:bldP spid="164" grpId="0"/>
      <p:bldP spid="165" grpId="0"/>
      <p:bldP spid="166" grpId="0"/>
      <p:bldP spid="167" grpId="0"/>
      <p:bldP spid="170" grpId="0"/>
      <p:bldP spid="172" grpId="0"/>
      <p:bldP spid="179" grpId="0" animBg="1"/>
      <p:bldP spid="180" grpId="0" animBg="1"/>
      <p:bldP spid="181" grpId="0" animBg="1"/>
      <p:bldP spid="182" grpId="0" animBg="1"/>
      <p:bldP spid="183" grpId="0" animBg="1"/>
      <p:bldP spid="184" grpId="0" animBg="1"/>
      <p:bldP spid="88" grpId="0"/>
      <p:bldP spid="89" grpId="0"/>
      <p:bldP spid="130" grpId="0"/>
      <p:bldP spid="141" grpId="0"/>
      <p:bldP spid="142" grpId="0"/>
      <p:bldP spid="145" grpId="0"/>
      <p:bldP spid="146" grpId="0"/>
      <p:bldP spid="147" grpId="0"/>
      <p:bldP spid="148" grpId="0"/>
      <p:bldP spid="150" grpId="0"/>
      <p:bldP spid="151" grpId="0"/>
      <p:bldP spid="152" grpId="0" animBg="1"/>
      <p:bldP spid="153" grpId="0" animBg="1"/>
      <p:bldP spid="173" grpId="0" animBg="1"/>
      <p:bldP spid="174" grpId="0"/>
      <p:bldP spid="204" grpId="0"/>
      <p:bldP spid="208" grpId="0" animBg="1"/>
      <p:bldP spid="209" grpId="0"/>
      <p:bldP spid="211" grpId="0"/>
      <p:bldP spid="212" grpId="0" animBg="1"/>
      <p:bldP spid="213" grpId="0"/>
      <p:bldP spid="214" grpId="0"/>
      <p:bldP spid="216" grpId="0"/>
      <p:bldP spid="217" grpId="0" animBg="1"/>
      <p:bldP spid="219" grpId="0"/>
      <p:bldP spid="220" grpId="0" animBg="1"/>
      <p:bldP spid="221" grpId="0"/>
      <p:bldP spid="2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C7202076-A5E1-4135-B390-3ED47E4A2D4E}"/>
              </a:ext>
            </a:extLst>
          </p:cNvPr>
          <p:cNvGrpSpPr/>
          <p:nvPr/>
        </p:nvGrpSpPr>
        <p:grpSpPr>
          <a:xfrm>
            <a:off x="430213" y="0"/>
            <a:ext cx="4753783" cy="1428589"/>
            <a:chOff x="551030" y="-368704"/>
            <a:chExt cx="4753783" cy="1428589"/>
          </a:xfrm>
        </p:grpSpPr>
        <p:grpSp>
          <p:nvGrpSpPr>
            <p:cNvPr id="29" name="组合 28">
              <a:extLst>
                <a:ext uri="{FF2B5EF4-FFF2-40B4-BE49-F238E27FC236}">
                  <a16:creationId xmlns:a16="http://schemas.microsoft.com/office/drawing/2014/main" id="{D4F2777F-D7E6-4CBC-A797-28FB4D66085F}"/>
                </a:ext>
              </a:extLst>
            </p:cNvPr>
            <p:cNvGrpSpPr/>
            <p:nvPr/>
          </p:nvGrpSpPr>
          <p:grpSpPr>
            <a:xfrm>
              <a:off x="1201632" y="303925"/>
              <a:ext cx="4103181" cy="687997"/>
              <a:chOff x="1839059" y="967769"/>
              <a:chExt cx="4103181" cy="687997"/>
            </a:xfrm>
          </p:grpSpPr>
          <p:sp>
            <p:nvSpPr>
              <p:cNvPr id="31" name="矩形: 圆角 30">
                <a:extLst>
                  <a:ext uri="{FF2B5EF4-FFF2-40B4-BE49-F238E27FC236}">
                    <a16:creationId xmlns:a16="http://schemas.microsoft.com/office/drawing/2014/main" id="{2DA5E28D-BC59-4566-A76F-F5BF0D7A0402}"/>
                  </a:ext>
                </a:extLst>
              </p:cNvPr>
              <p:cNvSpPr/>
              <p:nvPr/>
            </p:nvSpPr>
            <p:spPr>
              <a:xfrm>
                <a:off x="1839059" y="967769"/>
                <a:ext cx="3370161"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32" name="文本框 31">
                <a:extLst>
                  <a:ext uri="{FF2B5EF4-FFF2-40B4-BE49-F238E27FC236}">
                    <a16:creationId xmlns:a16="http://schemas.microsoft.com/office/drawing/2014/main" id="{5003D0D2-12E5-41FB-986F-DB6AAC2A0A53}"/>
                  </a:ext>
                </a:extLst>
              </p:cNvPr>
              <p:cNvSpPr txBox="1"/>
              <p:nvPr/>
            </p:nvSpPr>
            <p:spPr>
              <a:xfrm>
                <a:off x="2786094" y="1009435"/>
                <a:ext cx="3156146"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性能分析</a:t>
                </a:r>
              </a:p>
            </p:txBody>
          </p:sp>
        </p:grpSp>
        <p:pic>
          <p:nvPicPr>
            <p:cNvPr id="30" name="图片 29">
              <a:extLst>
                <a:ext uri="{FF2B5EF4-FFF2-40B4-BE49-F238E27FC236}">
                  <a16:creationId xmlns:a16="http://schemas.microsoft.com/office/drawing/2014/main" id="{CC62D498-390D-4BD1-8B58-171D3C65A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41" name="组合 140">
            <a:extLst>
              <a:ext uri="{FF2B5EF4-FFF2-40B4-BE49-F238E27FC236}">
                <a16:creationId xmlns:a16="http://schemas.microsoft.com/office/drawing/2014/main" id="{D4B4EE89-6B66-4821-9292-B56D3982A33F}"/>
              </a:ext>
            </a:extLst>
          </p:cNvPr>
          <p:cNvGrpSpPr/>
          <p:nvPr/>
        </p:nvGrpSpPr>
        <p:grpSpPr>
          <a:xfrm>
            <a:off x="629529" y="1762867"/>
            <a:ext cx="8450676" cy="476221"/>
            <a:chOff x="1403750" y="3593123"/>
            <a:chExt cx="8450676" cy="476221"/>
          </a:xfrm>
        </p:grpSpPr>
        <p:grpSp>
          <p:nvGrpSpPr>
            <p:cNvPr id="142" name="组合 141">
              <a:extLst>
                <a:ext uri="{FF2B5EF4-FFF2-40B4-BE49-F238E27FC236}">
                  <a16:creationId xmlns:a16="http://schemas.microsoft.com/office/drawing/2014/main" id="{FCB8EC4D-C5EB-405E-AAA6-3CEE19F1FCD1}"/>
                </a:ext>
              </a:extLst>
            </p:cNvPr>
            <p:cNvGrpSpPr/>
            <p:nvPr/>
          </p:nvGrpSpPr>
          <p:grpSpPr>
            <a:xfrm>
              <a:off x="1403750" y="3593123"/>
              <a:ext cx="490436" cy="476221"/>
              <a:chOff x="1403750" y="3593123"/>
              <a:chExt cx="808892" cy="785446"/>
            </a:xfrm>
          </p:grpSpPr>
          <p:sp>
            <p:nvSpPr>
              <p:cNvPr id="146" name="对话气泡: 椭圆形 145">
                <a:extLst>
                  <a:ext uri="{FF2B5EF4-FFF2-40B4-BE49-F238E27FC236}">
                    <a16:creationId xmlns:a16="http://schemas.microsoft.com/office/drawing/2014/main" id="{7B79FB73-CB42-4A98-B5FF-D39DD0425D7C}"/>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round-web-cam_17861">
                <a:extLst>
                  <a:ext uri="{FF2B5EF4-FFF2-40B4-BE49-F238E27FC236}">
                    <a16:creationId xmlns:a16="http://schemas.microsoft.com/office/drawing/2014/main" id="{26B938BD-465B-4E7F-B6E8-FDBF64FD164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45" name="Text Box 79">
              <a:extLst>
                <a:ext uri="{FF2B5EF4-FFF2-40B4-BE49-F238E27FC236}">
                  <a16:creationId xmlns:a16="http://schemas.microsoft.com/office/drawing/2014/main" id="{ACC4EF27-532C-4B7F-8CE0-270407D4E9A8}"/>
                </a:ext>
              </a:extLst>
            </p:cNvPr>
            <p:cNvSpPr txBox="1">
              <a:spLocks noChangeArrowheads="1"/>
            </p:cNvSpPr>
            <p:nvPr/>
          </p:nvSpPr>
          <p:spPr bwMode="auto">
            <a:xfrm>
              <a:off x="1985931" y="3593123"/>
              <a:ext cx="786849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1Gbps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的链路，</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15ms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的端到端延迟，</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分组大小为</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1KB </a:t>
              </a:r>
            </a:p>
          </p:txBody>
        </p:sp>
      </p:grpSp>
      <p:grpSp>
        <p:nvGrpSpPr>
          <p:cNvPr id="149" name="Group 18">
            <a:extLst>
              <a:ext uri="{FF2B5EF4-FFF2-40B4-BE49-F238E27FC236}">
                <a16:creationId xmlns:a16="http://schemas.microsoft.com/office/drawing/2014/main" id="{5D1FCAE0-4525-4DA3-976E-313C1D56725C}"/>
              </a:ext>
            </a:extLst>
          </p:cNvPr>
          <p:cNvGrpSpPr>
            <a:grpSpLocks/>
          </p:cNvGrpSpPr>
          <p:nvPr/>
        </p:nvGrpSpPr>
        <p:grpSpPr bwMode="auto">
          <a:xfrm>
            <a:off x="1676576" y="2526090"/>
            <a:ext cx="8838000" cy="915988"/>
            <a:chOff x="384" y="1561"/>
            <a:chExt cx="4759" cy="577"/>
          </a:xfrm>
        </p:grpSpPr>
        <p:sp>
          <p:nvSpPr>
            <p:cNvPr id="150" name="Text Box 4">
              <a:extLst>
                <a:ext uri="{FF2B5EF4-FFF2-40B4-BE49-F238E27FC236}">
                  <a16:creationId xmlns:a16="http://schemas.microsoft.com/office/drawing/2014/main" id="{9BB14F2B-73EA-47E7-A313-4E6BE9C40DD9}"/>
                </a:ext>
              </a:extLst>
            </p:cNvPr>
            <p:cNvSpPr txBox="1">
              <a:spLocks noChangeArrowheads="1"/>
            </p:cNvSpPr>
            <p:nvPr/>
          </p:nvSpPr>
          <p:spPr bwMode="auto">
            <a:xfrm>
              <a:off x="384" y="1683"/>
              <a:ext cx="2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a:t>
              </a:r>
            </a:p>
          </p:txBody>
        </p:sp>
        <p:sp>
          <p:nvSpPr>
            <p:cNvPr id="151" name="Text Box 5">
              <a:extLst>
                <a:ext uri="{FF2B5EF4-FFF2-40B4-BE49-F238E27FC236}">
                  <a16:creationId xmlns:a16="http://schemas.microsoft.com/office/drawing/2014/main" id="{57D50AA7-3960-44A9-BF88-4D7E5005F9F6}"/>
                </a:ext>
              </a:extLst>
            </p:cNvPr>
            <p:cNvSpPr txBox="1">
              <a:spLocks noChangeArrowheads="1"/>
            </p:cNvSpPr>
            <p:nvPr/>
          </p:nvSpPr>
          <p:spPr bwMode="auto">
            <a:xfrm>
              <a:off x="390" y="1770"/>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rPr>
                <a:t>transmit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2" name="Text Box 6">
                  <a:extLst>
                    <a:ext uri="{FF2B5EF4-FFF2-40B4-BE49-F238E27FC236}">
                      <a16:creationId xmlns:a16="http://schemas.microsoft.com/office/drawing/2014/main" id="{ECEF6D68-76C4-4FDB-8C77-DDD66D0A9547}"/>
                    </a:ext>
                  </a:extLst>
                </p:cNvPr>
                <p:cNvSpPr txBox="1">
                  <a:spLocks noChangeArrowheads="1"/>
                </p:cNvSpPr>
                <p:nvPr/>
              </p:nvSpPr>
              <p:spPr bwMode="auto">
                <a:xfrm>
                  <a:off x="1082" y="1695"/>
                  <a:ext cx="198"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Cambria Math" panose="02040503050406030204" pitchFamily="18" charset="0"/>
                          </a:rPr>
                          <m:t>=</m:t>
                        </m:r>
                      </m:oMath>
                    </m:oMathPara>
                  </a14:m>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mc:Choice>
          <mc:Fallback xmlns="">
            <p:sp>
              <p:nvSpPr>
                <p:cNvPr id="152" name="Text Box 6">
                  <a:extLst>
                    <a:ext uri="{FF2B5EF4-FFF2-40B4-BE49-F238E27FC236}">
                      <a16:creationId xmlns:a16="http://schemas.microsoft.com/office/drawing/2014/main" id="{ECEF6D68-76C4-4FDB-8C77-DDD66D0A9547}"/>
                    </a:ext>
                  </a:extLst>
                </p:cNvPr>
                <p:cNvSpPr txBox="1">
                  <a:spLocks noRot="1" noChangeAspect="1" noMove="1" noResize="1" noEditPoints="1" noAdjustHandles="1" noChangeArrowheads="1" noChangeShapeType="1" noTextEdit="1"/>
                </p:cNvSpPr>
                <p:nvPr/>
              </p:nvSpPr>
              <p:spPr bwMode="auto">
                <a:xfrm>
                  <a:off x="1082" y="1695"/>
                  <a:ext cx="198" cy="252"/>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3" name="Text Box 7">
              <a:extLst>
                <a:ext uri="{FF2B5EF4-FFF2-40B4-BE49-F238E27FC236}">
                  <a16:creationId xmlns:a16="http://schemas.microsoft.com/office/drawing/2014/main" id="{CF2157D7-7DE8-49A5-AE76-98369B520748}"/>
                </a:ext>
              </a:extLst>
            </p:cNvPr>
            <p:cNvSpPr txBox="1">
              <a:spLocks noChangeArrowheads="1"/>
            </p:cNvSpPr>
            <p:nvPr/>
          </p:nvSpPr>
          <p:spPr bwMode="auto">
            <a:xfrm>
              <a:off x="3775" y="1608"/>
              <a:ext cx="57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8</a:t>
              </a:r>
              <a:r>
                <a:rPr lang="en-US" altLang="zh-CN" sz="2000" i="1" dirty="0">
                  <a:latin typeface="Cambria Math" panose="02040503050406030204" pitchFamily="18" charset="0"/>
                  <a:ea typeface="Cambria Math" panose="02040503050406030204" pitchFamily="18" charset="0"/>
                </a:rPr>
                <a:t>kb/pkt</a:t>
              </a:r>
            </a:p>
          </p:txBody>
        </p:sp>
        <p:sp>
          <p:nvSpPr>
            <p:cNvPr id="154" name="Text Box 8">
              <a:extLst>
                <a:ext uri="{FF2B5EF4-FFF2-40B4-BE49-F238E27FC236}">
                  <a16:creationId xmlns:a16="http://schemas.microsoft.com/office/drawing/2014/main" id="{D2F98D61-968A-4887-A8D5-B6626BC40510}"/>
                </a:ext>
              </a:extLst>
            </p:cNvPr>
            <p:cNvSpPr txBox="1">
              <a:spLocks noChangeArrowheads="1"/>
            </p:cNvSpPr>
            <p:nvPr/>
          </p:nvSpPr>
          <p:spPr bwMode="auto">
            <a:xfrm>
              <a:off x="3754" y="1834"/>
              <a:ext cx="6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10</a:t>
              </a:r>
              <a:r>
                <a:rPr lang="en-US" altLang="zh-CN" sz="2000" baseline="30000" dirty="0">
                  <a:latin typeface="Times New Roman" panose="02020603050405020304" pitchFamily="18" charset="0"/>
                  <a:ea typeface="Cambria Math" panose="02040503050406030204" pitchFamily="18" charset="0"/>
                  <a:cs typeface="Times New Roman" panose="02020603050405020304" pitchFamily="18" charset="0"/>
                </a:rPr>
                <a:t>9</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zh-CN" sz="2000" i="1" dirty="0">
                  <a:latin typeface="Cambria Math" panose="02040503050406030204" pitchFamily="18" charset="0"/>
                  <a:ea typeface="Cambria Math" panose="02040503050406030204" pitchFamily="18" charset="0"/>
                  <a:cs typeface="Times New Roman" panose="02020603050405020304" pitchFamily="18" charset="0"/>
                </a:rPr>
                <a:t>b/sec</a:t>
              </a:r>
            </a:p>
          </p:txBody>
        </p:sp>
        <mc:AlternateContent xmlns:mc="http://schemas.openxmlformats.org/markup-compatibility/2006" xmlns:a14="http://schemas.microsoft.com/office/drawing/2010/main">
          <mc:Choice Requires="a14">
            <p:sp>
              <p:nvSpPr>
                <p:cNvPr id="155" name="Text Box 9">
                  <a:extLst>
                    <a:ext uri="{FF2B5EF4-FFF2-40B4-BE49-F238E27FC236}">
                      <a16:creationId xmlns:a16="http://schemas.microsoft.com/office/drawing/2014/main" id="{8D521C0D-4B5C-431D-9079-2D5F6F22DD5F}"/>
                    </a:ext>
                  </a:extLst>
                </p:cNvPr>
                <p:cNvSpPr txBox="1">
                  <a:spLocks noChangeArrowheads="1"/>
                </p:cNvSpPr>
                <p:nvPr/>
              </p:nvSpPr>
              <p:spPr bwMode="auto">
                <a:xfrm>
                  <a:off x="4667" y="1720"/>
                  <a:ext cx="476"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14:m>
                    <m:oMath xmlns:m="http://schemas.openxmlformats.org/officeDocument/2006/math">
                      <m:r>
                        <a:rPr lang="en-US" altLang="zh-CN" sz="2000" i="1">
                          <a:latin typeface="Cambria Math" panose="02040503050406030204" pitchFamily="18" charset="0"/>
                          <a:ea typeface="Cambria Math" panose="02040503050406030204" pitchFamily="18" charset="0"/>
                        </a:rPr>
                        <m:t>=</m:t>
                      </m:r>
                    </m:oMath>
                  </a14:m>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2000" dirty="0">
                      <a:latin typeface="Times New Roman" panose="02020603050405020304" pitchFamily="18" charset="0"/>
                      <a:ea typeface="Cambria Math" panose="02040503050406030204" pitchFamily="18" charset="0"/>
                      <a:cs typeface="Times New Roman" panose="02020603050405020304" pitchFamily="18" charset="0"/>
                    </a:rPr>
                    <a:t>8 </a:t>
                  </a:r>
                  <a:r>
                    <a:rPr lang="el-GR" altLang="zh-CN" sz="2000" i="1" dirty="0">
                      <a:latin typeface="Cambria Math" panose="02040503050406030204" pitchFamily="18" charset="0"/>
                      <a:ea typeface="Cambria Math" panose="02040503050406030204" pitchFamily="18" charset="0"/>
                    </a:rPr>
                    <a:t>μ</a:t>
                  </a:r>
                  <a:r>
                    <a:rPr lang="en-US" altLang="zh-CN" sz="2000" i="1" dirty="0">
                      <a:latin typeface="Cambria Math" panose="02040503050406030204" pitchFamily="18" charset="0"/>
                      <a:ea typeface="Cambria Math" panose="02040503050406030204" pitchFamily="18" charset="0"/>
                    </a:rPr>
                    <a:t>s</a:t>
                  </a:r>
                  <a:endParaRPr lang="el-GR" altLang="zh-CN" sz="2000" i="1" dirty="0">
                    <a:latin typeface="Cambria Math" panose="02040503050406030204" pitchFamily="18" charset="0"/>
                    <a:ea typeface="Cambria Math" panose="02040503050406030204" pitchFamily="18" charset="0"/>
                  </a:endParaRPr>
                </a:p>
              </p:txBody>
            </p:sp>
          </mc:Choice>
          <mc:Fallback xmlns="">
            <p:sp>
              <p:nvSpPr>
                <p:cNvPr id="155" name="Text Box 9">
                  <a:extLst>
                    <a:ext uri="{FF2B5EF4-FFF2-40B4-BE49-F238E27FC236}">
                      <a16:creationId xmlns:a16="http://schemas.microsoft.com/office/drawing/2014/main" id="{8D521C0D-4B5C-431D-9079-2D5F6F22DD5F}"/>
                    </a:ext>
                  </a:extLst>
                </p:cNvPr>
                <p:cNvSpPr txBox="1">
                  <a:spLocks noRot="1" noChangeAspect="1" noMove="1" noResize="1" noEditPoints="1" noAdjustHandles="1" noChangeArrowheads="1" noChangeShapeType="1" noTextEdit="1"/>
                </p:cNvSpPr>
                <p:nvPr/>
              </p:nvSpPr>
              <p:spPr bwMode="auto">
                <a:xfrm>
                  <a:off x="4667" y="1720"/>
                  <a:ext cx="476" cy="252"/>
                </a:xfrm>
                <a:prstGeom prst="rect">
                  <a:avLst/>
                </a:prstGeom>
                <a:blipFill>
                  <a:blip r:embed="rId5"/>
                  <a:stretch>
                    <a:fillRect t="-9091" r="-6897" b="-257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71" name="Line 10">
              <a:extLst>
                <a:ext uri="{FF2B5EF4-FFF2-40B4-BE49-F238E27FC236}">
                  <a16:creationId xmlns:a16="http://schemas.microsoft.com/office/drawing/2014/main" id="{F649D0F9-7576-43BC-9666-5B099D886FDD}"/>
                </a:ext>
              </a:extLst>
            </p:cNvPr>
            <p:cNvSpPr>
              <a:spLocks noChangeShapeType="1"/>
            </p:cNvSpPr>
            <p:nvPr/>
          </p:nvSpPr>
          <p:spPr bwMode="auto">
            <a:xfrm>
              <a:off x="3633" y="1847"/>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3" name="Text Box 12">
              <a:extLst>
                <a:ext uri="{FF2B5EF4-FFF2-40B4-BE49-F238E27FC236}">
                  <a16:creationId xmlns:a16="http://schemas.microsoft.com/office/drawing/2014/main" id="{4EE0266D-42C4-454B-8251-4994CA9A8A3A}"/>
                </a:ext>
              </a:extLst>
            </p:cNvPr>
            <p:cNvSpPr txBox="1">
              <a:spLocks noChangeArrowheads="1"/>
            </p:cNvSpPr>
            <p:nvPr/>
          </p:nvSpPr>
          <p:spPr bwMode="auto">
            <a:xfrm>
              <a:off x="1312" y="1561"/>
              <a:ext cx="19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L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比特为单位的分组大小</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4" name="Text Box 13">
              <a:extLst>
                <a:ext uri="{FF2B5EF4-FFF2-40B4-BE49-F238E27FC236}">
                  <a16:creationId xmlns:a16="http://schemas.microsoft.com/office/drawing/2014/main" id="{C458EA2D-9599-40D3-9CF8-C65CD7F8BA08}"/>
                </a:ext>
              </a:extLst>
            </p:cNvPr>
            <p:cNvSpPr txBox="1">
              <a:spLocks noChangeArrowheads="1"/>
            </p:cNvSpPr>
            <p:nvPr/>
          </p:nvSpPr>
          <p:spPr bwMode="auto">
            <a:xfrm>
              <a:off x="1689" y="1886"/>
              <a:ext cx="13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R (</a:t>
              </a:r>
              <a:r>
                <a:rPr lang="zh-CN" altLang="en-US" sz="2000" dirty="0">
                  <a:latin typeface="Times New Roman" panose="02020603050405020304" pitchFamily="18" charset="0"/>
                  <a:ea typeface="思源黑体 CN Normal" panose="020B0400000000000000" pitchFamily="34" charset="-122"/>
                  <a:cs typeface="Times New Roman" panose="02020603050405020304" pitchFamily="18" charset="0"/>
                </a:rPr>
                <a:t>传输速率</a:t>
              </a:r>
              <a:r>
                <a:rPr lang="en-US" altLang="zh-CN" sz="2000" dirty="0">
                  <a:latin typeface="Times New Roman" panose="02020603050405020304" pitchFamily="18" charset="0"/>
                  <a:ea typeface="思源黑体 CN Normal" panose="020B0400000000000000" pitchFamily="34" charset="-122"/>
                  <a:cs typeface="Times New Roman" panose="02020603050405020304" pitchFamily="18" charset="0"/>
                </a:rPr>
                <a:t>, bps)</a:t>
              </a:r>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5" name="Line 14">
              <a:extLst>
                <a:ext uri="{FF2B5EF4-FFF2-40B4-BE49-F238E27FC236}">
                  <a16:creationId xmlns:a16="http://schemas.microsoft.com/office/drawing/2014/main" id="{D6514CC9-3B2C-47FA-819D-3B1B7CE64257}"/>
                </a:ext>
              </a:extLst>
            </p:cNvPr>
            <p:cNvSpPr>
              <a:spLocks noChangeShapeType="1"/>
            </p:cNvSpPr>
            <p:nvPr/>
          </p:nvSpPr>
          <p:spPr bwMode="auto">
            <a:xfrm>
              <a:off x="1377" y="1847"/>
              <a:ext cx="185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6" name="Text Box 15">
                  <a:extLst>
                    <a:ext uri="{FF2B5EF4-FFF2-40B4-BE49-F238E27FC236}">
                      <a16:creationId xmlns:a16="http://schemas.microsoft.com/office/drawing/2014/main" id="{BF22C14A-807C-41DD-AE6E-317938857C00}"/>
                    </a:ext>
                  </a:extLst>
                </p:cNvPr>
                <p:cNvSpPr txBox="1">
                  <a:spLocks noChangeArrowheads="1"/>
                </p:cNvSpPr>
                <p:nvPr/>
              </p:nvSpPr>
              <p:spPr bwMode="auto">
                <a:xfrm>
                  <a:off x="3364" y="1712"/>
                  <a:ext cx="198" cy="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Cambria Math" panose="02040503050406030204" pitchFamily="18" charset="0"/>
                          </a:rPr>
                          <m:t>=</m:t>
                        </m:r>
                      </m:oMath>
                    </m:oMathPara>
                  </a14:m>
                  <a:endPar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mc:Choice>
          <mc:Fallback xmlns="">
            <p:sp>
              <p:nvSpPr>
                <p:cNvPr id="176" name="Text Box 15">
                  <a:extLst>
                    <a:ext uri="{FF2B5EF4-FFF2-40B4-BE49-F238E27FC236}">
                      <a16:creationId xmlns:a16="http://schemas.microsoft.com/office/drawing/2014/main" id="{BF22C14A-807C-41DD-AE6E-317938857C00}"/>
                    </a:ext>
                  </a:extLst>
                </p:cNvPr>
                <p:cNvSpPr txBox="1">
                  <a:spLocks noRot="1" noChangeAspect="1" noMove="1" noResize="1" noEditPoints="1" noAdjustHandles="1" noChangeArrowheads="1" noChangeShapeType="1" noTextEdit="1"/>
                </p:cNvSpPr>
                <p:nvPr/>
              </p:nvSpPr>
              <p:spPr bwMode="auto">
                <a:xfrm>
                  <a:off x="3364" y="1712"/>
                  <a:ext cx="198" cy="252"/>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201" name="Text Box 79">
            <a:extLst>
              <a:ext uri="{FF2B5EF4-FFF2-40B4-BE49-F238E27FC236}">
                <a16:creationId xmlns:a16="http://schemas.microsoft.com/office/drawing/2014/main" id="{E2B212A6-25C6-4E17-B4BD-52597A37EE93}"/>
              </a:ext>
            </a:extLst>
          </p:cNvPr>
          <p:cNvSpPr txBox="1">
            <a:spLocks noChangeArrowheads="1"/>
          </p:cNvSpPr>
          <p:nvPr/>
        </p:nvSpPr>
        <p:spPr bwMode="auto">
          <a:xfrm>
            <a:off x="1303084" y="4843415"/>
            <a:ext cx="10064931"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每</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30ms</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内只能发送</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1KB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 Gbps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的链路只有</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33kB/sec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的吞吐量。</a:t>
            </a:r>
          </a:p>
        </p:txBody>
      </p:sp>
      <p:grpSp>
        <p:nvGrpSpPr>
          <p:cNvPr id="204" name="组合 203">
            <a:extLst>
              <a:ext uri="{FF2B5EF4-FFF2-40B4-BE49-F238E27FC236}">
                <a16:creationId xmlns:a16="http://schemas.microsoft.com/office/drawing/2014/main" id="{3210F4AB-F62D-4D01-9B7E-DC9F3D059460}"/>
              </a:ext>
            </a:extLst>
          </p:cNvPr>
          <p:cNvGrpSpPr/>
          <p:nvPr/>
        </p:nvGrpSpPr>
        <p:grpSpPr>
          <a:xfrm>
            <a:off x="2458683" y="5525241"/>
            <a:ext cx="6351710" cy="640609"/>
            <a:chOff x="1635195" y="2437258"/>
            <a:chExt cx="6262255" cy="1402564"/>
          </a:xfrm>
        </p:grpSpPr>
        <p:sp>
          <p:nvSpPr>
            <p:cNvPr id="208" name="矩形: 圆角 207">
              <a:extLst>
                <a:ext uri="{FF2B5EF4-FFF2-40B4-BE49-F238E27FC236}">
                  <a16:creationId xmlns:a16="http://schemas.microsoft.com/office/drawing/2014/main" id="{2D7CCD4D-0DA2-4EA0-84FD-6C0FFC307FDC}"/>
                </a:ext>
              </a:extLst>
            </p:cNvPr>
            <p:cNvSpPr/>
            <p:nvPr/>
          </p:nvSpPr>
          <p:spPr>
            <a:xfrm>
              <a:off x="1635195" y="2437258"/>
              <a:ext cx="5816277" cy="1402564"/>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09" name="文本框 208">
              <a:extLst>
                <a:ext uri="{FF2B5EF4-FFF2-40B4-BE49-F238E27FC236}">
                  <a16:creationId xmlns:a16="http://schemas.microsoft.com/office/drawing/2014/main" id="{0AE7AC52-63B2-44F3-BA2D-26E4AC300A90}"/>
                </a:ext>
              </a:extLst>
            </p:cNvPr>
            <p:cNvSpPr txBox="1"/>
            <p:nvPr/>
          </p:nvSpPr>
          <p:spPr>
            <a:xfrm>
              <a:off x="2273633" y="2704604"/>
              <a:ext cx="5623817" cy="515486"/>
            </a:xfrm>
            <a:prstGeom prst="rect">
              <a:avLst/>
            </a:prstGeom>
            <a:noFill/>
          </p:spPr>
          <p:txBody>
            <a:bodyPr wrap="square" rtlCol="0">
              <a:spAutoFit/>
            </a:bodyPr>
            <a:lstStyle/>
            <a:p>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网络协议限制了物理资源的利用率</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210" name="矩形: 圆角 209">
              <a:extLst>
                <a:ext uri="{FF2B5EF4-FFF2-40B4-BE49-F238E27FC236}">
                  <a16:creationId xmlns:a16="http://schemas.microsoft.com/office/drawing/2014/main" id="{5483FF03-0010-4667-9C68-6022B7FF906C}"/>
                </a:ext>
              </a:extLst>
            </p:cNvPr>
            <p:cNvSpPr/>
            <p:nvPr/>
          </p:nvSpPr>
          <p:spPr>
            <a:xfrm>
              <a:off x="1724819" y="2603030"/>
              <a:ext cx="5623817"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 name="文本框 1"/>
              <p:cNvSpPr txBox="1"/>
              <p:nvPr/>
            </p:nvSpPr>
            <p:spPr>
              <a:xfrm>
                <a:off x="2765895" y="3596069"/>
                <a:ext cx="4000205"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RTT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2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15</m:t>
                    </m:r>
                    <m:r>
                      <a:rPr lang="en-US" altLang="zh-CN" sz="2400" b="0" i="1" smtClean="0">
                        <a:latin typeface="Cambria Math" panose="02040503050406030204" pitchFamily="18" charset="0"/>
                        <a:ea typeface="Cambria Math" panose="02040503050406030204" pitchFamily="18" charset="0"/>
                      </a:rPr>
                      <m:t>𝑚𝑠</m:t>
                    </m:r>
                    <m:r>
                      <a:rPr lang="en-US" altLang="zh-CN" sz="2400" b="0" i="1" smtClean="0">
                        <a:latin typeface="Cambria Math" panose="02040503050406030204" pitchFamily="18" charset="0"/>
                        <a:ea typeface="Cambria Math" panose="02040503050406030204" pitchFamily="18" charset="0"/>
                      </a:rPr>
                      <m:t>=30</m:t>
                    </m:r>
                    <m:r>
                      <a:rPr lang="en-US" altLang="zh-CN" sz="2400" b="0" i="1" smtClean="0">
                        <a:latin typeface="Cambria Math" panose="02040503050406030204" pitchFamily="18" charset="0"/>
                        <a:ea typeface="Cambria Math" panose="02040503050406030204" pitchFamily="18" charset="0"/>
                      </a:rPr>
                      <m:t>𝑚𝑠</m:t>
                    </m:r>
                  </m:oMath>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765895" y="3596069"/>
                <a:ext cx="4000205" cy="369332"/>
              </a:xfrm>
              <a:prstGeom prst="rect">
                <a:avLst/>
              </a:prstGeom>
              <a:blipFill>
                <a:blip r:embed="rId7"/>
                <a:stretch>
                  <a:fillRect l="-4726" t="-2666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765895" y="4172515"/>
                <a:ext cx="4660060" cy="738664"/>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RTT + </a:t>
                </a:r>
                <a:r>
                  <a:rPr lang="en-US" altLang="zh-CN" sz="2400" dirty="0" err="1">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ea typeface="思源黑体 CN Normal" panose="020B0400000000000000" pitchFamily="34" charset="-122"/>
                    <a:cs typeface="Times New Roman" panose="02020603050405020304" pitchFamily="18" charset="0"/>
                  </a:rPr>
                  <a:t>transmit</a:t>
                </a:r>
                <a:r>
                  <a:rPr lang="en-US" altLang="zh-CN" sz="2400" baseline="-25000" dirty="0">
                    <a:latin typeface="Times New Roman" panose="02020603050405020304" pitchFamily="18" charset="0"/>
                    <a:ea typeface="思源黑体 CN Normal" panose="020B0400000000000000" pitchFamily="34"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30.008</a:t>
                </a:r>
                <a:r>
                  <a:rPr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𝑚</a:t>
                </a:r>
                <a:r>
                  <a:rPr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s</a:t>
                </a:r>
                <a:endParaRPr lang="en-US" altLang="zh-CN" sz="3200" dirty="0">
                  <a:latin typeface="Times New Roman" panose="02020603050405020304" pitchFamily="18" charset="0"/>
                  <a:ea typeface="思源黑体 CN Normal" panose="020B0400000000000000" pitchFamily="34" charset="-122"/>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765895" y="4172515"/>
                <a:ext cx="4660060" cy="738664"/>
              </a:xfrm>
              <a:prstGeom prst="rect">
                <a:avLst/>
              </a:prstGeom>
              <a:blipFill>
                <a:blip r:embed="rId8"/>
                <a:stretch>
                  <a:fillRect l="-4058" t="-13115"/>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54702FA3-E6B8-452E-9585-FF422BCAAA27}"/>
              </a:ext>
            </a:extLst>
          </p:cNvPr>
          <p:cNvGrpSpPr/>
          <p:nvPr/>
        </p:nvGrpSpPr>
        <p:grpSpPr>
          <a:xfrm>
            <a:off x="430213" y="0"/>
            <a:ext cx="5397150" cy="1428589"/>
            <a:chOff x="551030" y="-368704"/>
            <a:chExt cx="5397150" cy="1428589"/>
          </a:xfrm>
        </p:grpSpPr>
        <p:grpSp>
          <p:nvGrpSpPr>
            <p:cNvPr id="34" name="组合 33">
              <a:extLst>
                <a:ext uri="{FF2B5EF4-FFF2-40B4-BE49-F238E27FC236}">
                  <a16:creationId xmlns:a16="http://schemas.microsoft.com/office/drawing/2014/main" id="{C4867B79-2F0C-4B35-A389-A67847DDF608}"/>
                </a:ext>
              </a:extLst>
            </p:cNvPr>
            <p:cNvGrpSpPr/>
            <p:nvPr/>
          </p:nvGrpSpPr>
          <p:grpSpPr>
            <a:xfrm>
              <a:off x="1201632" y="303925"/>
              <a:ext cx="4746548" cy="709466"/>
              <a:chOff x="1839059" y="967769"/>
              <a:chExt cx="4746548" cy="709466"/>
            </a:xfrm>
          </p:grpSpPr>
          <p:sp>
            <p:nvSpPr>
              <p:cNvPr id="36" name="矩形: 圆角 30">
                <a:extLst>
                  <a:ext uri="{FF2B5EF4-FFF2-40B4-BE49-F238E27FC236}">
                    <a16:creationId xmlns:a16="http://schemas.microsoft.com/office/drawing/2014/main" id="{CA32FA6F-EA3C-4D55-BA9D-2133FE97B6A4}"/>
                  </a:ext>
                </a:extLst>
              </p:cNvPr>
              <p:cNvSpPr/>
              <p:nvPr/>
            </p:nvSpPr>
            <p:spPr>
              <a:xfrm>
                <a:off x="1839059" y="967769"/>
                <a:ext cx="474654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38" name="文本框 37">
                <a:extLst>
                  <a:ext uri="{FF2B5EF4-FFF2-40B4-BE49-F238E27FC236}">
                    <a16:creationId xmlns:a16="http://schemas.microsoft.com/office/drawing/2014/main" id="{D9745FD1-8CBB-421E-99A0-503FE6441207}"/>
                  </a:ext>
                </a:extLst>
              </p:cNvPr>
              <p:cNvSpPr txBox="1"/>
              <p:nvPr/>
            </p:nvSpPr>
            <p:spPr>
              <a:xfrm>
                <a:off x="2673078" y="1030904"/>
                <a:ext cx="3700940"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Rdt3.0</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性能分析</a:t>
                </a:r>
              </a:p>
            </p:txBody>
          </p:sp>
        </p:grpSp>
        <p:pic>
          <p:nvPicPr>
            <p:cNvPr id="35" name="图片 34">
              <a:extLst>
                <a:ext uri="{FF2B5EF4-FFF2-40B4-BE49-F238E27FC236}">
                  <a16:creationId xmlns:a16="http://schemas.microsoft.com/office/drawing/2014/main" id="{1A8ADFD9-46B7-4FCC-A39A-E213D7EA63D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67547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wipe(left)">
                                      <p:cBhvr>
                                        <p:cTn id="15" dur="500"/>
                                        <p:tgtEl>
                                          <p:spTgt spid="14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dissolve">
                                      <p:cBhvr>
                                        <p:cTn id="20" dur="500"/>
                                        <p:tgtEl>
                                          <p:spTgt spid="149"/>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1"/>
                                        </p:tgtEl>
                                        <p:attrNameLst>
                                          <p:attrName>style.visibility</p:attrName>
                                        </p:attrNameLst>
                                      </p:cBhvr>
                                      <p:to>
                                        <p:strVal val="visible"/>
                                      </p:to>
                                    </p:set>
                                    <p:animEffect transition="in" filter="wipe(left)">
                                      <p:cBhvr>
                                        <p:cTn id="33" dur="500"/>
                                        <p:tgtEl>
                                          <p:spTgt spid="201"/>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204"/>
                                        </p:tgtEl>
                                        <p:attrNameLst>
                                          <p:attrName>style.visibility</p:attrName>
                                        </p:attrNameLst>
                                      </p:cBhvr>
                                      <p:to>
                                        <p:strVal val="visible"/>
                                      </p:to>
                                    </p:set>
                                    <p:anim calcmode="lin" valueType="num">
                                      <p:cBhvr additive="base">
                                        <p:cTn id="37" dur="500"/>
                                        <p:tgtEl>
                                          <p:spTgt spid="204"/>
                                        </p:tgtEl>
                                        <p:attrNameLst>
                                          <p:attrName>ppt_x</p:attrName>
                                        </p:attrNameLst>
                                      </p:cBhvr>
                                      <p:tavLst>
                                        <p:tav tm="0">
                                          <p:val>
                                            <p:strVal val="#ppt_x-#ppt_w*1.125000"/>
                                          </p:val>
                                        </p:tav>
                                        <p:tav tm="100000">
                                          <p:val>
                                            <p:strVal val="#ppt_x"/>
                                          </p:val>
                                        </p:tav>
                                      </p:tavLst>
                                    </p:anim>
                                    <p:animEffect transition="in" filter="wipe(right)">
                                      <p:cBhvr>
                                        <p:cTn id="38"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C7202076-A5E1-4135-B390-3ED47E4A2D4E}"/>
              </a:ext>
            </a:extLst>
          </p:cNvPr>
          <p:cNvGrpSpPr/>
          <p:nvPr/>
        </p:nvGrpSpPr>
        <p:grpSpPr>
          <a:xfrm>
            <a:off x="430212" y="0"/>
            <a:ext cx="7275333" cy="1428589"/>
            <a:chOff x="551030" y="-368704"/>
            <a:chExt cx="4988454" cy="1428589"/>
          </a:xfrm>
        </p:grpSpPr>
        <p:grpSp>
          <p:nvGrpSpPr>
            <p:cNvPr id="29" name="组合 28">
              <a:extLst>
                <a:ext uri="{FF2B5EF4-FFF2-40B4-BE49-F238E27FC236}">
                  <a16:creationId xmlns:a16="http://schemas.microsoft.com/office/drawing/2014/main" id="{D4F2777F-D7E6-4CBC-A797-28FB4D66085F}"/>
                </a:ext>
              </a:extLst>
            </p:cNvPr>
            <p:cNvGrpSpPr/>
            <p:nvPr/>
          </p:nvGrpSpPr>
          <p:grpSpPr>
            <a:xfrm>
              <a:off x="1201632" y="303925"/>
              <a:ext cx="4337852" cy="687997"/>
              <a:chOff x="1839059" y="967769"/>
              <a:chExt cx="4337852" cy="687997"/>
            </a:xfrm>
          </p:grpSpPr>
          <p:sp>
            <p:nvSpPr>
              <p:cNvPr id="31" name="矩形: 圆角 30">
                <a:extLst>
                  <a:ext uri="{FF2B5EF4-FFF2-40B4-BE49-F238E27FC236}">
                    <a16:creationId xmlns:a16="http://schemas.microsoft.com/office/drawing/2014/main" id="{2DA5E28D-BC59-4566-A76F-F5BF0D7A0402}"/>
                  </a:ext>
                </a:extLst>
              </p:cNvPr>
              <p:cNvSpPr/>
              <p:nvPr/>
            </p:nvSpPr>
            <p:spPr>
              <a:xfrm>
                <a:off x="1839059" y="967769"/>
                <a:ext cx="4337852"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32" name="文本框 31">
                <a:extLst>
                  <a:ext uri="{FF2B5EF4-FFF2-40B4-BE49-F238E27FC236}">
                    <a16:creationId xmlns:a16="http://schemas.microsoft.com/office/drawing/2014/main" id="{5003D0D2-12E5-41FB-986F-DB6AAC2A0A53}"/>
                  </a:ext>
                </a:extLst>
              </p:cNvPr>
              <p:cNvSpPr txBox="1"/>
              <p:nvPr/>
            </p:nvSpPr>
            <p:spPr>
              <a:xfrm>
                <a:off x="2636723" y="1009435"/>
                <a:ext cx="3540188"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Rdt3.0</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性能低下的原因</a:t>
                </a:r>
              </a:p>
            </p:txBody>
          </p:sp>
        </p:grpSp>
        <p:pic>
          <p:nvPicPr>
            <p:cNvPr id="30" name="图片 29">
              <a:extLst>
                <a:ext uri="{FF2B5EF4-FFF2-40B4-BE49-F238E27FC236}">
                  <a16:creationId xmlns:a16="http://schemas.microsoft.com/office/drawing/2014/main" id="{CC62D498-390D-4BD1-8B58-171D3C65A3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
        <p:nvSpPr>
          <p:cNvPr id="36" name="Line 4">
            <a:extLst>
              <a:ext uri="{FF2B5EF4-FFF2-40B4-BE49-F238E27FC236}">
                <a16:creationId xmlns:a16="http://schemas.microsoft.com/office/drawing/2014/main" id="{5706C35F-B765-43D0-A66E-2F9C9C0144C4}"/>
              </a:ext>
            </a:extLst>
          </p:cNvPr>
          <p:cNvSpPr>
            <a:spLocks noChangeShapeType="1"/>
          </p:cNvSpPr>
          <p:nvPr/>
        </p:nvSpPr>
        <p:spPr bwMode="auto">
          <a:xfrm>
            <a:off x="5478284" y="2376524"/>
            <a:ext cx="2227262" cy="9223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7" name="Text Box 5">
            <a:extLst>
              <a:ext uri="{FF2B5EF4-FFF2-40B4-BE49-F238E27FC236}">
                <a16:creationId xmlns:a16="http://schemas.microsoft.com/office/drawing/2014/main" id="{73F08659-3E2E-4E1D-B3BB-411C61FC3602}"/>
              </a:ext>
            </a:extLst>
          </p:cNvPr>
          <p:cNvSpPr txBox="1">
            <a:spLocks noChangeArrowheads="1"/>
          </p:cNvSpPr>
          <p:nvPr/>
        </p:nvSpPr>
        <p:spPr bwMode="auto">
          <a:xfrm>
            <a:off x="1156447" y="2179832"/>
            <a:ext cx="3715439" cy="282751"/>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首个分组的第</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个比特被传输</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 t = 0</a:t>
            </a:r>
          </a:p>
          <a:p>
            <a:endPar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8" name="Line 6">
            <a:extLst>
              <a:ext uri="{FF2B5EF4-FFF2-40B4-BE49-F238E27FC236}">
                <a16:creationId xmlns:a16="http://schemas.microsoft.com/office/drawing/2014/main" id="{630ECA73-F04C-416E-ABA4-467D864F9E22}"/>
              </a:ext>
            </a:extLst>
          </p:cNvPr>
          <p:cNvSpPr>
            <a:spLocks noChangeShapeType="1"/>
          </p:cNvSpPr>
          <p:nvPr/>
        </p:nvSpPr>
        <p:spPr bwMode="auto">
          <a:xfrm>
            <a:off x="5467172" y="2157450"/>
            <a:ext cx="0" cy="284479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9" name="Line 7">
            <a:extLst>
              <a:ext uri="{FF2B5EF4-FFF2-40B4-BE49-F238E27FC236}">
                <a16:creationId xmlns:a16="http://schemas.microsoft.com/office/drawing/2014/main" id="{BF8FC3B7-9BF4-482E-831D-36FBEECA2500}"/>
              </a:ext>
            </a:extLst>
          </p:cNvPr>
          <p:cNvSpPr>
            <a:spLocks noChangeShapeType="1"/>
          </p:cNvSpPr>
          <p:nvPr/>
        </p:nvSpPr>
        <p:spPr bwMode="auto">
          <a:xfrm>
            <a:off x="7694434" y="2170149"/>
            <a:ext cx="0" cy="292979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0" name="Text Box 8">
            <a:extLst>
              <a:ext uri="{FF2B5EF4-FFF2-40B4-BE49-F238E27FC236}">
                <a16:creationId xmlns:a16="http://schemas.microsoft.com/office/drawing/2014/main" id="{25865B85-01A3-484B-BEF8-5A6601AB1E4F}"/>
              </a:ext>
            </a:extLst>
          </p:cNvPr>
          <p:cNvSpPr txBox="1">
            <a:spLocks noChangeArrowheads="1"/>
          </p:cNvSpPr>
          <p:nvPr/>
        </p:nvSpPr>
        <p:spPr bwMode="auto">
          <a:xfrm>
            <a:off x="4878210" y="1820899"/>
            <a:ext cx="946149" cy="350837"/>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en-US"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p>
        </p:txBody>
      </p:sp>
      <p:sp>
        <p:nvSpPr>
          <p:cNvPr id="41" name="Text Box 9">
            <a:extLst>
              <a:ext uri="{FF2B5EF4-FFF2-40B4-BE49-F238E27FC236}">
                <a16:creationId xmlns:a16="http://schemas.microsoft.com/office/drawing/2014/main" id="{7E3EC7DD-00EA-4792-8C87-40917450E2CD}"/>
              </a:ext>
            </a:extLst>
          </p:cNvPr>
          <p:cNvSpPr txBox="1">
            <a:spLocks noChangeArrowheads="1"/>
          </p:cNvSpPr>
          <p:nvPr/>
        </p:nvSpPr>
        <p:spPr bwMode="auto">
          <a:xfrm>
            <a:off x="7116584" y="1820899"/>
            <a:ext cx="946150" cy="350837"/>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en-US"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p>
        </p:txBody>
      </p:sp>
      <p:sp>
        <p:nvSpPr>
          <p:cNvPr id="42" name="Line 10">
            <a:extLst>
              <a:ext uri="{FF2B5EF4-FFF2-40B4-BE49-F238E27FC236}">
                <a16:creationId xmlns:a16="http://schemas.microsoft.com/office/drawing/2014/main" id="{E5C76C75-A2D5-43D9-94B2-D9425F24EADA}"/>
              </a:ext>
            </a:extLst>
          </p:cNvPr>
          <p:cNvSpPr>
            <a:spLocks noChangeShapeType="1"/>
          </p:cNvSpPr>
          <p:nvPr/>
        </p:nvSpPr>
        <p:spPr bwMode="auto">
          <a:xfrm>
            <a:off x="5490984" y="2371762"/>
            <a:ext cx="2219324" cy="1904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3" name="Line 11">
            <a:extLst>
              <a:ext uri="{FF2B5EF4-FFF2-40B4-BE49-F238E27FC236}">
                <a16:creationId xmlns:a16="http://schemas.microsoft.com/office/drawing/2014/main" id="{7469D962-73B4-48B3-88FE-1F608FCB7675}"/>
              </a:ext>
            </a:extLst>
          </p:cNvPr>
          <p:cNvSpPr>
            <a:spLocks noChangeShapeType="1"/>
          </p:cNvSpPr>
          <p:nvPr/>
        </p:nvSpPr>
        <p:spPr bwMode="auto">
          <a:xfrm>
            <a:off x="5495746" y="4483135"/>
            <a:ext cx="2198690" cy="1439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4" name="Line 12">
            <a:extLst>
              <a:ext uri="{FF2B5EF4-FFF2-40B4-BE49-F238E27FC236}">
                <a16:creationId xmlns:a16="http://schemas.microsoft.com/office/drawing/2014/main" id="{CCC0DD91-E29F-4D0E-85B8-9DF8EFEAFB0F}"/>
              </a:ext>
            </a:extLst>
          </p:cNvPr>
          <p:cNvSpPr>
            <a:spLocks noChangeShapeType="1"/>
          </p:cNvSpPr>
          <p:nvPr/>
        </p:nvSpPr>
        <p:spPr bwMode="auto">
          <a:xfrm flipV="1">
            <a:off x="5495746" y="3540161"/>
            <a:ext cx="2209800" cy="922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6" name="Line 14">
            <a:extLst>
              <a:ext uri="{FF2B5EF4-FFF2-40B4-BE49-F238E27FC236}">
                <a16:creationId xmlns:a16="http://schemas.microsoft.com/office/drawing/2014/main" id="{2FC76803-9E96-449B-B26F-4F7EB9907E09}"/>
              </a:ext>
            </a:extLst>
          </p:cNvPr>
          <p:cNvSpPr>
            <a:spLocks noChangeShapeType="1"/>
          </p:cNvSpPr>
          <p:nvPr/>
        </p:nvSpPr>
        <p:spPr bwMode="auto">
          <a:xfrm flipH="1">
            <a:off x="5329059" y="2370174"/>
            <a:ext cx="131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7" name="Line 15">
            <a:extLst>
              <a:ext uri="{FF2B5EF4-FFF2-40B4-BE49-F238E27FC236}">
                <a16:creationId xmlns:a16="http://schemas.microsoft.com/office/drawing/2014/main" id="{77F1CF2C-D5F9-4F1F-A6ED-90464358AF8D}"/>
              </a:ext>
            </a:extLst>
          </p:cNvPr>
          <p:cNvSpPr>
            <a:spLocks noChangeShapeType="1"/>
          </p:cNvSpPr>
          <p:nvPr/>
        </p:nvSpPr>
        <p:spPr bwMode="auto">
          <a:xfrm flipH="1">
            <a:off x="5329059" y="2611474"/>
            <a:ext cx="131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8" name="Line 16">
            <a:extLst>
              <a:ext uri="{FF2B5EF4-FFF2-40B4-BE49-F238E27FC236}">
                <a16:creationId xmlns:a16="http://schemas.microsoft.com/office/drawing/2014/main" id="{256DD216-4595-4780-A27F-41E234552086}"/>
              </a:ext>
            </a:extLst>
          </p:cNvPr>
          <p:cNvSpPr>
            <a:spLocks noChangeShapeType="1"/>
          </p:cNvSpPr>
          <p:nvPr/>
        </p:nvSpPr>
        <p:spPr bwMode="auto">
          <a:xfrm flipH="1">
            <a:off x="5340171" y="4470436"/>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9" name="Text Box 17">
            <a:extLst>
              <a:ext uri="{FF2B5EF4-FFF2-40B4-BE49-F238E27FC236}">
                <a16:creationId xmlns:a16="http://schemas.microsoft.com/office/drawing/2014/main" id="{806A900A-00F9-4CA7-8C92-858CC74C9F30}"/>
              </a:ext>
            </a:extLst>
          </p:cNvPr>
          <p:cNvSpPr txBox="1">
            <a:spLocks noChangeArrowheads="1"/>
          </p:cNvSpPr>
          <p:nvPr/>
        </p:nvSpPr>
        <p:spPr bwMode="auto">
          <a:xfrm>
            <a:off x="4676596" y="3343311"/>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RTT</a:t>
            </a:r>
            <a:r>
              <a:rPr lang="en-US" altLang="zh-CN" sz="10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0" name="Line 18">
            <a:extLst>
              <a:ext uri="{FF2B5EF4-FFF2-40B4-BE49-F238E27FC236}">
                <a16:creationId xmlns:a16="http://schemas.microsoft.com/office/drawing/2014/main" id="{A6F94577-A707-44F0-9277-BE9B055EDEB2}"/>
              </a:ext>
            </a:extLst>
          </p:cNvPr>
          <p:cNvSpPr>
            <a:spLocks noChangeShapeType="1"/>
          </p:cNvSpPr>
          <p:nvPr/>
        </p:nvSpPr>
        <p:spPr bwMode="auto">
          <a:xfrm>
            <a:off x="5363984" y="3651286"/>
            <a:ext cx="11112" cy="8112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1" name="Line 19">
            <a:extLst>
              <a:ext uri="{FF2B5EF4-FFF2-40B4-BE49-F238E27FC236}">
                <a16:creationId xmlns:a16="http://schemas.microsoft.com/office/drawing/2014/main" id="{170835F9-173F-49E5-8FFE-CEF889267EAC}"/>
              </a:ext>
            </a:extLst>
          </p:cNvPr>
          <p:cNvSpPr>
            <a:spLocks noChangeShapeType="1"/>
          </p:cNvSpPr>
          <p:nvPr/>
        </p:nvSpPr>
        <p:spPr bwMode="auto">
          <a:xfrm flipV="1">
            <a:off x="5368746" y="2633699"/>
            <a:ext cx="3175" cy="768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2" name="Text Box 20">
            <a:extLst>
              <a:ext uri="{FF2B5EF4-FFF2-40B4-BE49-F238E27FC236}">
                <a16:creationId xmlns:a16="http://schemas.microsoft.com/office/drawing/2014/main" id="{9FAEE1AF-F877-4BDC-A2BA-9B22DBD2C653}"/>
              </a:ext>
            </a:extLst>
          </p:cNvPr>
          <p:cNvSpPr txBox="1">
            <a:spLocks noChangeArrowheads="1"/>
          </p:cNvSpPr>
          <p:nvPr/>
        </p:nvSpPr>
        <p:spPr bwMode="auto">
          <a:xfrm>
            <a:off x="1156447" y="2538213"/>
            <a:ext cx="4014777" cy="34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首个分组的最后</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比特被传输</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t = L / R</a:t>
            </a:r>
          </a:p>
        </p:txBody>
      </p:sp>
      <p:sp>
        <p:nvSpPr>
          <p:cNvPr id="53" name="Line 21">
            <a:extLst>
              <a:ext uri="{FF2B5EF4-FFF2-40B4-BE49-F238E27FC236}">
                <a16:creationId xmlns:a16="http://schemas.microsoft.com/office/drawing/2014/main" id="{7E785514-438D-42C3-83B9-133503C43288}"/>
              </a:ext>
            </a:extLst>
          </p:cNvPr>
          <p:cNvSpPr>
            <a:spLocks noChangeShapeType="1"/>
          </p:cNvSpPr>
          <p:nvPr/>
        </p:nvSpPr>
        <p:spPr bwMode="auto">
          <a:xfrm flipH="1">
            <a:off x="7681734" y="3284574"/>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4" name="Text Box 22">
            <a:extLst>
              <a:ext uri="{FF2B5EF4-FFF2-40B4-BE49-F238E27FC236}">
                <a16:creationId xmlns:a16="http://schemas.microsoft.com/office/drawing/2014/main" id="{86C9778A-BEE5-470F-AA4C-543B3C9B3279}"/>
              </a:ext>
            </a:extLst>
          </p:cNvPr>
          <p:cNvSpPr txBox="1">
            <a:spLocks noChangeArrowheads="1"/>
          </p:cNvSpPr>
          <p:nvPr/>
        </p:nvSpPr>
        <p:spPr bwMode="auto">
          <a:xfrm>
            <a:off x="7873822" y="2999568"/>
            <a:ext cx="3175739" cy="29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首个分组的第</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个比特到达</a:t>
            </a:r>
          </a:p>
        </p:txBody>
      </p:sp>
      <p:sp>
        <p:nvSpPr>
          <p:cNvPr id="55" name="Line 23">
            <a:extLst>
              <a:ext uri="{FF2B5EF4-FFF2-40B4-BE49-F238E27FC236}">
                <a16:creationId xmlns:a16="http://schemas.microsoft.com/office/drawing/2014/main" id="{85B6087D-F80D-4ADC-9417-4B9FF447F7BD}"/>
              </a:ext>
            </a:extLst>
          </p:cNvPr>
          <p:cNvSpPr>
            <a:spLocks noChangeShapeType="1"/>
          </p:cNvSpPr>
          <p:nvPr/>
        </p:nvSpPr>
        <p:spPr bwMode="auto">
          <a:xfrm>
            <a:off x="7705546" y="3533811"/>
            <a:ext cx="1270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6" name="Text Box 24">
            <a:extLst>
              <a:ext uri="{FF2B5EF4-FFF2-40B4-BE49-F238E27FC236}">
                <a16:creationId xmlns:a16="http://schemas.microsoft.com/office/drawing/2014/main" id="{60BC4FE7-4EDA-49AA-B955-D336CAF41838}"/>
              </a:ext>
            </a:extLst>
          </p:cNvPr>
          <p:cNvSpPr txBox="1">
            <a:spLocks noChangeArrowheads="1"/>
          </p:cNvSpPr>
          <p:nvPr/>
        </p:nvSpPr>
        <p:spPr bwMode="auto">
          <a:xfrm>
            <a:off x="7873822" y="3298861"/>
            <a:ext cx="4318178" cy="412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首个分组的最后</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个比特到达</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发送</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ACK</a:t>
            </a:r>
          </a:p>
        </p:txBody>
      </p:sp>
      <p:sp>
        <p:nvSpPr>
          <p:cNvPr id="57" name="Text Box 25">
            <a:extLst>
              <a:ext uri="{FF2B5EF4-FFF2-40B4-BE49-F238E27FC236}">
                <a16:creationId xmlns:a16="http://schemas.microsoft.com/office/drawing/2014/main" id="{00BE5791-35B8-4518-B5DC-081933E52129}"/>
              </a:ext>
            </a:extLst>
          </p:cNvPr>
          <p:cNvSpPr txBox="1">
            <a:spLocks noChangeArrowheads="1"/>
          </p:cNvSpPr>
          <p:nvPr/>
        </p:nvSpPr>
        <p:spPr bwMode="auto">
          <a:xfrm>
            <a:off x="632777" y="4272633"/>
            <a:ext cx="4683581" cy="45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到达</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b="1" dirty="0">
                <a:latin typeface="Times New Roman" panose="02020603050405020304" pitchFamily="18" charset="0"/>
                <a:ea typeface="思源黑体 CN Normal" panose="020B0400000000000000" pitchFamily="34" charset="-122"/>
                <a:cs typeface="Times New Roman" panose="02020603050405020304" pitchFamily="18" charset="0"/>
              </a:rPr>
              <a:t>发送下一个分组</a:t>
            </a:r>
            <a:r>
              <a:rPr lang="en-US" altLang="zh-CN" b="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t = RTT + L / R</a:t>
            </a:r>
          </a:p>
        </p:txBody>
      </p:sp>
      <p:sp>
        <p:nvSpPr>
          <p:cNvPr id="58" name="Freeform 26">
            <a:extLst>
              <a:ext uri="{FF2B5EF4-FFF2-40B4-BE49-F238E27FC236}">
                <a16:creationId xmlns:a16="http://schemas.microsoft.com/office/drawing/2014/main" id="{E7454E33-65AB-43F3-B3E5-94D1C8F025B6}"/>
              </a:ext>
            </a:extLst>
          </p:cNvPr>
          <p:cNvSpPr>
            <a:spLocks/>
          </p:cNvSpPr>
          <p:nvPr/>
        </p:nvSpPr>
        <p:spPr bwMode="auto">
          <a:xfrm>
            <a:off x="5473522" y="4478374"/>
            <a:ext cx="1436688" cy="577850"/>
          </a:xfrm>
          <a:custGeom>
            <a:avLst/>
            <a:gdLst>
              <a:gd name="T0" fmla="*/ 0 w 1845"/>
              <a:gd name="T1" fmla="*/ 0 h 592"/>
              <a:gd name="T2" fmla="*/ 2147483646 w 1845"/>
              <a:gd name="T3" fmla="*/ 2147483646 h 592"/>
              <a:gd name="T4" fmla="*/ 2147483646 w 1845"/>
              <a:gd name="T5" fmla="*/ 2147483646 h 592"/>
              <a:gd name="T6" fmla="*/ 0 w 1845"/>
              <a:gd name="T7" fmla="*/ 2147483646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w="9525">
            <a:solidFill>
              <a:srgbClr val="000000"/>
            </a:solidFill>
            <a:round/>
            <a:headEnd/>
            <a:tailEnd/>
          </a:ln>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59" name="Group 27">
            <a:extLst>
              <a:ext uri="{FF2B5EF4-FFF2-40B4-BE49-F238E27FC236}">
                <a16:creationId xmlns:a16="http://schemas.microsoft.com/office/drawing/2014/main" id="{CE138EC4-FF2E-46CE-8D13-ED3A53CFB847}"/>
              </a:ext>
            </a:extLst>
          </p:cNvPr>
          <p:cNvGrpSpPr>
            <a:grpSpLocks/>
          </p:cNvGrpSpPr>
          <p:nvPr/>
        </p:nvGrpSpPr>
        <p:grpSpPr bwMode="auto">
          <a:xfrm>
            <a:off x="5484634" y="4470436"/>
            <a:ext cx="1281112" cy="534988"/>
            <a:chOff x="12315" y="13225"/>
            <a:chExt cx="2775" cy="913"/>
          </a:xfrm>
        </p:grpSpPr>
        <p:sp>
          <p:nvSpPr>
            <p:cNvPr id="60" name="Line 28">
              <a:extLst>
                <a:ext uri="{FF2B5EF4-FFF2-40B4-BE49-F238E27FC236}">
                  <a16:creationId xmlns:a16="http://schemas.microsoft.com/office/drawing/2014/main" id="{2ACD90C4-D9E9-4DE8-B1AB-E5252091661B}"/>
                </a:ext>
              </a:extLst>
            </p:cNvPr>
            <p:cNvSpPr>
              <a:spLocks noChangeShapeType="1"/>
            </p:cNvSpPr>
            <p:nvPr/>
          </p:nvSpPr>
          <p:spPr bwMode="auto">
            <a:xfrm>
              <a:off x="12315" y="13225"/>
              <a:ext cx="1587" cy="5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1" name="Line 29">
              <a:extLst>
                <a:ext uri="{FF2B5EF4-FFF2-40B4-BE49-F238E27FC236}">
                  <a16:creationId xmlns:a16="http://schemas.microsoft.com/office/drawing/2014/main" id="{038F56F7-79C8-4C77-B839-78F73698AD78}"/>
                </a:ext>
              </a:extLst>
            </p:cNvPr>
            <p:cNvSpPr>
              <a:spLocks noChangeShapeType="1"/>
            </p:cNvSpPr>
            <p:nvPr/>
          </p:nvSpPr>
          <p:spPr bwMode="auto">
            <a:xfrm>
              <a:off x="13915" y="13737"/>
              <a:ext cx="1175" cy="401"/>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62" name="Line 30">
            <a:extLst>
              <a:ext uri="{FF2B5EF4-FFF2-40B4-BE49-F238E27FC236}">
                <a16:creationId xmlns:a16="http://schemas.microsoft.com/office/drawing/2014/main" id="{10D64934-10CF-4A9D-BDC1-149E074700B8}"/>
              </a:ext>
            </a:extLst>
          </p:cNvPr>
          <p:cNvSpPr>
            <a:spLocks noChangeShapeType="1"/>
          </p:cNvSpPr>
          <p:nvPr/>
        </p:nvSpPr>
        <p:spPr bwMode="auto">
          <a:xfrm>
            <a:off x="5484634" y="4711736"/>
            <a:ext cx="317500" cy="1238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3" name="Line 31">
            <a:extLst>
              <a:ext uri="{FF2B5EF4-FFF2-40B4-BE49-F238E27FC236}">
                <a16:creationId xmlns:a16="http://schemas.microsoft.com/office/drawing/2014/main" id="{217235F2-2EA0-4C42-B45F-A4E28139E971}"/>
              </a:ext>
            </a:extLst>
          </p:cNvPr>
          <p:cNvSpPr>
            <a:spLocks noChangeShapeType="1"/>
          </p:cNvSpPr>
          <p:nvPr/>
        </p:nvSpPr>
        <p:spPr bwMode="auto">
          <a:xfrm>
            <a:off x="5808484" y="4835561"/>
            <a:ext cx="541337" cy="23495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5" name="Freeform 13">
            <a:extLst>
              <a:ext uri="{FF2B5EF4-FFF2-40B4-BE49-F238E27FC236}">
                <a16:creationId xmlns:a16="http://schemas.microsoft.com/office/drawing/2014/main" id="{F927E176-B80D-4D98-AC4B-B7EC37C682B5}"/>
              </a:ext>
            </a:extLst>
          </p:cNvPr>
          <p:cNvSpPr>
            <a:spLocks/>
          </p:cNvSpPr>
          <p:nvPr/>
        </p:nvSpPr>
        <p:spPr bwMode="auto">
          <a:xfrm>
            <a:off x="5473522" y="2370174"/>
            <a:ext cx="2220914" cy="11557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19050">
            <a:solidFill>
              <a:srgbClr val="000000"/>
            </a:solidFill>
            <a:round/>
            <a:headEnd/>
            <a:tailEnd/>
          </a:ln>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graphicFrame>
        <p:nvGraphicFramePr>
          <p:cNvPr id="64" name="Object 11">
            <a:extLst>
              <a:ext uri="{FF2B5EF4-FFF2-40B4-BE49-F238E27FC236}">
                <a16:creationId xmlns:a16="http://schemas.microsoft.com/office/drawing/2014/main" id="{661B021C-9045-49C1-86D4-C441924E41F1}"/>
              </a:ext>
            </a:extLst>
          </p:cNvPr>
          <p:cNvGraphicFramePr>
            <a:graphicFrameLocks noChangeAspect="1"/>
          </p:cNvGraphicFramePr>
          <p:nvPr/>
        </p:nvGraphicFramePr>
        <p:xfrm>
          <a:off x="2966064" y="5407914"/>
          <a:ext cx="6767513" cy="1044575"/>
        </p:xfrm>
        <a:graphic>
          <a:graphicData uri="http://schemas.openxmlformats.org/presentationml/2006/ole">
            <mc:AlternateContent xmlns:mc="http://schemas.openxmlformats.org/markup-compatibility/2006">
              <mc:Choice xmlns:v="urn:schemas-microsoft-com:vml" Requires="v">
                <p:oleObj spid="_x0000_s2091" name="Picture" r:id="rId5" imgW="3181320" imgH="495360" progId="Word.Picture.8">
                  <p:embed/>
                </p:oleObj>
              </mc:Choice>
              <mc:Fallback>
                <p:oleObj name="Picture" r:id="rId5" imgW="3181320" imgH="495360" progId="Word.Picture.8">
                  <p:embed/>
                  <p:pic>
                    <p:nvPicPr>
                      <p:cNvPr id="64" name="Object 11">
                        <a:extLst>
                          <a:ext uri="{FF2B5EF4-FFF2-40B4-BE49-F238E27FC236}">
                            <a16:creationId xmlns:a16="http://schemas.microsoft.com/office/drawing/2014/main" id="{661B021C-9045-49C1-86D4-C441924E41F1}"/>
                          </a:ext>
                        </a:extLst>
                      </p:cNvPr>
                      <p:cNvPicPr>
                        <a:picLocks noChangeAspect="1" noChangeArrowheads="1"/>
                      </p:cNvPicPr>
                      <p:nvPr/>
                    </p:nvPicPr>
                    <p:blipFill>
                      <a:blip r:embed="rId6"/>
                      <a:srcRect/>
                      <a:stretch>
                        <a:fillRect/>
                      </a:stretch>
                    </p:blipFill>
                    <p:spPr bwMode="auto">
                      <a:xfrm>
                        <a:off x="2966064" y="5407914"/>
                        <a:ext cx="6767513" cy="1044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7796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500"/>
                                        <p:tgtEl>
                                          <p:spTgt spid="48"/>
                                        </p:tgtEl>
                                      </p:cBhvr>
                                    </p:animEffect>
                                  </p:childTnLst>
                                </p:cTn>
                              </p:par>
                            </p:childTnLst>
                          </p:cTn>
                        </p:par>
                        <p:par>
                          <p:cTn id="51" fill="hold">
                            <p:stCondLst>
                              <p:cond delay="5000"/>
                            </p:stCondLst>
                            <p:childTnLst>
                              <p:par>
                                <p:cTn id="52" presetID="22" presetClass="entr" presetSubtype="4" fill="hold" grpId="0" nodeType="after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down)">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up)">
                                      <p:cBhvr>
                                        <p:cTn id="57" dur="500"/>
                                        <p:tgtEl>
                                          <p:spTgt spid="5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childTnLst>
                          </p:cTn>
                        </p:par>
                        <p:par>
                          <p:cTn id="63" fill="hold">
                            <p:stCondLst>
                              <p:cond delay="5500"/>
                            </p:stCondLst>
                            <p:childTnLst>
                              <p:par>
                                <p:cTn id="64" presetID="22" presetClass="entr" presetSubtype="8"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6000"/>
                            </p:stCondLst>
                            <p:childTnLst>
                              <p:par>
                                <p:cTn id="68" presetID="1"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childTnLst>
                          </p:cTn>
                        </p:par>
                        <p:par>
                          <p:cTn id="70" fill="hold">
                            <p:stCondLst>
                              <p:cond delay="6000"/>
                            </p:stCondLst>
                            <p:childTnLst>
                              <p:par>
                                <p:cTn id="71" presetID="22" presetClass="entr" presetSubtype="8"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left)">
                                      <p:cBhvr>
                                        <p:cTn id="73" dur="500"/>
                                        <p:tgtEl>
                                          <p:spTgt spid="5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left)">
                                      <p:cBhvr>
                                        <p:cTn id="83" dur="500"/>
                                        <p:tgtEl>
                                          <p:spTgt spid="56"/>
                                        </p:tgtEl>
                                      </p:cBhvr>
                                    </p:animEffect>
                                  </p:childTnLst>
                                </p:cTn>
                              </p:par>
                            </p:childTnLst>
                          </p:cTn>
                        </p:par>
                        <p:par>
                          <p:cTn id="84" fill="hold">
                            <p:stCondLst>
                              <p:cond delay="7000"/>
                            </p:stCondLst>
                            <p:childTnLst>
                              <p:par>
                                <p:cTn id="85" presetID="22" presetClass="entr" presetSubtype="2" fill="hold" grpId="0" nodeType="after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right)">
                                      <p:cBhvr>
                                        <p:cTn id="87" dur="500"/>
                                        <p:tgtEl>
                                          <p:spTgt spid="44"/>
                                        </p:tgtEl>
                                      </p:cBhvr>
                                    </p:animEffect>
                                  </p:childTnLst>
                                </p:cTn>
                              </p:par>
                            </p:childTnLst>
                          </p:cTn>
                        </p:par>
                        <p:par>
                          <p:cTn id="88" fill="hold">
                            <p:stCondLst>
                              <p:cond delay="7500"/>
                            </p:stCondLst>
                            <p:childTnLst>
                              <p:par>
                                <p:cTn id="89" presetID="22" presetClass="entr" presetSubtype="8" fill="hold" grpId="0" nodeType="after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par>
                          <p:cTn id="92" fill="hold">
                            <p:stCondLst>
                              <p:cond delay="8000"/>
                            </p:stCondLst>
                            <p:childTnLst>
                              <p:par>
                                <p:cTn id="93" presetID="22" presetClass="entr" presetSubtype="8" fill="hold" grpId="0" nodeType="after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wipe(left)">
                                      <p:cBhvr>
                                        <p:cTn id="95" dur="500"/>
                                        <p:tgtEl>
                                          <p:spTgt spid="43"/>
                                        </p:tgtEl>
                                      </p:cBhvr>
                                    </p:animEffect>
                                  </p:childTnLst>
                                </p:cTn>
                              </p:par>
                            </p:childTnLst>
                          </p:cTn>
                        </p:par>
                        <p:par>
                          <p:cTn id="96" fill="hold">
                            <p:stCondLst>
                              <p:cond delay="8500"/>
                            </p:stCondLst>
                            <p:childTnLst>
                              <p:par>
                                <p:cTn id="97" presetID="22" presetClass="entr" presetSubtype="8" fill="hold" grpId="0" nodeType="after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left)">
                                      <p:cBhvr>
                                        <p:cTn id="99" dur="500"/>
                                        <p:tgtEl>
                                          <p:spTgt spid="58"/>
                                        </p:tgtEl>
                                      </p:cBhvr>
                                    </p:animEffect>
                                  </p:childTnLst>
                                </p:cTn>
                              </p:par>
                            </p:childTnLst>
                          </p:cTn>
                        </p:par>
                        <p:par>
                          <p:cTn id="100" fill="hold">
                            <p:stCondLst>
                              <p:cond delay="9000"/>
                            </p:stCondLst>
                            <p:childTnLst>
                              <p:par>
                                <p:cTn id="101" presetID="1" presetClass="entr" presetSubtype="0" fill="hold" nodeType="after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dissolve">
                                      <p:cBhvr>
                                        <p:cTn id="1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animBg="1"/>
      <p:bldP spid="40" grpId="0"/>
      <p:bldP spid="41" grpId="0"/>
      <p:bldP spid="42" grpId="0" animBg="1"/>
      <p:bldP spid="43" grpId="0" animBg="1"/>
      <p:bldP spid="44" grpId="0" animBg="1"/>
      <p:bldP spid="46" grpId="0" animBg="1"/>
      <p:bldP spid="47" grpId="0" animBg="1"/>
      <p:bldP spid="48" grpId="0" animBg="1"/>
      <p:bldP spid="49" grpId="0"/>
      <p:bldP spid="50" grpId="0" animBg="1"/>
      <p:bldP spid="51" grpId="0" animBg="1"/>
      <p:bldP spid="52" grpId="0"/>
      <p:bldP spid="53" grpId="0" animBg="1"/>
      <p:bldP spid="54" grpId="0"/>
      <p:bldP spid="55" grpId="0" animBg="1"/>
      <p:bldP spid="56" grpId="0"/>
      <p:bldP spid="57" grpId="0"/>
      <p:bldP spid="58" grpId="0" animBg="1"/>
      <p:bldP spid="62" grpId="0" animBg="1"/>
      <p:bldP spid="63" grpId="0" animBg="1"/>
      <p:bldP spid="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A6A42FED-5FEE-4CB6-AC94-CA53DDAAFFBE}"/>
              </a:ext>
            </a:extLst>
          </p:cNvPr>
          <p:cNvGrpSpPr/>
          <p:nvPr/>
        </p:nvGrpSpPr>
        <p:grpSpPr>
          <a:xfrm>
            <a:off x="910193" y="2591467"/>
            <a:ext cx="6939670" cy="476221"/>
            <a:chOff x="1403750" y="3593123"/>
            <a:chExt cx="6939670" cy="476221"/>
          </a:xfrm>
        </p:grpSpPr>
        <p:grpSp>
          <p:nvGrpSpPr>
            <p:cNvPr id="60" name="组合 59">
              <a:extLst>
                <a:ext uri="{FF2B5EF4-FFF2-40B4-BE49-F238E27FC236}">
                  <a16:creationId xmlns:a16="http://schemas.microsoft.com/office/drawing/2014/main" id="{F6E77D1B-7C5E-455F-B514-5FE31DEEDA6C}"/>
                </a:ext>
              </a:extLst>
            </p:cNvPr>
            <p:cNvGrpSpPr/>
            <p:nvPr/>
          </p:nvGrpSpPr>
          <p:grpSpPr>
            <a:xfrm>
              <a:off x="1403750" y="3593123"/>
              <a:ext cx="490436" cy="476221"/>
              <a:chOff x="1403750" y="3593123"/>
              <a:chExt cx="808892" cy="785446"/>
            </a:xfrm>
          </p:grpSpPr>
          <p:sp>
            <p:nvSpPr>
              <p:cNvPr id="62" name="对话气泡: 椭圆形 61">
                <a:extLst>
                  <a:ext uri="{FF2B5EF4-FFF2-40B4-BE49-F238E27FC236}">
                    <a16:creationId xmlns:a16="http://schemas.microsoft.com/office/drawing/2014/main" id="{EA11CDA2-52D4-44FD-B3A9-5648FB76488C}"/>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round-web-cam_17861">
                <a:extLst>
                  <a:ext uri="{FF2B5EF4-FFF2-40B4-BE49-F238E27FC236}">
                    <a16:creationId xmlns:a16="http://schemas.microsoft.com/office/drawing/2014/main" id="{23E59009-6AFB-4BD3-B5EB-8F04D1F58073}"/>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1" name="Text Box 79">
              <a:extLst>
                <a:ext uri="{FF2B5EF4-FFF2-40B4-BE49-F238E27FC236}">
                  <a16:creationId xmlns:a16="http://schemas.microsoft.com/office/drawing/2014/main" id="{E25FA3BA-E358-465B-B48C-70778545BDFE}"/>
                </a:ext>
              </a:extLst>
            </p:cNvPr>
            <p:cNvSpPr txBox="1">
              <a:spLocks noChangeArrowheads="1"/>
            </p:cNvSpPr>
            <p:nvPr/>
          </p:nvSpPr>
          <p:spPr bwMode="auto">
            <a:xfrm>
              <a:off x="1985931" y="3593123"/>
              <a:ext cx="635748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允许发送方发送多个分组而无需等待确认</a:t>
              </a:r>
            </a:p>
          </p:txBody>
        </p:sp>
      </p:grpSp>
      <p:sp>
        <p:nvSpPr>
          <p:cNvPr id="64" name="Text Box 79">
            <a:extLst>
              <a:ext uri="{FF2B5EF4-FFF2-40B4-BE49-F238E27FC236}">
                <a16:creationId xmlns:a16="http://schemas.microsoft.com/office/drawing/2014/main" id="{D1348A63-1153-41DC-AA60-883CB11A22E5}"/>
              </a:ext>
            </a:extLst>
          </p:cNvPr>
          <p:cNvSpPr txBox="1">
            <a:spLocks noChangeArrowheads="1"/>
          </p:cNvSpPr>
          <p:nvPr/>
        </p:nvSpPr>
        <p:spPr bwMode="auto">
          <a:xfrm>
            <a:off x="1437799" y="3402734"/>
            <a:ext cx="6357489" cy="5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必须增大序号范围</a:t>
            </a:r>
          </a:p>
        </p:txBody>
      </p:sp>
      <p:sp>
        <p:nvSpPr>
          <p:cNvPr id="16" name="Text Box 79">
            <a:extLst>
              <a:ext uri="{FF2B5EF4-FFF2-40B4-BE49-F238E27FC236}">
                <a16:creationId xmlns:a16="http://schemas.microsoft.com/office/drawing/2014/main" id="{D1348A63-1153-41DC-AA60-883CB11A22E5}"/>
              </a:ext>
            </a:extLst>
          </p:cNvPr>
          <p:cNvSpPr txBox="1">
            <a:spLocks noChangeArrowheads="1"/>
          </p:cNvSpPr>
          <p:nvPr/>
        </p:nvSpPr>
        <p:spPr bwMode="auto">
          <a:xfrm>
            <a:off x="1437799" y="4072569"/>
            <a:ext cx="6357489" cy="5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协议的发送方和接收方必须对分组进行缓存</a:t>
            </a:r>
          </a:p>
        </p:txBody>
      </p:sp>
      <p:grpSp>
        <p:nvGrpSpPr>
          <p:cNvPr id="18" name="组合 17">
            <a:extLst>
              <a:ext uri="{FF2B5EF4-FFF2-40B4-BE49-F238E27FC236}">
                <a16:creationId xmlns:a16="http://schemas.microsoft.com/office/drawing/2014/main" id="{C7202076-A5E1-4135-B390-3ED47E4A2D4E}"/>
              </a:ext>
            </a:extLst>
          </p:cNvPr>
          <p:cNvGrpSpPr/>
          <p:nvPr/>
        </p:nvGrpSpPr>
        <p:grpSpPr>
          <a:xfrm>
            <a:off x="430213" y="0"/>
            <a:ext cx="10031143" cy="1428589"/>
            <a:chOff x="551030" y="-368704"/>
            <a:chExt cx="10031143" cy="1428589"/>
          </a:xfrm>
        </p:grpSpPr>
        <p:grpSp>
          <p:nvGrpSpPr>
            <p:cNvPr id="19" name="组合 18">
              <a:extLst>
                <a:ext uri="{FF2B5EF4-FFF2-40B4-BE49-F238E27FC236}">
                  <a16:creationId xmlns:a16="http://schemas.microsoft.com/office/drawing/2014/main" id="{D4F2777F-D7E6-4CBC-A797-28FB4D66085F}"/>
                </a:ext>
              </a:extLst>
            </p:cNvPr>
            <p:cNvGrpSpPr/>
            <p:nvPr/>
          </p:nvGrpSpPr>
          <p:grpSpPr>
            <a:xfrm>
              <a:off x="1201632" y="303925"/>
              <a:ext cx="9380541" cy="701013"/>
              <a:chOff x="1839059" y="967769"/>
              <a:chExt cx="9380541" cy="701013"/>
            </a:xfrm>
          </p:grpSpPr>
          <p:sp>
            <p:nvSpPr>
              <p:cNvPr id="21" name="矩形: 圆角 30">
                <a:extLst>
                  <a:ext uri="{FF2B5EF4-FFF2-40B4-BE49-F238E27FC236}">
                    <a16:creationId xmlns:a16="http://schemas.microsoft.com/office/drawing/2014/main" id="{2DA5E28D-BC59-4566-A76F-F5BF0D7A0402}"/>
                  </a:ext>
                </a:extLst>
              </p:cNvPr>
              <p:cNvSpPr/>
              <p:nvPr/>
            </p:nvSpPr>
            <p:spPr>
              <a:xfrm>
                <a:off x="1839059" y="967769"/>
                <a:ext cx="9263944"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22" name="文本框 21">
                <a:extLst>
                  <a:ext uri="{FF2B5EF4-FFF2-40B4-BE49-F238E27FC236}">
                    <a16:creationId xmlns:a16="http://schemas.microsoft.com/office/drawing/2014/main" id="{5003D0D2-12E5-41FB-986F-DB6AAC2A0A53}"/>
                  </a:ext>
                </a:extLst>
              </p:cNvPr>
              <p:cNvSpPr txBox="1"/>
              <p:nvPr/>
            </p:nvSpPr>
            <p:spPr>
              <a:xfrm>
                <a:off x="2605485" y="1022451"/>
                <a:ext cx="8614115"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提高性能的一种可行方法：流水线技术</a:t>
                </a:r>
              </a:p>
            </p:txBody>
          </p:sp>
        </p:grpSp>
        <p:pic>
          <p:nvPicPr>
            <p:cNvPr id="20" name="图片 19">
              <a:extLst>
                <a:ext uri="{FF2B5EF4-FFF2-40B4-BE49-F238E27FC236}">
                  <a16:creationId xmlns:a16="http://schemas.microsoft.com/office/drawing/2014/main" id="{CC62D498-390D-4BD1-8B58-171D3C65A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352020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
                                            <p:txEl>
                                              <p:pRg st="0" end="0"/>
                                            </p:txEl>
                                          </p:spTgt>
                                        </p:tgtEl>
                                        <p:attrNameLst>
                                          <p:attrName>style.visibility</p:attrName>
                                        </p:attrNameLst>
                                      </p:cBhvr>
                                      <p:to>
                                        <p:strVal val="visible"/>
                                      </p:to>
                                    </p:set>
                                    <p:animEffect transition="in" filter="wipe(left)">
                                      <p:cBhvr>
                                        <p:cTn id="16" dur="500"/>
                                        <p:tgtEl>
                                          <p:spTgt spid="6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wipe(left)">
                                      <p:cBhvr>
                                        <p:cTn id="21"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P spid="1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1">
            <a:extLst>
              <a:ext uri="{FF2B5EF4-FFF2-40B4-BE49-F238E27FC236}">
                <a16:creationId xmlns:a16="http://schemas.microsoft.com/office/drawing/2014/main" id="{D277007E-B53D-4DC1-B979-FD8B3CA7D344}"/>
              </a:ext>
            </a:extLst>
          </p:cNvPr>
          <p:cNvSpPr>
            <a:spLocks/>
          </p:cNvSpPr>
          <p:nvPr/>
        </p:nvSpPr>
        <p:spPr bwMode="auto">
          <a:xfrm>
            <a:off x="5317964" y="1394534"/>
            <a:ext cx="2238626" cy="1169987"/>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p>
        </p:txBody>
      </p:sp>
      <p:sp>
        <p:nvSpPr>
          <p:cNvPr id="151" name="Freeform 27">
            <a:extLst>
              <a:ext uri="{FF2B5EF4-FFF2-40B4-BE49-F238E27FC236}">
                <a16:creationId xmlns:a16="http://schemas.microsoft.com/office/drawing/2014/main" id="{22D08AEA-B018-4302-AD96-B37F38E6888C}"/>
              </a:ext>
            </a:extLst>
          </p:cNvPr>
          <p:cNvSpPr>
            <a:spLocks/>
          </p:cNvSpPr>
          <p:nvPr/>
        </p:nvSpPr>
        <p:spPr bwMode="auto">
          <a:xfrm>
            <a:off x="5322726" y="1646946"/>
            <a:ext cx="2238627"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dirty="0"/>
          </a:p>
        </p:txBody>
      </p:sp>
      <p:sp>
        <p:nvSpPr>
          <p:cNvPr id="152" name="Freeform 28">
            <a:extLst>
              <a:ext uri="{FF2B5EF4-FFF2-40B4-BE49-F238E27FC236}">
                <a16:creationId xmlns:a16="http://schemas.microsoft.com/office/drawing/2014/main" id="{4B2E71E1-72D8-4255-A960-865DE4DF57B3}"/>
              </a:ext>
            </a:extLst>
          </p:cNvPr>
          <p:cNvSpPr>
            <a:spLocks/>
          </p:cNvSpPr>
          <p:nvPr/>
        </p:nvSpPr>
        <p:spPr bwMode="auto">
          <a:xfrm>
            <a:off x="5322726" y="1897771"/>
            <a:ext cx="2238627"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zh-CN" altLang="en-US"/>
          </a:p>
        </p:txBody>
      </p:sp>
      <p:grpSp>
        <p:nvGrpSpPr>
          <p:cNvPr id="153" name="Group 19">
            <a:extLst>
              <a:ext uri="{FF2B5EF4-FFF2-40B4-BE49-F238E27FC236}">
                <a16:creationId xmlns:a16="http://schemas.microsoft.com/office/drawing/2014/main" id="{FCA0E04D-25A4-4354-85DC-AAA424689622}"/>
              </a:ext>
            </a:extLst>
          </p:cNvPr>
          <p:cNvGrpSpPr>
            <a:grpSpLocks/>
          </p:cNvGrpSpPr>
          <p:nvPr/>
        </p:nvGrpSpPr>
        <p:grpSpPr bwMode="auto">
          <a:xfrm>
            <a:off x="5334259" y="3517021"/>
            <a:ext cx="1526997" cy="608013"/>
            <a:chOff x="12805" y="21425"/>
            <a:chExt cx="3097" cy="1025"/>
          </a:xfrm>
        </p:grpSpPr>
        <p:sp>
          <p:nvSpPr>
            <p:cNvPr id="154" name="Freeform 21">
              <a:extLst>
                <a:ext uri="{FF2B5EF4-FFF2-40B4-BE49-F238E27FC236}">
                  <a16:creationId xmlns:a16="http://schemas.microsoft.com/office/drawing/2014/main" id="{AF76EE10-11DC-4A31-8ECC-303B5ACEB572}"/>
                </a:ext>
              </a:extLst>
            </p:cNvPr>
            <p:cNvSpPr>
              <a:spLocks/>
            </p:cNvSpPr>
            <p:nvPr/>
          </p:nvSpPr>
          <p:spPr bwMode="auto">
            <a:xfrm>
              <a:off x="12805" y="21438"/>
              <a:ext cx="3097" cy="987"/>
            </a:xfrm>
            <a:custGeom>
              <a:avLst/>
              <a:gdLst>
                <a:gd name="T0" fmla="*/ 0 w 1845"/>
                <a:gd name="T1" fmla="*/ 0 h 592"/>
                <a:gd name="T2" fmla="*/ 2147483646 w 1845"/>
                <a:gd name="T3" fmla="*/ 973479592 h 592"/>
                <a:gd name="T4" fmla="*/ 1783298672 w 1845"/>
                <a:gd name="T5" fmla="*/ 973479592 h 592"/>
                <a:gd name="T6" fmla="*/ 0 w 1845"/>
                <a:gd name="T7" fmla="*/ 4062206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5" name="Group 22">
              <a:extLst>
                <a:ext uri="{FF2B5EF4-FFF2-40B4-BE49-F238E27FC236}">
                  <a16:creationId xmlns:a16="http://schemas.microsoft.com/office/drawing/2014/main" id="{B35EB0D6-A759-414D-9638-D288F1D5D437}"/>
                </a:ext>
              </a:extLst>
            </p:cNvPr>
            <p:cNvGrpSpPr>
              <a:grpSpLocks/>
            </p:cNvGrpSpPr>
            <p:nvPr/>
          </p:nvGrpSpPr>
          <p:grpSpPr bwMode="auto">
            <a:xfrm>
              <a:off x="12815" y="21425"/>
              <a:ext cx="2776" cy="913"/>
              <a:chOff x="12315" y="13225"/>
              <a:chExt cx="2775" cy="913"/>
            </a:xfrm>
          </p:grpSpPr>
          <p:sp>
            <p:nvSpPr>
              <p:cNvPr id="158" name="Line 23">
                <a:extLst>
                  <a:ext uri="{FF2B5EF4-FFF2-40B4-BE49-F238E27FC236}">
                    <a16:creationId xmlns:a16="http://schemas.microsoft.com/office/drawing/2014/main" id="{71437568-64CF-46CC-9ADA-313E2E6F3E0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24">
                <a:extLst>
                  <a:ext uri="{FF2B5EF4-FFF2-40B4-BE49-F238E27FC236}">
                    <a16:creationId xmlns:a16="http://schemas.microsoft.com/office/drawing/2014/main" id="{73A6210E-FCA6-4E9B-8EF4-2E1050826764}"/>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6" name="Line 25">
              <a:extLst>
                <a:ext uri="{FF2B5EF4-FFF2-40B4-BE49-F238E27FC236}">
                  <a16:creationId xmlns:a16="http://schemas.microsoft.com/office/drawing/2014/main" id="{618463C0-CA28-4018-B25E-415C2D4687B8}"/>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Line 26">
              <a:extLst>
                <a:ext uri="{FF2B5EF4-FFF2-40B4-BE49-F238E27FC236}">
                  <a16:creationId xmlns:a16="http://schemas.microsoft.com/office/drawing/2014/main" id="{831C62CD-006E-4126-90D8-D4FFF60E1BEC}"/>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0" name="Group 31">
            <a:extLst>
              <a:ext uri="{FF2B5EF4-FFF2-40B4-BE49-F238E27FC236}">
                <a16:creationId xmlns:a16="http://schemas.microsoft.com/office/drawing/2014/main" id="{91203A14-EF27-4C8D-AD41-629B420DA249}"/>
              </a:ext>
            </a:extLst>
          </p:cNvPr>
          <p:cNvGrpSpPr>
            <a:grpSpLocks/>
          </p:cNvGrpSpPr>
          <p:nvPr/>
        </p:nvGrpSpPr>
        <p:grpSpPr bwMode="auto">
          <a:xfrm>
            <a:off x="5180655" y="3755146"/>
            <a:ext cx="1669491" cy="606425"/>
            <a:chOff x="12516" y="21425"/>
            <a:chExt cx="3386" cy="1025"/>
          </a:xfrm>
        </p:grpSpPr>
        <p:sp>
          <p:nvSpPr>
            <p:cNvPr id="161" name="Line 32">
              <a:extLst>
                <a:ext uri="{FF2B5EF4-FFF2-40B4-BE49-F238E27FC236}">
                  <a16:creationId xmlns:a16="http://schemas.microsoft.com/office/drawing/2014/main" id="{B6FAE32C-0C4B-47A8-9930-EDB47758672B}"/>
                </a:ext>
              </a:extLst>
            </p:cNvPr>
            <p:cNvSpPr>
              <a:spLocks noChangeShapeType="1"/>
            </p:cNvSpPr>
            <p:nvPr/>
          </p:nvSpPr>
          <p:spPr bwMode="auto">
            <a:xfrm flipH="1" flipV="1">
              <a:off x="12516" y="21425"/>
              <a:ext cx="2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62" name="Freeform 33">
              <a:extLst>
                <a:ext uri="{FF2B5EF4-FFF2-40B4-BE49-F238E27FC236}">
                  <a16:creationId xmlns:a16="http://schemas.microsoft.com/office/drawing/2014/main" id="{B1CBC8AA-B7F4-42E9-90E0-F4E452274749}"/>
                </a:ext>
              </a:extLst>
            </p:cNvPr>
            <p:cNvSpPr>
              <a:spLocks/>
            </p:cNvSpPr>
            <p:nvPr/>
          </p:nvSpPr>
          <p:spPr bwMode="auto">
            <a:xfrm>
              <a:off x="12827" y="21438"/>
              <a:ext cx="3075" cy="987"/>
            </a:xfrm>
            <a:custGeom>
              <a:avLst/>
              <a:gdLst>
                <a:gd name="T0" fmla="*/ 0 w 1845"/>
                <a:gd name="T1" fmla="*/ 0 h 592"/>
                <a:gd name="T2" fmla="*/ 2147483646 w 1845"/>
                <a:gd name="T3" fmla="*/ 973479592 h 592"/>
                <a:gd name="T4" fmla="*/ 1783298672 w 1845"/>
                <a:gd name="T5" fmla="*/ 973479592 h 592"/>
                <a:gd name="T6" fmla="*/ 0 w 1845"/>
                <a:gd name="T7" fmla="*/ 4062206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63" name="Group 34">
              <a:extLst>
                <a:ext uri="{FF2B5EF4-FFF2-40B4-BE49-F238E27FC236}">
                  <a16:creationId xmlns:a16="http://schemas.microsoft.com/office/drawing/2014/main" id="{2E30C512-FFA5-49CF-92E9-98F0C04FC3CB}"/>
                </a:ext>
              </a:extLst>
            </p:cNvPr>
            <p:cNvGrpSpPr>
              <a:grpSpLocks/>
            </p:cNvGrpSpPr>
            <p:nvPr/>
          </p:nvGrpSpPr>
          <p:grpSpPr bwMode="auto">
            <a:xfrm>
              <a:off x="12815" y="21425"/>
              <a:ext cx="2776" cy="913"/>
              <a:chOff x="12315" y="13225"/>
              <a:chExt cx="2775" cy="913"/>
            </a:xfrm>
          </p:grpSpPr>
          <p:sp>
            <p:nvSpPr>
              <p:cNvPr id="166" name="Line 35">
                <a:extLst>
                  <a:ext uri="{FF2B5EF4-FFF2-40B4-BE49-F238E27FC236}">
                    <a16:creationId xmlns:a16="http://schemas.microsoft.com/office/drawing/2014/main" id="{3381EDB5-6515-4BA5-8C28-0A90BD78AAAD}"/>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36">
                <a:extLst>
                  <a:ext uri="{FF2B5EF4-FFF2-40B4-BE49-F238E27FC236}">
                    <a16:creationId xmlns:a16="http://schemas.microsoft.com/office/drawing/2014/main" id="{588CE890-72FA-43E5-91AF-A008907F6F94}"/>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 name="Line 37">
              <a:extLst>
                <a:ext uri="{FF2B5EF4-FFF2-40B4-BE49-F238E27FC236}">
                  <a16:creationId xmlns:a16="http://schemas.microsoft.com/office/drawing/2014/main" id="{C2996F04-947E-48D6-B3FB-E14749204A85}"/>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38">
              <a:extLst>
                <a:ext uri="{FF2B5EF4-FFF2-40B4-BE49-F238E27FC236}">
                  <a16:creationId xmlns:a16="http://schemas.microsoft.com/office/drawing/2014/main" id="{5C43D9BD-D1CE-495A-97CD-56BE5B3272B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8" name="Group 39">
            <a:extLst>
              <a:ext uri="{FF2B5EF4-FFF2-40B4-BE49-F238E27FC236}">
                <a16:creationId xmlns:a16="http://schemas.microsoft.com/office/drawing/2014/main" id="{086EBDC3-8759-4D2C-87D5-A2C1E211C20C}"/>
              </a:ext>
            </a:extLst>
          </p:cNvPr>
          <p:cNvGrpSpPr>
            <a:grpSpLocks/>
          </p:cNvGrpSpPr>
          <p:nvPr/>
        </p:nvGrpSpPr>
        <p:grpSpPr bwMode="auto">
          <a:xfrm>
            <a:off x="5180685" y="4005971"/>
            <a:ext cx="1680570" cy="606425"/>
            <a:chOff x="12530" y="21425"/>
            <a:chExt cx="3372" cy="1025"/>
          </a:xfrm>
        </p:grpSpPr>
        <p:sp>
          <p:nvSpPr>
            <p:cNvPr id="169" name="Line 40">
              <a:extLst>
                <a:ext uri="{FF2B5EF4-FFF2-40B4-BE49-F238E27FC236}">
                  <a16:creationId xmlns:a16="http://schemas.microsoft.com/office/drawing/2014/main" id="{857B746A-043D-4AFD-8BE8-80652B5D3A1B}"/>
                </a:ext>
              </a:extLst>
            </p:cNvPr>
            <p:cNvSpPr>
              <a:spLocks noChangeShapeType="1"/>
            </p:cNvSpPr>
            <p:nvPr/>
          </p:nvSpPr>
          <p:spPr bwMode="auto">
            <a:xfrm flipH="1">
              <a:off x="12530" y="21425"/>
              <a:ext cx="2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Freeform 41">
              <a:extLst>
                <a:ext uri="{FF2B5EF4-FFF2-40B4-BE49-F238E27FC236}">
                  <a16:creationId xmlns:a16="http://schemas.microsoft.com/office/drawing/2014/main" id="{C6E51F38-EE6E-4D52-B012-80B10C248E23}"/>
                </a:ext>
              </a:extLst>
            </p:cNvPr>
            <p:cNvSpPr>
              <a:spLocks/>
            </p:cNvSpPr>
            <p:nvPr/>
          </p:nvSpPr>
          <p:spPr bwMode="auto">
            <a:xfrm>
              <a:off x="12827" y="21438"/>
              <a:ext cx="3075" cy="987"/>
            </a:xfrm>
            <a:custGeom>
              <a:avLst/>
              <a:gdLst>
                <a:gd name="T0" fmla="*/ 0 w 1845"/>
                <a:gd name="T1" fmla="*/ 0 h 592"/>
                <a:gd name="T2" fmla="*/ 2147483646 w 1845"/>
                <a:gd name="T3" fmla="*/ 973479592 h 592"/>
                <a:gd name="T4" fmla="*/ 1783298672 w 1845"/>
                <a:gd name="T5" fmla="*/ 973479592 h 592"/>
                <a:gd name="T6" fmla="*/ 0 w 1845"/>
                <a:gd name="T7" fmla="*/ 406220659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1" name="Group 42">
              <a:extLst>
                <a:ext uri="{FF2B5EF4-FFF2-40B4-BE49-F238E27FC236}">
                  <a16:creationId xmlns:a16="http://schemas.microsoft.com/office/drawing/2014/main" id="{3B646899-2D08-4E7D-849C-980870AA1974}"/>
                </a:ext>
              </a:extLst>
            </p:cNvPr>
            <p:cNvGrpSpPr>
              <a:grpSpLocks/>
            </p:cNvGrpSpPr>
            <p:nvPr/>
          </p:nvGrpSpPr>
          <p:grpSpPr bwMode="auto">
            <a:xfrm>
              <a:off x="12815" y="21425"/>
              <a:ext cx="2776" cy="913"/>
              <a:chOff x="12315" y="13225"/>
              <a:chExt cx="2775" cy="913"/>
            </a:xfrm>
          </p:grpSpPr>
          <p:sp>
            <p:nvSpPr>
              <p:cNvPr id="174" name="Line 43">
                <a:extLst>
                  <a:ext uri="{FF2B5EF4-FFF2-40B4-BE49-F238E27FC236}">
                    <a16:creationId xmlns:a16="http://schemas.microsoft.com/office/drawing/2014/main" id="{FACE2306-739B-458C-A8DE-9A479BEEE67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44">
                <a:extLst>
                  <a:ext uri="{FF2B5EF4-FFF2-40B4-BE49-F238E27FC236}">
                    <a16:creationId xmlns:a16="http://schemas.microsoft.com/office/drawing/2014/main" id="{B6974407-618C-42EE-A567-2D966ECBFADB}"/>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2" name="Line 45">
              <a:extLst>
                <a:ext uri="{FF2B5EF4-FFF2-40B4-BE49-F238E27FC236}">
                  <a16:creationId xmlns:a16="http://schemas.microsoft.com/office/drawing/2014/main" id="{D7FC66BD-E3B6-42EF-9C9C-6515800BFB40}"/>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46">
              <a:extLst>
                <a:ext uri="{FF2B5EF4-FFF2-40B4-BE49-F238E27FC236}">
                  <a16:creationId xmlns:a16="http://schemas.microsoft.com/office/drawing/2014/main" id="{8EFBEF78-5B45-4A6C-89A5-D805D65D693D}"/>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6" name="Text Box 5">
            <a:extLst>
              <a:ext uri="{FF2B5EF4-FFF2-40B4-BE49-F238E27FC236}">
                <a16:creationId xmlns:a16="http://schemas.microsoft.com/office/drawing/2014/main" id="{DC4A48FC-802E-4273-8BDF-898EC15018DE}"/>
              </a:ext>
            </a:extLst>
          </p:cNvPr>
          <p:cNvSpPr txBox="1">
            <a:spLocks noChangeArrowheads="1"/>
          </p:cNvSpPr>
          <p:nvPr/>
        </p:nvSpPr>
        <p:spPr bwMode="auto">
          <a:xfrm>
            <a:off x="2070847" y="1181515"/>
            <a:ext cx="3224611" cy="381984"/>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首个分组的第</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个比特被传输</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 t = 0</a:t>
            </a:r>
          </a:p>
          <a:p>
            <a:endPar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7" name="Line 6">
            <a:extLst>
              <a:ext uri="{FF2B5EF4-FFF2-40B4-BE49-F238E27FC236}">
                <a16:creationId xmlns:a16="http://schemas.microsoft.com/office/drawing/2014/main" id="{82B32B93-E6E6-41F4-AB88-120F8999014F}"/>
              </a:ext>
            </a:extLst>
          </p:cNvPr>
          <p:cNvSpPr>
            <a:spLocks noChangeShapeType="1"/>
          </p:cNvSpPr>
          <p:nvPr/>
        </p:nvSpPr>
        <p:spPr bwMode="auto">
          <a:xfrm>
            <a:off x="5324564" y="1183476"/>
            <a:ext cx="0" cy="336065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r>
              <a:rPr lang="en-US" altLang="zh-CN" dirty="0">
                <a:latin typeface="Times New Roman" panose="02020603050405020304" pitchFamily="18" charset="0"/>
                <a:ea typeface="思源黑体 CN Normal" panose="020B0400000000000000" pitchFamily="34" charset="-122"/>
                <a:cs typeface="Times New Roman" panose="02020603050405020304" pitchFamily="18" charset="0"/>
              </a:rPr>
              <a:t> </a:t>
            </a:r>
            <a:endParaRPr lang="zh-CN" altLang="en-US"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8" name="Line 7">
            <a:extLst>
              <a:ext uri="{FF2B5EF4-FFF2-40B4-BE49-F238E27FC236}">
                <a16:creationId xmlns:a16="http://schemas.microsoft.com/office/drawing/2014/main" id="{52188383-95B1-451D-BC03-201EB5B60799}"/>
              </a:ext>
            </a:extLst>
          </p:cNvPr>
          <p:cNvSpPr>
            <a:spLocks noChangeShapeType="1"/>
          </p:cNvSpPr>
          <p:nvPr/>
        </p:nvSpPr>
        <p:spPr bwMode="auto">
          <a:xfrm>
            <a:off x="7551826" y="1196175"/>
            <a:ext cx="0" cy="329730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9" name="Text Box 8">
            <a:extLst>
              <a:ext uri="{FF2B5EF4-FFF2-40B4-BE49-F238E27FC236}">
                <a16:creationId xmlns:a16="http://schemas.microsoft.com/office/drawing/2014/main" id="{DB924F8A-ADC0-4F7D-AB50-2D12E8021621}"/>
              </a:ext>
            </a:extLst>
          </p:cNvPr>
          <p:cNvSpPr txBox="1">
            <a:spLocks noChangeArrowheads="1"/>
          </p:cNvSpPr>
          <p:nvPr/>
        </p:nvSpPr>
        <p:spPr bwMode="auto">
          <a:xfrm>
            <a:off x="4735602" y="846926"/>
            <a:ext cx="946149" cy="350837"/>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en-US"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p>
        </p:txBody>
      </p:sp>
      <p:sp>
        <p:nvSpPr>
          <p:cNvPr id="180" name="Text Box 9">
            <a:extLst>
              <a:ext uri="{FF2B5EF4-FFF2-40B4-BE49-F238E27FC236}">
                <a16:creationId xmlns:a16="http://schemas.microsoft.com/office/drawing/2014/main" id="{8E62F9A1-EAE1-4BB6-A2FB-2BD701FF241C}"/>
              </a:ext>
            </a:extLst>
          </p:cNvPr>
          <p:cNvSpPr txBox="1">
            <a:spLocks noChangeArrowheads="1"/>
          </p:cNvSpPr>
          <p:nvPr/>
        </p:nvSpPr>
        <p:spPr bwMode="auto">
          <a:xfrm>
            <a:off x="6973976" y="846926"/>
            <a:ext cx="946150" cy="350837"/>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en-US"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p>
        </p:txBody>
      </p:sp>
      <p:sp>
        <p:nvSpPr>
          <p:cNvPr id="181" name="Line 10">
            <a:extLst>
              <a:ext uri="{FF2B5EF4-FFF2-40B4-BE49-F238E27FC236}">
                <a16:creationId xmlns:a16="http://schemas.microsoft.com/office/drawing/2014/main" id="{20C3CCB7-1F15-4C09-A254-1EEF97AEFD01}"/>
              </a:ext>
            </a:extLst>
          </p:cNvPr>
          <p:cNvSpPr>
            <a:spLocks noChangeShapeType="1"/>
          </p:cNvSpPr>
          <p:nvPr/>
        </p:nvSpPr>
        <p:spPr bwMode="auto">
          <a:xfrm>
            <a:off x="5348376" y="1397789"/>
            <a:ext cx="2219324" cy="1904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2" name="Line 11">
            <a:extLst>
              <a:ext uri="{FF2B5EF4-FFF2-40B4-BE49-F238E27FC236}">
                <a16:creationId xmlns:a16="http://schemas.microsoft.com/office/drawing/2014/main" id="{F5222C26-284F-4BEE-9AC1-3C5AA3375761}"/>
              </a:ext>
            </a:extLst>
          </p:cNvPr>
          <p:cNvSpPr>
            <a:spLocks noChangeShapeType="1"/>
          </p:cNvSpPr>
          <p:nvPr/>
        </p:nvSpPr>
        <p:spPr bwMode="auto">
          <a:xfrm>
            <a:off x="5353138" y="3509162"/>
            <a:ext cx="2198690" cy="1439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3" name="Line 12">
            <a:extLst>
              <a:ext uri="{FF2B5EF4-FFF2-40B4-BE49-F238E27FC236}">
                <a16:creationId xmlns:a16="http://schemas.microsoft.com/office/drawing/2014/main" id="{3642C09B-CA3F-48C2-A1F2-4A8FED22AB83}"/>
              </a:ext>
            </a:extLst>
          </p:cNvPr>
          <p:cNvSpPr>
            <a:spLocks noChangeShapeType="1"/>
          </p:cNvSpPr>
          <p:nvPr/>
        </p:nvSpPr>
        <p:spPr bwMode="auto">
          <a:xfrm flipV="1">
            <a:off x="5353138" y="2566188"/>
            <a:ext cx="2209800" cy="9223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4" name="Line 14">
            <a:extLst>
              <a:ext uri="{FF2B5EF4-FFF2-40B4-BE49-F238E27FC236}">
                <a16:creationId xmlns:a16="http://schemas.microsoft.com/office/drawing/2014/main" id="{774F7822-C834-4982-B6D9-842CBA8E0E7B}"/>
              </a:ext>
            </a:extLst>
          </p:cNvPr>
          <p:cNvSpPr>
            <a:spLocks noChangeShapeType="1"/>
          </p:cNvSpPr>
          <p:nvPr/>
        </p:nvSpPr>
        <p:spPr bwMode="auto">
          <a:xfrm flipH="1">
            <a:off x="5186451" y="1396201"/>
            <a:ext cx="131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5" name="Line 15">
            <a:extLst>
              <a:ext uri="{FF2B5EF4-FFF2-40B4-BE49-F238E27FC236}">
                <a16:creationId xmlns:a16="http://schemas.microsoft.com/office/drawing/2014/main" id="{39A01BF8-E257-4F3F-BD90-EF6A81DA5233}"/>
              </a:ext>
            </a:extLst>
          </p:cNvPr>
          <p:cNvSpPr>
            <a:spLocks noChangeShapeType="1"/>
          </p:cNvSpPr>
          <p:nvPr/>
        </p:nvSpPr>
        <p:spPr bwMode="auto">
          <a:xfrm flipH="1">
            <a:off x="5186451" y="1637501"/>
            <a:ext cx="1317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6" name="Line 16">
            <a:extLst>
              <a:ext uri="{FF2B5EF4-FFF2-40B4-BE49-F238E27FC236}">
                <a16:creationId xmlns:a16="http://schemas.microsoft.com/office/drawing/2014/main" id="{AFADA223-C8B2-42FE-BE38-2DFCAC055FD0}"/>
              </a:ext>
            </a:extLst>
          </p:cNvPr>
          <p:cNvSpPr>
            <a:spLocks noChangeShapeType="1"/>
          </p:cNvSpPr>
          <p:nvPr/>
        </p:nvSpPr>
        <p:spPr bwMode="auto">
          <a:xfrm flipH="1">
            <a:off x="5197563" y="3496463"/>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7" name="Text Box 17">
            <a:extLst>
              <a:ext uri="{FF2B5EF4-FFF2-40B4-BE49-F238E27FC236}">
                <a16:creationId xmlns:a16="http://schemas.microsoft.com/office/drawing/2014/main" id="{93334220-44D1-4AE5-A6C7-961F6601425D}"/>
              </a:ext>
            </a:extLst>
          </p:cNvPr>
          <p:cNvSpPr txBox="1">
            <a:spLocks noChangeArrowheads="1"/>
          </p:cNvSpPr>
          <p:nvPr/>
        </p:nvSpPr>
        <p:spPr bwMode="auto">
          <a:xfrm>
            <a:off x="4533988" y="2369338"/>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RTT</a:t>
            </a:r>
            <a:r>
              <a:rPr lang="en-US" altLang="zh-CN" sz="10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endParaRPr lang="en-US" altLang="zh-CN" sz="2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8" name="Line 18">
            <a:extLst>
              <a:ext uri="{FF2B5EF4-FFF2-40B4-BE49-F238E27FC236}">
                <a16:creationId xmlns:a16="http://schemas.microsoft.com/office/drawing/2014/main" id="{5805E0C2-8CE7-458F-83F7-349E54612889}"/>
              </a:ext>
            </a:extLst>
          </p:cNvPr>
          <p:cNvSpPr>
            <a:spLocks noChangeShapeType="1"/>
          </p:cNvSpPr>
          <p:nvPr/>
        </p:nvSpPr>
        <p:spPr bwMode="auto">
          <a:xfrm>
            <a:off x="5221376" y="2677313"/>
            <a:ext cx="11112" cy="8112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9" name="Line 19">
            <a:extLst>
              <a:ext uri="{FF2B5EF4-FFF2-40B4-BE49-F238E27FC236}">
                <a16:creationId xmlns:a16="http://schemas.microsoft.com/office/drawing/2014/main" id="{DDE822BF-5339-41AD-9EDA-1F7C4252AE54}"/>
              </a:ext>
            </a:extLst>
          </p:cNvPr>
          <p:cNvSpPr>
            <a:spLocks noChangeShapeType="1"/>
          </p:cNvSpPr>
          <p:nvPr/>
        </p:nvSpPr>
        <p:spPr bwMode="auto">
          <a:xfrm flipV="1">
            <a:off x="5226138" y="1659726"/>
            <a:ext cx="3175" cy="7683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90" name="Text Box 20">
            <a:extLst>
              <a:ext uri="{FF2B5EF4-FFF2-40B4-BE49-F238E27FC236}">
                <a16:creationId xmlns:a16="http://schemas.microsoft.com/office/drawing/2014/main" id="{A529B1D0-4B76-4026-B884-D0C28520736D}"/>
              </a:ext>
            </a:extLst>
          </p:cNvPr>
          <p:cNvSpPr txBox="1">
            <a:spLocks noChangeArrowheads="1"/>
          </p:cNvSpPr>
          <p:nvPr/>
        </p:nvSpPr>
        <p:spPr bwMode="auto">
          <a:xfrm>
            <a:off x="2070847" y="1448262"/>
            <a:ext cx="3301325" cy="33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首个分组的最后</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比特被传输</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a:t>
            </a:r>
            <a:r>
              <a:rPr lang="en-US" altLang="zh-CN" sz="1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t = L / R</a:t>
            </a:r>
          </a:p>
        </p:txBody>
      </p:sp>
      <p:sp>
        <p:nvSpPr>
          <p:cNvPr id="191" name="Line 21">
            <a:extLst>
              <a:ext uri="{FF2B5EF4-FFF2-40B4-BE49-F238E27FC236}">
                <a16:creationId xmlns:a16="http://schemas.microsoft.com/office/drawing/2014/main" id="{E8F92005-F370-45F1-9BA4-3ADA6BDD318B}"/>
              </a:ext>
            </a:extLst>
          </p:cNvPr>
          <p:cNvSpPr>
            <a:spLocks noChangeShapeType="1"/>
          </p:cNvSpPr>
          <p:nvPr/>
        </p:nvSpPr>
        <p:spPr bwMode="auto">
          <a:xfrm flipH="1">
            <a:off x="7539126" y="2310601"/>
            <a:ext cx="1333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92" name="Line 23">
            <a:extLst>
              <a:ext uri="{FF2B5EF4-FFF2-40B4-BE49-F238E27FC236}">
                <a16:creationId xmlns:a16="http://schemas.microsoft.com/office/drawing/2014/main" id="{63E51B62-F33F-4C72-B0F1-86AAE868A8AB}"/>
              </a:ext>
            </a:extLst>
          </p:cNvPr>
          <p:cNvSpPr>
            <a:spLocks noChangeShapeType="1"/>
          </p:cNvSpPr>
          <p:nvPr/>
        </p:nvSpPr>
        <p:spPr bwMode="auto">
          <a:xfrm>
            <a:off x="7562938" y="2559838"/>
            <a:ext cx="1270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93" name="Text Box 25">
            <a:extLst>
              <a:ext uri="{FF2B5EF4-FFF2-40B4-BE49-F238E27FC236}">
                <a16:creationId xmlns:a16="http://schemas.microsoft.com/office/drawing/2014/main" id="{3C3FD1DF-4DD2-44E4-99BD-CF572DB6A415}"/>
              </a:ext>
            </a:extLst>
          </p:cNvPr>
          <p:cNvSpPr txBox="1">
            <a:spLocks noChangeArrowheads="1"/>
          </p:cNvSpPr>
          <p:nvPr/>
        </p:nvSpPr>
        <p:spPr bwMode="auto">
          <a:xfrm>
            <a:off x="1685143" y="3466115"/>
            <a:ext cx="3901598" cy="32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ACK </a:t>
            </a:r>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到达</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发送下一个分组</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 </a:t>
            </a:r>
            <a:r>
              <a:rPr lang="en-US" altLang="zh-CN" sz="1400" b="1"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t = RTT + L / R</a:t>
            </a:r>
          </a:p>
        </p:txBody>
      </p:sp>
      <p:sp>
        <p:nvSpPr>
          <p:cNvPr id="194" name="Line 30">
            <a:extLst>
              <a:ext uri="{FF2B5EF4-FFF2-40B4-BE49-F238E27FC236}">
                <a16:creationId xmlns:a16="http://schemas.microsoft.com/office/drawing/2014/main" id="{4E487DD4-32D3-4ACE-B95F-B7FC0AF1BA1B}"/>
              </a:ext>
            </a:extLst>
          </p:cNvPr>
          <p:cNvSpPr>
            <a:spLocks noChangeShapeType="1"/>
          </p:cNvSpPr>
          <p:nvPr/>
        </p:nvSpPr>
        <p:spPr bwMode="auto">
          <a:xfrm flipV="1">
            <a:off x="5330913" y="2820398"/>
            <a:ext cx="2230439" cy="9410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 name="Line 47">
            <a:extLst>
              <a:ext uri="{FF2B5EF4-FFF2-40B4-BE49-F238E27FC236}">
                <a16:creationId xmlns:a16="http://schemas.microsoft.com/office/drawing/2014/main" id="{7E54B263-EB1C-4C3E-A88F-57053D695177}"/>
              </a:ext>
            </a:extLst>
          </p:cNvPr>
          <p:cNvSpPr>
            <a:spLocks noChangeShapeType="1"/>
          </p:cNvSpPr>
          <p:nvPr/>
        </p:nvSpPr>
        <p:spPr bwMode="auto">
          <a:xfrm flipV="1">
            <a:off x="5335674" y="3071223"/>
            <a:ext cx="2220915" cy="94268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Line 48">
            <a:extLst>
              <a:ext uri="{FF2B5EF4-FFF2-40B4-BE49-F238E27FC236}">
                <a16:creationId xmlns:a16="http://schemas.microsoft.com/office/drawing/2014/main" id="{4F364E53-F004-4142-877F-5279CEABFA0C}"/>
              </a:ext>
            </a:extLst>
          </p:cNvPr>
          <p:cNvSpPr>
            <a:spLocks noChangeShapeType="1"/>
          </p:cNvSpPr>
          <p:nvPr/>
        </p:nvSpPr>
        <p:spPr bwMode="auto">
          <a:xfrm flipV="1">
            <a:off x="7562938" y="2807409"/>
            <a:ext cx="1127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49">
            <a:extLst>
              <a:ext uri="{FF2B5EF4-FFF2-40B4-BE49-F238E27FC236}">
                <a16:creationId xmlns:a16="http://schemas.microsoft.com/office/drawing/2014/main" id="{1ED61971-6F4D-4752-AF5A-353E556742A7}"/>
              </a:ext>
            </a:extLst>
          </p:cNvPr>
          <p:cNvSpPr>
            <a:spLocks noChangeShapeType="1"/>
          </p:cNvSpPr>
          <p:nvPr/>
        </p:nvSpPr>
        <p:spPr bwMode="auto">
          <a:xfrm flipV="1">
            <a:off x="7574051" y="3059821"/>
            <a:ext cx="1127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Text Box 5">
            <a:extLst>
              <a:ext uri="{FF2B5EF4-FFF2-40B4-BE49-F238E27FC236}">
                <a16:creationId xmlns:a16="http://schemas.microsoft.com/office/drawing/2014/main" id="{6611BC5F-E6C8-4874-B500-692E8C7D5FE0}"/>
              </a:ext>
            </a:extLst>
          </p:cNvPr>
          <p:cNvSpPr txBox="1">
            <a:spLocks noChangeArrowheads="1"/>
          </p:cNvSpPr>
          <p:nvPr/>
        </p:nvSpPr>
        <p:spPr bwMode="auto">
          <a:xfrm>
            <a:off x="7645240" y="2126788"/>
            <a:ext cx="3008333" cy="352425"/>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首个分组的第</a:t>
            </a:r>
            <a:r>
              <a:rPr lang="en-US" altLang="zh-CN" sz="1400" b="1" dirty="0">
                <a:latin typeface="Times New Roman" panose="02020603050405020304" pitchFamily="18" charset="0"/>
                <a:ea typeface="思源黑体 CN Normal" panose="020B0400000000000000" pitchFamily="34" charset="-122"/>
                <a:cs typeface="Times New Roman" panose="02020603050405020304" pitchFamily="18" charset="0"/>
              </a:rPr>
              <a:t>1</a:t>
            </a:r>
            <a:r>
              <a:rPr lang="zh-CN" altLang="en-US" sz="1400" b="1" dirty="0">
                <a:latin typeface="Times New Roman" panose="02020603050405020304" pitchFamily="18" charset="0"/>
                <a:ea typeface="思源黑体 CN Normal" panose="020B0400000000000000" pitchFamily="34" charset="-122"/>
                <a:cs typeface="Times New Roman" panose="02020603050405020304" pitchFamily="18" charset="0"/>
              </a:rPr>
              <a:t>个比特到达</a:t>
            </a:r>
          </a:p>
        </p:txBody>
      </p:sp>
      <p:graphicFrame>
        <p:nvGraphicFramePr>
          <p:cNvPr id="199" name="Object 50">
            <a:extLst>
              <a:ext uri="{FF2B5EF4-FFF2-40B4-BE49-F238E27FC236}">
                <a16:creationId xmlns:a16="http://schemas.microsoft.com/office/drawing/2014/main" id="{42E997C9-57FC-445F-B9F9-7587642E69BE}"/>
              </a:ext>
            </a:extLst>
          </p:cNvPr>
          <p:cNvGraphicFramePr>
            <a:graphicFrameLocks noChangeAspect="1"/>
          </p:cNvGraphicFramePr>
          <p:nvPr>
            <p:extLst>
              <p:ext uri="{D42A27DB-BD31-4B8C-83A1-F6EECF244321}">
                <p14:modId xmlns:p14="http://schemas.microsoft.com/office/powerpoint/2010/main" val="3670684400"/>
              </p:ext>
            </p:extLst>
          </p:nvPr>
        </p:nvGraphicFramePr>
        <p:xfrm>
          <a:off x="3900498" y="4684288"/>
          <a:ext cx="5592614" cy="864501"/>
        </p:xfrm>
        <a:graphic>
          <a:graphicData uri="http://schemas.openxmlformats.org/presentationml/2006/ole">
            <mc:AlternateContent xmlns:mc="http://schemas.openxmlformats.org/markup-compatibility/2006">
              <mc:Choice xmlns:v="urn:schemas-microsoft-com:vml" Requires="v">
                <p:oleObj spid="_x0000_s3114" name="Picture" r:id="rId4" imgW="3181320" imgH="495360" progId="Word.Picture.8">
                  <p:embed/>
                </p:oleObj>
              </mc:Choice>
              <mc:Fallback>
                <p:oleObj name="Picture" r:id="rId4" imgW="3181320" imgH="495360" progId="Word.Picture.8">
                  <p:embed/>
                  <p:pic>
                    <p:nvPicPr>
                      <p:cNvPr id="199" name="Object 50">
                        <a:extLst>
                          <a:ext uri="{FF2B5EF4-FFF2-40B4-BE49-F238E27FC236}">
                            <a16:creationId xmlns:a16="http://schemas.microsoft.com/office/drawing/2014/main" id="{42E997C9-57FC-445F-B9F9-7587642E69BE}"/>
                          </a:ext>
                        </a:extLst>
                      </p:cNvPr>
                      <p:cNvPicPr>
                        <a:picLocks noChangeAspect="1" noChangeArrowheads="1"/>
                      </p:cNvPicPr>
                      <p:nvPr/>
                    </p:nvPicPr>
                    <p:blipFill>
                      <a:blip r:embed="rId5"/>
                      <a:srcRect/>
                      <a:stretch>
                        <a:fillRect/>
                      </a:stretch>
                    </p:blipFill>
                    <p:spPr bwMode="auto">
                      <a:xfrm>
                        <a:off x="3900498" y="4684288"/>
                        <a:ext cx="5592614" cy="864501"/>
                      </a:xfrm>
                      <a:prstGeom prst="rect">
                        <a:avLst/>
                      </a:prstGeom>
                      <a:noFill/>
                      <a:ln>
                        <a:noFill/>
                      </a:ln>
                    </p:spPr>
                  </p:pic>
                </p:oleObj>
              </mc:Fallback>
            </mc:AlternateContent>
          </a:graphicData>
        </a:graphic>
      </p:graphicFrame>
      <p:grpSp>
        <p:nvGrpSpPr>
          <p:cNvPr id="57" name="组合 56">
            <a:extLst>
              <a:ext uri="{FF2B5EF4-FFF2-40B4-BE49-F238E27FC236}">
                <a16:creationId xmlns:a16="http://schemas.microsoft.com/office/drawing/2014/main" id="{2F6EE197-4478-4B26-A76B-058A918B66CE}"/>
              </a:ext>
            </a:extLst>
          </p:cNvPr>
          <p:cNvGrpSpPr/>
          <p:nvPr/>
        </p:nvGrpSpPr>
        <p:grpSpPr>
          <a:xfrm>
            <a:off x="4644951" y="5640395"/>
            <a:ext cx="2960850" cy="566406"/>
            <a:chOff x="637541" y="5299868"/>
            <a:chExt cx="2231755" cy="1023947"/>
          </a:xfrm>
        </p:grpSpPr>
        <p:sp>
          <p:nvSpPr>
            <p:cNvPr id="58" name="矩形: 圆角 54">
              <a:extLst>
                <a:ext uri="{FF2B5EF4-FFF2-40B4-BE49-F238E27FC236}">
                  <a16:creationId xmlns:a16="http://schemas.microsoft.com/office/drawing/2014/main" id="{8D32CA8E-8CCE-410A-AEC7-8A7CDCC447C3}"/>
                </a:ext>
              </a:extLst>
            </p:cNvPr>
            <p:cNvSpPr/>
            <p:nvPr/>
          </p:nvSpPr>
          <p:spPr>
            <a:xfrm>
              <a:off x="637541" y="5299868"/>
              <a:ext cx="2231755" cy="1023947"/>
            </a:xfrm>
            <a:prstGeom prst="roundRect">
              <a:avLst>
                <a:gd name="adj" fmla="val 7327"/>
              </a:avLst>
            </a:prstGeom>
            <a:solidFill>
              <a:srgbClr val="00B0F0"/>
            </a:solidFill>
            <a:ln>
              <a:solidFill>
                <a:schemeClr val="bg1"/>
              </a:solidFill>
            </a:ln>
            <a:effectLst>
              <a:innerShdw blurRad="114300">
                <a:schemeClr val="accent2">
                  <a:lumMod val="20000"/>
                  <a:lumOff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5606" tIns="37802" rIns="75606" bIns="37802" numCol="1" spcCol="0" rtlCol="0" fromWordArt="0" anchor="ctr" anchorCtr="0" forceAA="0" compatLnSpc="1">
              <a:prstTxWarp prst="textNoShape">
                <a:avLst/>
              </a:prstTxWarp>
              <a:noAutofit/>
            </a:bodyPr>
            <a:lstStyle/>
            <a:p>
              <a:pPr algn="ctr"/>
              <a:endParaRPr lang="zh-CN" altLang="en-US" sz="985"/>
            </a:p>
          </p:txBody>
        </p:sp>
        <p:sp>
          <p:nvSpPr>
            <p:cNvPr id="64" name="Text Box 79">
              <a:extLst>
                <a:ext uri="{FF2B5EF4-FFF2-40B4-BE49-F238E27FC236}">
                  <a16:creationId xmlns:a16="http://schemas.microsoft.com/office/drawing/2014/main" id="{252E1194-99A7-4CBF-B3F0-F77F6489248A}"/>
                </a:ext>
              </a:extLst>
            </p:cNvPr>
            <p:cNvSpPr txBox="1">
              <a:spLocks noChangeArrowheads="1"/>
            </p:cNvSpPr>
            <p:nvPr/>
          </p:nvSpPr>
          <p:spPr bwMode="auto">
            <a:xfrm>
              <a:off x="681196" y="5322957"/>
              <a:ext cx="2188100" cy="96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kumimoji="1" lang="zh-CN" altLang="en-US" sz="2400" dirty="0">
                  <a:solidFill>
                    <a:schemeClr val="bg1"/>
                  </a:solidFill>
                  <a:effectLst>
                    <a:outerShdw blurRad="38100" dist="38100" dir="2700000" algn="tl">
                      <a:srgbClr val="000000">
                        <a:alpha val="43137"/>
                      </a:srgbClr>
                    </a:outerShdw>
                  </a:effectLst>
                  <a:latin typeface="思源黑体 CN Normal" panose="020B0400000000000000" pitchFamily="34" charset="-122"/>
                  <a:ea typeface="思源黑体 CN Normal" panose="020B0400000000000000" pitchFamily="34" charset="-122"/>
                </a:rPr>
                <a:t>这就是流水线技术</a:t>
              </a:r>
            </a:p>
          </p:txBody>
        </p:sp>
      </p:grpSp>
    </p:spTree>
    <p:extLst>
      <p:ext uri="{BB962C8B-B14F-4D97-AF65-F5344CB8AC3E}">
        <p14:creationId xmlns:p14="http://schemas.microsoft.com/office/powerpoint/2010/main" val="5399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p:cTn id="7" dur="500" fill="hold"/>
                                        <p:tgtEl>
                                          <p:spTgt spid="179"/>
                                        </p:tgtEl>
                                        <p:attrNameLst>
                                          <p:attrName>ppt_w</p:attrName>
                                        </p:attrNameLst>
                                      </p:cBhvr>
                                      <p:tavLst>
                                        <p:tav tm="0">
                                          <p:val>
                                            <p:fltVal val="0"/>
                                          </p:val>
                                        </p:tav>
                                        <p:tav tm="100000">
                                          <p:val>
                                            <p:strVal val="#ppt_w"/>
                                          </p:val>
                                        </p:tav>
                                      </p:tavLst>
                                    </p:anim>
                                    <p:anim calcmode="lin" valueType="num">
                                      <p:cBhvr>
                                        <p:cTn id="8" dur="500" fill="hold"/>
                                        <p:tgtEl>
                                          <p:spTgt spid="179"/>
                                        </p:tgtEl>
                                        <p:attrNameLst>
                                          <p:attrName>ppt_h</p:attrName>
                                        </p:attrNameLst>
                                      </p:cBhvr>
                                      <p:tavLst>
                                        <p:tav tm="0">
                                          <p:val>
                                            <p:fltVal val="0"/>
                                          </p:val>
                                        </p:tav>
                                        <p:tav tm="100000">
                                          <p:val>
                                            <p:strVal val="#ppt_h"/>
                                          </p:val>
                                        </p:tav>
                                      </p:tavLst>
                                    </p:anim>
                                    <p:animEffect transition="in" filter="fade">
                                      <p:cBhvr>
                                        <p:cTn id="9" dur="500"/>
                                        <p:tgtEl>
                                          <p:spTgt spid="179"/>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wipe(up)">
                                      <p:cBhvr>
                                        <p:cTn id="12" dur="500"/>
                                        <p:tgtEl>
                                          <p:spTgt spid="17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0"/>
                                        </p:tgtEl>
                                        <p:attrNameLst>
                                          <p:attrName>style.visibility</p:attrName>
                                        </p:attrNameLst>
                                      </p:cBhvr>
                                      <p:to>
                                        <p:strVal val="visible"/>
                                      </p:to>
                                    </p:set>
                                    <p:anim calcmode="lin" valueType="num">
                                      <p:cBhvr>
                                        <p:cTn id="15" dur="500" fill="hold"/>
                                        <p:tgtEl>
                                          <p:spTgt spid="180"/>
                                        </p:tgtEl>
                                        <p:attrNameLst>
                                          <p:attrName>ppt_w</p:attrName>
                                        </p:attrNameLst>
                                      </p:cBhvr>
                                      <p:tavLst>
                                        <p:tav tm="0">
                                          <p:val>
                                            <p:fltVal val="0"/>
                                          </p:val>
                                        </p:tav>
                                        <p:tav tm="100000">
                                          <p:val>
                                            <p:strVal val="#ppt_w"/>
                                          </p:val>
                                        </p:tav>
                                      </p:tavLst>
                                    </p:anim>
                                    <p:anim calcmode="lin" valueType="num">
                                      <p:cBhvr>
                                        <p:cTn id="16" dur="500" fill="hold"/>
                                        <p:tgtEl>
                                          <p:spTgt spid="180"/>
                                        </p:tgtEl>
                                        <p:attrNameLst>
                                          <p:attrName>ppt_h</p:attrName>
                                        </p:attrNameLst>
                                      </p:cBhvr>
                                      <p:tavLst>
                                        <p:tav tm="0">
                                          <p:val>
                                            <p:fltVal val="0"/>
                                          </p:val>
                                        </p:tav>
                                        <p:tav tm="100000">
                                          <p:val>
                                            <p:strVal val="#ppt_h"/>
                                          </p:val>
                                        </p:tav>
                                      </p:tavLst>
                                    </p:anim>
                                    <p:animEffect transition="in" filter="fade">
                                      <p:cBhvr>
                                        <p:cTn id="17" dur="500"/>
                                        <p:tgtEl>
                                          <p:spTgt spid="18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8"/>
                                        </p:tgtEl>
                                        <p:attrNameLst>
                                          <p:attrName>style.visibility</p:attrName>
                                        </p:attrNameLst>
                                      </p:cBhvr>
                                      <p:to>
                                        <p:strVal val="visible"/>
                                      </p:to>
                                    </p:set>
                                    <p:animEffect transition="in" filter="wipe(up)">
                                      <p:cBhvr>
                                        <p:cTn id="20" dur="500"/>
                                        <p:tgtEl>
                                          <p:spTgt spid="17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4"/>
                                        </p:tgtEl>
                                        <p:attrNameLst>
                                          <p:attrName>style.visibility</p:attrName>
                                        </p:attrNameLst>
                                      </p:cBhvr>
                                      <p:to>
                                        <p:strVal val="visible"/>
                                      </p:to>
                                    </p:set>
                                    <p:animEffect transition="in" filter="wipe(left)">
                                      <p:cBhvr>
                                        <p:cTn id="24" dur="500"/>
                                        <p:tgtEl>
                                          <p:spTgt spid="18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81"/>
                                        </p:tgtEl>
                                        <p:attrNameLst>
                                          <p:attrName>style.visibility</p:attrName>
                                        </p:attrNameLst>
                                      </p:cBhvr>
                                      <p:to>
                                        <p:strVal val="visible"/>
                                      </p:to>
                                    </p:set>
                                    <p:animEffect transition="in" filter="wipe(left)">
                                      <p:cBhvr>
                                        <p:cTn id="28" dur="500"/>
                                        <p:tgtEl>
                                          <p:spTgt spid="181"/>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85"/>
                                        </p:tgtEl>
                                        <p:attrNameLst>
                                          <p:attrName>style.visibility</p:attrName>
                                        </p:attrNameLst>
                                      </p:cBhvr>
                                      <p:to>
                                        <p:strVal val="visible"/>
                                      </p:to>
                                    </p:set>
                                    <p:animEffect transition="in" filter="wipe(left)">
                                      <p:cBhvr>
                                        <p:cTn id="32" dur="500"/>
                                        <p:tgtEl>
                                          <p:spTgt spid="185"/>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176"/>
                                        </p:tgtEl>
                                        <p:attrNameLst>
                                          <p:attrName>style.visibility</p:attrName>
                                        </p:attrNameLst>
                                      </p:cBhvr>
                                      <p:to>
                                        <p:strVal val="visible"/>
                                      </p:to>
                                    </p:set>
                                    <p:animEffect transition="in" filter="wipe(left)">
                                      <p:cBhvr>
                                        <p:cTn id="36" dur="500"/>
                                        <p:tgtEl>
                                          <p:spTgt spid="17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0"/>
                                        </p:tgtEl>
                                        <p:attrNameLst>
                                          <p:attrName>style.visibility</p:attrName>
                                        </p:attrNameLst>
                                      </p:cBhvr>
                                      <p:to>
                                        <p:strVal val="visible"/>
                                      </p:to>
                                    </p:set>
                                    <p:animEffect transition="in" filter="wipe(left)">
                                      <p:cBhvr>
                                        <p:cTn id="39" dur="500"/>
                                        <p:tgtEl>
                                          <p:spTgt spid="190"/>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86"/>
                                        </p:tgtEl>
                                        <p:attrNameLst>
                                          <p:attrName>style.visibility</p:attrName>
                                        </p:attrNameLst>
                                      </p:cBhvr>
                                      <p:to>
                                        <p:strVal val="visible"/>
                                      </p:to>
                                    </p:set>
                                    <p:animEffect transition="in" filter="wipe(left)">
                                      <p:cBhvr>
                                        <p:cTn id="43" dur="500"/>
                                        <p:tgtEl>
                                          <p:spTgt spid="186"/>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189"/>
                                        </p:tgtEl>
                                        <p:attrNameLst>
                                          <p:attrName>style.visibility</p:attrName>
                                        </p:attrNameLst>
                                      </p:cBhvr>
                                      <p:to>
                                        <p:strVal val="visible"/>
                                      </p:to>
                                    </p:set>
                                    <p:animEffect transition="in" filter="wipe(down)">
                                      <p:cBhvr>
                                        <p:cTn id="47" dur="500"/>
                                        <p:tgtEl>
                                          <p:spTgt spid="18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88"/>
                                        </p:tgtEl>
                                        <p:attrNameLst>
                                          <p:attrName>style.visibility</p:attrName>
                                        </p:attrNameLst>
                                      </p:cBhvr>
                                      <p:to>
                                        <p:strVal val="visible"/>
                                      </p:to>
                                    </p:set>
                                    <p:animEffect transition="in" filter="wipe(up)">
                                      <p:cBhvr>
                                        <p:cTn id="50" dur="500"/>
                                        <p:tgtEl>
                                          <p:spTgt spid="18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cBhvr>
                                        <p:cTn id="53" dur="500" fill="hold"/>
                                        <p:tgtEl>
                                          <p:spTgt spid="187"/>
                                        </p:tgtEl>
                                        <p:attrNameLst>
                                          <p:attrName>ppt_w</p:attrName>
                                        </p:attrNameLst>
                                      </p:cBhvr>
                                      <p:tavLst>
                                        <p:tav tm="0">
                                          <p:val>
                                            <p:fltVal val="0"/>
                                          </p:val>
                                        </p:tav>
                                        <p:tav tm="100000">
                                          <p:val>
                                            <p:strVal val="#ppt_w"/>
                                          </p:val>
                                        </p:tav>
                                      </p:tavLst>
                                    </p:anim>
                                    <p:anim calcmode="lin" valueType="num">
                                      <p:cBhvr>
                                        <p:cTn id="54" dur="500" fill="hold"/>
                                        <p:tgtEl>
                                          <p:spTgt spid="187"/>
                                        </p:tgtEl>
                                        <p:attrNameLst>
                                          <p:attrName>ppt_h</p:attrName>
                                        </p:attrNameLst>
                                      </p:cBhvr>
                                      <p:tavLst>
                                        <p:tav tm="0">
                                          <p:val>
                                            <p:fltVal val="0"/>
                                          </p:val>
                                        </p:tav>
                                        <p:tav tm="100000">
                                          <p:val>
                                            <p:strVal val="#ppt_h"/>
                                          </p:val>
                                        </p:tav>
                                      </p:tavLst>
                                    </p:anim>
                                    <p:animEffect transition="in" filter="fade">
                                      <p:cBhvr>
                                        <p:cTn id="55" dur="500"/>
                                        <p:tgtEl>
                                          <p:spTgt spid="187"/>
                                        </p:tgtEl>
                                      </p:cBhvr>
                                    </p:animEffect>
                                  </p:childTnLst>
                                </p:cTn>
                              </p:par>
                            </p:childTnLst>
                          </p:cTn>
                        </p:par>
                        <p:par>
                          <p:cTn id="56" fill="hold">
                            <p:stCondLst>
                              <p:cond delay="3500"/>
                            </p:stCondLst>
                            <p:childTnLst>
                              <p:par>
                                <p:cTn id="57" presetID="22" presetClass="entr" presetSubtype="8" fill="hold" grpId="0" nodeType="afterEffect">
                                  <p:stCondLst>
                                    <p:cond delay="0"/>
                                  </p:stCondLst>
                                  <p:childTnLst>
                                    <p:set>
                                      <p:cBhvr>
                                        <p:cTn id="58" dur="1" fill="hold">
                                          <p:stCondLst>
                                            <p:cond delay="0"/>
                                          </p:stCondLst>
                                        </p:cTn>
                                        <p:tgtEl>
                                          <p:spTgt spid="150"/>
                                        </p:tgtEl>
                                        <p:attrNameLst>
                                          <p:attrName>style.visibility</p:attrName>
                                        </p:attrNameLst>
                                      </p:cBhvr>
                                      <p:to>
                                        <p:strVal val="visible"/>
                                      </p:to>
                                    </p:set>
                                    <p:animEffect transition="in" filter="wipe(left)">
                                      <p:cBhvr>
                                        <p:cTn id="59" dur="500"/>
                                        <p:tgtEl>
                                          <p:spTgt spid="150"/>
                                        </p:tgtEl>
                                      </p:cBhvr>
                                    </p:animEffect>
                                  </p:childTnLst>
                                </p:cTn>
                              </p:par>
                            </p:childTnLst>
                          </p:cTn>
                        </p:par>
                        <p:par>
                          <p:cTn id="60" fill="hold">
                            <p:stCondLst>
                              <p:cond delay="4000"/>
                            </p:stCondLst>
                            <p:childTnLst>
                              <p:par>
                                <p:cTn id="61" presetID="22" presetClass="entr" presetSubtype="8" fill="hold" grpId="0" nodeType="afterEffect">
                                  <p:stCondLst>
                                    <p:cond delay="0"/>
                                  </p:stCondLst>
                                  <p:childTnLst>
                                    <p:set>
                                      <p:cBhvr>
                                        <p:cTn id="62" dur="1" fill="hold">
                                          <p:stCondLst>
                                            <p:cond delay="0"/>
                                          </p:stCondLst>
                                        </p:cTn>
                                        <p:tgtEl>
                                          <p:spTgt spid="191"/>
                                        </p:tgtEl>
                                        <p:attrNameLst>
                                          <p:attrName>style.visibility</p:attrName>
                                        </p:attrNameLst>
                                      </p:cBhvr>
                                      <p:to>
                                        <p:strVal val="visible"/>
                                      </p:to>
                                    </p:set>
                                    <p:animEffect transition="in" filter="wipe(left)">
                                      <p:cBhvr>
                                        <p:cTn id="63" dur="500"/>
                                        <p:tgtEl>
                                          <p:spTgt spid="191"/>
                                        </p:tgtEl>
                                      </p:cBhvr>
                                    </p:animEffect>
                                  </p:childTnLst>
                                </p:cTn>
                              </p:par>
                            </p:childTnLst>
                          </p:cTn>
                        </p:par>
                        <p:par>
                          <p:cTn id="64" fill="hold">
                            <p:stCondLst>
                              <p:cond delay="4500"/>
                            </p:stCondLst>
                            <p:childTnLst>
                              <p:par>
                                <p:cTn id="65" presetID="22" presetClass="entr" presetSubtype="8" fill="hold" grpId="0" nodeType="afterEffect">
                                  <p:stCondLst>
                                    <p:cond delay="0"/>
                                  </p:stCondLst>
                                  <p:childTnLst>
                                    <p:set>
                                      <p:cBhvr>
                                        <p:cTn id="66" dur="1" fill="hold">
                                          <p:stCondLst>
                                            <p:cond delay="0"/>
                                          </p:stCondLst>
                                        </p:cTn>
                                        <p:tgtEl>
                                          <p:spTgt spid="198"/>
                                        </p:tgtEl>
                                        <p:attrNameLst>
                                          <p:attrName>style.visibility</p:attrName>
                                        </p:attrNameLst>
                                      </p:cBhvr>
                                      <p:to>
                                        <p:strVal val="visible"/>
                                      </p:to>
                                    </p:set>
                                    <p:animEffect transition="in" filter="wipe(left)">
                                      <p:cBhvr>
                                        <p:cTn id="67" dur="500"/>
                                        <p:tgtEl>
                                          <p:spTgt spid="198"/>
                                        </p:tgtEl>
                                      </p:cBhvr>
                                    </p:animEffect>
                                  </p:childTnLst>
                                </p:cTn>
                              </p:par>
                            </p:childTnLst>
                          </p:cTn>
                        </p:par>
                        <p:par>
                          <p:cTn id="68" fill="hold">
                            <p:stCondLst>
                              <p:cond delay="5000"/>
                            </p:stCondLst>
                            <p:childTnLst>
                              <p:par>
                                <p:cTn id="69" presetID="22" presetClass="entr" presetSubtype="8" fill="hold" grpId="0" nodeType="afterEffect">
                                  <p:stCondLst>
                                    <p:cond delay="0"/>
                                  </p:stCondLst>
                                  <p:childTnLst>
                                    <p:set>
                                      <p:cBhvr>
                                        <p:cTn id="70" dur="1" fill="hold">
                                          <p:stCondLst>
                                            <p:cond delay="0"/>
                                          </p:stCondLst>
                                        </p:cTn>
                                        <p:tgtEl>
                                          <p:spTgt spid="192"/>
                                        </p:tgtEl>
                                        <p:attrNameLst>
                                          <p:attrName>style.visibility</p:attrName>
                                        </p:attrNameLst>
                                      </p:cBhvr>
                                      <p:to>
                                        <p:strVal val="visible"/>
                                      </p:to>
                                    </p:set>
                                    <p:animEffect transition="in" filter="wipe(left)">
                                      <p:cBhvr>
                                        <p:cTn id="71" dur="500"/>
                                        <p:tgtEl>
                                          <p:spTgt spid="192"/>
                                        </p:tgtEl>
                                      </p:cBhvr>
                                    </p:animEffect>
                                  </p:childTnLst>
                                </p:cTn>
                              </p:par>
                              <p:par>
                                <p:cTn id="72" presetID="22" presetClass="entr" presetSubtype="8" fill="hold" grpId="0" nodeType="withEffect">
                                  <p:stCondLst>
                                    <p:cond delay="200"/>
                                  </p:stCondLst>
                                  <p:childTnLst>
                                    <p:set>
                                      <p:cBhvr>
                                        <p:cTn id="73" dur="1" fill="hold">
                                          <p:stCondLst>
                                            <p:cond delay="0"/>
                                          </p:stCondLst>
                                        </p:cTn>
                                        <p:tgtEl>
                                          <p:spTgt spid="151"/>
                                        </p:tgtEl>
                                        <p:attrNameLst>
                                          <p:attrName>style.visibility</p:attrName>
                                        </p:attrNameLst>
                                      </p:cBhvr>
                                      <p:to>
                                        <p:strVal val="visible"/>
                                      </p:to>
                                    </p:set>
                                    <p:animEffect transition="in" filter="wipe(left)">
                                      <p:cBhvr>
                                        <p:cTn id="74" dur="500"/>
                                        <p:tgtEl>
                                          <p:spTgt spid="151"/>
                                        </p:tgtEl>
                                      </p:cBhvr>
                                    </p:animEffect>
                                  </p:childTnLst>
                                </p:cTn>
                              </p:par>
                              <p:par>
                                <p:cTn id="75" presetID="22" presetClass="entr" presetSubtype="2" fill="hold" grpId="0" nodeType="withEffect">
                                  <p:stCondLst>
                                    <p:cond delay="500"/>
                                  </p:stCondLst>
                                  <p:childTnLst>
                                    <p:set>
                                      <p:cBhvr>
                                        <p:cTn id="76" dur="1" fill="hold">
                                          <p:stCondLst>
                                            <p:cond delay="0"/>
                                          </p:stCondLst>
                                        </p:cTn>
                                        <p:tgtEl>
                                          <p:spTgt spid="183"/>
                                        </p:tgtEl>
                                        <p:attrNameLst>
                                          <p:attrName>style.visibility</p:attrName>
                                        </p:attrNameLst>
                                      </p:cBhvr>
                                      <p:to>
                                        <p:strVal val="visible"/>
                                      </p:to>
                                    </p:set>
                                    <p:animEffect transition="in" filter="wipe(right)">
                                      <p:cBhvr>
                                        <p:cTn id="77" dur="500"/>
                                        <p:tgtEl>
                                          <p:spTgt spid="183"/>
                                        </p:tgtEl>
                                      </p:cBhvr>
                                    </p:animEffect>
                                  </p:childTnLst>
                                </p:cTn>
                              </p:par>
                            </p:childTnLst>
                          </p:cTn>
                        </p:par>
                        <p:par>
                          <p:cTn id="78" fill="hold">
                            <p:stCondLst>
                              <p:cond delay="6000"/>
                            </p:stCondLst>
                            <p:childTnLst>
                              <p:par>
                                <p:cTn id="79" presetID="22" presetClass="entr" presetSubtype="8" fill="hold" grpId="0" nodeType="afterEffect">
                                  <p:stCondLst>
                                    <p:cond delay="0"/>
                                  </p:stCondLst>
                                  <p:childTnLst>
                                    <p:set>
                                      <p:cBhvr>
                                        <p:cTn id="80" dur="1" fill="hold">
                                          <p:stCondLst>
                                            <p:cond delay="0"/>
                                          </p:stCondLst>
                                        </p:cTn>
                                        <p:tgtEl>
                                          <p:spTgt spid="193"/>
                                        </p:tgtEl>
                                        <p:attrNameLst>
                                          <p:attrName>style.visibility</p:attrName>
                                        </p:attrNameLst>
                                      </p:cBhvr>
                                      <p:to>
                                        <p:strVal val="visible"/>
                                      </p:to>
                                    </p:set>
                                    <p:animEffect transition="in" filter="wipe(left)">
                                      <p:cBhvr>
                                        <p:cTn id="81" dur="500"/>
                                        <p:tgtEl>
                                          <p:spTgt spid="193"/>
                                        </p:tgtEl>
                                      </p:cBhvr>
                                    </p:animEffect>
                                  </p:childTnLst>
                                </p:cTn>
                              </p:par>
                            </p:childTnLst>
                          </p:cTn>
                        </p:par>
                        <p:par>
                          <p:cTn id="82" fill="hold">
                            <p:stCondLst>
                              <p:cond delay="6500"/>
                            </p:stCondLst>
                            <p:childTnLst>
                              <p:par>
                                <p:cTn id="83" presetID="22" presetClass="entr" presetSubtype="8" fill="hold" grpId="0" nodeType="after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wipe(left)">
                                      <p:cBhvr>
                                        <p:cTn id="85" dur="500"/>
                                        <p:tgtEl>
                                          <p:spTgt spid="182"/>
                                        </p:tgtEl>
                                      </p:cBhvr>
                                    </p:animEffect>
                                  </p:childTnLst>
                                </p:cTn>
                              </p:par>
                            </p:childTnLst>
                          </p:cTn>
                        </p:par>
                        <p:par>
                          <p:cTn id="86" fill="hold">
                            <p:stCondLst>
                              <p:cond delay="7000"/>
                            </p:stCondLst>
                            <p:childTnLst>
                              <p:par>
                                <p:cTn id="87" presetID="22" presetClass="entr" presetSubtype="8" fill="hold" nodeType="afterEffect">
                                  <p:stCondLst>
                                    <p:cond delay="0"/>
                                  </p:stCondLst>
                                  <p:childTnLst>
                                    <p:set>
                                      <p:cBhvr>
                                        <p:cTn id="88" dur="1" fill="hold">
                                          <p:stCondLst>
                                            <p:cond delay="0"/>
                                          </p:stCondLst>
                                        </p:cTn>
                                        <p:tgtEl>
                                          <p:spTgt spid="153"/>
                                        </p:tgtEl>
                                        <p:attrNameLst>
                                          <p:attrName>style.visibility</p:attrName>
                                        </p:attrNameLst>
                                      </p:cBhvr>
                                      <p:to>
                                        <p:strVal val="visible"/>
                                      </p:to>
                                    </p:set>
                                    <p:animEffect transition="in" filter="wipe(left)">
                                      <p:cBhvr>
                                        <p:cTn id="89" dur="500"/>
                                        <p:tgtEl>
                                          <p:spTgt spid="153"/>
                                        </p:tgtEl>
                                      </p:cBhvr>
                                    </p:animEffect>
                                  </p:childTnLst>
                                </p:cTn>
                              </p:par>
                            </p:childTnLst>
                          </p:cTn>
                        </p:par>
                        <p:par>
                          <p:cTn id="90" fill="hold">
                            <p:stCondLst>
                              <p:cond delay="7500"/>
                            </p:stCondLst>
                            <p:childTnLst>
                              <p:par>
                                <p:cTn id="91" presetID="22" presetClass="entr" presetSubtype="8" fill="hold" grpId="0" nodeType="afterEffect">
                                  <p:stCondLst>
                                    <p:cond delay="0"/>
                                  </p:stCondLst>
                                  <p:childTnLst>
                                    <p:set>
                                      <p:cBhvr>
                                        <p:cTn id="92" dur="1" fill="hold">
                                          <p:stCondLst>
                                            <p:cond delay="0"/>
                                          </p:stCondLst>
                                        </p:cTn>
                                        <p:tgtEl>
                                          <p:spTgt spid="196"/>
                                        </p:tgtEl>
                                        <p:attrNameLst>
                                          <p:attrName>style.visibility</p:attrName>
                                        </p:attrNameLst>
                                      </p:cBhvr>
                                      <p:to>
                                        <p:strVal val="visible"/>
                                      </p:to>
                                    </p:set>
                                    <p:animEffect transition="in" filter="wipe(left)">
                                      <p:cBhvr>
                                        <p:cTn id="93" dur="500"/>
                                        <p:tgtEl>
                                          <p:spTgt spid="196"/>
                                        </p:tgtEl>
                                      </p:cBhvr>
                                    </p:animEffect>
                                  </p:childTnLst>
                                </p:cTn>
                              </p:par>
                              <p:par>
                                <p:cTn id="94" presetID="22" presetClass="entr" presetSubtype="8" fill="hold" grpId="0" nodeType="withEffect">
                                  <p:stCondLst>
                                    <p:cond delay="200"/>
                                  </p:stCondLst>
                                  <p:childTnLst>
                                    <p:set>
                                      <p:cBhvr>
                                        <p:cTn id="95" dur="1" fill="hold">
                                          <p:stCondLst>
                                            <p:cond delay="0"/>
                                          </p:stCondLst>
                                        </p:cTn>
                                        <p:tgtEl>
                                          <p:spTgt spid="152"/>
                                        </p:tgtEl>
                                        <p:attrNameLst>
                                          <p:attrName>style.visibility</p:attrName>
                                        </p:attrNameLst>
                                      </p:cBhvr>
                                      <p:to>
                                        <p:strVal val="visible"/>
                                      </p:to>
                                    </p:set>
                                    <p:animEffect transition="in" filter="wipe(left)">
                                      <p:cBhvr>
                                        <p:cTn id="96" dur="500"/>
                                        <p:tgtEl>
                                          <p:spTgt spid="152"/>
                                        </p:tgtEl>
                                      </p:cBhvr>
                                    </p:animEffect>
                                  </p:childTnLst>
                                </p:cTn>
                              </p:par>
                              <p:par>
                                <p:cTn id="97" presetID="22" presetClass="entr" presetSubtype="2" fill="hold" grpId="0" nodeType="withEffect">
                                  <p:stCondLst>
                                    <p:cond delay="500"/>
                                  </p:stCondLst>
                                  <p:childTnLst>
                                    <p:set>
                                      <p:cBhvr>
                                        <p:cTn id="98" dur="1" fill="hold">
                                          <p:stCondLst>
                                            <p:cond delay="0"/>
                                          </p:stCondLst>
                                        </p:cTn>
                                        <p:tgtEl>
                                          <p:spTgt spid="194"/>
                                        </p:tgtEl>
                                        <p:attrNameLst>
                                          <p:attrName>style.visibility</p:attrName>
                                        </p:attrNameLst>
                                      </p:cBhvr>
                                      <p:to>
                                        <p:strVal val="visible"/>
                                      </p:to>
                                    </p:set>
                                    <p:animEffect transition="in" filter="wipe(right)">
                                      <p:cBhvr>
                                        <p:cTn id="99" dur="500"/>
                                        <p:tgtEl>
                                          <p:spTgt spid="194"/>
                                        </p:tgtEl>
                                      </p:cBhvr>
                                    </p:animEffect>
                                  </p:childTnLst>
                                </p:cTn>
                              </p:par>
                            </p:childTnLst>
                          </p:cTn>
                        </p:par>
                        <p:par>
                          <p:cTn id="100" fill="hold">
                            <p:stCondLst>
                              <p:cond delay="8500"/>
                            </p:stCondLst>
                            <p:childTnLst>
                              <p:par>
                                <p:cTn id="101" presetID="22" presetClass="entr" presetSubtype="8" fill="hold" nodeType="afterEffect">
                                  <p:stCondLst>
                                    <p:cond delay="0"/>
                                  </p:stCondLst>
                                  <p:childTnLst>
                                    <p:set>
                                      <p:cBhvr>
                                        <p:cTn id="102" dur="1" fill="hold">
                                          <p:stCondLst>
                                            <p:cond delay="0"/>
                                          </p:stCondLst>
                                        </p:cTn>
                                        <p:tgtEl>
                                          <p:spTgt spid="160"/>
                                        </p:tgtEl>
                                        <p:attrNameLst>
                                          <p:attrName>style.visibility</p:attrName>
                                        </p:attrNameLst>
                                      </p:cBhvr>
                                      <p:to>
                                        <p:strVal val="visible"/>
                                      </p:to>
                                    </p:set>
                                    <p:animEffect transition="in" filter="wipe(left)">
                                      <p:cBhvr>
                                        <p:cTn id="103" dur="500"/>
                                        <p:tgtEl>
                                          <p:spTgt spid="160"/>
                                        </p:tgtEl>
                                      </p:cBhvr>
                                    </p:animEffect>
                                  </p:childTnLst>
                                </p:cTn>
                              </p:par>
                            </p:childTnLst>
                          </p:cTn>
                        </p:par>
                        <p:par>
                          <p:cTn id="104" fill="hold">
                            <p:stCondLst>
                              <p:cond delay="9000"/>
                            </p:stCondLst>
                            <p:childTnLst>
                              <p:par>
                                <p:cTn id="105" presetID="22" presetClass="entr" presetSubtype="8" fill="hold" grpId="0" nodeType="afterEffect">
                                  <p:stCondLst>
                                    <p:cond delay="0"/>
                                  </p:stCondLst>
                                  <p:childTnLst>
                                    <p:set>
                                      <p:cBhvr>
                                        <p:cTn id="106" dur="1" fill="hold">
                                          <p:stCondLst>
                                            <p:cond delay="0"/>
                                          </p:stCondLst>
                                        </p:cTn>
                                        <p:tgtEl>
                                          <p:spTgt spid="197"/>
                                        </p:tgtEl>
                                        <p:attrNameLst>
                                          <p:attrName>style.visibility</p:attrName>
                                        </p:attrNameLst>
                                      </p:cBhvr>
                                      <p:to>
                                        <p:strVal val="visible"/>
                                      </p:to>
                                    </p:set>
                                    <p:animEffect transition="in" filter="wipe(left)">
                                      <p:cBhvr>
                                        <p:cTn id="107" dur="500"/>
                                        <p:tgtEl>
                                          <p:spTgt spid="197"/>
                                        </p:tgtEl>
                                      </p:cBhvr>
                                    </p:animEffect>
                                  </p:childTnLst>
                                </p:cTn>
                              </p:par>
                            </p:childTnLst>
                          </p:cTn>
                        </p:par>
                        <p:par>
                          <p:cTn id="108" fill="hold">
                            <p:stCondLst>
                              <p:cond delay="9500"/>
                            </p:stCondLst>
                            <p:childTnLst>
                              <p:par>
                                <p:cTn id="109" presetID="22" presetClass="entr" presetSubtype="2" fill="hold" grpId="0" nodeType="afterEffect">
                                  <p:stCondLst>
                                    <p:cond delay="0"/>
                                  </p:stCondLst>
                                  <p:childTnLst>
                                    <p:set>
                                      <p:cBhvr>
                                        <p:cTn id="110" dur="1" fill="hold">
                                          <p:stCondLst>
                                            <p:cond delay="0"/>
                                          </p:stCondLst>
                                        </p:cTn>
                                        <p:tgtEl>
                                          <p:spTgt spid="195"/>
                                        </p:tgtEl>
                                        <p:attrNameLst>
                                          <p:attrName>style.visibility</p:attrName>
                                        </p:attrNameLst>
                                      </p:cBhvr>
                                      <p:to>
                                        <p:strVal val="visible"/>
                                      </p:to>
                                    </p:set>
                                    <p:animEffect transition="in" filter="wipe(right)">
                                      <p:cBhvr>
                                        <p:cTn id="111" dur="500"/>
                                        <p:tgtEl>
                                          <p:spTgt spid="195"/>
                                        </p:tgtEl>
                                      </p:cBhvr>
                                    </p:animEffect>
                                  </p:childTnLst>
                                </p:cTn>
                              </p:par>
                            </p:childTnLst>
                          </p:cTn>
                        </p:par>
                        <p:par>
                          <p:cTn id="112" fill="hold">
                            <p:stCondLst>
                              <p:cond delay="10000"/>
                            </p:stCondLst>
                            <p:childTnLst>
                              <p:par>
                                <p:cTn id="113" presetID="22" presetClass="entr" presetSubtype="8" fill="hold" nodeType="afterEffect">
                                  <p:stCondLst>
                                    <p:cond delay="0"/>
                                  </p:stCondLst>
                                  <p:childTnLst>
                                    <p:set>
                                      <p:cBhvr>
                                        <p:cTn id="114" dur="1" fill="hold">
                                          <p:stCondLst>
                                            <p:cond delay="0"/>
                                          </p:stCondLst>
                                        </p:cTn>
                                        <p:tgtEl>
                                          <p:spTgt spid="168"/>
                                        </p:tgtEl>
                                        <p:attrNameLst>
                                          <p:attrName>style.visibility</p:attrName>
                                        </p:attrNameLst>
                                      </p:cBhvr>
                                      <p:to>
                                        <p:strVal val="visible"/>
                                      </p:to>
                                    </p:set>
                                    <p:animEffect transition="in" filter="wipe(left)">
                                      <p:cBhvr>
                                        <p:cTn id="115" dur="500"/>
                                        <p:tgtEl>
                                          <p:spTgt spid="168"/>
                                        </p:tgtEl>
                                      </p:cBhvr>
                                    </p:animEffect>
                                  </p:childTnLst>
                                </p:cTn>
                              </p:par>
                            </p:childTnLst>
                          </p:cTn>
                        </p:par>
                        <p:par>
                          <p:cTn id="116" fill="hold">
                            <p:stCondLst>
                              <p:cond delay="10500"/>
                            </p:stCondLst>
                            <p:childTnLst>
                              <p:par>
                                <p:cTn id="117" presetID="9" presetClass="entr" presetSubtype="0" fill="hold" nodeType="afterEffect">
                                  <p:stCondLst>
                                    <p:cond delay="0"/>
                                  </p:stCondLst>
                                  <p:childTnLst>
                                    <p:set>
                                      <p:cBhvr>
                                        <p:cTn id="118" dur="1" fill="hold">
                                          <p:stCondLst>
                                            <p:cond delay="0"/>
                                          </p:stCondLst>
                                        </p:cTn>
                                        <p:tgtEl>
                                          <p:spTgt spid="199"/>
                                        </p:tgtEl>
                                        <p:attrNameLst>
                                          <p:attrName>style.visibility</p:attrName>
                                        </p:attrNameLst>
                                      </p:cBhvr>
                                      <p:to>
                                        <p:strVal val="visible"/>
                                      </p:to>
                                    </p:set>
                                    <p:animEffect transition="in" filter="dissolve">
                                      <p:cBhvr>
                                        <p:cTn id="119" dur="500"/>
                                        <p:tgtEl>
                                          <p:spTgt spid="19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wipe(left)">
                                      <p:cBhvr>
                                        <p:cTn id="1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51" grpId="0" animBg="1"/>
      <p:bldP spid="152" grpId="0" animBg="1"/>
      <p:bldP spid="176" grpId="0"/>
      <p:bldP spid="177" grpId="0" animBg="1"/>
      <p:bldP spid="178" grpId="0" animBg="1"/>
      <p:bldP spid="179" grpId="0"/>
      <p:bldP spid="180" grpId="0"/>
      <p:bldP spid="181" grpId="0" animBg="1"/>
      <p:bldP spid="182" grpId="0" animBg="1"/>
      <p:bldP spid="183" grpId="0" animBg="1"/>
      <p:bldP spid="184" grpId="0" animBg="1"/>
      <p:bldP spid="185" grpId="0" animBg="1"/>
      <p:bldP spid="186" grpId="0" animBg="1"/>
      <p:bldP spid="187" grpId="0"/>
      <p:bldP spid="188" grpId="0" animBg="1"/>
      <p:bldP spid="189" grpId="0" animBg="1"/>
      <p:bldP spid="190" grpId="0"/>
      <p:bldP spid="191" grpId="0" animBg="1"/>
      <p:bldP spid="192" grpId="0" animBg="1"/>
      <p:bldP spid="193" grpId="0"/>
      <p:bldP spid="194" grpId="0" animBg="1"/>
      <p:bldP spid="195" grpId="0" animBg="1"/>
      <p:bldP spid="196" grpId="0" animBg="1"/>
      <p:bldP spid="197" grpId="0" animBg="1"/>
      <p:bldP spid="19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9" name="组合 78"/>
          <p:cNvGrpSpPr/>
          <p:nvPr/>
        </p:nvGrpSpPr>
        <p:grpSpPr>
          <a:xfrm>
            <a:off x="1435356" y="2431943"/>
            <a:ext cx="10528043" cy="1030923"/>
            <a:chOff x="703264" y="1946585"/>
            <a:chExt cx="10972799" cy="4161037"/>
          </a:xfrm>
        </p:grpSpPr>
        <p:sp>
          <p:nvSpPr>
            <p:cNvPr id="80" name="任意多边形: 形状 79"/>
            <p:cNvSpPr/>
            <p:nvPr/>
          </p:nvSpPr>
          <p:spPr>
            <a:xfrm>
              <a:off x="703264" y="1946585"/>
              <a:ext cx="10972799" cy="4161037"/>
            </a:xfrm>
            <a:custGeom>
              <a:avLst/>
              <a:gdLst>
                <a:gd name="connsiteX0" fmla="*/ 0 w 10804124"/>
                <a:gd name="connsiteY0" fmla="*/ 79899 h 3861786"/>
                <a:gd name="connsiteX1" fmla="*/ 372862 w 10804124"/>
                <a:gd name="connsiteY1" fmla="*/ 3861786 h 3861786"/>
                <a:gd name="connsiteX2" fmla="*/ 10804124 w 10804124"/>
                <a:gd name="connsiteY2" fmla="*/ 3240349 h 3861786"/>
                <a:gd name="connsiteX3" fmla="*/ 10475650 w 10804124"/>
                <a:gd name="connsiteY3" fmla="*/ 0 h 3861786"/>
                <a:gd name="connsiteX4" fmla="*/ 0 w 10804124"/>
                <a:gd name="connsiteY4" fmla="*/ 79899 h 3861786"/>
                <a:gd name="connsiteX0-1" fmla="*/ 0 w 10804124"/>
                <a:gd name="connsiteY0-2" fmla="*/ 346229 h 4128116"/>
                <a:gd name="connsiteX1-3" fmla="*/ 372862 w 10804124"/>
                <a:gd name="connsiteY1-4" fmla="*/ 4128116 h 4128116"/>
                <a:gd name="connsiteX2-5" fmla="*/ 10804124 w 10804124"/>
                <a:gd name="connsiteY2-6" fmla="*/ 3506679 h 4128116"/>
                <a:gd name="connsiteX3-7" fmla="*/ 10182687 w 10804124"/>
                <a:gd name="connsiteY3-8" fmla="*/ 0 h 4128116"/>
                <a:gd name="connsiteX4-9" fmla="*/ 0 w 10804124"/>
                <a:gd name="connsiteY4-10" fmla="*/ 346229 h 4128116"/>
                <a:gd name="connsiteX0-11" fmla="*/ 0 w 10804124"/>
                <a:gd name="connsiteY0-12" fmla="*/ 363984 h 4145871"/>
                <a:gd name="connsiteX1-13" fmla="*/ 372862 w 10804124"/>
                <a:gd name="connsiteY1-14" fmla="*/ 4145871 h 4145871"/>
                <a:gd name="connsiteX2-15" fmla="*/ 10804124 w 10804124"/>
                <a:gd name="connsiteY2-16" fmla="*/ 3524434 h 4145871"/>
                <a:gd name="connsiteX3-17" fmla="*/ 10191565 w 10804124"/>
                <a:gd name="connsiteY3-18" fmla="*/ 0 h 4145871"/>
                <a:gd name="connsiteX4-19" fmla="*/ 0 w 10804124"/>
                <a:gd name="connsiteY4-20" fmla="*/ 363984 h 4145871"/>
                <a:gd name="connsiteX0-21" fmla="*/ 0 w 10928411"/>
                <a:gd name="connsiteY0-22" fmla="*/ 363984 h 4145871"/>
                <a:gd name="connsiteX1-23" fmla="*/ 372862 w 10928411"/>
                <a:gd name="connsiteY1-24" fmla="*/ 4145871 h 4145871"/>
                <a:gd name="connsiteX2-25" fmla="*/ 10928411 w 10928411"/>
                <a:gd name="connsiteY2-26" fmla="*/ 3701987 h 4145871"/>
                <a:gd name="connsiteX3-27" fmla="*/ 10191565 w 10928411"/>
                <a:gd name="connsiteY3-28" fmla="*/ 0 h 4145871"/>
                <a:gd name="connsiteX4-29" fmla="*/ 0 w 10928411"/>
                <a:gd name="connsiteY4-30" fmla="*/ 363984 h 4145871"/>
                <a:gd name="connsiteX0-31" fmla="*/ 0 w 10963921"/>
                <a:gd name="connsiteY0-32" fmla="*/ 363984 h 4145871"/>
                <a:gd name="connsiteX1-33" fmla="*/ 372862 w 10963921"/>
                <a:gd name="connsiteY1-34" fmla="*/ 4145871 h 4145871"/>
                <a:gd name="connsiteX2-35" fmla="*/ 10963921 w 10963921"/>
                <a:gd name="connsiteY2-36" fmla="*/ 3710864 h 4145871"/>
                <a:gd name="connsiteX3-37" fmla="*/ 10191565 w 10963921"/>
                <a:gd name="connsiteY3-38" fmla="*/ 0 h 4145871"/>
                <a:gd name="connsiteX4-39" fmla="*/ 0 w 10963921"/>
                <a:gd name="connsiteY4-40" fmla="*/ 363984 h 4145871"/>
                <a:gd name="connsiteX0-41" fmla="*/ 0 w 10963921"/>
                <a:gd name="connsiteY0-42" fmla="*/ 363984 h 4199137"/>
                <a:gd name="connsiteX1-43" fmla="*/ 408372 w 10963921"/>
                <a:gd name="connsiteY1-44" fmla="*/ 4199137 h 4199137"/>
                <a:gd name="connsiteX2-45" fmla="*/ 10963921 w 10963921"/>
                <a:gd name="connsiteY2-46" fmla="*/ 3710864 h 4199137"/>
                <a:gd name="connsiteX3-47" fmla="*/ 10191565 w 10963921"/>
                <a:gd name="connsiteY3-48" fmla="*/ 0 h 4199137"/>
                <a:gd name="connsiteX4-49" fmla="*/ 0 w 10963921"/>
                <a:gd name="connsiteY4-50" fmla="*/ 363984 h 4199137"/>
                <a:gd name="connsiteX0-51" fmla="*/ 0 w 11026065"/>
                <a:gd name="connsiteY0-52" fmla="*/ 488271 h 4199137"/>
                <a:gd name="connsiteX1-53" fmla="*/ 470516 w 11026065"/>
                <a:gd name="connsiteY1-54" fmla="*/ 4199137 h 4199137"/>
                <a:gd name="connsiteX2-55" fmla="*/ 11026065 w 11026065"/>
                <a:gd name="connsiteY2-56" fmla="*/ 3710864 h 4199137"/>
                <a:gd name="connsiteX3-57" fmla="*/ 10253709 w 11026065"/>
                <a:gd name="connsiteY3-58" fmla="*/ 0 h 4199137"/>
                <a:gd name="connsiteX4-59" fmla="*/ 0 w 11026065"/>
                <a:gd name="connsiteY4-60" fmla="*/ 488271 h 4199137"/>
                <a:gd name="connsiteX0-61" fmla="*/ 0 w 10972799"/>
                <a:gd name="connsiteY0-62" fmla="*/ 488271 h 4199137"/>
                <a:gd name="connsiteX1-63" fmla="*/ 417250 w 10972799"/>
                <a:gd name="connsiteY1-64" fmla="*/ 4199137 h 4199137"/>
                <a:gd name="connsiteX2-65" fmla="*/ 10972799 w 10972799"/>
                <a:gd name="connsiteY2-66" fmla="*/ 3710864 h 4199137"/>
                <a:gd name="connsiteX3-67" fmla="*/ 10200443 w 10972799"/>
                <a:gd name="connsiteY3-68" fmla="*/ 0 h 4199137"/>
                <a:gd name="connsiteX4-69" fmla="*/ 0 w 10972799"/>
                <a:gd name="connsiteY4-70" fmla="*/ 488271 h 4199137"/>
                <a:gd name="connsiteX0-71" fmla="*/ 0 w 10972799"/>
                <a:gd name="connsiteY0-72" fmla="*/ 440646 h 4151512"/>
                <a:gd name="connsiteX1-73" fmla="*/ 417250 w 10972799"/>
                <a:gd name="connsiteY1-74" fmla="*/ 4151512 h 4151512"/>
                <a:gd name="connsiteX2-75" fmla="*/ 10972799 w 10972799"/>
                <a:gd name="connsiteY2-76" fmla="*/ 3663239 h 4151512"/>
                <a:gd name="connsiteX3-77" fmla="*/ 10505243 w 10972799"/>
                <a:gd name="connsiteY3-78" fmla="*/ 0 h 4151512"/>
                <a:gd name="connsiteX4-79" fmla="*/ 0 w 10972799"/>
                <a:gd name="connsiteY4-80" fmla="*/ 440646 h 4151512"/>
                <a:gd name="connsiteX0-81" fmla="*/ 0 w 10972799"/>
                <a:gd name="connsiteY0-82" fmla="*/ 450171 h 4161037"/>
                <a:gd name="connsiteX1-83" fmla="*/ 417250 w 10972799"/>
                <a:gd name="connsiteY1-84" fmla="*/ 4161037 h 4161037"/>
                <a:gd name="connsiteX2-85" fmla="*/ 10972799 w 10972799"/>
                <a:gd name="connsiteY2-86" fmla="*/ 3672764 h 4161037"/>
                <a:gd name="connsiteX3-87" fmla="*/ 10524293 w 10972799"/>
                <a:gd name="connsiteY3-88" fmla="*/ 0 h 4161037"/>
                <a:gd name="connsiteX4-89" fmla="*/ 0 w 10972799"/>
                <a:gd name="connsiteY4-90" fmla="*/ 450171 h 4161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72799" h="4161037">
                  <a:moveTo>
                    <a:pt x="0" y="450171"/>
                  </a:moveTo>
                  <a:lnTo>
                    <a:pt x="417250" y="4161037"/>
                  </a:lnTo>
                  <a:lnTo>
                    <a:pt x="10972799" y="3672764"/>
                  </a:lnTo>
                  <a:lnTo>
                    <a:pt x="10524293" y="0"/>
                  </a:lnTo>
                  <a:lnTo>
                    <a:pt x="0" y="450171"/>
                  </a:lnTo>
                  <a:close/>
                </a:path>
              </a:pathLst>
            </a:cu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81" name="组合 80"/>
            <p:cNvGrpSpPr/>
            <p:nvPr/>
          </p:nvGrpSpPr>
          <p:grpSpPr>
            <a:xfrm>
              <a:off x="899795" y="2124553"/>
              <a:ext cx="10582183" cy="3799644"/>
              <a:chOff x="1050713" y="2509081"/>
              <a:chExt cx="10582183" cy="3799644"/>
            </a:xfrm>
            <a:effectLst>
              <a:outerShdw blurRad="63500" sx="101000" sy="101000" algn="ctr" rotWithShape="0">
                <a:prstClr val="black">
                  <a:alpha val="38000"/>
                </a:prstClr>
              </a:outerShdw>
            </a:effectLst>
          </p:grpSpPr>
          <p:sp>
            <p:nvSpPr>
              <p:cNvPr id="82" name="任意多边形: 形状 81"/>
              <p:cNvSpPr/>
              <p:nvPr/>
            </p:nvSpPr>
            <p:spPr>
              <a:xfrm>
                <a:off x="1050713" y="2509082"/>
                <a:ext cx="10582183" cy="3799643"/>
              </a:xfrm>
              <a:custGeom>
                <a:avLst/>
                <a:gdLst>
                  <a:gd name="connsiteX0" fmla="*/ 0 w 10582183"/>
                  <a:gd name="connsiteY0" fmla="*/ 17756 h 3799643"/>
                  <a:gd name="connsiteX1" fmla="*/ 44389 w 10582183"/>
                  <a:gd name="connsiteY1" fmla="*/ 3799643 h 3799643"/>
                  <a:gd name="connsiteX2" fmla="*/ 10582183 w 10582183"/>
                  <a:gd name="connsiteY2" fmla="*/ 3701989 h 3799643"/>
                  <a:gd name="connsiteX3" fmla="*/ 10582183 w 10582183"/>
                  <a:gd name="connsiteY3" fmla="*/ 390618 h 3799643"/>
                  <a:gd name="connsiteX4" fmla="*/ 9792070 w 10582183"/>
                  <a:gd name="connsiteY4" fmla="*/ 390618 h 3799643"/>
                  <a:gd name="connsiteX5" fmla="*/ 9792070 w 10582183"/>
                  <a:gd name="connsiteY5" fmla="*/ 0 h 3799643"/>
                  <a:gd name="connsiteX6" fmla="*/ 0 w 10582183"/>
                  <a:gd name="connsiteY6" fmla="*/ 17756 h 37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2183" h="3799643">
                    <a:moveTo>
                      <a:pt x="0" y="17756"/>
                    </a:moveTo>
                    <a:lnTo>
                      <a:pt x="44389" y="3799643"/>
                    </a:lnTo>
                    <a:lnTo>
                      <a:pt x="10582183" y="3701989"/>
                    </a:lnTo>
                    <a:lnTo>
                      <a:pt x="10582183" y="390618"/>
                    </a:lnTo>
                    <a:lnTo>
                      <a:pt x="9792070" y="390618"/>
                    </a:lnTo>
                    <a:lnTo>
                      <a:pt x="9792070" y="0"/>
                    </a:lnTo>
                    <a:lnTo>
                      <a:pt x="0" y="177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3" name="任意多边形: 形状 82"/>
              <p:cNvSpPr/>
              <p:nvPr/>
            </p:nvSpPr>
            <p:spPr>
              <a:xfrm>
                <a:off x="10823806" y="2509081"/>
                <a:ext cx="809090" cy="417251"/>
              </a:xfrm>
              <a:custGeom>
                <a:avLst/>
                <a:gdLst>
                  <a:gd name="connsiteX0" fmla="*/ 17755 w 852256"/>
                  <a:gd name="connsiteY0" fmla="*/ 0 h 435006"/>
                  <a:gd name="connsiteX1" fmla="*/ 852256 w 852256"/>
                  <a:gd name="connsiteY1" fmla="*/ 435006 h 435006"/>
                  <a:gd name="connsiteX2" fmla="*/ 0 w 852256"/>
                  <a:gd name="connsiteY2" fmla="*/ 417251 h 435006"/>
                  <a:gd name="connsiteX3" fmla="*/ 17755 w 852256"/>
                  <a:gd name="connsiteY3" fmla="*/ 0 h 435006"/>
                  <a:gd name="connsiteX0-1" fmla="*/ 17755 w 852256"/>
                  <a:gd name="connsiteY0-2" fmla="*/ 0 h 417251"/>
                  <a:gd name="connsiteX1-3" fmla="*/ 852256 w 852256"/>
                  <a:gd name="connsiteY1-4" fmla="*/ 403715 h 417251"/>
                  <a:gd name="connsiteX2-5" fmla="*/ 0 w 852256"/>
                  <a:gd name="connsiteY2-6" fmla="*/ 417251 h 417251"/>
                  <a:gd name="connsiteX3-7" fmla="*/ 17755 w 852256"/>
                  <a:gd name="connsiteY3-8" fmla="*/ 0 h 417251"/>
                  <a:gd name="connsiteX0-9" fmla="*/ 17755 w 852256"/>
                  <a:gd name="connsiteY0-10" fmla="*/ 0 h 417251"/>
                  <a:gd name="connsiteX1-11" fmla="*/ 852256 w 852256"/>
                  <a:gd name="connsiteY1-12" fmla="*/ 393285 h 417251"/>
                  <a:gd name="connsiteX2-13" fmla="*/ 0 w 852256"/>
                  <a:gd name="connsiteY2-14" fmla="*/ 417251 h 417251"/>
                  <a:gd name="connsiteX3-15" fmla="*/ 17755 w 852256"/>
                  <a:gd name="connsiteY3-16" fmla="*/ 0 h 417251"/>
                </a:gdLst>
                <a:ahLst/>
                <a:cxnLst>
                  <a:cxn ang="0">
                    <a:pos x="connsiteX0-1" y="connsiteY0-2"/>
                  </a:cxn>
                  <a:cxn ang="0">
                    <a:pos x="connsiteX1-3" y="connsiteY1-4"/>
                  </a:cxn>
                  <a:cxn ang="0">
                    <a:pos x="connsiteX2-5" y="connsiteY2-6"/>
                  </a:cxn>
                  <a:cxn ang="0">
                    <a:pos x="connsiteX3-7" y="connsiteY3-8"/>
                  </a:cxn>
                </a:cxnLst>
                <a:rect l="l" t="t" r="r" b="b"/>
                <a:pathLst>
                  <a:path w="852256" h="417251">
                    <a:moveTo>
                      <a:pt x="17755" y="0"/>
                    </a:moveTo>
                    <a:lnTo>
                      <a:pt x="852256" y="393285"/>
                    </a:lnTo>
                    <a:lnTo>
                      <a:pt x="0" y="417251"/>
                    </a:lnTo>
                    <a:lnTo>
                      <a:pt x="17755" y="0"/>
                    </a:lnTo>
                    <a:close/>
                  </a:path>
                </a:pathLst>
              </a:custGeom>
              <a:solidFill>
                <a:srgbClr val="DA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84" name="文本框 83"/>
          <p:cNvSpPr txBox="1"/>
          <p:nvPr/>
        </p:nvSpPr>
        <p:spPr>
          <a:xfrm>
            <a:off x="1667933" y="2665906"/>
            <a:ext cx="9660467" cy="461665"/>
          </a:xfrm>
          <a:prstGeom prst="rect">
            <a:avLst/>
          </a:prstGeom>
          <a:noFill/>
        </p:spPr>
        <p:txBody>
          <a:bodyPr wrap="square" rtlCol="0">
            <a:spAutoFit/>
          </a:bodyPr>
          <a:lstStyle/>
          <a:p>
            <a:pPr algn="ct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为不同主机上运行的应用进程提供</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逻辑通信信道</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i="1"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logical communication</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sp>
        <p:nvSpPr>
          <p:cNvPr id="85" name="Rectangle 11"/>
          <p:cNvSpPr>
            <a:spLocks noChangeArrowheads="1"/>
          </p:cNvSpPr>
          <p:nvPr/>
        </p:nvSpPr>
        <p:spPr bwMode="auto">
          <a:xfrm>
            <a:off x="629529" y="4918673"/>
            <a:ext cx="1398320" cy="560173"/>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发送方</a:t>
            </a:r>
          </a:p>
        </p:txBody>
      </p:sp>
      <p:sp>
        <p:nvSpPr>
          <p:cNvPr id="86" name="Text Box 79"/>
          <p:cNvSpPr txBox="1">
            <a:spLocks noChangeArrowheads="1"/>
          </p:cNvSpPr>
          <p:nvPr/>
        </p:nvSpPr>
        <p:spPr bwMode="auto">
          <a:xfrm>
            <a:off x="2071498" y="4959687"/>
            <a:ext cx="7707502"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把应用数据划分为 </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报文段</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(segments)</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，交给网络层</a:t>
            </a:r>
          </a:p>
        </p:txBody>
      </p:sp>
      <p:sp>
        <p:nvSpPr>
          <p:cNvPr id="87" name="Rectangle 11"/>
          <p:cNvSpPr>
            <a:spLocks noChangeArrowheads="1"/>
          </p:cNvSpPr>
          <p:nvPr/>
        </p:nvSpPr>
        <p:spPr bwMode="auto">
          <a:xfrm>
            <a:off x="629529" y="5736485"/>
            <a:ext cx="1398320" cy="560173"/>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接收方</a:t>
            </a:r>
          </a:p>
        </p:txBody>
      </p:sp>
      <p:sp>
        <p:nvSpPr>
          <p:cNvPr id="88" name="Text Box 79"/>
          <p:cNvSpPr txBox="1">
            <a:spLocks noChangeArrowheads="1"/>
          </p:cNvSpPr>
          <p:nvPr/>
        </p:nvSpPr>
        <p:spPr bwMode="auto">
          <a:xfrm>
            <a:off x="2071497" y="5777499"/>
            <a:ext cx="5969191" cy="4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Times New Roman" panose="02020603050405020304" pitchFamily="18" charset="0"/>
              </a:rPr>
              <a:t>把报文段重组成应用数据，交付给应用层</a:t>
            </a:r>
          </a:p>
        </p:txBody>
      </p:sp>
      <p:grpSp>
        <p:nvGrpSpPr>
          <p:cNvPr id="89" name="组合 88"/>
          <p:cNvGrpSpPr/>
          <p:nvPr/>
        </p:nvGrpSpPr>
        <p:grpSpPr>
          <a:xfrm>
            <a:off x="515938" y="1575056"/>
            <a:ext cx="3344864" cy="526730"/>
            <a:chOff x="722008" y="1303131"/>
            <a:chExt cx="3193774" cy="502938"/>
          </a:xfrm>
        </p:grpSpPr>
        <p:grpSp>
          <p:nvGrpSpPr>
            <p:cNvPr id="90" name="组合 89"/>
            <p:cNvGrpSpPr/>
            <p:nvPr/>
          </p:nvGrpSpPr>
          <p:grpSpPr>
            <a:xfrm>
              <a:off x="722008" y="1303131"/>
              <a:ext cx="546594" cy="475865"/>
              <a:chOff x="708742" y="1296102"/>
              <a:chExt cx="454744" cy="283828"/>
            </a:xfrm>
          </p:grpSpPr>
          <p:sp>
            <p:nvSpPr>
              <p:cNvPr id="93" name="平行四边形 92"/>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94" name="平行四边形 93"/>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91" name="流程图: 手动输入 6"/>
            <p:cNvSpPr/>
            <p:nvPr/>
          </p:nvSpPr>
          <p:spPr>
            <a:xfrm rot="5400000" flipV="1">
              <a:off x="2214259" y="80876"/>
              <a:ext cx="475861" cy="292718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sp>
          <p:nvSpPr>
            <p:cNvPr id="92" name="Text Box 79"/>
            <p:cNvSpPr txBox="1">
              <a:spLocks noChangeArrowheads="1"/>
            </p:cNvSpPr>
            <p:nvPr/>
          </p:nvSpPr>
          <p:spPr bwMode="auto">
            <a:xfrm>
              <a:off x="1351236" y="1335869"/>
              <a:ext cx="2564545"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运输层的功能</a:t>
              </a:r>
            </a:p>
          </p:txBody>
        </p:sp>
      </p:grpSp>
      <p:grpSp>
        <p:nvGrpSpPr>
          <p:cNvPr id="95" name="组合 94"/>
          <p:cNvGrpSpPr/>
          <p:nvPr/>
        </p:nvGrpSpPr>
        <p:grpSpPr>
          <a:xfrm>
            <a:off x="515937" y="4219893"/>
            <a:ext cx="4184273" cy="526729"/>
            <a:chOff x="722008" y="1303131"/>
            <a:chExt cx="3995266" cy="502937"/>
          </a:xfrm>
        </p:grpSpPr>
        <p:grpSp>
          <p:nvGrpSpPr>
            <p:cNvPr id="96" name="组合 95"/>
            <p:cNvGrpSpPr/>
            <p:nvPr/>
          </p:nvGrpSpPr>
          <p:grpSpPr>
            <a:xfrm>
              <a:off x="722008" y="1303131"/>
              <a:ext cx="546594" cy="475865"/>
              <a:chOff x="708742" y="1296102"/>
              <a:chExt cx="454744" cy="283828"/>
            </a:xfrm>
          </p:grpSpPr>
          <p:sp>
            <p:nvSpPr>
              <p:cNvPr id="99" name="平行四边形 98"/>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00" name="平行四边形 99"/>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97" name="流程图: 手动输入 6"/>
            <p:cNvSpPr/>
            <p:nvPr/>
          </p:nvSpPr>
          <p:spPr>
            <a:xfrm rot="5400000" flipV="1">
              <a:off x="2615004" y="-319868"/>
              <a:ext cx="475861" cy="37286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sp>
          <p:nvSpPr>
            <p:cNvPr id="98" name="Text Box 79"/>
            <p:cNvSpPr txBox="1">
              <a:spLocks noChangeArrowheads="1"/>
            </p:cNvSpPr>
            <p:nvPr/>
          </p:nvSpPr>
          <p:spPr bwMode="auto">
            <a:xfrm>
              <a:off x="1351237" y="1335868"/>
              <a:ext cx="3366037"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运输层协议的工作内容</a:t>
              </a:r>
            </a:p>
          </p:txBody>
        </p:sp>
      </p:gr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7061040" y="6261120"/>
              <a:ext cx="360" cy="360"/>
            </p14:xfrm>
          </p:contentPart>
        </mc:Choice>
        <mc:Fallback xmlns="">
          <p:pic>
            <p:nvPicPr>
              <p:cNvPr id="2" name="墨迹 1"/>
            </p:nvPicPr>
            <p:blipFill>
              <a:blip r:embed="rId4"/>
            </p:blipFill>
            <p:spPr>
              <a:xfrm>
                <a:off x="7061040" y="6261120"/>
                <a:ext cx="360" cy="360"/>
              </a:xfrm>
              <a:prstGeom prst="rect"/>
            </p:spPr>
          </p:pic>
        </mc:Fallback>
      </mc:AlternateContent>
      <p:grpSp>
        <p:nvGrpSpPr>
          <p:cNvPr id="36" name="组合 35"/>
          <p:cNvGrpSpPr/>
          <p:nvPr/>
        </p:nvGrpSpPr>
        <p:grpSpPr>
          <a:xfrm>
            <a:off x="430213" y="0"/>
            <a:ext cx="7234308" cy="1428589"/>
            <a:chOff x="551030" y="-368704"/>
            <a:chExt cx="7234308" cy="1428589"/>
          </a:xfrm>
        </p:grpSpPr>
        <p:grpSp>
          <p:nvGrpSpPr>
            <p:cNvPr id="37" name="组合 36"/>
            <p:cNvGrpSpPr/>
            <p:nvPr/>
          </p:nvGrpSpPr>
          <p:grpSpPr>
            <a:xfrm>
              <a:off x="1201632" y="303925"/>
              <a:ext cx="6583706" cy="686826"/>
              <a:chOff x="1839059" y="967769"/>
              <a:chExt cx="6583706" cy="686826"/>
            </a:xfrm>
          </p:grpSpPr>
          <p:sp>
            <p:nvSpPr>
              <p:cNvPr id="39" name="矩形: 圆角 38"/>
              <p:cNvSpPr/>
              <p:nvPr/>
            </p:nvSpPr>
            <p:spPr>
              <a:xfrm>
                <a:off x="1839059" y="967769"/>
                <a:ext cx="6275482"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40" name="文本框 39"/>
              <p:cNvSpPr txBox="1"/>
              <p:nvPr/>
            </p:nvSpPr>
            <p:spPr>
              <a:xfrm>
                <a:off x="2786093" y="1009435"/>
                <a:ext cx="5636672" cy="645160"/>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概述和运输层服务</a:t>
                </a:r>
              </a:p>
            </p:txBody>
          </p:sp>
        </p:grpSp>
        <p:pic>
          <p:nvPicPr>
            <p:cNvPr id="38" name="图片 37"/>
            <p:cNvPicPr>
              <a:picLocks noChangeAspect="1"/>
            </p:cNvPicPr>
            <p:nvPr/>
          </p:nvPicPr>
          <p:blipFill rotWithShape="1">
            <a:blip r:embed="rId5"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wipe(left)">
                                      <p:cBhvr>
                                        <p:cTn id="11" dur="500"/>
                                        <p:tgtEl>
                                          <p:spTgt spid="89"/>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9"/>
                                        </p:tgtEl>
                                        <p:attrNameLst>
                                          <p:attrName>style.visibility</p:attrName>
                                        </p:attrNameLst>
                                      </p:cBhvr>
                                      <p:to>
                                        <p:strVal val="visible"/>
                                      </p:to>
                                    </p:set>
                                    <p:anim calcmode="lin" valueType="num">
                                      <p:cBhvr>
                                        <p:cTn id="15" dur="500" fill="hold"/>
                                        <p:tgtEl>
                                          <p:spTgt spid="79"/>
                                        </p:tgtEl>
                                        <p:attrNameLst>
                                          <p:attrName>ppt_w</p:attrName>
                                        </p:attrNameLst>
                                      </p:cBhvr>
                                      <p:tavLst>
                                        <p:tav tm="0">
                                          <p:val>
                                            <p:fltVal val="0"/>
                                          </p:val>
                                        </p:tav>
                                        <p:tav tm="100000">
                                          <p:val>
                                            <p:strVal val="#ppt_w"/>
                                          </p:val>
                                        </p:tav>
                                      </p:tavLst>
                                    </p:anim>
                                    <p:anim calcmode="lin" valueType="num">
                                      <p:cBhvr>
                                        <p:cTn id="16" dur="500" fill="hold"/>
                                        <p:tgtEl>
                                          <p:spTgt spid="79"/>
                                        </p:tgtEl>
                                        <p:attrNameLst>
                                          <p:attrName>ppt_h</p:attrName>
                                        </p:attrNameLst>
                                      </p:cBhvr>
                                      <p:tavLst>
                                        <p:tav tm="0">
                                          <p:val>
                                            <p:fltVal val="0"/>
                                          </p:val>
                                        </p:tav>
                                        <p:tav tm="100000">
                                          <p:val>
                                            <p:strVal val="#ppt_h"/>
                                          </p:val>
                                        </p:tav>
                                      </p:tavLst>
                                    </p:anim>
                                    <p:animEffect transition="in" filter="fade">
                                      <p:cBhvr>
                                        <p:cTn id="17" dur="500"/>
                                        <p:tgtEl>
                                          <p:spTgt spid="79"/>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wipe(left)">
                                      <p:cBhvr>
                                        <p:cTn id="26" dur="500"/>
                                        <p:tgtEl>
                                          <p:spTgt spid="95"/>
                                        </p:tgtEl>
                                      </p:cBhvr>
                                    </p:animEffect>
                                  </p:childTnLst>
                                </p:cTn>
                              </p:par>
                            </p:childTnLst>
                          </p:cTn>
                        </p:par>
                        <p:par>
                          <p:cTn id="27" fill="hold">
                            <p:stCondLst>
                              <p:cond delay="500"/>
                            </p:stCondLst>
                            <p:childTnLst>
                              <p:par>
                                <p:cTn id="28" presetID="53" presetClass="entr" presetSubtype="16" fill="hold" grpId="0" nodeType="afterEffect">
                                  <p:stCondLst>
                                    <p:cond delay="0"/>
                                  </p:stCondLst>
                                  <p:childTnLst>
                                    <p:set>
                                      <p:cBhvr>
                                        <p:cTn id="29" dur="1" fill="hold">
                                          <p:stCondLst>
                                            <p:cond delay="0"/>
                                          </p:stCondLst>
                                        </p:cTn>
                                        <p:tgtEl>
                                          <p:spTgt spid="85"/>
                                        </p:tgtEl>
                                        <p:attrNameLst>
                                          <p:attrName>style.visibility</p:attrName>
                                        </p:attrNameLst>
                                      </p:cBhvr>
                                      <p:to>
                                        <p:strVal val="visible"/>
                                      </p:to>
                                    </p:set>
                                    <p:anim calcmode="lin" valueType="num">
                                      <p:cBhvr>
                                        <p:cTn id="30" dur="500" fill="hold"/>
                                        <p:tgtEl>
                                          <p:spTgt spid="85"/>
                                        </p:tgtEl>
                                        <p:attrNameLst>
                                          <p:attrName>ppt_w</p:attrName>
                                        </p:attrNameLst>
                                      </p:cBhvr>
                                      <p:tavLst>
                                        <p:tav tm="0">
                                          <p:val>
                                            <p:fltVal val="0"/>
                                          </p:val>
                                        </p:tav>
                                        <p:tav tm="100000">
                                          <p:val>
                                            <p:strVal val="#ppt_w"/>
                                          </p:val>
                                        </p:tav>
                                      </p:tavLst>
                                    </p:anim>
                                    <p:anim calcmode="lin" valueType="num">
                                      <p:cBhvr>
                                        <p:cTn id="31" dur="500" fill="hold"/>
                                        <p:tgtEl>
                                          <p:spTgt spid="85"/>
                                        </p:tgtEl>
                                        <p:attrNameLst>
                                          <p:attrName>ppt_h</p:attrName>
                                        </p:attrNameLst>
                                      </p:cBhvr>
                                      <p:tavLst>
                                        <p:tav tm="0">
                                          <p:val>
                                            <p:fltVal val="0"/>
                                          </p:val>
                                        </p:tav>
                                        <p:tav tm="100000">
                                          <p:val>
                                            <p:strVal val="#ppt_h"/>
                                          </p:val>
                                        </p:tav>
                                      </p:tavLst>
                                    </p:anim>
                                    <p:animEffect transition="in" filter="fade">
                                      <p:cBhvr>
                                        <p:cTn id="32" dur="500"/>
                                        <p:tgtEl>
                                          <p:spTgt spid="85"/>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wipe(left)">
                                      <p:cBhvr>
                                        <p:cTn id="36" dur="500"/>
                                        <p:tgtEl>
                                          <p:spTgt spid="86"/>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87"/>
                                        </p:tgtEl>
                                        <p:attrNameLst>
                                          <p:attrName>style.visibility</p:attrName>
                                        </p:attrNameLst>
                                      </p:cBhvr>
                                      <p:to>
                                        <p:strVal val="visible"/>
                                      </p:to>
                                    </p:set>
                                    <p:anim calcmode="lin" valueType="num">
                                      <p:cBhvr>
                                        <p:cTn id="40" dur="500" fill="hold"/>
                                        <p:tgtEl>
                                          <p:spTgt spid="87"/>
                                        </p:tgtEl>
                                        <p:attrNameLst>
                                          <p:attrName>ppt_w</p:attrName>
                                        </p:attrNameLst>
                                      </p:cBhvr>
                                      <p:tavLst>
                                        <p:tav tm="0">
                                          <p:val>
                                            <p:fltVal val="0"/>
                                          </p:val>
                                        </p:tav>
                                        <p:tav tm="100000">
                                          <p:val>
                                            <p:strVal val="#ppt_w"/>
                                          </p:val>
                                        </p:tav>
                                      </p:tavLst>
                                    </p:anim>
                                    <p:anim calcmode="lin" valueType="num">
                                      <p:cBhvr>
                                        <p:cTn id="41" dur="500" fill="hold"/>
                                        <p:tgtEl>
                                          <p:spTgt spid="87"/>
                                        </p:tgtEl>
                                        <p:attrNameLst>
                                          <p:attrName>ppt_h</p:attrName>
                                        </p:attrNameLst>
                                      </p:cBhvr>
                                      <p:tavLst>
                                        <p:tav tm="0">
                                          <p:val>
                                            <p:fltVal val="0"/>
                                          </p:val>
                                        </p:tav>
                                        <p:tav tm="100000">
                                          <p:val>
                                            <p:strVal val="#ppt_h"/>
                                          </p:val>
                                        </p:tav>
                                      </p:tavLst>
                                    </p:anim>
                                    <p:animEffect transition="in" filter="fade">
                                      <p:cBhvr>
                                        <p:cTn id="42" dur="500"/>
                                        <p:tgtEl>
                                          <p:spTgt spid="87"/>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wipe(left)">
                                      <p:cBhvr>
                                        <p:cTn id="4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bldLvl="0" animBg="1"/>
      <p:bldP spid="86" grpId="0"/>
      <p:bldP spid="87" grpId="0" bldLvl="0" animBg="1"/>
      <p:bldP spid="8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2E7D2391-B17B-465B-91AA-0D5F65BCC3B3}"/>
              </a:ext>
            </a:extLst>
          </p:cNvPr>
          <p:cNvGrpSpPr/>
          <p:nvPr/>
        </p:nvGrpSpPr>
        <p:grpSpPr>
          <a:xfrm>
            <a:off x="430213" y="0"/>
            <a:ext cx="6521115" cy="1428589"/>
            <a:chOff x="551030" y="-368704"/>
            <a:chExt cx="6521115" cy="1428589"/>
          </a:xfrm>
        </p:grpSpPr>
        <p:grpSp>
          <p:nvGrpSpPr>
            <p:cNvPr id="51" name="组合 50">
              <a:extLst>
                <a:ext uri="{FF2B5EF4-FFF2-40B4-BE49-F238E27FC236}">
                  <a16:creationId xmlns:a16="http://schemas.microsoft.com/office/drawing/2014/main" id="{A371A1F4-8BA3-42DD-920C-E05568D79107}"/>
                </a:ext>
              </a:extLst>
            </p:cNvPr>
            <p:cNvGrpSpPr/>
            <p:nvPr/>
          </p:nvGrpSpPr>
          <p:grpSpPr>
            <a:xfrm>
              <a:off x="1201631" y="303925"/>
              <a:ext cx="5870514" cy="687997"/>
              <a:chOff x="1839058" y="967769"/>
              <a:chExt cx="5870514" cy="687997"/>
            </a:xfrm>
          </p:grpSpPr>
          <p:sp>
            <p:nvSpPr>
              <p:cNvPr id="53" name="矩形: 圆角 52">
                <a:extLst>
                  <a:ext uri="{FF2B5EF4-FFF2-40B4-BE49-F238E27FC236}">
                    <a16:creationId xmlns:a16="http://schemas.microsoft.com/office/drawing/2014/main" id="{B5F81FBC-7F4A-4285-AB40-8FDF01DE5CB1}"/>
                  </a:ext>
                </a:extLst>
              </p:cNvPr>
              <p:cNvSpPr/>
              <p:nvPr/>
            </p:nvSpPr>
            <p:spPr>
              <a:xfrm>
                <a:off x="1839058" y="967769"/>
                <a:ext cx="5427561"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8" name="文本框 57">
                <a:extLst>
                  <a:ext uri="{FF2B5EF4-FFF2-40B4-BE49-F238E27FC236}">
                    <a16:creationId xmlns:a16="http://schemas.microsoft.com/office/drawing/2014/main" id="{AD0BC4CA-5DBB-4752-B482-6843087C7489}"/>
                  </a:ext>
                </a:extLst>
              </p:cNvPr>
              <p:cNvSpPr txBox="1"/>
              <p:nvPr/>
            </p:nvSpPr>
            <p:spPr>
              <a:xfrm>
                <a:off x="2786093" y="1009435"/>
                <a:ext cx="4923479"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流水线技术工作原理</a:t>
                </a:r>
              </a:p>
            </p:txBody>
          </p:sp>
        </p:grpSp>
        <p:pic>
          <p:nvPicPr>
            <p:cNvPr id="52" name="图片 51">
              <a:extLst>
                <a:ext uri="{FF2B5EF4-FFF2-40B4-BE49-F238E27FC236}">
                  <a16:creationId xmlns:a16="http://schemas.microsoft.com/office/drawing/2014/main" id="{11603FAF-BEB3-4FCC-98DE-11DFEA07B3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72" name="组合 71">
            <a:extLst>
              <a:ext uri="{FF2B5EF4-FFF2-40B4-BE49-F238E27FC236}">
                <a16:creationId xmlns:a16="http://schemas.microsoft.com/office/drawing/2014/main" id="{F885D05B-E747-4B9F-B8FF-001FECD502A2}"/>
              </a:ext>
            </a:extLst>
          </p:cNvPr>
          <p:cNvGrpSpPr/>
          <p:nvPr/>
        </p:nvGrpSpPr>
        <p:grpSpPr>
          <a:xfrm>
            <a:off x="629529" y="1952781"/>
            <a:ext cx="7278338" cy="476221"/>
            <a:chOff x="1403750" y="3593123"/>
            <a:chExt cx="7278338" cy="476221"/>
          </a:xfrm>
        </p:grpSpPr>
        <p:grpSp>
          <p:nvGrpSpPr>
            <p:cNvPr id="73" name="组合 72">
              <a:extLst>
                <a:ext uri="{FF2B5EF4-FFF2-40B4-BE49-F238E27FC236}">
                  <a16:creationId xmlns:a16="http://schemas.microsoft.com/office/drawing/2014/main" id="{460CCF17-C78E-4A15-83F8-D4E809C4E133}"/>
                </a:ext>
              </a:extLst>
            </p:cNvPr>
            <p:cNvGrpSpPr/>
            <p:nvPr/>
          </p:nvGrpSpPr>
          <p:grpSpPr>
            <a:xfrm>
              <a:off x="1403750" y="3593123"/>
              <a:ext cx="490436" cy="476221"/>
              <a:chOff x="1403750" y="3593123"/>
              <a:chExt cx="808892" cy="785446"/>
            </a:xfrm>
          </p:grpSpPr>
          <p:sp>
            <p:nvSpPr>
              <p:cNvPr id="75" name="对话气泡: 椭圆形 74">
                <a:extLst>
                  <a:ext uri="{FF2B5EF4-FFF2-40B4-BE49-F238E27FC236}">
                    <a16:creationId xmlns:a16="http://schemas.microsoft.com/office/drawing/2014/main" id="{F5013416-62E6-44FE-8562-20123CAB98AF}"/>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round-web-cam_17861">
                <a:extLst>
                  <a:ext uri="{FF2B5EF4-FFF2-40B4-BE49-F238E27FC236}">
                    <a16:creationId xmlns:a16="http://schemas.microsoft.com/office/drawing/2014/main" id="{DE0D6976-1C91-4B77-B4D0-2598BEF91B47}"/>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4" name="Text Box 79">
              <a:extLst>
                <a:ext uri="{FF2B5EF4-FFF2-40B4-BE49-F238E27FC236}">
                  <a16:creationId xmlns:a16="http://schemas.microsoft.com/office/drawing/2014/main" id="{5A3C83FB-9ED9-45CF-B20B-60EE86D162C2}"/>
                </a:ext>
              </a:extLst>
            </p:cNvPr>
            <p:cNvSpPr txBox="1">
              <a:spLocks noChangeArrowheads="1"/>
            </p:cNvSpPr>
            <p:nvPr/>
          </p:nvSpPr>
          <p:spPr bwMode="auto">
            <a:xfrm>
              <a:off x="1985931" y="3593123"/>
              <a:ext cx="66961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需要扩大分组序号范围</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用</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k</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位进行序号编码</a:t>
              </a:r>
            </a:p>
          </p:txBody>
        </p:sp>
      </p:grpSp>
      <p:grpSp>
        <p:nvGrpSpPr>
          <p:cNvPr id="77" name="组合 76">
            <a:extLst>
              <a:ext uri="{FF2B5EF4-FFF2-40B4-BE49-F238E27FC236}">
                <a16:creationId xmlns:a16="http://schemas.microsoft.com/office/drawing/2014/main" id="{E4037553-E4F3-44AD-9BE6-7A4A32782E7A}"/>
              </a:ext>
            </a:extLst>
          </p:cNvPr>
          <p:cNvGrpSpPr/>
          <p:nvPr/>
        </p:nvGrpSpPr>
        <p:grpSpPr>
          <a:xfrm>
            <a:off x="629529" y="2633206"/>
            <a:ext cx="8272424" cy="498598"/>
            <a:chOff x="1403750" y="3593123"/>
            <a:chExt cx="8111194" cy="498598"/>
          </a:xfrm>
        </p:grpSpPr>
        <p:grpSp>
          <p:nvGrpSpPr>
            <p:cNvPr id="78" name="组合 77">
              <a:extLst>
                <a:ext uri="{FF2B5EF4-FFF2-40B4-BE49-F238E27FC236}">
                  <a16:creationId xmlns:a16="http://schemas.microsoft.com/office/drawing/2014/main" id="{75E17F53-B099-4155-BA70-3A23066997DB}"/>
                </a:ext>
              </a:extLst>
            </p:cNvPr>
            <p:cNvGrpSpPr/>
            <p:nvPr/>
          </p:nvGrpSpPr>
          <p:grpSpPr>
            <a:xfrm>
              <a:off x="1403750" y="3593123"/>
              <a:ext cx="490436" cy="476221"/>
              <a:chOff x="1403750" y="3593123"/>
              <a:chExt cx="808892" cy="785446"/>
            </a:xfrm>
          </p:grpSpPr>
          <p:sp>
            <p:nvSpPr>
              <p:cNvPr id="89" name="对话气泡: 椭圆形 88">
                <a:extLst>
                  <a:ext uri="{FF2B5EF4-FFF2-40B4-BE49-F238E27FC236}">
                    <a16:creationId xmlns:a16="http://schemas.microsoft.com/office/drawing/2014/main" id="{1A609ED3-0D87-4D23-9FD6-9F4070810283}"/>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ound-web-cam_17861">
                <a:extLst>
                  <a:ext uri="{FF2B5EF4-FFF2-40B4-BE49-F238E27FC236}">
                    <a16:creationId xmlns:a16="http://schemas.microsoft.com/office/drawing/2014/main" id="{403127DA-1F94-4DE8-A458-39A2CAAB0D81}"/>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80" name="Text Box 79">
              <a:extLst>
                <a:ext uri="{FF2B5EF4-FFF2-40B4-BE49-F238E27FC236}">
                  <a16:creationId xmlns:a16="http://schemas.microsoft.com/office/drawing/2014/main" id="{55565DC8-21DB-41E2-B193-3A69DE7E3134}"/>
                </a:ext>
              </a:extLst>
            </p:cNvPr>
            <p:cNvSpPr txBox="1">
              <a:spLocks noChangeArrowheads="1"/>
            </p:cNvSpPr>
            <p:nvPr/>
          </p:nvSpPr>
          <p:spPr bwMode="auto">
            <a:xfrm>
              <a:off x="1985931" y="3593123"/>
              <a:ext cx="7529013"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需要扩大发送方乃至接收方的缓冲区大小</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窗口</a:t>
              </a:r>
            </a:p>
          </p:txBody>
        </p:sp>
      </p:grpSp>
      <p:pic>
        <p:nvPicPr>
          <p:cNvPr id="2" name="图片 1">
            <a:extLst>
              <a:ext uri="{FF2B5EF4-FFF2-40B4-BE49-F238E27FC236}">
                <a16:creationId xmlns:a16="http://schemas.microsoft.com/office/drawing/2014/main" id="{FC234AAC-8050-47DD-9EBD-F8EFDDE9B63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256852" y="3823674"/>
            <a:ext cx="7235136" cy="2010749"/>
          </a:xfrm>
          <a:prstGeom prst="rect">
            <a:avLst/>
          </a:prstGeom>
        </p:spPr>
      </p:pic>
    </p:spTree>
    <p:extLst>
      <p:ext uri="{BB962C8B-B14F-4D97-AF65-F5344CB8AC3E}">
        <p14:creationId xmlns:p14="http://schemas.microsoft.com/office/powerpoint/2010/main" val="401088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left)">
                                      <p:cBhvr>
                                        <p:cTn id="16" dur="500"/>
                                        <p:tgtEl>
                                          <p:spTgt spid="7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237B2D67-274D-4610-8186-47166F19F84C}"/>
              </a:ext>
            </a:extLst>
          </p:cNvPr>
          <p:cNvGrpSpPr/>
          <p:nvPr/>
        </p:nvGrpSpPr>
        <p:grpSpPr>
          <a:xfrm>
            <a:off x="1020522" y="2142499"/>
            <a:ext cx="11171478" cy="1200150"/>
            <a:chOff x="1724819" y="2533650"/>
            <a:chExt cx="5704681" cy="1200150"/>
          </a:xfrm>
        </p:grpSpPr>
        <p:sp>
          <p:nvSpPr>
            <p:cNvPr id="25" name="矩形: 圆角 24">
              <a:extLst>
                <a:ext uri="{FF2B5EF4-FFF2-40B4-BE49-F238E27FC236}">
                  <a16:creationId xmlns:a16="http://schemas.microsoft.com/office/drawing/2014/main" id="{E25AC093-6679-488F-B511-57599A4350BB}"/>
                </a:ext>
              </a:extLst>
            </p:cNvPr>
            <p:cNvSpPr/>
            <p:nvPr/>
          </p:nvSpPr>
          <p:spPr>
            <a:xfrm>
              <a:off x="1791494" y="2533650"/>
              <a:ext cx="5638006" cy="1200150"/>
            </a:xfrm>
            <a:prstGeom prst="roundRect">
              <a:avLst/>
            </a:prstGeom>
            <a:solidFill>
              <a:schemeClr val="bg1"/>
            </a:solidFill>
            <a:ln>
              <a:solidFill>
                <a:srgbClr val="FEF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5E3D403A-EFEC-4303-91EB-119A89E1602A}"/>
                </a:ext>
              </a:extLst>
            </p:cNvPr>
            <p:cNvSpPr txBox="1"/>
            <p:nvPr/>
          </p:nvSpPr>
          <p:spPr>
            <a:xfrm>
              <a:off x="1973912" y="2896009"/>
              <a:ext cx="4863552" cy="553998"/>
            </a:xfrm>
            <a:prstGeom prst="rect">
              <a:avLst/>
            </a:prstGeom>
            <a:noFill/>
          </p:spPr>
          <p:txBody>
            <a:bodyPr wrap="square" rtlCol="0">
              <a:spAutoFit/>
            </a:bodyPr>
            <a:lstStyle/>
            <a:p>
              <a:r>
                <a:rPr lang="zh-CN" altLang="en-US" sz="3000" dirty="0">
                  <a:latin typeface="思源黑体 CN Medium" panose="020B0600000000000000" pitchFamily="34" charset="-122"/>
                  <a:ea typeface="思源黑体 CN Medium" panose="020B0600000000000000" pitchFamily="34" charset="-122"/>
                </a:rPr>
                <a:t>问题：当流水线技术中丢失一个分组后，如何进行重传？</a:t>
              </a:r>
            </a:p>
          </p:txBody>
        </p:sp>
        <p:sp>
          <p:nvSpPr>
            <p:cNvPr id="27" name="矩形: 圆角 26">
              <a:extLst>
                <a:ext uri="{FF2B5EF4-FFF2-40B4-BE49-F238E27FC236}">
                  <a16:creationId xmlns:a16="http://schemas.microsoft.com/office/drawing/2014/main" id="{B34E88D5-38E9-4E1D-83AE-5D580FBEF8FD}"/>
                </a:ext>
              </a:extLst>
            </p:cNvPr>
            <p:cNvSpPr/>
            <p:nvPr/>
          </p:nvSpPr>
          <p:spPr>
            <a:xfrm>
              <a:off x="1724819" y="2603030"/>
              <a:ext cx="5638006" cy="1064095"/>
            </a:xfrm>
            <a:prstGeom prst="roundRect">
              <a:avLst/>
            </a:prstGeom>
            <a:noFill/>
            <a:ln>
              <a:gradFill>
                <a:gsLst>
                  <a:gs pos="0">
                    <a:srgbClr val="00A3F8"/>
                  </a:gs>
                  <a:gs pos="100000">
                    <a:srgbClr val="8296EF"/>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8" name="图片 27">
            <a:extLst>
              <a:ext uri="{FF2B5EF4-FFF2-40B4-BE49-F238E27FC236}">
                <a16:creationId xmlns:a16="http://schemas.microsoft.com/office/drawing/2014/main" id="{6E83F7FF-CDB4-4D16-AD53-8C88F4235D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650" y="1304933"/>
            <a:ext cx="2341562" cy="2341562"/>
          </a:xfrm>
          <a:prstGeom prst="rect">
            <a:avLst/>
          </a:prstGeom>
        </p:spPr>
      </p:pic>
      <p:grpSp>
        <p:nvGrpSpPr>
          <p:cNvPr id="29" name="组合 28">
            <a:extLst>
              <a:ext uri="{FF2B5EF4-FFF2-40B4-BE49-F238E27FC236}">
                <a16:creationId xmlns:a16="http://schemas.microsoft.com/office/drawing/2014/main" id="{943FC943-9883-4DAF-B36E-84178CFFC5F9}"/>
              </a:ext>
            </a:extLst>
          </p:cNvPr>
          <p:cNvGrpSpPr/>
          <p:nvPr/>
        </p:nvGrpSpPr>
        <p:grpSpPr>
          <a:xfrm>
            <a:off x="1161161" y="4238953"/>
            <a:ext cx="7278338" cy="476221"/>
            <a:chOff x="1403750" y="3593123"/>
            <a:chExt cx="7278338" cy="476221"/>
          </a:xfrm>
        </p:grpSpPr>
        <p:grpSp>
          <p:nvGrpSpPr>
            <p:cNvPr id="30" name="组合 29">
              <a:extLst>
                <a:ext uri="{FF2B5EF4-FFF2-40B4-BE49-F238E27FC236}">
                  <a16:creationId xmlns:a16="http://schemas.microsoft.com/office/drawing/2014/main" id="{950C2707-87D9-4B91-89F5-61EA8C64F49E}"/>
                </a:ext>
              </a:extLst>
            </p:cNvPr>
            <p:cNvGrpSpPr/>
            <p:nvPr/>
          </p:nvGrpSpPr>
          <p:grpSpPr>
            <a:xfrm>
              <a:off x="1403750" y="3593123"/>
              <a:ext cx="490436" cy="476221"/>
              <a:chOff x="1403750" y="3593123"/>
              <a:chExt cx="808892" cy="785446"/>
            </a:xfrm>
          </p:grpSpPr>
          <p:sp>
            <p:nvSpPr>
              <p:cNvPr id="32" name="对话气泡: 椭圆形 31">
                <a:extLst>
                  <a:ext uri="{FF2B5EF4-FFF2-40B4-BE49-F238E27FC236}">
                    <a16:creationId xmlns:a16="http://schemas.microsoft.com/office/drawing/2014/main" id="{4DD45DCD-0E19-4794-81AE-8B165280E9AA}"/>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web-cam_17861">
                <a:extLst>
                  <a:ext uri="{FF2B5EF4-FFF2-40B4-BE49-F238E27FC236}">
                    <a16:creationId xmlns:a16="http://schemas.microsoft.com/office/drawing/2014/main" id="{73FD4535-4DB6-4C5F-8DE3-897D03E51E53}"/>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1" name="Text Box 79">
              <a:extLst>
                <a:ext uri="{FF2B5EF4-FFF2-40B4-BE49-F238E27FC236}">
                  <a16:creationId xmlns:a16="http://schemas.microsoft.com/office/drawing/2014/main" id="{66E6789A-43F2-42AC-9711-2363F1A4F9CF}"/>
                </a:ext>
              </a:extLst>
            </p:cNvPr>
            <p:cNvSpPr txBox="1">
              <a:spLocks noChangeArrowheads="1"/>
            </p:cNvSpPr>
            <p:nvPr/>
          </p:nvSpPr>
          <p:spPr bwMode="auto">
            <a:xfrm>
              <a:off x="1985931" y="3593123"/>
              <a:ext cx="66961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Go-Back-N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GBN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）协议：其后分组全部重传</a:t>
              </a:r>
            </a:p>
          </p:txBody>
        </p:sp>
      </p:grpSp>
      <p:grpSp>
        <p:nvGrpSpPr>
          <p:cNvPr id="34" name="组合 33">
            <a:extLst>
              <a:ext uri="{FF2B5EF4-FFF2-40B4-BE49-F238E27FC236}">
                <a16:creationId xmlns:a16="http://schemas.microsoft.com/office/drawing/2014/main" id="{5F93A607-6F9F-4EC6-B347-AA58827BFA22}"/>
              </a:ext>
            </a:extLst>
          </p:cNvPr>
          <p:cNvGrpSpPr/>
          <p:nvPr/>
        </p:nvGrpSpPr>
        <p:grpSpPr>
          <a:xfrm>
            <a:off x="1161161" y="4919378"/>
            <a:ext cx="6990471" cy="476221"/>
            <a:chOff x="1403750" y="3593123"/>
            <a:chExt cx="6990471" cy="476221"/>
          </a:xfrm>
        </p:grpSpPr>
        <p:grpSp>
          <p:nvGrpSpPr>
            <p:cNvPr id="35" name="组合 34">
              <a:extLst>
                <a:ext uri="{FF2B5EF4-FFF2-40B4-BE49-F238E27FC236}">
                  <a16:creationId xmlns:a16="http://schemas.microsoft.com/office/drawing/2014/main" id="{68958709-7026-421E-9808-EAE00BF922C9}"/>
                </a:ext>
              </a:extLst>
            </p:cNvPr>
            <p:cNvGrpSpPr/>
            <p:nvPr/>
          </p:nvGrpSpPr>
          <p:grpSpPr>
            <a:xfrm>
              <a:off x="1403750" y="3593123"/>
              <a:ext cx="490436" cy="476221"/>
              <a:chOff x="1403750" y="3593123"/>
              <a:chExt cx="808892" cy="785446"/>
            </a:xfrm>
          </p:grpSpPr>
          <p:sp>
            <p:nvSpPr>
              <p:cNvPr id="37" name="对话气泡: 椭圆形 36">
                <a:extLst>
                  <a:ext uri="{FF2B5EF4-FFF2-40B4-BE49-F238E27FC236}">
                    <a16:creationId xmlns:a16="http://schemas.microsoft.com/office/drawing/2014/main" id="{ACD70B3C-900E-4CFF-91CD-FF35C14C97AF}"/>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ound-web-cam_17861">
                <a:extLst>
                  <a:ext uri="{FF2B5EF4-FFF2-40B4-BE49-F238E27FC236}">
                    <a16:creationId xmlns:a16="http://schemas.microsoft.com/office/drawing/2014/main" id="{11CCC9F3-0324-406C-A5DD-BF108801FD24}"/>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6" name="Text Box 79">
              <a:extLst>
                <a:ext uri="{FF2B5EF4-FFF2-40B4-BE49-F238E27FC236}">
                  <a16:creationId xmlns:a16="http://schemas.microsoft.com/office/drawing/2014/main" id="{CABEAB10-2418-4413-B459-51FDBBF61EA2}"/>
                </a:ext>
              </a:extLst>
            </p:cNvPr>
            <p:cNvSpPr txBox="1">
              <a:spLocks noChangeArrowheads="1"/>
            </p:cNvSpPr>
            <p:nvPr/>
          </p:nvSpPr>
          <p:spPr bwMode="auto">
            <a:xfrm>
              <a:off x="1985931" y="3593123"/>
              <a:ext cx="6408290"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选择重传（</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SR</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）协议：仅重传该分组</a:t>
              </a:r>
            </a:p>
          </p:txBody>
        </p:sp>
      </p:grpSp>
    </p:spTree>
    <p:extLst>
      <p:ext uri="{BB962C8B-B14F-4D97-AF65-F5344CB8AC3E}">
        <p14:creationId xmlns:p14="http://schemas.microsoft.com/office/powerpoint/2010/main" val="177296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12" presetClass="entr" presetSubtype="8"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4">
            <a:extLst>
              <a:ext uri="{FF2B5EF4-FFF2-40B4-BE49-F238E27FC236}">
                <a16:creationId xmlns:a16="http://schemas.microsoft.com/office/drawing/2014/main" id="{35767859-0D2B-4E10-AEA2-AAF9CB69A6E5}"/>
              </a:ext>
            </a:extLst>
          </p:cNvPr>
          <p:cNvSpPr>
            <a:spLocks noChangeArrowheads="1"/>
          </p:cNvSpPr>
          <p:nvPr/>
        </p:nvSpPr>
        <p:spPr bwMode="auto">
          <a:xfrm>
            <a:off x="4318000" y="4174320"/>
            <a:ext cx="609600" cy="609600"/>
          </a:xfrm>
          <a:prstGeom prst="ellipse">
            <a:avLst/>
          </a:prstGeom>
          <a:solidFill>
            <a:schemeClr val="accent2"/>
          </a:solidFill>
          <a:ln w="19050">
            <a:solidFill>
              <a:srgbClr val="0099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nvGrpSpPr>
          <p:cNvPr id="32" name="Group 5">
            <a:extLst>
              <a:ext uri="{FF2B5EF4-FFF2-40B4-BE49-F238E27FC236}">
                <a16:creationId xmlns:a16="http://schemas.microsoft.com/office/drawing/2014/main" id="{FEB9B26B-789F-4DAB-8E91-48773FE1065A}"/>
              </a:ext>
            </a:extLst>
          </p:cNvPr>
          <p:cNvGrpSpPr>
            <a:grpSpLocks/>
          </p:cNvGrpSpPr>
          <p:nvPr/>
        </p:nvGrpSpPr>
        <p:grpSpPr bwMode="auto">
          <a:xfrm>
            <a:off x="4119563" y="4183845"/>
            <a:ext cx="800100" cy="657225"/>
            <a:chOff x="1939" y="2515"/>
            <a:chExt cx="504" cy="414"/>
          </a:xfrm>
        </p:grpSpPr>
        <p:sp>
          <p:nvSpPr>
            <p:cNvPr id="33" name="Oval 6">
              <a:extLst>
                <a:ext uri="{FF2B5EF4-FFF2-40B4-BE49-F238E27FC236}">
                  <a16:creationId xmlns:a16="http://schemas.microsoft.com/office/drawing/2014/main" id="{94AC2B03-37FB-407F-9FAC-40C361E30EFF}"/>
                </a:ext>
              </a:extLst>
            </p:cNvPr>
            <p:cNvSpPr>
              <a:spLocks noChangeArrowheads="1"/>
            </p:cNvSpPr>
            <p:nvPr/>
          </p:nvSpPr>
          <p:spPr bwMode="auto">
            <a:xfrm>
              <a:off x="2004" y="2515"/>
              <a:ext cx="420" cy="414"/>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34" name="Text Box 7">
              <a:extLst>
                <a:ext uri="{FF2B5EF4-FFF2-40B4-BE49-F238E27FC236}">
                  <a16:creationId xmlns:a16="http://schemas.microsoft.com/office/drawing/2014/main" id="{EFB6312C-8DBD-4340-B41A-F41D391DA9B5}"/>
                </a:ext>
              </a:extLst>
            </p:cNvPr>
            <p:cNvSpPr txBox="1">
              <a:spLocks noChangeArrowheads="1"/>
            </p:cNvSpPr>
            <p:nvPr/>
          </p:nvSpPr>
          <p:spPr bwMode="auto">
            <a:xfrm>
              <a:off x="1939" y="2611"/>
              <a:ext cx="50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ea typeface="楷体" panose="02010609060101010101" pitchFamily="49" charset="-122"/>
                  <a:cs typeface="Arial" panose="020B0604020202020204" pitchFamily="34" charset="0"/>
                </a:rPr>
                <a:t>等待</a:t>
              </a:r>
            </a:p>
          </p:txBody>
        </p:sp>
      </p:grpSp>
      <p:sp>
        <p:nvSpPr>
          <p:cNvPr id="35" name="Line 8">
            <a:extLst>
              <a:ext uri="{FF2B5EF4-FFF2-40B4-BE49-F238E27FC236}">
                <a16:creationId xmlns:a16="http://schemas.microsoft.com/office/drawing/2014/main" id="{1BF044AF-808A-4A97-83C4-E270FBBAC618}"/>
              </a:ext>
            </a:extLst>
          </p:cNvPr>
          <p:cNvSpPr>
            <a:spLocks noChangeShapeType="1"/>
          </p:cNvSpPr>
          <p:nvPr/>
        </p:nvSpPr>
        <p:spPr bwMode="auto">
          <a:xfrm>
            <a:off x="2613025" y="3271033"/>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9">
            <a:extLst>
              <a:ext uri="{FF2B5EF4-FFF2-40B4-BE49-F238E27FC236}">
                <a16:creationId xmlns:a16="http://schemas.microsoft.com/office/drawing/2014/main" id="{3D7AEB48-C3D2-4EA2-9106-0D33D6EBB39B}"/>
              </a:ext>
            </a:extLst>
          </p:cNvPr>
          <p:cNvSpPr txBox="1">
            <a:spLocks noChangeArrowheads="1"/>
          </p:cNvSpPr>
          <p:nvPr/>
        </p:nvSpPr>
        <p:spPr bwMode="auto">
          <a:xfrm>
            <a:off x="5335588" y="4250520"/>
            <a:ext cx="27765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err="1">
                <a:ea typeface="楷体" panose="02010609060101010101" pitchFamily="49" charset="-122"/>
                <a:cs typeface="Arial" panose="020B0604020202020204" pitchFamily="34" charset="0"/>
              </a:rPr>
              <a:t>start_timer</a:t>
            </a:r>
            <a:endParaRPr lang="en-US" altLang="zh-CN" sz="1400" dirty="0">
              <a:ea typeface="楷体" panose="02010609060101010101" pitchFamily="49" charset="-122"/>
              <a:cs typeface="Arial" panose="020B0604020202020204" pitchFamily="34" charset="0"/>
            </a:endParaRPr>
          </a:p>
          <a:p>
            <a:r>
              <a:rPr lang="en-US" altLang="zh-CN" sz="1400" dirty="0" err="1">
                <a:ea typeface="楷体" panose="02010609060101010101" pitchFamily="49" charset="-122"/>
                <a:cs typeface="Arial" panose="020B0604020202020204" pitchFamily="34" charset="0"/>
              </a:rPr>
              <a:t>udt_send</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sndpkt</a:t>
            </a:r>
            <a:r>
              <a:rPr lang="en-US" altLang="zh-CN" sz="1400" dirty="0">
                <a:ea typeface="楷体" panose="02010609060101010101" pitchFamily="49" charset="-122"/>
                <a:cs typeface="Arial" panose="020B0604020202020204" pitchFamily="34" charset="0"/>
              </a:rPr>
              <a:t>[base])</a:t>
            </a:r>
          </a:p>
          <a:p>
            <a:r>
              <a:rPr lang="en-US" altLang="zh-CN" sz="1400" dirty="0" err="1">
                <a:ea typeface="楷体" panose="02010609060101010101" pitchFamily="49" charset="-122"/>
                <a:cs typeface="Arial" panose="020B0604020202020204" pitchFamily="34" charset="0"/>
              </a:rPr>
              <a:t>udt_send</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sndpkt</a:t>
            </a:r>
            <a:r>
              <a:rPr lang="en-US" altLang="zh-CN" sz="1400" dirty="0">
                <a:ea typeface="楷体" panose="02010609060101010101" pitchFamily="49" charset="-122"/>
                <a:cs typeface="Arial" panose="020B0604020202020204" pitchFamily="34" charset="0"/>
              </a:rPr>
              <a:t>[base+1])</a:t>
            </a:r>
          </a:p>
          <a:p>
            <a:r>
              <a:rPr lang="en-US" altLang="zh-CN" sz="1400" dirty="0">
                <a:ea typeface="楷体" panose="02010609060101010101" pitchFamily="49" charset="-122"/>
                <a:cs typeface="Arial" panose="020B0604020202020204" pitchFamily="34" charset="0"/>
              </a:rPr>
              <a:t>…</a:t>
            </a:r>
          </a:p>
          <a:p>
            <a:r>
              <a:rPr lang="en-US" altLang="zh-CN" sz="1400" dirty="0" err="1">
                <a:ea typeface="楷体" panose="02010609060101010101" pitchFamily="49" charset="-122"/>
                <a:cs typeface="Arial" panose="020B0604020202020204" pitchFamily="34" charset="0"/>
              </a:rPr>
              <a:t>udt_send</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sndpkt</a:t>
            </a:r>
            <a:r>
              <a:rPr lang="en-US" altLang="zh-CN" sz="1400" dirty="0">
                <a:ea typeface="楷体" panose="02010609060101010101" pitchFamily="49" charset="-122"/>
                <a:cs typeface="Arial" panose="020B0604020202020204" pitchFamily="34" charset="0"/>
              </a:rPr>
              <a:t>[nextseqnum-1])</a:t>
            </a:r>
          </a:p>
          <a:p>
            <a:pPr algn="ctr"/>
            <a:endParaRPr lang="en-US" altLang="zh-CN" sz="1400" dirty="0">
              <a:ea typeface="楷体" panose="02010609060101010101" pitchFamily="49" charset="-122"/>
              <a:cs typeface="Arial" panose="020B0604020202020204" pitchFamily="34" charset="0"/>
            </a:endParaRPr>
          </a:p>
        </p:txBody>
      </p:sp>
      <p:sp>
        <p:nvSpPr>
          <p:cNvPr id="37" name="Text Box 10">
            <a:extLst>
              <a:ext uri="{FF2B5EF4-FFF2-40B4-BE49-F238E27FC236}">
                <a16:creationId xmlns:a16="http://schemas.microsoft.com/office/drawing/2014/main" id="{EFF10177-680B-4CB2-BE38-E90B7AA170A4}"/>
              </a:ext>
            </a:extLst>
          </p:cNvPr>
          <p:cNvSpPr txBox="1">
            <a:spLocks noChangeArrowheads="1"/>
          </p:cNvSpPr>
          <p:nvPr/>
        </p:nvSpPr>
        <p:spPr bwMode="auto">
          <a:xfrm>
            <a:off x="5357813" y="4015570"/>
            <a:ext cx="1100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timeout</a:t>
            </a:r>
          </a:p>
          <a:p>
            <a:pPr algn="ctr"/>
            <a:endParaRPr lang="en-US" altLang="zh-CN" sz="1400">
              <a:ea typeface="楷体" panose="02010609060101010101" pitchFamily="49" charset="-122"/>
              <a:cs typeface="Arial" panose="020B0604020202020204" pitchFamily="34" charset="0"/>
            </a:endParaRPr>
          </a:p>
        </p:txBody>
      </p:sp>
      <p:sp>
        <p:nvSpPr>
          <p:cNvPr id="38" name="Line 11">
            <a:extLst>
              <a:ext uri="{FF2B5EF4-FFF2-40B4-BE49-F238E27FC236}">
                <a16:creationId xmlns:a16="http://schemas.microsoft.com/office/drawing/2014/main" id="{F61EBE69-F784-4199-AC12-AA261E3F1431}"/>
              </a:ext>
            </a:extLst>
          </p:cNvPr>
          <p:cNvSpPr>
            <a:spLocks noChangeShapeType="1"/>
          </p:cNvSpPr>
          <p:nvPr/>
        </p:nvSpPr>
        <p:spPr bwMode="auto">
          <a:xfrm>
            <a:off x="5441950" y="4291795"/>
            <a:ext cx="161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12">
            <a:extLst>
              <a:ext uri="{FF2B5EF4-FFF2-40B4-BE49-F238E27FC236}">
                <a16:creationId xmlns:a16="http://schemas.microsoft.com/office/drawing/2014/main" id="{B05E9019-958B-4031-89A1-1C401AB419A3}"/>
              </a:ext>
            </a:extLst>
          </p:cNvPr>
          <p:cNvSpPr>
            <a:spLocks/>
          </p:cNvSpPr>
          <p:nvPr/>
        </p:nvSpPr>
        <p:spPr bwMode="auto">
          <a:xfrm>
            <a:off x="4945063" y="3939370"/>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Text Box 13">
            <a:extLst>
              <a:ext uri="{FF2B5EF4-FFF2-40B4-BE49-F238E27FC236}">
                <a16:creationId xmlns:a16="http://schemas.microsoft.com/office/drawing/2014/main" id="{6D4DAA07-C98E-469F-874B-3F06D3B89F1B}"/>
              </a:ext>
            </a:extLst>
          </p:cNvPr>
          <p:cNvSpPr txBox="1">
            <a:spLocks noChangeArrowheads="1"/>
          </p:cNvSpPr>
          <p:nvPr/>
        </p:nvSpPr>
        <p:spPr bwMode="auto">
          <a:xfrm>
            <a:off x="3778250" y="1510495"/>
            <a:ext cx="23336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rdt_send(data)</a:t>
            </a:r>
            <a:r>
              <a:rPr lang="en-US" altLang="zh-CN" sz="1000">
                <a:ea typeface="楷体" panose="02010609060101010101" pitchFamily="49" charset="-122"/>
                <a:cs typeface="Arial" panose="020B0604020202020204" pitchFamily="34" charset="0"/>
              </a:rPr>
              <a:t> </a:t>
            </a:r>
            <a:endParaRPr lang="en-US" altLang="zh-CN" sz="2400">
              <a:ea typeface="楷体" panose="02010609060101010101" pitchFamily="49" charset="-122"/>
              <a:cs typeface="Arial" panose="020B0604020202020204" pitchFamily="34" charset="0"/>
            </a:endParaRPr>
          </a:p>
        </p:txBody>
      </p:sp>
      <p:sp>
        <p:nvSpPr>
          <p:cNvPr id="41" name="Line 14">
            <a:extLst>
              <a:ext uri="{FF2B5EF4-FFF2-40B4-BE49-F238E27FC236}">
                <a16:creationId xmlns:a16="http://schemas.microsoft.com/office/drawing/2014/main" id="{5E73A5E5-D776-4E6C-B0A8-05DDA644C2B3}"/>
              </a:ext>
            </a:extLst>
          </p:cNvPr>
          <p:cNvSpPr>
            <a:spLocks noChangeShapeType="1"/>
          </p:cNvSpPr>
          <p:nvPr/>
        </p:nvSpPr>
        <p:spPr bwMode="auto">
          <a:xfrm>
            <a:off x="3886200" y="1829583"/>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15">
            <a:extLst>
              <a:ext uri="{FF2B5EF4-FFF2-40B4-BE49-F238E27FC236}">
                <a16:creationId xmlns:a16="http://schemas.microsoft.com/office/drawing/2014/main" id="{410B5134-D7B1-4952-A2BE-14C4E11452F9}"/>
              </a:ext>
            </a:extLst>
          </p:cNvPr>
          <p:cNvSpPr txBox="1">
            <a:spLocks noChangeArrowheads="1"/>
          </p:cNvSpPr>
          <p:nvPr/>
        </p:nvSpPr>
        <p:spPr bwMode="auto">
          <a:xfrm>
            <a:off x="3778250" y="1851808"/>
            <a:ext cx="55213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dirty="0">
                <a:ea typeface="楷体" panose="02010609060101010101" pitchFamily="49" charset="-122"/>
                <a:cs typeface="Arial" panose="020B0604020202020204" pitchFamily="34" charset="0"/>
              </a:rPr>
              <a:t>if (</a:t>
            </a:r>
            <a:r>
              <a:rPr lang="en-US" altLang="zh-CN" sz="1400" dirty="0" err="1">
                <a:ea typeface="楷体" panose="02010609060101010101" pitchFamily="49" charset="-122"/>
                <a:cs typeface="Arial" panose="020B0604020202020204" pitchFamily="34" charset="0"/>
              </a:rPr>
              <a:t>nextseqnum</a:t>
            </a:r>
            <a:r>
              <a:rPr lang="en-US" altLang="zh-CN" sz="1400" dirty="0">
                <a:ea typeface="楷体" panose="02010609060101010101" pitchFamily="49" charset="-122"/>
                <a:cs typeface="Arial" panose="020B0604020202020204" pitchFamily="34" charset="0"/>
              </a:rPr>
              <a:t> &lt; </a:t>
            </a:r>
            <a:r>
              <a:rPr lang="en-US" altLang="zh-CN" sz="1400" dirty="0" err="1">
                <a:ea typeface="楷体" panose="02010609060101010101" pitchFamily="49" charset="-122"/>
                <a:cs typeface="Arial" panose="020B0604020202020204" pitchFamily="34" charset="0"/>
              </a:rPr>
              <a:t>base+N</a:t>
            </a:r>
            <a:r>
              <a:rPr lang="en-US" altLang="zh-CN" sz="1400" dirty="0">
                <a:ea typeface="楷体" panose="02010609060101010101" pitchFamily="49" charset="-122"/>
                <a:cs typeface="Arial" panose="020B0604020202020204" pitchFamily="34" charset="0"/>
              </a:rPr>
              <a:t>) {</a:t>
            </a:r>
          </a:p>
          <a:p>
            <a:r>
              <a:rPr lang="en-US" altLang="zh-CN" sz="1400" dirty="0">
                <a:ea typeface="楷体" panose="02010609060101010101" pitchFamily="49" charset="-122"/>
                <a:cs typeface="Arial" panose="020B0604020202020204" pitchFamily="34" charset="0"/>
              </a:rPr>
              <a:t>    </a:t>
            </a:r>
            <a:r>
              <a:rPr lang="en-US" altLang="zh-CN" sz="1400" dirty="0" err="1">
                <a:ea typeface="楷体" panose="02010609060101010101" pitchFamily="49" charset="-122"/>
                <a:cs typeface="Arial" panose="020B0604020202020204" pitchFamily="34" charset="0"/>
              </a:rPr>
              <a:t>sndpkt</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nextseqnum</a:t>
            </a:r>
            <a:r>
              <a:rPr lang="en-US" altLang="zh-CN" sz="1400" dirty="0">
                <a:ea typeface="楷体" panose="02010609060101010101" pitchFamily="49" charset="-122"/>
                <a:cs typeface="Arial" panose="020B0604020202020204" pitchFamily="34" charset="0"/>
              </a:rPr>
              <a:t>] = </a:t>
            </a:r>
            <a:r>
              <a:rPr lang="en-US" altLang="zh-CN" sz="1400" dirty="0" err="1">
                <a:ea typeface="楷体" panose="02010609060101010101" pitchFamily="49" charset="-122"/>
                <a:cs typeface="Arial" panose="020B0604020202020204" pitchFamily="34" charset="0"/>
              </a:rPr>
              <a:t>make_pkt</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nextseqnum,data,chksum</a:t>
            </a:r>
            <a:r>
              <a:rPr lang="en-US" altLang="zh-CN" sz="1400" dirty="0">
                <a:ea typeface="楷体" panose="02010609060101010101" pitchFamily="49" charset="-122"/>
                <a:cs typeface="Arial" panose="020B0604020202020204" pitchFamily="34" charset="0"/>
              </a:rPr>
              <a:t>)</a:t>
            </a:r>
          </a:p>
          <a:p>
            <a:r>
              <a:rPr lang="en-US" altLang="zh-CN" sz="1400" dirty="0">
                <a:ea typeface="楷体" panose="02010609060101010101" pitchFamily="49" charset="-122"/>
                <a:cs typeface="Arial" panose="020B0604020202020204" pitchFamily="34" charset="0"/>
              </a:rPr>
              <a:t>    </a:t>
            </a:r>
            <a:r>
              <a:rPr lang="en-US" altLang="zh-CN" sz="1400" dirty="0" err="1">
                <a:ea typeface="楷体" panose="02010609060101010101" pitchFamily="49" charset="-122"/>
                <a:cs typeface="Arial" panose="020B0604020202020204" pitchFamily="34" charset="0"/>
              </a:rPr>
              <a:t>udt_send</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sndpkt</a:t>
            </a:r>
            <a:r>
              <a:rPr lang="en-US" altLang="zh-CN" sz="1400" dirty="0">
                <a:ea typeface="楷体" panose="02010609060101010101" pitchFamily="49" charset="-122"/>
                <a:cs typeface="Arial" panose="020B0604020202020204" pitchFamily="34" charset="0"/>
              </a:rPr>
              <a:t>[</a:t>
            </a:r>
            <a:r>
              <a:rPr lang="en-US" altLang="zh-CN" sz="1400" dirty="0" err="1">
                <a:ea typeface="楷体" panose="02010609060101010101" pitchFamily="49" charset="-122"/>
                <a:cs typeface="Arial" panose="020B0604020202020204" pitchFamily="34" charset="0"/>
              </a:rPr>
              <a:t>nextseqnum</a:t>
            </a:r>
            <a:r>
              <a:rPr lang="en-US" altLang="zh-CN" sz="1400" dirty="0">
                <a:ea typeface="楷体" panose="02010609060101010101" pitchFamily="49" charset="-122"/>
                <a:cs typeface="Arial" panose="020B0604020202020204" pitchFamily="34" charset="0"/>
              </a:rPr>
              <a:t>])</a:t>
            </a:r>
          </a:p>
          <a:p>
            <a:r>
              <a:rPr lang="en-US" altLang="zh-CN" sz="1400" dirty="0">
                <a:ea typeface="楷体" panose="02010609060101010101" pitchFamily="49" charset="-122"/>
                <a:cs typeface="Arial" panose="020B0604020202020204" pitchFamily="34" charset="0"/>
              </a:rPr>
              <a:t>    if (base == </a:t>
            </a:r>
            <a:r>
              <a:rPr lang="en-US" altLang="zh-CN" sz="1400" dirty="0" err="1">
                <a:ea typeface="楷体" panose="02010609060101010101" pitchFamily="49" charset="-122"/>
                <a:cs typeface="Arial" panose="020B0604020202020204" pitchFamily="34" charset="0"/>
              </a:rPr>
              <a:t>nextseqnum</a:t>
            </a:r>
            <a:r>
              <a:rPr lang="en-US" altLang="zh-CN" sz="1400" dirty="0">
                <a:ea typeface="楷体" panose="02010609060101010101" pitchFamily="49" charset="-122"/>
                <a:cs typeface="Arial" panose="020B0604020202020204" pitchFamily="34" charset="0"/>
              </a:rPr>
              <a:t>)</a:t>
            </a:r>
          </a:p>
          <a:p>
            <a:r>
              <a:rPr lang="en-US" altLang="zh-CN" sz="1400" dirty="0">
                <a:ea typeface="楷体" panose="02010609060101010101" pitchFamily="49" charset="-122"/>
                <a:cs typeface="Arial" panose="020B0604020202020204" pitchFamily="34" charset="0"/>
              </a:rPr>
              <a:t>       </a:t>
            </a:r>
            <a:r>
              <a:rPr lang="en-US" altLang="zh-CN" sz="1400" dirty="0" err="1">
                <a:ea typeface="楷体" panose="02010609060101010101" pitchFamily="49" charset="-122"/>
                <a:cs typeface="Arial" panose="020B0604020202020204" pitchFamily="34" charset="0"/>
              </a:rPr>
              <a:t>start_timer</a:t>
            </a:r>
            <a:endParaRPr lang="en-US" altLang="zh-CN" sz="1400" dirty="0">
              <a:ea typeface="楷体" panose="02010609060101010101" pitchFamily="49" charset="-122"/>
              <a:cs typeface="Arial" panose="020B0604020202020204" pitchFamily="34" charset="0"/>
            </a:endParaRPr>
          </a:p>
          <a:p>
            <a:r>
              <a:rPr lang="en-US" altLang="zh-CN" sz="1400" dirty="0">
                <a:ea typeface="楷体" panose="02010609060101010101" pitchFamily="49" charset="-122"/>
                <a:cs typeface="Arial" panose="020B0604020202020204" pitchFamily="34" charset="0"/>
              </a:rPr>
              <a:t>    </a:t>
            </a:r>
            <a:r>
              <a:rPr lang="en-US" altLang="zh-CN" sz="1400" dirty="0" err="1">
                <a:ea typeface="楷体" panose="02010609060101010101" pitchFamily="49" charset="-122"/>
                <a:cs typeface="Arial" panose="020B0604020202020204" pitchFamily="34" charset="0"/>
              </a:rPr>
              <a:t>nextseqnum</a:t>
            </a:r>
            <a:r>
              <a:rPr lang="en-US" altLang="zh-CN" sz="1400" dirty="0">
                <a:ea typeface="楷体" panose="02010609060101010101" pitchFamily="49" charset="-122"/>
                <a:cs typeface="Arial" panose="020B0604020202020204" pitchFamily="34" charset="0"/>
              </a:rPr>
              <a:t>++</a:t>
            </a:r>
          </a:p>
          <a:p>
            <a:r>
              <a:rPr lang="en-US" altLang="zh-CN" sz="1400" dirty="0">
                <a:ea typeface="楷体" panose="02010609060101010101" pitchFamily="49" charset="-122"/>
                <a:cs typeface="Arial" panose="020B0604020202020204" pitchFamily="34" charset="0"/>
              </a:rPr>
              <a:t>    }</a:t>
            </a:r>
          </a:p>
          <a:p>
            <a:r>
              <a:rPr lang="en-US" altLang="zh-CN" sz="1400" dirty="0">
                <a:ea typeface="楷体" panose="02010609060101010101" pitchFamily="49" charset="-122"/>
                <a:cs typeface="Arial" panose="020B0604020202020204" pitchFamily="34" charset="0"/>
              </a:rPr>
              <a:t>else</a:t>
            </a:r>
          </a:p>
          <a:p>
            <a:r>
              <a:rPr lang="en-US" altLang="zh-CN" sz="1400" dirty="0">
                <a:ea typeface="楷体" panose="02010609060101010101" pitchFamily="49" charset="-122"/>
                <a:cs typeface="Arial" panose="020B0604020202020204" pitchFamily="34" charset="0"/>
              </a:rPr>
              <a:t>  </a:t>
            </a:r>
            <a:r>
              <a:rPr lang="en-US" altLang="zh-CN" sz="1400" dirty="0" err="1">
                <a:ea typeface="楷体" panose="02010609060101010101" pitchFamily="49" charset="-122"/>
                <a:cs typeface="Arial" panose="020B0604020202020204" pitchFamily="34" charset="0"/>
              </a:rPr>
              <a:t>refuse_data</a:t>
            </a:r>
            <a:r>
              <a:rPr lang="en-US" altLang="zh-CN" sz="1400" dirty="0">
                <a:ea typeface="楷体" panose="02010609060101010101" pitchFamily="49" charset="-122"/>
                <a:cs typeface="Arial" panose="020B0604020202020204" pitchFamily="34" charset="0"/>
              </a:rPr>
              <a:t>(data)</a:t>
            </a:r>
          </a:p>
        </p:txBody>
      </p:sp>
      <p:sp>
        <p:nvSpPr>
          <p:cNvPr id="43" name="Freeform 16">
            <a:extLst>
              <a:ext uri="{FF2B5EF4-FFF2-40B4-BE49-F238E27FC236}">
                <a16:creationId xmlns:a16="http://schemas.microsoft.com/office/drawing/2014/main" id="{0CA7F1A9-DD9E-4C91-8B75-36C4695CD938}"/>
              </a:ext>
            </a:extLst>
          </p:cNvPr>
          <p:cNvSpPr>
            <a:spLocks/>
          </p:cNvSpPr>
          <p:nvPr/>
        </p:nvSpPr>
        <p:spPr bwMode="auto">
          <a:xfrm rot="5142103" flipH="1">
            <a:off x="4371976" y="3374220"/>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Text Box 17">
            <a:extLst>
              <a:ext uri="{FF2B5EF4-FFF2-40B4-BE49-F238E27FC236}">
                <a16:creationId xmlns:a16="http://schemas.microsoft.com/office/drawing/2014/main" id="{935C4339-7F03-4D36-85EA-5CB2004E0EFC}"/>
              </a:ext>
            </a:extLst>
          </p:cNvPr>
          <p:cNvSpPr txBox="1">
            <a:spLocks noChangeArrowheads="1"/>
          </p:cNvSpPr>
          <p:nvPr/>
        </p:nvSpPr>
        <p:spPr bwMode="auto">
          <a:xfrm>
            <a:off x="3927475" y="5668158"/>
            <a:ext cx="36861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base = getacknum(rcvpkt)+1</a:t>
            </a:r>
          </a:p>
          <a:p>
            <a:r>
              <a:rPr lang="en-US" altLang="zh-CN" sz="1400">
                <a:ea typeface="楷体" panose="02010609060101010101" pitchFamily="49" charset="-122"/>
                <a:cs typeface="Arial" panose="020B0604020202020204" pitchFamily="34" charset="0"/>
              </a:rPr>
              <a:t>If (base == nextseqnum)</a:t>
            </a:r>
          </a:p>
          <a:p>
            <a:r>
              <a:rPr lang="en-US" altLang="zh-CN" sz="1400">
                <a:ea typeface="楷体" panose="02010609060101010101" pitchFamily="49" charset="-122"/>
                <a:cs typeface="Arial" panose="020B0604020202020204" pitchFamily="34" charset="0"/>
              </a:rPr>
              <a:t>    stop_timer</a:t>
            </a:r>
          </a:p>
          <a:p>
            <a:r>
              <a:rPr lang="en-US" altLang="zh-CN" sz="1400">
                <a:ea typeface="楷体" panose="02010609060101010101" pitchFamily="49" charset="-122"/>
                <a:cs typeface="Arial" panose="020B0604020202020204" pitchFamily="34" charset="0"/>
              </a:rPr>
              <a:t>  else</a:t>
            </a:r>
          </a:p>
          <a:p>
            <a:r>
              <a:rPr lang="en-US" altLang="zh-CN" sz="1400">
                <a:ea typeface="楷体" panose="02010609060101010101" pitchFamily="49" charset="-122"/>
                <a:cs typeface="Arial" panose="020B0604020202020204" pitchFamily="34" charset="0"/>
              </a:rPr>
              <a:t>    start_timer</a:t>
            </a:r>
          </a:p>
        </p:txBody>
      </p:sp>
      <p:sp>
        <p:nvSpPr>
          <p:cNvPr id="45" name="Text Box 18">
            <a:extLst>
              <a:ext uri="{FF2B5EF4-FFF2-40B4-BE49-F238E27FC236}">
                <a16:creationId xmlns:a16="http://schemas.microsoft.com/office/drawing/2014/main" id="{94DCE223-E4A7-4323-88FB-E438D1EF5CB1}"/>
              </a:ext>
            </a:extLst>
          </p:cNvPr>
          <p:cNvSpPr txBox="1">
            <a:spLocks noChangeArrowheads="1"/>
          </p:cNvSpPr>
          <p:nvPr/>
        </p:nvSpPr>
        <p:spPr bwMode="auto">
          <a:xfrm>
            <a:off x="3940175" y="5379233"/>
            <a:ext cx="30797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rdt_rcv(rcvpkt) &amp;&amp; notcorrupt(rcvpkt) </a:t>
            </a:r>
          </a:p>
          <a:p>
            <a:pPr algn="ctr"/>
            <a:endParaRPr lang="en-US" altLang="zh-CN" sz="1400">
              <a:ea typeface="楷体" panose="02010609060101010101" pitchFamily="49" charset="-122"/>
              <a:cs typeface="Arial" panose="020B0604020202020204" pitchFamily="34" charset="0"/>
            </a:endParaRPr>
          </a:p>
        </p:txBody>
      </p:sp>
      <p:sp>
        <p:nvSpPr>
          <p:cNvPr id="46" name="Line 19">
            <a:extLst>
              <a:ext uri="{FF2B5EF4-FFF2-40B4-BE49-F238E27FC236}">
                <a16:creationId xmlns:a16="http://schemas.microsoft.com/office/drawing/2014/main" id="{CA815A06-F989-4E80-913F-1EFC52C24C9E}"/>
              </a:ext>
            </a:extLst>
          </p:cNvPr>
          <p:cNvSpPr>
            <a:spLocks noChangeShapeType="1"/>
          </p:cNvSpPr>
          <p:nvPr/>
        </p:nvSpPr>
        <p:spPr bwMode="auto">
          <a:xfrm>
            <a:off x="4032250" y="5726895"/>
            <a:ext cx="1619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Freeform 20">
            <a:extLst>
              <a:ext uri="{FF2B5EF4-FFF2-40B4-BE49-F238E27FC236}">
                <a16:creationId xmlns:a16="http://schemas.microsoft.com/office/drawing/2014/main" id="{E7755013-2E33-4504-A969-F3AFAEFBEA81}"/>
              </a:ext>
            </a:extLst>
          </p:cNvPr>
          <p:cNvSpPr>
            <a:spLocks/>
          </p:cNvSpPr>
          <p:nvPr/>
        </p:nvSpPr>
        <p:spPr bwMode="auto">
          <a:xfrm>
            <a:off x="4089400" y="4887108"/>
            <a:ext cx="1054100" cy="674687"/>
          </a:xfrm>
          <a:custGeom>
            <a:avLst/>
            <a:gdLst>
              <a:gd name="T0" fmla="*/ 2147483646 w 664"/>
              <a:gd name="T1" fmla="*/ 2147483646 h 425"/>
              <a:gd name="T2" fmla="*/ 2147483646 w 664"/>
              <a:gd name="T3" fmla="*/ 0 h 425"/>
              <a:gd name="T4" fmla="*/ 0 60000 65536"/>
              <a:gd name="T5" fmla="*/ 0 60000 65536"/>
              <a:gd name="T6" fmla="*/ 0 w 664"/>
              <a:gd name="T7" fmla="*/ 0 h 425"/>
              <a:gd name="T8" fmla="*/ 664 w 664"/>
              <a:gd name="T9" fmla="*/ 425 h 425"/>
            </a:gdLst>
            <a:ahLst/>
            <a:cxnLst>
              <a:cxn ang="T4">
                <a:pos x="T0" y="T1"/>
              </a:cxn>
              <a:cxn ang="T5">
                <a:pos x="T2" y="T3"/>
              </a:cxn>
            </a:cxnLst>
            <a:rect l="T6" t="T7" r="T8" b="T9"/>
            <a:pathLst>
              <a:path w="664" h="425">
                <a:moveTo>
                  <a:pt x="241" y="20"/>
                </a:moveTo>
                <a:cubicBezTo>
                  <a:pt x="0" y="393"/>
                  <a:pt x="664" y="425"/>
                  <a:pt x="388"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21">
            <a:extLst>
              <a:ext uri="{FF2B5EF4-FFF2-40B4-BE49-F238E27FC236}">
                <a16:creationId xmlns:a16="http://schemas.microsoft.com/office/drawing/2014/main" id="{C8FE4C23-B778-4B57-9272-3D8193892F69}"/>
              </a:ext>
            </a:extLst>
          </p:cNvPr>
          <p:cNvSpPr>
            <a:spLocks noChangeShapeType="1"/>
          </p:cNvSpPr>
          <p:nvPr/>
        </p:nvSpPr>
        <p:spPr bwMode="auto">
          <a:xfrm>
            <a:off x="2198688" y="3698070"/>
            <a:ext cx="803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Text Box 22">
            <a:extLst>
              <a:ext uri="{FF2B5EF4-FFF2-40B4-BE49-F238E27FC236}">
                <a16:creationId xmlns:a16="http://schemas.microsoft.com/office/drawing/2014/main" id="{09F31917-A0E5-4467-A331-4FA3F431AE3B}"/>
              </a:ext>
            </a:extLst>
          </p:cNvPr>
          <p:cNvSpPr txBox="1">
            <a:spLocks noChangeArrowheads="1"/>
          </p:cNvSpPr>
          <p:nvPr/>
        </p:nvSpPr>
        <p:spPr bwMode="auto">
          <a:xfrm>
            <a:off x="2071688" y="3667908"/>
            <a:ext cx="1485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base=1</a:t>
            </a:r>
          </a:p>
          <a:p>
            <a:r>
              <a:rPr lang="en-US" altLang="zh-CN" sz="1400">
                <a:ea typeface="楷体" panose="02010609060101010101" pitchFamily="49" charset="-122"/>
                <a:cs typeface="Arial" panose="020B0604020202020204" pitchFamily="34" charset="0"/>
              </a:rPr>
              <a:t>nextseqnum=1</a:t>
            </a:r>
          </a:p>
          <a:p>
            <a:pPr algn="ctr"/>
            <a:endParaRPr lang="en-US" altLang="zh-CN" sz="2400">
              <a:ea typeface="楷体" panose="02010609060101010101" pitchFamily="49" charset="-122"/>
              <a:cs typeface="Arial" panose="020B0604020202020204" pitchFamily="34" charset="0"/>
            </a:endParaRPr>
          </a:p>
        </p:txBody>
      </p:sp>
      <p:sp>
        <p:nvSpPr>
          <p:cNvPr id="50" name="Text Box 23">
            <a:extLst>
              <a:ext uri="{FF2B5EF4-FFF2-40B4-BE49-F238E27FC236}">
                <a16:creationId xmlns:a16="http://schemas.microsoft.com/office/drawing/2014/main" id="{F4BB8F55-D8E7-4269-BA72-DE47ABB96518}"/>
              </a:ext>
            </a:extLst>
          </p:cNvPr>
          <p:cNvSpPr txBox="1">
            <a:spLocks noChangeArrowheads="1"/>
          </p:cNvSpPr>
          <p:nvPr/>
        </p:nvSpPr>
        <p:spPr bwMode="auto">
          <a:xfrm>
            <a:off x="1835150" y="4729945"/>
            <a:ext cx="2047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rdt_rcv(rcvpkt) </a:t>
            </a:r>
          </a:p>
          <a:p>
            <a:r>
              <a:rPr lang="en-US" altLang="zh-CN" sz="1400">
                <a:ea typeface="楷体" panose="02010609060101010101" pitchFamily="49" charset="-122"/>
                <a:cs typeface="Arial" panose="020B0604020202020204" pitchFamily="34" charset="0"/>
              </a:rPr>
              <a:t>   &amp;&amp; corrupt(rcvpkt)</a:t>
            </a:r>
            <a:r>
              <a:rPr lang="en-US" altLang="zh-CN" sz="1000">
                <a:ea typeface="楷体" panose="02010609060101010101" pitchFamily="49" charset="-122"/>
                <a:cs typeface="Arial" panose="020B0604020202020204" pitchFamily="34" charset="0"/>
              </a:rPr>
              <a:t> </a:t>
            </a:r>
            <a:endParaRPr lang="en-US" altLang="zh-CN" sz="2400">
              <a:ea typeface="楷体" panose="02010609060101010101" pitchFamily="49" charset="-122"/>
              <a:cs typeface="Arial" panose="020B0604020202020204" pitchFamily="34" charset="0"/>
            </a:endParaRPr>
          </a:p>
        </p:txBody>
      </p:sp>
      <p:sp>
        <p:nvSpPr>
          <p:cNvPr id="51" name="Line 24">
            <a:extLst>
              <a:ext uri="{FF2B5EF4-FFF2-40B4-BE49-F238E27FC236}">
                <a16:creationId xmlns:a16="http://schemas.microsoft.com/office/drawing/2014/main" id="{74DB6A3D-D84B-4B18-8C39-A118838AEE94}"/>
              </a:ext>
            </a:extLst>
          </p:cNvPr>
          <p:cNvSpPr>
            <a:spLocks noChangeShapeType="1"/>
          </p:cNvSpPr>
          <p:nvPr/>
        </p:nvSpPr>
        <p:spPr bwMode="auto">
          <a:xfrm flipV="1">
            <a:off x="1927225" y="5228420"/>
            <a:ext cx="1520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Freeform 25">
            <a:extLst>
              <a:ext uri="{FF2B5EF4-FFF2-40B4-BE49-F238E27FC236}">
                <a16:creationId xmlns:a16="http://schemas.microsoft.com/office/drawing/2014/main" id="{C4F6CB3B-EC77-4A54-A30D-6AF8A4F68927}"/>
              </a:ext>
            </a:extLst>
          </p:cNvPr>
          <p:cNvSpPr>
            <a:spLocks/>
          </p:cNvSpPr>
          <p:nvPr/>
        </p:nvSpPr>
        <p:spPr bwMode="auto">
          <a:xfrm>
            <a:off x="3482975" y="4661683"/>
            <a:ext cx="695325" cy="638175"/>
          </a:xfrm>
          <a:custGeom>
            <a:avLst/>
            <a:gdLst>
              <a:gd name="T0" fmla="*/ 2147483646 w 1095"/>
              <a:gd name="T1" fmla="*/ 0 h 1005"/>
              <a:gd name="T2" fmla="*/ 2147483646 w 1095"/>
              <a:gd name="T3" fmla="*/ 2147483646 h 1005"/>
              <a:gd name="T4" fmla="*/ 0 60000 65536"/>
              <a:gd name="T5" fmla="*/ 0 60000 65536"/>
              <a:gd name="T6" fmla="*/ 0 w 1095"/>
              <a:gd name="T7" fmla="*/ 0 h 1005"/>
              <a:gd name="T8" fmla="*/ 1095 w 1095"/>
              <a:gd name="T9" fmla="*/ 1005 h 1005"/>
            </a:gdLst>
            <a:ahLst/>
            <a:cxnLst>
              <a:cxn ang="T4">
                <a:pos x="T0" y="T1"/>
              </a:cxn>
              <a:cxn ang="T5">
                <a:pos x="T2" y="T3"/>
              </a:cxn>
            </a:cxnLst>
            <a:rect l="T6" t="T7" r="T8" b="T9"/>
            <a:pathLst>
              <a:path w="1095" h="1005">
                <a:moveTo>
                  <a:pt x="1005" y="0"/>
                </a:moveTo>
                <a:cubicBezTo>
                  <a:pt x="0" y="30"/>
                  <a:pt x="645" y="1005"/>
                  <a:pt x="1095" y="16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Text Box 26">
            <a:extLst>
              <a:ext uri="{FF2B5EF4-FFF2-40B4-BE49-F238E27FC236}">
                <a16:creationId xmlns:a16="http://schemas.microsoft.com/office/drawing/2014/main" id="{296801F0-1262-4CC3-9662-0D4E2E862B96}"/>
              </a:ext>
            </a:extLst>
          </p:cNvPr>
          <p:cNvSpPr txBox="1">
            <a:spLocks noChangeArrowheads="1"/>
          </p:cNvSpPr>
          <p:nvPr/>
        </p:nvSpPr>
        <p:spPr bwMode="auto">
          <a:xfrm>
            <a:off x="2112963" y="3367870"/>
            <a:ext cx="327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Symbol" panose="05050102010706020507" pitchFamily="18" charset="2"/>
                <a:ea typeface="楷体" panose="02010609060101010101" pitchFamily="49" charset="-122"/>
                <a:cs typeface="Arial" panose="020B0604020202020204" pitchFamily="34" charset="0"/>
              </a:rPr>
              <a:t>L</a:t>
            </a:r>
          </a:p>
        </p:txBody>
      </p:sp>
      <p:sp>
        <p:nvSpPr>
          <p:cNvPr id="54" name="Text Box 27">
            <a:extLst>
              <a:ext uri="{FF2B5EF4-FFF2-40B4-BE49-F238E27FC236}">
                <a16:creationId xmlns:a16="http://schemas.microsoft.com/office/drawing/2014/main" id="{E4F7BE7C-1B5A-4581-A4D7-A48AD0644BE6}"/>
              </a:ext>
            </a:extLst>
          </p:cNvPr>
          <p:cNvSpPr txBox="1">
            <a:spLocks noChangeArrowheads="1"/>
          </p:cNvSpPr>
          <p:nvPr/>
        </p:nvSpPr>
        <p:spPr bwMode="auto">
          <a:xfrm>
            <a:off x="735013" y="5636408"/>
            <a:ext cx="274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u="sng">
                <a:solidFill>
                  <a:srgbClr val="0000FF"/>
                </a:solidFill>
                <a:ea typeface="楷体" panose="02010609060101010101" pitchFamily="49" charset="-122"/>
                <a:cs typeface="Arial" panose="020B0604020202020204" pitchFamily="34" charset="0"/>
              </a:rPr>
              <a:t>发送方的</a:t>
            </a:r>
            <a:r>
              <a:rPr lang="en-US" altLang="zh-CN" sz="2800" b="1" u="sng">
                <a:solidFill>
                  <a:srgbClr val="0000FF"/>
                </a:solidFill>
                <a:ea typeface="楷体" panose="02010609060101010101" pitchFamily="49" charset="-122"/>
                <a:cs typeface="Arial" panose="020B0604020202020204" pitchFamily="34" charset="0"/>
              </a:rPr>
              <a:t>FSM</a:t>
            </a:r>
            <a:r>
              <a:rPr lang="zh-CN" altLang="en-US" sz="2800" b="1" u="sng">
                <a:solidFill>
                  <a:srgbClr val="0000FF"/>
                </a:solidFill>
                <a:ea typeface="楷体" panose="02010609060101010101" pitchFamily="49" charset="-122"/>
                <a:cs typeface="Arial" panose="020B0604020202020204" pitchFamily="34" charset="0"/>
              </a:rPr>
              <a:t>图</a:t>
            </a:r>
          </a:p>
        </p:txBody>
      </p:sp>
      <p:grpSp>
        <p:nvGrpSpPr>
          <p:cNvPr id="55" name="组合 54">
            <a:extLst>
              <a:ext uri="{FF2B5EF4-FFF2-40B4-BE49-F238E27FC236}">
                <a16:creationId xmlns:a16="http://schemas.microsoft.com/office/drawing/2014/main" id="{BCB3C4D3-583E-4B83-A74F-E48D9E0BB207}"/>
              </a:ext>
            </a:extLst>
          </p:cNvPr>
          <p:cNvGrpSpPr/>
          <p:nvPr/>
        </p:nvGrpSpPr>
        <p:grpSpPr>
          <a:xfrm>
            <a:off x="430213" y="0"/>
            <a:ext cx="4920720" cy="1428589"/>
            <a:chOff x="551030" y="-368704"/>
            <a:chExt cx="4920720" cy="1428589"/>
          </a:xfrm>
        </p:grpSpPr>
        <p:grpSp>
          <p:nvGrpSpPr>
            <p:cNvPr id="56" name="组合 55">
              <a:extLst>
                <a:ext uri="{FF2B5EF4-FFF2-40B4-BE49-F238E27FC236}">
                  <a16:creationId xmlns:a16="http://schemas.microsoft.com/office/drawing/2014/main" id="{5FE87BBE-9446-41B0-B0B0-670F124FB015}"/>
                </a:ext>
              </a:extLst>
            </p:cNvPr>
            <p:cNvGrpSpPr/>
            <p:nvPr/>
          </p:nvGrpSpPr>
          <p:grpSpPr>
            <a:xfrm>
              <a:off x="998432" y="303925"/>
              <a:ext cx="4473318" cy="687997"/>
              <a:chOff x="1635859" y="967769"/>
              <a:chExt cx="4473318" cy="687997"/>
            </a:xfrm>
          </p:grpSpPr>
          <p:sp>
            <p:nvSpPr>
              <p:cNvPr id="58" name="矩形: 圆角 52">
                <a:extLst>
                  <a:ext uri="{FF2B5EF4-FFF2-40B4-BE49-F238E27FC236}">
                    <a16:creationId xmlns:a16="http://schemas.microsoft.com/office/drawing/2014/main" id="{D91A922F-DFDD-44C8-B641-2E3577B4441F}"/>
                  </a:ext>
                </a:extLst>
              </p:cNvPr>
              <p:cNvSpPr/>
              <p:nvPr/>
            </p:nvSpPr>
            <p:spPr>
              <a:xfrm>
                <a:off x="1635859" y="967769"/>
                <a:ext cx="447331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9" name="文本框 58">
                <a:extLst>
                  <a:ext uri="{FF2B5EF4-FFF2-40B4-BE49-F238E27FC236}">
                    <a16:creationId xmlns:a16="http://schemas.microsoft.com/office/drawing/2014/main" id="{12F7A820-C4FA-4D5B-8878-BB32FF057B78}"/>
                  </a:ext>
                </a:extLst>
              </p:cNvPr>
              <p:cNvSpPr txBox="1"/>
              <p:nvPr/>
            </p:nvSpPr>
            <p:spPr>
              <a:xfrm>
                <a:off x="2786093" y="1009435"/>
                <a:ext cx="3066665"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GBN</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协议</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57" name="图片 56">
              <a:extLst>
                <a:ext uri="{FF2B5EF4-FFF2-40B4-BE49-F238E27FC236}">
                  <a16:creationId xmlns:a16="http://schemas.microsoft.com/office/drawing/2014/main" id="{5149C20A-C90E-46EF-A3F6-2B5C26CF39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209706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BCB3C4D3-583E-4B83-A74F-E48D9E0BB207}"/>
              </a:ext>
            </a:extLst>
          </p:cNvPr>
          <p:cNvGrpSpPr/>
          <p:nvPr/>
        </p:nvGrpSpPr>
        <p:grpSpPr>
          <a:xfrm>
            <a:off x="430213" y="0"/>
            <a:ext cx="4920720" cy="1428589"/>
            <a:chOff x="551030" y="-368704"/>
            <a:chExt cx="4920720" cy="1428589"/>
          </a:xfrm>
        </p:grpSpPr>
        <p:grpSp>
          <p:nvGrpSpPr>
            <p:cNvPr id="56" name="组合 55">
              <a:extLst>
                <a:ext uri="{FF2B5EF4-FFF2-40B4-BE49-F238E27FC236}">
                  <a16:creationId xmlns:a16="http://schemas.microsoft.com/office/drawing/2014/main" id="{5FE87BBE-9446-41B0-B0B0-670F124FB015}"/>
                </a:ext>
              </a:extLst>
            </p:cNvPr>
            <p:cNvGrpSpPr/>
            <p:nvPr/>
          </p:nvGrpSpPr>
          <p:grpSpPr>
            <a:xfrm>
              <a:off x="998432" y="303925"/>
              <a:ext cx="4473318" cy="687997"/>
              <a:chOff x="1635859" y="967769"/>
              <a:chExt cx="4473318" cy="687997"/>
            </a:xfrm>
          </p:grpSpPr>
          <p:sp>
            <p:nvSpPr>
              <p:cNvPr id="58" name="矩形: 圆角 52">
                <a:extLst>
                  <a:ext uri="{FF2B5EF4-FFF2-40B4-BE49-F238E27FC236}">
                    <a16:creationId xmlns:a16="http://schemas.microsoft.com/office/drawing/2014/main" id="{D91A922F-DFDD-44C8-B641-2E3577B4441F}"/>
                  </a:ext>
                </a:extLst>
              </p:cNvPr>
              <p:cNvSpPr/>
              <p:nvPr/>
            </p:nvSpPr>
            <p:spPr>
              <a:xfrm>
                <a:off x="1635859" y="967769"/>
                <a:ext cx="447331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9" name="文本框 58">
                <a:extLst>
                  <a:ext uri="{FF2B5EF4-FFF2-40B4-BE49-F238E27FC236}">
                    <a16:creationId xmlns:a16="http://schemas.microsoft.com/office/drawing/2014/main" id="{12F7A820-C4FA-4D5B-8878-BB32FF057B78}"/>
                  </a:ext>
                </a:extLst>
              </p:cNvPr>
              <p:cNvSpPr txBox="1"/>
              <p:nvPr/>
            </p:nvSpPr>
            <p:spPr>
              <a:xfrm>
                <a:off x="2786093" y="1009435"/>
                <a:ext cx="3066665"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GBN</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协议</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57" name="图片 56">
              <a:extLst>
                <a:ext uri="{FF2B5EF4-FFF2-40B4-BE49-F238E27FC236}">
                  <a16:creationId xmlns:a16="http://schemas.microsoft.com/office/drawing/2014/main" id="{5149C20A-C90E-46EF-A3F6-2B5C26CF39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
        <p:nvSpPr>
          <p:cNvPr id="61" name="Oval 4">
            <a:extLst>
              <a:ext uri="{FF2B5EF4-FFF2-40B4-BE49-F238E27FC236}">
                <a16:creationId xmlns:a16="http://schemas.microsoft.com/office/drawing/2014/main" id="{5B98F363-ED49-4748-A7EA-E4CE9CAE008A}"/>
              </a:ext>
            </a:extLst>
          </p:cNvPr>
          <p:cNvSpPr>
            <a:spLocks noChangeArrowheads="1"/>
          </p:cNvSpPr>
          <p:nvPr/>
        </p:nvSpPr>
        <p:spPr bwMode="auto">
          <a:xfrm>
            <a:off x="3200400" y="3381375"/>
            <a:ext cx="685800" cy="685800"/>
          </a:xfrm>
          <a:prstGeom prst="ellipse">
            <a:avLst/>
          </a:prstGeom>
          <a:solidFill>
            <a:srgbClr val="339933"/>
          </a:solidFill>
          <a:ln w="19050">
            <a:solidFill>
              <a:srgbClr val="0099FF"/>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62" name="Oval 5">
            <a:extLst>
              <a:ext uri="{FF2B5EF4-FFF2-40B4-BE49-F238E27FC236}">
                <a16:creationId xmlns:a16="http://schemas.microsoft.com/office/drawing/2014/main" id="{4C44ACB6-8C18-4853-8CE8-08B688163E56}"/>
              </a:ext>
            </a:extLst>
          </p:cNvPr>
          <p:cNvSpPr>
            <a:spLocks noChangeArrowheads="1"/>
          </p:cNvSpPr>
          <p:nvPr/>
        </p:nvSpPr>
        <p:spPr bwMode="auto">
          <a:xfrm>
            <a:off x="3159125" y="3441700"/>
            <a:ext cx="666750" cy="657225"/>
          </a:xfrm>
          <a:prstGeom prst="ellipse">
            <a:avLst/>
          </a:prstGeom>
          <a:solidFill>
            <a:srgbClr val="FFFFFF"/>
          </a:solidFill>
          <a:ln w="19050">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600">
              <a:ea typeface="楷体" panose="02010609060101010101" pitchFamily="49" charset="-122"/>
              <a:cs typeface="Arial" panose="020B0604020202020204" pitchFamily="34" charset="0"/>
            </a:endParaRPr>
          </a:p>
        </p:txBody>
      </p:sp>
      <p:sp>
        <p:nvSpPr>
          <p:cNvPr id="63" name="Text Box 6">
            <a:extLst>
              <a:ext uri="{FF2B5EF4-FFF2-40B4-BE49-F238E27FC236}">
                <a16:creationId xmlns:a16="http://schemas.microsoft.com/office/drawing/2014/main" id="{2487B824-2314-4CC4-BA77-CD7C491E470F}"/>
              </a:ext>
            </a:extLst>
          </p:cNvPr>
          <p:cNvSpPr txBox="1">
            <a:spLocks noChangeArrowheads="1"/>
          </p:cNvSpPr>
          <p:nvPr/>
        </p:nvSpPr>
        <p:spPr bwMode="auto">
          <a:xfrm>
            <a:off x="3068638" y="3609975"/>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ea typeface="楷体" panose="02010609060101010101" pitchFamily="49" charset="-122"/>
                <a:cs typeface="Arial" panose="020B0604020202020204" pitchFamily="34" charset="0"/>
              </a:rPr>
              <a:t>等待</a:t>
            </a:r>
          </a:p>
        </p:txBody>
      </p:sp>
      <p:sp>
        <p:nvSpPr>
          <p:cNvPr id="64" name="Line 7">
            <a:extLst>
              <a:ext uri="{FF2B5EF4-FFF2-40B4-BE49-F238E27FC236}">
                <a16:creationId xmlns:a16="http://schemas.microsoft.com/office/drawing/2014/main" id="{C8A821F0-0E02-482D-BA19-5960D5CBD0D3}"/>
              </a:ext>
            </a:extLst>
          </p:cNvPr>
          <p:cNvSpPr>
            <a:spLocks noChangeShapeType="1"/>
          </p:cNvSpPr>
          <p:nvPr/>
        </p:nvSpPr>
        <p:spPr bwMode="auto">
          <a:xfrm>
            <a:off x="844550" y="3281363"/>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 name="Text Box 8">
            <a:extLst>
              <a:ext uri="{FF2B5EF4-FFF2-40B4-BE49-F238E27FC236}">
                <a16:creationId xmlns:a16="http://schemas.microsoft.com/office/drawing/2014/main" id="{6B4A95D3-E109-40E4-B98B-0D1C05D77D9E}"/>
              </a:ext>
            </a:extLst>
          </p:cNvPr>
          <p:cNvSpPr txBox="1">
            <a:spLocks noChangeArrowheads="1"/>
          </p:cNvSpPr>
          <p:nvPr/>
        </p:nvSpPr>
        <p:spPr bwMode="auto">
          <a:xfrm>
            <a:off x="2557463" y="2868613"/>
            <a:ext cx="1617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udt_send(sndpkt)</a:t>
            </a:r>
          </a:p>
        </p:txBody>
      </p:sp>
      <p:sp>
        <p:nvSpPr>
          <p:cNvPr id="66" name="Text Box 9">
            <a:extLst>
              <a:ext uri="{FF2B5EF4-FFF2-40B4-BE49-F238E27FC236}">
                <a16:creationId xmlns:a16="http://schemas.microsoft.com/office/drawing/2014/main" id="{1F2FD178-6497-4A93-94FE-A3A5ADD533D4}"/>
              </a:ext>
            </a:extLst>
          </p:cNvPr>
          <p:cNvSpPr txBox="1">
            <a:spLocks noChangeArrowheads="1"/>
          </p:cNvSpPr>
          <p:nvPr/>
        </p:nvSpPr>
        <p:spPr bwMode="auto">
          <a:xfrm>
            <a:off x="2597150" y="2592388"/>
            <a:ext cx="7254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default</a:t>
            </a:r>
          </a:p>
          <a:p>
            <a:pPr algn="ctr"/>
            <a:endParaRPr lang="en-US" altLang="zh-CN" sz="2400">
              <a:ea typeface="楷体" panose="02010609060101010101" pitchFamily="49" charset="-122"/>
              <a:cs typeface="Arial" panose="020B0604020202020204" pitchFamily="34" charset="0"/>
            </a:endParaRPr>
          </a:p>
        </p:txBody>
      </p:sp>
      <p:sp>
        <p:nvSpPr>
          <p:cNvPr id="67" name="Line 10">
            <a:extLst>
              <a:ext uri="{FF2B5EF4-FFF2-40B4-BE49-F238E27FC236}">
                <a16:creationId xmlns:a16="http://schemas.microsoft.com/office/drawing/2014/main" id="{5EC63A12-BA93-43E8-94CC-57C35A5B8AFC}"/>
              </a:ext>
            </a:extLst>
          </p:cNvPr>
          <p:cNvSpPr>
            <a:spLocks noChangeShapeType="1"/>
          </p:cNvSpPr>
          <p:nvPr/>
        </p:nvSpPr>
        <p:spPr bwMode="auto">
          <a:xfrm>
            <a:off x="2678113" y="2889250"/>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Freeform 11">
            <a:extLst>
              <a:ext uri="{FF2B5EF4-FFF2-40B4-BE49-F238E27FC236}">
                <a16:creationId xmlns:a16="http://schemas.microsoft.com/office/drawing/2014/main" id="{97E65129-677B-481D-A806-6C52F641E03E}"/>
              </a:ext>
            </a:extLst>
          </p:cNvPr>
          <p:cNvSpPr>
            <a:spLocks/>
          </p:cNvSpPr>
          <p:nvPr/>
        </p:nvSpPr>
        <p:spPr bwMode="auto">
          <a:xfrm>
            <a:off x="3832225" y="3184525"/>
            <a:ext cx="828675"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Text Box 12">
            <a:extLst>
              <a:ext uri="{FF2B5EF4-FFF2-40B4-BE49-F238E27FC236}">
                <a16:creationId xmlns:a16="http://schemas.microsoft.com/office/drawing/2014/main" id="{5D934103-3D3D-43C5-ADF8-6D37E94E5E7E}"/>
              </a:ext>
            </a:extLst>
          </p:cNvPr>
          <p:cNvSpPr txBox="1">
            <a:spLocks noChangeArrowheads="1"/>
          </p:cNvSpPr>
          <p:nvPr/>
        </p:nvSpPr>
        <p:spPr bwMode="auto">
          <a:xfrm>
            <a:off x="4325938" y="2954338"/>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rdt_rcv(rcvpkt)</a:t>
            </a:r>
          </a:p>
          <a:p>
            <a:r>
              <a:rPr lang="en-US" altLang="zh-CN" sz="1400">
                <a:ea typeface="楷体" panose="02010609060101010101" pitchFamily="49" charset="-122"/>
                <a:cs typeface="Arial" panose="020B0604020202020204" pitchFamily="34" charset="0"/>
              </a:rPr>
              <a:t>  &amp;&amp; notcurrupt(rcvpkt)</a:t>
            </a:r>
          </a:p>
          <a:p>
            <a:r>
              <a:rPr lang="en-US" altLang="zh-CN" sz="1400">
                <a:ea typeface="楷体" panose="02010609060101010101" pitchFamily="49" charset="-122"/>
                <a:cs typeface="Arial" panose="020B0604020202020204" pitchFamily="34" charset="0"/>
              </a:rPr>
              <a:t>  &amp;&amp; hasseqnum(rcvpkt,expectedseqnum) </a:t>
            </a:r>
          </a:p>
        </p:txBody>
      </p:sp>
      <p:sp>
        <p:nvSpPr>
          <p:cNvPr id="70" name="Line 13">
            <a:extLst>
              <a:ext uri="{FF2B5EF4-FFF2-40B4-BE49-F238E27FC236}">
                <a16:creationId xmlns:a16="http://schemas.microsoft.com/office/drawing/2014/main" id="{4DAA027C-4D87-4CB6-A7DA-7B9DD409FC94}"/>
              </a:ext>
            </a:extLst>
          </p:cNvPr>
          <p:cNvSpPr>
            <a:spLocks noChangeShapeType="1"/>
          </p:cNvSpPr>
          <p:nvPr/>
        </p:nvSpPr>
        <p:spPr bwMode="auto">
          <a:xfrm>
            <a:off x="4395788" y="3646488"/>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Freeform 15">
            <a:extLst>
              <a:ext uri="{FF2B5EF4-FFF2-40B4-BE49-F238E27FC236}">
                <a16:creationId xmlns:a16="http://schemas.microsoft.com/office/drawing/2014/main" id="{37964862-11B9-4CED-AD26-DE4639BF44CE}"/>
              </a:ext>
            </a:extLst>
          </p:cNvPr>
          <p:cNvSpPr>
            <a:spLocks/>
          </p:cNvSpPr>
          <p:nvPr/>
        </p:nvSpPr>
        <p:spPr bwMode="auto">
          <a:xfrm rot="5142103" flipH="1">
            <a:off x="3305176" y="2660650"/>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Line 16">
            <a:extLst>
              <a:ext uri="{FF2B5EF4-FFF2-40B4-BE49-F238E27FC236}">
                <a16:creationId xmlns:a16="http://schemas.microsoft.com/office/drawing/2014/main" id="{71E61E90-2DAA-47AE-BD55-F3B6B520A748}"/>
              </a:ext>
            </a:extLst>
          </p:cNvPr>
          <p:cNvSpPr>
            <a:spLocks noChangeShapeType="1"/>
          </p:cNvSpPr>
          <p:nvPr/>
        </p:nvSpPr>
        <p:spPr bwMode="auto">
          <a:xfrm>
            <a:off x="784225" y="3694113"/>
            <a:ext cx="1238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Text Box 17">
            <a:extLst>
              <a:ext uri="{FF2B5EF4-FFF2-40B4-BE49-F238E27FC236}">
                <a16:creationId xmlns:a16="http://schemas.microsoft.com/office/drawing/2014/main" id="{C1169768-274D-4C64-AEC8-D177E39B03D8}"/>
              </a:ext>
            </a:extLst>
          </p:cNvPr>
          <p:cNvSpPr txBox="1">
            <a:spLocks noChangeArrowheads="1"/>
          </p:cNvSpPr>
          <p:nvPr/>
        </p:nvSpPr>
        <p:spPr bwMode="auto">
          <a:xfrm>
            <a:off x="684213" y="3671888"/>
            <a:ext cx="3641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ea typeface="楷体" panose="02010609060101010101" pitchFamily="49" charset="-122"/>
                <a:cs typeface="Arial" panose="020B0604020202020204" pitchFamily="34" charset="0"/>
              </a:rPr>
              <a:t>expectedseqnum=1</a:t>
            </a:r>
          </a:p>
          <a:p>
            <a:r>
              <a:rPr lang="en-US" altLang="zh-CN" sz="1400">
                <a:ea typeface="楷体" panose="02010609060101010101" pitchFamily="49" charset="-122"/>
                <a:cs typeface="Arial" panose="020B0604020202020204" pitchFamily="34" charset="0"/>
              </a:rPr>
              <a:t>sndpkt =    </a:t>
            </a:r>
          </a:p>
          <a:p>
            <a:r>
              <a:rPr lang="en-US" altLang="zh-CN" sz="1400">
                <a:ea typeface="楷体" panose="02010609060101010101" pitchFamily="49" charset="-122"/>
                <a:cs typeface="Arial" panose="020B0604020202020204" pitchFamily="34" charset="0"/>
              </a:rPr>
              <a:t>  make_pkt(expectedseqnum,ACK,chksum)</a:t>
            </a:r>
            <a:endParaRPr lang="en-US" altLang="zh-CN" sz="2400">
              <a:ea typeface="楷体" panose="02010609060101010101" pitchFamily="49" charset="-122"/>
              <a:cs typeface="Arial" panose="020B0604020202020204" pitchFamily="34" charset="0"/>
            </a:endParaRPr>
          </a:p>
        </p:txBody>
      </p:sp>
      <p:sp>
        <p:nvSpPr>
          <p:cNvPr id="74" name="Text Box 18">
            <a:extLst>
              <a:ext uri="{FF2B5EF4-FFF2-40B4-BE49-F238E27FC236}">
                <a16:creationId xmlns:a16="http://schemas.microsoft.com/office/drawing/2014/main" id="{AB693D7A-7C47-4B5D-AE6F-D2DD3BFD203F}"/>
              </a:ext>
            </a:extLst>
          </p:cNvPr>
          <p:cNvSpPr txBox="1">
            <a:spLocks noChangeArrowheads="1"/>
          </p:cNvSpPr>
          <p:nvPr/>
        </p:nvSpPr>
        <p:spPr bwMode="auto">
          <a:xfrm>
            <a:off x="728663" y="3390900"/>
            <a:ext cx="327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latin typeface="Symbol" panose="05050102010706020507" pitchFamily="18" charset="2"/>
                <a:ea typeface="楷体" panose="02010609060101010101" pitchFamily="49" charset="-122"/>
                <a:cs typeface="Arial" panose="020B0604020202020204" pitchFamily="34" charset="0"/>
              </a:rPr>
              <a:t>L</a:t>
            </a:r>
          </a:p>
        </p:txBody>
      </p:sp>
      <p:sp>
        <p:nvSpPr>
          <p:cNvPr id="75" name="Text Box 20">
            <a:extLst>
              <a:ext uri="{FF2B5EF4-FFF2-40B4-BE49-F238E27FC236}">
                <a16:creationId xmlns:a16="http://schemas.microsoft.com/office/drawing/2014/main" id="{423B7E29-0487-4EE4-B1A3-36A94F7494B2}"/>
              </a:ext>
            </a:extLst>
          </p:cNvPr>
          <p:cNvSpPr txBox="1">
            <a:spLocks noChangeArrowheads="1"/>
          </p:cNvSpPr>
          <p:nvPr/>
        </p:nvSpPr>
        <p:spPr bwMode="auto">
          <a:xfrm>
            <a:off x="735013" y="5341938"/>
            <a:ext cx="274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u="sng">
                <a:solidFill>
                  <a:srgbClr val="0000FF"/>
                </a:solidFill>
                <a:ea typeface="楷体" panose="02010609060101010101" pitchFamily="49" charset="-122"/>
                <a:cs typeface="Arial" panose="020B0604020202020204" pitchFamily="34" charset="0"/>
              </a:rPr>
              <a:t>接收方的</a:t>
            </a:r>
            <a:r>
              <a:rPr lang="en-US" altLang="zh-CN" sz="2800" b="1" u="sng">
                <a:solidFill>
                  <a:srgbClr val="0000FF"/>
                </a:solidFill>
                <a:ea typeface="楷体" panose="02010609060101010101" pitchFamily="49" charset="-122"/>
                <a:cs typeface="Arial" panose="020B0604020202020204" pitchFamily="34" charset="0"/>
              </a:rPr>
              <a:t>FSM</a:t>
            </a:r>
            <a:r>
              <a:rPr lang="zh-CN" altLang="en-US" sz="2800" b="1" u="sng">
                <a:solidFill>
                  <a:srgbClr val="0000FF"/>
                </a:solidFill>
                <a:ea typeface="楷体" panose="02010609060101010101" pitchFamily="49" charset="-122"/>
                <a:cs typeface="Arial" panose="020B0604020202020204" pitchFamily="34" charset="0"/>
              </a:rPr>
              <a:t>图</a:t>
            </a:r>
          </a:p>
        </p:txBody>
      </p:sp>
    </p:spTree>
    <p:extLst>
      <p:ext uri="{BB962C8B-B14F-4D97-AF65-F5344CB8AC3E}">
        <p14:creationId xmlns:p14="http://schemas.microsoft.com/office/powerpoint/2010/main" val="79653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30213" y="1349397"/>
            <a:ext cx="6009420" cy="5092216"/>
            <a:chOff x="486689" y="1443055"/>
            <a:chExt cx="6009420" cy="5092216"/>
          </a:xfrm>
        </p:grpSpPr>
        <p:sp>
          <p:nvSpPr>
            <p:cNvPr id="2" name="Text Box 5">
              <a:extLst>
                <a:ext uri="{FF2B5EF4-FFF2-40B4-BE49-F238E27FC236}">
                  <a16:creationId xmlns:a16="http://schemas.microsoft.com/office/drawing/2014/main" id="{541F9D0F-79A1-419E-8BD0-DF9941FC02B7}"/>
                </a:ext>
              </a:extLst>
            </p:cNvPr>
            <p:cNvSpPr txBox="1">
              <a:spLocks noChangeArrowheads="1"/>
            </p:cNvSpPr>
            <p:nvPr/>
          </p:nvSpPr>
          <p:spPr bwMode="auto">
            <a:xfrm>
              <a:off x="2907249" y="1443055"/>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endParaRPr lang="en-US" altLang="zh-CN"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 name="Text Box 6">
              <a:extLst>
                <a:ext uri="{FF2B5EF4-FFF2-40B4-BE49-F238E27FC236}">
                  <a16:creationId xmlns:a16="http://schemas.microsoft.com/office/drawing/2014/main" id="{E4CF0DEA-8B50-4019-A42B-4E9B53A1F1A8}"/>
                </a:ext>
              </a:extLst>
            </p:cNvPr>
            <p:cNvSpPr txBox="1">
              <a:spLocks noChangeArrowheads="1"/>
            </p:cNvSpPr>
            <p:nvPr/>
          </p:nvSpPr>
          <p:spPr bwMode="auto">
            <a:xfrm>
              <a:off x="5695890" y="1443055"/>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B050"/>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endParaRPr lang="en-US" altLang="zh-CN" sz="1600" dirty="0">
                <a:solidFill>
                  <a:srgbClr val="00B05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 name="Line 14">
              <a:extLst>
                <a:ext uri="{FF2B5EF4-FFF2-40B4-BE49-F238E27FC236}">
                  <a16:creationId xmlns:a16="http://schemas.microsoft.com/office/drawing/2014/main" id="{87AF94FB-94D9-435B-8B3E-199003973838}"/>
                </a:ext>
              </a:extLst>
            </p:cNvPr>
            <p:cNvSpPr>
              <a:spLocks noChangeShapeType="1"/>
            </p:cNvSpPr>
            <p:nvPr/>
          </p:nvSpPr>
          <p:spPr bwMode="auto">
            <a:xfrm>
              <a:off x="5660987" y="1710677"/>
              <a:ext cx="23727" cy="4824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 name="Text Box 59">
              <a:extLst>
                <a:ext uri="{FF2B5EF4-FFF2-40B4-BE49-F238E27FC236}">
                  <a16:creationId xmlns:a16="http://schemas.microsoft.com/office/drawing/2014/main" id="{FBEA7652-F364-4849-AAB3-05BFD340828D}"/>
                </a:ext>
              </a:extLst>
            </p:cNvPr>
            <p:cNvSpPr txBox="1">
              <a:spLocks noChangeArrowheads="1"/>
            </p:cNvSpPr>
            <p:nvPr/>
          </p:nvSpPr>
          <p:spPr bwMode="auto">
            <a:xfrm>
              <a:off x="486689" y="1443055"/>
              <a:ext cx="15199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发送窗口</a:t>
              </a:r>
              <a:r>
                <a:rPr lang="en-US" altLang="zh-CN"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(N=4)</a:t>
              </a:r>
            </a:p>
          </p:txBody>
        </p:sp>
        <p:sp>
          <p:nvSpPr>
            <p:cNvPr id="6" name="Line 14">
              <a:extLst>
                <a:ext uri="{FF2B5EF4-FFF2-40B4-BE49-F238E27FC236}">
                  <a16:creationId xmlns:a16="http://schemas.microsoft.com/office/drawing/2014/main" id="{87AF94FB-94D9-435B-8B3E-199003973838}"/>
                </a:ext>
              </a:extLst>
            </p:cNvPr>
            <p:cNvSpPr>
              <a:spLocks noChangeShapeType="1"/>
            </p:cNvSpPr>
            <p:nvPr/>
          </p:nvSpPr>
          <p:spPr bwMode="auto">
            <a:xfrm flipH="1">
              <a:off x="3671754" y="1700213"/>
              <a:ext cx="56217" cy="48350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7" name="组合 86"/>
          <p:cNvGrpSpPr/>
          <p:nvPr/>
        </p:nvGrpSpPr>
        <p:grpSpPr>
          <a:xfrm>
            <a:off x="553642" y="1617019"/>
            <a:ext cx="5042856" cy="594570"/>
            <a:chOff x="610118" y="1710677"/>
            <a:chExt cx="5042856" cy="594570"/>
          </a:xfrm>
        </p:grpSpPr>
        <p:grpSp>
          <p:nvGrpSpPr>
            <p:cNvPr id="64" name="组合 63"/>
            <p:cNvGrpSpPr/>
            <p:nvPr/>
          </p:nvGrpSpPr>
          <p:grpSpPr>
            <a:xfrm>
              <a:off x="610118" y="1710677"/>
              <a:ext cx="3077853" cy="338554"/>
              <a:chOff x="641658" y="1710677"/>
              <a:chExt cx="3077853" cy="338554"/>
            </a:xfrm>
          </p:grpSpPr>
          <p:sp>
            <p:nvSpPr>
              <p:cNvPr id="65" name="Text Box 4">
                <a:extLst>
                  <a:ext uri="{FF2B5EF4-FFF2-40B4-BE49-F238E27FC236}">
                    <a16:creationId xmlns:a16="http://schemas.microsoft.com/office/drawing/2014/main" id="{F78EBA8A-2A2D-4F77-B32A-B26AE8435428}"/>
                  </a:ext>
                </a:extLst>
              </p:cNvPr>
              <p:cNvSpPr txBox="1">
                <a:spLocks noChangeArrowheads="1"/>
              </p:cNvSpPr>
              <p:nvPr/>
            </p:nvSpPr>
            <p:spPr bwMode="auto">
              <a:xfrm>
                <a:off x="2690062" y="1710677"/>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pkt0</a:t>
                </a:r>
              </a:p>
            </p:txBody>
          </p:sp>
          <p:grpSp>
            <p:nvGrpSpPr>
              <p:cNvPr id="66" name="Group 65">
                <a:extLst>
                  <a:ext uri="{FF2B5EF4-FFF2-40B4-BE49-F238E27FC236}">
                    <a16:creationId xmlns:a16="http://schemas.microsoft.com/office/drawing/2014/main" id="{62D6B06A-F6B6-4861-912A-E724C3C28C98}"/>
                  </a:ext>
                </a:extLst>
              </p:cNvPr>
              <p:cNvGrpSpPr>
                <a:grpSpLocks/>
              </p:cNvGrpSpPr>
              <p:nvPr/>
            </p:nvGrpSpPr>
            <p:grpSpPr bwMode="auto">
              <a:xfrm>
                <a:off x="641658" y="1744964"/>
                <a:ext cx="1254318" cy="277150"/>
                <a:chOff x="152" y="914"/>
                <a:chExt cx="878" cy="194"/>
              </a:xfrm>
              <a:solidFill>
                <a:srgbClr val="009FF6"/>
              </a:solidFill>
            </p:grpSpPr>
            <p:sp>
              <p:nvSpPr>
                <p:cNvPr id="67" name="Rectangle 60">
                  <a:extLst>
                    <a:ext uri="{FF2B5EF4-FFF2-40B4-BE49-F238E27FC236}">
                      <a16:creationId xmlns:a16="http://schemas.microsoft.com/office/drawing/2014/main" id="{DB2721C7-41F8-4DB2-8B2B-102DB0FCBAE0}"/>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8" name="Text Box 46">
                  <a:extLst>
                    <a:ext uri="{FF2B5EF4-FFF2-40B4-BE49-F238E27FC236}">
                      <a16:creationId xmlns:a16="http://schemas.microsoft.com/office/drawing/2014/main" id="{F2B58104-0D38-448D-B7F1-176BA885AE02}"/>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sp>
          <p:nvSpPr>
            <p:cNvPr id="71" name="Line 7">
              <a:extLst>
                <a:ext uri="{FF2B5EF4-FFF2-40B4-BE49-F238E27FC236}">
                  <a16:creationId xmlns:a16="http://schemas.microsoft.com/office/drawing/2014/main" id="{1D90B8D1-5BBC-4FE5-9956-B20F51516A3E}"/>
                </a:ext>
              </a:extLst>
            </p:cNvPr>
            <p:cNvSpPr>
              <a:spLocks noChangeShapeType="1"/>
            </p:cNvSpPr>
            <p:nvPr/>
          </p:nvSpPr>
          <p:spPr bwMode="auto">
            <a:xfrm>
              <a:off x="3761498" y="1883808"/>
              <a:ext cx="1891476"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6" name="组合 85"/>
          <p:cNvGrpSpPr/>
          <p:nvPr/>
        </p:nvGrpSpPr>
        <p:grpSpPr>
          <a:xfrm>
            <a:off x="3681680" y="2091790"/>
            <a:ext cx="4039684" cy="1237425"/>
            <a:chOff x="3734446" y="2135970"/>
            <a:chExt cx="4039684" cy="1237425"/>
          </a:xfrm>
        </p:grpSpPr>
        <p:sp>
          <p:nvSpPr>
            <p:cNvPr id="70" name="Text Box 15">
              <a:extLst>
                <a:ext uri="{FF2B5EF4-FFF2-40B4-BE49-F238E27FC236}">
                  <a16:creationId xmlns:a16="http://schemas.microsoft.com/office/drawing/2014/main" id="{EE7F397D-D2DC-4F8C-B015-D97CA1C5AA97}"/>
                </a:ext>
              </a:extLst>
            </p:cNvPr>
            <p:cNvSpPr txBox="1">
              <a:spLocks noChangeArrowheads="1"/>
            </p:cNvSpPr>
            <p:nvPr/>
          </p:nvSpPr>
          <p:spPr bwMode="auto">
            <a:xfrm>
              <a:off x="5659449" y="2135970"/>
              <a:ext cx="21146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pkt0, send ack0</a:t>
              </a:r>
            </a:p>
          </p:txBody>
        </p:sp>
        <p:sp>
          <p:nvSpPr>
            <p:cNvPr id="72" name="Line 17">
              <a:extLst>
                <a:ext uri="{FF2B5EF4-FFF2-40B4-BE49-F238E27FC236}">
                  <a16:creationId xmlns:a16="http://schemas.microsoft.com/office/drawing/2014/main" id="{E00A87DD-EE70-48AE-A85A-875337F9A6AB}"/>
                </a:ext>
              </a:extLst>
            </p:cNvPr>
            <p:cNvSpPr>
              <a:spLocks noChangeShapeType="1"/>
            </p:cNvSpPr>
            <p:nvPr/>
          </p:nvSpPr>
          <p:spPr bwMode="auto">
            <a:xfrm flipH="1">
              <a:off x="3734446" y="2348873"/>
              <a:ext cx="1918527" cy="1024522"/>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4" name="组合 83"/>
          <p:cNvGrpSpPr/>
          <p:nvPr/>
        </p:nvGrpSpPr>
        <p:grpSpPr>
          <a:xfrm>
            <a:off x="542030" y="1891811"/>
            <a:ext cx="5053039" cy="611092"/>
            <a:chOff x="598506" y="1985469"/>
            <a:chExt cx="5053039" cy="611092"/>
          </a:xfrm>
        </p:grpSpPr>
        <p:grpSp>
          <p:nvGrpSpPr>
            <p:cNvPr id="83" name="组合 82"/>
            <p:cNvGrpSpPr/>
            <p:nvPr/>
          </p:nvGrpSpPr>
          <p:grpSpPr>
            <a:xfrm>
              <a:off x="598506" y="1985469"/>
              <a:ext cx="3079281" cy="338554"/>
              <a:chOff x="598506" y="1985469"/>
              <a:chExt cx="3079281" cy="338554"/>
            </a:xfrm>
          </p:grpSpPr>
          <p:sp>
            <p:nvSpPr>
              <p:cNvPr id="74" name="Text Box 4">
                <a:extLst>
                  <a:ext uri="{FF2B5EF4-FFF2-40B4-BE49-F238E27FC236}">
                    <a16:creationId xmlns:a16="http://schemas.microsoft.com/office/drawing/2014/main" id="{F78EBA8A-2A2D-4F77-B32A-B26AE8435428}"/>
                  </a:ext>
                </a:extLst>
              </p:cNvPr>
              <p:cNvSpPr txBox="1">
                <a:spLocks noChangeArrowheads="1"/>
              </p:cNvSpPr>
              <p:nvPr/>
            </p:nvSpPr>
            <p:spPr bwMode="auto">
              <a:xfrm>
                <a:off x="2648338" y="1985469"/>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pkt1</a:t>
                </a:r>
              </a:p>
            </p:txBody>
          </p:sp>
          <p:grpSp>
            <p:nvGrpSpPr>
              <p:cNvPr id="75" name="Group 67">
                <a:extLst>
                  <a:ext uri="{FF2B5EF4-FFF2-40B4-BE49-F238E27FC236}">
                    <a16:creationId xmlns:a16="http://schemas.microsoft.com/office/drawing/2014/main" id="{C03705EA-5913-4779-B844-52E3B5569E8A}"/>
                  </a:ext>
                </a:extLst>
              </p:cNvPr>
              <p:cNvGrpSpPr>
                <a:grpSpLocks/>
              </p:cNvGrpSpPr>
              <p:nvPr/>
            </p:nvGrpSpPr>
            <p:grpSpPr bwMode="auto">
              <a:xfrm>
                <a:off x="598506" y="2046873"/>
                <a:ext cx="1252889" cy="277150"/>
                <a:chOff x="153" y="914"/>
                <a:chExt cx="877" cy="194"/>
              </a:xfrm>
              <a:solidFill>
                <a:srgbClr val="009FF6"/>
              </a:solidFill>
            </p:grpSpPr>
            <p:sp>
              <p:nvSpPr>
                <p:cNvPr id="76" name="Rectangle 68">
                  <a:extLst>
                    <a:ext uri="{FF2B5EF4-FFF2-40B4-BE49-F238E27FC236}">
                      <a16:creationId xmlns:a16="http://schemas.microsoft.com/office/drawing/2014/main" id="{3EF113AF-6FD2-4BDD-95C9-593631F97F10}"/>
                    </a:ext>
                  </a:extLst>
                </p:cNvPr>
                <p:cNvSpPr>
                  <a:spLocks noChangeArrowheads="1"/>
                </p:cNvSpPr>
                <p:nvPr/>
              </p:nvSpPr>
              <p:spPr bwMode="auto">
                <a:xfrm>
                  <a:off x="155" y="936"/>
                  <a:ext cx="39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7" name="Text Box 69">
                  <a:extLst>
                    <a:ext uri="{FF2B5EF4-FFF2-40B4-BE49-F238E27FC236}">
                      <a16:creationId xmlns:a16="http://schemas.microsoft.com/office/drawing/2014/main" id="{60B7359A-F400-4B80-A181-8F025E010FCC}"/>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sp>
          <p:nvSpPr>
            <p:cNvPr id="80" name="Line 11">
              <a:extLst>
                <a:ext uri="{FF2B5EF4-FFF2-40B4-BE49-F238E27FC236}">
                  <a16:creationId xmlns:a16="http://schemas.microsoft.com/office/drawing/2014/main" id="{0C45152A-2FC1-4A77-9577-CB9B5E9BC09B}"/>
                </a:ext>
              </a:extLst>
            </p:cNvPr>
            <p:cNvSpPr>
              <a:spLocks noChangeShapeType="1"/>
            </p:cNvSpPr>
            <p:nvPr/>
          </p:nvSpPr>
          <p:spPr bwMode="auto">
            <a:xfrm>
              <a:off x="3761498" y="2175121"/>
              <a:ext cx="1890047"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85" name="组合 84"/>
          <p:cNvGrpSpPr/>
          <p:nvPr/>
        </p:nvGrpSpPr>
        <p:grpSpPr>
          <a:xfrm>
            <a:off x="3716635" y="2354650"/>
            <a:ext cx="4013615" cy="1259402"/>
            <a:chOff x="3726432" y="2385841"/>
            <a:chExt cx="4013615" cy="1259402"/>
          </a:xfrm>
        </p:grpSpPr>
        <p:sp>
          <p:nvSpPr>
            <p:cNvPr id="79" name="Text Box 15">
              <a:extLst>
                <a:ext uri="{FF2B5EF4-FFF2-40B4-BE49-F238E27FC236}">
                  <a16:creationId xmlns:a16="http://schemas.microsoft.com/office/drawing/2014/main" id="{EE7F397D-D2DC-4F8C-B015-D97CA1C5AA97}"/>
                </a:ext>
              </a:extLst>
            </p:cNvPr>
            <p:cNvSpPr txBox="1">
              <a:spLocks noChangeArrowheads="1"/>
            </p:cNvSpPr>
            <p:nvPr/>
          </p:nvSpPr>
          <p:spPr bwMode="auto">
            <a:xfrm>
              <a:off x="5625366" y="2385841"/>
              <a:ext cx="21146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pkt1, send ack1</a:t>
              </a:r>
            </a:p>
            <a:p>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2" name="Line 21">
              <a:extLst>
                <a:ext uri="{FF2B5EF4-FFF2-40B4-BE49-F238E27FC236}">
                  <a16:creationId xmlns:a16="http://schemas.microsoft.com/office/drawing/2014/main" id="{604AC7EE-2BCE-4601-B157-3A86054804AB}"/>
                </a:ext>
              </a:extLst>
            </p:cNvPr>
            <p:cNvSpPr>
              <a:spLocks noChangeShapeType="1"/>
            </p:cNvSpPr>
            <p:nvPr/>
          </p:nvSpPr>
          <p:spPr bwMode="auto">
            <a:xfrm flipH="1">
              <a:off x="3726432" y="2640187"/>
              <a:ext cx="1886540" cy="100505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97" name="组合 96"/>
          <p:cNvGrpSpPr/>
          <p:nvPr/>
        </p:nvGrpSpPr>
        <p:grpSpPr>
          <a:xfrm>
            <a:off x="542030" y="2162894"/>
            <a:ext cx="4492301" cy="543849"/>
            <a:chOff x="1562351" y="1737547"/>
            <a:chExt cx="4492301" cy="543849"/>
          </a:xfrm>
        </p:grpSpPr>
        <p:grpSp>
          <p:nvGrpSpPr>
            <p:cNvPr id="88" name="组合 87"/>
            <p:cNvGrpSpPr/>
            <p:nvPr/>
          </p:nvGrpSpPr>
          <p:grpSpPr>
            <a:xfrm>
              <a:off x="1562351" y="1737547"/>
              <a:ext cx="3073567" cy="338554"/>
              <a:chOff x="131219" y="5289974"/>
              <a:chExt cx="3073567" cy="338554"/>
            </a:xfrm>
          </p:grpSpPr>
          <p:sp>
            <p:nvSpPr>
              <p:cNvPr id="89" name="Text Box 4">
                <a:extLst>
                  <a:ext uri="{FF2B5EF4-FFF2-40B4-BE49-F238E27FC236}">
                    <a16:creationId xmlns:a16="http://schemas.microsoft.com/office/drawing/2014/main" id="{F78EBA8A-2A2D-4F77-B32A-B26AE8435428}"/>
                  </a:ext>
                </a:extLst>
              </p:cNvPr>
              <p:cNvSpPr txBox="1">
                <a:spLocks noChangeArrowheads="1"/>
              </p:cNvSpPr>
              <p:nvPr/>
            </p:nvSpPr>
            <p:spPr bwMode="auto">
              <a:xfrm>
                <a:off x="2175337" y="5289974"/>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pkt2</a:t>
                </a:r>
              </a:p>
            </p:txBody>
          </p:sp>
          <p:grpSp>
            <p:nvGrpSpPr>
              <p:cNvPr id="90" name="Group 70">
                <a:extLst>
                  <a:ext uri="{FF2B5EF4-FFF2-40B4-BE49-F238E27FC236}">
                    <a16:creationId xmlns:a16="http://schemas.microsoft.com/office/drawing/2014/main" id="{37EB0F60-DFF5-4C69-BB66-465BB95849A8}"/>
                  </a:ext>
                </a:extLst>
              </p:cNvPr>
              <p:cNvGrpSpPr>
                <a:grpSpLocks/>
              </p:cNvGrpSpPr>
              <p:nvPr/>
            </p:nvGrpSpPr>
            <p:grpSpPr bwMode="auto">
              <a:xfrm>
                <a:off x="131219" y="5351378"/>
                <a:ext cx="1254317" cy="277150"/>
                <a:chOff x="152" y="914"/>
                <a:chExt cx="878" cy="194"/>
              </a:xfrm>
              <a:solidFill>
                <a:srgbClr val="009FF6"/>
              </a:solidFill>
            </p:grpSpPr>
            <p:sp>
              <p:nvSpPr>
                <p:cNvPr id="91" name="Rectangle 71">
                  <a:extLst>
                    <a:ext uri="{FF2B5EF4-FFF2-40B4-BE49-F238E27FC236}">
                      <a16:creationId xmlns:a16="http://schemas.microsoft.com/office/drawing/2014/main" id="{0B90F9C8-A08F-44A6-BA32-8601FB224988}"/>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2" name="Text Box 72">
                  <a:extLst>
                    <a:ext uri="{FF2B5EF4-FFF2-40B4-BE49-F238E27FC236}">
                      <a16:creationId xmlns:a16="http://schemas.microsoft.com/office/drawing/2014/main" id="{C9FCC91F-AE30-4191-B9E1-DDCCAF5C670E}"/>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grpSp>
          <p:nvGrpSpPr>
            <p:cNvPr id="93" name="组合 92"/>
            <p:cNvGrpSpPr/>
            <p:nvPr/>
          </p:nvGrpSpPr>
          <p:grpSpPr>
            <a:xfrm>
              <a:off x="4716936" y="1916687"/>
              <a:ext cx="1337716" cy="364709"/>
              <a:chOff x="4716936" y="1916687"/>
              <a:chExt cx="1337716" cy="364709"/>
            </a:xfrm>
          </p:grpSpPr>
          <p:sp>
            <p:nvSpPr>
              <p:cNvPr id="94" name="Line 12">
                <a:extLst>
                  <a:ext uri="{FF2B5EF4-FFF2-40B4-BE49-F238E27FC236}">
                    <a16:creationId xmlns:a16="http://schemas.microsoft.com/office/drawing/2014/main" id="{1343EE2C-C51B-4848-8E84-AB6CEDD1E587}"/>
                  </a:ext>
                </a:extLst>
              </p:cNvPr>
              <p:cNvSpPr>
                <a:spLocks noChangeShapeType="1"/>
              </p:cNvSpPr>
              <p:nvPr/>
            </p:nvSpPr>
            <p:spPr bwMode="auto">
              <a:xfrm>
                <a:off x="4716936" y="1916687"/>
                <a:ext cx="788591" cy="18000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Text Box 19">
                <a:extLst>
                  <a:ext uri="{FF2B5EF4-FFF2-40B4-BE49-F238E27FC236}">
                    <a16:creationId xmlns:a16="http://schemas.microsoft.com/office/drawing/2014/main" id="{824EA0B2-9C1B-4DAF-A7F5-1FD0138DB919}"/>
                  </a:ext>
                </a:extLst>
              </p:cNvPr>
              <p:cNvSpPr txBox="1">
                <a:spLocks noChangeArrowheads="1"/>
              </p:cNvSpPr>
              <p:nvPr/>
            </p:nvSpPr>
            <p:spPr bwMode="auto">
              <a:xfrm>
                <a:off x="5409768" y="1942842"/>
                <a:ext cx="332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X</a:t>
                </a:r>
              </a:p>
            </p:txBody>
          </p:sp>
          <p:sp>
            <p:nvSpPr>
              <p:cNvPr id="96" name="Text Box 20">
                <a:extLst>
                  <a:ext uri="{FF2B5EF4-FFF2-40B4-BE49-F238E27FC236}">
                    <a16:creationId xmlns:a16="http://schemas.microsoft.com/office/drawing/2014/main" id="{2D997797-C88C-4B29-9CD0-262246BEC0CF}"/>
                  </a:ext>
                </a:extLst>
              </p:cNvPr>
              <p:cNvSpPr txBox="1">
                <a:spLocks noChangeArrowheads="1"/>
              </p:cNvSpPr>
              <p:nvPr/>
            </p:nvSpPr>
            <p:spPr bwMode="auto">
              <a:xfrm>
                <a:off x="5589461" y="1958231"/>
                <a:ext cx="465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loss</a:t>
                </a:r>
              </a:p>
            </p:txBody>
          </p:sp>
        </p:grpSp>
      </p:grpSp>
      <p:grpSp>
        <p:nvGrpSpPr>
          <p:cNvPr id="104" name="组合 103"/>
          <p:cNvGrpSpPr/>
          <p:nvPr/>
        </p:nvGrpSpPr>
        <p:grpSpPr>
          <a:xfrm>
            <a:off x="542030" y="2448282"/>
            <a:ext cx="5064653" cy="655361"/>
            <a:chOff x="1575341" y="2023036"/>
            <a:chExt cx="5064653" cy="655361"/>
          </a:xfrm>
        </p:grpSpPr>
        <p:grpSp>
          <p:nvGrpSpPr>
            <p:cNvPr id="98" name="组合 97"/>
            <p:cNvGrpSpPr/>
            <p:nvPr/>
          </p:nvGrpSpPr>
          <p:grpSpPr>
            <a:xfrm>
              <a:off x="1575341" y="2023036"/>
              <a:ext cx="3076424" cy="584775"/>
              <a:chOff x="7739848" y="4965772"/>
              <a:chExt cx="3076424" cy="584775"/>
            </a:xfrm>
          </p:grpSpPr>
          <p:sp>
            <p:nvSpPr>
              <p:cNvPr id="99" name="Text Box 4">
                <a:extLst>
                  <a:ext uri="{FF2B5EF4-FFF2-40B4-BE49-F238E27FC236}">
                    <a16:creationId xmlns:a16="http://schemas.microsoft.com/office/drawing/2014/main" id="{F78EBA8A-2A2D-4F77-B32A-B26AE8435428}"/>
                  </a:ext>
                </a:extLst>
              </p:cNvPr>
              <p:cNvSpPr txBox="1">
                <a:spLocks noChangeArrowheads="1"/>
              </p:cNvSpPr>
              <p:nvPr/>
            </p:nvSpPr>
            <p:spPr bwMode="auto">
              <a:xfrm>
                <a:off x="9786823" y="4965772"/>
                <a:ext cx="10294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pkt3</a:t>
                </a:r>
              </a:p>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(wait)</a:t>
                </a:r>
              </a:p>
            </p:txBody>
          </p:sp>
          <p:grpSp>
            <p:nvGrpSpPr>
              <p:cNvPr id="100" name="Group 73">
                <a:extLst>
                  <a:ext uri="{FF2B5EF4-FFF2-40B4-BE49-F238E27FC236}">
                    <a16:creationId xmlns:a16="http://schemas.microsoft.com/office/drawing/2014/main" id="{CB2F04FE-2CA4-46B2-8475-4419C6878164}"/>
                  </a:ext>
                </a:extLst>
              </p:cNvPr>
              <p:cNvGrpSpPr>
                <a:grpSpLocks/>
              </p:cNvGrpSpPr>
              <p:nvPr/>
            </p:nvGrpSpPr>
            <p:grpSpPr bwMode="auto">
              <a:xfrm>
                <a:off x="7739848" y="5021011"/>
                <a:ext cx="1254317" cy="277150"/>
                <a:chOff x="152" y="914"/>
                <a:chExt cx="878" cy="194"/>
              </a:xfrm>
              <a:solidFill>
                <a:srgbClr val="009FF6"/>
              </a:solidFill>
            </p:grpSpPr>
            <p:sp>
              <p:nvSpPr>
                <p:cNvPr id="101" name="Rectangle 74">
                  <a:extLst>
                    <a:ext uri="{FF2B5EF4-FFF2-40B4-BE49-F238E27FC236}">
                      <a16:creationId xmlns:a16="http://schemas.microsoft.com/office/drawing/2014/main" id="{B81C4A11-112A-4DB1-BB1A-DF06E07E2A13}"/>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2" name="Text Box 75">
                  <a:extLst>
                    <a:ext uri="{FF2B5EF4-FFF2-40B4-BE49-F238E27FC236}">
                      <a16:creationId xmlns:a16="http://schemas.microsoft.com/office/drawing/2014/main" id="{768437B2-3E49-468B-8CE9-51D4A0E9427B}"/>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sp>
          <p:nvSpPr>
            <p:cNvPr id="103" name="Line 13">
              <a:extLst>
                <a:ext uri="{FF2B5EF4-FFF2-40B4-BE49-F238E27FC236}">
                  <a16:creationId xmlns:a16="http://schemas.microsoft.com/office/drawing/2014/main" id="{7AA271B5-7C6C-44DB-AC52-5D908A27A401}"/>
                </a:ext>
              </a:extLst>
            </p:cNvPr>
            <p:cNvSpPr>
              <a:spLocks noChangeShapeType="1"/>
            </p:cNvSpPr>
            <p:nvPr/>
          </p:nvSpPr>
          <p:spPr bwMode="auto">
            <a:xfrm>
              <a:off x="4749947" y="2256957"/>
              <a:ext cx="1890047"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09" name="组合 108"/>
          <p:cNvGrpSpPr/>
          <p:nvPr/>
        </p:nvGrpSpPr>
        <p:grpSpPr>
          <a:xfrm>
            <a:off x="2519884" y="2868146"/>
            <a:ext cx="5075231" cy="1439179"/>
            <a:chOff x="3441068" y="2418401"/>
            <a:chExt cx="5075231" cy="1439179"/>
          </a:xfrm>
        </p:grpSpPr>
        <p:sp>
          <p:nvSpPr>
            <p:cNvPr id="105" name="Text Box 15">
              <a:extLst>
                <a:ext uri="{FF2B5EF4-FFF2-40B4-BE49-F238E27FC236}">
                  <a16:creationId xmlns:a16="http://schemas.microsoft.com/office/drawing/2014/main" id="{EE7F397D-D2DC-4F8C-B015-D97CA1C5AA97}"/>
                </a:ext>
              </a:extLst>
            </p:cNvPr>
            <p:cNvSpPr txBox="1">
              <a:spLocks noChangeArrowheads="1"/>
            </p:cNvSpPr>
            <p:nvPr/>
          </p:nvSpPr>
          <p:spPr bwMode="auto">
            <a:xfrm>
              <a:off x="6520240" y="2418401"/>
              <a:ext cx="19960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pkt3, discard,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(re)send ack1</a:t>
              </a:r>
            </a:p>
          </p:txBody>
        </p:sp>
        <p:grpSp>
          <p:nvGrpSpPr>
            <p:cNvPr id="106" name="组合 105"/>
            <p:cNvGrpSpPr/>
            <p:nvPr/>
          </p:nvGrpSpPr>
          <p:grpSpPr>
            <a:xfrm>
              <a:off x="3441068" y="2710788"/>
              <a:ext cx="3071426" cy="1146792"/>
              <a:chOff x="2532418" y="3090711"/>
              <a:chExt cx="3071426" cy="1146792"/>
            </a:xfrm>
          </p:grpSpPr>
          <p:sp>
            <p:nvSpPr>
              <p:cNvPr id="107" name="Line 26">
                <a:extLst>
                  <a:ext uri="{FF2B5EF4-FFF2-40B4-BE49-F238E27FC236}">
                    <a16:creationId xmlns:a16="http://schemas.microsoft.com/office/drawing/2014/main" id="{9EA9ABDC-6ED0-4B80-9D5F-49BF921C1CE1}"/>
                  </a:ext>
                </a:extLst>
              </p:cNvPr>
              <p:cNvSpPr>
                <a:spLocks noChangeShapeType="1"/>
              </p:cNvSpPr>
              <p:nvPr/>
            </p:nvSpPr>
            <p:spPr bwMode="auto">
              <a:xfrm flipH="1">
                <a:off x="3729169" y="3090711"/>
                <a:ext cx="1874675" cy="100829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8" name="Text Box 44">
                <a:extLst>
                  <a:ext uri="{FF2B5EF4-FFF2-40B4-BE49-F238E27FC236}">
                    <a16:creationId xmlns:a16="http://schemas.microsoft.com/office/drawing/2014/main" id="{817EA605-BFA8-4844-B6AB-2E03F31301E3}"/>
                  </a:ext>
                </a:extLst>
              </p:cNvPr>
              <p:cNvSpPr txBox="1">
                <a:spLocks noChangeArrowheads="1"/>
              </p:cNvSpPr>
              <p:nvPr/>
            </p:nvSpPr>
            <p:spPr bwMode="auto">
              <a:xfrm>
                <a:off x="2532418" y="3960504"/>
                <a:ext cx="11240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dirty="0">
                    <a:latin typeface="Times New Roman" panose="02020603050405020304" pitchFamily="18" charset="0"/>
                    <a:ea typeface="思源黑体 CN Normal" panose="020B0400000000000000" pitchFamily="34" charset="-122"/>
                    <a:cs typeface="Times New Roman" panose="02020603050405020304" pitchFamily="18" charset="0"/>
                  </a:rPr>
                  <a:t>忽略重复</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ACK</a:t>
                </a:r>
              </a:p>
            </p:txBody>
          </p:sp>
        </p:grpSp>
      </p:grpSp>
      <p:grpSp>
        <p:nvGrpSpPr>
          <p:cNvPr id="118" name="组合 117"/>
          <p:cNvGrpSpPr/>
          <p:nvPr/>
        </p:nvGrpSpPr>
        <p:grpSpPr>
          <a:xfrm>
            <a:off x="387435" y="3053345"/>
            <a:ext cx="5203875" cy="743959"/>
            <a:chOff x="1320394" y="2514637"/>
            <a:chExt cx="5203875" cy="743959"/>
          </a:xfrm>
        </p:grpSpPr>
        <p:sp>
          <p:nvSpPr>
            <p:cNvPr id="114" name="Rectangle 79">
              <a:extLst>
                <a:ext uri="{FF2B5EF4-FFF2-40B4-BE49-F238E27FC236}">
                  <a16:creationId xmlns:a16="http://schemas.microsoft.com/office/drawing/2014/main" id="{1A149729-D557-4756-B6E3-9C4F59144343}"/>
                </a:ext>
              </a:extLst>
            </p:cNvPr>
            <p:cNvSpPr>
              <a:spLocks noChangeArrowheads="1"/>
            </p:cNvSpPr>
            <p:nvPr/>
          </p:nvSpPr>
          <p:spPr bwMode="auto">
            <a:xfrm>
              <a:off x="1504782" y="2627815"/>
              <a:ext cx="504652" cy="205719"/>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5" name="Text Box 80">
              <a:extLst>
                <a:ext uri="{FF2B5EF4-FFF2-40B4-BE49-F238E27FC236}">
                  <a16:creationId xmlns:a16="http://schemas.microsoft.com/office/drawing/2014/main" id="{3C58864D-8024-484C-B0F3-F59D498F1E40}"/>
                </a:ext>
              </a:extLst>
            </p:cNvPr>
            <p:cNvSpPr txBox="1">
              <a:spLocks noChangeArrowheads="1"/>
            </p:cNvSpPr>
            <p:nvPr/>
          </p:nvSpPr>
          <p:spPr bwMode="auto">
            <a:xfrm>
              <a:off x="1320394" y="2586955"/>
              <a:ext cx="1252266" cy="276999"/>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1 2 3 4</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5 6 7 8 </a:t>
              </a:r>
            </a:p>
          </p:txBody>
        </p:sp>
        <p:sp>
          <p:nvSpPr>
            <p:cNvPr id="116" name="Text Box 22">
              <a:extLst>
                <a:ext uri="{FF2B5EF4-FFF2-40B4-BE49-F238E27FC236}">
                  <a16:creationId xmlns:a16="http://schemas.microsoft.com/office/drawing/2014/main" id="{25941AB2-DF08-4E98-AB3A-4A138B0D8E20}"/>
                </a:ext>
              </a:extLst>
            </p:cNvPr>
            <p:cNvSpPr txBox="1">
              <a:spLocks noChangeArrowheads="1"/>
            </p:cNvSpPr>
            <p:nvPr/>
          </p:nvSpPr>
          <p:spPr bwMode="auto">
            <a:xfrm>
              <a:off x="2752971" y="2514637"/>
              <a:ext cx="17829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ack0, send pkt4</a:t>
              </a:r>
            </a:p>
            <a:p>
              <a:pPr algn="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7" name="Line 24">
              <a:extLst>
                <a:ext uri="{FF2B5EF4-FFF2-40B4-BE49-F238E27FC236}">
                  <a16:creationId xmlns:a16="http://schemas.microsoft.com/office/drawing/2014/main" id="{34B9BB4F-A897-4E3E-9EE6-43AF8EEC4F75}"/>
                </a:ext>
              </a:extLst>
            </p:cNvPr>
            <p:cNvSpPr>
              <a:spLocks noChangeShapeType="1"/>
            </p:cNvSpPr>
            <p:nvPr/>
          </p:nvSpPr>
          <p:spPr bwMode="auto">
            <a:xfrm>
              <a:off x="4634221" y="2837156"/>
              <a:ext cx="1890048"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21" name="组合 120"/>
          <p:cNvGrpSpPr/>
          <p:nvPr/>
        </p:nvGrpSpPr>
        <p:grpSpPr>
          <a:xfrm>
            <a:off x="4632385" y="3535076"/>
            <a:ext cx="2984976" cy="848843"/>
            <a:chOff x="5506780" y="2950017"/>
            <a:chExt cx="2984976" cy="848843"/>
          </a:xfrm>
        </p:grpSpPr>
        <p:sp>
          <p:nvSpPr>
            <p:cNvPr id="119" name="Text Box 41">
              <a:extLst>
                <a:ext uri="{FF2B5EF4-FFF2-40B4-BE49-F238E27FC236}">
                  <a16:creationId xmlns:a16="http://schemas.microsoft.com/office/drawing/2014/main" id="{3443241B-1F50-4AC2-A231-95E9755C547A}"/>
                </a:ext>
              </a:extLst>
            </p:cNvPr>
            <p:cNvSpPr txBox="1">
              <a:spLocks noChangeArrowheads="1"/>
            </p:cNvSpPr>
            <p:nvPr/>
          </p:nvSpPr>
          <p:spPr bwMode="auto">
            <a:xfrm>
              <a:off x="6495697" y="2950017"/>
              <a:ext cx="19960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pkt4, discard,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(re)send ack1</a:t>
              </a:r>
            </a:p>
          </p:txBody>
        </p:sp>
        <p:sp>
          <p:nvSpPr>
            <p:cNvPr id="120" name="Line 98">
              <a:extLst>
                <a:ext uri="{FF2B5EF4-FFF2-40B4-BE49-F238E27FC236}">
                  <a16:creationId xmlns:a16="http://schemas.microsoft.com/office/drawing/2014/main" id="{04E21545-A18B-4DD9-8A5B-319AA9F1FE46}"/>
                </a:ext>
              </a:extLst>
            </p:cNvPr>
            <p:cNvSpPr>
              <a:spLocks noChangeShapeType="1"/>
            </p:cNvSpPr>
            <p:nvPr/>
          </p:nvSpPr>
          <p:spPr bwMode="auto">
            <a:xfrm flipH="1">
              <a:off x="5506780" y="3291704"/>
              <a:ext cx="930023" cy="50715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27" name="组合 126"/>
          <p:cNvGrpSpPr/>
          <p:nvPr/>
        </p:nvGrpSpPr>
        <p:grpSpPr>
          <a:xfrm>
            <a:off x="376274" y="3506788"/>
            <a:ext cx="5198525" cy="623553"/>
            <a:chOff x="1439420" y="2944485"/>
            <a:chExt cx="5198525" cy="623553"/>
          </a:xfrm>
        </p:grpSpPr>
        <p:grpSp>
          <p:nvGrpSpPr>
            <p:cNvPr id="122" name="Group 84">
              <a:extLst>
                <a:ext uri="{FF2B5EF4-FFF2-40B4-BE49-F238E27FC236}">
                  <a16:creationId xmlns:a16="http://schemas.microsoft.com/office/drawing/2014/main" id="{B60600C2-60BD-4E0E-83F8-0650EEAE4CA3}"/>
                </a:ext>
              </a:extLst>
            </p:cNvPr>
            <p:cNvGrpSpPr>
              <a:grpSpLocks/>
            </p:cNvGrpSpPr>
            <p:nvPr/>
          </p:nvGrpSpPr>
          <p:grpSpPr bwMode="auto">
            <a:xfrm>
              <a:off x="1439420" y="3008381"/>
              <a:ext cx="1252889" cy="277150"/>
              <a:chOff x="152" y="2105"/>
              <a:chExt cx="877" cy="194"/>
            </a:xfrm>
            <a:solidFill>
              <a:srgbClr val="009FF6"/>
            </a:solidFill>
          </p:grpSpPr>
          <p:sp>
            <p:nvSpPr>
              <p:cNvPr id="123" name="Rectangle 82">
                <a:extLst>
                  <a:ext uri="{FF2B5EF4-FFF2-40B4-BE49-F238E27FC236}">
                    <a16:creationId xmlns:a16="http://schemas.microsoft.com/office/drawing/2014/main" id="{E82C9337-FB07-47C0-AEDF-8B5F2F2D2B2D}"/>
                  </a:ext>
                </a:extLst>
              </p:cNvPr>
              <p:cNvSpPr>
                <a:spLocks noChangeArrowheads="1"/>
              </p:cNvSpPr>
              <p:nvPr/>
            </p:nvSpPr>
            <p:spPr bwMode="auto">
              <a:xfrm>
                <a:off x="374" y="2127"/>
                <a:ext cx="320"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24" name="Text Box 83">
                <a:extLst>
                  <a:ext uri="{FF2B5EF4-FFF2-40B4-BE49-F238E27FC236}">
                    <a16:creationId xmlns:a16="http://schemas.microsoft.com/office/drawing/2014/main" id="{76D84BEA-A68A-46CE-A61C-078E5132182B}"/>
                  </a:ext>
                </a:extLst>
              </p:cNvPr>
              <p:cNvSpPr txBox="1">
                <a:spLocks noChangeArrowheads="1"/>
              </p:cNvSpPr>
              <p:nvPr/>
            </p:nvSpPr>
            <p:spPr bwMode="auto">
              <a:xfrm>
                <a:off x="152" y="2105"/>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sp>
          <p:nvSpPr>
            <p:cNvPr id="125" name="Text Box 22">
              <a:extLst>
                <a:ext uri="{FF2B5EF4-FFF2-40B4-BE49-F238E27FC236}">
                  <a16:creationId xmlns:a16="http://schemas.microsoft.com/office/drawing/2014/main" id="{25941AB2-DF08-4E98-AB3A-4A138B0D8E20}"/>
                </a:ext>
              </a:extLst>
            </p:cNvPr>
            <p:cNvSpPr txBox="1">
              <a:spLocks noChangeArrowheads="1"/>
            </p:cNvSpPr>
            <p:nvPr/>
          </p:nvSpPr>
          <p:spPr bwMode="auto">
            <a:xfrm>
              <a:off x="2890018" y="2944485"/>
              <a:ext cx="17829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ack1, send pkt5</a:t>
              </a:r>
            </a:p>
            <a:p>
              <a:pPr algn="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26" name="Line 25">
              <a:extLst>
                <a:ext uri="{FF2B5EF4-FFF2-40B4-BE49-F238E27FC236}">
                  <a16:creationId xmlns:a16="http://schemas.microsoft.com/office/drawing/2014/main" id="{14743740-4539-47B5-A16B-5C9D16A73E87}"/>
                </a:ext>
              </a:extLst>
            </p:cNvPr>
            <p:cNvSpPr>
              <a:spLocks noChangeShapeType="1"/>
            </p:cNvSpPr>
            <p:nvPr/>
          </p:nvSpPr>
          <p:spPr bwMode="auto">
            <a:xfrm>
              <a:off x="4746469" y="3146599"/>
              <a:ext cx="1891476"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pic>
        <p:nvPicPr>
          <p:cNvPr id="128" name="Picture 34" descr="alarm_clock_ringing">
            <a:extLst>
              <a:ext uri="{FF2B5EF4-FFF2-40B4-BE49-F238E27FC236}">
                <a16:creationId xmlns:a16="http://schemas.microsoft.com/office/drawing/2014/main" id="{5BA85AF1-2BD7-4A04-BF3C-5EC6909C4E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4290" y="4254354"/>
            <a:ext cx="392867" cy="432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Text Box 35">
            <a:extLst>
              <a:ext uri="{FF2B5EF4-FFF2-40B4-BE49-F238E27FC236}">
                <a16:creationId xmlns:a16="http://schemas.microsoft.com/office/drawing/2014/main" id="{D3D48D5F-F412-44D0-A29A-F2CB832B3C05}"/>
              </a:ext>
            </a:extLst>
          </p:cNvPr>
          <p:cNvSpPr txBox="1">
            <a:spLocks noChangeArrowheads="1"/>
          </p:cNvSpPr>
          <p:nvPr/>
        </p:nvSpPr>
        <p:spPr bwMode="auto">
          <a:xfrm>
            <a:off x="2558358" y="4417216"/>
            <a:ext cx="1063113" cy="28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75000"/>
              </a:lnSpc>
            </a:pPr>
            <a:r>
              <a:rPr lang="en-US" altLang="zh-CN"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pkt 2 </a:t>
            </a:r>
            <a:r>
              <a:rPr lang="zh-CN" altLang="en-US"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超时</a:t>
            </a:r>
            <a:endParaRPr lang="en-US" altLang="zh-CN"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34" name="组合 133"/>
          <p:cNvGrpSpPr/>
          <p:nvPr/>
        </p:nvGrpSpPr>
        <p:grpSpPr>
          <a:xfrm>
            <a:off x="4629061" y="3974997"/>
            <a:ext cx="2947637" cy="759546"/>
            <a:chOff x="5484986" y="3509869"/>
            <a:chExt cx="2947637" cy="759546"/>
          </a:xfrm>
        </p:grpSpPr>
        <p:sp>
          <p:nvSpPr>
            <p:cNvPr id="135" name="Text Box 42">
              <a:extLst>
                <a:ext uri="{FF2B5EF4-FFF2-40B4-BE49-F238E27FC236}">
                  <a16:creationId xmlns:a16="http://schemas.microsoft.com/office/drawing/2014/main" id="{23DF6EA6-65D9-4179-87B3-A014E6892919}"/>
                </a:ext>
              </a:extLst>
            </p:cNvPr>
            <p:cNvSpPr txBox="1">
              <a:spLocks noChangeArrowheads="1"/>
            </p:cNvSpPr>
            <p:nvPr/>
          </p:nvSpPr>
          <p:spPr bwMode="auto">
            <a:xfrm>
              <a:off x="6436564" y="3509869"/>
              <a:ext cx="19960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pkt5, discard,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(re)send ack1</a:t>
              </a:r>
            </a:p>
          </p:txBody>
        </p:sp>
        <p:sp>
          <p:nvSpPr>
            <p:cNvPr id="136" name="Line 99">
              <a:extLst>
                <a:ext uri="{FF2B5EF4-FFF2-40B4-BE49-F238E27FC236}">
                  <a16:creationId xmlns:a16="http://schemas.microsoft.com/office/drawing/2014/main" id="{DA98DA95-EADB-4A28-B41C-6379BCA3731E}"/>
                </a:ext>
              </a:extLst>
            </p:cNvPr>
            <p:cNvSpPr>
              <a:spLocks noChangeShapeType="1"/>
            </p:cNvSpPr>
            <p:nvPr/>
          </p:nvSpPr>
          <p:spPr bwMode="auto">
            <a:xfrm flipH="1">
              <a:off x="5484986" y="3762260"/>
              <a:ext cx="930023" cy="50715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37" name="组合 136"/>
          <p:cNvGrpSpPr/>
          <p:nvPr/>
        </p:nvGrpSpPr>
        <p:grpSpPr>
          <a:xfrm>
            <a:off x="334702" y="4714849"/>
            <a:ext cx="5213725" cy="594169"/>
            <a:chOff x="1338607" y="4985588"/>
            <a:chExt cx="5213725" cy="594169"/>
          </a:xfrm>
        </p:grpSpPr>
        <p:grpSp>
          <p:nvGrpSpPr>
            <p:cNvPr id="138" name="组合 137"/>
            <p:cNvGrpSpPr/>
            <p:nvPr/>
          </p:nvGrpSpPr>
          <p:grpSpPr>
            <a:xfrm>
              <a:off x="1338607" y="4985588"/>
              <a:ext cx="3094997" cy="314294"/>
              <a:chOff x="628800" y="4573606"/>
              <a:chExt cx="3094997" cy="314294"/>
            </a:xfrm>
          </p:grpSpPr>
          <p:sp>
            <p:nvSpPr>
              <p:cNvPr id="140" name="Text Box 36">
                <a:extLst>
                  <a:ext uri="{FF2B5EF4-FFF2-40B4-BE49-F238E27FC236}">
                    <a16:creationId xmlns:a16="http://schemas.microsoft.com/office/drawing/2014/main" id="{5F102876-D93D-49C2-AD40-886DE30C3D60}"/>
                  </a:ext>
                </a:extLst>
              </p:cNvPr>
              <p:cNvSpPr txBox="1">
                <a:spLocks noChangeArrowheads="1"/>
              </p:cNvSpPr>
              <p:nvPr/>
            </p:nvSpPr>
            <p:spPr bwMode="auto">
              <a:xfrm>
                <a:off x="2694348" y="4573606"/>
                <a:ext cx="102944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pkt2</a:t>
                </a:r>
              </a:p>
            </p:txBody>
          </p:sp>
          <p:grpSp>
            <p:nvGrpSpPr>
              <p:cNvPr id="141" name="组合 140">
                <a:extLst>
                  <a:ext uri="{FF2B5EF4-FFF2-40B4-BE49-F238E27FC236}">
                    <a16:creationId xmlns:a16="http://schemas.microsoft.com/office/drawing/2014/main" id="{A47DF218-D55B-4A50-B59A-E5F5E74481EE}"/>
                  </a:ext>
                </a:extLst>
              </p:cNvPr>
              <p:cNvGrpSpPr/>
              <p:nvPr/>
            </p:nvGrpSpPr>
            <p:grpSpPr>
              <a:xfrm>
                <a:off x="628800" y="4610750"/>
                <a:ext cx="1252890" cy="277150"/>
                <a:chOff x="628800" y="4610750"/>
                <a:chExt cx="1252890" cy="277150"/>
              </a:xfrm>
            </p:grpSpPr>
            <p:sp>
              <p:nvSpPr>
                <p:cNvPr id="142" name="Rectangle 86">
                  <a:extLst>
                    <a:ext uri="{FF2B5EF4-FFF2-40B4-BE49-F238E27FC236}">
                      <a16:creationId xmlns:a16="http://schemas.microsoft.com/office/drawing/2014/main" id="{0CC4E839-84BC-4676-BCAD-56F83383B4D8}"/>
                    </a:ext>
                  </a:extLst>
                </p:cNvPr>
                <p:cNvSpPr>
                  <a:spLocks noChangeArrowheads="1"/>
                </p:cNvSpPr>
                <p:nvPr/>
              </p:nvSpPr>
              <p:spPr bwMode="auto">
                <a:xfrm>
                  <a:off x="951665" y="4642179"/>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43" name="Text Box 87">
                  <a:extLst>
                    <a:ext uri="{FF2B5EF4-FFF2-40B4-BE49-F238E27FC236}">
                      <a16:creationId xmlns:a16="http://schemas.microsoft.com/office/drawing/2014/main" id="{A721B179-D4DC-4321-A998-A961052D6591}"/>
                    </a:ext>
                  </a:extLst>
                </p:cNvPr>
                <p:cNvSpPr txBox="1">
                  <a:spLocks noChangeArrowheads="1"/>
                </p:cNvSpPr>
                <p:nvPr/>
              </p:nvSpPr>
              <p:spPr bwMode="auto">
                <a:xfrm>
                  <a:off x="628800" y="4610750"/>
                  <a:ext cx="1252890"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grpSp>
        <p:sp>
          <p:nvSpPr>
            <p:cNvPr id="139" name="Line 37">
              <a:extLst>
                <a:ext uri="{FF2B5EF4-FFF2-40B4-BE49-F238E27FC236}">
                  <a16:creationId xmlns:a16="http://schemas.microsoft.com/office/drawing/2014/main" id="{0B3F3844-A905-4982-902C-7155D6DE8AE7}"/>
                </a:ext>
              </a:extLst>
            </p:cNvPr>
            <p:cNvSpPr>
              <a:spLocks noChangeShapeType="1"/>
            </p:cNvSpPr>
            <p:nvPr/>
          </p:nvSpPr>
          <p:spPr bwMode="auto">
            <a:xfrm>
              <a:off x="4662285" y="5158318"/>
              <a:ext cx="1890047"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46" name="组合 145"/>
          <p:cNvGrpSpPr/>
          <p:nvPr/>
        </p:nvGrpSpPr>
        <p:grpSpPr>
          <a:xfrm>
            <a:off x="4629061" y="5100548"/>
            <a:ext cx="3476125" cy="753553"/>
            <a:chOff x="5477282" y="5414649"/>
            <a:chExt cx="3476125" cy="753553"/>
          </a:xfrm>
        </p:grpSpPr>
        <p:sp>
          <p:nvSpPr>
            <p:cNvPr id="144" name="Text Box 43">
              <a:extLst>
                <a:ext uri="{FF2B5EF4-FFF2-40B4-BE49-F238E27FC236}">
                  <a16:creationId xmlns:a16="http://schemas.microsoft.com/office/drawing/2014/main" id="{32FE42F5-A070-4789-85C2-27662F844CDB}"/>
                </a:ext>
              </a:extLst>
            </p:cNvPr>
            <p:cNvSpPr txBox="1">
              <a:spLocks noChangeArrowheads="1"/>
            </p:cNvSpPr>
            <p:nvPr/>
          </p:nvSpPr>
          <p:spPr bwMode="auto">
            <a:xfrm>
              <a:off x="6503890" y="5414649"/>
              <a:ext cx="24495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pkt2, deliver, send ack2</a:t>
              </a:r>
            </a:p>
          </p:txBody>
        </p:sp>
        <p:sp>
          <p:nvSpPr>
            <p:cNvPr id="145" name="Line 100">
              <a:extLst>
                <a:ext uri="{FF2B5EF4-FFF2-40B4-BE49-F238E27FC236}">
                  <a16:creationId xmlns:a16="http://schemas.microsoft.com/office/drawing/2014/main" id="{1553AB13-B4B6-43DB-9888-875623D1B7DA}"/>
                </a:ext>
              </a:extLst>
            </p:cNvPr>
            <p:cNvSpPr>
              <a:spLocks noChangeShapeType="1"/>
            </p:cNvSpPr>
            <p:nvPr/>
          </p:nvSpPr>
          <p:spPr bwMode="auto">
            <a:xfrm flipH="1">
              <a:off x="5477282" y="5661047"/>
              <a:ext cx="930024" cy="50715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47" name="组合 146"/>
          <p:cNvGrpSpPr/>
          <p:nvPr/>
        </p:nvGrpSpPr>
        <p:grpSpPr>
          <a:xfrm>
            <a:off x="328543" y="4971350"/>
            <a:ext cx="5204283" cy="586873"/>
            <a:chOff x="1338607" y="5522470"/>
            <a:chExt cx="5204283" cy="586873"/>
          </a:xfrm>
        </p:grpSpPr>
        <p:sp>
          <p:nvSpPr>
            <p:cNvPr id="148" name="Text Box 36">
              <a:extLst>
                <a:ext uri="{FF2B5EF4-FFF2-40B4-BE49-F238E27FC236}">
                  <a16:creationId xmlns:a16="http://schemas.microsoft.com/office/drawing/2014/main" id="{5F102876-D93D-49C2-AD40-886DE30C3D60}"/>
                </a:ext>
              </a:extLst>
            </p:cNvPr>
            <p:cNvSpPr txBox="1">
              <a:spLocks noChangeArrowheads="1"/>
            </p:cNvSpPr>
            <p:nvPr/>
          </p:nvSpPr>
          <p:spPr bwMode="auto">
            <a:xfrm>
              <a:off x="3404154" y="5522470"/>
              <a:ext cx="102944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pkt3</a:t>
              </a:r>
            </a:p>
          </p:txBody>
        </p:sp>
        <p:grpSp>
          <p:nvGrpSpPr>
            <p:cNvPr id="149" name="组合 148">
              <a:extLst>
                <a:ext uri="{FF2B5EF4-FFF2-40B4-BE49-F238E27FC236}">
                  <a16:creationId xmlns:a16="http://schemas.microsoft.com/office/drawing/2014/main" id="{1F47B6F7-27AB-467E-A838-F5D8B852F24D}"/>
                </a:ext>
              </a:extLst>
            </p:cNvPr>
            <p:cNvGrpSpPr/>
            <p:nvPr/>
          </p:nvGrpSpPr>
          <p:grpSpPr>
            <a:xfrm>
              <a:off x="1338607" y="5535917"/>
              <a:ext cx="1252889" cy="277150"/>
              <a:chOff x="635943" y="4827898"/>
              <a:chExt cx="1252889" cy="277150"/>
            </a:xfrm>
          </p:grpSpPr>
          <p:sp>
            <p:nvSpPr>
              <p:cNvPr id="151" name="Rectangle 89">
                <a:extLst>
                  <a:ext uri="{FF2B5EF4-FFF2-40B4-BE49-F238E27FC236}">
                    <a16:creationId xmlns:a16="http://schemas.microsoft.com/office/drawing/2014/main" id="{02781F16-C9FF-4FD0-9087-9F30DCC45327}"/>
                  </a:ext>
                </a:extLst>
              </p:cNvPr>
              <p:cNvSpPr>
                <a:spLocks noChangeArrowheads="1"/>
              </p:cNvSpPr>
              <p:nvPr/>
            </p:nvSpPr>
            <p:spPr bwMode="auto">
              <a:xfrm>
                <a:off x="951664" y="4859327"/>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52" name="Text Box 90">
                <a:extLst>
                  <a:ext uri="{FF2B5EF4-FFF2-40B4-BE49-F238E27FC236}">
                    <a16:creationId xmlns:a16="http://schemas.microsoft.com/office/drawing/2014/main" id="{56295D9F-516D-4FAD-950F-75C0796CA27D}"/>
                  </a:ext>
                </a:extLst>
              </p:cNvPr>
              <p:cNvSpPr txBox="1">
                <a:spLocks noChangeArrowheads="1"/>
              </p:cNvSpPr>
              <p:nvPr/>
            </p:nvSpPr>
            <p:spPr bwMode="auto">
              <a:xfrm>
                <a:off x="635943" y="4827898"/>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sp>
          <p:nvSpPr>
            <p:cNvPr id="150" name="Line 38">
              <a:extLst>
                <a:ext uri="{FF2B5EF4-FFF2-40B4-BE49-F238E27FC236}">
                  <a16:creationId xmlns:a16="http://schemas.microsoft.com/office/drawing/2014/main" id="{14C1F319-6409-457F-82EF-681534FBD635}"/>
                </a:ext>
              </a:extLst>
            </p:cNvPr>
            <p:cNvSpPr>
              <a:spLocks noChangeShapeType="1"/>
            </p:cNvSpPr>
            <p:nvPr/>
          </p:nvSpPr>
          <p:spPr bwMode="auto">
            <a:xfrm>
              <a:off x="4651414" y="5687904"/>
              <a:ext cx="1891476"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53" name="组合 152"/>
          <p:cNvGrpSpPr/>
          <p:nvPr/>
        </p:nvGrpSpPr>
        <p:grpSpPr>
          <a:xfrm>
            <a:off x="4640943" y="5391826"/>
            <a:ext cx="3483012" cy="700458"/>
            <a:chOff x="5506540" y="5954125"/>
            <a:chExt cx="3483012" cy="700458"/>
          </a:xfrm>
        </p:grpSpPr>
        <p:sp>
          <p:nvSpPr>
            <p:cNvPr id="154" name="Text Box 43">
              <a:extLst>
                <a:ext uri="{FF2B5EF4-FFF2-40B4-BE49-F238E27FC236}">
                  <a16:creationId xmlns:a16="http://schemas.microsoft.com/office/drawing/2014/main" id="{32FE42F5-A070-4789-85C2-27662F844CDB}"/>
                </a:ext>
              </a:extLst>
            </p:cNvPr>
            <p:cNvSpPr txBox="1">
              <a:spLocks noChangeArrowheads="1"/>
            </p:cNvSpPr>
            <p:nvPr/>
          </p:nvSpPr>
          <p:spPr bwMode="auto">
            <a:xfrm>
              <a:off x="6540035" y="5954125"/>
              <a:ext cx="24495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pkt3, deliver, send ack3</a:t>
              </a:r>
            </a:p>
          </p:txBody>
        </p:sp>
        <p:sp>
          <p:nvSpPr>
            <p:cNvPr id="155" name="Line 101">
              <a:extLst>
                <a:ext uri="{FF2B5EF4-FFF2-40B4-BE49-F238E27FC236}">
                  <a16:creationId xmlns:a16="http://schemas.microsoft.com/office/drawing/2014/main" id="{9974CBD4-EC17-452A-8616-1CF6E1AA1351}"/>
                </a:ext>
              </a:extLst>
            </p:cNvPr>
            <p:cNvSpPr>
              <a:spLocks noChangeShapeType="1"/>
            </p:cNvSpPr>
            <p:nvPr/>
          </p:nvSpPr>
          <p:spPr bwMode="auto">
            <a:xfrm flipH="1">
              <a:off x="5506540" y="6147428"/>
              <a:ext cx="930024" cy="50715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56" name="组合 155"/>
          <p:cNvGrpSpPr/>
          <p:nvPr/>
        </p:nvGrpSpPr>
        <p:grpSpPr>
          <a:xfrm>
            <a:off x="325258" y="5189303"/>
            <a:ext cx="5193316" cy="632093"/>
            <a:chOff x="1342892" y="5992724"/>
            <a:chExt cx="5193316" cy="632093"/>
          </a:xfrm>
        </p:grpSpPr>
        <p:grpSp>
          <p:nvGrpSpPr>
            <p:cNvPr id="157" name="组合 156"/>
            <p:cNvGrpSpPr/>
            <p:nvPr/>
          </p:nvGrpSpPr>
          <p:grpSpPr>
            <a:xfrm>
              <a:off x="1342892" y="5992724"/>
              <a:ext cx="3090711" cy="313932"/>
              <a:chOff x="1342892" y="5992724"/>
              <a:chExt cx="3090711" cy="313932"/>
            </a:xfrm>
          </p:grpSpPr>
          <p:sp>
            <p:nvSpPr>
              <p:cNvPr id="159" name="Text Box 36">
                <a:extLst>
                  <a:ext uri="{FF2B5EF4-FFF2-40B4-BE49-F238E27FC236}">
                    <a16:creationId xmlns:a16="http://schemas.microsoft.com/office/drawing/2014/main" id="{5F102876-D93D-49C2-AD40-886DE30C3D60}"/>
                  </a:ext>
                </a:extLst>
              </p:cNvPr>
              <p:cNvSpPr txBox="1">
                <a:spLocks noChangeArrowheads="1"/>
              </p:cNvSpPr>
              <p:nvPr/>
            </p:nvSpPr>
            <p:spPr bwMode="auto">
              <a:xfrm>
                <a:off x="3404154" y="5992724"/>
                <a:ext cx="102944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pkt4</a:t>
                </a:r>
              </a:p>
            </p:txBody>
          </p:sp>
          <p:grpSp>
            <p:nvGrpSpPr>
              <p:cNvPr id="160" name="组合 159">
                <a:extLst>
                  <a:ext uri="{FF2B5EF4-FFF2-40B4-BE49-F238E27FC236}">
                    <a16:creationId xmlns:a16="http://schemas.microsoft.com/office/drawing/2014/main" id="{DD7C9FAC-1BBE-42E0-B802-5ED707CC02FC}"/>
                  </a:ext>
                </a:extLst>
              </p:cNvPr>
              <p:cNvGrpSpPr/>
              <p:nvPr/>
            </p:nvGrpSpPr>
            <p:grpSpPr>
              <a:xfrm>
                <a:off x="1342892" y="6029506"/>
                <a:ext cx="1252889" cy="277150"/>
                <a:chOff x="633086" y="5065047"/>
                <a:chExt cx="1252889" cy="277150"/>
              </a:xfrm>
            </p:grpSpPr>
            <p:sp>
              <p:nvSpPr>
                <p:cNvPr id="161" name="Rectangle 92">
                  <a:extLst>
                    <a:ext uri="{FF2B5EF4-FFF2-40B4-BE49-F238E27FC236}">
                      <a16:creationId xmlns:a16="http://schemas.microsoft.com/office/drawing/2014/main" id="{6B0BACB4-23BB-4E5D-8BE3-019300339E06}"/>
                    </a:ext>
                  </a:extLst>
                </p:cNvPr>
                <p:cNvSpPr>
                  <a:spLocks noChangeArrowheads="1"/>
                </p:cNvSpPr>
                <p:nvPr/>
              </p:nvSpPr>
              <p:spPr bwMode="auto">
                <a:xfrm>
                  <a:off x="951663" y="5096476"/>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62" name="Text Box 93">
                  <a:extLst>
                    <a:ext uri="{FF2B5EF4-FFF2-40B4-BE49-F238E27FC236}">
                      <a16:creationId xmlns:a16="http://schemas.microsoft.com/office/drawing/2014/main" id="{E2D83491-658B-4BF8-B55E-9CC9F8A59F50}"/>
                    </a:ext>
                  </a:extLst>
                </p:cNvPr>
                <p:cNvSpPr txBox="1">
                  <a:spLocks noChangeArrowheads="1"/>
                </p:cNvSpPr>
                <p:nvPr/>
              </p:nvSpPr>
              <p:spPr bwMode="auto">
                <a:xfrm>
                  <a:off x="633086" y="5065047"/>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grpSp>
        <p:sp>
          <p:nvSpPr>
            <p:cNvPr id="158" name="Line 39">
              <a:extLst>
                <a:ext uri="{FF2B5EF4-FFF2-40B4-BE49-F238E27FC236}">
                  <a16:creationId xmlns:a16="http://schemas.microsoft.com/office/drawing/2014/main" id="{2E806C67-AD7F-4F7F-BBF0-86A6E83584BE}"/>
                </a:ext>
              </a:extLst>
            </p:cNvPr>
            <p:cNvSpPr>
              <a:spLocks noChangeShapeType="1"/>
            </p:cNvSpPr>
            <p:nvPr/>
          </p:nvSpPr>
          <p:spPr bwMode="auto">
            <a:xfrm>
              <a:off x="4644732" y="6203377"/>
              <a:ext cx="1891476"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63" name="组合 162"/>
          <p:cNvGrpSpPr/>
          <p:nvPr/>
        </p:nvGrpSpPr>
        <p:grpSpPr>
          <a:xfrm>
            <a:off x="4627518" y="5636977"/>
            <a:ext cx="3496437" cy="709710"/>
            <a:chOff x="5490720" y="6484155"/>
            <a:chExt cx="3496437" cy="709710"/>
          </a:xfrm>
        </p:grpSpPr>
        <p:sp>
          <p:nvSpPr>
            <p:cNvPr id="164" name="Text Box 43">
              <a:extLst>
                <a:ext uri="{FF2B5EF4-FFF2-40B4-BE49-F238E27FC236}">
                  <a16:creationId xmlns:a16="http://schemas.microsoft.com/office/drawing/2014/main" id="{32FE42F5-A070-4789-85C2-27662F844CDB}"/>
                </a:ext>
              </a:extLst>
            </p:cNvPr>
            <p:cNvSpPr txBox="1">
              <a:spLocks noChangeArrowheads="1"/>
            </p:cNvSpPr>
            <p:nvPr/>
          </p:nvSpPr>
          <p:spPr bwMode="auto">
            <a:xfrm>
              <a:off x="6537640" y="6484155"/>
              <a:ext cx="24495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pkt4, deliver, send ack4</a:t>
              </a:r>
            </a:p>
          </p:txBody>
        </p:sp>
        <p:sp>
          <p:nvSpPr>
            <p:cNvPr id="165" name="Line 102">
              <a:extLst>
                <a:ext uri="{FF2B5EF4-FFF2-40B4-BE49-F238E27FC236}">
                  <a16:creationId xmlns:a16="http://schemas.microsoft.com/office/drawing/2014/main" id="{CB99110A-0C0C-4A1A-9B0D-FABC677B68CC}"/>
                </a:ext>
              </a:extLst>
            </p:cNvPr>
            <p:cNvSpPr>
              <a:spLocks noChangeShapeType="1"/>
            </p:cNvSpPr>
            <p:nvPr/>
          </p:nvSpPr>
          <p:spPr bwMode="auto">
            <a:xfrm flipH="1">
              <a:off x="5490720" y="6686709"/>
              <a:ext cx="930024" cy="50715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66" name="组合 165"/>
          <p:cNvGrpSpPr/>
          <p:nvPr/>
        </p:nvGrpSpPr>
        <p:grpSpPr>
          <a:xfrm>
            <a:off x="325258" y="5471197"/>
            <a:ext cx="5225432" cy="593623"/>
            <a:chOff x="1282160" y="6775110"/>
            <a:chExt cx="5225432" cy="593623"/>
          </a:xfrm>
        </p:grpSpPr>
        <p:grpSp>
          <p:nvGrpSpPr>
            <p:cNvPr id="167" name="组合 166"/>
            <p:cNvGrpSpPr/>
            <p:nvPr/>
          </p:nvGrpSpPr>
          <p:grpSpPr>
            <a:xfrm>
              <a:off x="1282160" y="6775110"/>
              <a:ext cx="3094996" cy="313932"/>
              <a:chOff x="-4568304" y="6060935"/>
              <a:chExt cx="3094996" cy="313932"/>
            </a:xfrm>
          </p:grpSpPr>
          <p:sp>
            <p:nvSpPr>
              <p:cNvPr id="169" name="Text Box 36">
                <a:extLst>
                  <a:ext uri="{FF2B5EF4-FFF2-40B4-BE49-F238E27FC236}">
                    <a16:creationId xmlns:a16="http://schemas.microsoft.com/office/drawing/2014/main" id="{5F102876-D93D-49C2-AD40-886DE30C3D60}"/>
                  </a:ext>
                </a:extLst>
              </p:cNvPr>
              <p:cNvSpPr txBox="1">
                <a:spLocks noChangeArrowheads="1"/>
              </p:cNvSpPr>
              <p:nvPr/>
            </p:nvSpPr>
            <p:spPr bwMode="auto">
              <a:xfrm>
                <a:off x="-2502757" y="6060935"/>
                <a:ext cx="102944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pkt5</a:t>
                </a:r>
              </a:p>
            </p:txBody>
          </p:sp>
          <p:grpSp>
            <p:nvGrpSpPr>
              <p:cNvPr id="170" name="组合 169">
                <a:extLst>
                  <a:ext uri="{FF2B5EF4-FFF2-40B4-BE49-F238E27FC236}">
                    <a16:creationId xmlns:a16="http://schemas.microsoft.com/office/drawing/2014/main" id="{003283BA-51DF-4971-BE1B-C499CBBEBB70}"/>
                  </a:ext>
                </a:extLst>
              </p:cNvPr>
              <p:cNvGrpSpPr/>
              <p:nvPr/>
            </p:nvGrpSpPr>
            <p:grpSpPr>
              <a:xfrm>
                <a:off x="-4568304" y="6069073"/>
                <a:ext cx="1252889" cy="277150"/>
                <a:chOff x="630229" y="5282195"/>
                <a:chExt cx="1252889" cy="277150"/>
              </a:xfrm>
            </p:grpSpPr>
            <p:sp>
              <p:nvSpPr>
                <p:cNvPr id="171" name="Rectangle 95">
                  <a:extLst>
                    <a:ext uri="{FF2B5EF4-FFF2-40B4-BE49-F238E27FC236}">
                      <a16:creationId xmlns:a16="http://schemas.microsoft.com/office/drawing/2014/main" id="{B6E7FC63-FDED-438F-BD64-3DDFAAE2B8EB}"/>
                    </a:ext>
                  </a:extLst>
                </p:cNvPr>
                <p:cNvSpPr>
                  <a:spLocks noChangeArrowheads="1"/>
                </p:cNvSpPr>
                <p:nvPr/>
              </p:nvSpPr>
              <p:spPr bwMode="auto">
                <a:xfrm>
                  <a:off x="953094" y="5313624"/>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72" name="Text Box 96">
                  <a:extLst>
                    <a:ext uri="{FF2B5EF4-FFF2-40B4-BE49-F238E27FC236}">
                      <a16:creationId xmlns:a16="http://schemas.microsoft.com/office/drawing/2014/main" id="{780C0FEC-A019-4074-9AA1-C25F85AAED1E}"/>
                    </a:ext>
                  </a:extLst>
                </p:cNvPr>
                <p:cNvSpPr txBox="1">
                  <a:spLocks noChangeArrowheads="1"/>
                </p:cNvSpPr>
                <p:nvPr/>
              </p:nvSpPr>
              <p:spPr bwMode="auto">
                <a:xfrm>
                  <a:off x="630229" y="5282195"/>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grpSp>
        <p:sp>
          <p:nvSpPr>
            <p:cNvPr id="168" name="Line 40">
              <a:extLst>
                <a:ext uri="{FF2B5EF4-FFF2-40B4-BE49-F238E27FC236}">
                  <a16:creationId xmlns:a16="http://schemas.microsoft.com/office/drawing/2014/main" id="{FA9BCD1A-006B-4926-B986-EF7BEA65F405}"/>
                </a:ext>
              </a:extLst>
            </p:cNvPr>
            <p:cNvSpPr>
              <a:spLocks noChangeShapeType="1"/>
            </p:cNvSpPr>
            <p:nvPr/>
          </p:nvSpPr>
          <p:spPr bwMode="auto">
            <a:xfrm>
              <a:off x="4617544" y="6947294"/>
              <a:ext cx="1890048"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73" name="组合 172"/>
          <p:cNvGrpSpPr/>
          <p:nvPr/>
        </p:nvGrpSpPr>
        <p:grpSpPr>
          <a:xfrm>
            <a:off x="4640943" y="5901908"/>
            <a:ext cx="3481260" cy="674428"/>
            <a:chOff x="5477282" y="7174674"/>
            <a:chExt cx="3481260" cy="674428"/>
          </a:xfrm>
        </p:grpSpPr>
        <p:sp>
          <p:nvSpPr>
            <p:cNvPr id="174" name="Text Box 43">
              <a:extLst>
                <a:ext uri="{FF2B5EF4-FFF2-40B4-BE49-F238E27FC236}">
                  <a16:creationId xmlns:a16="http://schemas.microsoft.com/office/drawing/2014/main" id="{32FE42F5-A070-4789-85C2-27662F844CDB}"/>
                </a:ext>
              </a:extLst>
            </p:cNvPr>
            <p:cNvSpPr txBox="1">
              <a:spLocks noChangeArrowheads="1"/>
            </p:cNvSpPr>
            <p:nvPr/>
          </p:nvSpPr>
          <p:spPr bwMode="auto">
            <a:xfrm>
              <a:off x="6509025" y="7174674"/>
              <a:ext cx="24495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pkt5, deliver, send ack5</a:t>
              </a:r>
            </a:p>
          </p:txBody>
        </p:sp>
        <p:sp>
          <p:nvSpPr>
            <p:cNvPr id="175" name="Line 103">
              <a:extLst>
                <a:ext uri="{FF2B5EF4-FFF2-40B4-BE49-F238E27FC236}">
                  <a16:creationId xmlns:a16="http://schemas.microsoft.com/office/drawing/2014/main" id="{26CFF759-394D-4A7B-BB0D-FF0C7EAC8141}"/>
                </a:ext>
              </a:extLst>
            </p:cNvPr>
            <p:cNvSpPr>
              <a:spLocks noChangeShapeType="1"/>
            </p:cNvSpPr>
            <p:nvPr/>
          </p:nvSpPr>
          <p:spPr bwMode="auto">
            <a:xfrm flipH="1">
              <a:off x="5477282" y="7341947"/>
              <a:ext cx="930024" cy="50715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76" name="组合 175">
            <a:extLst>
              <a:ext uri="{FF2B5EF4-FFF2-40B4-BE49-F238E27FC236}">
                <a16:creationId xmlns:a16="http://schemas.microsoft.com/office/drawing/2014/main" id="{2E7D2391-B17B-465B-91AA-0D5F65BCC3B3}"/>
              </a:ext>
            </a:extLst>
          </p:cNvPr>
          <p:cNvGrpSpPr/>
          <p:nvPr/>
        </p:nvGrpSpPr>
        <p:grpSpPr>
          <a:xfrm>
            <a:off x="430213" y="0"/>
            <a:ext cx="4920720" cy="1428589"/>
            <a:chOff x="551030" y="-368704"/>
            <a:chExt cx="4920720" cy="1428589"/>
          </a:xfrm>
        </p:grpSpPr>
        <p:grpSp>
          <p:nvGrpSpPr>
            <p:cNvPr id="177" name="组合 176">
              <a:extLst>
                <a:ext uri="{FF2B5EF4-FFF2-40B4-BE49-F238E27FC236}">
                  <a16:creationId xmlns:a16="http://schemas.microsoft.com/office/drawing/2014/main" id="{A371A1F4-8BA3-42DD-920C-E05568D79107}"/>
                </a:ext>
              </a:extLst>
            </p:cNvPr>
            <p:cNvGrpSpPr/>
            <p:nvPr/>
          </p:nvGrpSpPr>
          <p:grpSpPr>
            <a:xfrm>
              <a:off x="998432" y="303925"/>
              <a:ext cx="4473318" cy="687997"/>
              <a:chOff x="1635859" y="967769"/>
              <a:chExt cx="4473318" cy="687997"/>
            </a:xfrm>
          </p:grpSpPr>
          <p:sp>
            <p:nvSpPr>
              <p:cNvPr id="179" name="矩形: 圆角 52">
                <a:extLst>
                  <a:ext uri="{FF2B5EF4-FFF2-40B4-BE49-F238E27FC236}">
                    <a16:creationId xmlns:a16="http://schemas.microsoft.com/office/drawing/2014/main" id="{B5F81FBC-7F4A-4285-AB40-8FDF01DE5CB1}"/>
                  </a:ext>
                </a:extLst>
              </p:cNvPr>
              <p:cNvSpPr/>
              <p:nvPr/>
            </p:nvSpPr>
            <p:spPr>
              <a:xfrm>
                <a:off x="1635859" y="967769"/>
                <a:ext cx="447331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80" name="文本框 179">
                <a:extLst>
                  <a:ext uri="{FF2B5EF4-FFF2-40B4-BE49-F238E27FC236}">
                    <a16:creationId xmlns:a16="http://schemas.microsoft.com/office/drawing/2014/main" id="{AD0BC4CA-5DBB-4752-B482-6843087C7489}"/>
                  </a:ext>
                </a:extLst>
              </p:cNvPr>
              <p:cNvSpPr txBox="1"/>
              <p:nvPr/>
            </p:nvSpPr>
            <p:spPr>
              <a:xfrm>
                <a:off x="2786093" y="1009435"/>
                <a:ext cx="3066665"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GBN</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的例子</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178" name="图片 177">
              <a:extLst>
                <a:ext uri="{FF2B5EF4-FFF2-40B4-BE49-F238E27FC236}">
                  <a16:creationId xmlns:a16="http://schemas.microsoft.com/office/drawing/2014/main" id="{11603FAF-BEB3-4FCC-98DE-11DFEA07B3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Tree>
    <p:extLst>
      <p:ext uri="{BB962C8B-B14F-4D97-AF65-F5344CB8AC3E}">
        <p14:creationId xmlns:p14="http://schemas.microsoft.com/office/powerpoint/2010/main" val="427166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left)">
                                      <p:cBhvr>
                                        <p:cTn id="15" dur="1000"/>
                                        <p:tgtEl>
                                          <p:spTgt spid="87"/>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wipe(up)">
                                      <p:cBhvr>
                                        <p:cTn id="19" dur="1000"/>
                                        <p:tgtEl>
                                          <p:spTgt spid="86"/>
                                        </p:tgtEl>
                                      </p:cBhvr>
                                    </p:animEffect>
                                  </p:childTnLst>
                                </p:cTn>
                              </p:par>
                              <p:par>
                                <p:cTn id="20" presetID="22" presetClass="entr" presetSubtype="8"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wipe(left)">
                                      <p:cBhvr>
                                        <p:cTn id="22" dur="1000"/>
                                        <p:tgtEl>
                                          <p:spTgt spid="84"/>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97"/>
                                        </p:tgtEl>
                                        <p:attrNameLst>
                                          <p:attrName>style.visibility</p:attrName>
                                        </p:attrNameLst>
                                      </p:cBhvr>
                                      <p:to>
                                        <p:strVal val="visible"/>
                                      </p:to>
                                    </p:set>
                                    <p:animEffect transition="in" filter="wipe(left)">
                                      <p:cBhvr>
                                        <p:cTn id="26" dur="1000"/>
                                        <p:tgtEl>
                                          <p:spTgt spid="97"/>
                                        </p:tgtEl>
                                      </p:cBhvr>
                                    </p:animEffect>
                                  </p:childTnLst>
                                </p:cTn>
                              </p:par>
                            </p:childTnLst>
                          </p:cTn>
                        </p:par>
                        <p:par>
                          <p:cTn id="27" fill="hold">
                            <p:stCondLst>
                              <p:cond delay="4500"/>
                            </p:stCondLst>
                            <p:childTnLst>
                              <p:par>
                                <p:cTn id="28" presetID="22" presetClass="entr" presetSubtype="2" fill="hold" nodeType="after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right)">
                                      <p:cBhvr>
                                        <p:cTn id="30" dur="1000"/>
                                        <p:tgtEl>
                                          <p:spTgt spid="85"/>
                                        </p:tgtEl>
                                      </p:cBhvr>
                                    </p:animEffect>
                                  </p:childTnLst>
                                </p:cTn>
                              </p:par>
                              <p:par>
                                <p:cTn id="31" presetID="22" presetClass="entr" presetSubtype="8"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wipe(left)">
                                      <p:cBhvr>
                                        <p:cTn id="33" dur="1000"/>
                                        <p:tgtEl>
                                          <p:spTgt spid="104"/>
                                        </p:tgtEl>
                                      </p:cBhvr>
                                    </p:animEffect>
                                  </p:childTnLst>
                                </p:cTn>
                              </p:par>
                            </p:childTnLst>
                          </p:cTn>
                        </p:par>
                        <p:par>
                          <p:cTn id="34" fill="hold">
                            <p:stCondLst>
                              <p:cond delay="5500"/>
                            </p:stCondLst>
                            <p:childTnLst>
                              <p:par>
                                <p:cTn id="35" presetID="22" presetClass="entr" presetSubtype="2" fill="hold" nodeType="after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right)">
                                      <p:cBhvr>
                                        <p:cTn id="37" dur="1000"/>
                                        <p:tgtEl>
                                          <p:spTgt spid="109"/>
                                        </p:tgtEl>
                                      </p:cBhvr>
                                    </p:animEffect>
                                  </p:childTnLst>
                                </p:cTn>
                              </p:par>
                              <p:par>
                                <p:cTn id="38" presetID="22" presetClass="entr" presetSubtype="8" fill="hold"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wipe(left)">
                                      <p:cBhvr>
                                        <p:cTn id="40" dur="1000"/>
                                        <p:tgtEl>
                                          <p:spTgt spid="118"/>
                                        </p:tgtEl>
                                      </p:cBhvr>
                                    </p:animEffect>
                                  </p:childTnLst>
                                </p:cTn>
                              </p:par>
                            </p:childTnLst>
                          </p:cTn>
                        </p:par>
                        <p:par>
                          <p:cTn id="41" fill="hold">
                            <p:stCondLst>
                              <p:cond delay="6500"/>
                            </p:stCondLst>
                            <p:childTnLst>
                              <p:par>
                                <p:cTn id="42" presetID="22" presetClass="entr" presetSubtype="2" fill="hold" nodeType="after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wipe(right)">
                                      <p:cBhvr>
                                        <p:cTn id="44" dur="1000"/>
                                        <p:tgtEl>
                                          <p:spTgt spid="121"/>
                                        </p:tgtEl>
                                      </p:cBhvr>
                                    </p:animEffect>
                                  </p:childTnLst>
                                </p:cTn>
                              </p:par>
                              <p:par>
                                <p:cTn id="45" presetID="22" presetClass="entr" presetSubtype="8"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animEffect transition="in" filter="wipe(left)">
                                      <p:cBhvr>
                                        <p:cTn id="47" dur="1000"/>
                                        <p:tgtEl>
                                          <p:spTgt spid="127"/>
                                        </p:tgtEl>
                                      </p:cBhvr>
                                    </p:animEffect>
                                  </p:childTnLst>
                                </p:cTn>
                              </p:par>
                            </p:childTnLst>
                          </p:cTn>
                        </p:par>
                        <p:par>
                          <p:cTn id="48" fill="hold">
                            <p:stCondLst>
                              <p:cond delay="7500"/>
                            </p:stCondLst>
                            <p:childTnLst>
                              <p:par>
                                <p:cTn id="49" presetID="22" presetClass="entr" presetSubtype="1"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up)">
                                      <p:cBhvr>
                                        <p:cTn id="51" dur="1000"/>
                                        <p:tgtEl>
                                          <p:spTgt spid="134"/>
                                        </p:tgtEl>
                                      </p:cBhvr>
                                    </p:animEffect>
                                  </p:childTnLst>
                                </p:cTn>
                              </p:par>
                            </p:childTnLst>
                          </p:cTn>
                        </p:par>
                        <p:par>
                          <p:cTn id="52" fill="hold">
                            <p:stCondLst>
                              <p:cond delay="8500"/>
                            </p:stCondLst>
                            <p:childTnLst>
                              <p:par>
                                <p:cTn id="53" presetID="53" presetClass="entr" presetSubtype="16" fill="hold" nodeType="afterEffect">
                                  <p:stCondLst>
                                    <p:cond delay="0"/>
                                  </p:stCondLst>
                                  <p:childTnLst>
                                    <p:set>
                                      <p:cBhvr>
                                        <p:cTn id="54" dur="1" fill="hold">
                                          <p:stCondLst>
                                            <p:cond delay="0"/>
                                          </p:stCondLst>
                                        </p:cTn>
                                        <p:tgtEl>
                                          <p:spTgt spid="128"/>
                                        </p:tgtEl>
                                        <p:attrNameLst>
                                          <p:attrName>style.visibility</p:attrName>
                                        </p:attrNameLst>
                                      </p:cBhvr>
                                      <p:to>
                                        <p:strVal val="visible"/>
                                      </p:to>
                                    </p:set>
                                    <p:anim calcmode="lin" valueType="num">
                                      <p:cBhvr>
                                        <p:cTn id="55" dur="500" fill="hold"/>
                                        <p:tgtEl>
                                          <p:spTgt spid="128"/>
                                        </p:tgtEl>
                                        <p:attrNameLst>
                                          <p:attrName>ppt_w</p:attrName>
                                        </p:attrNameLst>
                                      </p:cBhvr>
                                      <p:tavLst>
                                        <p:tav tm="0">
                                          <p:val>
                                            <p:fltVal val="0"/>
                                          </p:val>
                                        </p:tav>
                                        <p:tav tm="100000">
                                          <p:val>
                                            <p:strVal val="#ppt_w"/>
                                          </p:val>
                                        </p:tav>
                                      </p:tavLst>
                                    </p:anim>
                                    <p:anim calcmode="lin" valueType="num">
                                      <p:cBhvr>
                                        <p:cTn id="56" dur="500" fill="hold"/>
                                        <p:tgtEl>
                                          <p:spTgt spid="128"/>
                                        </p:tgtEl>
                                        <p:attrNameLst>
                                          <p:attrName>ppt_h</p:attrName>
                                        </p:attrNameLst>
                                      </p:cBhvr>
                                      <p:tavLst>
                                        <p:tav tm="0">
                                          <p:val>
                                            <p:fltVal val="0"/>
                                          </p:val>
                                        </p:tav>
                                        <p:tav tm="100000">
                                          <p:val>
                                            <p:strVal val="#ppt_h"/>
                                          </p:val>
                                        </p:tav>
                                      </p:tavLst>
                                    </p:anim>
                                    <p:animEffect transition="in" filter="fade">
                                      <p:cBhvr>
                                        <p:cTn id="57" dur="500"/>
                                        <p:tgtEl>
                                          <p:spTgt spid="128"/>
                                        </p:tgtEl>
                                      </p:cBhvr>
                                    </p:animEffect>
                                  </p:childTnLst>
                                </p:cTn>
                              </p:par>
                            </p:childTnLst>
                          </p:cTn>
                        </p:par>
                        <p:par>
                          <p:cTn id="58" fill="hold">
                            <p:stCondLst>
                              <p:cond delay="9000"/>
                            </p:stCondLst>
                            <p:childTnLst>
                              <p:par>
                                <p:cTn id="59" presetID="26" presetClass="emph" presetSubtype="0" repeatCount="2000" fill="hold" nodeType="afterEffect">
                                  <p:stCondLst>
                                    <p:cond delay="0"/>
                                  </p:stCondLst>
                                  <p:childTnLst>
                                    <p:animEffect transition="out" filter="fade">
                                      <p:cBhvr>
                                        <p:cTn id="60" dur="500" tmFilter="0, 0; .2, .5; .8, .5; 1, 0"/>
                                        <p:tgtEl>
                                          <p:spTgt spid="128"/>
                                        </p:tgtEl>
                                      </p:cBhvr>
                                    </p:animEffect>
                                    <p:animScale>
                                      <p:cBhvr>
                                        <p:cTn id="61" dur="250" autoRev="1" fill="hold"/>
                                        <p:tgtEl>
                                          <p:spTgt spid="128"/>
                                        </p:tgtEl>
                                      </p:cBhvr>
                                      <p:by x="105000" y="105000"/>
                                    </p:animScale>
                                  </p:childTnLst>
                                </p:cTn>
                              </p:par>
                            </p:childTnLst>
                          </p:cTn>
                        </p:par>
                        <p:par>
                          <p:cTn id="62" fill="hold">
                            <p:stCondLst>
                              <p:cond delay="10000"/>
                            </p:stCondLst>
                            <p:childTnLst>
                              <p:par>
                                <p:cTn id="63" presetID="22" presetClass="entr" presetSubtype="8" fill="hold" grpId="0" nodeType="afterEffect">
                                  <p:stCondLst>
                                    <p:cond delay="0"/>
                                  </p:stCondLst>
                                  <p:childTnLst>
                                    <p:set>
                                      <p:cBhvr>
                                        <p:cTn id="64" dur="1" fill="hold">
                                          <p:stCondLst>
                                            <p:cond delay="0"/>
                                          </p:stCondLst>
                                        </p:cTn>
                                        <p:tgtEl>
                                          <p:spTgt spid="129"/>
                                        </p:tgtEl>
                                        <p:attrNameLst>
                                          <p:attrName>style.visibility</p:attrName>
                                        </p:attrNameLst>
                                      </p:cBhvr>
                                      <p:to>
                                        <p:strVal val="visible"/>
                                      </p:to>
                                    </p:set>
                                    <p:animEffect transition="in" filter="wipe(left)">
                                      <p:cBhvr>
                                        <p:cTn id="65" dur="500"/>
                                        <p:tgtEl>
                                          <p:spTgt spid="12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wipe(left)">
                                      <p:cBhvr>
                                        <p:cTn id="70" dur="1000"/>
                                        <p:tgtEl>
                                          <p:spTgt spid="137"/>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146"/>
                                        </p:tgtEl>
                                        <p:attrNameLst>
                                          <p:attrName>style.visibility</p:attrName>
                                        </p:attrNameLst>
                                      </p:cBhvr>
                                      <p:to>
                                        <p:strVal val="visible"/>
                                      </p:to>
                                    </p:set>
                                    <p:animEffect transition="in" filter="wipe(up)">
                                      <p:cBhvr>
                                        <p:cTn id="74" dur="1000"/>
                                        <p:tgtEl>
                                          <p:spTgt spid="146"/>
                                        </p:tgtEl>
                                      </p:cBhvr>
                                    </p:animEffect>
                                  </p:childTnLst>
                                </p:cTn>
                              </p:par>
                              <p:par>
                                <p:cTn id="75" presetID="22" presetClass="entr" presetSubtype="8"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animEffect transition="in" filter="wipe(left)">
                                      <p:cBhvr>
                                        <p:cTn id="77" dur="1000"/>
                                        <p:tgtEl>
                                          <p:spTgt spid="147"/>
                                        </p:tgtEl>
                                      </p:cBhvr>
                                    </p:animEffect>
                                  </p:childTnLst>
                                </p:cTn>
                              </p:par>
                            </p:childTnLst>
                          </p:cTn>
                        </p:par>
                        <p:par>
                          <p:cTn id="78" fill="hold">
                            <p:stCondLst>
                              <p:cond delay="2000"/>
                            </p:stCondLst>
                            <p:childTnLst>
                              <p:par>
                                <p:cTn id="79" presetID="22" presetClass="entr" presetSubtype="1" fill="hold" nodeType="afterEffect">
                                  <p:stCondLst>
                                    <p:cond delay="0"/>
                                  </p:stCondLst>
                                  <p:childTnLst>
                                    <p:set>
                                      <p:cBhvr>
                                        <p:cTn id="80" dur="1" fill="hold">
                                          <p:stCondLst>
                                            <p:cond delay="0"/>
                                          </p:stCondLst>
                                        </p:cTn>
                                        <p:tgtEl>
                                          <p:spTgt spid="153"/>
                                        </p:tgtEl>
                                        <p:attrNameLst>
                                          <p:attrName>style.visibility</p:attrName>
                                        </p:attrNameLst>
                                      </p:cBhvr>
                                      <p:to>
                                        <p:strVal val="visible"/>
                                      </p:to>
                                    </p:set>
                                    <p:animEffect transition="in" filter="wipe(up)">
                                      <p:cBhvr>
                                        <p:cTn id="81" dur="1000"/>
                                        <p:tgtEl>
                                          <p:spTgt spid="153"/>
                                        </p:tgtEl>
                                      </p:cBhvr>
                                    </p:animEffect>
                                  </p:childTnLst>
                                </p:cTn>
                              </p:par>
                              <p:par>
                                <p:cTn id="82" presetID="22" presetClass="entr" presetSubtype="8" fill="hold" nodeType="withEffect">
                                  <p:stCondLst>
                                    <p:cond delay="0"/>
                                  </p:stCondLst>
                                  <p:childTnLst>
                                    <p:set>
                                      <p:cBhvr>
                                        <p:cTn id="83" dur="1" fill="hold">
                                          <p:stCondLst>
                                            <p:cond delay="0"/>
                                          </p:stCondLst>
                                        </p:cTn>
                                        <p:tgtEl>
                                          <p:spTgt spid="156"/>
                                        </p:tgtEl>
                                        <p:attrNameLst>
                                          <p:attrName>style.visibility</p:attrName>
                                        </p:attrNameLst>
                                      </p:cBhvr>
                                      <p:to>
                                        <p:strVal val="visible"/>
                                      </p:to>
                                    </p:set>
                                    <p:animEffect transition="in" filter="wipe(left)">
                                      <p:cBhvr>
                                        <p:cTn id="84" dur="1000"/>
                                        <p:tgtEl>
                                          <p:spTgt spid="156"/>
                                        </p:tgtEl>
                                      </p:cBhvr>
                                    </p:animEffect>
                                  </p:childTnLst>
                                </p:cTn>
                              </p:par>
                            </p:childTnLst>
                          </p:cTn>
                        </p:par>
                        <p:par>
                          <p:cTn id="85" fill="hold">
                            <p:stCondLst>
                              <p:cond delay="3000"/>
                            </p:stCondLst>
                            <p:childTnLst>
                              <p:par>
                                <p:cTn id="86" presetID="22" presetClass="entr" presetSubtype="1" fill="hold" nodeType="afterEffect">
                                  <p:stCondLst>
                                    <p:cond delay="0"/>
                                  </p:stCondLst>
                                  <p:childTnLst>
                                    <p:set>
                                      <p:cBhvr>
                                        <p:cTn id="87" dur="1" fill="hold">
                                          <p:stCondLst>
                                            <p:cond delay="0"/>
                                          </p:stCondLst>
                                        </p:cTn>
                                        <p:tgtEl>
                                          <p:spTgt spid="163"/>
                                        </p:tgtEl>
                                        <p:attrNameLst>
                                          <p:attrName>style.visibility</p:attrName>
                                        </p:attrNameLst>
                                      </p:cBhvr>
                                      <p:to>
                                        <p:strVal val="visible"/>
                                      </p:to>
                                    </p:set>
                                    <p:animEffect transition="in" filter="wipe(up)">
                                      <p:cBhvr>
                                        <p:cTn id="88" dur="1000"/>
                                        <p:tgtEl>
                                          <p:spTgt spid="163"/>
                                        </p:tgtEl>
                                      </p:cBhvr>
                                    </p:animEffect>
                                  </p:childTnLst>
                                </p:cTn>
                              </p:par>
                              <p:par>
                                <p:cTn id="89" presetID="22" presetClass="entr" presetSubtype="8" fill="hold" nodeType="withEffect">
                                  <p:stCondLst>
                                    <p:cond delay="0"/>
                                  </p:stCondLst>
                                  <p:childTnLst>
                                    <p:set>
                                      <p:cBhvr>
                                        <p:cTn id="90" dur="1" fill="hold">
                                          <p:stCondLst>
                                            <p:cond delay="0"/>
                                          </p:stCondLst>
                                        </p:cTn>
                                        <p:tgtEl>
                                          <p:spTgt spid="166"/>
                                        </p:tgtEl>
                                        <p:attrNameLst>
                                          <p:attrName>style.visibility</p:attrName>
                                        </p:attrNameLst>
                                      </p:cBhvr>
                                      <p:to>
                                        <p:strVal val="visible"/>
                                      </p:to>
                                    </p:set>
                                    <p:animEffect transition="in" filter="wipe(left)">
                                      <p:cBhvr>
                                        <p:cTn id="91" dur="1000"/>
                                        <p:tgtEl>
                                          <p:spTgt spid="166"/>
                                        </p:tgtEl>
                                      </p:cBhvr>
                                    </p:animEffect>
                                  </p:childTnLst>
                                </p:cTn>
                              </p:par>
                            </p:childTnLst>
                          </p:cTn>
                        </p:par>
                        <p:par>
                          <p:cTn id="92" fill="hold">
                            <p:stCondLst>
                              <p:cond delay="4000"/>
                            </p:stCondLst>
                            <p:childTnLst>
                              <p:par>
                                <p:cTn id="93" presetID="22" presetClass="entr" presetSubtype="2" fill="hold" nodeType="afterEffect">
                                  <p:stCondLst>
                                    <p:cond delay="0"/>
                                  </p:stCondLst>
                                  <p:childTnLst>
                                    <p:set>
                                      <p:cBhvr>
                                        <p:cTn id="94" dur="1" fill="hold">
                                          <p:stCondLst>
                                            <p:cond delay="0"/>
                                          </p:stCondLst>
                                        </p:cTn>
                                        <p:tgtEl>
                                          <p:spTgt spid="173"/>
                                        </p:tgtEl>
                                        <p:attrNameLst>
                                          <p:attrName>style.visibility</p:attrName>
                                        </p:attrNameLst>
                                      </p:cBhvr>
                                      <p:to>
                                        <p:strVal val="visible"/>
                                      </p:to>
                                    </p:set>
                                    <p:animEffect transition="in" filter="wipe(right)">
                                      <p:cBhvr>
                                        <p:cTn id="95"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97DD17-7563-4EB3-B515-11BDC2016F23}"/>
              </a:ext>
            </a:extLst>
          </p:cNvPr>
          <p:cNvGrpSpPr/>
          <p:nvPr/>
        </p:nvGrpSpPr>
        <p:grpSpPr>
          <a:xfrm>
            <a:off x="153766" y="-276446"/>
            <a:ext cx="7384717" cy="1428589"/>
            <a:chOff x="551030" y="-368704"/>
            <a:chExt cx="6760294" cy="1428589"/>
          </a:xfrm>
        </p:grpSpPr>
        <p:grpSp>
          <p:nvGrpSpPr>
            <p:cNvPr id="3" name="组合 2">
              <a:extLst>
                <a:ext uri="{FF2B5EF4-FFF2-40B4-BE49-F238E27FC236}">
                  <a16:creationId xmlns:a16="http://schemas.microsoft.com/office/drawing/2014/main" id="{BCFBE258-5F10-4727-AB41-89AA998F34D9}"/>
                </a:ext>
              </a:extLst>
            </p:cNvPr>
            <p:cNvGrpSpPr/>
            <p:nvPr/>
          </p:nvGrpSpPr>
          <p:grpSpPr>
            <a:xfrm>
              <a:off x="1201632" y="303925"/>
              <a:ext cx="6109692" cy="709466"/>
              <a:chOff x="1839059" y="967769"/>
              <a:chExt cx="6109692" cy="709466"/>
            </a:xfrm>
          </p:grpSpPr>
          <p:sp>
            <p:nvSpPr>
              <p:cNvPr id="5" name="矩形: 圆角 30">
                <a:extLst>
                  <a:ext uri="{FF2B5EF4-FFF2-40B4-BE49-F238E27FC236}">
                    <a16:creationId xmlns:a16="http://schemas.microsoft.com/office/drawing/2014/main" id="{469B9C12-F202-4D71-94A7-6592CAAD1C70}"/>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E1368BCE-D16C-45E2-B0D8-F184BD36884E}"/>
                  </a:ext>
                </a:extLst>
              </p:cNvPr>
              <p:cNvSpPr txBox="1"/>
              <p:nvPr/>
            </p:nvSpPr>
            <p:spPr>
              <a:xfrm>
                <a:off x="2673077" y="1030904"/>
                <a:ext cx="5275674"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不可靠信道上的可靠传输</a:t>
                </a:r>
              </a:p>
            </p:txBody>
          </p:sp>
        </p:grpSp>
        <p:pic>
          <p:nvPicPr>
            <p:cNvPr id="4" name="图片 3">
              <a:extLst>
                <a:ext uri="{FF2B5EF4-FFF2-40B4-BE49-F238E27FC236}">
                  <a16:creationId xmlns:a16="http://schemas.microsoft.com/office/drawing/2014/main" id="{A5220C6F-AC7E-4EBB-B204-81EF72BC31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8" name="组合 7">
            <a:extLst>
              <a:ext uri="{FF2B5EF4-FFF2-40B4-BE49-F238E27FC236}">
                <a16:creationId xmlns:a16="http://schemas.microsoft.com/office/drawing/2014/main" id="{F2F4F96E-A972-490A-BF44-8EE2A7A798E3}"/>
              </a:ext>
            </a:extLst>
          </p:cNvPr>
          <p:cNvGrpSpPr/>
          <p:nvPr/>
        </p:nvGrpSpPr>
        <p:grpSpPr>
          <a:xfrm>
            <a:off x="551020" y="1217523"/>
            <a:ext cx="3507425" cy="526732"/>
            <a:chOff x="722008" y="1303131"/>
            <a:chExt cx="3348992" cy="502940"/>
          </a:xfrm>
        </p:grpSpPr>
        <p:sp>
          <p:nvSpPr>
            <p:cNvPr id="9" name="流程图: 手动输入 6">
              <a:extLst>
                <a:ext uri="{FF2B5EF4-FFF2-40B4-BE49-F238E27FC236}">
                  <a16:creationId xmlns:a16="http://schemas.microsoft.com/office/drawing/2014/main" id="{8A2A38DB-DF16-4E69-B10D-5F4DAB8CE595}"/>
                </a:ext>
              </a:extLst>
            </p:cNvPr>
            <p:cNvSpPr/>
            <p:nvPr/>
          </p:nvSpPr>
          <p:spPr>
            <a:xfrm rot="5400000" flipV="1">
              <a:off x="2291869" y="-137"/>
              <a:ext cx="475861" cy="3082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0" name="组合 9">
              <a:extLst>
                <a:ext uri="{FF2B5EF4-FFF2-40B4-BE49-F238E27FC236}">
                  <a16:creationId xmlns:a16="http://schemas.microsoft.com/office/drawing/2014/main" id="{6893CDA2-CF50-468D-89C4-2217B21065C0}"/>
                </a:ext>
              </a:extLst>
            </p:cNvPr>
            <p:cNvGrpSpPr/>
            <p:nvPr/>
          </p:nvGrpSpPr>
          <p:grpSpPr>
            <a:xfrm>
              <a:off x="722008" y="1303131"/>
              <a:ext cx="546594" cy="475865"/>
              <a:chOff x="708742" y="1296102"/>
              <a:chExt cx="454744" cy="283828"/>
            </a:xfrm>
          </p:grpSpPr>
          <p:sp>
            <p:nvSpPr>
              <p:cNvPr id="12" name="平行四边形 11">
                <a:extLst>
                  <a:ext uri="{FF2B5EF4-FFF2-40B4-BE49-F238E27FC236}">
                    <a16:creationId xmlns:a16="http://schemas.microsoft.com/office/drawing/2014/main" id="{BEADCC5E-2ACD-4494-92DD-04D737081ACA}"/>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3" name="平行四边形 12">
                <a:extLst>
                  <a:ext uri="{FF2B5EF4-FFF2-40B4-BE49-F238E27FC236}">
                    <a16:creationId xmlns:a16="http://schemas.microsoft.com/office/drawing/2014/main" id="{931573A6-3610-4B0C-AA5E-F30596B66564}"/>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1" name="Text Box 79">
              <a:extLst>
                <a:ext uri="{FF2B5EF4-FFF2-40B4-BE49-F238E27FC236}">
                  <a16:creationId xmlns:a16="http://schemas.microsoft.com/office/drawing/2014/main" id="{8E4D106D-5FBC-43F2-BB22-A101BF13BE2C}"/>
                </a:ext>
              </a:extLst>
            </p:cNvPr>
            <p:cNvSpPr txBox="1">
              <a:spLocks noChangeArrowheads="1"/>
            </p:cNvSpPr>
            <p:nvPr/>
          </p:nvSpPr>
          <p:spPr bwMode="auto">
            <a:xfrm>
              <a:off x="1407438" y="1335871"/>
              <a:ext cx="266355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Go-Back-N</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协议</a:t>
              </a:r>
            </a:p>
          </p:txBody>
        </p:sp>
      </p:grpSp>
      <p:sp>
        <p:nvSpPr>
          <p:cNvPr id="14" name="Text Box 79">
            <a:extLst>
              <a:ext uri="{FF2B5EF4-FFF2-40B4-BE49-F238E27FC236}">
                <a16:creationId xmlns:a16="http://schemas.microsoft.com/office/drawing/2014/main" id="{76A2DB34-96AE-427A-B709-4E27398BB3F3}"/>
              </a:ext>
            </a:extLst>
          </p:cNvPr>
          <p:cNvSpPr txBox="1">
            <a:spLocks noChangeArrowheads="1"/>
          </p:cNvSpPr>
          <p:nvPr/>
        </p:nvSpPr>
        <p:spPr bwMode="auto">
          <a:xfrm>
            <a:off x="1123472" y="2363121"/>
            <a:ext cx="10859719"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发送端  ≤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kumimoji="1" lang="en-US" altLang="zh-CN" sz="2400" baseline="30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k</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a:t>
            </a:r>
          </a:p>
          <a:p>
            <a:pPr marL="342900" indent="-342900">
              <a:lnSpc>
                <a:spcPct val="150000"/>
              </a:lnSpc>
              <a:buClr>
                <a:srgbClr val="009FF6"/>
              </a:buClr>
              <a:buFont typeface="Wingdings" panose="05000000000000000000" pitchFamily="2" charset="2"/>
              <a:buChar char="p"/>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ACK(n):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接收方对序号</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之前包括</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在内的所有分组进行确认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累积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p>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对所有已发送但未确认的分组统一设置一个定时器</a:t>
            </a:r>
            <a:endPar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超时</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重传分组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和窗口中所有序号大于</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n</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的分组</a:t>
            </a:r>
            <a:endPar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失序分组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p>
          <a:p>
            <a:pPr>
              <a:lnSpc>
                <a:spcPct val="150000"/>
              </a:lnSpc>
              <a:buClr>
                <a:srgbClr val="009FF6"/>
              </a:buClr>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丢弃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不缓存</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-&gt; </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接收方无缓存</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a:t>
            </a:r>
          </a:p>
          <a:p>
            <a:pPr>
              <a:lnSpc>
                <a:spcPct val="150000"/>
              </a:lnSpc>
              <a:buClr>
                <a:srgbClr val="009FF6"/>
              </a:buClr>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重发按序到达的最高序号分组的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ACK</a:t>
            </a:r>
          </a:p>
        </p:txBody>
      </p:sp>
      <p:grpSp>
        <p:nvGrpSpPr>
          <p:cNvPr id="15" name="组合 14">
            <a:extLst>
              <a:ext uri="{FF2B5EF4-FFF2-40B4-BE49-F238E27FC236}">
                <a16:creationId xmlns:a16="http://schemas.microsoft.com/office/drawing/2014/main" id="{0CD7E121-F56E-4F79-A870-F369D731BF4D}"/>
              </a:ext>
            </a:extLst>
          </p:cNvPr>
          <p:cNvGrpSpPr/>
          <p:nvPr/>
        </p:nvGrpSpPr>
        <p:grpSpPr>
          <a:xfrm>
            <a:off x="545266" y="1880880"/>
            <a:ext cx="2186242" cy="476221"/>
            <a:chOff x="1403750" y="3593123"/>
            <a:chExt cx="2186242" cy="476221"/>
          </a:xfrm>
        </p:grpSpPr>
        <p:grpSp>
          <p:nvGrpSpPr>
            <p:cNvPr id="16" name="组合 15">
              <a:extLst>
                <a:ext uri="{FF2B5EF4-FFF2-40B4-BE49-F238E27FC236}">
                  <a16:creationId xmlns:a16="http://schemas.microsoft.com/office/drawing/2014/main" id="{D5408514-D3A8-4E9A-9D5E-EEA80CC4F7B8}"/>
                </a:ext>
              </a:extLst>
            </p:cNvPr>
            <p:cNvGrpSpPr/>
            <p:nvPr/>
          </p:nvGrpSpPr>
          <p:grpSpPr>
            <a:xfrm>
              <a:off x="1403750" y="3593123"/>
              <a:ext cx="490436" cy="476221"/>
              <a:chOff x="1403750" y="3593123"/>
              <a:chExt cx="808892" cy="785446"/>
            </a:xfrm>
          </p:grpSpPr>
          <p:sp>
            <p:nvSpPr>
              <p:cNvPr id="18" name="对话气泡: 椭圆形 17">
                <a:extLst>
                  <a:ext uri="{FF2B5EF4-FFF2-40B4-BE49-F238E27FC236}">
                    <a16:creationId xmlns:a16="http://schemas.microsoft.com/office/drawing/2014/main" id="{6E757E61-F5F5-4979-B1AF-BB3D0632C7E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ound-web-cam_17861">
                <a:extLst>
                  <a:ext uri="{FF2B5EF4-FFF2-40B4-BE49-F238E27FC236}">
                    <a16:creationId xmlns:a16="http://schemas.microsoft.com/office/drawing/2014/main" id="{F799E2FF-21B1-4B66-9959-27203907520C}"/>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 name="Text Box 79">
              <a:extLst>
                <a:ext uri="{FF2B5EF4-FFF2-40B4-BE49-F238E27FC236}">
                  <a16:creationId xmlns:a16="http://schemas.microsoft.com/office/drawing/2014/main" id="{E4890049-3E26-4B47-ABC5-3DE5649F8611}"/>
                </a:ext>
              </a:extLst>
            </p:cNvPr>
            <p:cNvSpPr txBox="1">
              <a:spLocks noChangeArrowheads="1"/>
            </p:cNvSpPr>
            <p:nvPr/>
          </p:nvSpPr>
          <p:spPr bwMode="auto">
            <a:xfrm>
              <a:off x="1985931" y="3593123"/>
              <a:ext cx="1604061"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特点</a:t>
              </a:r>
              <a:endPar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extLst>
      <p:ext uri="{BB962C8B-B14F-4D97-AF65-F5344CB8AC3E}">
        <p14:creationId xmlns:p14="http://schemas.microsoft.com/office/powerpoint/2010/main" val="37120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wipe(left)">
                                      <p:cBhvr>
                                        <p:cTn id="20" dur="500"/>
                                        <p:tgtEl>
                                          <p:spTgt spid="1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Effect transition="in" filter="wipe(left)">
                                      <p:cBhvr>
                                        <p:cTn id="25" dur="500"/>
                                        <p:tgtEl>
                                          <p:spTgt spid="1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Effect transition="in" filter="wipe(left)">
                                      <p:cBhvr>
                                        <p:cTn id="30" dur="500"/>
                                        <p:tgtEl>
                                          <p:spTgt spid="1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animEffect transition="in" filter="wipe(left)">
                                      <p:cBhvr>
                                        <p:cTn id="35" dur="500"/>
                                        <p:tgtEl>
                                          <p:spTgt spid="1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
                                            <p:txEl>
                                              <p:pRg st="4" end="4"/>
                                            </p:txEl>
                                          </p:spTgt>
                                        </p:tgtEl>
                                        <p:attrNameLst>
                                          <p:attrName>style.visibility</p:attrName>
                                        </p:attrNameLst>
                                      </p:cBhvr>
                                      <p:to>
                                        <p:strVal val="visible"/>
                                      </p:to>
                                    </p:set>
                                    <p:animEffect transition="in" filter="wipe(left)">
                                      <p:cBhvr>
                                        <p:cTn id="40" dur="500"/>
                                        <p:tgtEl>
                                          <p:spTgt spid="14">
                                            <p:txEl>
                                              <p:pRg st="4" end="4"/>
                                            </p:txEl>
                                          </p:spTgt>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4">
                                            <p:txEl>
                                              <p:pRg st="5" end="5"/>
                                            </p:txEl>
                                          </p:spTgt>
                                        </p:tgtEl>
                                        <p:attrNameLst>
                                          <p:attrName>style.visibility</p:attrName>
                                        </p:attrNameLst>
                                      </p:cBhvr>
                                      <p:to>
                                        <p:strVal val="visible"/>
                                      </p:to>
                                    </p:set>
                                    <p:animEffect transition="in" filter="wipe(left)">
                                      <p:cBhvr>
                                        <p:cTn id="44" dur="500"/>
                                        <p:tgtEl>
                                          <p:spTgt spid="14">
                                            <p:txEl>
                                              <p:pRg st="5" end="5"/>
                                            </p:txEl>
                                          </p:spTgt>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14">
                                            <p:txEl>
                                              <p:pRg st="6" end="6"/>
                                            </p:txEl>
                                          </p:spTgt>
                                        </p:tgtEl>
                                        <p:attrNameLst>
                                          <p:attrName>style.visibility</p:attrName>
                                        </p:attrNameLst>
                                      </p:cBhvr>
                                      <p:to>
                                        <p:strVal val="visible"/>
                                      </p:to>
                                    </p:set>
                                    <p:animEffect transition="in" filter="wipe(left)">
                                      <p:cBhvr>
                                        <p:cTn id="48"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A0036F6-5F6F-4D05-B0B0-08F10B5FEF66}"/>
              </a:ext>
            </a:extLst>
          </p:cNvPr>
          <p:cNvGrpSpPr/>
          <p:nvPr/>
        </p:nvGrpSpPr>
        <p:grpSpPr>
          <a:xfrm>
            <a:off x="153767" y="-276446"/>
            <a:ext cx="7225228" cy="1936093"/>
            <a:chOff x="551030" y="-368704"/>
            <a:chExt cx="6614890" cy="1936093"/>
          </a:xfrm>
        </p:grpSpPr>
        <p:grpSp>
          <p:nvGrpSpPr>
            <p:cNvPr id="3" name="组合 2">
              <a:extLst>
                <a:ext uri="{FF2B5EF4-FFF2-40B4-BE49-F238E27FC236}">
                  <a16:creationId xmlns:a16="http://schemas.microsoft.com/office/drawing/2014/main" id="{B6719621-92A2-4CDA-833C-15B3BE998B81}"/>
                </a:ext>
              </a:extLst>
            </p:cNvPr>
            <p:cNvGrpSpPr/>
            <p:nvPr/>
          </p:nvGrpSpPr>
          <p:grpSpPr>
            <a:xfrm>
              <a:off x="1201632" y="303925"/>
              <a:ext cx="5964288" cy="1263464"/>
              <a:chOff x="1839059" y="967769"/>
              <a:chExt cx="5964288" cy="1263464"/>
            </a:xfrm>
          </p:grpSpPr>
          <p:sp>
            <p:nvSpPr>
              <p:cNvPr id="5" name="矩形: 圆角 30">
                <a:extLst>
                  <a:ext uri="{FF2B5EF4-FFF2-40B4-BE49-F238E27FC236}">
                    <a16:creationId xmlns:a16="http://schemas.microsoft.com/office/drawing/2014/main" id="{CE30A871-4ED1-41E7-BA56-2E40FC3276F8}"/>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64304130-76B5-47CE-9F84-A5C6790EA2CD}"/>
                  </a:ext>
                </a:extLst>
              </p:cNvPr>
              <p:cNvSpPr txBox="1"/>
              <p:nvPr/>
            </p:nvSpPr>
            <p:spPr>
              <a:xfrm>
                <a:off x="2673077" y="1030904"/>
                <a:ext cx="5017254" cy="1200329"/>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不可靠信道上的可靠传输</a:t>
                </a:r>
              </a:p>
            </p:txBody>
          </p:sp>
        </p:grpSp>
        <p:pic>
          <p:nvPicPr>
            <p:cNvPr id="4" name="图片 3">
              <a:extLst>
                <a:ext uri="{FF2B5EF4-FFF2-40B4-BE49-F238E27FC236}">
                  <a16:creationId xmlns:a16="http://schemas.microsoft.com/office/drawing/2014/main" id="{9AE06442-259F-429E-851D-F81B37502B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25" name="组合 24">
            <a:extLst>
              <a:ext uri="{FF2B5EF4-FFF2-40B4-BE49-F238E27FC236}">
                <a16:creationId xmlns:a16="http://schemas.microsoft.com/office/drawing/2014/main" id="{0AA81156-DDEE-45EC-9282-78DB9ED36CCF}"/>
              </a:ext>
            </a:extLst>
          </p:cNvPr>
          <p:cNvGrpSpPr/>
          <p:nvPr/>
        </p:nvGrpSpPr>
        <p:grpSpPr>
          <a:xfrm>
            <a:off x="606679" y="1321285"/>
            <a:ext cx="4307230" cy="526732"/>
            <a:chOff x="722008" y="1303131"/>
            <a:chExt cx="4112669" cy="502940"/>
          </a:xfrm>
        </p:grpSpPr>
        <p:sp>
          <p:nvSpPr>
            <p:cNvPr id="26" name="流程图: 手动输入 6">
              <a:extLst>
                <a:ext uri="{FF2B5EF4-FFF2-40B4-BE49-F238E27FC236}">
                  <a16:creationId xmlns:a16="http://schemas.microsoft.com/office/drawing/2014/main" id="{BEE3EE1C-AAFF-440B-995B-E44FAF700F54}"/>
                </a:ext>
              </a:extLst>
            </p:cNvPr>
            <p:cNvSpPr/>
            <p:nvPr/>
          </p:nvSpPr>
          <p:spPr>
            <a:xfrm rot="5400000" flipV="1">
              <a:off x="2673708" y="-381975"/>
              <a:ext cx="475861" cy="384607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27" name="组合 26">
              <a:extLst>
                <a:ext uri="{FF2B5EF4-FFF2-40B4-BE49-F238E27FC236}">
                  <a16:creationId xmlns:a16="http://schemas.microsoft.com/office/drawing/2014/main" id="{56999257-AB26-4B42-A6A8-9AD4EF90BF81}"/>
                </a:ext>
              </a:extLst>
            </p:cNvPr>
            <p:cNvGrpSpPr/>
            <p:nvPr/>
          </p:nvGrpSpPr>
          <p:grpSpPr>
            <a:xfrm>
              <a:off x="722008" y="1303131"/>
              <a:ext cx="546594" cy="475865"/>
              <a:chOff x="708742" y="1296102"/>
              <a:chExt cx="454744" cy="283828"/>
            </a:xfrm>
          </p:grpSpPr>
          <p:sp>
            <p:nvSpPr>
              <p:cNvPr id="29" name="平行四边形 28">
                <a:extLst>
                  <a:ext uri="{FF2B5EF4-FFF2-40B4-BE49-F238E27FC236}">
                    <a16:creationId xmlns:a16="http://schemas.microsoft.com/office/drawing/2014/main" id="{FB69425C-C378-422F-880A-C37BAB41672E}"/>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0" name="平行四边形 29">
                <a:extLst>
                  <a:ext uri="{FF2B5EF4-FFF2-40B4-BE49-F238E27FC236}">
                    <a16:creationId xmlns:a16="http://schemas.microsoft.com/office/drawing/2014/main" id="{84D103AC-D4D4-4C4E-A94C-7C95A0EDA4E2}"/>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28" name="Text Box 79">
              <a:extLst>
                <a:ext uri="{FF2B5EF4-FFF2-40B4-BE49-F238E27FC236}">
                  <a16:creationId xmlns:a16="http://schemas.microsoft.com/office/drawing/2014/main" id="{9F4417AC-1E0B-4CDF-8367-66904692034C}"/>
                </a:ext>
              </a:extLst>
            </p:cNvPr>
            <p:cNvSpPr txBox="1">
              <a:spLocks noChangeArrowheads="1"/>
            </p:cNvSpPr>
            <p:nvPr/>
          </p:nvSpPr>
          <p:spPr bwMode="auto">
            <a:xfrm>
              <a:off x="1407438" y="1335871"/>
              <a:ext cx="317289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选择重传（</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SR</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）协议</a:t>
              </a:r>
            </a:p>
          </p:txBody>
        </p:sp>
      </p:grpSp>
      <p:pic>
        <p:nvPicPr>
          <p:cNvPr id="55" name="图片 54">
            <a:extLst>
              <a:ext uri="{FF2B5EF4-FFF2-40B4-BE49-F238E27FC236}">
                <a16:creationId xmlns:a16="http://schemas.microsoft.com/office/drawing/2014/main" id="{5BE5519D-A9E4-4EC0-BA67-29FC7B755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2127" y="2158408"/>
            <a:ext cx="8639220" cy="4551777"/>
          </a:xfrm>
          <a:prstGeom prst="rect">
            <a:avLst/>
          </a:prstGeom>
        </p:spPr>
      </p:pic>
    </p:spTree>
    <p:extLst>
      <p:ext uri="{BB962C8B-B14F-4D97-AF65-F5344CB8AC3E}">
        <p14:creationId xmlns:p14="http://schemas.microsoft.com/office/powerpoint/2010/main" val="3837483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FB567B0-6EEC-4813-81BC-2841B52EB1A2}"/>
              </a:ext>
            </a:extLst>
          </p:cNvPr>
          <p:cNvGrpSpPr/>
          <p:nvPr/>
        </p:nvGrpSpPr>
        <p:grpSpPr>
          <a:xfrm>
            <a:off x="153766" y="-276446"/>
            <a:ext cx="7127755" cy="1936093"/>
            <a:chOff x="551030" y="-368704"/>
            <a:chExt cx="6614890" cy="1936093"/>
          </a:xfrm>
        </p:grpSpPr>
        <p:grpSp>
          <p:nvGrpSpPr>
            <p:cNvPr id="3" name="组合 2">
              <a:extLst>
                <a:ext uri="{FF2B5EF4-FFF2-40B4-BE49-F238E27FC236}">
                  <a16:creationId xmlns:a16="http://schemas.microsoft.com/office/drawing/2014/main" id="{6F63154D-B955-4446-B89E-1456076BF292}"/>
                </a:ext>
              </a:extLst>
            </p:cNvPr>
            <p:cNvGrpSpPr/>
            <p:nvPr/>
          </p:nvGrpSpPr>
          <p:grpSpPr>
            <a:xfrm>
              <a:off x="1201632" y="303925"/>
              <a:ext cx="5964288" cy="1263464"/>
              <a:chOff x="1839059" y="967769"/>
              <a:chExt cx="5964288" cy="1263464"/>
            </a:xfrm>
          </p:grpSpPr>
          <p:sp>
            <p:nvSpPr>
              <p:cNvPr id="5" name="矩形: 圆角 30">
                <a:extLst>
                  <a:ext uri="{FF2B5EF4-FFF2-40B4-BE49-F238E27FC236}">
                    <a16:creationId xmlns:a16="http://schemas.microsoft.com/office/drawing/2014/main" id="{04EC0B7E-2732-4442-9AFE-F313267D281F}"/>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F398492C-CF8C-4E74-8929-D23E3B4C75B1}"/>
                  </a:ext>
                </a:extLst>
              </p:cNvPr>
              <p:cNvSpPr txBox="1"/>
              <p:nvPr/>
            </p:nvSpPr>
            <p:spPr>
              <a:xfrm>
                <a:off x="2673077" y="1030904"/>
                <a:ext cx="5017254" cy="1200329"/>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不可靠信道上的可靠传输</a:t>
                </a:r>
              </a:p>
            </p:txBody>
          </p:sp>
        </p:grpSp>
        <p:pic>
          <p:nvPicPr>
            <p:cNvPr id="4" name="图片 3">
              <a:extLst>
                <a:ext uri="{FF2B5EF4-FFF2-40B4-BE49-F238E27FC236}">
                  <a16:creationId xmlns:a16="http://schemas.microsoft.com/office/drawing/2014/main" id="{11CD5BD5-B081-4E5F-98C7-63B0ABB32A5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sp>
        <p:nvSpPr>
          <p:cNvPr id="8" name="Rectangle 5">
            <a:extLst>
              <a:ext uri="{FF2B5EF4-FFF2-40B4-BE49-F238E27FC236}">
                <a16:creationId xmlns:a16="http://schemas.microsoft.com/office/drawing/2014/main" id="{73508410-A2BE-4ED8-ADB9-A1B888423B38}"/>
              </a:ext>
            </a:extLst>
          </p:cNvPr>
          <p:cNvSpPr>
            <a:spLocks noChangeArrowheads="1"/>
          </p:cNvSpPr>
          <p:nvPr/>
        </p:nvSpPr>
        <p:spPr bwMode="auto">
          <a:xfrm>
            <a:off x="603249" y="2071688"/>
            <a:ext cx="10964974" cy="40941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9" name="Rectangle 4">
            <a:extLst>
              <a:ext uri="{FF2B5EF4-FFF2-40B4-BE49-F238E27FC236}">
                <a16:creationId xmlns:a16="http://schemas.microsoft.com/office/drawing/2014/main" id="{6985DD1F-AA8B-42D3-88B2-699643E50CC4}"/>
              </a:ext>
            </a:extLst>
          </p:cNvPr>
          <p:cNvSpPr>
            <a:spLocks noChangeArrowheads="1"/>
          </p:cNvSpPr>
          <p:nvPr/>
        </p:nvSpPr>
        <p:spPr bwMode="auto">
          <a:xfrm>
            <a:off x="1060448" y="2254250"/>
            <a:ext cx="10401449"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accent1"/>
              </a:buClr>
              <a:buSzPct val="65000"/>
            </a:pPr>
            <a:r>
              <a:rPr lang="zh-CN" altLang="en-US" sz="2400" dirty="0">
                <a:solidFill>
                  <a:srgbClr val="FF0000"/>
                </a:solidFill>
                <a:ea typeface="楷体" panose="02010609060101010101" pitchFamily="49" charset="-122"/>
                <a:cs typeface="Arial" panose="020B0604020202020204" pitchFamily="34" charset="0"/>
              </a:rPr>
              <a:t>从上层收到数据</a:t>
            </a:r>
          </a:p>
          <a:p>
            <a:pPr>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如果下一个可用于该分组的序号在窗口内，则将数据打包并发送</a:t>
            </a:r>
          </a:p>
          <a:p>
            <a:pPr>
              <a:spcBef>
                <a:spcPct val="20000"/>
              </a:spcBef>
              <a:buClr>
                <a:schemeClr val="accent1"/>
              </a:buClr>
              <a:buSzPct val="65000"/>
            </a:pPr>
            <a:r>
              <a:rPr lang="zh-CN" altLang="en-US" sz="2400" dirty="0">
                <a:solidFill>
                  <a:srgbClr val="FF0000"/>
                </a:solidFill>
                <a:ea typeface="楷体" panose="02010609060101010101" pitchFamily="49" charset="-122"/>
                <a:cs typeface="Arial" panose="020B0604020202020204" pitchFamily="34" charset="0"/>
              </a:rPr>
              <a:t>超时</a:t>
            </a:r>
            <a:r>
              <a:rPr lang="en-US" altLang="zh-CN" sz="2400" dirty="0">
                <a:solidFill>
                  <a:srgbClr val="FF0000"/>
                </a:solidFill>
                <a:ea typeface="楷体" panose="02010609060101010101" pitchFamily="49" charset="-122"/>
                <a:cs typeface="Arial" panose="020B0604020202020204" pitchFamily="34" charset="0"/>
              </a:rPr>
              <a:t>(n)</a:t>
            </a:r>
            <a:endParaRPr lang="zh-CN" altLang="en-US" sz="2400" dirty="0">
              <a:solidFill>
                <a:srgbClr val="FF0000"/>
              </a:solidFill>
              <a:ea typeface="楷体" panose="02010609060101010101" pitchFamily="49" charset="-122"/>
              <a:cs typeface="Arial" panose="020B0604020202020204" pitchFamily="34" charset="0"/>
            </a:endParaRPr>
          </a:p>
          <a:p>
            <a:pPr>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重传分组</a:t>
            </a:r>
            <a:r>
              <a:rPr lang="en-US" altLang="zh-CN" sz="2400" dirty="0">
                <a:ea typeface="楷体" panose="02010609060101010101" pitchFamily="49" charset="-122"/>
                <a:cs typeface="Arial" panose="020B0604020202020204" pitchFamily="34" charset="0"/>
              </a:rPr>
              <a:t>n, </a:t>
            </a:r>
            <a:r>
              <a:rPr lang="zh-CN" altLang="en-US" sz="2400" dirty="0">
                <a:ea typeface="楷体" panose="02010609060101010101" pitchFamily="49" charset="-122"/>
                <a:cs typeface="Arial" panose="020B0604020202020204" pitchFamily="34" charset="0"/>
              </a:rPr>
              <a:t>重置定时器</a:t>
            </a:r>
            <a:endParaRPr lang="en-US" altLang="zh-CN" sz="2400" dirty="0">
              <a:solidFill>
                <a:srgbClr val="FF0000"/>
              </a:solidFill>
              <a:ea typeface="楷体" panose="02010609060101010101" pitchFamily="49" charset="-122"/>
              <a:cs typeface="Arial" panose="020B0604020202020204" pitchFamily="34" charset="0"/>
            </a:endParaRPr>
          </a:p>
          <a:p>
            <a:pPr>
              <a:spcBef>
                <a:spcPct val="20000"/>
              </a:spcBef>
              <a:buClr>
                <a:schemeClr val="accent1"/>
              </a:buClr>
              <a:buSzPct val="65000"/>
            </a:pPr>
            <a:r>
              <a:rPr lang="zh-CN" altLang="en-US" sz="2400" dirty="0">
                <a:solidFill>
                  <a:srgbClr val="FF0000"/>
                </a:solidFill>
                <a:ea typeface="楷体" panose="02010609060101010101" pitchFamily="49" charset="-122"/>
                <a:cs typeface="Arial" panose="020B0604020202020204" pitchFamily="34" charset="0"/>
              </a:rPr>
              <a:t>收到确认</a:t>
            </a:r>
            <a:r>
              <a:rPr lang="en-US" altLang="zh-CN" sz="2400" dirty="0">
                <a:solidFill>
                  <a:srgbClr val="FF0000"/>
                </a:solidFill>
                <a:ea typeface="楷体" panose="02010609060101010101" pitchFamily="49" charset="-122"/>
                <a:cs typeface="Arial" panose="020B0604020202020204" pitchFamily="34" charset="0"/>
              </a:rPr>
              <a:t>(n) </a:t>
            </a:r>
            <a:r>
              <a:rPr lang="zh-CN" altLang="en-US" sz="2400" dirty="0">
                <a:solidFill>
                  <a:srgbClr val="FF0000"/>
                </a:solidFill>
                <a:ea typeface="楷体" panose="02010609060101010101" pitchFamily="49" charset="-122"/>
                <a:cs typeface="Arial" panose="020B0604020202020204" pitchFamily="34" charset="0"/>
              </a:rPr>
              <a:t>在 </a:t>
            </a:r>
            <a:r>
              <a:rPr lang="en-US" altLang="zh-CN" sz="2400" dirty="0">
                <a:solidFill>
                  <a:srgbClr val="FF0000"/>
                </a:solidFill>
                <a:ea typeface="楷体" panose="02010609060101010101" pitchFamily="49" charset="-122"/>
                <a:cs typeface="Arial" panose="020B0604020202020204" pitchFamily="34" charset="0"/>
              </a:rPr>
              <a:t>[sendbase,sendbase+N-1]</a:t>
            </a:r>
            <a:r>
              <a:rPr lang="zh-CN" altLang="en-US" sz="2400" dirty="0">
                <a:solidFill>
                  <a:srgbClr val="FF0000"/>
                </a:solidFill>
                <a:ea typeface="楷体" panose="02010609060101010101" pitchFamily="49" charset="-122"/>
                <a:cs typeface="Arial" panose="020B0604020202020204" pitchFamily="34" charset="0"/>
              </a:rPr>
              <a:t>范围内</a:t>
            </a:r>
          </a:p>
          <a:p>
            <a:pPr>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标记分组 </a:t>
            </a:r>
            <a:r>
              <a:rPr lang="en-US" altLang="zh-CN" sz="2400" dirty="0">
                <a:ea typeface="楷体" panose="02010609060101010101" pitchFamily="49" charset="-122"/>
                <a:cs typeface="Arial" panose="020B0604020202020204" pitchFamily="34" charset="0"/>
              </a:rPr>
              <a:t>n </a:t>
            </a:r>
            <a:r>
              <a:rPr lang="zh-CN" altLang="en-US" sz="2400" dirty="0">
                <a:ea typeface="楷体" panose="02010609060101010101" pitchFamily="49" charset="-122"/>
                <a:cs typeface="Arial" panose="020B0604020202020204" pitchFamily="34" charset="0"/>
              </a:rPr>
              <a:t>为已接收</a:t>
            </a:r>
          </a:p>
          <a:p>
            <a:pPr>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如果</a:t>
            </a:r>
            <a:r>
              <a:rPr lang="en-US" altLang="zh-CN" sz="2400" dirty="0">
                <a:ea typeface="楷体" panose="02010609060101010101" pitchFamily="49" charset="-122"/>
                <a:cs typeface="Arial" panose="020B0604020202020204" pitchFamily="34" charset="0"/>
              </a:rPr>
              <a:t>n</a:t>
            </a:r>
            <a:r>
              <a:rPr lang="zh-CN" altLang="en-US" sz="2400" dirty="0">
                <a:ea typeface="楷体" panose="02010609060101010101" pitchFamily="49" charset="-122"/>
                <a:cs typeface="Arial" panose="020B0604020202020204" pitchFamily="34" charset="0"/>
              </a:rPr>
              <a:t>是发送窗口基序号</a:t>
            </a:r>
            <a:r>
              <a:rPr lang="en-US" altLang="zh-CN" sz="2400" dirty="0" err="1">
                <a:ea typeface="楷体" panose="02010609060101010101" pitchFamily="49" charset="-122"/>
                <a:cs typeface="Arial" panose="020B0604020202020204" pitchFamily="34" charset="0"/>
              </a:rPr>
              <a:t>sendbase</a:t>
            </a:r>
            <a:r>
              <a:rPr lang="zh-CN" altLang="en-US" sz="2400" dirty="0">
                <a:ea typeface="楷体" panose="02010609060101010101" pitchFamily="49" charset="-122"/>
                <a:cs typeface="Arial" panose="020B0604020202020204" pitchFamily="34" charset="0"/>
              </a:rPr>
              <a:t>，则将窗口基序号前推到下一个未确认序号</a:t>
            </a:r>
          </a:p>
          <a:p>
            <a:pPr>
              <a:spcBef>
                <a:spcPct val="20000"/>
              </a:spcBef>
              <a:buClr>
                <a:schemeClr val="accent1"/>
              </a:buClr>
              <a:buSzPct val="65000"/>
              <a:buFont typeface="Wingdings" panose="05000000000000000000" pitchFamily="2" charset="2"/>
              <a:buChar char="n"/>
            </a:pPr>
            <a:endParaRPr lang="zh-CN" altLang="en-US" sz="2400" dirty="0">
              <a:ea typeface="楷体" panose="02010609060101010101" pitchFamily="49" charset="-122"/>
              <a:cs typeface="Arial" panose="020B0604020202020204" pitchFamily="34" charset="0"/>
            </a:endParaRPr>
          </a:p>
        </p:txBody>
      </p:sp>
      <p:grpSp>
        <p:nvGrpSpPr>
          <p:cNvPr id="10" name="Group 6">
            <a:extLst>
              <a:ext uri="{FF2B5EF4-FFF2-40B4-BE49-F238E27FC236}">
                <a16:creationId xmlns:a16="http://schemas.microsoft.com/office/drawing/2014/main" id="{F9DAA908-F9D0-4F8E-98F2-2DEC3519AD97}"/>
              </a:ext>
            </a:extLst>
          </p:cNvPr>
          <p:cNvGrpSpPr>
            <a:grpSpLocks/>
          </p:cNvGrpSpPr>
          <p:nvPr/>
        </p:nvGrpSpPr>
        <p:grpSpPr bwMode="auto">
          <a:xfrm>
            <a:off x="1060450" y="1843088"/>
            <a:ext cx="1304925" cy="461963"/>
            <a:chOff x="3360" y="175"/>
            <a:chExt cx="822" cy="291"/>
          </a:xfrm>
        </p:grpSpPr>
        <p:sp>
          <p:nvSpPr>
            <p:cNvPr id="11" name="Rectangle 7">
              <a:extLst>
                <a:ext uri="{FF2B5EF4-FFF2-40B4-BE49-F238E27FC236}">
                  <a16:creationId xmlns:a16="http://schemas.microsoft.com/office/drawing/2014/main" id="{0978271C-35B4-40BD-A0B8-A013D351476A}"/>
                </a:ext>
              </a:extLst>
            </p:cNvPr>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2" name="Text Box 8">
              <a:extLst>
                <a:ext uri="{FF2B5EF4-FFF2-40B4-BE49-F238E27FC236}">
                  <a16:creationId xmlns:a16="http://schemas.microsoft.com/office/drawing/2014/main" id="{438D5F26-1D4F-47B7-A026-87273A74833A}"/>
                </a:ext>
              </a:extLst>
            </p:cNvPr>
            <p:cNvSpPr txBox="1">
              <a:spLocks noChangeArrowheads="1"/>
            </p:cNvSpPr>
            <p:nvPr/>
          </p:nvSpPr>
          <p:spPr bwMode="auto">
            <a:xfrm>
              <a:off x="3418" y="175"/>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rgbClr val="0000FF"/>
                  </a:solidFill>
                  <a:ea typeface="楷体" panose="02010609060101010101" pitchFamily="49" charset="-122"/>
                  <a:cs typeface="Arial" panose="020B0604020202020204" pitchFamily="34" charset="0"/>
                </a:rPr>
                <a:t>发送方</a:t>
              </a:r>
            </a:p>
          </p:txBody>
        </p:sp>
      </p:grpSp>
      <p:grpSp>
        <p:nvGrpSpPr>
          <p:cNvPr id="13" name="组合 12">
            <a:extLst>
              <a:ext uri="{FF2B5EF4-FFF2-40B4-BE49-F238E27FC236}">
                <a16:creationId xmlns:a16="http://schemas.microsoft.com/office/drawing/2014/main" id="{8AD384DC-F15F-4631-9D88-8D01A61FB8EE}"/>
              </a:ext>
            </a:extLst>
          </p:cNvPr>
          <p:cNvGrpSpPr/>
          <p:nvPr/>
        </p:nvGrpSpPr>
        <p:grpSpPr>
          <a:xfrm>
            <a:off x="603250" y="1288211"/>
            <a:ext cx="4307230" cy="526732"/>
            <a:chOff x="722008" y="1303131"/>
            <a:chExt cx="4112669" cy="502940"/>
          </a:xfrm>
        </p:grpSpPr>
        <p:sp>
          <p:nvSpPr>
            <p:cNvPr id="14" name="流程图: 手动输入 6">
              <a:extLst>
                <a:ext uri="{FF2B5EF4-FFF2-40B4-BE49-F238E27FC236}">
                  <a16:creationId xmlns:a16="http://schemas.microsoft.com/office/drawing/2014/main" id="{B826A2DD-A5E5-4337-8AF7-2D5AB28D1568}"/>
                </a:ext>
              </a:extLst>
            </p:cNvPr>
            <p:cNvSpPr/>
            <p:nvPr/>
          </p:nvSpPr>
          <p:spPr>
            <a:xfrm rot="5400000" flipV="1">
              <a:off x="2673708" y="-381975"/>
              <a:ext cx="475861" cy="384607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5" name="组合 14">
              <a:extLst>
                <a:ext uri="{FF2B5EF4-FFF2-40B4-BE49-F238E27FC236}">
                  <a16:creationId xmlns:a16="http://schemas.microsoft.com/office/drawing/2014/main" id="{1AA19944-CE93-4E70-8ED0-A1CE6A3AB17D}"/>
                </a:ext>
              </a:extLst>
            </p:cNvPr>
            <p:cNvGrpSpPr/>
            <p:nvPr/>
          </p:nvGrpSpPr>
          <p:grpSpPr>
            <a:xfrm>
              <a:off x="722008" y="1303131"/>
              <a:ext cx="546594" cy="475865"/>
              <a:chOff x="708742" y="1296102"/>
              <a:chExt cx="454744" cy="283828"/>
            </a:xfrm>
          </p:grpSpPr>
          <p:sp>
            <p:nvSpPr>
              <p:cNvPr id="17" name="平行四边形 16">
                <a:extLst>
                  <a:ext uri="{FF2B5EF4-FFF2-40B4-BE49-F238E27FC236}">
                    <a16:creationId xmlns:a16="http://schemas.microsoft.com/office/drawing/2014/main" id="{C67FFDF7-8DC5-49B1-83B3-978C454095D8}"/>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8" name="平行四边形 17">
                <a:extLst>
                  <a:ext uri="{FF2B5EF4-FFF2-40B4-BE49-F238E27FC236}">
                    <a16:creationId xmlns:a16="http://schemas.microsoft.com/office/drawing/2014/main" id="{05974EE0-7093-403C-A9B8-8DAD93C5D0A1}"/>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6" name="Text Box 79">
              <a:extLst>
                <a:ext uri="{FF2B5EF4-FFF2-40B4-BE49-F238E27FC236}">
                  <a16:creationId xmlns:a16="http://schemas.microsoft.com/office/drawing/2014/main" id="{EAA29791-9385-4F01-BFEE-1BC5A00FD410}"/>
                </a:ext>
              </a:extLst>
            </p:cNvPr>
            <p:cNvSpPr txBox="1">
              <a:spLocks noChangeArrowheads="1"/>
            </p:cNvSpPr>
            <p:nvPr/>
          </p:nvSpPr>
          <p:spPr bwMode="auto">
            <a:xfrm>
              <a:off x="1407438" y="1335871"/>
              <a:ext cx="317289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选择重传（</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SR</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）协议</a:t>
              </a:r>
            </a:p>
          </p:txBody>
        </p:sp>
      </p:grpSp>
    </p:spTree>
    <p:extLst>
      <p:ext uri="{BB962C8B-B14F-4D97-AF65-F5344CB8AC3E}">
        <p14:creationId xmlns:p14="http://schemas.microsoft.com/office/powerpoint/2010/main" val="942066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2007B2D4-64A6-4F86-9498-F2241DA4EC6F}"/>
              </a:ext>
            </a:extLst>
          </p:cNvPr>
          <p:cNvSpPr>
            <a:spLocks noChangeArrowheads="1"/>
          </p:cNvSpPr>
          <p:nvPr/>
        </p:nvSpPr>
        <p:spPr bwMode="auto">
          <a:xfrm>
            <a:off x="1060450" y="2254250"/>
            <a:ext cx="10401448"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65000"/>
              <a:buFont typeface="Wingdings" panose="05000000000000000000" pitchFamily="2" charset="2"/>
              <a:buNone/>
            </a:pPr>
            <a:r>
              <a:rPr lang="zh-CN" altLang="en-US" sz="2400" dirty="0">
                <a:solidFill>
                  <a:srgbClr val="FF0000"/>
                </a:solidFill>
                <a:ea typeface="楷体" panose="02010609060101010101" pitchFamily="49" charset="-122"/>
                <a:cs typeface="Arial" panose="020B0604020202020204" pitchFamily="34" charset="0"/>
              </a:rPr>
              <a:t>分组序号</a:t>
            </a:r>
            <a:r>
              <a:rPr lang="en-US" altLang="zh-CN" sz="2400" dirty="0">
                <a:solidFill>
                  <a:srgbClr val="FF0000"/>
                </a:solidFill>
                <a:ea typeface="楷体" panose="02010609060101010101" pitchFamily="49" charset="-122"/>
                <a:cs typeface="Arial" panose="020B0604020202020204" pitchFamily="34" charset="0"/>
              </a:rPr>
              <a:t>n</a:t>
            </a:r>
            <a:r>
              <a:rPr lang="zh-CN" altLang="en-US" sz="2400" dirty="0">
                <a:solidFill>
                  <a:srgbClr val="FF0000"/>
                </a:solidFill>
                <a:ea typeface="楷体" panose="02010609060101010101" pitchFamily="49" charset="-122"/>
                <a:cs typeface="Arial" panose="020B0604020202020204" pitchFamily="34" charset="0"/>
              </a:rPr>
              <a:t>在</a:t>
            </a:r>
            <a:r>
              <a:rPr lang="en-US" altLang="zh-CN" sz="2400" dirty="0">
                <a:solidFill>
                  <a:srgbClr val="FF0000"/>
                </a:solidFill>
                <a:ea typeface="楷体" panose="02010609060101010101" pitchFamily="49" charset="-122"/>
                <a:cs typeface="Arial" panose="020B0604020202020204" pitchFamily="34" charset="0"/>
              </a:rPr>
              <a:t>[</a:t>
            </a:r>
            <a:r>
              <a:rPr lang="en-US" altLang="zh-CN" sz="2400" dirty="0" err="1">
                <a:solidFill>
                  <a:srgbClr val="FF0000"/>
                </a:solidFill>
                <a:ea typeface="楷体" panose="02010609060101010101" pitchFamily="49" charset="-122"/>
                <a:cs typeface="Arial" panose="020B0604020202020204" pitchFamily="34" charset="0"/>
              </a:rPr>
              <a:t>rcvbase</a:t>
            </a:r>
            <a:r>
              <a:rPr lang="en-US" altLang="zh-CN" sz="2400" dirty="0">
                <a:solidFill>
                  <a:srgbClr val="FF0000"/>
                </a:solidFill>
                <a:ea typeface="楷体" panose="02010609060101010101" pitchFamily="49" charset="-122"/>
                <a:cs typeface="Arial" panose="020B0604020202020204" pitchFamily="34" charset="0"/>
              </a:rPr>
              <a:t>, rcvbase+N-1]</a:t>
            </a:r>
            <a:r>
              <a:rPr lang="zh-CN" altLang="en-US" sz="2400" dirty="0">
                <a:solidFill>
                  <a:srgbClr val="FF0000"/>
                </a:solidFill>
                <a:ea typeface="楷体" panose="02010609060101010101" pitchFamily="49" charset="-122"/>
                <a:cs typeface="Arial" panose="020B0604020202020204" pitchFamily="34" charset="0"/>
              </a:rPr>
              <a:t>范围内</a:t>
            </a:r>
          </a:p>
          <a:p>
            <a:pPr eaLnBrk="1" hangingPunct="1">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发送</a:t>
            </a:r>
            <a:r>
              <a:rPr lang="en-US" altLang="zh-CN" sz="2400" dirty="0">
                <a:ea typeface="楷体" panose="02010609060101010101" pitchFamily="49" charset="-122"/>
                <a:cs typeface="Arial" panose="020B0604020202020204" pitchFamily="34" charset="0"/>
              </a:rPr>
              <a:t>n</a:t>
            </a:r>
            <a:r>
              <a:rPr lang="zh-CN" altLang="en-US" sz="2400" dirty="0">
                <a:ea typeface="楷体" panose="02010609060101010101" pitchFamily="49" charset="-122"/>
                <a:cs typeface="Arial" panose="020B0604020202020204" pitchFamily="34" charset="0"/>
              </a:rPr>
              <a:t>的确认</a:t>
            </a:r>
            <a:r>
              <a:rPr lang="en-US" altLang="zh-CN" sz="2400" dirty="0">
                <a:ea typeface="楷体" panose="02010609060101010101" pitchFamily="49" charset="-122"/>
                <a:cs typeface="Arial" panose="020B0604020202020204" pitchFamily="34" charset="0"/>
              </a:rPr>
              <a:t>ACK(n)</a:t>
            </a:r>
          </a:p>
          <a:p>
            <a:pPr eaLnBrk="1" hangingPunct="1">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如果分组序号不连续</a:t>
            </a:r>
            <a:r>
              <a:rPr lang="en-US" altLang="zh-CN" sz="2400" dirty="0">
                <a:ea typeface="楷体" panose="02010609060101010101" pitchFamily="49" charset="-122"/>
                <a:cs typeface="Arial" panose="020B0604020202020204" pitchFamily="34" charset="0"/>
              </a:rPr>
              <a:t>(</a:t>
            </a:r>
            <a:r>
              <a:rPr lang="zh-CN" altLang="en-US" sz="2400" dirty="0">
                <a:ea typeface="楷体" panose="02010609060101010101" pitchFamily="49" charset="-122"/>
                <a:cs typeface="Arial" panose="020B0604020202020204" pitchFamily="34" charset="0"/>
              </a:rPr>
              <a:t>失序</a:t>
            </a:r>
            <a:r>
              <a:rPr lang="en-US" altLang="zh-CN" sz="2400" dirty="0">
                <a:ea typeface="楷体" panose="02010609060101010101" pitchFamily="49" charset="-122"/>
                <a:cs typeface="Arial" panose="020B0604020202020204" pitchFamily="34" charset="0"/>
              </a:rPr>
              <a:t>)</a:t>
            </a:r>
            <a:r>
              <a:rPr lang="zh-CN" altLang="en-US" sz="2400" dirty="0">
                <a:ea typeface="楷体" panose="02010609060101010101" pitchFamily="49" charset="-122"/>
                <a:cs typeface="Arial" panose="020B0604020202020204" pitchFamily="34" charset="0"/>
              </a:rPr>
              <a:t>：将其缓存</a:t>
            </a:r>
          </a:p>
          <a:p>
            <a:pPr eaLnBrk="1" hangingPunct="1">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按序分组</a:t>
            </a:r>
            <a:r>
              <a:rPr lang="en-US" altLang="zh-CN" sz="2400" dirty="0">
                <a:ea typeface="楷体" panose="02010609060101010101" pitchFamily="49" charset="-122"/>
                <a:cs typeface="Arial" panose="020B0604020202020204" pitchFamily="34" charset="0"/>
              </a:rPr>
              <a:t>: </a:t>
            </a:r>
            <a:r>
              <a:rPr lang="zh-CN" altLang="en-US" sz="2400" dirty="0">
                <a:ea typeface="楷体" panose="02010609060101010101" pitchFamily="49" charset="-122"/>
                <a:cs typeface="Arial" panose="020B0604020202020204" pitchFamily="34" charset="0"/>
              </a:rPr>
              <a:t>将该分组以及以前缓存的序号连续的分组一起交付给上层</a:t>
            </a:r>
            <a:r>
              <a:rPr lang="en-US" altLang="zh-CN" sz="2400" dirty="0">
                <a:ea typeface="楷体" panose="02010609060101010101" pitchFamily="49" charset="-122"/>
                <a:cs typeface="Arial" panose="020B0604020202020204" pitchFamily="34" charset="0"/>
              </a:rPr>
              <a:t>, </a:t>
            </a:r>
            <a:r>
              <a:rPr lang="zh-CN" altLang="en-US" sz="2400" dirty="0">
                <a:ea typeface="楷体" panose="02010609060101010101" pitchFamily="49" charset="-122"/>
                <a:cs typeface="Arial" panose="020B0604020202020204" pitchFamily="34" charset="0"/>
              </a:rPr>
              <a:t>将窗口前推到下一个未收到的分组</a:t>
            </a:r>
          </a:p>
          <a:p>
            <a:pPr eaLnBrk="1" hangingPunct="1">
              <a:spcBef>
                <a:spcPct val="20000"/>
              </a:spcBef>
              <a:buClr>
                <a:schemeClr val="accent1"/>
              </a:buClr>
              <a:buSzPct val="65000"/>
              <a:buFont typeface="Wingdings" panose="05000000000000000000" pitchFamily="2" charset="2"/>
              <a:buNone/>
            </a:pPr>
            <a:r>
              <a:rPr lang="zh-CN" altLang="en-US" sz="2400" dirty="0">
                <a:solidFill>
                  <a:srgbClr val="FF0000"/>
                </a:solidFill>
                <a:ea typeface="楷体" panose="02010609060101010101" pitchFamily="49" charset="-122"/>
                <a:cs typeface="Arial" panose="020B0604020202020204" pitchFamily="34" charset="0"/>
              </a:rPr>
              <a:t>分组序号</a:t>
            </a:r>
            <a:r>
              <a:rPr lang="en-US" altLang="zh-CN" sz="2400" dirty="0">
                <a:solidFill>
                  <a:srgbClr val="FF0000"/>
                </a:solidFill>
                <a:ea typeface="楷体" panose="02010609060101010101" pitchFamily="49" charset="-122"/>
                <a:cs typeface="Arial" panose="020B0604020202020204" pitchFamily="34" charset="0"/>
              </a:rPr>
              <a:t>n </a:t>
            </a:r>
            <a:r>
              <a:rPr lang="zh-CN" altLang="en-US" sz="2400" dirty="0">
                <a:solidFill>
                  <a:srgbClr val="FF0000"/>
                </a:solidFill>
                <a:ea typeface="楷体" panose="02010609060101010101" pitchFamily="49" charset="-122"/>
                <a:cs typeface="Arial" panose="020B0604020202020204" pitchFamily="34" charset="0"/>
              </a:rPr>
              <a:t>在 </a:t>
            </a:r>
            <a:r>
              <a:rPr lang="en-US" altLang="zh-CN" sz="2400" dirty="0">
                <a:solidFill>
                  <a:srgbClr val="FF0000"/>
                </a:solidFill>
                <a:ea typeface="楷体" panose="02010609060101010101" pitchFamily="49" charset="-122"/>
                <a:cs typeface="Arial" panose="020B0604020202020204" pitchFamily="34" charset="0"/>
              </a:rPr>
              <a:t>[rcvbase-N,rcvbase-1]</a:t>
            </a:r>
            <a:r>
              <a:rPr lang="zh-CN" altLang="en-US" sz="2400" dirty="0">
                <a:solidFill>
                  <a:srgbClr val="FF0000"/>
                </a:solidFill>
                <a:ea typeface="楷体" panose="02010609060101010101" pitchFamily="49" charset="-122"/>
                <a:cs typeface="Arial" panose="020B0604020202020204" pitchFamily="34" charset="0"/>
              </a:rPr>
              <a:t>范围内：</a:t>
            </a:r>
          </a:p>
          <a:p>
            <a:pPr eaLnBrk="1" hangingPunct="1">
              <a:spcBef>
                <a:spcPct val="20000"/>
              </a:spcBef>
              <a:buClr>
                <a:schemeClr val="accent1"/>
              </a:buClr>
              <a:buSzPct val="65000"/>
              <a:buFont typeface="Wingdings" panose="05000000000000000000" pitchFamily="2" charset="2"/>
              <a:buChar char="n"/>
            </a:pPr>
            <a:r>
              <a:rPr lang="zh-CN" altLang="en-US" sz="2400" dirty="0">
                <a:ea typeface="楷体" panose="02010609060101010101" pitchFamily="49" charset="-122"/>
                <a:cs typeface="Arial" panose="020B0604020202020204" pitchFamily="34" charset="0"/>
              </a:rPr>
              <a:t>虽然曾经确认过，仍再次发送</a:t>
            </a:r>
            <a:r>
              <a:rPr lang="en-US" altLang="zh-CN" sz="2400" dirty="0">
                <a:ea typeface="楷体" panose="02010609060101010101" pitchFamily="49" charset="-122"/>
                <a:cs typeface="Arial" panose="020B0604020202020204" pitchFamily="34" charset="0"/>
              </a:rPr>
              <a:t>n</a:t>
            </a:r>
            <a:r>
              <a:rPr lang="zh-CN" altLang="en-US" sz="2400" dirty="0">
                <a:ea typeface="楷体" panose="02010609060101010101" pitchFamily="49" charset="-122"/>
                <a:cs typeface="Arial" panose="020B0604020202020204" pitchFamily="34" charset="0"/>
              </a:rPr>
              <a:t>的确认</a:t>
            </a:r>
            <a:r>
              <a:rPr lang="en-US" altLang="zh-CN" sz="2400" dirty="0">
                <a:ea typeface="楷体" panose="02010609060101010101" pitchFamily="49" charset="-122"/>
                <a:cs typeface="Arial" panose="020B0604020202020204" pitchFamily="34" charset="0"/>
              </a:rPr>
              <a:t>ACK(n)</a:t>
            </a:r>
          </a:p>
          <a:p>
            <a:pPr eaLnBrk="1" hangingPunct="1">
              <a:spcBef>
                <a:spcPct val="20000"/>
              </a:spcBef>
              <a:buClr>
                <a:schemeClr val="accent1"/>
              </a:buClr>
              <a:buSzPct val="65000"/>
              <a:buFont typeface="Wingdings" panose="05000000000000000000" pitchFamily="2" charset="2"/>
              <a:buNone/>
            </a:pPr>
            <a:r>
              <a:rPr lang="zh-CN" altLang="en-US" sz="2400" dirty="0">
                <a:solidFill>
                  <a:srgbClr val="FF0000"/>
                </a:solidFill>
                <a:ea typeface="楷体" panose="02010609060101010101" pitchFamily="49" charset="-122"/>
                <a:cs typeface="Arial" panose="020B0604020202020204" pitchFamily="34" charset="0"/>
              </a:rPr>
              <a:t>其他情况</a:t>
            </a:r>
            <a:r>
              <a:rPr lang="en-US" altLang="zh-CN" sz="2400" dirty="0">
                <a:solidFill>
                  <a:srgbClr val="FF0000"/>
                </a:solidFill>
                <a:ea typeface="楷体" panose="02010609060101010101" pitchFamily="49" charset="-122"/>
                <a:cs typeface="Arial" panose="020B0604020202020204" pitchFamily="34" charset="0"/>
              </a:rPr>
              <a:t>: </a:t>
            </a:r>
            <a:r>
              <a:rPr lang="zh-CN" altLang="en-US" sz="2400" dirty="0">
                <a:ea typeface="楷体" panose="02010609060101010101" pitchFamily="49" charset="-122"/>
                <a:cs typeface="Arial" panose="020B0604020202020204" pitchFamily="34" charset="0"/>
              </a:rPr>
              <a:t>忽略该分组</a:t>
            </a:r>
            <a:endParaRPr lang="zh-CN" altLang="en-US" sz="2800" dirty="0">
              <a:ea typeface="楷体" panose="02010609060101010101" pitchFamily="49" charset="-122"/>
              <a:cs typeface="Arial" panose="020B0604020202020204" pitchFamily="34" charset="0"/>
            </a:endParaRPr>
          </a:p>
        </p:txBody>
      </p:sp>
      <p:sp>
        <p:nvSpPr>
          <p:cNvPr id="8" name="Rectangle 5">
            <a:extLst>
              <a:ext uri="{FF2B5EF4-FFF2-40B4-BE49-F238E27FC236}">
                <a16:creationId xmlns:a16="http://schemas.microsoft.com/office/drawing/2014/main" id="{C7A3CFB6-4FA1-4443-AA2C-E5FC4C5D2CA9}"/>
              </a:ext>
            </a:extLst>
          </p:cNvPr>
          <p:cNvSpPr>
            <a:spLocks noChangeArrowheads="1"/>
          </p:cNvSpPr>
          <p:nvPr/>
        </p:nvSpPr>
        <p:spPr bwMode="auto">
          <a:xfrm>
            <a:off x="603250" y="2071688"/>
            <a:ext cx="10975606" cy="4094162"/>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grpSp>
        <p:nvGrpSpPr>
          <p:cNvPr id="9" name="Group 6">
            <a:extLst>
              <a:ext uri="{FF2B5EF4-FFF2-40B4-BE49-F238E27FC236}">
                <a16:creationId xmlns:a16="http://schemas.microsoft.com/office/drawing/2014/main" id="{0D1EE3D5-6B31-464B-B123-178A3362ED69}"/>
              </a:ext>
            </a:extLst>
          </p:cNvPr>
          <p:cNvGrpSpPr>
            <a:grpSpLocks/>
          </p:cNvGrpSpPr>
          <p:nvPr/>
        </p:nvGrpSpPr>
        <p:grpSpPr bwMode="auto">
          <a:xfrm>
            <a:off x="1060450" y="1843088"/>
            <a:ext cx="1304925" cy="457200"/>
            <a:chOff x="3360" y="175"/>
            <a:chExt cx="822" cy="288"/>
          </a:xfrm>
        </p:grpSpPr>
        <p:sp>
          <p:nvSpPr>
            <p:cNvPr id="10" name="Rectangle 7">
              <a:extLst>
                <a:ext uri="{FF2B5EF4-FFF2-40B4-BE49-F238E27FC236}">
                  <a16:creationId xmlns:a16="http://schemas.microsoft.com/office/drawing/2014/main" id="{68086C0E-74B7-4D54-B126-9D4F6F332A5B}"/>
                </a:ext>
              </a:extLst>
            </p:cNvPr>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楷体" panose="02010609060101010101" pitchFamily="49" charset="-122"/>
                <a:cs typeface="Arial" panose="020B0604020202020204" pitchFamily="34" charset="0"/>
              </a:endParaRPr>
            </a:p>
          </p:txBody>
        </p:sp>
        <p:sp>
          <p:nvSpPr>
            <p:cNvPr id="11" name="Text Box 8">
              <a:extLst>
                <a:ext uri="{FF2B5EF4-FFF2-40B4-BE49-F238E27FC236}">
                  <a16:creationId xmlns:a16="http://schemas.microsoft.com/office/drawing/2014/main" id="{17C54B34-FC8A-49FA-926A-C4E3CBBB369C}"/>
                </a:ext>
              </a:extLst>
            </p:cNvPr>
            <p:cNvSpPr txBox="1">
              <a:spLocks noChangeArrowheads="1"/>
            </p:cNvSpPr>
            <p:nvPr/>
          </p:nvSpPr>
          <p:spPr bwMode="auto">
            <a:xfrm>
              <a:off x="3422" y="175"/>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FF"/>
                  </a:solidFill>
                  <a:ea typeface="楷体" panose="02010609060101010101" pitchFamily="49" charset="-122"/>
                  <a:cs typeface="Arial" panose="020B0604020202020204" pitchFamily="34" charset="0"/>
                </a:rPr>
                <a:t>接收方</a:t>
              </a:r>
            </a:p>
          </p:txBody>
        </p:sp>
      </p:grpSp>
      <p:grpSp>
        <p:nvGrpSpPr>
          <p:cNvPr id="12" name="组合 11">
            <a:extLst>
              <a:ext uri="{FF2B5EF4-FFF2-40B4-BE49-F238E27FC236}">
                <a16:creationId xmlns:a16="http://schemas.microsoft.com/office/drawing/2014/main" id="{7BFE61B8-127B-4A4B-BE78-4A8197436BC2}"/>
              </a:ext>
            </a:extLst>
          </p:cNvPr>
          <p:cNvGrpSpPr/>
          <p:nvPr/>
        </p:nvGrpSpPr>
        <p:grpSpPr>
          <a:xfrm>
            <a:off x="153766" y="-276446"/>
            <a:ext cx="7384717" cy="1936093"/>
            <a:chOff x="551030" y="-368704"/>
            <a:chExt cx="6614890" cy="1936093"/>
          </a:xfrm>
        </p:grpSpPr>
        <p:grpSp>
          <p:nvGrpSpPr>
            <p:cNvPr id="13" name="组合 12">
              <a:extLst>
                <a:ext uri="{FF2B5EF4-FFF2-40B4-BE49-F238E27FC236}">
                  <a16:creationId xmlns:a16="http://schemas.microsoft.com/office/drawing/2014/main" id="{E1528464-B2D9-49F5-937D-F8FEF71ECEF5}"/>
                </a:ext>
              </a:extLst>
            </p:cNvPr>
            <p:cNvGrpSpPr/>
            <p:nvPr/>
          </p:nvGrpSpPr>
          <p:grpSpPr>
            <a:xfrm>
              <a:off x="1201632" y="303925"/>
              <a:ext cx="5964288" cy="1263464"/>
              <a:chOff x="1839059" y="967769"/>
              <a:chExt cx="5964288" cy="1263464"/>
            </a:xfrm>
          </p:grpSpPr>
          <p:sp>
            <p:nvSpPr>
              <p:cNvPr id="15" name="矩形: 圆角 30">
                <a:extLst>
                  <a:ext uri="{FF2B5EF4-FFF2-40B4-BE49-F238E27FC236}">
                    <a16:creationId xmlns:a16="http://schemas.microsoft.com/office/drawing/2014/main" id="{1B8A8A3B-80BB-46F2-82B6-C77D5FDA7413}"/>
                  </a:ext>
                </a:extLst>
              </p:cNvPr>
              <p:cNvSpPr/>
              <p:nvPr/>
            </p:nvSpPr>
            <p:spPr>
              <a:xfrm>
                <a:off x="1839059" y="967769"/>
                <a:ext cx="596428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6" name="文本框 15">
                <a:extLst>
                  <a:ext uri="{FF2B5EF4-FFF2-40B4-BE49-F238E27FC236}">
                    <a16:creationId xmlns:a16="http://schemas.microsoft.com/office/drawing/2014/main" id="{6547D599-2D7A-46F5-9C84-08E9BA7C0430}"/>
                  </a:ext>
                </a:extLst>
              </p:cNvPr>
              <p:cNvSpPr txBox="1"/>
              <p:nvPr/>
            </p:nvSpPr>
            <p:spPr>
              <a:xfrm>
                <a:off x="2673077" y="1030904"/>
                <a:ext cx="5017254" cy="1200329"/>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不可靠信道上的可靠传输</a:t>
                </a:r>
              </a:p>
            </p:txBody>
          </p:sp>
        </p:grpSp>
        <p:pic>
          <p:nvPicPr>
            <p:cNvPr id="14" name="图片 13">
              <a:extLst>
                <a:ext uri="{FF2B5EF4-FFF2-40B4-BE49-F238E27FC236}">
                  <a16:creationId xmlns:a16="http://schemas.microsoft.com/office/drawing/2014/main" id="{3AD93F44-D559-4C1C-9CEE-E925A98CEF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7" name="组合 16">
            <a:extLst>
              <a:ext uri="{FF2B5EF4-FFF2-40B4-BE49-F238E27FC236}">
                <a16:creationId xmlns:a16="http://schemas.microsoft.com/office/drawing/2014/main" id="{5DB2F61D-753F-43A3-9DE8-065503583361}"/>
              </a:ext>
            </a:extLst>
          </p:cNvPr>
          <p:cNvGrpSpPr/>
          <p:nvPr/>
        </p:nvGrpSpPr>
        <p:grpSpPr>
          <a:xfrm>
            <a:off x="603250" y="1288211"/>
            <a:ext cx="4307230" cy="526732"/>
            <a:chOff x="722008" y="1303131"/>
            <a:chExt cx="4112669" cy="502940"/>
          </a:xfrm>
        </p:grpSpPr>
        <p:sp>
          <p:nvSpPr>
            <p:cNvPr id="18" name="流程图: 手动输入 6">
              <a:extLst>
                <a:ext uri="{FF2B5EF4-FFF2-40B4-BE49-F238E27FC236}">
                  <a16:creationId xmlns:a16="http://schemas.microsoft.com/office/drawing/2014/main" id="{F04E03CD-E835-4408-993F-EFB347558707}"/>
                </a:ext>
              </a:extLst>
            </p:cNvPr>
            <p:cNvSpPr/>
            <p:nvPr/>
          </p:nvSpPr>
          <p:spPr>
            <a:xfrm rot="5400000" flipV="1">
              <a:off x="2673708" y="-381975"/>
              <a:ext cx="475861" cy="384607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5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1050 h 10000"/>
                <a:gd name="connsiteX0" fmla="*/ 0 w 10000"/>
                <a:gd name="connsiteY0" fmla="*/ 988 h 9938"/>
                <a:gd name="connsiteX1" fmla="*/ 9911 w 10000"/>
                <a:gd name="connsiteY1" fmla="*/ 0 h 9938"/>
                <a:gd name="connsiteX2" fmla="*/ 10000 w 10000"/>
                <a:gd name="connsiteY2" fmla="*/ 9938 h 9938"/>
                <a:gd name="connsiteX3" fmla="*/ 0 w 10000"/>
                <a:gd name="connsiteY3" fmla="*/ 9938 h 9938"/>
                <a:gd name="connsiteX4" fmla="*/ 0 w 10000"/>
                <a:gd name="connsiteY4" fmla="*/ 988 h 9938"/>
                <a:gd name="connsiteX0" fmla="*/ 0 w 10000"/>
                <a:gd name="connsiteY0" fmla="*/ 1853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853 h 10000"/>
                <a:gd name="connsiteX0" fmla="*/ 0 w 10000"/>
                <a:gd name="connsiteY0" fmla="*/ 1796 h 10000"/>
                <a:gd name="connsiteX1" fmla="*/ 9911 w 10000"/>
                <a:gd name="connsiteY1" fmla="*/ 0 h 10000"/>
                <a:gd name="connsiteX2" fmla="*/ 10000 w 10000"/>
                <a:gd name="connsiteY2" fmla="*/ 10000 h 10000"/>
                <a:gd name="connsiteX3" fmla="*/ 0 w 10000"/>
                <a:gd name="connsiteY3" fmla="*/ 10000 h 10000"/>
                <a:gd name="connsiteX4" fmla="*/ 0 w 10000"/>
                <a:gd name="connsiteY4" fmla="*/ 1796 h 10000"/>
                <a:gd name="connsiteX0" fmla="*/ 106 w 10000"/>
                <a:gd name="connsiteY0" fmla="*/ 804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804 h 10000"/>
                <a:gd name="connsiteX0" fmla="*/ 106 w 10000"/>
                <a:gd name="connsiteY0" fmla="*/ 793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93 h 10000"/>
                <a:gd name="connsiteX0" fmla="*/ 106 w 10000"/>
                <a:gd name="connsiteY0" fmla="*/ 758 h 10000"/>
                <a:gd name="connsiteX1" fmla="*/ 9911 w 10000"/>
                <a:gd name="connsiteY1" fmla="*/ 0 h 10000"/>
                <a:gd name="connsiteX2" fmla="*/ 10000 w 10000"/>
                <a:gd name="connsiteY2" fmla="*/ 10000 h 10000"/>
                <a:gd name="connsiteX3" fmla="*/ 0 w 10000"/>
                <a:gd name="connsiteY3" fmla="*/ 10000 h 10000"/>
                <a:gd name="connsiteX4" fmla="*/ 106 w 10000"/>
                <a:gd name="connsiteY4" fmla="*/ 758 h 10000"/>
                <a:gd name="connsiteX0" fmla="*/ 50 w 10000"/>
                <a:gd name="connsiteY0" fmla="*/ 854 h 10000"/>
                <a:gd name="connsiteX1" fmla="*/ 9911 w 10000"/>
                <a:gd name="connsiteY1" fmla="*/ 0 h 10000"/>
                <a:gd name="connsiteX2" fmla="*/ 10000 w 10000"/>
                <a:gd name="connsiteY2" fmla="*/ 10000 h 10000"/>
                <a:gd name="connsiteX3" fmla="*/ 0 w 10000"/>
                <a:gd name="connsiteY3" fmla="*/ 10000 h 10000"/>
                <a:gd name="connsiteX4" fmla="*/ 50 w 10000"/>
                <a:gd name="connsiteY4" fmla="*/ 85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4">
                <a:latin typeface="+mn-ea"/>
                <a:cs typeface="Arial" panose="020B0604020202020204" pitchFamily="34" charset="0"/>
              </a:endParaRPr>
            </a:p>
          </p:txBody>
        </p:sp>
        <p:grpSp>
          <p:nvGrpSpPr>
            <p:cNvPr id="19" name="组合 18">
              <a:extLst>
                <a:ext uri="{FF2B5EF4-FFF2-40B4-BE49-F238E27FC236}">
                  <a16:creationId xmlns:a16="http://schemas.microsoft.com/office/drawing/2014/main" id="{A2EE6555-793B-473A-AC4C-DCC7118DD48E}"/>
                </a:ext>
              </a:extLst>
            </p:cNvPr>
            <p:cNvGrpSpPr/>
            <p:nvPr/>
          </p:nvGrpSpPr>
          <p:grpSpPr>
            <a:xfrm>
              <a:off x="722008" y="1303131"/>
              <a:ext cx="546594" cy="475865"/>
              <a:chOff x="708742" y="1296102"/>
              <a:chExt cx="454744" cy="283828"/>
            </a:xfrm>
          </p:grpSpPr>
          <p:sp>
            <p:nvSpPr>
              <p:cNvPr id="21" name="平行四边形 20">
                <a:extLst>
                  <a:ext uri="{FF2B5EF4-FFF2-40B4-BE49-F238E27FC236}">
                    <a16:creationId xmlns:a16="http://schemas.microsoft.com/office/drawing/2014/main" id="{BDC47E77-EFC6-4755-9226-324B4A78026B}"/>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22" name="平行四边形 21">
                <a:extLst>
                  <a:ext uri="{FF2B5EF4-FFF2-40B4-BE49-F238E27FC236}">
                    <a16:creationId xmlns:a16="http://schemas.microsoft.com/office/drawing/2014/main" id="{00725270-BC2C-48DB-B64E-FEDD85993077}"/>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20" name="Text Box 79">
              <a:extLst>
                <a:ext uri="{FF2B5EF4-FFF2-40B4-BE49-F238E27FC236}">
                  <a16:creationId xmlns:a16="http://schemas.microsoft.com/office/drawing/2014/main" id="{6B4A514E-BC00-4DE1-829A-2159436988FB}"/>
                </a:ext>
              </a:extLst>
            </p:cNvPr>
            <p:cNvSpPr txBox="1">
              <a:spLocks noChangeArrowheads="1"/>
            </p:cNvSpPr>
            <p:nvPr/>
          </p:nvSpPr>
          <p:spPr bwMode="auto">
            <a:xfrm>
              <a:off x="1407438" y="1335871"/>
              <a:ext cx="317289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选择重传（</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SR</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）协议</a:t>
              </a:r>
            </a:p>
          </p:txBody>
        </p:sp>
      </p:grpSp>
    </p:spTree>
    <p:extLst>
      <p:ext uri="{BB962C8B-B14F-4D97-AF65-F5344CB8AC3E}">
        <p14:creationId xmlns:p14="http://schemas.microsoft.com/office/powerpoint/2010/main" val="3069865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E7D2391-B17B-465B-91AA-0D5F65BCC3B3}"/>
              </a:ext>
            </a:extLst>
          </p:cNvPr>
          <p:cNvGrpSpPr/>
          <p:nvPr/>
        </p:nvGrpSpPr>
        <p:grpSpPr>
          <a:xfrm>
            <a:off x="430213" y="-91441"/>
            <a:ext cx="4357998" cy="1428589"/>
            <a:chOff x="551030" y="-368704"/>
            <a:chExt cx="4053756" cy="1428589"/>
          </a:xfrm>
        </p:grpSpPr>
        <p:grpSp>
          <p:nvGrpSpPr>
            <p:cNvPr id="3" name="组合 2">
              <a:extLst>
                <a:ext uri="{FF2B5EF4-FFF2-40B4-BE49-F238E27FC236}">
                  <a16:creationId xmlns:a16="http://schemas.microsoft.com/office/drawing/2014/main" id="{A371A1F4-8BA3-42DD-920C-E05568D79107}"/>
                </a:ext>
              </a:extLst>
            </p:cNvPr>
            <p:cNvGrpSpPr/>
            <p:nvPr/>
          </p:nvGrpSpPr>
          <p:grpSpPr>
            <a:xfrm>
              <a:off x="998431" y="303925"/>
              <a:ext cx="3606355" cy="687997"/>
              <a:chOff x="1635858" y="967769"/>
              <a:chExt cx="3606355" cy="687997"/>
            </a:xfrm>
          </p:grpSpPr>
          <p:sp>
            <p:nvSpPr>
              <p:cNvPr id="5" name="矩形: 圆角 52">
                <a:extLst>
                  <a:ext uri="{FF2B5EF4-FFF2-40B4-BE49-F238E27FC236}">
                    <a16:creationId xmlns:a16="http://schemas.microsoft.com/office/drawing/2014/main" id="{B5F81FBC-7F4A-4285-AB40-8FDF01DE5CB1}"/>
                  </a:ext>
                </a:extLst>
              </p:cNvPr>
              <p:cNvSpPr/>
              <p:nvPr/>
            </p:nvSpPr>
            <p:spPr>
              <a:xfrm>
                <a:off x="1635858" y="967769"/>
                <a:ext cx="360635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AD0BC4CA-5DBB-4752-B482-6843087C7489}"/>
                  </a:ext>
                </a:extLst>
              </p:cNvPr>
              <p:cNvSpPr txBox="1"/>
              <p:nvPr/>
            </p:nvSpPr>
            <p:spPr>
              <a:xfrm>
                <a:off x="2786093" y="1009435"/>
                <a:ext cx="2099476"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SR</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的例子</a:t>
                </a:r>
              </a:p>
            </p:txBody>
          </p:sp>
        </p:grpSp>
        <p:pic>
          <p:nvPicPr>
            <p:cNvPr id="4" name="图片 3">
              <a:extLst>
                <a:ext uri="{FF2B5EF4-FFF2-40B4-BE49-F238E27FC236}">
                  <a16:creationId xmlns:a16="http://schemas.microsoft.com/office/drawing/2014/main" id="{11603FAF-BEB3-4FCC-98DE-11DFEA07B3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7" name="组合 6"/>
          <p:cNvGrpSpPr/>
          <p:nvPr/>
        </p:nvGrpSpPr>
        <p:grpSpPr>
          <a:xfrm>
            <a:off x="430213" y="1289679"/>
            <a:ext cx="5865006" cy="4797244"/>
            <a:chOff x="486689" y="1443055"/>
            <a:chExt cx="6009420" cy="5092216"/>
          </a:xfrm>
        </p:grpSpPr>
        <p:sp>
          <p:nvSpPr>
            <p:cNvPr id="8" name="Text Box 5">
              <a:extLst>
                <a:ext uri="{FF2B5EF4-FFF2-40B4-BE49-F238E27FC236}">
                  <a16:creationId xmlns:a16="http://schemas.microsoft.com/office/drawing/2014/main" id="{541F9D0F-79A1-419E-8BD0-DF9941FC02B7}"/>
                </a:ext>
              </a:extLst>
            </p:cNvPr>
            <p:cNvSpPr txBox="1">
              <a:spLocks noChangeArrowheads="1"/>
            </p:cNvSpPr>
            <p:nvPr/>
          </p:nvSpPr>
          <p:spPr bwMode="auto">
            <a:xfrm>
              <a:off x="2907249" y="1443055"/>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发送方</a:t>
              </a:r>
              <a:endParaRPr lang="en-US" altLang="zh-CN"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 name="Text Box 6">
              <a:extLst>
                <a:ext uri="{FF2B5EF4-FFF2-40B4-BE49-F238E27FC236}">
                  <a16:creationId xmlns:a16="http://schemas.microsoft.com/office/drawing/2014/main" id="{E4CF0DEA-8B50-4019-A42B-4E9B53A1F1A8}"/>
                </a:ext>
              </a:extLst>
            </p:cNvPr>
            <p:cNvSpPr txBox="1">
              <a:spLocks noChangeArrowheads="1"/>
            </p:cNvSpPr>
            <p:nvPr/>
          </p:nvSpPr>
          <p:spPr bwMode="auto">
            <a:xfrm>
              <a:off x="5695890" y="1443055"/>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B050"/>
                  </a:solidFill>
                  <a:latin typeface="Times New Roman" panose="02020603050405020304" pitchFamily="18" charset="0"/>
                  <a:ea typeface="思源黑体 CN Normal" panose="020B0400000000000000" pitchFamily="34" charset="-122"/>
                  <a:cs typeface="Times New Roman" panose="02020603050405020304" pitchFamily="18" charset="0"/>
                </a:rPr>
                <a:t>接收方</a:t>
              </a:r>
              <a:endParaRPr lang="en-US" altLang="zh-CN" sz="1600" dirty="0">
                <a:solidFill>
                  <a:srgbClr val="00B05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 name="Line 14">
              <a:extLst>
                <a:ext uri="{FF2B5EF4-FFF2-40B4-BE49-F238E27FC236}">
                  <a16:creationId xmlns:a16="http://schemas.microsoft.com/office/drawing/2014/main" id="{87AF94FB-94D9-435B-8B3E-199003973838}"/>
                </a:ext>
              </a:extLst>
            </p:cNvPr>
            <p:cNvSpPr>
              <a:spLocks noChangeShapeType="1"/>
            </p:cNvSpPr>
            <p:nvPr/>
          </p:nvSpPr>
          <p:spPr bwMode="auto">
            <a:xfrm>
              <a:off x="5660987" y="1710677"/>
              <a:ext cx="23727" cy="4824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1" name="Text Box 59">
              <a:extLst>
                <a:ext uri="{FF2B5EF4-FFF2-40B4-BE49-F238E27FC236}">
                  <a16:creationId xmlns:a16="http://schemas.microsoft.com/office/drawing/2014/main" id="{FBEA7652-F364-4849-AAB3-05BFD340828D}"/>
                </a:ext>
              </a:extLst>
            </p:cNvPr>
            <p:cNvSpPr txBox="1">
              <a:spLocks noChangeArrowheads="1"/>
            </p:cNvSpPr>
            <p:nvPr/>
          </p:nvSpPr>
          <p:spPr bwMode="auto">
            <a:xfrm>
              <a:off x="486689" y="1443055"/>
              <a:ext cx="15199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发送窗口</a:t>
              </a:r>
              <a:r>
                <a:rPr lang="en-US" altLang="zh-CN" sz="16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(N=4)</a:t>
              </a:r>
            </a:p>
          </p:txBody>
        </p:sp>
        <p:sp>
          <p:nvSpPr>
            <p:cNvPr id="12" name="Line 14">
              <a:extLst>
                <a:ext uri="{FF2B5EF4-FFF2-40B4-BE49-F238E27FC236}">
                  <a16:creationId xmlns:a16="http://schemas.microsoft.com/office/drawing/2014/main" id="{87AF94FB-94D9-435B-8B3E-199003973838}"/>
                </a:ext>
              </a:extLst>
            </p:cNvPr>
            <p:cNvSpPr>
              <a:spLocks noChangeShapeType="1"/>
            </p:cNvSpPr>
            <p:nvPr/>
          </p:nvSpPr>
          <p:spPr bwMode="auto">
            <a:xfrm flipH="1">
              <a:off x="3671754" y="1700213"/>
              <a:ext cx="56217" cy="48350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13" name="组合 12"/>
          <p:cNvGrpSpPr/>
          <p:nvPr/>
        </p:nvGrpSpPr>
        <p:grpSpPr>
          <a:xfrm>
            <a:off x="595181" y="1628233"/>
            <a:ext cx="4888949" cy="561221"/>
            <a:chOff x="641658" y="1710677"/>
            <a:chExt cx="5009330" cy="595729"/>
          </a:xfrm>
        </p:grpSpPr>
        <p:sp>
          <p:nvSpPr>
            <p:cNvPr id="14" name="Text Box 4">
              <a:extLst>
                <a:ext uri="{FF2B5EF4-FFF2-40B4-BE49-F238E27FC236}">
                  <a16:creationId xmlns:a16="http://schemas.microsoft.com/office/drawing/2014/main" id="{430809B9-D8DE-4D96-BBEF-87E58BC0D821}"/>
                </a:ext>
              </a:extLst>
            </p:cNvPr>
            <p:cNvSpPr txBox="1">
              <a:spLocks noChangeArrowheads="1"/>
            </p:cNvSpPr>
            <p:nvPr/>
          </p:nvSpPr>
          <p:spPr bwMode="auto">
            <a:xfrm>
              <a:off x="2690062" y="1710677"/>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pkt0</a:t>
              </a:r>
            </a:p>
          </p:txBody>
        </p:sp>
        <p:sp>
          <p:nvSpPr>
            <p:cNvPr id="15" name="Line 7">
              <a:extLst>
                <a:ext uri="{FF2B5EF4-FFF2-40B4-BE49-F238E27FC236}">
                  <a16:creationId xmlns:a16="http://schemas.microsoft.com/office/drawing/2014/main" id="{42BF0BE3-D398-415A-B7DC-778D9F00500F}"/>
                </a:ext>
              </a:extLst>
            </p:cNvPr>
            <p:cNvSpPr>
              <a:spLocks noChangeShapeType="1"/>
            </p:cNvSpPr>
            <p:nvPr/>
          </p:nvSpPr>
          <p:spPr bwMode="auto">
            <a:xfrm>
              <a:off x="3759512" y="1884967"/>
              <a:ext cx="1891476" cy="421439"/>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6" name="Group 65">
              <a:extLst>
                <a:ext uri="{FF2B5EF4-FFF2-40B4-BE49-F238E27FC236}">
                  <a16:creationId xmlns:a16="http://schemas.microsoft.com/office/drawing/2014/main" id="{54D7D24A-8772-4203-8906-6AF3F4A02532}"/>
                </a:ext>
              </a:extLst>
            </p:cNvPr>
            <p:cNvGrpSpPr>
              <a:grpSpLocks/>
            </p:cNvGrpSpPr>
            <p:nvPr/>
          </p:nvGrpSpPr>
          <p:grpSpPr bwMode="auto">
            <a:xfrm>
              <a:off x="641658" y="1744964"/>
              <a:ext cx="1254318" cy="277150"/>
              <a:chOff x="152" y="914"/>
              <a:chExt cx="878" cy="194"/>
            </a:xfrm>
            <a:solidFill>
              <a:srgbClr val="009FF6"/>
            </a:solidFill>
          </p:grpSpPr>
          <p:sp>
            <p:nvSpPr>
              <p:cNvPr id="17" name="Rectangle 60">
                <a:extLst>
                  <a:ext uri="{FF2B5EF4-FFF2-40B4-BE49-F238E27FC236}">
                    <a16:creationId xmlns:a16="http://schemas.microsoft.com/office/drawing/2014/main" id="{C103021C-3616-4679-B899-E0001CEB72AB}"/>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8" name="Text Box 46">
                <a:extLst>
                  <a:ext uri="{FF2B5EF4-FFF2-40B4-BE49-F238E27FC236}">
                    <a16:creationId xmlns:a16="http://schemas.microsoft.com/office/drawing/2014/main" id="{3440D57F-DF6C-41B5-ABD3-E381D7AD3BD8}"/>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grpSp>
        <p:nvGrpSpPr>
          <p:cNvPr id="19" name="组合 18"/>
          <p:cNvGrpSpPr/>
          <p:nvPr/>
        </p:nvGrpSpPr>
        <p:grpSpPr>
          <a:xfrm>
            <a:off x="3650993" y="2013242"/>
            <a:ext cx="3982014" cy="1255212"/>
            <a:chOff x="3899466" y="1578974"/>
            <a:chExt cx="3978734" cy="1235517"/>
          </a:xfrm>
        </p:grpSpPr>
        <p:sp>
          <p:nvSpPr>
            <p:cNvPr id="20" name="Text Box 15">
              <a:extLst>
                <a:ext uri="{FF2B5EF4-FFF2-40B4-BE49-F238E27FC236}">
                  <a16:creationId xmlns:a16="http://schemas.microsoft.com/office/drawing/2014/main" id="{A49B40A7-0FA2-40C1-969B-DA5A09557B21}"/>
                </a:ext>
              </a:extLst>
            </p:cNvPr>
            <p:cNvSpPr txBox="1">
              <a:spLocks noChangeArrowheads="1"/>
            </p:cNvSpPr>
            <p:nvPr/>
          </p:nvSpPr>
          <p:spPr bwMode="auto">
            <a:xfrm>
              <a:off x="5763519" y="1578974"/>
              <a:ext cx="21146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pkt0, send ack0</a:t>
              </a:r>
            </a:p>
          </p:txBody>
        </p:sp>
        <p:sp>
          <p:nvSpPr>
            <p:cNvPr id="21" name="Line 17">
              <a:extLst>
                <a:ext uri="{FF2B5EF4-FFF2-40B4-BE49-F238E27FC236}">
                  <a16:creationId xmlns:a16="http://schemas.microsoft.com/office/drawing/2014/main" id="{D570E475-ADD7-4A2D-8552-6C0AFFEAFB16}"/>
                </a:ext>
              </a:extLst>
            </p:cNvPr>
            <p:cNvSpPr>
              <a:spLocks noChangeShapeType="1"/>
            </p:cNvSpPr>
            <p:nvPr/>
          </p:nvSpPr>
          <p:spPr bwMode="auto">
            <a:xfrm flipH="1">
              <a:off x="3899466" y="1854467"/>
              <a:ext cx="1812903" cy="960024"/>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2" name="组合 21"/>
          <p:cNvGrpSpPr/>
          <p:nvPr/>
        </p:nvGrpSpPr>
        <p:grpSpPr>
          <a:xfrm>
            <a:off x="596610" y="1939670"/>
            <a:ext cx="4886053" cy="586767"/>
            <a:chOff x="743755" y="1505402"/>
            <a:chExt cx="5006362" cy="622846"/>
          </a:xfrm>
        </p:grpSpPr>
        <p:grpSp>
          <p:nvGrpSpPr>
            <p:cNvPr id="23" name="组合 22"/>
            <p:cNvGrpSpPr/>
            <p:nvPr/>
          </p:nvGrpSpPr>
          <p:grpSpPr>
            <a:xfrm>
              <a:off x="743755" y="1505402"/>
              <a:ext cx="3067059" cy="342866"/>
              <a:chOff x="743755" y="1505402"/>
              <a:chExt cx="3067059" cy="342866"/>
            </a:xfrm>
          </p:grpSpPr>
          <p:sp>
            <p:nvSpPr>
              <p:cNvPr id="25" name="Text Box 4">
                <a:extLst>
                  <a:ext uri="{FF2B5EF4-FFF2-40B4-BE49-F238E27FC236}">
                    <a16:creationId xmlns:a16="http://schemas.microsoft.com/office/drawing/2014/main" id="{430809B9-D8DE-4D96-BBEF-87E58BC0D821}"/>
                  </a:ext>
                </a:extLst>
              </p:cNvPr>
              <p:cNvSpPr txBox="1">
                <a:spLocks noChangeArrowheads="1"/>
              </p:cNvSpPr>
              <p:nvPr/>
            </p:nvSpPr>
            <p:spPr bwMode="auto">
              <a:xfrm>
                <a:off x="2781365" y="1505402"/>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pkt1</a:t>
                </a:r>
              </a:p>
            </p:txBody>
          </p:sp>
          <p:grpSp>
            <p:nvGrpSpPr>
              <p:cNvPr id="26" name="Group 67">
                <a:extLst>
                  <a:ext uri="{FF2B5EF4-FFF2-40B4-BE49-F238E27FC236}">
                    <a16:creationId xmlns:a16="http://schemas.microsoft.com/office/drawing/2014/main" id="{31FB5872-FF89-468F-BBD8-5CEA46DCA1C2}"/>
                  </a:ext>
                </a:extLst>
              </p:cNvPr>
              <p:cNvGrpSpPr>
                <a:grpSpLocks/>
              </p:cNvGrpSpPr>
              <p:nvPr/>
            </p:nvGrpSpPr>
            <p:grpSpPr bwMode="auto">
              <a:xfrm>
                <a:off x="743755" y="1571118"/>
                <a:ext cx="1252889" cy="277150"/>
                <a:chOff x="153" y="914"/>
                <a:chExt cx="877" cy="194"/>
              </a:xfrm>
              <a:solidFill>
                <a:srgbClr val="009FF6"/>
              </a:solidFill>
            </p:grpSpPr>
            <p:sp>
              <p:nvSpPr>
                <p:cNvPr id="27" name="Rectangle 68">
                  <a:extLst>
                    <a:ext uri="{FF2B5EF4-FFF2-40B4-BE49-F238E27FC236}">
                      <a16:creationId xmlns:a16="http://schemas.microsoft.com/office/drawing/2014/main" id="{BFD67A19-6DAC-463E-9A5A-916BF87AB8CB}"/>
                    </a:ext>
                  </a:extLst>
                </p:cNvPr>
                <p:cNvSpPr>
                  <a:spLocks noChangeArrowheads="1"/>
                </p:cNvSpPr>
                <p:nvPr/>
              </p:nvSpPr>
              <p:spPr bwMode="auto">
                <a:xfrm>
                  <a:off x="155" y="936"/>
                  <a:ext cx="39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8" name="Text Box 69">
                  <a:extLst>
                    <a:ext uri="{FF2B5EF4-FFF2-40B4-BE49-F238E27FC236}">
                      <a16:creationId xmlns:a16="http://schemas.microsoft.com/office/drawing/2014/main" id="{0E0A8C01-AAC7-46FC-B6AA-0B07C5961425}"/>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sp>
          <p:nvSpPr>
            <p:cNvPr id="24" name="Line 11">
              <a:extLst>
                <a:ext uri="{FF2B5EF4-FFF2-40B4-BE49-F238E27FC236}">
                  <a16:creationId xmlns:a16="http://schemas.microsoft.com/office/drawing/2014/main" id="{4B19D973-1773-4A3D-A37F-16F8F888BB28}"/>
                </a:ext>
              </a:extLst>
            </p:cNvPr>
            <p:cNvSpPr>
              <a:spLocks noChangeShapeType="1"/>
            </p:cNvSpPr>
            <p:nvPr/>
          </p:nvSpPr>
          <p:spPr bwMode="auto">
            <a:xfrm>
              <a:off x="3860070" y="1706808"/>
              <a:ext cx="1890047"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9" name="组合 28"/>
          <p:cNvGrpSpPr/>
          <p:nvPr/>
        </p:nvGrpSpPr>
        <p:grpSpPr>
          <a:xfrm>
            <a:off x="3655750" y="2402915"/>
            <a:ext cx="3944056" cy="1169045"/>
            <a:chOff x="3848894" y="1922686"/>
            <a:chExt cx="4041170" cy="1240927"/>
          </a:xfrm>
        </p:grpSpPr>
        <p:sp>
          <p:nvSpPr>
            <p:cNvPr id="30" name="Text Box 15">
              <a:extLst>
                <a:ext uri="{FF2B5EF4-FFF2-40B4-BE49-F238E27FC236}">
                  <a16:creationId xmlns:a16="http://schemas.microsoft.com/office/drawing/2014/main" id="{A49B40A7-0FA2-40C1-969B-DA5A09557B21}"/>
                </a:ext>
              </a:extLst>
            </p:cNvPr>
            <p:cNvSpPr txBox="1">
              <a:spLocks noChangeArrowheads="1"/>
            </p:cNvSpPr>
            <p:nvPr/>
          </p:nvSpPr>
          <p:spPr bwMode="auto">
            <a:xfrm>
              <a:off x="5775383" y="1922686"/>
              <a:ext cx="21146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pkt1, send ack1</a:t>
              </a:r>
            </a:p>
          </p:txBody>
        </p:sp>
        <p:sp>
          <p:nvSpPr>
            <p:cNvPr id="31" name="Line 21">
              <a:extLst>
                <a:ext uri="{FF2B5EF4-FFF2-40B4-BE49-F238E27FC236}">
                  <a16:creationId xmlns:a16="http://schemas.microsoft.com/office/drawing/2014/main" id="{B6940E5C-9556-4C26-B8C0-00E089630329}"/>
                </a:ext>
              </a:extLst>
            </p:cNvPr>
            <p:cNvSpPr>
              <a:spLocks noChangeShapeType="1"/>
            </p:cNvSpPr>
            <p:nvPr/>
          </p:nvSpPr>
          <p:spPr bwMode="auto">
            <a:xfrm flipH="1">
              <a:off x="3848894" y="2128246"/>
              <a:ext cx="1864244" cy="103536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32" name="组合 31"/>
          <p:cNvGrpSpPr/>
          <p:nvPr/>
        </p:nvGrpSpPr>
        <p:grpSpPr>
          <a:xfrm>
            <a:off x="595181" y="2254026"/>
            <a:ext cx="4247896" cy="382948"/>
            <a:chOff x="742326" y="1819757"/>
            <a:chExt cx="4352492" cy="406495"/>
          </a:xfrm>
        </p:grpSpPr>
        <p:grpSp>
          <p:nvGrpSpPr>
            <p:cNvPr id="33" name="组合 32"/>
            <p:cNvGrpSpPr/>
            <p:nvPr/>
          </p:nvGrpSpPr>
          <p:grpSpPr>
            <a:xfrm>
              <a:off x="742326" y="1819757"/>
              <a:ext cx="3068488" cy="380079"/>
              <a:chOff x="742326" y="1819757"/>
              <a:chExt cx="3068488" cy="380079"/>
            </a:xfrm>
          </p:grpSpPr>
          <p:sp>
            <p:nvSpPr>
              <p:cNvPr id="38" name="Text Box 4">
                <a:extLst>
                  <a:ext uri="{FF2B5EF4-FFF2-40B4-BE49-F238E27FC236}">
                    <a16:creationId xmlns:a16="http://schemas.microsoft.com/office/drawing/2014/main" id="{430809B9-D8DE-4D96-BBEF-87E58BC0D821}"/>
                  </a:ext>
                </a:extLst>
              </p:cNvPr>
              <p:cNvSpPr txBox="1">
                <a:spLocks noChangeArrowheads="1"/>
              </p:cNvSpPr>
              <p:nvPr/>
            </p:nvSpPr>
            <p:spPr bwMode="auto">
              <a:xfrm>
                <a:off x="2781365" y="1819757"/>
                <a:ext cx="102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pkt2</a:t>
                </a:r>
              </a:p>
            </p:txBody>
          </p:sp>
          <p:grpSp>
            <p:nvGrpSpPr>
              <p:cNvPr id="39" name="Group 70">
                <a:extLst>
                  <a:ext uri="{FF2B5EF4-FFF2-40B4-BE49-F238E27FC236}">
                    <a16:creationId xmlns:a16="http://schemas.microsoft.com/office/drawing/2014/main" id="{CDC704D5-352D-4620-BB5F-9EB146BC1BCD}"/>
                  </a:ext>
                </a:extLst>
              </p:cNvPr>
              <p:cNvGrpSpPr>
                <a:grpSpLocks/>
              </p:cNvGrpSpPr>
              <p:nvPr/>
            </p:nvGrpSpPr>
            <p:grpSpPr bwMode="auto">
              <a:xfrm>
                <a:off x="742326" y="1922686"/>
                <a:ext cx="1254317" cy="277150"/>
                <a:chOff x="152" y="914"/>
                <a:chExt cx="878" cy="194"/>
              </a:xfrm>
              <a:solidFill>
                <a:srgbClr val="009FF6"/>
              </a:solidFill>
            </p:grpSpPr>
            <p:sp>
              <p:nvSpPr>
                <p:cNvPr id="40" name="Rectangle 71">
                  <a:extLst>
                    <a:ext uri="{FF2B5EF4-FFF2-40B4-BE49-F238E27FC236}">
                      <a16:creationId xmlns:a16="http://schemas.microsoft.com/office/drawing/2014/main" id="{BEFD8D96-70A5-4B34-8042-078147F3D55D}"/>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1" name="Text Box 72">
                  <a:extLst>
                    <a:ext uri="{FF2B5EF4-FFF2-40B4-BE49-F238E27FC236}">
                      <a16:creationId xmlns:a16="http://schemas.microsoft.com/office/drawing/2014/main" id="{FBE5A552-FEA4-4EEA-AA78-EAC7E3E2F166}"/>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grpSp>
          <p:nvGrpSpPr>
            <p:cNvPr id="34" name="组合 33"/>
            <p:cNvGrpSpPr/>
            <p:nvPr/>
          </p:nvGrpSpPr>
          <p:grpSpPr>
            <a:xfrm>
              <a:off x="3857158" y="1887698"/>
              <a:ext cx="1237660" cy="338554"/>
              <a:chOff x="3772370" y="2242119"/>
              <a:chExt cx="1237660" cy="338554"/>
            </a:xfrm>
          </p:grpSpPr>
          <p:sp>
            <p:nvSpPr>
              <p:cNvPr id="35" name="Line 12">
                <a:extLst>
                  <a:ext uri="{FF2B5EF4-FFF2-40B4-BE49-F238E27FC236}">
                    <a16:creationId xmlns:a16="http://schemas.microsoft.com/office/drawing/2014/main" id="{6377768A-86B7-4241-B41B-F767F47D09B7}"/>
                  </a:ext>
                </a:extLst>
              </p:cNvPr>
              <p:cNvSpPr>
                <a:spLocks noChangeShapeType="1"/>
              </p:cNvSpPr>
              <p:nvPr/>
            </p:nvSpPr>
            <p:spPr bwMode="auto">
              <a:xfrm>
                <a:off x="3772370" y="2369265"/>
                <a:ext cx="788591" cy="18000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36" name="Text Box 19">
                <a:extLst>
                  <a:ext uri="{FF2B5EF4-FFF2-40B4-BE49-F238E27FC236}">
                    <a16:creationId xmlns:a16="http://schemas.microsoft.com/office/drawing/2014/main" id="{F591D825-1FC5-469C-B0E7-81C813A78287}"/>
                  </a:ext>
                </a:extLst>
              </p:cNvPr>
              <p:cNvSpPr txBox="1">
                <a:spLocks noChangeArrowheads="1"/>
              </p:cNvSpPr>
              <p:nvPr/>
            </p:nvSpPr>
            <p:spPr bwMode="auto">
              <a:xfrm>
                <a:off x="4406752" y="2242119"/>
                <a:ext cx="332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b="1"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X</a:t>
                </a:r>
              </a:p>
            </p:txBody>
          </p:sp>
          <p:sp>
            <p:nvSpPr>
              <p:cNvPr id="37" name="Text Box 20">
                <a:extLst>
                  <a:ext uri="{FF2B5EF4-FFF2-40B4-BE49-F238E27FC236}">
                    <a16:creationId xmlns:a16="http://schemas.microsoft.com/office/drawing/2014/main" id="{997D88EF-5539-4B84-B378-DBF5DFF4A81D}"/>
                  </a:ext>
                </a:extLst>
              </p:cNvPr>
              <p:cNvSpPr txBox="1">
                <a:spLocks noChangeArrowheads="1"/>
              </p:cNvSpPr>
              <p:nvPr/>
            </p:nvSpPr>
            <p:spPr bwMode="auto">
              <a:xfrm>
                <a:off x="4544839" y="2271949"/>
                <a:ext cx="465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i="1"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loss</a:t>
                </a:r>
              </a:p>
            </p:txBody>
          </p:sp>
        </p:grpSp>
      </p:grpSp>
      <p:grpSp>
        <p:nvGrpSpPr>
          <p:cNvPr id="42" name="组合 41"/>
          <p:cNvGrpSpPr/>
          <p:nvPr/>
        </p:nvGrpSpPr>
        <p:grpSpPr>
          <a:xfrm>
            <a:off x="576064" y="2624008"/>
            <a:ext cx="4904287" cy="562119"/>
            <a:chOff x="524241" y="3978357"/>
            <a:chExt cx="5025045" cy="596682"/>
          </a:xfrm>
        </p:grpSpPr>
        <p:sp>
          <p:nvSpPr>
            <p:cNvPr id="43" name="Text Box 4">
              <a:extLst>
                <a:ext uri="{FF2B5EF4-FFF2-40B4-BE49-F238E27FC236}">
                  <a16:creationId xmlns:a16="http://schemas.microsoft.com/office/drawing/2014/main" id="{430809B9-D8DE-4D96-BBEF-87E58BC0D821}"/>
                </a:ext>
              </a:extLst>
            </p:cNvPr>
            <p:cNvSpPr txBox="1">
              <a:spLocks noChangeArrowheads="1"/>
            </p:cNvSpPr>
            <p:nvPr/>
          </p:nvSpPr>
          <p:spPr bwMode="auto">
            <a:xfrm>
              <a:off x="2571216" y="3978357"/>
              <a:ext cx="10294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pkt3</a:t>
              </a:r>
            </a:p>
            <a:p>
              <a:pPr algn="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(wait)</a:t>
              </a:r>
            </a:p>
          </p:txBody>
        </p:sp>
        <p:sp>
          <p:nvSpPr>
            <p:cNvPr id="44" name="Line 13">
              <a:extLst>
                <a:ext uri="{FF2B5EF4-FFF2-40B4-BE49-F238E27FC236}">
                  <a16:creationId xmlns:a16="http://schemas.microsoft.com/office/drawing/2014/main" id="{B375E72A-9AD7-4C50-A2B7-F6EE932E19AE}"/>
                </a:ext>
              </a:extLst>
            </p:cNvPr>
            <p:cNvSpPr>
              <a:spLocks noChangeShapeType="1"/>
            </p:cNvSpPr>
            <p:nvPr/>
          </p:nvSpPr>
          <p:spPr bwMode="auto">
            <a:xfrm>
              <a:off x="3659239" y="4153599"/>
              <a:ext cx="1890047" cy="4214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45" name="Group 73">
              <a:extLst>
                <a:ext uri="{FF2B5EF4-FFF2-40B4-BE49-F238E27FC236}">
                  <a16:creationId xmlns:a16="http://schemas.microsoft.com/office/drawing/2014/main" id="{AEE0331A-57D4-4D1C-BAFC-36D9072DE4D8}"/>
                </a:ext>
              </a:extLst>
            </p:cNvPr>
            <p:cNvGrpSpPr>
              <a:grpSpLocks/>
            </p:cNvGrpSpPr>
            <p:nvPr/>
          </p:nvGrpSpPr>
          <p:grpSpPr bwMode="auto">
            <a:xfrm>
              <a:off x="524241" y="4033596"/>
              <a:ext cx="1254317" cy="277150"/>
              <a:chOff x="152" y="914"/>
              <a:chExt cx="878" cy="194"/>
            </a:xfrm>
            <a:solidFill>
              <a:srgbClr val="009FF6"/>
            </a:solidFill>
          </p:grpSpPr>
          <p:sp>
            <p:nvSpPr>
              <p:cNvPr id="46" name="Rectangle 74">
                <a:extLst>
                  <a:ext uri="{FF2B5EF4-FFF2-40B4-BE49-F238E27FC236}">
                    <a16:creationId xmlns:a16="http://schemas.microsoft.com/office/drawing/2014/main" id="{F9DCF324-BABC-457A-94A1-B47BAE6103BA}"/>
                  </a:ext>
                </a:extLst>
              </p:cNvPr>
              <p:cNvSpPr>
                <a:spLocks noChangeArrowheads="1"/>
              </p:cNvSpPr>
              <p:nvPr/>
            </p:nvSpPr>
            <p:spPr bwMode="auto">
              <a:xfrm>
                <a:off x="152" y="936"/>
                <a:ext cx="396"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47" name="Text Box 75">
                <a:extLst>
                  <a:ext uri="{FF2B5EF4-FFF2-40B4-BE49-F238E27FC236}">
                    <a16:creationId xmlns:a16="http://schemas.microsoft.com/office/drawing/2014/main" id="{25FD586D-145C-4082-B9B4-D40845C036AF}"/>
                  </a:ext>
                </a:extLst>
              </p:cNvPr>
              <p:cNvSpPr txBox="1">
                <a:spLocks noChangeArrowheads="1"/>
              </p:cNvSpPr>
              <p:nvPr/>
            </p:nvSpPr>
            <p:spPr bwMode="auto">
              <a:xfrm>
                <a:off x="153" y="914"/>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0 1 2 3 </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4 5 6 7 8 </a:t>
                </a:r>
              </a:p>
            </p:txBody>
          </p:sp>
        </p:grpSp>
      </p:grpSp>
      <p:grpSp>
        <p:nvGrpSpPr>
          <p:cNvPr id="48" name="组合 47"/>
          <p:cNvGrpSpPr/>
          <p:nvPr/>
        </p:nvGrpSpPr>
        <p:grpSpPr>
          <a:xfrm>
            <a:off x="3573593" y="2931261"/>
            <a:ext cx="3872387" cy="1377047"/>
            <a:chOff x="3688545" y="3192531"/>
            <a:chExt cx="3967736" cy="1461719"/>
          </a:xfrm>
        </p:grpSpPr>
        <p:sp>
          <p:nvSpPr>
            <p:cNvPr id="49" name="Text Box 15">
              <a:extLst>
                <a:ext uri="{FF2B5EF4-FFF2-40B4-BE49-F238E27FC236}">
                  <a16:creationId xmlns:a16="http://schemas.microsoft.com/office/drawing/2014/main" id="{A49B40A7-0FA2-40C1-969B-DA5A09557B21}"/>
                </a:ext>
              </a:extLst>
            </p:cNvPr>
            <p:cNvSpPr txBox="1">
              <a:spLocks noChangeArrowheads="1"/>
            </p:cNvSpPr>
            <p:nvPr/>
          </p:nvSpPr>
          <p:spPr bwMode="auto">
            <a:xfrm>
              <a:off x="5763519" y="3192531"/>
              <a:ext cx="1892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pkt3, buffer,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send ack3</a:t>
              </a:r>
            </a:p>
          </p:txBody>
        </p:sp>
        <p:sp>
          <p:nvSpPr>
            <p:cNvPr id="50" name="Line 26">
              <a:extLst>
                <a:ext uri="{FF2B5EF4-FFF2-40B4-BE49-F238E27FC236}">
                  <a16:creationId xmlns:a16="http://schemas.microsoft.com/office/drawing/2014/main" id="{D136A3C3-6E0B-4FDF-AB9D-1C0F7E3AB50E}"/>
                </a:ext>
              </a:extLst>
            </p:cNvPr>
            <p:cNvSpPr>
              <a:spLocks noChangeShapeType="1"/>
            </p:cNvSpPr>
            <p:nvPr/>
          </p:nvSpPr>
          <p:spPr bwMode="auto">
            <a:xfrm flipH="1">
              <a:off x="3688545" y="3484150"/>
              <a:ext cx="1959277" cy="117010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51" name="组合 50"/>
          <p:cNvGrpSpPr/>
          <p:nvPr/>
        </p:nvGrpSpPr>
        <p:grpSpPr>
          <a:xfrm>
            <a:off x="503964" y="3118889"/>
            <a:ext cx="4979559" cy="647972"/>
            <a:chOff x="641969" y="3153570"/>
            <a:chExt cx="5102171" cy="687814"/>
          </a:xfrm>
        </p:grpSpPr>
        <p:grpSp>
          <p:nvGrpSpPr>
            <p:cNvPr id="52" name="组合 51">
              <a:extLst>
                <a:ext uri="{FF2B5EF4-FFF2-40B4-BE49-F238E27FC236}">
                  <a16:creationId xmlns:a16="http://schemas.microsoft.com/office/drawing/2014/main" id="{8221C078-9450-4746-9DE4-B0F6EEF9A0C9}"/>
                </a:ext>
              </a:extLst>
            </p:cNvPr>
            <p:cNvGrpSpPr/>
            <p:nvPr/>
          </p:nvGrpSpPr>
          <p:grpSpPr>
            <a:xfrm>
              <a:off x="641969" y="3199286"/>
              <a:ext cx="1252266" cy="276999"/>
              <a:chOff x="641969" y="3199286"/>
              <a:chExt cx="1252266" cy="276999"/>
            </a:xfrm>
          </p:grpSpPr>
          <p:sp>
            <p:nvSpPr>
              <p:cNvPr id="55" name="Rectangle 79">
                <a:extLst>
                  <a:ext uri="{FF2B5EF4-FFF2-40B4-BE49-F238E27FC236}">
                    <a16:creationId xmlns:a16="http://schemas.microsoft.com/office/drawing/2014/main" id="{92B3670A-36F7-4E38-AB48-C1E3D0864FA8}"/>
                  </a:ext>
                </a:extLst>
              </p:cNvPr>
              <p:cNvSpPr>
                <a:spLocks noChangeArrowheads="1"/>
              </p:cNvSpPr>
              <p:nvPr/>
            </p:nvSpPr>
            <p:spPr bwMode="auto">
              <a:xfrm>
                <a:off x="838201" y="3230715"/>
                <a:ext cx="504652" cy="205719"/>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56" name="Text Box 80">
                <a:extLst>
                  <a:ext uri="{FF2B5EF4-FFF2-40B4-BE49-F238E27FC236}">
                    <a16:creationId xmlns:a16="http://schemas.microsoft.com/office/drawing/2014/main" id="{29FB9AC1-BB9A-4AEC-A1F5-C927409B0FD8}"/>
                  </a:ext>
                </a:extLst>
              </p:cNvPr>
              <p:cNvSpPr txBox="1">
                <a:spLocks noChangeArrowheads="1"/>
              </p:cNvSpPr>
              <p:nvPr/>
            </p:nvSpPr>
            <p:spPr bwMode="auto">
              <a:xfrm>
                <a:off x="641969" y="3199286"/>
                <a:ext cx="1252266" cy="276999"/>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1 2 3 4</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5 6 7 8 </a:t>
                </a:r>
              </a:p>
            </p:txBody>
          </p:sp>
        </p:grpSp>
        <p:sp>
          <p:nvSpPr>
            <p:cNvPr id="53" name="Text Box 22">
              <a:extLst>
                <a:ext uri="{FF2B5EF4-FFF2-40B4-BE49-F238E27FC236}">
                  <a16:creationId xmlns:a16="http://schemas.microsoft.com/office/drawing/2014/main" id="{68C99A83-7156-422A-870B-642ED7B11AA4}"/>
                </a:ext>
              </a:extLst>
            </p:cNvPr>
            <p:cNvSpPr txBox="1">
              <a:spLocks noChangeArrowheads="1"/>
            </p:cNvSpPr>
            <p:nvPr/>
          </p:nvSpPr>
          <p:spPr bwMode="auto">
            <a:xfrm>
              <a:off x="1983796" y="3153570"/>
              <a:ext cx="17828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ack0, send pkt4</a:t>
              </a:r>
            </a:p>
          </p:txBody>
        </p:sp>
        <p:sp>
          <p:nvSpPr>
            <p:cNvPr id="54" name="Line 24">
              <a:extLst>
                <a:ext uri="{FF2B5EF4-FFF2-40B4-BE49-F238E27FC236}">
                  <a16:creationId xmlns:a16="http://schemas.microsoft.com/office/drawing/2014/main" id="{A2BD2FD7-02A0-49AE-8A77-B2577DF37D0E}"/>
                </a:ext>
              </a:extLst>
            </p:cNvPr>
            <p:cNvSpPr>
              <a:spLocks noChangeShapeType="1"/>
            </p:cNvSpPr>
            <p:nvPr/>
          </p:nvSpPr>
          <p:spPr bwMode="auto">
            <a:xfrm>
              <a:off x="3812024" y="3366530"/>
              <a:ext cx="1932116" cy="47485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57" name="组合 56"/>
          <p:cNvGrpSpPr/>
          <p:nvPr/>
        </p:nvGrpSpPr>
        <p:grpSpPr>
          <a:xfrm>
            <a:off x="3598963" y="3538452"/>
            <a:ext cx="3782568" cy="1346899"/>
            <a:chOff x="3643759" y="3479293"/>
            <a:chExt cx="3875706" cy="1429717"/>
          </a:xfrm>
        </p:grpSpPr>
        <p:sp>
          <p:nvSpPr>
            <p:cNvPr id="58" name="Text Box 41">
              <a:extLst>
                <a:ext uri="{FF2B5EF4-FFF2-40B4-BE49-F238E27FC236}">
                  <a16:creationId xmlns:a16="http://schemas.microsoft.com/office/drawing/2014/main" id="{B76FDD57-9162-428D-9525-DC77A437D979}"/>
                </a:ext>
              </a:extLst>
            </p:cNvPr>
            <p:cNvSpPr txBox="1">
              <a:spLocks noChangeArrowheads="1"/>
            </p:cNvSpPr>
            <p:nvPr/>
          </p:nvSpPr>
          <p:spPr bwMode="auto">
            <a:xfrm>
              <a:off x="5626703" y="3479293"/>
              <a:ext cx="1892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pkt4, buffer,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send ack4</a:t>
              </a:r>
            </a:p>
          </p:txBody>
        </p:sp>
        <p:sp>
          <p:nvSpPr>
            <p:cNvPr id="59" name="Line 98">
              <a:extLst>
                <a:ext uri="{FF2B5EF4-FFF2-40B4-BE49-F238E27FC236}">
                  <a16:creationId xmlns:a16="http://schemas.microsoft.com/office/drawing/2014/main" id="{2AAAC344-4AB4-423C-BCE1-EF97631ED030}"/>
                </a:ext>
              </a:extLst>
            </p:cNvPr>
            <p:cNvSpPr>
              <a:spLocks noChangeShapeType="1"/>
            </p:cNvSpPr>
            <p:nvPr/>
          </p:nvSpPr>
          <p:spPr bwMode="auto">
            <a:xfrm flipH="1">
              <a:off x="3643759" y="3808427"/>
              <a:ext cx="1912625" cy="110058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60" name="组合 59"/>
          <p:cNvGrpSpPr/>
          <p:nvPr/>
        </p:nvGrpSpPr>
        <p:grpSpPr>
          <a:xfrm>
            <a:off x="525243" y="3446010"/>
            <a:ext cx="4982115" cy="662646"/>
            <a:chOff x="771662" y="3153758"/>
            <a:chExt cx="5104789" cy="703390"/>
          </a:xfrm>
        </p:grpSpPr>
        <p:sp>
          <p:nvSpPr>
            <p:cNvPr id="61" name="Text Box 22">
              <a:extLst>
                <a:ext uri="{FF2B5EF4-FFF2-40B4-BE49-F238E27FC236}">
                  <a16:creationId xmlns:a16="http://schemas.microsoft.com/office/drawing/2014/main" id="{68C99A83-7156-422A-870B-642ED7B11AA4}"/>
                </a:ext>
              </a:extLst>
            </p:cNvPr>
            <p:cNvSpPr txBox="1">
              <a:spLocks noChangeArrowheads="1"/>
            </p:cNvSpPr>
            <p:nvPr/>
          </p:nvSpPr>
          <p:spPr bwMode="auto">
            <a:xfrm>
              <a:off x="2058865" y="3153758"/>
              <a:ext cx="1826826" cy="62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600" dirty="0" err="1">
                  <a:latin typeface="Times New Roman" panose="02020603050405020304" pitchFamily="18" charset="0"/>
                  <a:ea typeface="思源黑体 CN Normal" panose="020B0400000000000000" pitchFamily="34" charset="-122"/>
                  <a:cs typeface="Times New Roman" panose="02020603050405020304" pitchFamily="18" charset="0"/>
                </a:rPr>
                <a:t>rcv</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ack1, send pkt5</a:t>
              </a:r>
            </a:p>
            <a:p>
              <a:pPr algn="r"/>
              <a:endPar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2" name="Line 25">
              <a:extLst>
                <a:ext uri="{FF2B5EF4-FFF2-40B4-BE49-F238E27FC236}">
                  <a16:creationId xmlns:a16="http://schemas.microsoft.com/office/drawing/2014/main" id="{766371E4-9BD7-4E6C-9F71-680FEF7E3F8C}"/>
                </a:ext>
              </a:extLst>
            </p:cNvPr>
            <p:cNvSpPr>
              <a:spLocks noChangeShapeType="1"/>
            </p:cNvSpPr>
            <p:nvPr/>
          </p:nvSpPr>
          <p:spPr bwMode="auto">
            <a:xfrm>
              <a:off x="3901959" y="3367617"/>
              <a:ext cx="1974492" cy="489531"/>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63" name="Group 84">
              <a:extLst>
                <a:ext uri="{FF2B5EF4-FFF2-40B4-BE49-F238E27FC236}">
                  <a16:creationId xmlns:a16="http://schemas.microsoft.com/office/drawing/2014/main" id="{0F6057FB-EED7-440E-82F0-08005FD8DA58}"/>
                </a:ext>
              </a:extLst>
            </p:cNvPr>
            <p:cNvGrpSpPr>
              <a:grpSpLocks/>
            </p:cNvGrpSpPr>
            <p:nvPr/>
          </p:nvGrpSpPr>
          <p:grpSpPr bwMode="auto">
            <a:xfrm>
              <a:off x="771662" y="3184999"/>
              <a:ext cx="1252889" cy="277150"/>
              <a:chOff x="243" y="1922"/>
              <a:chExt cx="877" cy="194"/>
            </a:xfrm>
            <a:solidFill>
              <a:srgbClr val="009FF6"/>
            </a:solidFill>
          </p:grpSpPr>
          <p:sp>
            <p:nvSpPr>
              <p:cNvPr id="64" name="Rectangle 82">
                <a:extLst>
                  <a:ext uri="{FF2B5EF4-FFF2-40B4-BE49-F238E27FC236}">
                    <a16:creationId xmlns:a16="http://schemas.microsoft.com/office/drawing/2014/main" id="{32724D8F-1F0D-4CE0-8B3E-F0688FD5CF10}"/>
                  </a:ext>
                </a:extLst>
              </p:cNvPr>
              <p:cNvSpPr>
                <a:spLocks noChangeArrowheads="1"/>
              </p:cNvSpPr>
              <p:nvPr/>
            </p:nvSpPr>
            <p:spPr bwMode="auto">
              <a:xfrm>
                <a:off x="476" y="1963"/>
                <a:ext cx="320"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65" name="Text Box 83">
                <a:extLst>
                  <a:ext uri="{FF2B5EF4-FFF2-40B4-BE49-F238E27FC236}">
                    <a16:creationId xmlns:a16="http://schemas.microsoft.com/office/drawing/2014/main" id="{D4580EBF-B8DE-4BD7-A0CC-F127AF611FEC}"/>
                  </a:ext>
                </a:extLst>
              </p:cNvPr>
              <p:cNvSpPr txBox="1">
                <a:spLocks noChangeArrowheads="1"/>
              </p:cNvSpPr>
              <p:nvPr/>
            </p:nvSpPr>
            <p:spPr bwMode="auto">
              <a:xfrm>
                <a:off x="243" y="1922"/>
                <a:ext cx="877" cy="1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grpSp>
      <p:grpSp>
        <p:nvGrpSpPr>
          <p:cNvPr id="66" name="组合 65"/>
          <p:cNvGrpSpPr/>
          <p:nvPr/>
        </p:nvGrpSpPr>
        <p:grpSpPr>
          <a:xfrm>
            <a:off x="3598963" y="4072833"/>
            <a:ext cx="3802711" cy="1151840"/>
            <a:chOff x="3640263" y="3947876"/>
            <a:chExt cx="3896345" cy="1222664"/>
          </a:xfrm>
        </p:grpSpPr>
        <p:sp>
          <p:nvSpPr>
            <p:cNvPr id="67" name="Text Box 42">
              <a:extLst>
                <a:ext uri="{FF2B5EF4-FFF2-40B4-BE49-F238E27FC236}">
                  <a16:creationId xmlns:a16="http://schemas.microsoft.com/office/drawing/2014/main" id="{D08B9712-5D7A-4036-BF84-E5565E5D0627}"/>
                </a:ext>
              </a:extLst>
            </p:cNvPr>
            <p:cNvSpPr txBox="1">
              <a:spLocks noChangeArrowheads="1"/>
            </p:cNvSpPr>
            <p:nvPr/>
          </p:nvSpPr>
          <p:spPr bwMode="auto">
            <a:xfrm>
              <a:off x="5643846" y="3947876"/>
              <a:ext cx="1892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receive pkt5, buffer, </a:t>
              </a:r>
            </a:p>
            <a:p>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           send ack5</a:t>
              </a:r>
            </a:p>
          </p:txBody>
        </p:sp>
        <p:sp>
          <p:nvSpPr>
            <p:cNvPr id="68" name="Line 99">
              <a:extLst>
                <a:ext uri="{FF2B5EF4-FFF2-40B4-BE49-F238E27FC236}">
                  <a16:creationId xmlns:a16="http://schemas.microsoft.com/office/drawing/2014/main" id="{88DEF03C-CF9E-4265-9564-6297F3462AF7}"/>
                </a:ext>
              </a:extLst>
            </p:cNvPr>
            <p:cNvSpPr>
              <a:spLocks noChangeShapeType="1"/>
            </p:cNvSpPr>
            <p:nvPr/>
          </p:nvSpPr>
          <p:spPr bwMode="auto">
            <a:xfrm flipH="1">
              <a:off x="3640263" y="4108482"/>
              <a:ext cx="1951443" cy="106205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69" name="组合 68"/>
          <p:cNvGrpSpPr/>
          <p:nvPr/>
        </p:nvGrpSpPr>
        <p:grpSpPr>
          <a:xfrm>
            <a:off x="470348" y="4784525"/>
            <a:ext cx="5051438" cy="555496"/>
            <a:chOff x="628800" y="4584492"/>
            <a:chExt cx="5175819" cy="589653"/>
          </a:xfrm>
        </p:grpSpPr>
        <p:sp>
          <p:nvSpPr>
            <p:cNvPr id="70" name="Text Box 36">
              <a:extLst>
                <a:ext uri="{FF2B5EF4-FFF2-40B4-BE49-F238E27FC236}">
                  <a16:creationId xmlns:a16="http://schemas.microsoft.com/office/drawing/2014/main" id="{C55D8011-93BA-4EDF-A18D-BEC94EBE7933}"/>
                </a:ext>
              </a:extLst>
            </p:cNvPr>
            <p:cNvSpPr txBox="1">
              <a:spLocks noChangeArrowheads="1"/>
            </p:cNvSpPr>
            <p:nvPr/>
          </p:nvSpPr>
          <p:spPr bwMode="auto">
            <a:xfrm>
              <a:off x="2694349" y="4584492"/>
              <a:ext cx="102944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send  pkt2</a:t>
              </a:r>
            </a:p>
          </p:txBody>
        </p:sp>
        <p:sp>
          <p:nvSpPr>
            <p:cNvPr id="71" name="Line 37">
              <a:extLst>
                <a:ext uri="{FF2B5EF4-FFF2-40B4-BE49-F238E27FC236}">
                  <a16:creationId xmlns:a16="http://schemas.microsoft.com/office/drawing/2014/main" id="{86F4A042-1EEC-4042-BDC7-84E6C82DDFB1}"/>
                </a:ext>
              </a:extLst>
            </p:cNvPr>
            <p:cNvSpPr>
              <a:spLocks noChangeShapeType="1"/>
            </p:cNvSpPr>
            <p:nvPr/>
          </p:nvSpPr>
          <p:spPr bwMode="auto">
            <a:xfrm>
              <a:off x="3814935" y="4741459"/>
              <a:ext cx="1989684" cy="43268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72" name="组合 71">
              <a:extLst>
                <a:ext uri="{FF2B5EF4-FFF2-40B4-BE49-F238E27FC236}">
                  <a16:creationId xmlns:a16="http://schemas.microsoft.com/office/drawing/2014/main" id="{962B8A03-8C25-48F5-85C7-8CF724EECEA1}"/>
                </a:ext>
              </a:extLst>
            </p:cNvPr>
            <p:cNvGrpSpPr/>
            <p:nvPr/>
          </p:nvGrpSpPr>
          <p:grpSpPr>
            <a:xfrm>
              <a:off x="628800" y="4610750"/>
              <a:ext cx="1252890" cy="277150"/>
              <a:chOff x="628800" y="4610750"/>
              <a:chExt cx="1252890" cy="277150"/>
            </a:xfrm>
          </p:grpSpPr>
          <p:sp>
            <p:nvSpPr>
              <p:cNvPr id="73" name="Rectangle 86">
                <a:extLst>
                  <a:ext uri="{FF2B5EF4-FFF2-40B4-BE49-F238E27FC236}">
                    <a16:creationId xmlns:a16="http://schemas.microsoft.com/office/drawing/2014/main" id="{EA9F8BF5-948C-475B-B3DA-E3CF8BB3D80A}"/>
                  </a:ext>
                </a:extLst>
              </p:cNvPr>
              <p:cNvSpPr>
                <a:spLocks noChangeArrowheads="1"/>
              </p:cNvSpPr>
              <p:nvPr/>
            </p:nvSpPr>
            <p:spPr bwMode="auto">
              <a:xfrm>
                <a:off x="951665" y="4642179"/>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4" name="Text Box 87">
                <a:extLst>
                  <a:ext uri="{FF2B5EF4-FFF2-40B4-BE49-F238E27FC236}">
                    <a16:creationId xmlns:a16="http://schemas.microsoft.com/office/drawing/2014/main" id="{98460F8C-D763-4E76-9891-55948BCC53F8}"/>
                  </a:ext>
                </a:extLst>
              </p:cNvPr>
              <p:cNvSpPr txBox="1">
                <a:spLocks noChangeArrowheads="1"/>
              </p:cNvSpPr>
              <p:nvPr/>
            </p:nvSpPr>
            <p:spPr bwMode="auto">
              <a:xfrm>
                <a:off x="628800" y="4610750"/>
                <a:ext cx="1252890"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grpSp>
      <p:grpSp>
        <p:nvGrpSpPr>
          <p:cNvPr id="75" name="组合 74"/>
          <p:cNvGrpSpPr/>
          <p:nvPr/>
        </p:nvGrpSpPr>
        <p:grpSpPr>
          <a:xfrm>
            <a:off x="488798" y="5238592"/>
            <a:ext cx="3020619" cy="295747"/>
            <a:chOff x="635943" y="4799759"/>
            <a:chExt cx="3094996" cy="313932"/>
          </a:xfrm>
        </p:grpSpPr>
        <p:grpSp>
          <p:nvGrpSpPr>
            <p:cNvPr id="76" name="组合 75">
              <a:extLst>
                <a:ext uri="{FF2B5EF4-FFF2-40B4-BE49-F238E27FC236}">
                  <a16:creationId xmlns:a16="http://schemas.microsoft.com/office/drawing/2014/main" id="{37294661-5C8F-444C-97C0-C5D7CE312058}"/>
                </a:ext>
              </a:extLst>
            </p:cNvPr>
            <p:cNvGrpSpPr/>
            <p:nvPr/>
          </p:nvGrpSpPr>
          <p:grpSpPr>
            <a:xfrm>
              <a:off x="635943" y="4827898"/>
              <a:ext cx="1252889" cy="277150"/>
              <a:chOff x="635943" y="4827898"/>
              <a:chExt cx="1252889" cy="277150"/>
            </a:xfrm>
          </p:grpSpPr>
          <p:sp>
            <p:nvSpPr>
              <p:cNvPr id="78" name="Rectangle 89">
                <a:extLst>
                  <a:ext uri="{FF2B5EF4-FFF2-40B4-BE49-F238E27FC236}">
                    <a16:creationId xmlns:a16="http://schemas.microsoft.com/office/drawing/2014/main" id="{6A1B9448-DC3C-46BB-947A-6124FA8A657C}"/>
                  </a:ext>
                </a:extLst>
              </p:cNvPr>
              <p:cNvSpPr>
                <a:spLocks noChangeArrowheads="1"/>
              </p:cNvSpPr>
              <p:nvPr/>
            </p:nvSpPr>
            <p:spPr bwMode="auto">
              <a:xfrm>
                <a:off x="951664" y="4859327"/>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79" name="Text Box 90">
                <a:extLst>
                  <a:ext uri="{FF2B5EF4-FFF2-40B4-BE49-F238E27FC236}">
                    <a16:creationId xmlns:a16="http://schemas.microsoft.com/office/drawing/2014/main" id="{0B20B9E8-513B-4714-989C-DBEE82BADF97}"/>
                  </a:ext>
                </a:extLst>
              </p:cNvPr>
              <p:cNvSpPr txBox="1">
                <a:spLocks noChangeArrowheads="1"/>
              </p:cNvSpPr>
              <p:nvPr/>
            </p:nvSpPr>
            <p:spPr bwMode="auto">
              <a:xfrm>
                <a:off x="635943" y="4827898"/>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sp>
          <p:nvSpPr>
            <p:cNvPr id="77" name="Text Box 36">
              <a:extLst>
                <a:ext uri="{FF2B5EF4-FFF2-40B4-BE49-F238E27FC236}">
                  <a16:creationId xmlns:a16="http://schemas.microsoft.com/office/drawing/2014/main" id="{32E8F5C2-75C0-44B2-AF92-3FC9C6F23654}"/>
                </a:ext>
              </a:extLst>
            </p:cNvPr>
            <p:cNvSpPr txBox="1">
              <a:spLocks noChangeArrowheads="1"/>
            </p:cNvSpPr>
            <p:nvPr/>
          </p:nvSpPr>
          <p:spPr bwMode="auto">
            <a:xfrm>
              <a:off x="2337608" y="4799759"/>
              <a:ext cx="139333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记录</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ack4</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到达</a:t>
              </a:r>
            </a:p>
          </p:txBody>
        </p:sp>
      </p:grpSp>
      <p:grpSp>
        <p:nvGrpSpPr>
          <p:cNvPr id="80" name="组合 79"/>
          <p:cNvGrpSpPr/>
          <p:nvPr/>
        </p:nvGrpSpPr>
        <p:grpSpPr>
          <a:xfrm>
            <a:off x="485941" y="5458362"/>
            <a:ext cx="3017831" cy="295747"/>
            <a:chOff x="633086" y="5033822"/>
            <a:chExt cx="3092139" cy="313932"/>
          </a:xfrm>
        </p:grpSpPr>
        <p:grpSp>
          <p:nvGrpSpPr>
            <p:cNvPr id="81" name="组合 80">
              <a:extLst>
                <a:ext uri="{FF2B5EF4-FFF2-40B4-BE49-F238E27FC236}">
                  <a16:creationId xmlns:a16="http://schemas.microsoft.com/office/drawing/2014/main" id="{EC578566-5381-4F90-8A03-327603EC3E03}"/>
                </a:ext>
              </a:extLst>
            </p:cNvPr>
            <p:cNvGrpSpPr/>
            <p:nvPr/>
          </p:nvGrpSpPr>
          <p:grpSpPr>
            <a:xfrm>
              <a:off x="633086" y="5065047"/>
              <a:ext cx="1252889" cy="277150"/>
              <a:chOff x="633086" y="5065047"/>
              <a:chExt cx="1252889" cy="277150"/>
            </a:xfrm>
          </p:grpSpPr>
          <p:sp>
            <p:nvSpPr>
              <p:cNvPr id="83" name="Rectangle 92">
                <a:extLst>
                  <a:ext uri="{FF2B5EF4-FFF2-40B4-BE49-F238E27FC236}">
                    <a16:creationId xmlns:a16="http://schemas.microsoft.com/office/drawing/2014/main" id="{7BFBC841-03FE-4B74-92E1-A295BAC4295A}"/>
                  </a:ext>
                </a:extLst>
              </p:cNvPr>
              <p:cNvSpPr>
                <a:spLocks noChangeArrowheads="1"/>
              </p:cNvSpPr>
              <p:nvPr/>
            </p:nvSpPr>
            <p:spPr bwMode="auto">
              <a:xfrm>
                <a:off x="951663" y="5096476"/>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4" name="Text Box 93">
                <a:extLst>
                  <a:ext uri="{FF2B5EF4-FFF2-40B4-BE49-F238E27FC236}">
                    <a16:creationId xmlns:a16="http://schemas.microsoft.com/office/drawing/2014/main" id="{C905E4B3-7863-48C2-9D8E-FAC580A13DE8}"/>
                  </a:ext>
                </a:extLst>
              </p:cNvPr>
              <p:cNvSpPr txBox="1">
                <a:spLocks noChangeArrowheads="1"/>
              </p:cNvSpPr>
              <p:nvPr/>
            </p:nvSpPr>
            <p:spPr bwMode="auto">
              <a:xfrm>
                <a:off x="633086" y="5065047"/>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sp>
          <p:nvSpPr>
            <p:cNvPr id="82" name="Text Box 36">
              <a:extLst>
                <a:ext uri="{FF2B5EF4-FFF2-40B4-BE49-F238E27FC236}">
                  <a16:creationId xmlns:a16="http://schemas.microsoft.com/office/drawing/2014/main" id="{7E50699F-3E9F-44D0-B309-AC075425A506}"/>
                </a:ext>
              </a:extLst>
            </p:cNvPr>
            <p:cNvSpPr txBox="1">
              <a:spLocks noChangeArrowheads="1"/>
            </p:cNvSpPr>
            <p:nvPr/>
          </p:nvSpPr>
          <p:spPr bwMode="auto">
            <a:xfrm>
              <a:off x="2331894" y="5033822"/>
              <a:ext cx="139333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记录</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ack5</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到达</a:t>
              </a:r>
            </a:p>
          </p:txBody>
        </p:sp>
      </p:grpSp>
      <p:pic>
        <p:nvPicPr>
          <p:cNvPr id="85" name="Picture 34" descr="alarm_clock_ringing">
            <a:extLst>
              <a:ext uri="{FF2B5EF4-FFF2-40B4-BE49-F238E27FC236}">
                <a16:creationId xmlns:a16="http://schemas.microsoft.com/office/drawing/2014/main" id="{3DF133C4-F494-489E-9334-953ECCD445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7707" y="4473554"/>
            <a:ext cx="383426" cy="42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 Box 35">
            <a:extLst>
              <a:ext uri="{FF2B5EF4-FFF2-40B4-BE49-F238E27FC236}">
                <a16:creationId xmlns:a16="http://schemas.microsoft.com/office/drawing/2014/main" id="{6EC19F6E-7B01-4CEA-B449-B79D114CE157}"/>
              </a:ext>
            </a:extLst>
          </p:cNvPr>
          <p:cNvSpPr txBox="1">
            <a:spLocks noChangeArrowheads="1"/>
          </p:cNvSpPr>
          <p:nvPr/>
        </p:nvSpPr>
        <p:spPr bwMode="auto">
          <a:xfrm>
            <a:off x="2220996" y="4525439"/>
            <a:ext cx="1282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75000"/>
              </a:lnSpc>
            </a:pPr>
            <a:r>
              <a:rPr lang="en-US" altLang="zh-CN"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pkt 2 </a:t>
            </a:r>
            <a:r>
              <a:rPr lang="zh-CN" altLang="en-US"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超时</a:t>
            </a:r>
            <a:endParaRPr lang="en-US" altLang="zh-CN" sz="16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87" name="Group 25">
            <a:extLst>
              <a:ext uri="{FF2B5EF4-FFF2-40B4-BE49-F238E27FC236}">
                <a16:creationId xmlns:a16="http://schemas.microsoft.com/office/drawing/2014/main" id="{48CDCE77-9342-4ED7-9270-B4A75693CD5B}"/>
              </a:ext>
            </a:extLst>
          </p:cNvPr>
          <p:cNvGrpSpPr>
            <a:grpSpLocks/>
          </p:cNvGrpSpPr>
          <p:nvPr/>
        </p:nvGrpSpPr>
        <p:grpSpPr bwMode="auto">
          <a:xfrm>
            <a:off x="3494778" y="2409224"/>
            <a:ext cx="173961" cy="2202576"/>
            <a:chOff x="3651" y="1878"/>
            <a:chExt cx="78" cy="963"/>
          </a:xfrm>
        </p:grpSpPr>
        <p:sp>
          <p:nvSpPr>
            <p:cNvPr id="88" name="Line 26">
              <a:extLst>
                <a:ext uri="{FF2B5EF4-FFF2-40B4-BE49-F238E27FC236}">
                  <a16:creationId xmlns:a16="http://schemas.microsoft.com/office/drawing/2014/main" id="{80FB9C52-53C4-4AB5-A1A9-F8045F235AFB}"/>
                </a:ext>
              </a:extLst>
            </p:cNvPr>
            <p:cNvSpPr>
              <a:spLocks noChangeShapeType="1"/>
            </p:cNvSpPr>
            <p:nvPr/>
          </p:nvSpPr>
          <p:spPr bwMode="auto">
            <a:xfrm>
              <a:off x="3729" y="1879"/>
              <a:ext cx="0" cy="9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89" name="Line 27">
              <a:extLst>
                <a:ext uri="{FF2B5EF4-FFF2-40B4-BE49-F238E27FC236}">
                  <a16:creationId xmlns:a16="http://schemas.microsoft.com/office/drawing/2014/main" id="{E9D5D6CB-CDC2-4F3D-9468-09987343B93D}"/>
                </a:ext>
              </a:extLst>
            </p:cNvPr>
            <p:cNvSpPr>
              <a:spLocks noChangeShapeType="1"/>
            </p:cNvSpPr>
            <p:nvPr/>
          </p:nvSpPr>
          <p:spPr bwMode="auto">
            <a:xfrm flipH="1">
              <a:off x="3651" y="1878"/>
              <a:ext cx="7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0" name="Line 28">
              <a:extLst>
                <a:ext uri="{FF2B5EF4-FFF2-40B4-BE49-F238E27FC236}">
                  <a16:creationId xmlns:a16="http://schemas.microsoft.com/office/drawing/2014/main" id="{EC4A0B94-B750-4EAD-A533-37A9F05704AE}"/>
                </a:ext>
              </a:extLst>
            </p:cNvPr>
            <p:cNvSpPr>
              <a:spLocks noChangeShapeType="1"/>
            </p:cNvSpPr>
            <p:nvPr/>
          </p:nvSpPr>
          <p:spPr bwMode="auto">
            <a:xfrm flipH="1">
              <a:off x="3651" y="2841"/>
              <a:ext cx="7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91" name="组合 90"/>
          <p:cNvGrpSpPr/>
          <p:nvPr/>
        </p:nvGrpSpPr>
        <p:grpSpPr>
          <a:xfrm>
            <a:off x="4582203" y="5205413"/>
            <a:ext cx="3334054" cy="657912"/>
            <a:chOff x="4729717" y="4978847"/>
            <a:chExt cx="3416149" cy="698365"/>
          </a:xfrm>
        </p:grpSpPr>
        <p:sp>
          <p:nvSpPr>
            <p:cNvPr id="92" name="Text Box 43">
              <a:extLst>
                <a:ext uri="{FF2B5EF4-FFF2-40B4-BE49-F238E27FC236}">
                  <a16:creationId xmlns:a16="http://schemas.microsoft.com/office/drawing/2014/main" id="{021DB734-AAB6-489C-98F1-7F8560DE7700}"/>
                </a:ext>
              </a:extLst>
            </p:cNvPr>
            <p:cNvSpPr txBox="1">
              <a:spLocks noChangeArrowheads="1"/>
            </p:cNvSpPr>
            <p:nvPr/>
          </p:nvSpPr>
          <p:spPr bwMode="auto">
            <a:xfrm>
              <a:off x="5734628" y="4978847"/>
              <a:ext cx="2411238"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nn-NO"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rcv pkt2; deliver pkt2,</a:t>
              </a:r>
            </a:p>
            <a:p>
              <a:pPr>
                <a:lnSpc>
                  <a:spcPct val="90000"/>
                </a:lnSpc>
              </a:pPr>
              <a:r>
                <a:rPr lang="nn-NO"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pkt3, pkt4, pkt5; send ack2</a:t>
              </a:r>
            </a:p>
          </p:txBody>
        </p:sp>
        <p:sp>
          <p:nvSpPr>
            <p:cNvPr id="93" name="Line 100">
              <a:extLst>
                <a:ext uri="{FF2B5EF4-FFF2-40B4-BE49-F238E27FC236}">
                  <a16:creationId xmlns:a16="http://schemas.microsoft.com/office/drawing/2014/main" id="{7BB876AD-9F94-4669-B4F8-372896042ACC}"/>
                </a:ext>
              </a:extLst>
            </p:cNvPr>
            <p:cNvSpPr>
              <a:spLocks noChangeShapeType="1"/>
            </p:cNvSpPr>
            <p:nvPr/>
          </p:nvSpPr>
          <p:spPr bwMode="auto">
            <a:xfrm flipH="1">
              <a:off x="4729717" y="5170057"/>
              <a:ext cx="930024" cy="507155"/>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sz="160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97" name="Rectangle 11">
            <a:extLst>
              <a:ext uri="{FF2B5EF4-FFF2-40B4-BE49-F238E27FC236}">
                <a16:creationId xmlns:a16="http://schemas.microsoft.com/office/drawing/2014/main" id="{CC2DBBCD-707A-4D36-8BBE-184EAF8F95B8}"/>
              </a:ext>
            </a:extLst>
          </p:cNvPr>
          <p:cNvSpPr>
            <a:spLocks noChangeArrowheads="1"/>
          </p:cNvSpPr>
          <p:nvPr/>
        </p:nvSpPr>
        <p:spPr bwMode="auto">
          <a:xfrm>
            <a:off x="1318731" y="6147565"/>
            <a:ext cx="5042902" cy="426096"/>
          </a:xfrm>
          <a:prstGeom prst="roundRect">
            <a:avLst>
              <a:gd name="adj" fmla="val 50000"/>
            </a:avLst>
          </a:prstGeom>
          <a:solidFill>
            <a:schemeClr val="accent4"/>
          </a:solidFill>
          <a:ln w="9525">
            <a:noFill/>
            <a:miter lim="800000"/>
            <a:headEnd/>
            <a:tailEnd/>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Q: ack2</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到达后发送方怎么处理？</a:t>
            </a:r>
          </a:p>
        </p:txBody>
      </p:sp>
      <p:grpSp>
        <p:nvGrpSpPr>
          <p:cNvPr id="98" name="组合 97"/>
          <p:cNvGrpSpPr/>
          <p:nvPr/>
        </p:nvGrpSpPr>
        <p:grpSpPr>
          <a:xfrm>
            <a:off x="495896" y="4229955"/>
            <a:ext cx="3020619" cy="313932"/>
            <a:chOff x="635943" y="4799759"/>
            <a:chExt cx="3094996" cy="333235"/>
          </a:xfrm>
        </p:grpSpPr>
        <p:grpSp>
          <p:nvGrpSpPr>
            <p:cNvPr id="99" name="组合 98">
              <a:extLst>
                <a:ext uri="{FF2B5EF4-FFF2-40B4-BE49-F238E27FC236}">
                  <a16:creationId xmlns:a16="http://schemas.microsoft.com/office/drawing/2014/main" id="{37294661-5C8F-444C-97C0-C5D7CE312058}"/>
                </a:ext>
              </a:extLst>
            </p:cNvPr>
            <p:cNvGrpSpPr/>
            <p:nvPr/>
          </p:nvGrpSpPr>
          <p:grpSpPr>
            <a:xfrm>
              <a:off x="635943" y="4827898"/>
              <a:ext cx="1252889" cy="277150"/>
              <a:chOff x="635943" y="4827898"/>
              <a:chExt cx="1252889" cy="277150"/>
            </a:xfrm>
          </p:grpSpPr>
          <p:sp>
            <p:nvSpPr>
              <p:cNvPr id="101" name="Rectangle 89">
                <a:extLst>
                  <a:ext uri="{FF2B5EF4-FFF2-40B4-BE49-F238E27FC236}">
                    <a16:creationId xmlns:a16="http://schemas.microsoft.com/office/drawing/2014/main" id="{6A1B9448-DC3C-46BB-947A-6124FA8A657C}"/>
                  </a:ext>
                </a:extLst>
              </p:cNvPr>
              <p:cNvSpPr>
                <a:spLocks noChangeArrowheads="1"/>
              </p:cNvSpPr>
              <p:nvPr/>
            </p:nvSpPr>
            <p:spPr bwMode="auto">
              <a:xfrm>
                <a:off x="951664" y="4859327"/>
                <a:ext cx="462869" cy="205720"/>
              </a:xfrm>
              <a:prstGeom prst="rect">
                <a:avLst/>
              </a:prstGeom>
              <a:solidFill>
                <a:srgbClr val="009FF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400">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02" name="Text Box 90">
                <a:extLst>
                  <a:ext uri="{FF2B5EF4-FFF2-40B4-BE49-F238E27FC236}">
                    <a16:creationId xmlns:a16="http://schemas.microsoft.com/office/drawing/2014/main" id="{0B20B9E8-513B-4714-989C-DBEE82BADF97}"/>
                  </a:ext>
                </a:extLst>
              </p:cNvPr>
              <p:cNvSpPr txBox="1">
                <a:spLocks noChangeArrowheads="1"/>
              </p:cNvSpPr>
              <p:nvPr/>
            </p:nvSpPr>
            <p:spPr bwMode="auto">
              <a:xfrm>
                <a:off x="635943" y="4827898"/>
                <a:ext cx="1252889" cy="277150"/>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0 1</a:t>
                </a:r>
                <a:r>
                  <a:rPr lang="en-US" altLang="zh-CN" sz="12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2 3 4 5</a:t>
                </a:r>
                <a:r>
                  <a:rPr lang="en-US" altLang="zh-CN" sz="1200" dirty="0">
                    <a:latin typeface="Times New Roman" panose="02020603050405020304" pitchFamily="18" charset="0"/>
                    <a:ea typeface="思源黑体 CN Normal" panose="020B0400000000000000" pitchFamily="34" charset="-122"/>
                    <a:cs typeface="Times New Roman" panose="02020603050405020304" pitchFamily="18" charset="0"/>
                  </a:rPr>
                  <a:t> 6 7 8 </a:t>
                </a:r>
              </a:p>
            </p:txBody>
          </p:sp>
        </p:grpSp>
        <p:sp>
          <p:nvSpPr>
            <p:cNvPr id="100" name="Text Box 36">
              <a:extLst>
                <a:ext uri="{FF2B5EF4-FFF2-40B4-BE49-F238E27FC236}">
                  <a16:creationId xmlns:a16="http://schemas.microsoft.com/office/drawing/2014/main" id="{32E8F5C2-75C0-44B2-AF92-3FC9C6F23654}"/>
                </a:ext>
              </a:extLst>
            </p:cNvPr>
            <p:cNvSpPr txBox="1">
              <a:spLocks noChangeArrowheads="1"/>
            </p:cNvSpPr>
            <p:nvPr/>
          </p:nvSpPr>
          <p:spPr bwMode="auto">
            <a:xfrm>
              <a:off x="2303300" y="4799759"/>
              <a:ext cx="1427639" cy="33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lnSpc>
                  <a:spcPct val="90000"/>
                </a:lnSpc>
              </a:pP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记录</a:t>
              </a:r>
              <a:r>
                <a:rPr lang="en-US" altLang="zh-CN" sz="1600" dirty="0">
                  <a:latin typeface="Times New Roman" panose="02020603050405020304" pitchFamily="18" charset="0"/>
                  <a:ea typeface="思源黑体 CN Normal" panose="020B0400000000000000" pitchFamily="34" charset="-122"/>
                  <a:cs typeface="Times New Roman" panose="02020603050405020304" pitchFamily="18" charset="0"/>
                </a:rPr>
                <a:t>ack3</a:t>
              </a:r>
              <a:r>
                <a:rPr lang="zh-CN" altLang="en-US" sz="1600" dirty="0">
                  <a:latin typeface="Times New Roman" panose="02020603050405020304" pitchFamily="18" charset="0"/>
                  <a:ea typeface="思源黑体 CN Normal" panose="020B0400000000000000" pitchFamily="34" charset="-122"/>
                  <a:cs typeface="Times New Roman" panose="02020603050405020304" pitchFamily="18" charset="0"/>
                </a:rPr>
                <a:t>到达</a:t>
              </a:r>
            </a:p>
          </p:txBody>
        </p:sp>
      </p:grpSp>
    </p:spTree>
    <p:extLst>
      <p:ext uri="{BB962C8B-B14F-4D97-AF65-F5344CB8AC3E}">
        <p14:creationId xmlns:p14="http://schemas.microsoft.com/office/powerpoint/2010/main" val="220190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10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1000"/>
                                        <p:tgtEl>
                                          <p:spTgt spid="22"/>
                                        </p:tgtEl>
                                      </p:cBhvr>
                                    </p:animEffect>
                                  </p:childTnLst>
                                </p:cTn>
                              </p:par>
                            </p:childTnLst>
                          </p:cTn>
                        </p:par>
                        <p:par>
                          <p:cTn id="19" fill="hold">
                            <p:stCondLst>
                              <p:cond delay="3000"/>
                            </p:stCondLst>
                            <p:childTnLst>
                              <p:par>
                                <p:cTn id="20" presetID="22"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1000"/>
                                        <p:tgtEl>
                                          <p:spTgt spid="29"/>
                                        </p:tgtEl>
                                      </p:cBhvr>
                                    </p:animEffect>
                                  </p:childTnLst>
                                </p:cTn>
                              </p:par>
                              <p:par>
                                <p:cTn id="23" presetID="22" presetClass="entr" presetSubtype="8"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1000"/>
                                        <p:tgtEl>
                                          <p:spTgt spid="32"/>
                                        </p:tgtEl>
                                      </p:cBhvr>
                                    </p:animEffect>
                                  </p:childTnLst>
                                </p:cTn>
                              </p:par>
                            </p:childTnLst>
                          </p:cTn>
                        </p:par>
                        <p:par>
                          <p:cTn id="26" fill="hold">
                            <p:stCondLst>
                              <p:cond delay="40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1000"/>
                                        <p:tgtEl>
                                          <p:spTgt spid="42"/>
                                        </p:tgtEl>
                                      </p:cBhvr>
                                    </p:animEffect>
                                  </p:childTnLst>
                                </p:cTn>
                              </p:par>
                            </p:childTnLst>
                          </p:cTn>
                        </p:par>
                        <p:par>
                          <p:cTn id="30" fill="hold">
                            <p:stCondLst>
                              <p:cond delay="5000"/>
                            </p:stCondLst>
                            <p:childTnLst>
                              <p:par>
                                <p:cTn id="31" presetID="22" presetClass="entr" presetSubtype="1"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1000"/>
                                        <p:tgtEl>
                                          <p:spTgt spid="51"/>
                                        </p:tgtEl>
                                      </p:cBhvr>
                                    </p:animEffect>
                                  </p:childTnLst>
                                </p:cTn>
                              </p:par>
                              <p:par>
                                <p:cTn id="39" presetID="22" presetClass="entr" presetSubtype="8"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left)">
                                      <p:cBhvr>
                                        <p:cTn id="41" dur="1000"/>
                                        <p:tgtEl>
                                          <p:spTgt spid="60"/>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wipe(left)">
                                      <p:cBhvr>
                                        <p:cTn id="45" dur="1000"/>
                                        <p:tgtEl>
                                          <p:spTgt spid="98"/>
                                        </p:tgtEl>
                                      </p:cBhvr>
                                    </p:animEffect>
                                  </p:childTnLst>
                                </p:cTn>
                              </p:par>
                            </p:childTnLst>
                          </p:cTn>
                        </p:par>
                        <p:par>
                          <p:cTn id="46" fill="hold">
                            <p:stCondLst>
                              <p:cond delay="2000"/>
                            </p:stCondLst>
                            <p:childTnLst>
                              <p:par>
                                <p:cTn id="47" presetID="22" presetClass="entr" presetSubtype="1"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up)">
                                      <p:cBhvr>
                                        <p:cTn id="49" dur="10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7"/>
                                        </p:tgtEl>
                                        <p:attrNameLst>
                                          <p:attrName>style.visibility</p:attrName>
                                        </p:attrNameLst>
                                      </p:cBhvr>
                                      <p:to>
                                        <p:strVal val="visible"/>
                                      </p:to>
                                    </p:set>
                                    <p:animEffect transition="in" filter="wipe(up)">
                                      <p:cBhvr>
                                        <p:cTn id="54" dur="500"/>
                                        <p:tgtEl>
                                          <p:spTgt spid="87"/>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fltVal val="0"/>
                                          </p:val>
                                        </p:tav>
                                        <p:tav tm="100000">
                                          <p:val>
                                            <p:strVal val="#ppt_w"/>
                                          </p:val>
                                        </p:tav>
                                      </p:tavLst>
                                    </p:anim>
                                    <p:anim calcmode="lin" valueType="num">
                                      <p:cBhvr>
                                        <p:cTn id="59" dur="500" fill="hold"/>
                                        <p:tgtEl>
                                          <p:spTgt spid="85"/>
                                        </p:tgtEl>
                                        <p:attrNameLst>
                                          <p:attrName>ppt_h</p:attrName>
                                        </p:attrNameLst>
                                      </p:cBhvr>
                                      <p:tavLst>
                                        <p:tav tm="0">
                                          <p:val>
                                            <p:fltVal val="0"/>
                                          </p:val>
                                        </p:tav>
                                        <p:tav tm="100000">
                                          <p:val>
                                            <p:strVal val="#ppt_h"/>
                                          </p:val>
                                        </p:tav>
                                      </p:tavLst>
                                    </p:anim>
                                    <p:animEffect transition="in" filter="fade">
                                      <p:cBhvr>
                                        <p:cTn id="60" dur="500"/>
                                        <p:tgtEl>
                                          <p:spTgt spid="85"/>
                                        </p:tgtEl>
                                      </p:cBhvr>
                                    </p:animEffect>
                                  </p:childTnLst>
                                </p:cTn>
                              </p:par>
                            </p:childTnLst>
                          </p:cTn>
                        </p:par>
                        <p:par>
                          <p:cTn id="61" fill="hold">
                            <p:stCondLst>
                              <p:cond delay="1000"/>
                            </p:stCondLst>
                            <p:childTnLst>
                              <p:par>
                                <p:cTn id="62" presetID="26" presetClass="emph" presetSubtype="0" repeatCount="2000" fill="hold" nodeType="afterEffect">
                                  <p:stCondLst>
                                    <p:cond delay="0"/>
                                  </p:stCondLst>
                                  <p:childTnLst>
                                    <p:animEffect transition="out" filter="fade">
                                      <p:cBhvr>
                                        <p:cTn id="63" dur="500" tmFilter="0, 0; .2, .5; .8, .5; 1, 0"/>
                                        <p:tgtEl>
                                          <p:spTgt spid="85"/>
                                        </p:tgtEl>
                                      </p:cBhvr>
                                    </p:animEffect>
                                    <p:animScale>
                                      <p:cBhvr>
                                        <p:cTn id="64" dur="250" autoRev="1" fill="hold"/>
                                        <p:tgtEl>
                                          <p:spTgt spid="85"/>
                                        </p:tgtEl>
                                      </p:cBhvr>
                                      <p:by x="105000" y="105000"/>
                                    </p:animScale>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wipe(left)">
                                      <p:cBhvr>
                                        <p:cTn id="68" dur="500"/>
                                        <p:tgtEl>
                                          <p:spTgt spid="86"/>
                                        </p:tgtEl>
                                      </p:cBhvr>
                                    </p:animEffect>
                                  </p:childTnLst>
                                </p:cTn>
                              </p:par>
                            </p:childTnLst>
                          </p:cTn>
                        </p:par>
                        <p:par>
                          <p:cTn id="69" fill="hold">
                            <p:stCondLst>
                              <p:cond delay="2500"/>
                            </p:stCondLst>
                            <p:childTnLst>
                              <p:par>
                                <p:cTn id="70" presetID="22" presetClass="entr" presetSubtype="1"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up)">
                                      <p:cBhvr>
                                        <p:cTn id="72" dur="1000"/>
                                        <p:tgtEl>
                                          <p:spTgt spid="66"/>
                                        </p:tgtEl>
                                      </p:cBhvr>
                                    </p:animEffect>
                                  </p:childTnLst>
                                </p:cTn>
                              </p:par>
                              <p:par>
                                <p:cTn id="73" presetID="22" presetClass="entr" presetSubtype="8"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wipe(left)">
                                      <p:cBhvr>
                                        <p:cTn id="75" dur="1000"/>
                                        <p:tgtEl>
                                          <p:spTgt spid="69"/>
                                        </p:tgtEl>
                                      </p:cBhvr>
                                    </p:animEffect>
                                  </p:childTnLst>
                                </p:cTn>
                              </p:par>
                            </p:childTnLst>
                          </p:cTn>
                        </p:par>
                        <p:par>
                          <p:cTn id="76" fill="hold">
                            <p:stCondLst>
                              <p:cond delay="3500"/>
                            </p:stCondLst>
                            <p:childTnLst>
                              <p:par>
                                <p:cTn id="77" presetID="22" presetClass="entr" presetSubtype="1" fill="hold" nodeType="after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wipe(up)">
                                      <p:cBhvr>
                                        <p:cTn id="79" dur="1000"/>
                                        <p:tgtEl>
                                          <p:spTgt spid="91"/>
                                        </p:tgtEl>
                                      </p:cBhvr>
                                    </p:animEffect>
                                  </p:childTnLst>
                                </p:cTn>
                              </p:par>
                            </p:childTnLst>
                          </p:cTn>
                        </p:par>
                        <p:par>
                          <p:cTn id="80" fill="hold">
                            <p:stCondLst>
                              <p:cond delay="4500"/>
                            </p:stCondLst>
                            <p:childTnLst>
                              <p:par>
                                <p:cTn id="81" presetID="22" presetClass="entr" presetSubtype="8" fill="hold" nodeType="afterEffect">
                                  <p:stCondLst>
                                    <p:cond delay="0"/>
                                  </p:stCondLst>
                                  <p:childTnLst>
                                    <p:set>
                                      <p:cBhvr>
                                        <p:cTn id="82" dur="1" fill="hold">
                                          <p:stCondLst>
                                            <p:cond delay="0"/>
                                          </p:stCondLst>
                                        </p:cTn>
                                        <p:tgtEl>
                                          <p:spTgt spid="75"/>
                                        </p:tgtEl>
                                        <p:attrNameLst>
                                          <p:attrName>style.visibility</p:attrName>
                                        </p:attrNameLst>
                                      </p:cBhvr>
                                      <p:to>
                                        <p:strVal val="visible"/>
                                      </p:to>
                                    </p:set>
                                    <p:animEffect transition="in" filter="wipe(left)">
                                      <p:cBhvr>
                                        <p:cTn id="83" dur="1000"/>
                                        <p:tgtEl>
                                          <p:spTgt spid="75"/>
                                        </p:tgtEl>
                                      </p:cBhvr>
                                    </p:animEffect>
                                  </p:childTnLst>
                                </p:cTn>
                              </p:par>
                            </p:childTnLst>
                          </p:cTn>
                        </p:par>
                        <p:par>
                          <p:cTn id="84" fill="hold">
                            <p:stCondLst>
                              <p:cond delay="5500"/>
                            </p:stCondLst>
                            <p:childTnLst>
                              <p:par>
                                <p:cTn id="85" presetID="22" presetClass="entr" presetSubtype="8" fill="hold" nodeType="after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left)">
                                      <p:cBhvr>
                                        <p:cTn id="87" dur="1000"/>
                                        <p:tgtEl>
                                          <p:spTgt spid="80"/>
                                        </p:tgtEl>
                                      </p:cBhvr>
                                    </p:animEffect>
                                  </p:childTnLst>
                                </p:cTn>
                              </p:par>
                            </p:childTnLst>
                          </p:cTn>
                        </p:par>
                        <p:par>
                          <p:cTn id="88" fill="hold">
                            <p:stCondLst>
                              <p:cond delay="6500"/>
                            </p:stCondLst>
                            <p:childTnLst>
                              <p:par>
                                <p:cTn id="89" presetID="53" presetClass="entr" presetSubtype="16" fill="hold" grpId="0" nodeType="afterEffect">
                                  <p:stCondLst>
                                    <p:cond delay="0"/>
                                  </p:stCondLst>
                                  <p:childTnLst>
                                    <p:set>
                                      <p:cBhvr>
                                        <p:cTn id="90" dur="1" fill="hold">
                                          <p:stCondLst>
                                            <p:cond delay="0"/>
                                          </p:stCondLst>
                                        </p:cTn>
                                        <p:tgtEl>
                                          <p:spTgt spid="97"/>
                                        </p:tgtEl>
                                        <p:attrNameLst>
                                          <p:attrName>style.visibility</p:attrName>
                                        </p:attrNameLst>
                                      </p:cBhvr>
                                      <p:to>
                                        <p:strVal val="visible"/>
                                      </p:to>
                                    </p:set>
                                    <p:anim calcmode="lin" valueType="num">
                                      <p:cBhvr>
                                        <p:cTn id="91" dur="500" fill="hold"/>
                                        <p:tgtEl>
                                          <p:spTgt spid="97"/>
                                        </p:tgtEl>
                                        <p:attrNameLst>
                                          <p:attrName>ppt_w</p:attrName>
                                        </p:attrNameLst>
                                      </p:cBhvr>
                                      <p:tavLst>
                                        <p:tav tm="0">
                                          <p:val>
                                            <p:fltVal val="0"/>
                                          </p:val>
                                        </p:tav>
                                        <p:tav tm="100000">
                                          <p:val>
                                            <p:strVal val="#ppt_w"/>
                                          </p:val>
                                        </p:tav>
                                      </p:tavLst>
                                    </p:anim>
                                    <p:anim calcmode="lin" valueType="num">
                                      <p:cBhvr>
                                        <p:cTn id="92" dur="500" fill="hold"/>
                                        <p:tgtEl>
                                          <p:spTgt spid="97"/>
                                        </p:tgtEl>
                                        <p:attrNameLst>
                                          <p:attrName>ppt_h</p:attrName>
                                        </p:attrNameLst>
                                      </p:cBhvr>
                                      <p:tavLst>
                                        <p:tav tm="0">
                                          <p:val>
                                            <p:fltVal val="0"/>
                                          </p:val>
                                        </p:tav>
                                        <p:tav tm="100000">
                                          <p:val>
                                            <p:strVal val="#ppt_h"/>
                                          </p:val>
                                        </p:tav>
                                      </p:tavLst>
                                    </p:anim>
                                    <p:animEffect transition="in" filter="fade">
                                      <p:cBhvr>
                                        <p:cTn id="9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30213" y="0"/>
            <a:ext cx="7234308" cy="1428589"/>
            <a:chOff x="551030" y="-368704"/>
            <a:chExt cx="7234308" cy="1428589"/>
          </a:xfrm>
        </p:grpSpPr>
        <p:grpSp>
          <p:nvGrpSpPr>
            <p:cNvPr id="37" name="组合 36"/>
            <p:cNvGrpSpPr/>
            <p:nvPr/>
          </p:nvGrpSpPr>
          <p:grpSpPr>
            <a:xfrm>
              <a:off x="1201632" y="303925"/>
              <a:ext cx="6583706" cy="687997"/>
              <a:chOff x="1839059" y="967769"/>
              <a:chExt cx="6583706" cy="687997"/>
            </a:xfrm>
          </p:grpSpPr>
          <p:sp>
            <p:nvSpPr>
              <p:cNvPr id="39" name="矩形: 圆角 38"/>
              <p:cNvSpPr/>
              <p:nvPr/>
            </p:nvSpPr>
            <p:spPr>
              <a:xfrm>
                <a:off x="1839059" y="967769"/>
                <a:ext cx="6275482"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40" name="文本框 39"/>
              <p:cNvSpPr txBox="1"/>
              <p:nvPr/>
            </p:nvSpPr>
            <p:spPr>
              <a:xfrm>
                <a:off x="2786093" y="1009435"/>
                <a:ext cx="563667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运输层和网络层的区别</a:t>
                </a:r>
              </a:p>
            </p:txBody>
          </p:sp>
        </p:grpSp>
        <p:pic>
          <p:nvPicPr>
            <p:cNvPr id="38" name="图片 37"/>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47" name="Rectangle 11"/>
          <p:cNvSpPr>
            <a:spLocks noChangeArrowheads="1"/>
          </p:cNvSpPr>
          <p:nvPr/>
        </p:nvSpPr>
        <p:spPr bwMode="auto">
          <a:xfrm>
            <a:off x="802977" y="1991959"/>
            <a:ext cx="1398320" cy="560173"/>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网络层</a:t>
            </a:r>
          </a:p>
        </p:txBody>
      </p:sp>
      <p:sp>
        <p:nvSpPr>
          <p:cNvPr id="48" name="Text Box 79"/>
          <p:cNvSpPr txBox="1">
            <a:spLocks noChangeArrowheads="1"/>
          </p:cNvSpPr>
          <p:nvPr/>
        </p:nvSpPr>
        <p:spPr bwMode="auto">
          <a:xfrm>
            <a:off x="2440154" y="2032973"/>
            <a:ext cx="4155131"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不同主机</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之间的逻辑通信</a:t>
            </a:r>
          </a:p>
        </p:txBody>
      </p:sp>
      <p:sp>
        <p:nvSpPr>
          <p:cNvPr id="49" name="Rectangle 11"/>
          <p:cNvSpPr>
            <a:spLocks noChangeArrowheads="1"/>
          </p:cNvSpPr>
          <p:nvPr/>
        </p:nvSpPr>
        <p:spPr bwMode="auto">
          <a:xfrm>
            <a:off x="802977" y="3059115"/>
            <a:ext cx="1398320" cy="560173"/>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rPr>
              <a:t>运输层</a:t>
            </a:r>
          </a:p>
        </p:txBody>
      </p:sp>
      <p:sp>
        <p:nvSpPr>
          <p:cNvPr id="50" name="Text Box 79"/>
          <p:cNvSpPr txBox="1">
            <a:spLocks noChangeArrowheads="1"/>
          </p:cNvSpPr>
          <p:nvPr/>
        </p:nvSpPr>
        <p:spPr bwMode="auto">
          <a:xfrm>
            <a:off x="2440154" y="3100129"/>
            <a:ext cx="3893874" cy="4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rgbClr val="009FF6"/>
                </a:solidFill>
                <a:latin typeface="思源黑体 CN Normal" panose="020B0400000000000000" pitchFamily="34" charset="-122"/>
                <a:ea typeface="思源黑体 CN Normal" panose="020B0400000000000000" pitchFamily="34" charset="-122"/>
                <a:cs typeface="Times New Roman" panose="02020603050405020304" pitchFamily="18" charset="0"/>
              </a:rPr>
              <a:t>应用进程</a:t>
            </a:r>
            <a:r>
              <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Times New Roman" panose="02020603050405020304" pitchFamily="18" charset="0"/>
              </a:rPr>
              <a:t>之间的逻辑通信</a:t>
            </a:r>
          </a:p>
        </p:txBody>
      </p:sp>
      <p:grpSp>
        <p:nvGrpSpPr>
          <p:cNvPr id="11" name="组合 10">
            <a:extLst>
              <a:ext uri="{FF2B5EF4-FFF2-40B4-BE49-F238E27FC236}">
                <a16:creationId xmlns:a16="http://schemas.microsoft.com/office/drawing/2014/main" id="{828E90E0-337D-42BF-8EE9-AAEE42B13280}"/>
              </a:ext>
            </a:extLst>
          </p:cNvPr>
          <p:cNvGrpSpPr/>
          <p:nvPr/>
        </p:nvGrpSpPr>
        <p:grpSpPr>
          <a:xfrm>
            <a:off x="5944142" y="2356479"/>
            <a:ext cx="6247858" cy="4411658"/>
            <a:chOff x="1080814" y="1424170"/>
            <a:chExt cx="6247858" cy="4411658"/>
          </a:xfrm>
        </p:grpSpPr>
        <p:grpSp>
          <p:nvGrpSpPr>
            <p:cNvPr id="20" name="组合 19">
              <a:extLst>
                <a:ext uri="{FF2B5EF4-FFF2-40B4-BE49-F238E27FC236}">
                  <a16:creationId xmlns:a16="http://schemas.microsoft.com/office/drawing/2014/main" id="{A92C1FF4-97E1-44ED-9A12-E4AF54F30F18}"/>
                </a:ext>
              </a:extLst>
            </p:cNvPr>
            <p:cNvGrpSpPr/>
            <p:nvPr/>
          </p:nvGrpSpPr>
          <p:grpSpPr>
            <a:xfrm>
              <a:off x="1080814" y="1424170"/>
              <a:ext cx="4973109" cy="694465"/>
              <a:chOff x="1839058" y="1719310"/>
              <a:chExt cx="4973109" cy="694465"/>
            </a:xfrm>
          </p:grpSpPr>
          <p:sp>
            <p:nvSpPr>
              <p:cNvPr id="22" name="矩形: 圆角 21">
                <a:extLst>
                  <a:ext uri="{FF2B5EF4-FFF2-40B4-BE49-F238E27FC236}">
                    <a16:creationId xmlns:a16="http://schemas.microsoft.com/office/drawing/2014/main" id="{78EA2BAB-A1FE-4BA8-82CE-6811A19D55AF}"/>
                  </a:ext>
                </a:extLst>
              </p:cNvPr>
              <p:cNvSpPr/>
              <p:nvPr/>
            </p:nvSpPr>
            <p:spPr>
              <a:xfrm>
                <a:off x="1839058" y="1738332"/>
                <a:ext cx="489874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dirty="0">
                  <a:solidFill>
                    <a:srgbClr val="00A3F8"/>
                  </a:solidFill>
                  <a:highlight>
                    <a:srgbClr val="FFFF00"/>
                  </a:highlight>
                </a:endParaRPr>
              </a:p>
            </p:txBody>
          </p:sp>
          <p:sp>
            <p:nvSpPr>
              <p:cNvPr id="23" name="文本框 22">
                <a:extLst>
                  <a:ext uri="{FF2B5EF4-FFF2-40B4-BE49-F238E27FC236}">
                    <a16:creationId xmlns:a16="http://schemas.microsoft.com/office/drawing/2014/main" id="{AC32778E-122C-4D7D-8E5B-DCDCC92F935A}"/>
                  </a:ext>
                </a:extLst>
              </p:cNvPr>
              <p:cNvSpPr txBox="1"/>
              <p:nvPr/>
            </p:nvSpPr>
            <p:spPr>
              <a:xfrm>
                <a:off x="2081854" y="1719310"/>
                <a:ext cx="473031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类似于家庭间通信</a:t>
                </a:r>
              </a:p>
            </p:txBody>
          </p:sp>
        </p:grpSp>
        <p:grpSp>
          <p:nvGrpSpPr>
            <p:cNvPr id="13" name="组合 12">
              <a:extLst>
                <a:ext uri="{FF2B5EF4-FFF2-40B4-BE49-F238E27FC236}">
                  <a16:creationId xmlns:a16="http://schemas.microsoft.com/office/drawing/2014/main" id="{CEA319F6-9D6F-4370-8BDA-95275E76BD53}"/>
                </a:ext>
              </a:extLst>
            </p:cNvPr>
            <p:cNvGrpSpPr/>
            <p:nvPr/>
          </p:nvGrpSpPr>
          <p:grpSpPr>
            <a:xfrm>
              <a:off x="1088391" y="2241583"/>
              <a:ext cx="6240281" cy="3594245"/>
              <a:chOff x="703264" y="1946585"/>
              <a:chExt cx="10972799" cy="4161037"/>
            </a:xfrm>
          </p:grpSpPr>
          <p:sp>
            <p:nvSpPr>
              <p:cNvPr id="16" name="任意多边形: 形状 15">
                <a:extLst>
                  <a:ext uri="{FF2B5EF4-FFF2-40B4-BE49-F238E27FC236}">
                    <a16:creationId xmlns:a16="http://schemas.microsoft.com/office/drawing/2014/main" id="{7AAC6101-46A2-46F8-830D-ED12AB286477}"/>
                  </a:ext>
                </a:extLst>
              </p:cNvPr>
              <p:cNvSpPr/>
              <p:nvPr/>
            </p:nvSpPr>
            <p:spPr>
              <a:xfrm>
                <a:off x="703264" y="1946585"/>
                <a:ext cx="10972799" cy="4161037"/>
              </a:xfrm>
              <a:custGeom>
                <a:avLst/>
                <a:gdLst>
                  <a:gd name="connsiteX0" fmla="*/ 0 w 10804124"/>
                  <a:gd name="connsiteY0" fmla="*/ 79899 h 3861786"/>
                  <a:gd name="connsiteX1" fmla="*/ 372862 w 10804124"/>
                  <a:gd name="connsiteY1" fmla="*/ 3861786 h 3861786"/>
                  <a:gd name="connsiteX2" fmla="*/ 10804124 w 10804124"/>
                  <a:gd name="connsiteY2" fmla="*/ 3240349 h 3861786"/>
                  <a:gd name="connsiteX3" fmla="*/ 10475650 w 10804124"/>
                  <a:gd name="connsiteY3" fmla="*/ 0 h 3861786"/>
                  <a:gd name="connsiteX4" fmla="*/ 0 w 10804124"/>
                  <a:gd name="connsiteY4" fmla="*/ 79899 h 3861786"/>
                  <a:gd name="connsiteX0-1" fmla="*/ 0 w 10804124"/>
                  <a:gd name="connsiteY0-2" fmla="*/ 346229 h 4128116"/>
                  <a:gd name="connsiteX1-3" fmla="*/ 372862 w 10804124"/>
                  <a:gd name="connsiteY1-4" fmla="*/ 4128116 h 4128116"/>
                  <a:gd name="connsiteX2-5" fmla="*/ 10804124 w 10804124"/>
                  <a:gd name="connsiteY2-6" fmla="*/ 3506679 h 4128116"/>
                  <a:gd name="connsiteX3-7" fmla="*/ 10182687 w 10804124"/>
                  <a:gd name="connsiteY3-8" fmla="*/ 0 h 4128116"/>
                  <a:gd name="connsiteX4-9" fmla="*/ 0 w 10804124"/>
                  <a:gd name="connsiteY4-10" fmla="*/ 346229 h 4128116"/>
                  <a:gd name="connsiteX0-11" fmla="*/ 0 w 10804124"/>
                  <a:gd name="connsiteY0-12" fmla="*/ 363984 h 4145871"/>
                  <a:gd name="connsiteX1-13" fmla="*/ 372862 w 10804124"/>
                  <a:gd name="connsiteY1-14" fmla="*/ 4145871 h 4145871"/>
                  <a:gd name="connsiteX2-15" fmla="*/ 10804124 w 10804124"/>
                  <a:gd name="connsiteY2-16" fmla="*/ 3524434 h 4145871"/>
                  <a:gd name="connsiteX3-17" fmla="*/ 10191565 w 10804124"/>
                  <a:gd name="connsiteY3-18" fmla="*/ 0 h 4145871"/>
                  <a:gd name="connsiteX4-19" fmla="*/ 0 w 10804124"/>
                  <a:gd name="connsiteY4-20" fmla="*/ 363984 h 4145871"/>
                  <a:gd name="connsiteX0-21" fmla="*/ 0 w 10928411"/>
                  <a:gd name="connsiteY0-22" fmla="*/ 363984 h 4145871"/>
                  <a:gd name="connsiteX1-23" fmla="*/ 372862 w 10928411"/>
                  <a:gd name="connsiteY1-24" fmla="*/ 4145871 h 4145871"/>
                  <a:gd name="connsiteX2-25" fmla="*/ 10928411 w 10928411"/>
                  <a:gd name="connsiteY2-26" fmla="*/ 3701987 h 4145871"/>
                  <a:gd name="connsiteX3-27" fmla="*/ 10191565 w 10928411"/>
                  <a:gd name="connsiteY3-28" fmla="*/ 0 h 4145871"/>
                  <a:gd name="connsiteX4-29" fmla="*/ 0 w 10928411"/>
                  <a:gd name="connsiteY4-30" fmla="*/ 363984 h 4145871"/>
                  <a:gd name="connsiteX0-31" fmla="*/ 0 w 10963921"/>
                  <a:gd name="connsiteY0-32" fmla="*/ 363984 h 4145871"/>
                  <a:gd name="connsiteX1-33" fmla="*/ 372862 w 10963921"/>
                  <a:gd name="connsiteY1-34" fmla="*/ 4145871 h 4145871"/>
                  <a:gd name="connsiteX2-35" fmla="*/ 10963921 w 10963921"/>
                  <a:gd name="connsiteY2-36" fmla="*/ 3710864 h 4145871"/>
                  <a:gd name="connsiteX3-37" fmla="*/ 10191565 w 10963921"/>
                  <a:gd name="connsiteY3-38" fmla="*/ 0 h 4145871"/>
                  <a:gd name="connsiteX4-39" fmla="*/ 0 w 10963921"/>
                  <a:gd name="connsiteY4-40" fmla="*/ 363984 h 4145871"/>
                  <a:gd name="connsiteX0-41" fmla="*/ 0 w 10963921"/>
                  <a:gd name="connsiteY0-42" fmla="*/ 363984 h 4199137"/>
                  <a:gd name="connsiteX1-43" fmla="*/ 408372 w 10963921"/>
                  <a:gd name="connsiteY1-44" fmla="*/ 4199137 h 4199137"/>
                  <a:gd name="connsiteX2-45" fmla="*/ 10963921 w 10963921"/>
                  <a:gd name="connsiteY2-46" fmla="*/ 3710864 h 4199137"/>
                  <a:gd name="connsiteX3-47" fmla="*/ 10191565 w 10963921"/>
                  <a:gd name="connsiteY3-48" fmla="*/ 0 h 4199137"/>
                  <a:gd name="connsiteX4-49" fmla="*/ 0 w 10963921"/>
                  <a:gd name="connsiteY4-50" fmla="*/ 363984 h 4199137"/>
                  <a:gd name="connsiteX0-51" fmla="*/ 0 w 11026065"/>
                  <a:gd name="connsiteY0-52" fmla="*/ 488271 h 4199137"/>
                  <a:gd name="connsiteX1-53" fmla="*/ 470516 w 11026065"/>
                  <a:gd name="connsiteY1-54" fmla="*/ 4199137 h 4199137"/>
                  <a:gd name="connsiteX2-55" fmla="*/ 11026065 w 11026065"/>
                  <a:gd name="connsiteY2-56" fmla="*/ 3710864 h 4199137"/>
                  <a:gd name="connsiteX3-57" fmla="*/ 10253709 w 11026065"/>
                  <a:gd name="connsiteY3-58" fmla="*/ 0 h 4199137"/>
                  <a:gd name="connsiteX4-59" fmla="*/ 0 w 11026065"/>
                  <a:gd name="connsiteY4-60" fmla="*/ 488271 h 4199137"/>
                  <a:gd name="connsiteX0-61" fmla="*/ 0 w 10972799"/>
                  <a:gd name="connsiteY0-62" fmla="*/ 488271 h 4199137"/>
                  <a:gd name="connsiteX1-63" fmla="*/ 417250 w 10972799"/>
                  <a:gd name="connsiteY1-64" fmla="*/ 4199137 h 4199137"/>
                  <a:gd name="connsiteX2-65" fmla="*/ 10972799 w 10972799"/>
                  <a:gd name="connsiteY2-66" fmla="*/ 3710864 h 4199137"/>
                  <a:gd name="connsiteX3-67" fmla="*/ 10200443 w 10972799"/>
                  <a:gd name="connsiteY3-68" fmla="*/ 0 h 4199137"/>
                  <a:gd name="connsiteX4-69" fmla="*/ 0 w 10972799"/>
                  <a:gd name="connsiteY4-70" fmla="*/ 488271 h 4199137"/>
                  <a:gd name="connsiteX0-71" fmla="*/ 0 w 10972799"/>
                  <a:gd name="connsiteY0-72" fmla="*/ 440646 h 4151512"/>
                  <a:gd name="connsiteX1-73" fmla="*/ 417250 w 10972799"/>
                  <a:gd name="connsiteY1-74" fmla="*/ 4151512 h 4151512"/>
                  <a:gd name="connsiteX2-75" fmla="*/ 10972799 w 10972799"/>
                  <a:gd name="connsiteY2-76" fmla="*/ 3663239 h 4151512"/>
                  <a:gd name="connsiteX3-77" fmla="*/ 10505243 w 10972799"/>
                  <a:gd name="connsiteY3-78" fmla="*/ 0 h 4151512"/>
                  <a:gd name="connsiteX4-79" fmla="*/ 0 w 10972799"/>
                  <a:gd name="connsiteY4-80" fmla="*/ 440646 h 4151512"/>
                  <a:gd name="connsiteX0-81" fmla="*/ 0 w 10972799"/>
                  <a:gd name="connsiteY0-82" fmla="*/ 450171 h 4161037"/>
                  <a:gd name="connsiteX1-83" fmla="*/ 417250 w 10972799"/>
                  <a:gd name="connsiteY1-84" fmla="*/ 4161037 h 4161037"/>
                  <a:gd name="connsiteX2-85" fmla="*/ 10972799 w 10972799"/>
                  <a:gd name="connsiteY2-86" fmla="*/ 3672764 h 4161037"/>
                  <a:gd name="connsiteX3-87" fmla="*/ 10524293 w 10972799"/>
                  <a:gd name="connsiteY3-88" fmla="*/ 0 h 4161037"/>
                  <a:gd name="connsiteX4-89" fmla="*/ 0 w 10972799"/>
                  <a:gd name="connsiteY4-90" fmla="*/ 450171 h 4161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72799" h="4161037">
                    <a:moveTo>
                      <a:pt x="0" y="450171"/>
                    </a:moveTo>
                    <a:lnTo>
                      <a:pt x="417250" y="4161037"/>
                    </a:lnTo>
                    <a:lnTo>
                      <a:pt x="10972799" y="3672764"/>
                    </a:lnTo>
                    <a:lnTo>
                      <a:pt x="10524293" y="0"/>
                    </a:lnTo>
                    <a:lnTo>
                      <a:pt x="0" y="450171"/>
                    </a:lnTo>
                    <a:close/>
                  </a:path>
                </a:pathLst>
              </a:cu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7" name="组合 16">
                <a:extLst>
                  <a:ext uri="{FF2B5EF4-FFF2-40B4-BE49-F238E27FC236}">
                    <a16:creationId xmlns:a16="http://schemas.microsoft.com/office/drawing/2014/main" id="{163E1774-9894-4EAC-9341-A75DBE45D390}"/>
                  </a:ext>
                </a:extLst>
              </p:cNvPr>
              <p:cNvGrpSpPr/>
              <p:nvPr/>
            </p:nvGrpSpPr>
            <p:grpSpPr>
              <a:xfrm>
                <a:off x="899795" y="2124553"/>
                <a:ext cx="10582183" cy="3799644"/>
                <a:chOff x="1050713" y="2509081"/>
                <a:chExt cx="10582183" cy="3799644"/>
              </a:xfrm>
              <a:effectLst>
                <a:outerShdw blurRad="63500" sx="101000" sy="101000" algn="ctr" rotWithShape="0">
                  <a:prstClr val="black">
                    <a:alpha val="38000"/>
                  </a:prstClr>
                </a:outerShdw>
              </a:effectLst>
            </p:grpSpPr>
            <p:sp>
              <p:nvSpPr>
                <p:cNvPr id="18" name="任意多边形: 形状 17">
                  <a:extLst>
                    <a:ext uri="{FF2B5EF4-FFF2-40B4-BE49-F238E27FC236}">
                      <a16:creationId xmlns:a16="http://schemas.microsoft.com/office/drawing/2014/main" id="{EBA4AD9D-C435-419D-B8F6-F96881FFC1A8}"/>
                    </a:ext>
                  </a:extLst>
                </p:cNvPr>
                <p:cNvSpPr/>
                <p:nvPr/>
              </p:nvSpPr>
              <p:spPr>
                <a:xfrm>
                  <a:off x="1050713" y="2509082"/>
                  <a:ext cx="10582183" cy="3799643"/>
                </a:xfrm>
                <a:custGeom>
                  <a:avLst/>
                  <a:gdLst>
                    <a:gd name="connsiteX0" fmla="*/ 0 w 10582183"/>
                    <a:gd name="connsiteY0" fmla="*/ 17756 h 3799643"/>
                    <a:gd name="connsiteX1" fmla="*/ 44389 w 10582183"/>
                    <a:gd name="connsiteY1" fmla="*/ 3799643 h 3799643"/>
                    <a:gd name="connsiteX2" fmla="*/ 10582183 w 10582183"/>
                    <a:gd name="connsiteY2" fmla="*/ 3701989 h 3799643"/>
                    <a:gd name="connsiteX3" fmla="*/ 10582183 w 10582183"/>
                    <a:gd name="connsiteY3" fmla="*/ 390618 h 3799643"/>
                    <a:gd name="connsiteX4" fmla="*/ 9792070 w 10582183"/>
                    <a:gd name="connsiteY4" fmla="*/ 390618 h 3799643"/>
                    <a:gd name="connsiteX5" fmla="*/ 9792070 w 10582183"/>
                    <a:gd name="connsiteY5" fmla="*/ 0 h 3799643"/>
                    <a:gd name="connsiteX6" fmla="*/ 0 w 10582183"/>
                    <a:gd name="connsiteY6" fmla="*/ 17756 h 3799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82183" h="3799643">
                      <a:moveTo>
                        <a:pt x="0" y="17756"/>
                      </a:moveTo>
                      <a:lnTo>
                        <a:pt x="44389" y="3799643"/>
                      </a:lnTo>
                      <a:lnTo>
                        <a:pt x="10582183" y="3701989"/>
                      </a:lnTo>
                      <a:lnTo>
                        <a:pt x="10582183" y="390618"/>
                      </a:lnTo>
                      <a:lnTo>
                        <a:pt x="9792070" y="390618"/>
                      </a:lnTo>
                      <a:lnTo>
                        <a:pt x="9792070" y="0"/>
                      </a:lnTo>
                      <a:lnTo>
                        <a:pt x="0" y="177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9" name="任意多边形: 形状 18">
                  <a:extLst>
                    <a:ext uri="{FF2B5EF4-FFF2-40B4-BE49-F238E27FC236}">
                      <a16:creationId xmlns:a16="http://schemas.microsoft.com/office/drawing/2014/main" id="{68BCF7E3-1DF5-48DB-8C86-976CA952679E}"/>
                    </a:ext>
                  </a:extLst>
                </p:cNvPr>
                <p:cNvSpPr/>
                <p:nvPr/>
              </p:nvSpPr>
              <p:spPr>
                <a:xfrm>
                  <a:off x="10823806" y="2509081"/>
                  <a:ext cx="809090" cy="417251"/>
                </a:xfrm>
                <a:custGeom>
                  <a:avLst/>
                  <a:gdLst>
                    <a:gd name="connsiteX0" fmla="*/ 17755 w 852256"/>
                    <a:gd name="connsiteY0" fmla="*/ 0 h 435006"/>
                    <a:gd name="connsiteX1" fmla="*/ 852256 w 852256"/>
                    <a:gd name="connsiteY1" fmla="*/ 435006 h 435006"/>
                    <a:gd name="connsiteX2" fmla="*/ 0 w 852256"/>
                    <a:gd name="connsiteY2" fmla="*/ 417251 h 435006"/>
                    <a:gd name="connsiteX3" fmla="*/ 17755 w 852256"/>
                    <a:gd name="connsiteY3" fmla="*/ 0 h 435006"/>
                    <a:gd name="connsiteX0-1" fmla="*/ 17755 w 852256"/>
                    <a:gd name="connsiteY0-2" fmla="*/ 0 h 417251"/>
                    <a:gd name="connsiteX1-3" fmla="*/ 852256 w 852256"/>
                    <a:gd name="connsiteY1-4" fmla="*/ 403715 h 417251"/>
                    <a:gd name="connsiteX2-5" fmla="*/ 0 w 852256"/>
                    <a:gd name="connsiteY2-6" fmla="*/ 417251 h 417251"/>
                    <a:gd name="connsiteX3-7" fmla="*/ 17755 w 852256"/>
                    <a:gd name="connsiteY3-8" fmla="*/ 0 h 417251"/>
                    <a:gd name="connsiteX0-9" fmla="*/ 17755 w 852256"/>
                    <a:gd name="connsiteY0-10" fmla="*/ 0 h 417251"/>
                    <a:gd name="connsiteX1-11" fmla="*/ 852256 w 852256"/>
                    <a:gd name="connsiteY1-12" fmla="*/ 393285 h 417251"/>
                    <a:gd name="connsiteX2-13" fmla="*/ 0 w 852256"/>
                    <a:gd name="connsiteY2-14" fmla="*/ 417251 h 417251"/>
                    <a:gd name="connsiteX3-15" fmla="*/ 17755 w 852256"/>
                    <a:gd name="connsiteY3-16" fmla="*/ 0 h 417251"/>
                  </a:gdLst>
                  <a:ahLst/>
                  <a:cxnLst>
                    <a:cxn ang="0">
                      <a:pos x="connsiteX0-1" y="connsiteY0-2"/>
                    </a:cxn>
                    <a:cxn ang="0">
                      <a:pos x="connsiteX1-3" y="connsiteY1-4"/>
                    </a:cxn>
                    <a:cxn ang="0">
                      <a:pos x="connsiteX2-5" y="connsiteY2-6"/>
                    </a:cxn>
                    <a:cxn ang="0">
                      <a:pos x="connsiteX3-7" y="connsiteY3-8"/>
                    </a:cxn>
                  </a:cxnLst>
                  <a:rect l="l" t="t" r="r" b="b"/>
                  <a:pathLst>
                    <a:path w="852256" h="417251">
                      <a:moveTo>
                        <a:pt x="17755" y="0"/>
                      </a:moveTo>
                      <a:lnTo>
                        <a:pt x="852256" y="393285"/>
                      </a:lnTo>
                      <a:lnTo>
                        <a:pt x="0" y="417251"/>
                      </a:lnTo>
                      <a:lnTo>
                        <a:pt x="17755" y="0"/>
                      </a:lnTo>
                      <a:close/>
                    </a:path>
                  </a:pathLst>
                </a:custGeom>
                <a:solidFill>
                  <a:srgbClr val="DA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sp>
          <p:nvSpPr>
            <p:cNvPr id="14" name="文本框 13">
              <a:extLst>
                <a:ext uri="{FF2B5EF4-FFF2-40B4-BE49-F238E27FC236}">
                  <a16:creationId xmlns:a16="http://schemas.microsoft.com/office/drawing/2014/main" id="{FF2248C9-3447-436D-8295-4D65C9FE505B}"/>
                </a:ext>
              </a:extLst>
            </p:cNvPr>
            <p:cNvSpPr txBox="1"/>
            <p:nvPr/>
          </p:nvSpPr>
          <p:spPr>
            <a:xfrm>
              <a:off x="1502948" y="2645036"/>
              <a:ext cx="5255214" cy="830997"/>
            </a:xfrm>
            <a:prstGeom prst="rect">
              <a:avLst/>
            </a:prstGeom>
            <a:noFill/>
          </p:spPr>
          <p:txBody>
            <a:bodyPr wrap="square" rtlCol="0">
              <a:spAutoFit/>
            </a:bodyPr>
            <a:lstStyle/>
            <a:p>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12</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个孩子要与另一个家庭的</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12</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个孩子相互通信</a:t>
              </a:r>
            </a:p>
          </p:txBody>
        </p:sp>
        <p:sp>
          <p:nvSpPr>
            <p:cNvPr id="15" name="文本框 14">
              <a:extLst>
                <a:ext uri="{FF2B5EF4-FFF2-40B4-BE49-F238E27FC236}">
                  <a16:creationId xmlns:a16="http://schemas.microsoft.com/office/drawing/2014/main" id="{300F95D0-F7C9-4E21-9A4E-9F32FFCAA0A2}"/>
                </a:ext>
              </a:extLst>
            </p:cNvPr>
            <p:cNvSpPr txBox="1"/>
            <p:nvPr/>
          </p:nvSpPr>
          <p:spPr>
            <a:xfrm>
              <a:off x="1502948" y="3518869"/>
              <a:ext cx="5255214" cy="1938992"/>
            </a:xfrm>
            <a:prstGeom prst="rect">
              <a:avLst/>
            </a:prstGeom>
            <a:noFill/>
          </p:spPr>
          <p:txBody>
            <a:bodyPr wrap="square" rtlCol="0">
              <a:spAutoFit/>
            </a:bodyPr>
            <a:lstStyle/>
            <a:p>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进程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孩子们</a:t>
              </a:r>
            </a:p>
            <a:p>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进程间报文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信封中的信笺</a:t>
              </a:r>
            </a:p>
            <a:p>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主机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家庭的房子</a:t>
              </a:r>
            </a:p>
            <a:p>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运输协议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张三 和 李四</a:t>
              </a:r>
            </a:p>
            <a:p>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网络层协议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邮局提供的服务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animEffect transition="in" filter="fade">
                                      <p:cBhvr>
                                        <p:cTn id="13" dur="500"/>
                                        <p:tgtEl>
                                          <p:spTgt spid="4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P spid="5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4C5329D7-B589-46A6-B2D3-B315F749957C}"/>
              </a:ext>
            </a:extLst>
          </p:cNvPr>
          <p:cNvGrpSpPr/>
          <p:nvPr/>
        </p:nvGrpSpPr>
        <p:grpSpPr>
          <a:xfrm>
            <a:off x="153767" y="-276446"/>
            <a:ext cx="4048346" cy="1428589"/>
            <a:chOff x="551030" y="-368704"/>
            <a:chExt cx="4048346" cy="1428589"/>
          </a:xfrm>
        </p:grpSpPr>
        <p:grpSp>
          <p:nvGrpSpPr>
            <p:cNvPr id="3" name="组合 2">
              <a:extLst>
                <a:ext uri="{FF2B5EF4-FFF2-40B4-BE49-F238E27FC236}">
                  <a16:creationId xmlns:a16="http://schemas.microsoft.com/office/drawing/2014/main" id="{B3625C90-E7B4-4E6E-9ACB-361974D9C51A}"/>
                </a:ext>
              </a:extLst>
            </p:cNvPr>
            <p:cNvGrpSpPr/>
            <p:nvPr/>
          </p:nvGrpSpPr>
          <p:grpSpPr>
            <a:xfrm>
              <a:off x="1201632" y="303925"/>
              <a:ext cx="3397744" cy="709466"/>
              <a:chOff x="1839059" y="967769"/>
              <a:chExt cx="3397744" cy="709466"/>
            </a:xfrm>
          </p:grpSpPr>
          <p:sp>
            <p:nvSpPr>
              <p:cNvPr id="5" name="矩形: 圆角 30">
                <a:extLst>
                  <a:ext uri="{FF2B5EF4-FFF2-40B4-BE49-F238E27FC236}">
                    <a16:creationId xmlns:a16="http://schemas.microsoft.com/office/drawing/2014/main" id="{48DDC7E6-01C2-4C5C-B4D1-F7C598F89675}"/>
                  </a:ext>
                </a:extLst>
              </p:cNvPr>
              <p:cNvSpPr/>
              <p:nvPr/>
            </p:nvSpPr>
            <p:spPr>
              <a:xfrm>
                <a:off x="1839059" y="967769"/>
                <a:ext cx="3397744"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6" name="文本框 5">
                <a:extLst>
                  <a:ext uri="{FF2B5EF4-FFF2-40B4-BE49-F238E27FC236}">
                    <a16:creationId xmlns:a16="http://schemas.microsoft.com/office/drawing/2014/main" id="{D9B5A0A4-C9B9-4EDC-AD28-AB9C72FF176F}"/>
                  </a:ext>
                </a:extLst>
              </p:cNvPr>
              <p:cNvSpPr txBox="1"/>
              <p:nvPr/>
            </p:nvSpPr>
            <p:spPr>
              <a:xfrm>
                <a:off x="2673077" y="1030904"/>
                <a:ext cx="2149388"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SR</a:t>
                </a:r>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的窗口</a:t>
                </a:r>
                <a:endPar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endParaRPr>
              </a:p>
            </p:txBody>
          </p:sp>
        </p:grpSp>
        <p:pic>
          <p:nvPicPr>
            <p:cNvPr id="4" name="图片 3">
              <a:extLst>
                <a:ext uri="{FF2B5EF4-FFF2-40B4-BE49-F238E27FC236}">
                  <a16:creationId xmlns:a16="http://schemas.microsoft.com/office/drawing/2014/main" id="{89418D89-6BD5-4D26-AA44-06510598AC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7" name="Group 62">
            <a:extLst>
              <a:ext uri="{FF2B5EF4-FFF2-40B4-BE49-F238E27FC236}">
                <a16:creationId xmlns:a16="http://schemas.microsoft.com/office/drawing/2014/main" id="{D7F2432A-F002-4C15-981D-6F3A095C89FB}"/>
              </a:ext>
            </a:extLst>
          </p:cNvPr>
          <p:cNvGrpSpPr>
            <a:grpSpLocks/>
          </p:cNvGrpSpPr>
          <p:nvPr/>
        </p:nvGrpSpPr>
        <p:grpSpPr bwMode="auto">
          <a:xfrm>
            <a:off x="1197274" y="1412875"/>
            <a:ext cx="4108450" cy="3048000"/>
            <a:chOff x="2770" y="0"/>
            <a:chExt cx="2588" cy="1920"/>
          </a:xfrm>
        </p:grpSpPr>
        <p:sp>
          <p:nvSpPr>
            <p:cNvPr id="8" name="AutoShape 63">
              <a:extLst>
                <a:ext uri="{FF2B5EF4-FFF2-40B4-BE49-F238E27FC236}">
                  <a16:creationId xmlns:a16="http://schemas.microsoft.com/office/drawing/2014/main" id="{4C0A2896-26DB-459C-9DE2-A045E641DA7A}"/>
                </a:ext>
              </a:extLst>
            </p:cNvPr>
            <p:cNvSpPr>
              <a:spLocks noChangeArrowheads="1"/>
            </p:cNvSpPr>
            <p:nvPr/>
          </p:nvSpPr>
          <p:spPr bwMode="auto">
            <a:xfrm>
              <a:off x="3984" y="336"/>
              <a:ext cx="96" cy="1440"/>
            </a:xfrm>
            <a:prstGeom prst="wave">
              <a:avLst>
                <a:gd name="adj1" fmla="val 13005"/>
                <a:gd name="adj2" fmla="val 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9" name="Text Box 64">
              <a:extLst>
                <a:ext uri="{FF2B5EF4-FFF2-40B4-BE49-F238E27FC236}">
                  <a16:creationId xmlns:a16="http://schemas.microsoft.com/office/drawing/2014/main" id="{6BE4466D-12C5-47D3-B472-03098BB6F498}"/>
                </a:ext>
              </a:extLst>
            </p:cNvPr>
            <p:cNvSpPr txBox="1">
              <a:spLocks noChangeArrowheads="1"/>
            </p:cNvSpPr>
            <p:nvPr/>
          </p:nvSpPr>
          <p:spPr bwMode="auto">
            <a:xfrm>
              <a:off x="2819" y="281"/>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10" name="Rectangle 65">
              <a:extLst>
                <a:ext uri="{FF2B5EF4-FFF2-40B4-BE49-F238E27FC236}">
                  <a16:creationId xmlns:a16="http://schemas.microsoft.com/office/drawing/2014/main" id="{05911770-D401-47E7-B9FC-94234A16FDD7}"/>
                </a:ext>
              </a:extLst>
            </p:cNvPr>
            <p:cNvSpPr>
              <a:spLocks noChangeArrowheads="1"/>
            </p:cNvSpPr>
            <p:nvPr/>
          </p:nvSpPr>
          <p:spPr bwMode="auto">
            <a:xfrm>
              <a:off x="2810" y="272"/>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1" name="Text Box 66">
              <a:extLst>
                <a:ext uri="{FF2B5EF4-FFF2-40B4-BE49-F238E27FC236}">
                  <a16:creationId xmlns:a16="http://schemas.microsoft.com/office/drawing/2014/main" id="{167D1D35-9EDC-4CC9-8311-9E65216B943D}"/>
                </a:ext>
              </a:extLst>
            </p:cNvPr>
            <p:cNvSpPr txBox="1">
              <a:spLocks noChangeArrowheads="1"/>
            </p:cNvSpPr>
            <p:nvPr/>
          </p:nvSpPr>
          <p:spPr bwMode="auto">
            <a:xfrm>
              <a:off x="2827" y="512"/>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12" name="Rectangle 67">
              <a:extLst>
                <a:ext uri="{FF2B5EF4-FFF2-40B4-BE49-F238E27FC236}">
                  <a16:creationId xmlns:a16="http://schemas.microsoft.com/office/drawing/2014/main" id="{D3A48498-E714-459F-BF44-7BB63E5B9FE2}"/>
                </a:ext>
              </a:extLst>
            </p:cNvPr>
            <p:cNvSpPr>
              <a:spLocks noChangeArrowheads="1"/>
            </p:cNvSpPr>
            <p:nvPr/>
          </p:nvSpPr>
          <p:spPr bwMode="auto">
            <a:xfrm>
              <a:off x="2818" y="503"/>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3" name="Text Box 68">
              <a:extLst>
                <a:ext uri="{FF2B5EF4-FFF2-40B4-BE49-F238E27FC236}">
                  <a16:creationId xmlns:a16="http://schemas.microsoft.com/office/drawing/2014/main" id="{E6B6FCC6-5780-48EB-A520-82166270AE2C}"/>
                </a:ext>
              </a:extLst>
            </p:cNvPr>
            <p:cNvSpPr txBox="1">
              <a:spLocks noChangeArrowheads="1"/>
            </p:cNvSpPr>
            <p:nvPr/>
          </p:nvSpPr>
          <p:spPr bwMode="auto">
            <a:xfrm>
              <a:off x="2827" y="752"/>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14" name="Rectangle 69">
              <a:extLst>
                <a:ext uri="{FF2B5EF4-FFF2-40B4-BE49-F238E27FC236}">
                  <a16:creationId xmlns:a16="http://schemas.microsoft.com/office/drawing/2014/main" id="{5B38412D-BBA5-4F0C-ACCE-32827C4BD652}"/>
                </a:ext>
              </a:extLst>
            </p:cNvPr>
            <p:cNvSpPr>
              <a:spLocks noChangeArrowheads="1"/>
            </p:cNvSpPr>
            <p:nvPr/>
          </p:nvSpPr>
          <p:spPr bwMode="auto">
            <a:xfrm>
              <a:off x="2818" y="743"/>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5" name="Text Box 70">
              <a:extLst>
                <a:ext uri="{FF2B5EF4-FFF2-40B4-BE49-F238E27FC236}">
                  <a16:creationId xmlns:a16="http://schemas.microsoft.com/office/drawing/2014/main" id="{09AA5952-25B2-4225-A185-601572EE89B9}"/>
                </a:ext>
              </a:extLst>
            </p:cNvPr>
            <p:cNvSpPr txBox="1">
              <a:spLocks noChangeArrowheads="1"/>
            </p:cNvSpPr>
            <p:nvPr/>
          </p:nvSpPr>
          <p:spPr bwMode="auto">
            <a:xfrm>
              <a:off x="4507" y="416"/>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16" name="Rectangle 71">
              <a:extLst>
                <a:ext uri="{FF2B5EF4-FFF2-40B4-BE49-F238E27FC236}">
                  <a16:creationId xmlns:a16="http://schemas.microsoft.com/office/drawing/2014/main" id="{598789E0-2DD7-49A8-BA6E-D889EAD9391A}"/>
                </a:ext>
              </a:extLst>
            </p:cNvPr>
            <p:cNvSpPr>
              <a:spLocks noChangeArrowheads="1"/>
            </p:cNvSpPr>
            <p:nvPr/>
          </p:nvSpPr>
          <p:spPr bwMode="auto">
            <a:xfrm>
              <a:off x="4634" y="407"/>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7" name="Text Box 72">
              <a:extLst>
                <a:ext uri="{FF2B5EF4-FFF2-40B4-BE49-F238E27FC236}">
                  <a16:creationId xmlns:a16="http://schemas.microsoft.com/office/drawing/2014/main" id="{5F99EB5D-CF69-499A-9A3C-DD14EC621ECE}"/>
                </a:ext>
              </a:extLst>
            </p:cNvPr>
            <p:cNvSpPr txBox="1">
              <a:spLocks noChangeArrowheads="1"/>
            </p:cNvSpPr>
            <p:nvPr/>
          </p:nvSpPr>
          <p:spPr bwMode="auto">
            <a:xfrm>
              <a:off x="4507" y="656"/>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18" name="Rectangle 73">
              <a:extLst>
                <a:ext uri="{FF2B5EF4-FFF2-40B4-BE49-F238E27FC236}">
                  <a16:creationId xmlns:a16="http://schemas.microsoft.com/office/drawing/2014/main" id="{CABA651C-E536-46A4-BD33-B33ADE6B4C09}"/>
                </a:ext>
              </a:extLst>
            </p:cNvPr>
            <p:cNvSpPr>
              <a:spLocks noChangeArrowheads="1"/>
            </p:cNvSpPr>
            <p:nvPr/>
          </p:nvSpPr>
          <p:spPr bwMode="auto">
            <a:xfrm>
              <a:off x="4730" y="647"/>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19" name="Text Box 74">
              <a:extLst>
                <a:ext uri="{FF2B5EF4-FFF2-40B4-BE49-F238E27FC236}">
                  <a16:creationId xmlns:a16="http://schemas.microsoft.com/office/drawing/2014/main" id="{FBC2CA8B-88E0-41EE-9278-7878F71F040C}"/>
                </a:ext>
              </a:extLst>
            </p:cNvPr>
            <p:cNvSpPr txBox="1">
              <a:spLocks noChangeArrowheads="1"/>
            </p:cNvSpPr>
            <p:nvPr/>
          </p:nvSpPr>
          <p:spPr bwMode="auto">
            <a:xfrm>
              <a:off x="4507" y="896"/>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20" name="Rectangle 75">
              <a:extLst>
                <a:ext uri="{FF2B5EF4-FFF2-40B4-BE49-F238E27FC236}">
                  <a16:creationId xmlns:a16="http://schemas.microsoft.com/office/drawing/2014/main" id="{4F376DF5-91CD-4768-930E-A8DFF09353F2}"/>
                </a:ext>
              </a:extLst>
            </p:cNvPr>
            <p:cNvSpPr>
              <a:spLocks noChangeArrowheads="1"/>
            </p:cNvSpPr>
            <p:nvPr/>
          </p:nvSpPr>
          <p:spPr bwMode="auto">
            <a:xfrm>
              <a:off x="4874" y="887"/>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21" name="Line 76">
              <a:extLst>
                <a:ext uri="{FF2B5EF4-FFF2-40B4-BE49-F238E27FC236}">
                  <a16:creationId xmlns:a16="http://schemas.microsoft.com/office/drawing/2014/main" id="{B076090A-5B8C-4E2E-B729-749960455783}"/>
                </a:ext>
              </a:extLst>
            </p:cNvPr>
            <p:cNvSpPr>
              <a:spLocks noChangeShapeType="1"/>
            </p:cNvSpPr>
            <p:nvPr/>
          </p:nvSpPr>
          <p:spPr bwMode="auto">
            <a:xfrm>
              <a:off x="3674" y="368"/>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Text Box 77">
              <a:extLst>
                <a:ext uri="{FF2B5EF4-FFF2-40B4-BE49-F238E27FC236}">
                  <a16:creationId xmlns:a16="http://schemas.microsoft.com/office/drawing/2014/main" id="{8AB39620-EC02-4C94-8473-EE7ED9D5966F}"/>
                </a:ext>
              </a:extLst>
            </p:cNvPr>
            <p:cNvSpPr txBox="1">
              <a:spLocks noChangeArrowheads="1"/>
            </p:cNvSpPr>
            <p:nvPr/>
          </p:nvSpPr>
          <p:spPr bwMode="auto">
            <a:xfrm>
              <a:off x="3647" y="19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0</a:t>
              </a:r>
            </a:p>
          </p:txBody>
        </p:sp>
        <p:sp>
          <p:nvSpPr>
            <p:cNvPr id="23" name="Line 78">
              <a:extLst>
                <a:ext uri="{FF2B5EF4-FFF2-40B4-BE49-F238E27FC236}">
                  <a16:creationId xmlns:a16="http://schemas.microsoft.com/office/drawing/2014/main" id="{41A2843A-4ED6-48A7-B631-2411DA618B13}"/>
                </a:ext>
              </a:extLst>
            </p:cNvPr>
            <p:cNvSpPr>
              <a:spLocks noChangeShapeType="1"/>
            </p:cNvSpPr>
            <p:nvPr/>
          </p:nvSpPr>
          <p:spPr bwMode="auto">
            <a:xfrm>
              <a:off x="3653" y="608"/>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79">
              <a:extLst>
                <a:ext uri="{FF2B5EF4-FFF2-40B4-BE49-F238E27FC236}">
                  <a16:creationId xmlns:a16="http://schemas.microsoft.com/office/drawing/2014/main" id="{FB07658B-3CC7-45E2-A0FD-F6DCDEF2E56B}"/>
                </a:ext>
              </a:extLst>
            </p:cNvPr>
            <p:cNvSpPr txBox="1">
              <a:spLocks noChangeArrowheads="1"/>
            </p:cNvSpPr>
            <p:nvPr/>
          </p:nvSpPr>
          <p:spPr bwMode="auto">
            <a:xfrm>
              <a:off x="3626" y="43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1</a:t>
              </a:r>
            </a:p>
          </p:txBody>
        </p:sp>
        <p:sp>
          <p:nvSpPr>
            <p:cNvPr id="25" name="Line 80">
              <a:extLst>
                <a:ext uri="{FF2B5EF4-FFF2-40B4-BE49-F238E27FC236}">
                  <a16:creationId xmlns:a16="http://schemas.microsoft.com/office/drawing/2014/main" id="{B7BDA26A-4C9D-4786-830E-4E00CFADF934}"/>
                </a:ext>
              </a:extLst>
            </p:cNvPr>
            <p:cNvSpPr>
              <a:spLocks noChangeShapeType="1"/>
            </p:cNvSpPr>
            <p:nvPr/>
          </p:nvSpPr>
          <p:spPr bwMode="auto">
            <a:xfrm>
              <a:off x="3653" y="848"/>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Text Box 81">
              <a:extLst>
                <a:ext uri="{FF2B5EF4-FFF2-40B4-BE49-F238E27FC236}">
                  <a16:creationId xmlns:a16="http://schemas.microsoft.com/office/drawing/2014/main" id="{C4B84373-ED15-4F54-A461-8D4F690B3B13}"/>
                </a:ext>
              </a:extLst>
            </p:cNvPr>
            <p:cNvSpPr txBox="1">
              <a:spLocks noChangeArrowheads="1"/>
            </p:cNvSpPr>
            <p:nvPr/>
          </p:nvSpPr>
          <p:spPr bwMode="auto">
            <a:xfrm>
              <a:off x="3626" y="67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2</a:t>
              </a:r>
            </a:p>
          </p:txBody>
        </p:sp>
        <p:sp>
          <p:nvSpPr>
            <p:cNvPr id="27" name="Line 82">
              <a:extLst>
                <a:ext uri="{FF2B5EF4-FFF2-40B4-BE49-F238E27FC236}">
                  <a16:creationId xmlns:a16="http://schemas.microsoft.com/office/drawing/2014/main" id="{D876C450-058C-4354-83AA-A35CE09BBDC1}"/>
                </a:ext>
              </a:extLst>
            </p:cNvPr>
            <p:cNvSpPr>
              <a:spLocks noChangeShapeType="1"/>
            </p:cNvSpPr>
            <p:nvPr/>
          </p:nvSpPr>
          <p:spPr bwMode="auto">
            <a:xfrm flipH="1">
              <a:off x="3744" y="512"/>
              <a:ext cx="602" cy="448"/>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Text Box 83">
              <a:extLst>
                <a:ext uri="{FF2B5EF4-FFF2-40B4-BE49-F238E27FC236}">
                  <a16:creationId xmlns:a16="http://schemas.microsoft.com/office/drawing/2014/main" id="{9E93B9E2-7FBC-4838-82AE-0E6BE7501F2E}"/>
                </a:ext>
              </a:extLst>
            </p:cNvPr>
            <p:cNvSpPr txBox="1">
              <a:spLocks noChangeArrowheads="1"/>
            </p:cNvSpPr>
            <p:nvPr/>
          </p:nvSpPr>
          <p:spPr bwMode="auto">
            <a:xfrm>
              <a:off x="3552" y="864"/>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solidFill>
                    <a:srgbClr val="FF0000"/>
                  </a:solidFill>
                  <a:latin typeface="楷体" panose="02010609060101010101" pitchFamily="49" charset="-122"/>
                  <a:ea typeface="楷体" panose="02010609060101010101" pitchFamily="49" charset="-122"/>
                </a:rPr>
                <a:t>×</a:t>
              </a:r>
            </a:p>
          </p:txBody>
        </p:sp>
        <p:sp>
          <p:nvSpPr>
            <p:cNvPr id="29" name="Line 84">
              <a:extLst>
                <a:ext uri="{FF2B5EF4-FFF2-40B4-BE49-F238E27FC236}">
                  <a16:creationId xmlns:a16="http://schemas.microsoft.com/office/drawing/2014/main" id="{35EDE003-D05B-49F9-B655-A4356388D346}"/>
                </a:ext>
              </a:extLst>
            </p:cNvPr>
            <p:cNvSpPr>
              <a:spLocks noChangeShapeType="1"/>
            </p:cNvSpPr>
            <p:nvPr/>
          </p:nvSpPr>
          <p:spPr bwMode="auto">
            <a:xfrm flipH="1">
              <a:off x="3840" y="752"/>
              <a:ext cx="494" cy="352"/>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Text Box 85">
              <a:extLst>
                <a:ext uri="{FF2B5EF4-FFF2-40B4-BE49-F238E27FC236}">
                  <a16:creationId xmlns:a16="http://schemas.microsoft.com/office/drawing/2014/main" id="{9DC2F9D5-2C8A-4BC0-BD30-36F10D64953E}"/>
                </a:ext>
              </a:extLst>
            </p:cNvPr>
            <p:cNvSpPr txBox="1">
              <a:spLocks noChangeArrowheads="1"/>
            </p:cNvSpPr>
            <p:nvPr/>
          </p:nvSpPr>
          <p:spPr bwMode="auto">
            <a:xfrm>
              <a:off x="3600" y="100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solidFill>
                    <a:srgbClr val="FF0000"/>
                  </a:solidFill>
                  <a:latin typeface="楷体" panose="02010609060101010101" pitchFamily="49" charset="-122"/>
                  <a:ea typeface="楷体" panose="02010609060101010101" pitchFamily="49" charset="-122"/>
                </a:rPr>
                <a:t>×</a:t>
              </a:r>
            </a:p>
          </p:txBody>
        </p:sp>
        <p:sp>
          <p:nvSpPr>
            <p:cNvPr id="31" name="Line 86">
              <a:extLst>
                <a:ext uri="{FF2B5EF4-FFF2-40B4-BE49-F238E27FC236}">
                  <a16:creationId xmlns:a16="http://schemas.microsoft.com/office/drawing/2014/main" id="{2CA1F423-4D80-4692-889A-CE55DFFC5FB0}"/>
                </a:ext>
              </a:extLst>
            </p:cNvPr>
            <p:cNvSpPr>
              <a:spLocks noChangeShapeType="1"/>
            </p:cNvSpPr>
            <p:nvPr/>
          </p:nvSpPr>
          <p:spPr bwMode="auto">
            <a:xfrm flipH="1">
              <a:off x="3936" y="992"/>
              <a:ext cx="398" cy="256"/>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Text Box 87">
              <a:extLst>
                <a:ext uri="{FF2B5EF4-FFF2-40B4-BE49-F238E27FC236}">
                  <a16:creationId xmlns:a16="http://schemas.microsoft.com/office/drawing/2014/main" id="{52713305-F356-419E-BB47-BA89FE347476}"/>
                </a:ext>
              </a:extLst>
            </p:cNvPr>
            <p:cNvSpPr txBox="1">
              <a:spLocks noChangeArrowheads="1"/>
            </p:cNvSpPr>
            <p:nvPr/>
          </p:nvSpPr>
          <p:spPr bwMode="auto">
            <a:xfrm>
              <a:off x="3744" y="115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solidFill>
                    <a:srgbClr val="FF0000"/>
                  </a:solidFill>
                  <a:latin typeface="楷体" panose="02010609060101010101" pitchFamily="49" charset="-122"/>
                  <a:ea typeface="楷体" panose="02010609060101010101" pitchFamily="49" charset="-122"/>
                </a:rPr>
                <a:t>×</a:t>
              </a:r>
            </a:p>
          </p:txBody>
        </p:sp>
        <p:sp>
          <p:nvSpPr>
            <p:cNvPr id="33" name="Text Box 88">
              <a:extLst>
                <a:ext uri="{FF2B5EF4-FFF2-40B4-BE49-F238E27FC236}">
                  <a16:creationId xmlns:a16="http://schemas.microsoft.com/office/drawing/2014/main" id="{FF71B411-3C2C-4950-B369-84B961D36736}"/>
                </a:ext>
              </a:extLst>
            </p:cNvPr>
            <p:cNvSpPr txBox="1">
              <a:spLocks noChangeArrowheads="1"/>
            </p:cNvSpPr>
            <p:nvPr/>
          </p:nvSpPr>
          <p:spPr bwMode="auto">
            <a:xfrm>
              <a:off x="2827" y="1353"/>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34" name="Rectangle 89">
              <a:extLst>
                <a:ext uri="{FF2B5EF4-FFF2-40B4-BE49-F238E27FC236}">
                  <a16:creationId xmlns:a16="http://schemas.microsoft.com/office/drawing/2014/main" id="{5CBFCFB1-E07C-410F-980A-EFFCD7325C25}"/>
                </a:ext>
              </a:extLst>
            </p:cNvPr>
            <p:cNvSpPr>
              <a:spLocks noChangeArrowheads="1"/>
            </p:cNvSpPr>
            <p:nvPr/>
          </p:nvSpPr>
          <p:spPr bwMode="auto">
            <a:xfrm>
              <a:off x="2818" y="1344"/>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35" name="Text Box 90">
              <a:extLst>
                <a:ext uri="{FF2B5EF4-FFF2-40B4-BE49-F238E27FC236}">
                  <a16:creationId xmlns:a16="http://schemas.microsoft.com/office/drawing/2014/main" id="{64D26CDC-0F6A-477C-A076-E6F953132588}"/>
                </a:ext>
              </a:extLst>
            </p:cNvPr>
            <p:cNvSpPr txBox="1">
              <a:spLocks noChangeArrowheads="1"/>
            </p:cNvSpPr>
            <p:nvPr/>
          </p:nvSpPr>
          <p:spPr bwMode="auto">
            <a:xfrm>
              <a:off x="2770" y="1104"/>
              <a:ext cx="8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超时重传分组</a:t>
              </a:r>
              <a:r>
                <a:rPr lang="en-US" altLang="zh-CN" sz="1400" b="1">
                  <a:latin typeface="楷体" panose="02010609060101010101" pitchFamily="49" charset="-122"/>
                  <a:ea typeface="楷体" panose="02010609060101010101" pitchFamily="49" charset="-122"/>
                </a:rPr>
                <a:t>0</a:t>
              </a:r>
            </a:p>
          </p:txBody>
        </p:sp>
        <p:sp>
          <p:nvSpPr>
            <p:cNvPr id="36" name="Line 91">
              <a:extLst>
                <a:ext uri="{FF2B5EF4-FFF2-40B4-BE49-F238E27FC236}">
                  <a16:creationId xmlns:a16="http://schemas.microsoft.com/office/drawing/2014/main" id="{0966A4D8-9A71-4430-A326-F222D7121668}"/>
                </a:ext>
              </a:extLst>
            </p:cNvPr>
            <p:cNvSpPr>
              <a:spLocks noChangeShapeType="1"/>
            </p:cNvSpPr>
            <p:nvPr/>
          </p:nvSpPr>
          <p:spPr bwMode="auto">
            <a:xfrm>
              <a:off x="3674" y="1440"/>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Text Box 92">
              <a:extLst>
                <a:ext uri="{FF2B5EF4-FFF2-40B4-BE49-F238E27FC236}">
                  <a16:creationId xmlns:a16="http://schemas.microsoft.com/office/drawing/2014/main" id="{0F4BB818-C877-4181-A4CA-63862CC17410}"/>
                </a:ext>
              </a:extLst>
            </p:cNvPr>
            <p:cNvSpPr txBox="1">
              <a:spLocks noChangeArrowheads="1"/>
            </p:cNvSpPr>
            <p:nvPr/>
          </p:nvSpPr>
          <p:spPr bwMode="auto">
            <a:xfrm>
              <a:off x="3722" y="1344"/>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0</a:t>
              </a:r>
            </a:p>
          </p:txBody>
        </p:sp>
        <p:sp>
          <p:nvSpPr>
            <p:cNvPr id="38" name="Text Box 93">
              <a:extLst>
                <a:ext uri="{FF2B5EF4-FFF2-40B4-BE49-F238E27FC236}">
                  <a16:creationId xmlns:a16="http://schemas.microsoft.com/office/drawing/2014/main" id="{A470FA13-83B2-42E4-9BCC-7390780E4CAF}"/>
                </a:ext>
              </a:extLst>
            </p:cNvPr>
            <p:cNvSpPr txBox="1">
              <a:spLocks noChangeArrowheads="1"/>
            </p:cNvSpPr>
            <p:nvPr/>
          </p:nvSpPr>
          <p:spPr bwMode="auto">
            <a:xfrm>
              <a:off x="4541" y="1392"/>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接收具有</a:t>
              </a:r>
            </a:p>
            <a:p>
              <a:pPr algn="ctr"/>
              <a:r>
                <a:rPr lang="zh-CN" altLang="en-US" sz="1400" b="1">
                  <a:latin typeface="楷体" panose="02010609060101010101" pitchFamily="49" charset="-122"/>
                  <a:ea typeface="楷体" panose="02010609060101010101" pitchFamily="49" charset="-122"/>
                </a:rPr>
                <a:t>序号</a:t>
              </a:r>
              <a:r>
                <a:rPr lang="en-US" altLang="zh-CN" sz="1400" b="1">
                  <a:latin typeface="楷体" panose="02010609060101010101" pitchFamily="49" charset="-122"/>
                  <a:ea typeface="楷体" panose="02010609060101010101" pitchFamily="49" charset="-122"/>
                </a:rPr>
                <a:t>0</a:t>
              </a:r>
              <a:r>
                <a:rPr lang="zh-CN" altLang="en-US" sz="1400" b="1">
                  <a:latin typeface="楷体" panose="02010609060101010101" pitchFamily="49" charset="-122"/>
                  <a:ea typeface="楷体" panose="02010609060101010101" pitchFamily="49" charset="-122"/>
                </a:rPr>
                <a:t>的分组</a:t>
              </a:r>
            </a:p>
          </p:txBody>
        </p:sp>
        <p:sp>
          <p:nvSpPr>
            <p:cNvPr id="39" name="Text Box 94">
              <a:extLst>
                <a:ext uri="{FF2B5EF4-FFF2-40B4-BE49-F238E27FC236}">
                  <a16:creationId xmlns:a16="http://schemas.microsoft.com/office/drawing/2014/main" id="{80E4A6D5-43C3-4EC4-B791-CFBABE7D94A5}"/>
                </a:ext>
              </a:extLst>
            </p:cNvPr>
            <p:cNvSpPr txBox="1">
              <a:spLocks noChangeArrowheads="1"/>
            </p:cNvSpPr>
            <p:nvPr/>
          </p:nvSpPr>
          <p:spPr bwMode="auto">
            <a:xfrm>
              <a:off x="4253" y="560"/>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ACK0</a:t>
              </a:r>
            </a:p>
          </p:txBody>
        </p:sp>
        <p:sp>
          <p:nvSpPr>
            <p:cNvPr id="40" name="Text Box 95">
              <a:extLst>
                <a:ext uri="{FF2B5EF4-FFF2-40B4-BE49-F238E27FC236}">
                  <a16:creationId xmlns:a16="http://schemas.microsoft.com/office/drawing/2014/main" id="{2BF1A67F-3BA3-456F-801B-3200232ADE4F}"/>
                </a:ext>
              </a:extLst>
            </p:cNvPr>
            <p:cNvSpPr txBox="1">
              <a:spLocks noChangeArrowheads="1"/>
            </p:cNvSpPr>
            <p:nvPr/>
          </p:nvSpPr>
          <p:spPr bwMode="auto">
            <a:xfrm>
              <a:off x="4283" y="800"/>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dirty="0">
                  <a:latin typeface="楷体" panose="02010609060101010101" pitchFamily="49" charset="-122"/>
                  <a:ea typeface="楷体" panose="02010609060101010101" pitchFamily="49" charset="-122"/>
                </a:rPr>
                <a:t>ACK1</a:t>
              </a:r>
            </a:p>
          </p:txBody>
        </p:sp>
        <p:sp>
          <p:nvSpPr>
            <p:cNvPr id="41" name="Text Box 96">
              <a:extLst>
                <a:ext uri="{FF2B5EF4-FFF2-40B4-BE49-F238E27FC236}">
                  <a16:creationId xmlns:a16="http://schemas.microsoft.com/office/drawing/2014/main" id="{67C9F401-2F3D-40C5-B21C-120A84AC0A89}"/>
                </a:ext>
              </a:extLst>
            </p:cNvPr>
            <p:cNvSpPr txBox="1">
              <a:spLocks noChangeArrowheads="1"/>
            </p:cNvSpPr>
            <p:nvPr/>
          </p:nvSpPr>
          <p:spPr bwMode="auto">
            <a:xfrm>
              <a:off x="4283" y="1040"/>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ACK2</a:t>
              </a:r>
            </a:p>
          </p:txBody>
        </p:sp>
        <p:sp>
          <p:nvSpPr>
            <p:cNvPr id="42" name="Text Box 97">
              <a:extLst>
                <a:ext uri="{FF2B5EF4-FFF2-40B4-BE49-F238E27FC236}">
                  <a16:creationId xmlns:a16="http://schemas.microsoft.com/office/drawing/2014/main" id="{95610BA4-815D-42CD-93AE-D18C553DC221}"/>
                </a:ext>
              </a:extLst>
            </p:cNvPr>
            <p:cNvSpPr txBox="1">
              <a:spLocks noChangeArrowheads="1"/>
            </p:cNvSpPr>
            <p:nvPr/>
          </p:nvSpPr>
          <p:spPr bwMode="auto">
            <a:xfrm>
              <a:off x="4224" y="1728"/>
              <a:ext cx="4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a:t>
              </a:r>
              <a:r>
                <a:rPr lang="en-US" altLang="zh-CN" sz="1400" b="1">
                  <a:latin typeface="楷体" panose="02010609060101010101" pitchFamily="49" charset="-122"/>
                  <a:ea typeface="楷体" panose="02010609060101010101" pitchFamily="49" charset="-122"/>
                </a:rPr>
                <a:t>a</a:t>
              </a:r>
              <a:r>
                <a:rPr lang="zh-CN" altLang="en-US" sz="1400" b="1">
                  <a:latin typeface="楷体" panose="02010609060101010101" pitchFamily="49" charset="-122"/>
                  <a:ea typeface="楷体" panose="02010609060101010101" pitchFamily="49" charset="-122"/>
                </a:rPr>
                <a:t>）</a:t>
              </a:r>
            </a:p>
          </p:txBody>
        </p:sp>
        <p:sp>
          <p:nvSpPr>
            <p:cNvPr id="43" name="Text Box 98">
              <a:extLst>
                <a:ext uri="{FF2B5EF4-FFF2-40B4-BE49-F238E27FC236}">
                  <a16:creationId xmlns:a16="http://schemas.microsoft.com/office/drawing/2014/main" id="{A5519351-453F-4ED1-A182-E44AEE9886E7}"/>
                </a:ext>
              </a:extLst>
            </p:cNvPr>
            <p:cNvSpPr txBox="1">
              <a:spLocks noChangeArrowheads="1"/>
            </p:cNvSpPr>
            <p:nvPr/>
          </p:nvSpPr>
          <p:spPr bwMode="auto">
            <a:xfrm>
              <a:off x="2874" y="0"/>
              <a:ext cx="6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发送方窗口</a:t>
              </a:r>
            </a:p>
          </p:txBody>
        </p:sp>
        <p:sp>
          <p:nvSpPr>
            <p:cNvPr id="44" name="Text Box 99">
              <a:extLst>
                <a:ext uri="{FF2B5EF4-FFF2-40B4-BE49-F238E27FC236}">
                  <a16:creationId xmlns:a16="http://schemas.microsoft.com/office/drawing/2014/main" id="{C18147BB-9FBE-4FFD-8513-946E3145134F}"/>
                </a:ext>
              </a:extLst>
            </p:cNvPr>
            <p:cNvSpPr txBox="1">
              <a:spLocks noChangeArrowheads="1"/>
            </p:cNvSpPr>
            <p:nvPr/>
          </p:nvSpPr>
          <p:spPr bwMode="auto">
            <a:xfrm>
              <a:off x="4554" y="0"/>
              <a:ext cx="6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接收方窗口</a:t>
              </a:r>
            </a:p>
          </p:txBody>
        </p:sp>
        <p:sp>
          <p:nvSpPr>
            <p:cNvPr id="45" name="Line 100">
              <a:extLst>
                <a:ext uri="{FF2B5EF4-FFF2-40B4-BE49-F238E27FC236}">
                  <a16:creationId xmlns:a16="http://schemas.microsoft.com/office/drawing/2014/main" id="{77AD3BDF-1B7D-488E-A2AF-B376404C2CAF}"/>
                </a:ext>
              </a:extLst>
            </p:cNvPr>
            <p:cNvSpPr>
              <a:spLocks noChangeShapeType="1"/>
            </p:cNvSpPr>
            <p:nvPr/>
          </p:nvSpPr>
          <p:spPr bwMode="auto">
            <a:xfrm>
              <a:off x="2784" y="192"/>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101">
              <a:extLst>
                <a:ext uri="{FF2B5EF4-FFF2-40B4-BE49-F238E27FC236}">
                  <a16:creationId xmlns:a16="http://schemas.microsoft.com/office/drawing/2014/main" id="{468A84F5-B96A-404E-8CEA-B52632A7A861}"/>
                </a:ext>
              </a:extLst>
            </p:cNvPr>
            <p:cNvSpPr>
              <a:spLocks noChangeShapeType="1"/>
            </p:cNvSpPr>
            <p:nvPr/>
          </p:nvSpPr>
          <p:spPr bwMode="auto">
            <a:xfrm>
              <a:off x="4464" y="192"/>
              <a:ext cx="816"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 name="Group 102">
            <a:extLst>
              <a:ext uri="{FF2B5EF4-FFF2-40B4-BE49-F238E27FC236}">
                <a16:creationId xmlns:a16="http://schemas.microsoft.com/office/drawing/2014/main" id="{8EF4BFBC-C0E5-4B31-BE67-FA013CBDF2E1}"/>
              </a:ext>
            </a:extLst>
          </p:cNvPr>
          <p:cNvGrpSpPr>
            <a:grpSpLocks/>
          </p:cNvGrpSpPr>
          <p:nvPr/>
        </p:nvGrpSpPr>
        <p:grpSpPr bwMode="auto">
          <a:xfrm>
            <a:off x="6663626" y="1389063"/>
            <a:ext cx="4086225" cy="3048000"/>
            <a:chOff x="2798" y="2016"/>
            <a:chExt cx="2574" cy="1920"/>
          </a:xfrm>
        </p:grpSpPr>
        <p:sp>
          <p:nvSpPr>
            <p:cNvPr id="48" name="AutoShape 103">
              <a:extLst>
                <a:ext uri="{FF2B5EF4-FFF2-40B4-BE49-F238E27FC236}">
                  <a16:creationId xmlns:a16="http://schemas.microsoft.com/office/drawing/2014/main" id="{928982AC-512F-47F9-B6B5-BB05242EDB7D}"/>
                </a:ext>
              </a:extLst>
            </p:cNvPr>
            <p:cNvSpPr>
              <a:spLocks noChangeArrowheads="1"/>
            </p:cNvSpPr>
            <p:nvPr/>
          </p:nvSpPr>
          <p:spPr bwMode="auto">
            <a:xfrm>
              <a:off x="3998" y="2352"/>
              <a:ext cx="96" cy="1440"/>
            </a:xfrm>
            <a:prstGeom prst="wave">
              <a:avLst>
                <a:gd name="adj1" fmla="val 13005"/>
                <a:gd name="adj2" fmla="val 0"/>
              </a:avLst>
            </a:prstGeom>
            <a:solidFill>
              <a:srgbClr val="DDDDDD"/>
            </a:solidFill>
            <a:ln w="9525">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600">
                <a:latin typeface="楷体" panose="02010609060101010101" pitchFamily="49" charset="-122"/>
                <a:ea typeface="楷体" panose="02010609060101010101" pitchFamily="49" charset="-122"/>
              </a:endParaRPr>
            </a:p>
          </p:txBody>
        </p:sp>
        <p:sp>
          <p:nvSpPr>
            <p:cNvPr id="49" name="Text Box 104">
              <a:extLst>
                <a:ext uri="{FF2B5EF4-FFF2-40B4-BE49-F238E27FC236}">
                  <a16:creationId xmlns:a16="http://schemas.microsoft.com/office/drawing/2014/main" id="{17DE4CA3-9D1F-4309-85EA-005163F716A4}"/>
                </a:ext>
              </a:extLst>
            </p:cNvPr>
            <p:cNvSpPr txBox="1">
              <a:spLocks noChangeArrowheads="1"/>
            </p:cNvSpPr>
            <p:nvPr/>
          </p:nvSpPr>
          <p:spPr bwMode="auto">
            <a:xfrm>
              <a:off x="2833" y="2297"/>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50" name="Rectangle 105">
              <a:extLst>
                <a:ext uri="{FF2B5EF4-FFF2-40B4-BE49-F238E27FC236}">
                  <a16:creationId xmlns:a16="http://schemas.microsoft.com/office/drawing/2014/main" id="{EEC7A8D0-668A-4BBD-BD30-737AEDE6F93F}"/>
                </a:ext>
              </a:extLst>
            </p:cNvPr>
            <p:cNvSpPr>
              <a:spLocks noChangeArrowheads="1"/>
            </p:cNvSpPr>
            <p:nvPr/>
          </p:nvSpPr>
          <p:spPr bwMode="auto">
            <a:xfrm>
              <a:off x="2824" y="2288"/>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51" name="Text Box 106">
              <a:extLst>
                <a:ext uri="{FF2B5EF4-FFF2-40B4-BE49-F238E27FC236}">
                  <a16:creationId xmlns:a16="http://schemas.microsoft.com/office/drawing/2014/main" id="{0DFA30AD-0596-46CE-BEBF-89552717A947}"/>
                </a:ext>
              </a:extLst>
            </p:cNvPr>
            <p:cNvSpPr txBox="1">
              <a:spLocks noChangeArrowheads="1"/>
            </p:cNvSpPr>
            <p:nvPr/>
          </p:nvSpPr>
          <p:spPr bwMode="auto">
            <a:xfrm>
              <a:off x="2841" y="2528"/>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52" name="Rectangle 107">
              <a:extLst>
                <a:ext uri="{FF2B5EF4-FFF2-40B4-BE49-F238E27FC236}">
                  <a16:creationId xmlns:a16="http://schemas.microsoft.com/office/drawing/2014/main" id="{F8BE20DF-C932-48B2-9307-58FB0B16186B}"/>
                </a:ext>
              </a:extLst>
            </p:cNvPr>
            <p:cNvSpPr>
              <a:spLocks noChangeArrowheads="1"/>
            </p:cNvSpPr>
            <p:nvPr/>
          </p:nvSpPr>
          <p:spPr bwMode="auto">
            <a:xfrm>
              <a:off x="2832" y="2519"/>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53" name="Text Box 108">
              <a:extLst>
                <a:ext uri="{FF2B5EF4-FFF2-40B4-BE49-F238E27FC236}">
                  <a16:creationId xmlns:a16="http://schemas.microsoft.com/office/drawing/2014/main" id="{8F62F896-0697-48B1-AC5D-66B70D3F4229}"/>
                </a:ext>
              </a:extLst>
            </p:cNvPr>
            <p:cNvSpPr txBox="1">
              <a:spLocks noChangeArrowheads="1"/>
            </p:cNvSpPr>
            <p:nvPr/>
          </p:nvSpPr>
          <p:spPr bwMode="auto">
            <a:xfrm>
              <a:off x="2841" y="2768"/>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54" name="Rectangle 109">
              <a:extLst>
                <a:ext uri="{FF2B5EF4-FFF2-40B4-BE49-F238E27FC236}">
                  <a16:creationId xmlns:a16="http://schemas.microsoft.com/office/drawing/2014/main" id="{5D0CD73C-3D9E-48A1-8001-D39C14A42CD2}"/>
                </a:ext>
              </a:extLst>
            </p:cNvPr>
            <p:cNvSpPr>
              <a:spLocks noChangeArrowheads="1"/>
            </p:cNvSpPr>
            <p:nvPr/>
          </p:nvSpPr>
          <p:spPr bwMode="auto">
            <a:xfrm>
              <a:off x="2832" y="2759"/>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55" name="Text Box 110">
              <a:extLst>
                <a:ext uri="{FF2B5EF4-FFF2-40B4-BE49-F238E27FC236}">
                  <a16:creationId xmlns:a16="http://schemas.microsoft.com/office/drawing/2014/main" id="{AA809E93-CF3D-4959-B8E3-30DEAC231C16}"/>
                </a:ext>
              </a:extLst>
            </p:cNvPr>
            <p:cNvSpPr txBox="1">
              <a:spLocks noChangeArrowheads="1"/>
            </p:cNvSpPr>
            <p:nvPr/>
          </p:nvSpPr>
          <p:spPr bwMode="auto">
            <a:xfrm>
              <a:off x="4521" y="2432"/>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56" name="Rectangle 111">
              <a:extLst>
                <a:ext uri="{FF2B5EF4-FFF2-40B4-BE49-F238E27FC236}">
                  <a16:creationId xmlns:a16="http://schemas.microsoft.com/office/drawing/2014/main" id="{6E43CBC1-2AA7-4362-9641-2CE6A22F306D}"/>
                </a:ext>
              </a:extLst>
            </p:cNvPr>
            <p:cNvSpPr>
              <a:spLocks noChangeArrowheads="1"/>
            </p:cNvSpPr>
            <p:nvPr/>
          </p:nvSpPr>
          <p:spPr bwMode="auto">
            <a:xfrm>
              <a:off x="4648" y="2423"/>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57" name="Text Box 112">
              <a:extLst>
                <a:ext uri="{FF2B5EF4-FFF2-40B4-BE49-F238E27FC236}">
                  <a16:creationId xmlns:a16="http://schemas.microsoft.com/office/drawing/2014/main" id="{3C176445-DB4F-48AA-BDA4-6F83854E5735}"/>
                </a:ext>
              </a:extLst>
            </p:cNvPr>
            <p:cNvSpPr txBox="1">
              <a:spLocks noChangeArrowheads="1"/>
            </p:cNvSpPr>
            <p:nvPr/>
          </p:nvSpPr>
          <p:spPr bwMode="auto">
            <a:xfrm>
              <a:off x="4521" y="2672"/>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58" name="Rectangle 113">
              <a:extLst>
                <a:ext uri="{FF2B5EF4-FFF2-40B4-BE49-F238E27FC236}">
                  <a16:creationId xmlns:a16="http://schemas.microsoft.com/office/drawing/2014/main" id="{67C7D142-85C4-489A-B951-78155322D4E9}"/>
                </a:ext>
              </a:extLst>
            </p:cNvPr>
            <p:cNvSpPr>
              <a:spLocks noChangeArrowheads="1"/>
            </p:cNvSpPr>
            <p:nvPr/>
          </p:nvSpPr>
          <p:spPr bwMode="auto">
            <a:xfrm>
              <a:off x="4744" y="2663"/>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59" name="Text Box 114">
              <a:extLst>
                <a:ext uri="{FF2B5EF4-FFF2-40B4-BE49-F238E27FC236}">
                  <a16:creationId xmlns:a16="http://schemas.microsoft.com/office/drawing/2014/main" id="{9E549AB7-3ADA-426D-99BF-C16DC02C2F22}"/>
                </a:ext>
              </a:extLst>
            </p:cNvPr>
            <p:cNvSpPr txBox="1">
              <a:spLocks noChangeArrowheads="1"/>
            </p:cNvSpPr>
            <p:nvPr/>
          </p:nvSpPr>
          <p:spPr bwMode="auto">
            <a:xfrm>
              <a:off x="4521" y="2912"/>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60" name="Rectangle 115">
              <a:extLst>
                <a:ext uri="{FF2B5EF4-FFF2-40B4-BE49-F238E27FC236}">
                  <a16:creationId xmlns:a16="http://schemas.microsoft.com/office/drawing/2014/main" id="{EA937C67-8E16-4D15-B724-E32CCD7886B8}"/>
                </a:ext>
              </a:extLst>
            </p:cNvPr>
            <p:cNvSpPr>
              <a:spLocks noChangeArrowheads="1"/>
            </p:cNvSpPr>
            <p:nvPr/>
          </p:nvSpPr>
          <p:spPr bwMode="auto">
            <a:xfrm>
              <a:off x="4888" y="2903"/>
              <a:ext cx="384" cy="192"/>
            </a:xfrm>
            <a:prstGeom prst="rect">
              <a:avLst/>
            </a:prstGeom>
            <a:noFill/>
            <a:ln w="2857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61" name="Line 116">
              <a:extLst>
                <a:ext uri="{FF2B5EF4-FFF2-40B4-BE49-F238E27FC236}">
                  <a16:creationId xmlns:a16="http://schemas.microsoft.com/office/drawing/2014/main" id="{56AA7C46-DE04-4211-BF29-17B4EF4B659B}"/>
                </a:ext>
              </a:extLst>
            </p:cNvPr>
            <p:cNvSpPr>
              <a:spLocks noChangeShapeType="1"/>
            </p:cNvSpPr>
            <p:nvPr/>
          </p:nvSpPr>
          <p:spPr bwMode="auto">
            <a:xfrm>
              <a:off x="3688" y="2384"/>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Text Box 117">
              <a:extLst>
                <a:ext uri="{FF2B5EF4-FFF2-40B4-BE49-F238E27FC236}">
                  <a16:creationId xmlns:a16="http://schemas.microsoft.com/office/drawing/2014/main" id="{2B06F50E-3713-4439-B968-563FA7BCA7CB}"/>
                </a:ext>
              </a:extLst>
            </p:cNvPr>
            <p:cNvSpPr txBox="1">
              <a:spLocks noChangeArrowheads="1"/>
            </p:cNvSpPr>
            <p:nvPr/>
          </p:nvSpPr>
          <p:spPr bwMode="auto">
            <a:xfrm>
              <a:off x="3661" y="2208"/>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0</a:t>
              </a:r>
            </a:p>
          </p:txBody>
        </p:sp>
        <p:sp>
          <p:nvSpPr>
            <p:cNvPr id="63" name="Line 118">
              <a:extLst>
                <a:ext uri="{FF2B5EF4-FFF2-40B4-BE49-F238E27FC236}">
                  <a16:creationId xmlns:a16="http://schemas.microsoft.com/office/drawing/2014/main" id="{22D88449-465C-42A2-B6A2-8CFCEA139090}"/>
                </a:ext>
              </a:extLst>
            </p:cNvPr>
            <p:cNvSpPr>
              <a:spLocks noChangeShapeType="1"/>
            </p:cNvSpPr>
            <p:nvPr/>
          </p:nvSpPr>
          <p:spPr bwMode="auto">
            <a:xfrm>
              <a:off x="3667" y="2624"/>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 name="Text Box 119">
              <a:extLst>
                <a:ext uri="{FF2B5EF4-FFF2-40B4-BE49-F238E27FC236}">
                  <a16:creationId xmlns:a16="http://schemas.microsoft.com/office/drawing/2014/main" id="{F18DC35B-BE31-4F4B-A92E-81D921BAA5AA}"/>
                </a:ext>
              </a:extLst>
            </p:cNvPr>
            <p:cNvSpPr txBox="1">
              <a:spLocks noChangeArrowheads="1"/>
            </p:cNvSpPr>
            <p:nvPr/>
          </p:nvSpPr>
          <p:spPr bwMode="auto">
            <a:xfrm>
              <a:off x="3640" y="2448"/>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1</a:t>
              </a:r>
            </a:p>
          </p:txBody>
        </p:sp>
        <p:sp>
          <p:nvSpPr>
            <p:cNvPr id="65" name="Line 120">
              <a:extLst>
                <a:ext uri="{FF2B5EF4-FFF2-40B4-BE49-F238E27FC236}">
                  <a16:creationId xmlns:a16="http://schemas.microsoft.com/office/drawing/2014/main" id="{6C3CBFB1-C6EB-4626-A5D8-67D6F000742D}"/>
                </a:ext>
              </a:extLst>
            </p:cNvPr>
            <p:cNvSpPr>
              <a:spLocks noChangeShapeType="1"/>
            </p:cNvSpPr>
            <p:nvPr/>
          </p:nvSpPr>
          <p:spPr bwMode="auto">
            <a:xfrm>
              <a:off x="3667" y="2864"/>
              <a:ext cx="67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 name="Text Box 121">
              <a:extLst>
                <a:ext uri="{FF2B5EF4-FFF2-40B4-BE49-F238E27FC236}">
                  <a16:creationId xmlns:a16="http://schemas.microsoft.com/office/drawing/2014/main" id="{04833BE6-1466-43DA-BAAB-1468732ADA64}"/>
                </a:ext>
              </a:extLst>
            </p:cNvPr>
            <p:cNvSpPr txBox="1">
              <a:spLocks noChangeArrowheads="1"/>
            </p:cNvSpPr>
            <p:nvPr/>
          </p:nvSpPr>
          <p:spPr bwMode="auto">
            <a:xfrm>
              <a:off x="3640" y="2688"/>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2</a:t>
              </a:r>
            </a:p>
          </p:txBody>
        </p:sp>
        <p:sp>
          <p:nvSpPr>
            <p:cNvPr id="67" name="Line 122">
              <a:extLst>
                <a:ext uri="{FF2B5EF4-FFF2-40B4-BE49-F238E27FC236}">
                  <a16:creationId xmlns:a16="http://schemas.microsoft.com/office/drawing/2014/main" id="{02D0FFD4-7089-470B-BD80-F19BA7327C00}"/>
                </a:ext>
              </a:extLst>
            </p:cNvPr>
            <p:cNvSpPr>
              <a:spLocks noChangeShapeType="1"/>
            </p:cNvSpPr>
            <p:nvPr/>
          </p:nvSpPr>
          <p:spPr bwMode="auto">
            <a:xfrm flipH="1">
              <a:off x="3648" y="2592"/>
              <a:ext cx="664" cy="544"/>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123">
              <a:extLst>
                <a:ext uri="{FF2B5EF4-FFF2-40B4-BE49-F238E27FC236}">
                  <a16:creationId xmlns:a16="http://schemas.microsoft.com/office/drawing/2014/main" id="{3835B33B-1AE9-44E4-82B3-9836434C23BF}"/>
                </a:ext>
              </a:extLst>
            </p:cNvPr>
            <p:cNvSpPr>
              <a:spLocks noChangeShapeType="1"/>
            </p:cNvSpPr>
            <p:nvPr/>
          </p:nvSpPr>
          <p:spPr bwMode="auto">
            <a:xfrm flipH="1">
              <a:off x="3696" y="2768"/>
              <a:ext cx="652" cy="64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 name="Text Box 124">
              <a:extLst>
                <a:ext uri="{FF2B5EF4-FFF2-40B4-BE49-F238E27FC236}">
                  <a16:creationId xmlns:a16="http://schemas.microsoft.com/office/drawing/2014/main" id="{F96F8228-67BF-48E6-9440-E1BBFB836EA2}"/>
                </a:ext>
              </a:extLst>
            </p:cNvPr>
            <p:cNvSpPr txBox="1">
              <a:spLocks noChangeArrowheads="1"/>
            </p:cNvSpPr>
            <p:nvPr/>
          </p:nvSpPr>
          <p:spPr bwMode="auto">
            <a:xfrm>
              <a:off x="3840" y="3168"/>
              <a:ext cx="2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solidFill>
                    <a:srgbClr val="FF0000"/>
                  </a:solidFill>
                  <a:latin typeface="楷体" panose="02010609060101010101" pitchFamily="49" charset="-122"/>
                  <a:ea typeface="楷体" panose="02010609060101010101" pitchFamily="49" charset="-122"/>
                </a:rPr>
                <a:t>×</a:t>
              </a:r>
            </a:p>
          </p:txBody>
        </p:sp>
        <p:sp>
          <p:nvSpPr>
            <p:cNvPr id="70" name="Line 125">
              <a:extLst>
                <a:ext uri="{FF2B5EF4-FFF2-40B4-BE49-F238E27FC236}">
                  <a16:creationId xmlns:a16="http://schemas.microsoft.com/office/drawing/2014/main" id="{918C920E-7D23-4C17-9AA4-7DA5844CE4B0}"/>
                </a:ext>
              </a:extLst>
            </p:cNvPr>
            <p:cNvSpPr>
              <a:spLocks noChangeShapeType="1"/>
            </p:cNvSpPr>
            <p:nvPr/>
          </p:nvSpPr>
          <p:spPr bwMode="auto">
            <a:xfrm flipH="1">
              <a:off x="3696" y="3008"/>
              <a:ext cx="652" cy="640"/>
            </a:xfrm>
            <a:prstGeom prst="line">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 name="Text Box 126">
              <a:extLst>
                <a:ext uri="{FF2B5EF4-FFF2-40B4-BE49-F238E27FC236}">
                  <a16:creationId xmlns:a16="http://schemas.microsoft.com/office/drawing/2014/main" id="{9F483C2F-5421-4777-A61E-0E3ACA33CC22}"/>
                </a:ext>
              </a:extLst>
            </p:cNvPr>
            <p:cNvSpPr txBox="1">
              <a:spLocks noChangeArrowheads="1"/>
            </p:cNvSpPr>
            <p:nvPr/>
          </p:nvSpPr>
          <p:spPr bwMode="auto">
            <a:xfrm>
              <a:off x="2841" y="3408"/>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72" name="Rectangle 127">
              <a:extLst>
                <a:ext uri="{FF2B5EF4-FFF2-40B4-BE49-F238E27FC236}">
                  <a16:creationId xmlns:a16="http://schemas.microsoft.com/office/drawing/2014/main" id="{529930B0-F4AB-4589-AC1F-A8801F459E38}"/>
                </a:ext>
              </a:extLst>
            </p:cNvPr>
            <p:cNvSpPr>
              <a:spLocks noChangeArrowheads="1"/>
            </p:cNvSpPr>
            <p:nvPr/>
          </p:nvSpPr>
          <p:spPr bwMode="auto">
            <a:xfrm>
              <a:off x="3072" y="3399"/>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73" name="Line 128">
              <a:extLst>
                <a:ext uri="{FF2B5EF4-FFF2-40B4-BE49-F238E27FC236}">
                  <a16:creationId xmlns:a16="http://schemas.microsoft.com/office/drawing/2014/main" id="{EFD58E37-D747-435B-A181-AFBF44F716E0}"/>
                </a:ext>
              </a:extLst>
            </p:cNvPr>
            <p:cNvSpPr>
              <a:spLocks noChangeShapeType="1"/>
            </p:cNvSpPr>
            <p:nvPr/>
          </p:nvSpPr>
          <p:spPr bwMode="auto">
            <a:xfrm>
              <a:off x="3688" y="3456"/>
              <a:ext cx="776"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Text Box 129">
              <a:extLst>
                <a:ext uri="{FF2B5EF4-FFF2-40B4-BE49-F238E27FC236}">
                  <a16:creationId xmlns:a16="http://schemas.microsoft.com/office/drawing/2014/main" id="{44899467-5D77-4A61-80FC-5161A20EB14D}"/>
                </a:ext>
              </a:extLst>
            </p:cNvPr>
            <p:cNvSpPr txBox="1">
              <a:spLocks noChangeArrowheads="1"/>
            </p:cNvSpPr>
            <p:nvPr/>
          </p:nvSpPr>
          <p:spPr bwMode="auto">
            <a:xfrm>
              <a:off x="3736" y="3360"/>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0</a:t>
              </a:r>
            </a:p>
          </p:txBody>
        </p:sp>
        <p:sp>
          <p:nvSpPr>
            <p:cNvPr id="75" name="Text Box 130">
              <a:extLst>
                <a:ext uri="{FF2B5EF4-FFF2-40B4-BE49-F238E27FC236}">
                  <a16:creationId xmlns:a16="http://schemas.microsoft.com/office/drawing/2014/main" id="{D0A937E2-79D9-4016-BFA0-3DE01D77F89B}"/>
                </a:ext>
              </a:extLst>
            </p:cNvPr>
            <p:cNvSpPr txBox="1">
              <a:spLocks noChangeArrowheads="1"/>
            </p:cNvSpPr>
            <p:nvPr/>
          </p:nvSpPr>
          <p:spPr bwMode="auto">
            <a:xfrm>
              <a:off x="4555" y="3408"/>
              <a:ext cx="7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接收具有</a:t>
              </a:r>
            </a:p>
            <a:p>
              <a:pPr algn="ctr"/>
              <a:r>
                <a:rPr lang="zh-CN" altLang="en-US" sz="1400" b="1">
                  <a:latin typeface="楷体" panose="02010609060101010101" pitchFamily="49" charset="-122"/>
                  <a:ea typeface="楷体" panose="02010609060101010101" pitchFamily="49" charset="-122"/>
                </a:rPr>
                <a:t>序号</a:t>
              </a:r>
              <a:r>
                <a:rPr lang="en-US" altLang="zh-CN" sz="1400" b="1">
                  <a:latin typeface="楷体" panose="02010609060101010101" pitchFamily="49" charset="-122"/>
                  <a:ea typeface="楷体" panose="02010609060101010101" pitchFamily="49" charset="-122"/>
                </a:rPr>
                <a:t>0</a:t>
              </a:r>
              <a:r>
                <a:rPr lang="zh-CN" altLang="en-US" sz="1400" b="1">
                  <a:latin typeface="楷体" panose="02010609060101010101" pitchFamily="49" charset="-122"/>
                  <a:ea typeface="楷体" panose="02010609060101010101" pitchFamily="49" charset="-122"/>
                </a:rPr>
                <a:t>的分组</a:t>
              </a:r>
            </a:p>
          </p:txBody>
        </p:sp>
        <p:sp>
          <p:nvSpPr>
            <p:cNvPr id="76" name="Text Box 131">
              <a:extLst>
                <a:ext uri="{FF2B5EF4-FFF2-40B4-BE49-F238E27FC236}">
                  <a16:creationId xmlns:a16="http://schemas.microsoft.com/office/drawing/2014/main" id="{88AF69D0-3274-45D6-B2E2-47A7F7A588AC}"/>
                </a:ext>
              </a:extLst>
            </p:cNvPr>
            <p:cNvSpPr txBox="1">
              <a:spLocks noChangeArrowheads="1"/>
            </p:cNvSpPr>
            <p:nvPr/>
          </p:nvSpPr>
          <p:spPr bwMode="auto">
            <a:xfrm>
              <a:off x="4267" y="2576"/>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ACK0</a:t>
              </a:r>
            </a:p>
          </p:txBody>
        </p:sp>
        <p:sp>
          <p:nvSpPr>
            <p:cNvPr id="77" name="Text Box 132">
              <a:extLst>
                <a:ext uri="{FF2B5EF4-FFF2-40B4-BE49-F238E27FC236}">
                  <a16:creationId xmlns:a16="http://schemas.microsoft.com/office/drawing/2014/main" id="{8CD86B37-9EA9-42FA-80E0-BC1B90B2DF24}"/>
                </a:ext>
              </a:extLst>
            </p:cNvPr>
            <p:cNvSpPr txBox="1">
              <a:spLocks noChangeArrowheads="1"/>
            </p:cNvSpPr>
            <p:nvPr/>
          </p:nvSpPr>
          <p:spPr bwMode="auto">
            <a:xfrm>
              <a:off x="4297" y="2816"/>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ACK1</a:t>
              </a:r>
            </a:p>
          </p:txBody>
        </p:sp>
        <p:sp>
          <p:nvSpPr>
            <p:cNvPr id="78" name="Text Box 133">
              <a:extLst>
                <a:ext uri="{FF2B5EF4-FFF2-40B4-BE49-F238E27FC236}">
                  <a16:creationId xmlns:a16="http://schemas.microsoft.com/office/drawing/2014/main" id="{7DBAAFCD-1829-4AEE-A538-3B73C3CB8C8C}"/>
                </a:ext>
              </a:extLst>
            </p:cNvPr>
            <p:cNvSpPr txBox="1">
              <a:spLocks noChangeArrowheads="1"/>
            </p:cNvSpPr>
            <p:nvPr/>
          </p:nvSpPr>
          <p:spPr bwMode="auto">
            <a:xfrm>
              <a:off x="4297" y="3056"/>
              <a:ext cx="3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ACK2</a:t>
              </a:r>
            </a:p>
          </p:txBody>
        </p:sp>
        <p:sp>
          <p:nvSpPr>
            <p:cNvPr id="79" name="Text Box 134">
              <a:extLst>
                <a:ext uri="{FF2B5EF4-FFF2-40B4-BE49-F238E27FC236}">
                  <a16:creationId xmlns:a16="http://schemas.microsoft.com/office/drawing/2014/main" id="{A4950453-9E1C-42E6-A4E3-C3F70663070B}"/>
                </a:ext>
              </a:extLst>
            </p:cNvPr>
            <p:cNvSpPr txBox="1">
              <a:spLocks noChangeArrowheads="1"/>
            </p:cNvSpPr>
            <p:nvPr/>
          </p:nvSpPr>
          <p:spPr bwMode="auto">
            <a:xfrm>
              <a:off x="4236" y="3744"/>
              <a:ext cx="4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a:t>
              </a:r>
              <a:r>
                <a:rPr lang="en-US" altLang="zh-CN" sz="1400" b="1">
                  <a:latin typeface="楷体" panose="02010609060101010101" pitchFamily="49" charset="-122"/>
                  <a:ea typeface="楷体" panose="02010609060101010101" pitchFamily="49" charset="-122"/>
                </a:rPr>
                <a:t>b</a:t>
              </a:r>
              <a:r>
                <a:rPr lang="zh-CN" altLang="en-US" sz="1400" b="1">
                  <a:latin typeface="楷体" panose="02010609060101010101" pitchFamily="49" charset="-122"/>
                  <a:ea typeface="楷体" panose="02010609060101010101" pitchFamily="49" charset="-122"/>
                </a:rPr>
                <a:t>）</a:t>
              </a:r>
            </a:p>
          </p:txBody>
        </p:sp>
        <p:sp>
          <p:nvSpPr>
            <p:cNvPr id="80" name="Text Box 135">
              <a:extLst>
                <a:ext uri="{FF2B5EF4-FFF2-40B4-BE49-F238E27FC236}">
                  <a16:creationId xmlns:a16="http://schemas.microsoft.com/office/drawing/2014/main" id="{CB199C33-B1B1-450B-9004-5067603E62D0}"/>
                </a:ext>
              </a:extLst>
            </p:cNvPr>
            <p:cNvSpPr txBox="1">
              <a:spLocks noChangeArrowheads="1"/>
            </p:cNvSpPr>
            <p:nvPr/>
          </p:nvSpPr>
          <p:spPr bwMode="auto">
            <a:xfrm>
              <a:off x="2888" y="2016"/>
              <a:ext cx="6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发送方窗口</a:t>
              </a:r>
            </a:p>
          </p:txBody>
        </p:sp>
        <p:sp>
          <p:nvSpPr>
            <p:cNvPr id="81" name="Text Box 136">
              <a:extLst>
                <a:ext uri="{FF2B5EF4-FFF2-40B4-BE49-F238E27FC236}">
                  <a16:creationId xmlns:a16="http://schemas.microsoft.com/office/drawing/2014/main" id="{325787F3-8343-49BA-8440-8E529BEE2406}"/>
                </a:ext>
              </a:extLst>
            </p:cNvPr>
            <p:cNvSpPr txBox="1">
              <a:spLocks noChangeArrowheads="1"/>
            </p:cNvSpPr>
            <p:nvPr/>
          </p:nvSpPr>
          <p:spPr bwMode="auto">
            <a:xfrm>
              <a:off x="4568" y="2016"/>
              <a:ext cx="6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接收方窗口</a:t>
              </a:r>
            </a:p>
          </p:txBody>
        </p:sp>
        <p:sp>
          <p:nvSpPr>
            <p:cNvPr id="82" name="Line 137">
              <a:extLst>
                <a:ext uri="{FF2B5EF4-FFF2-40B4-BE49-F238E27FC236}">
                  <a16:creationId xmlns:a16="http://schemas.microsoft.com/office/drawing/2014/main" id="{A0AB4CD6-77AA-4EF8-82E0-789AF12B49CA}"/>
                </a:ext>
              </a:extLst>
            </p:cNvPr>
            <p:cNvSpPr>
              <a:spLocks noChangeShapeType="1"/>
            </p:cNvSpPr>
            <p:nvPr/>
          </p:nvSpPr>
          <p:spPr bwMode="auto">
            <a:xfrm>
              <a:off x="2798" y="2208"/>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 name="Line 138">
              <a:extLst>
                <a:ext uri="{FF2B5EF4-FFF2-40B4-BE49-F238E27FC236}">
                  <a16:creationId xmlns:a16="http://schemas.microsoft.com/office/drawing/2014/main" id="{5A7F9CAF-4FC9-4DE0-B59A-3BAE2B130856}"/>
                </a:ext>
              </a:extLst>
            </p:cNvPr>
            <p:cNvSpPr>
              <a:spLocks noChangeShapeType="1"/>
            </p:cNvSpPr>
            <p:nvPr/>
          </p:nvSpPr>
          <p:spPr bwMode="auto">
            <a:xfrm>
              <a:off x="4478" y="2208"/>
              <a:ext cx="816"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 name="Text Box 139">
              <a:extLst>
                <a:ext uri="{FF2B5EF4-FFF2-40B4-BE49-F238E27FC236}">
                  <a16:creationId xmlns:a16="http://schemas.microsoft.com/office/drawing/2014/main" id="{D8F09DBB-24F2-423D-9FFA-58150D0A3AB9}"/>
                </a:ext>
              </a:extLst>
            </p:cNvPr>
            <p:cNvSpPr txBox="1">
              <a:spLocks noChangeArrowheads="1"/>
            </p:cNvSpPr>
            <p:nvPr/>
          </p:nvSpPr>
          <p:spPr bwMode="auto">
            <a:xfrm>
              <a:off x="2827" y="3120"/>
              <a:ext cx="85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latin typeface="楷体" panose="02010609060101010101" pitchFamily="49" charset="-122"/>
                  <a:ea typeface="楷体" panose="02010609060101010101" pitchFamily="49" charset="-122"/>
                </a:rPr>
                <a:t>0 1 2 3 0 1 2</a:t>
              </a:r>
            </a:p>
          </p:txBody>
        </p:sp>
        <p:sp>
          <p:nvSpPr>
            <p:cNvPr id="85" name="Rectangle 140">
              <a:extLst>
                <a:ext uri="{FF2B5EF4-FFF2-40B4-BE49-F238E27FC236}">
                  <a16:creationId xmlns:a16="http://schemas.microsoft.com/office/drawing/2014/main" id="{680A3BF1-8916-444F-AEEB-3BE0A18764B1}"/>
                </a:ext>
              </a:extLst>
            </p:cNvPr>
            <p:cNvSpPr>
              <a:spLocks noChangeArrowheads="1"/>
            </p:cNvSpPr>
            <p:nvPr/>
          </p:nvSpPr>
          <p:spPr bwMode="auto">
            <a:xfrm>
              <a:off x="2954" y="3111"/>
              <a:ext cx="384" cy="19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楷体" panose="02010609060101010101" pitchFamily="49" charset="-122"/>
                <a:ea typeface="楷体" panose="02010609060101010101" pitchFamily="49" charset="-122"/>
              </a:endParaRPr>
            </a:p>
          </p:txBody>
        </p:sp>
        <p:sp>
          <p:nvSpPr>
            <p:cNvPr id="86" name="Line 141">
              <a:extLst>
                <a:ext uri="{FF2B5EF4-FFF2-40B4-BE49-F238E27FC236}">
                  <a16:creationId xmlns:a16="http://schemas.microsoft.com/office/drawing/2014/main" id="{C14EB2A3-B44F-4F66-A43C-4AC8ED1C44CF}"/>
                </a:ext>
              </a:extLst>
            </p:cNvPr>
            <p:cNvSpPr>
              <a:spLocks noChangeShapeType="1"/>
            </p:cNvSpPr>
            <p:nvPr/>
          </p:nvSpPr>
          <p:spPr bwMode="auto">
            <a:xfrm>
              <a:off x="3688" y="3216"/>
              <a:ext cx="248" cy="4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 name="Text Box 142">
              <a:extLst>
                <a:ext uri="{FF2B5EF4-FFF2-40B4-BE49-F238E27FC236}">
                  <a16:creationId xmlns:a16="http://schemas.microsoft.com/office/drawing/2014/main" id="{C94252A1-0172-452D-B767-A754D378D3C4}"/>
                </a:ext>
              </a:extLst>
            </p:cNvPr>
            <p:cNvSpPr txBox="1">
              <a:spLocks noChangeArrowheads="1"/>
            </p:cNvSpPr>
            <p:nvPr/>
          </p:nvSpPr>
          <p:spPr bwMode="auto">
            <a:xfrm>
              <a:off x="3648" y="3072"/>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latin typeface="楷体" panose="02010609060101010101" pitchFamily="49" charset="-122"/>
                  <a:ea typeface="楷体" panose="02010609060101010101" pitchFamily="49" charset="-122"/>
                </a:rPr>
                <a:t>分组</a:t>
              </a:r>
              <a:r>
                <a:rPr lang="en-US" altLang="zh-CN" sz="1400" b="1">
                  <a:latin typeface="楷体" panose="02010609060101010101" pitchFamily="49" charset="-122"/>
                  <a:ea typeface="楷体" panose="02010609060101010101" pitchFamily="49" charset="-122"/>
                </a:rPr>
                <a:t>3</a:t>
              </a:r>
            </a:p>
          </p:txBody>
        </p:sp>
      </p:grpSp>
      <p:sp>
        <p:nvSpPr>
          <p:cNvPr id="88" name="Text Box 143">
            <a:extLst>
              <a:ext uri="{FF2B5EF4-FFF2-40B4-BE49-F238E27FC236}">
                <a16:creationId xmlns:a16="http://schemas.microsoft.com/office/drawing/2014/main" id="{071A0A3F-87F0-4AAB-A8C9-43FF8F4B4CA4}"/>
              </a:ext>
            </a:extLst>
          </p:cNvPr>
          <p:cNvSpPr txBox="1">
            <a:spLocks noChangeArrowheads="1"/>
          </p:cNvSpPr>
          <p:nvPr/>
        </p:nvSpPr>
        <p:spPr bwMode="auto">
          <a:xfrm>
            <a:off x="3787775" y="5164137"/>
            <a:ext cx="3919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solidFill>
                  <a:srgbClr val="FF0000"/>
                </a:solidFill>
                <a:latin typeface="楷体" panose="02010609060101010101" pitchFamily="49" charset="-122"/>
                <a:ea typeface="楷体" panose="02010609060101010101" pitchFamily="49" charset="-122"/>
              </a:rPr>
              <a:t>结论：接收方窗口≤</a:t>
            </a:r>
            <a:r>
              <a:rPr lang="en-US" altLang="zh-CN" sz="2800" dirty="0">
                <a:solidFill>
                  <a:srgbClr val="FF0000"/>
                </a:solidFill>
                <a:ea typeface="楷体" panose="02010609060101010101" pitchFamily="49" charset="-122"/>
                <a:cs typeface="Arial" panose="020B0604020202020204" pitchFamily="34" charset="0"/>
              </a:rPr>
              <a:t>2</a:t>
            </a:r>
            <a:r>
              <a:rPr lang="en-US" altLang="zh-CN" sz="2800" baseline="30000" dirty="0">
                <a:solidFill>
                  <a:srgbClr val="FF0000"/>
                </a:solidFill>
                <a:ea typeface="楷体" panose="02010609060101010101" pitchFamily="49" charset="-122"/>
                <a:cs typeface="Arial" panose="020B0604020202020204" pitchFamily="34" charset="0"/>
              </a:rPr>
              <a:t>k-1</a:t>
            </a:r>
          </a:p>
        </p:txBody>
      </p:sp>
    </p:spTree>
    <p:extLst>
      <p:ext uri="{BB962C8B-B14F-4D97-AF65-F5344CB8AC3E}">
        <p14:creationId xmlns:p14="http://schemas.microsoft.com/office/powerpoint/2010/main" val="365886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88"/>
                                        </p:tgtEl>
                                        <p:attrNameLst>
                                          <p:attrName>style.visibility</p:attrName>
                                        </p:attrNameLst>
                                      </p:cBhvr>
                                      <p:to>
                                        <p:strVal val="visible"/>
                                      </p:to>
                                    </p:set>
                                    <p:anim calcmode="discrete" valueType="clr">
                                      <p:cBhvr override="childStyle">
                                        <p:cTn id="22" dur="80"/>
                                        <p:tgtEl>
                                          <p:spTgt spid="88"/>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88"/>
                                        </p:tgtEl>
                                        <p:attrNameLst>
                                          <p:attrName>fillcolor</p:attrName>
                                        </p:attrNameLst>
                                      </p:cBhvr>
                                      <p:tavLst>
                                        <p:tav tm="0">
                                          <p:val>
                                            <p:clrVal>
                                              <a:schemeClr val="accent2"/>
                                            </p:clrVal>
                                          </p:val>
                                        </p:tav>
                                        <p:tav tm="50000">
                                          <p:val>
                                            <p:clrVal>
                                              <a:schemeClr val="hlink"/>
                                            </p:clrVal>
                                          </p:val>
                                        </p:tav>
                                      </p:tavLst>
                                    </p:anim>
                                    <p:set>
                                      <p:cBhvr>
                                        <p:cTn id="24" dur="80"/>
                                        <p:tgtEl>
                                          <p:spTgt spid="8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DD86E63D-F171-4A18-9025-B0AD2ED5D03C}"/>
              </a:ext>
            </a:extLst>
          </p:cNvPr>
          <p:cNvGrpSpPr/>
          <p:nvPr/>
        </p:nvGrpSpPr>
        <p:grpSpPr>
          <a:xfrm>
            <a:off x="430213" y="0"/>
            <a:ext cx="5123920" cy="1428589"/>
            <a:chOff x="551030" y="-368704"/>
            <a:chExt cx="5123920" cy="1428589"/>
          </a:xfrm>
        </p:grpSpPr>
        <p:grpSp>
          <p:nvGrpSpPr>
            <p:cNvPr id="9" name="组合 8">
              <a:extLst>
                <a:ext uri="{FF2B5EF4-FFF2-40B4-BE49-F238E27FC236}">
                  <a16:creationId xmlns:a16="http://schemas.microsoft.com/office/drawing/2014/main" id="{F0A7FB72-3CEC-4576-8550-FE8B16509484}"/>
                </a:ext>
              </a:extLst>
            </p:cNvPr>
            <p:cNvGrpSpPr/>
            <p:nvPr/>
          </p:nvGrpSpPr>
          <p:grpSpPr>
            <a:xfrm>
              <a:off x="1201632" y="303925"/>
              <a:ext cx="4473318" cy="687997"/>
              <a:chOff x="1839059" y="967769"/>
              <a:chExt cx="4473318" cy="687997"/>
            </a:xfrm>
          </p:grpSpPr>
          <p:sp>
            <p:nvSpPr>
              <p:cNvPr id="11" name="矩形: 圆角 10">
                <a:extLst>
                  <a:ext uri="{FF2B5EF4-FFF2-40B4-BE49-F238E27FC236}">
                    <a16:creationId xmlns:a16="http://schemas.microsoft.com/office/drawing/2014/main" id="{E33EE587-E958-4DA4-8A51-B7B1CC62678A}"/>
                  </a:ext>
                </a:extLst>
              </p:cNvPr>
              <p:cNvSpPr/>
              <p:nvPr/>
            </p:nvSpPr>
            <p:spPr>
              <a:xfrm>
                <a:off x="1839059" y="967769"/>
                <a:ext cx="447331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12" name="文本框 11">
                <a:extLst>
                  <a:ext uri="{FF2B5EF4-FFF2-40B4-BE49-F238E27FC236}">
                    <a16:creationId xmlns:a16="http://schemas.microsoft.com/office/drawing/2014/main" id="{8A192EC0-4C46-4444-94C5-3987675DA822}"/>
                  </a:ext>
                </a:extLst>
              </p:cNvPr>
              <p:cNvSpPr txBox="1"/>
              <p:nvPr/>
            </p:nvSpPr>
            <p:spPr>
              <a:xfrm>
                <a:off x="2786093" y="1009435"/>
                <a:ext cx="3156145"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滑动窗口大小</a:t>
                </a:r>
              </a:p>
            </p:txBody>
          </p:sp>
        </p:grpSp>
        <p:pic>
          <p:nvPicPr>
            <p:cNvPr id="10" name="图片 9">
              <a:extLst>
                <a:ext uri="{FF2B5EF4-FFF2-40B4-BE49-F238E27FC236}">
                  <a16:creationId xmlns:a16="http://schemas.microsoft.com/office/drawing/2014/main" id="{F685F41C-5A6C-4FB7-A106-C22B38430A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pSp>
        <p:nvGrpSpPr>
          <p:cNvPr id="19" name="组合 18">
            <a:extLst>
              <a:ext uri="{FF2B5EF4-FFF2-40B4-BE49-F238E27FC236}">
                <a16:creationId xmlns:a16="http://schemas.microsoft.com/office/drawing/2014/main" id="{FB9F8159-04C4-470C-8334-5768F6E11799}"/>
              </a:ext>
            </a:extLst>
          </p:cNvPr>
          <p:cNvGrpSpPr/>
          <p:nvPr/>
        </p:nvGrpSpPr>
        <p:grpSpPr>
          <a:xfrm>
            <a:off x="1274988" y="2020701"/>
            <a:ext cx="7278338" cy="476221"/>
            <a:chOff x="1403750" y="3593123"/>
            <a:chExt cx="7278338" cy="476221"/>
          </a:xfrm>
        </p:grpSpPr>
        <p:grpSp>
          <p:nvGrpSpPr>
            <p:cNvPr id="20" name="组合 19">
              <a:extLst>
                <a:ext uri="{FF2B5EF4-FFF2-40B4-BE49-F238E27FC236}">
                  <a16:creationId xmlns:a16="http://schemas.microsoft.com/office/drawing/2014/main" id="{15487C54-4167-4469-93E6-C3C0CCCD5A3E}"/>
                </a:ext>
              </a:extLst>
            </p:cNvPr>
            <p:cNvGrpSpPr/>
            <p:nvPr/>
          </p:nvGrpSpPr>
          <p:grpSpPr>
            <a:xfrm>
              <a:off x="1403750" y="3593123"/>
              <a:ext cx="490436" cy="476221"/>
              <a:chOff x="1403750" y="3593123"/>
              <a:chExt cx="808892" cy="785446"/>
            </a:xfrm>
          </p:grpSpPr>
          <p:sp>
            <p:nvSpPr>
              <p:cNvPr id="22" name="对话气泡: 椭圆形 21">
                <a:extLst>
                  <a:ext uri="{FF2B5EF4-FFF2-40B4-BE49-F238E27FC236}">
                    <a16:creationId xmlns:a16="http://schemas.microsoft.com/office/drawing/2014/main" id="{4D4B6DD2-F9B2-4770-B205-2D1D319CBD2C}"/>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web-cam_17861">
                <a:extLst>
                  <a:ext uri="{FF2B5EF4-FFF2-40B4-BE49-F238E27FC236}">
                    <a16:creationId xmlns:a16="http://schemas.microsoft.com/office/drawing/2014/main" id="{D9E825B3-29B9-4A9A-9A12-C1F5E6C1B552}"/>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1" name="Text Box 79">
              <a:extLst>
                <a:ext uri="{FF2B5EF4-FFF2-40B4-BE49-F238E27FC236}">
                  <a16:creationId xmlns:a16="http://schemas.microsoft.com/office/drawing/2014/main" id="{5F645420-AE32-4172-8C28-4DBD2F6DEF65}"/>
                </a:ext>
              </a:extLst>
            </p:cNvPr>
            <p:cNvSpPr txBox="1">
              <a:spLocks noChangeArrowheads="1"/>
            </p:cNvSpPr>
            <p:nvPr/>
          </p:nvSpPr>
          <p:spPr bwMode="auto">
            <a:xfrm>
              <a:off x="1985931" y="3593123"/>
              <a:ext cx="669615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发送端窗口</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接收端窗口≤  </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kumimoji="1" lang="en-US" altLang="zh-CN" sz="2400" baseline="300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k</a:t>
              </a:r>
            </a:p>
          </p:txBody>
        </p:sp>
      </p:grpSp>
      <p:grpSp>
        <p:nvGrpSpPr>
          <p:cNvPr id="24" name="组合 23">
            <a:extLst>
              <a:ext uri="{FF2B5EF4-FFF2-40B4-BE49-F238E27FC236}">
                <a16:creationId xmlns:a16="http://schemas.microsoft.com/office/drawing/2014/main" id="{8C0EBB37-75C3-4F87-95F1-942EEB4FB783}"/>
              </a:ext>
            </a:extLst>
          </p:cNvPr>
          <p:cNvGrpSpPr/>
          <p:nvPr/>
        </p:nvGrpSpPr>
        <p:grpSpPr>
          <a:xfrm>
            <a:off x="1274988" y="2704153"/>
            <a:ext cx="2186242" cy="476221"/>
            <a:chOff x="1403750" y="3593123"/>
            <a:chExt cx="2186242" cy="476221"/>
          </a:xfrm>
        </p:grpSpPr>
        <p:grpSp>
          <p:nvGrpSpPr>
            <p:cNvPr id="25" name="组合 24">
              <a:extLst>
                <a:ext uri="{FF2B5EF4-FFF2-40B4-BE49-F238E27FC236}">
                  <a16:creationId xmlns:a16="http://schemas.microsoft.com/office/drawing/2014/main" id="{E2598E04-AF0D-4E37-86CA-AF402F85FF03}"/>
                </a:ext>
              </a:extLst>
            </p:cNvPr>
            <p:cNvGrpSpPr/>
            <p:nvPr/>
          </p:nvGrpSpPr>
          <p:grpSpPr>
            <a:xfrm>
              <a:off x="1403750" y="3593123"/>
              <a:ext cx="490436" cy="476221"/>
              <a:chOff x="1403750" y="3593123"/>
              <a:chExt cx="808892" cy="785446"/>
            </a:xfrm>
          </p:grpSpPr>
          <p:sp>
            <p:nvSpPr>
              <p:cNvPr id="27" name="对话气泡: 椭圆形 26">
                <a:extLst>
                  <a:ext uri="{FF2B5EF4-FFF2-40B4-BE49-F238E27FC236}">
                    <a16:creationId xmlns:a16="http://schemas.microsoft.com/office/drawing/2014/main" id="{42E9AA93-17CB-4D6F-9DC1-6D6BF898F305}"/>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ound-web-cam_17861">
                <a:extLst>
                  <a:ext uri="{FF2B5EF4-FFF2-40B4-BE49-F238E27FC236}">
                    <a16:creationId xmlns:a16="http://schemas.microsoft.com/office/drawing/2014/main" id="{C57E191E-D8F9-4AA8-BCEB-F795BB15ED98}"/>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6" name="Text Box 79">
              <a:extLst>
                <a:ext uri="{FF2B5EF4-FFF2-40B4-BE49-F238E27FC236}">
                  <a16:creationId xmlns:a16="http://schemas.microsoft.com/office/drawing/2014/main" id="{45D0C792-F4D1-4063-A282-DCB69092BC5E}"/>
                </a:ext>
              </a:extLst>
            </p:cNvPr>
            <p:cNvSpPr txBox="1">
              <a:spLocks noChangeArrowheads="1"/>
            </p:cNvSpPr>
            <p:nvPr/>
          </p:nvSpPr>
          <p:spPr bwMode="auto">
            <a:xfrm>
              <a:off x="1985931" y="3593123"/>
              <a:ext cx="1604061"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GBN</a:t>
              </a:r>
            </a:p>
          </p:txBody>
        </p:sp>
      </p:grpSp>
      <p:grpSp>
        <p:nvGrpSpPr>
          <p:cNvPr id="34" name="组合 33">
            <a:extLst>
              <a:ext uri="{FF2B5EF4-FFF2-40B4-BE49-F238E27FC236}">
                <a16:creationId xmlns:a16="http://schemas.microsoft.com/office/drawing/2014/main" id="{5BB0A79D-2E92-44FB-92CF-BD72E41442D4}"/>
              </a:ext>
            </a:extLst>
          </p:cNvPr>
          <p:cNvGrpSpPr/>
          <p:nvPr/>
        </p:nvGrpSpPr>
        <p:grpSpPr>
          <a:xfrm>
            <a:off x="1274988" y="4477322"/>
            <a:ext cx="1954014" cy="476221"/>
            <a:chOff x="1403750" y="3593123"/>
            <a:chExt cx="1954014" cy="476221"/>
          </a:xfrm>
        </p:grpSpPr>
        <p:grpSp>
          <p:nvGrpSpPr>
            <p:cNvPr id="35" name="组合 34">
              <a:extLst>
                <a:ext uri="{FF2B5EF4-FFF2-40B4-BE49-F238E27FC236}">
                  <a16:creationId xmlns:a16="http://schemas.microsoft.com/office/drawing/2014/main" id="{BAA82714-BE18-45CD-A1F3-9D38FDC31B62}"/>
                </a:ext>
              </a:extLst>
            </p:cNvPr>
            <p:cNvGrpSpPr/>
            <p:nvPr/>
          </p:nvGrpSpPr>
          <p:grpSpPr>
            <a:xfrm>
              <a:off x="1403750" y="3593123"/>
              <a:ext cx="490436" cy="476221"/>
              <a:chOff x="1403750" y="3593123"/>
              <a:chExt cx="808892" cy="785446"/>
            </a:xfrm>
          </p:grpSpPr>
          <p:sp>
            <p:nvSpPr>
              <p:cNvPr id="37" name="对话气泡: 椭圆形 36">
                <a:extLst>
                  <a:ext uri="{FF2B5EF4-FFF2-40B4-BE49-F238E27FC236}">
                    <a16:creationId xmlns:a16="http://schemas.microsoft.com/office/drawing/2014/main" id="{E04D168A-4FCE-4E23-AFB1-36D7CABF161E}"/>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round-web-cam_17861">
                <a:extLst>
                  <a:ext uri="{FF2B5EF4-FFF2-40B4-BE49-F238E27FC236}">
                    <a16:creationId xmlns:a16="http://schemas.microsoft.com/office/drawing/2014/main" id="{72736494-21E4-4581-B31A-B3CE96AABE9B}"/>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6" name="Text Box 79">
              <a:extLst>
                <a:ext uri="{FF2B5EF4-FFF2-40B4-BE49-F238E27FC236}">
                  <a16:creationId xmlns:a16="http://schemas.microsoft.com/office/drawing/2014/main" id="{698810CC-EE86-4EDB-A475-6B968274DE9E}"/>
                </a:ext>
              </a:extLst>
            </p:cNvPr>
            <p:cNvSpPr txBox="1">
              <a:spLocks noChangeArrowheads="1"/>
            </p:cNvSpPr>
            <p:nvPr/>
          </p:nvSpPr>
          <p:spPr bwMode="auto">
            <a:xfrm>
              <a:off x="1985931" y="3593123"/>
              <a:ext cx="1371833"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SR</a:t>
              </a:r>
            </a:p>
          </p:txBody>
        </p:sp>
      </p:grpSp>
      <p:sp>
        <p:nvSpPr>
          <p:cNvPr id="40" name="Text Box 79">
            <a:extLst>
              <a:ext uri="{FF2B5EF4-FFF2-40B4-BE49-F238E27FC236}">
                <a16:creationId xmlns:a16="http://schemas.microsoft.com/office/drawing/2014/main" id="{455109E4-DEAD-4564-AA50-64235C211980}"/>
              </a:ext>
            </a:extLst>
          </p:cNvPr>
          <p:cNvSpPr txBox="1">
            <a:spLocks noChangeArrowheads="1"/>
          </p:cNvSpPr>
          <p:nvPr/>
        </p:nvSpPr>
        <p:spPr bwMode="auto">
          <a:xfrm>
            <a:off x="1850939" y="3387605"/>
            <a:ext cx="2640805" cy="88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发送端  ≤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kumimoji="1" lang="en-US" altLang="zh-CN" sz="2400" baseline="30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k</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a:t>
            </a:r>
          </a:p>
          <a:p>
            <a:pPr marL="342900" indent="-342900">
              <a:lnSpc>
                <a:spcPct val="11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接收端  ＝ </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1</a:t>
            </a:r>
          </a:p>
        </p:txBody>
      </p:sp>
      <p:sp>
        <p:nvSpPr>
          <p:cNvPr id="42" name="Text Box 79">
            <a:extLst>
              <a:ext uri="{FF2B5EF4-FFF2-40B4-BE49-F238E27FC236}">
                <a16:creationId xmlns:a16="http://schemas.microsoft.com/office/drawing/2014/main" id="{511FB7A1-74DC-40EA-B003-DAF34D575FA6}"/>
              </a:ext>
            </a:extLst>
          </p:cNvPr>
          <p:cNvSpPr txBox="1">
            <a:spLocks noChangeArrowheads="1"/>
          </p:cNvSpPr>
          <p:nvPr/>
        </p:nvSpPr>
        <p:spPr bwMode="auto">
          <a:xfrm>
            <a:off x="1879253" y="5160776"/>
            <a:ext cx="306243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接收方窗口≤</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2</a:t>
            </a:r>
            <a:r>
              <a:rPr kumimoji="1" lang="en-US" altLang="zh-CN" sz="2400" baseline="300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k-1</a:t>
            </a:r>
          </a:p>
        </p:txBody>
      </p:sp>
    </p:spTree>
    <p:extLst>
      <p:ext uri="{BB962C8B-B14F-4D97-AF65-F5344CB8AC3E}">
        <p14:creationId xmlns:p14="http://schemas.microsoft.com/office/powerpoint/2010/main" val="181452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0">
                                            <p:txEl>
                                              <p:pRg st="0" end="0"/>
                                            </p:txEl>
                                          </p:spTgt>
                                        </p:tgtEl>
                                        <p:attrNameLst>
                                          <p:attrName>style.visibility</p:attrName>
                                        </p:attrNameLst>
                                      </p:cBhvr>
                                      <p:to>
                                        <p:strVal val="visible"/>
                                      </p:to>
                                    </p:set>
                                    <p:animEffect transition="in" filter="wipe(left)">
                                      <p:cBhvr>
                                        <p:cTn id="19" dur="500"/>
                                        <p:tgtEl>
                                          <p:spTgt spid="40">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0">
                                            <p:txEl>
                                              <p:pRg st="1" end="1"/>
                                            </p:txEl>
                                          </p:spTgt>
                                        </p:tgtEl>
                                        <p:attrNameLst>
                                          <p:attrName>style.visibility</p:attrName>
                                        </p:attrNameLst>
                                      </p:cBhvr>
                                      <p:to>
                                        <p:strVal val="visible"/>
                                      </p:to>
                                    </p:set>
                                    <p:animEffect transition="in" filter="wipe(left)">
                                      <p:cBhvr>
                                        <p:cTn id="23" dur="500"/>
                                        <p:tgtEl>
                                          <p:spTgt spid="40">
                                            <p:txEl>
                                              <p:pRg st="1" end="1"/>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2">
                                            <p:txEl>
                                              <p:pRg st="0" end="0"/>
                                            </p:txEl>
                                          </p:spTgt>
                                        </p:tgtEl>
                                        <p:attrNameLst>
                                          <p:attrName>style.visibility</p:attrName>
                                        </p:attrNameLst>
                                      </p:cBhvr>
                                      <p:to>
                                        <p:strVal val="visible"/>
                                      </p:to>
                                    </p:set>
                                    <p:animEffect transition="in" filter="wipe(left)">
                                      <p:cBhvr>
                                        <p:cTn id="31"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4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2E7D2391-B17B-465B-91AA-0D5F65BCC3B3}"/>
              </a:ext>
            </a:extLst>
          </p:cNvPr>
          <p:cNvGrpSpPr/>
          <p:nvPr/>
        </p:nvGrpSpPr>
        <p:grpSpPr>
          <a:xfrm>
            <a:off x="430213" y="0"/>
            <a:ext cx="5259948" cy="1428589"/>
            <a:chOff x="551030" y="-368704"/>
            <a:chExt cx="5259948" cy="1428589"/>
          </a:xfrm>
        </p:grpSpPr>
        <p:grpSp>
          <p:nvGrpSpPr>
            <p:cNvPr id="51" name="组合 50">
              <a:extLst>
                <a:ext uri="{FF2B5EF4-FFF2-40B4-BE49-F238E27FC236}">
                  <a16:creationId xmlns:a16="http://schemas.microsoft.com/office/drawing/2014/main" id="{A371A1F4-8BA3-42DD-920C-E05568D79107}"/>
                </a:ext>
              </a:extLst>
            </p:cNvPr>
            <p:cNvGrpSpPr/>
            <p:nvPr/>
          </p:nvGrpSpPr>
          <p:grpSpPr>
            <a:xfrm>
              <a:off x="998432" y="303925"/>
              <a:ext cx="4812546" cy="687997"/>
              <a:chOff x="1635859" y="967769"/>
              <a:chExt cx="4812546" cy="687997"/>
            </a:xfrm>
          </p:grpSpPr>
          <p:sp>
            <p:nvSpPr>
              <p:cNvPr id="53" name="矩形: 圆角 52">
                <a:extLst>
                  <a:ext uri="{FF2B5EF4-FFF2-40B4-BE49-F238E27FC236}">
                    <a16:creationId xmlns:a16="http://schemas.microsoft.com/office/drawing/2014/main" id="{B5F81FBC-7F4A-4285-AB40-8FDF01DE5CB1}"/>
                  </a:ext>
                </a:extLst>
              </p:cNvPr>
              <p:cNvSpPr/>
              <p:nvPr/>
            </p:nvSpPr>
            <p:spPr>
              <a:xfrm>
                <a:off x="1635859" y="967769"/>
                <a:ext cx="4812546"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00A3F8"/>
                  </a:solidFill>
                </a:endParaRPr>
              </a:p>
            </p:txBody>
          </p:sp>
          <p:sp>
            <p:nvSpPr>
              <p:cNvPr id="58" name="文本框 57">
                <a:extLst>
                  <a:ext uri="{FF2B5EF4-FFF2-40B4-BE49-F238E27FC236}">
                    <a16:creationId xmlns:a16="http://schemas.microsoft.com/office/drawing/2014/main" id="{AD0BC4CA-5DBB-4752-B482-6843087C7489}"/>
                  </a:ext>
                </a:extLst>
              </p:cNvPr>
              <p:cNvSpPr txBox="1"/>
              <p:nvPr/>
            </p:nvSpPr>
            <p:spPr>
              <a:xfrm>
                <a:off x="2786093" y="1009435"/>
                <a:ext cx="3662312" cy="646331"/>
              </a:xfrm>
              <a:prstGeom prst="rect">
                <a:avLst/>
              </a:prstGeom>
              <a:noFill/>
            </p:spPr>
            <p:txBody>
              <a:bodyPr wrap="square" rtlCol="0">
                <a:spAutoFit/>
              </a:bodyPr>
              <a:lstStyle/>
              <a:p>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GBN vs  SR</a:t>
                </a:r>
              </a:p>
            </p:txBody>
          </p:sp>
        </p:grpSp>
        <p:pic>
          <p:nvPicPr>
            <p:cNvPr id="52" name="图片 51">
              <a:extLst>
                <a:ext uri="{FF2B5EF4-FFF2-40B4-BE49-F238E27FC236}">
                  <a16:creationId xmlns:a16="http://schemas.microsoft.com/office/drawing/2014/main" id="{11603FAF-BEB3-4FCC-98DE-11DFEA07B3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p:blipFill>
          <p:spPr>
            <a:xfrm>
              <a:off x="551030" y="-368704"/>
              <a:ext cx="1607162" cy="1428589"/>
            </a:xfrm>
            <a:prstGeom prst="rect">
              <a:avLst/>
            </a:prstGeom>
          </p:spPr>
        </p:pic>
      </p:grpSp>
      <p:graphicFrame>
        <p:nvGraphicFramePr>
          <p:cNvPr id="74" name="表格 73">
            <a:extLst>
              <a:ext uri="{FF2B5EF4-FFF2-40B4-BE49-F238E27FC236}">
                <a16:creationId xmlns:a16="http://schemas.microsoft.com/office/drawing/2014/main" id="{A8C8397A-C081-474C-B829-CDE3244614FC}"/>
              </a:ext>
            </a:extLst>
          </p:cNvPr>
          <p:cNvGraphicFramePr>
            <a:graphicFrameLocks noGrp="1"/>
          </p:cNvGraphicFramePr>
          <p:nvPr>
            <p:extLst>
              <p:ext uri="{D42A27DB-BD31-4B8C-83A1-F6EECF244321}">
                <p14:modId xmlns:p14="http://schemas.microsoft.com/office/powerpoint/2010/main" val="2196763431"/>
              </p:ext>
            </p:extLst>
          </p:nvPr>
        </p:nvGraphicFramePr>
        <p:xfrm>
          <a:off x="297713" y="2020701"/>
          <a:ext cx="11440632" cy="3693760"/>
        </p:xfrm>
        <a:graphic>
          <a:graphicData uri="http://schemas.openxmlformats.org/drawingml/2006/table">
            <a:tbl>
              <a:tblPr firstRow="1" bandRow="1">
                <a:tableStyleId>{5C22544A-7EE6-4342-B048-85BDC9FD1C3A}</a:tableStyleId>
              </a:tblPr>
              <a:tblGrid>
                <a:gridCol w="1158768">
                  <a:extLst>
                    <a:ext uri="{9D8B030D-6E8A-4147-A177-3AD203B41FA5}">
                      <a16:colId xmlns:a16="http://schemas.microsoft.com/office/drawing/2014/main" val="1326237557"/>
                    </a:ext>
                  </a:extLst>
                </a:gridCol>
                <a:gridCol w="5288340">
                  <a:extLst>
                    <a:ext uri="{9D8B030D-6E8A-4147-A177-3AD203B41FA5}">
                      <a16:colId xmlns:a16="http://schemas.microsoft.com/office/drawing/2014/main" val="3545256537"/>
                    </a:ext>
                  </a:extLst>
                </a:gridCol>
                <a:gridCol w="4993524">
                  <a:extLst>
                    <a:ext uri="{9D8B030D-6E8A-4147-A177-3AD203B41FA5}">
                      <a16:colId xmlns:a16="http://schemas.microsoft.com/office/drawing/2014/main" val="3024378941"/>
                    </a:ext>
                  </a:extLst>
                </a:gridCol>
              </a:tblGrid>
              <a:tr h="576066">
                <a:tc>
                  <a:txBody>
                    <a:bodyPr/>
                    <a:lstStyle/>
                    <a:p>
                      <a:pPr algn="ctr"/>
                      <a:endPar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solidFill>
                      <a:srgbClr val="FFC000"/>
                    </a:solidFill>
                  </a:tcPr>
                </a:tc>
                <a:tc>
                  <a:txBody>
                    <a:bodyPr/>
                    <a:lstStyle/>
                    <a:p>
                      <a:pPr algn="ctr"/>
                      <a:r>
                        <a:rPr lang="en-US" altLang="zh-CN" sz="1800" dirty="0">
                          <a:solidFill>
                            <a:schemeClr val="tx1"/>
                          </a:solidFill>
                          <a:latin typeface="Times New Roman" panose="02020603050405020304" pitchFamily="18" charset="0"/>
                          <a:ea typeface="思源黑体 CN Normal" panose="020B0400000000000000" pitchFamily="34" charset="-122"/>
                          <a:cs typeface="Times New Roman" panose="02020603050405020304" pitchFamily="18" charset="0"/>
                        </a:rPr>
                        <a:t>GBN</a:t>
                      </a:r>
                      <a:endParaRPr lang="zh-CN" altLang="en-US" sz="1800" dirty="0">
                        <a:solidFill>
                          <a:schemeClr val="tx1"/>
                        </a:solidFill>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solidFill>
                      <a:srgbClr val="FFC000"/>
                    </a:solidFill>
                  </a:tcPr>
                </a:tc>
                <a:tc>
                  <a:txBody>
                    <a:bodyPr/>
                    <a:lstStyle/>
                    <a:p>
                      <a:pPr algn="ctr"/>
                      <a:r>
                        <a:rPr lang="en-US" altLang="zh-CN" sz="1800" dirty="0">
                          <a:solidFill>
                            <a:schemeClr val="tx1"/>
                          </a:solidFill>
                          <a:latin typeface="Times New Roman" panose="02020603050405020304" pitchFamily="18" charset="0"/>
                          <a:ea typeface="思源黑体 CN Normal" panose="020B0400000000000000" pitchFamily="34" charset="-122"/>
                          <a:cs typeface="Times New Roman" panose="02020603050405020304" pitchFamily="18" charset="0"/>
                        </a:rPr>
                        <a:t>SR</a:t>
                      </a:r>
                      <a:endParaRPr lang="zh-CN" altLang="en-US" sz="1800" dirty="0">
                        <a:solidFill>
                          <a:schemeClr val="tx1"/>
                        </a:solidFill>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solidFill>
                      <a:srgbClr val="FFC000"/>
                    </a:solidFill>
                  </a:tcPr>
                </a:tc>
                <a:extLst>
                  <a:ext uri="{0D108BD9-81ED-4DB2-BD59-A6C34878D82A}">
                    <a16:rowId xmlns:a16="http://schemas.microsoft.com/office/drawing/2014/main" val="1208579585"/>
                  </a:ext>
                </a:extLst>
              </a:tr>
              <a:tr h="624898">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确认方式</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累积确认</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单个确认</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extLst>
                  <a:ext uri="{0D108BD9-81ED-4DB2-BD59-A6C34878D82A}">
                    <a16:rowId xmlns:a16="http://schemas.microsoft.com/office/drawing/2014/main" val="3501955701"/>
                  </a:ext>
                </a:extLst>
              </a:tr>
              <a:tr h="754912">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定时器</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对所有已发送但未确认的分组统一设置一个定时器</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对所有已发送但未确认的分组分别设置定时器</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extLst>
                  <a:ext uri="{0D108BD9-81ED-4DB2-BD59-A6C34878D82A}">
                    <a16:rowId xmlns:a16="http://schemas.microsoft.com/office/drawing/2014/main" val="3575101943"/>
                  </a:ext>
                </a:extLst>
              </a:tr>
              <a:tr h="595423">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超时</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(n)</a:t>
                      </a:r>
                      <a:endPar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重传分组</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n</a:t>
                      </a: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和窗口中所有序号大于</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n</a:t>
                      </a: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的分组</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仅重传分组</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n</a:t>
                      </a:r>
                      <a:endPar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extLst>
                  <a:ext uri="{0D108BD9-81ED-4DB2-BD59-A6C34878D82A}">
                    <a16:rowId xmlns:a16="http://schemas.microsoft.com/office/drawing/2014/main" val="3212281002"/>
                  </a:ext>
                </a:extLst>
              </a:tr>
              <a:tr h="566395">
                <a:tc rowSpan="2">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失序分组</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丢弃 </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a:t>
                      </a: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不缓存</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 -&gt; </a:t>
                      </a: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接收方无缓存</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缓存</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extLst>
                  <a:ext uri="{0D108BD9-81ED-4DB2-BD59-A6C34878D82A}">
                    <a16:rowId xmlns:a16="http://schemas.microsoft.com/office/drawing/2014/main" val="74586698"/>
                  </a:ext>
                </a:extLst>
              </a:tr>
              <a:tr h="576066">
                <a:tc vMerge="1">
                  <a:txBody>
                    <a:bodyPr/>
                    <a:lstStyle/>
                    <a:p>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重发按序到达的最高序号分组的</a:t>
                      </a:r>
                      <a:r>
                        <a:rPr lang="en-US" altLang="zh-CN" sz="1800" dirty="0">
                          <a:latin typeface="Times New Roman" panose="02020603050405020304" pitchFamily="18" charset="0"/>
                          <a:ea typeface="思源黑体 CN Normal" panose="020B0400000000000000" pitchFamily="34" charset="-122"/>
                          <a:cs typeface="Times New Roman" panose="02020603050405020304" pitchFamily="18" charset="0"/>
                        </a:rPr>
                        <a:t>ACK</a:t>
                      </a:r>
                      <a:endPar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endParaRP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tc>
                  <a:txBody>
                    <a:bodyPr/>
                    <a:lstStyle/>
                    <a:p>
                      <a:pPr algn="ctr"/>
                      <a:r>
                        <a:rPr lang="zh-CN" altLang="en-US" sz="1800" dirty="0">
                          <a:latin typeface="Times New Roman" panose="02020603050405020304" pitchFamily="18" charset="0"/>
                          <a:ea typeface="思源黑体 CN Normal" panose="020B0400000000000000" pitchFamily="34" charset="-122"/>
                          <a:cs typeface="Times New Roman" panose="02020603050405020304" pitchFamily="18" charset="0"/>
                        </a:rPr>
                        <a:t>对失序分组进行选择性确认</a:t>
                      </a:r>
                    </a:p>
                  </a:txBody>
                  <a:tcPr marL="91427" marR="91427" marT="45715" marB="45715" anchor="ctr">
                    <a:lnL w="19050" cap="flat" cmpd="sng" algn="ctr">
                      <a:solidFill>
                        <a:srgbClr val="009FF6"/>
                      </a:solidFill>
                      <a:prstDash val="solid"/>
                      <a:round/>
                      <a:headEnd type="none" w="med" len="med"/>
                      <a:tailEnd type="none" w="med" len="med"/>
                    </a:lnL>
                    <a:lnR w="19050" cap="flat" cmpd="sng" algn="ctr">
                      <a:solidFill>
                        <a:srgbClr val="009FF6"/>
                      </a:solidFill>
                      <a:prstDash val="solid"/>
                      <a:round/>
                      <a:headEnd type="none" w="med" len="med"/>
                      <a:tailEnd type="none" w="med" len="med"/>
                    </a:lnR>
                    <a:lnT w="19050" cap="flat" cmpd="sng" algn="ctr">
                      <a:solidFill>
                        <a:srgbClr val="009FF6"/>
                      </a:solidFill>
                      <a:prstDash val="solid"/>
                      <a:round/>
                      <a:headEnd type="none" w="med" len="med"/>
                      <a:tailEnd type="none" w="med" len="med"/>
                    </a:lnT>
                    <a:lnB w="19050" cap="flat" cmpd="sng" algn="ctr">
                      <a:solidFill>
                        <a:srgbClr val="009FF6"/>
                      </a:solidFill>
                      <a:prstDash val="solid"/>
                      <a:round/>
                      <a:headEnd type="none" w="med" len="med"/>
                      <a:tailEnd type="none" w="med" len="med"/>
                    </a:lnB>
                    <a:noFill/>
                  </a:tcPr>
                </a:tc>
                <a:extLst>
                  <a:ext uri="{0D108BD9-81ED-4DB2-BD59-A6C34878D82A}">
                    <a16:rowId xmlns:a16="http://schemas.microsoft.com/office/drawing/2014/main" val="835006586"/>
                  </a:ext>
                </a:extLst>
              </a:tr>
            </a:tbl>
          </a:graphicData>
        </a:graphic>
      </p:graphicFrame>
    </p:spTree>
    <p:extLst>
      <p:ext uri="{BB962C8B-B14F-4D97-AF65-F5344CB8AC3E}">
        <p14:creationId xmlns:p14="http://schemas.microsoft.com/office/powerpoint/2010/main" val="353216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up)">
                                      <p:cBhvr>
                                        <p:cTn id="11"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1628987" y="2283837"/>
            <a:ext cx="10105294" cy="2285974"/>
            <a:chOff x="1668577" y="1586745"/>
            <a:chExt cx="10105294" cy="2285974"/>
          </a:xfrm>
        </p:grpSpPr>
        <p:grpSp>
          <p:nvGrpSpPr>
            <p:cNvPr id="9" name="组合 8"/>
            <p:cNvGrpSpPr/>
            <p:nvPr/>
          </p:nvGrpSpPr>
          <p:grpSpPr>
            <a:xfrm>
              <a:off x="1668577" y="1586745"/>
              <a:ext cx="10105294" cy="1680331"/>
              <a:chOff x="1251434" y="1190058"/>
              <a:chExt cx="7578977" cy="1260248"/>
            </a:xfrm>
          </p:grpSpPr>
          <p:sp>
            <p:nvSpPr>
              <p:cNvPr id="11" name="矩形 10"/>
              <p:cNvSpPr/>
              <p:nvPr/>
            </p:nvSpPr>
            <p:spPr>
              <a:xfrm>
                <a:off x="1251434" y="1190058"/>
                <a:ext cx="7578977" cy="907171"/>
              </a:xfrm>
              <a:prstGeom prst="rect">
                <a:avLst/>
              </a:prstGeom>
            </p:spPr>
            <p:txBody>
              <a:bodyPr wrap="squar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面向连接的传输</a:t>
                </a:r>
                <a:r>
                  <a:rPr lang="en-US" altLang="zh-CN" sz="6600" dirty="0">
                    <a:solidFill>
                      <a:schemeClr val="tx1">
                        <a:lumMod val="85000"/>
                        <a:lumOff val="15000"/>
                      </a:schemeClr>
                    </a:solidFill>
                    <a:latin typeface="造字工房朗倩（非商用）常规体" pitchFamily="50" charset="-122"/>
                    <a:ea typeface="造字工房朗倩（非商用）常规体" pitchFamily="50" charset="-122"/>
                  </a:rPr>
                  <a:t>:TCP</a:t>
                </a:r>
                <a:endParaRPr lang="zh-CN" altLang="en-US" sz="6600" dirty="0">
                  <a:solidFill>
                    <a:schemeClr val="tx1">
                      <a:lumMod val="85000"/>
                      <a:lumOff val="15000"/>
                    </a:schemeClr>
                  </a:solidFill>
                  <a:latin typeface="造字工房朗倩（非商用）常规体" pitchFamily="50" charset="-122"/>
                  <a:ea typeface="造字工房朗倩（非商用）常规体" pitchFamily="50" charset="-122"/>
                </a:endParaRPr>
              </a:p>
            </p:txBody>
          </p:sp>
          <p:sp>
            <p:nvSpPr>
              <p:cNvPr id="12" name="矩形 11"/>
              <p:cNvSpPr/>
              <p:nvPr/>
            </p:nvSpPr>
            <p:spPr>
              <a:xfrm>
                <a:off x="2519072" y="1919392"/>
                <a:ext cx="5432887"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onnection</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 Oriented Transport : TCP</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2113811" y="1545367"/>
                <a:ext cx="568906" cy="807914"/>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C</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2231633" y="2450306"/>
                <a:ext cx="5570097"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9303795" y="3164833"/>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52816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1785746" y="2221253"/>
            <a:ext cx="6499120" cy="2249939"/>
            <a:chOff x="1309487" y="2519622"/>
            <a:chExt cx="6499120" cy="2249939"/>
          </a:xfrm>
        </p:grpSpPr>
        <p:grpSp>
          <p:nvGrpSpPr>
            <p:cNvPr id="9" name="组合 8"/>
            <p:cNvGrpSpPr/>
            <p:nvPr/>
          </p:nvGrpSpPr>
          <p:grpSpPr>
            <a:xfrm>
              <a:off x="1309487" y="2519622"/>
              <a:ext cx="6499120" cy="1694679"/>
              <a:chOff x="982118" y="1889716"/>
              <a:chExt cx="4874347" cy="1271009"/>
            </a:xfrm>
          </p:grpSpPr>
          <p:sp>
            <p:nvSpPr>
              <p:cNvPr id="11" name="矩形 10"/>
              <p:cNvSpPr/>
              <p:nvPr/>
            </p:nvSpPr>
            <p:spPr>
              <a:xfrm>
                <a:off x="1909225" y="1889716"/>
                <a:ext cx="3947240" cy="907171"/>
              </a:xfrm>
              <a:prstGeom prst="rect">
                <a:avLst/>
              </a:prstGeom>
            </p:spPr>
            <p:txBody>
              <a:bodyPr wrap="none">
                <a:spAutoFit/>
              </a:bodyPr>
              <a:lstStyle/>
              <a:p>
                <a:pPr algn="ctr">
                  <a:lnSpc>
                    <a:spcPct val="110000"/>
                  </a:lnSpc>
                </a:pP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拥塞控制原理</a:t>
                </a:r>
              </a:p>
            </p:txBody>
          </p:sp>
          <p:sp>
            <p:nvSpPr>
              <p:cNvPr id="12" name="矩形 11"/>
              <p:cNvSpPr/>
              <p:nvPr/>
            </p:nvSpPr>
            <p:spPr>
              <a:xfrm>
                <a:off x="1226677" y="2663382"/>
                <a:ext cx="4625312" cy="438581"/>
              </a:xfrm>
              <a:prstGeom prst="rect">
                <a:avLst/>
              </a:prstGeom>
            </p:spPr>
            <p:txBody>
              <a:bodyPr wrap="none">
                <a:spAutoFit/>
              </a:bodyPr>
              <a:lstStyle/>
              <a:p>
                <a:r>
                  <a:rPr lang="en-US" altLang="zh-CN" sz="4800" spc="300" baseline="-25000" dirty="0" err="1">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rinciples</a:t>
                </a:r>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 of Congestion Control</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982118" y="2260670"/>
                <a:ext cx="500378" cy="807913"/>
              </a:xfrm>
              <a:prstGeom prst="rect">
                <a:avLst/>
              </a:prstGeom>
            </p:spPr>
            <p:txBody>
              <a:bodyPr wrap="none">
                <a:spAutoFit/>
              </a:bodyPr>
              <a:lstStyle/>
              <a:p>
                <a:r>
                  <a:rPr lang="en-US" altLang="zh-CN" sz="96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P</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1106187" y="3160725"/>
                <a:ext cx="4619575"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541833" y="406167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370219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5172421" cy="1428589"/>
            <a:chOff x="551030" y="-368704"/>
            <a:chExt cx="5172421" cy="1428589"/>
          </a:xfrm>
        </p:grpSpPr>
        <p:grpSp>
          <p:nvGrpSpPr>
            <p:cNvPr id="29" name="组合 28"/>
            <p:cNvGrpSpPr/>
            <p:nvPr/>
          </p:nvGrpSpPr>
          <p:grpSpPr>
            <a:xfrm>
              <a:off x="1201632" y="303925"/>
              <a:ext cx="4521819" cy="731144"/>
              <a:chOff x="1839059" y="967769"/>
              <a:chExt cx="4521819" cy="731144"/>
            </a:xfrm>
          </p:grpSpPr>
          <p:sp>
            <p:nvSpPr>
              <p:cNvPr id="31" name="矩形: 圆角 30"/>
              <p:cNvSpPr/>
              <p:nvPr/>
            </p:nvSpPr>
            <p:spPr>
              <a:xfrm>
                <a:off x="1839059" y="967769"/>
                <a:ext cx="436335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374522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拥塞的基本知识</a:t>
                </a:r>
              </a:p>
            </p:txBody>
          </p:sp>
        </p:gr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10633849" cy="476221"/>
            <a:chOff x="1403750" y="3593123"/>
            <a:chExt cx="10633849"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10051668"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非正式定义</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过多的源发送了过多的数据，超出了网络的处理能力”</a:t>
              </a:r>
            </a:p>
          </p:txBody>
        </p:sp>
      </p:grpSp>
      <p:grpSp>
        <p:nvGrpSpPr>
          <p:cNvPr id="56" name="组合 55"/>
          <p:cNvGrpSpPr/>
          <p:nvPr/>
        </p:nvGrpSpPr>
        <p:grpSpPr>
          <a:xfrm>
            <a:off x="689825" y="4433243"/>
            <a:ext cx="5188461" cy="476221"/>
            <a:chOff x="1403750" y="3593123"/>
            <a:chExt cx="5188461"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985932" y="3593123"/>
              <a:ext cx="460627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不同于流量控制</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61" name="组合 60"/>
          <p:cNvGrpSpPr/>
          <p:nvPr/>
        </p:nvGrpSpPr>
        <p:grpSpPr>
          <a:xfrm>
            <a:off x="689825" y="2755386"/>
            <a:ext cx="7350862" cy="1347228"/>
            <a:chOff x="1403750" y="3593123"/>
            <a:chExt cx="7350862" cy="1347228"/>
          </a:xfrm>
        </p:grpSpPr>
        <p:grpSp>
          <p:nvGrpSpPr>
            <p:cNvPr id="62" name="组合 61"/>
            <p:cNvGrpSpPr/>
            <p:nvPr/>
          </p:nvGrpSpPr>
          <p:grpSpPr>
            <a:xfrm>
              <a:off x="1403750" y="3593123"/>
              <a:ext cx="490436" cy="476221"/>
              <a:chOff x="1403750" y="3593123"/>
              <a:chExt cx="808892" cy="785446"/>
            </a:xfrm>
          </p:grpSpPr>
          <p:sp>
            <p:nvSpPr>
              <p:cNvPr id="64" name="对话气泡: 椭圆形 6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3" name="Text Box 79"/>
            <p:cNvSpPr txBox="1">
              <a:spLocks noChangeArrowheads="1"/>
            </p:cNvSpPr>
            <p:nvPr/>
          </p:nvSpPr>
          <p:spPr bwMode="auto">
            <a:xfrm>
              <a:off x="1985931" y="3593123"/>
              <a:ext cx="6768681" cy="134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现象</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p>
            <a:p>
              <a:pPr marL="342900" indent="-342900">
                <a:lnSpc>
                  <a:spcPct val="12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丢包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路由器缓冲区溢出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nSpc>
                  <a:spcPct val="12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延时长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在路由器缓冲区排队</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left)">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3292701" cy="1428589"/>
            <a:chOff x="551030" y="-368704"/>
            <a:chExt cx="3292701" cy="1428589"/>
          </a:xfrm>
        </p:grpSpPr>
        <p:grpSp>
          <p:nvGrpSpPr>
            <p:cNvPr id="29" name="组合 28"/>
            <p:cNvGrpSpPr/>
            <p:nvPr/>
          </p:nvGrpSpPr>
          <p:grpSpPr>
            <a:xfrm>
              <a:off x="1201632" y="303925"/>
              <a:ext cx="2642099" cy="731144"/>
              <a:chOff x="1839059" y="967769"/>
              <a:chExt cx="2642099" cy="731144"/>
            </a:xfrm>
          </p:grpSpPr>
          <p:sp>
            <p:nvSpPr>
              <p:cNvPr id="31" name="矩形: 圆角 30"/>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1</a:t>
                </a:r>
              </a:p>
            </p:txBody>
          </p:sp>
        </p:gr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7350863" cy="476221"/>
            <a:chOff x="1403750" y="3593123"/>
            <a:chExt cx="7350863"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两个发送方，两个接受方</a:t>
              </a:r>
            </a:p>
          </p:txBody>
        </p:sp>
      </p:grpSp>
      <p:grpSp>
        <p:nvGrpSpPr>
          <p:cNvPr id="56" name="组合 55"/>
          <p:cNvGrpSpPr/>
          <p:nvPr/>
        </p:nvGrpSpPr>
        <p:grpSpPr>
          <a:xfrm>
            <a:off x="689825" y="2694321"/>
            <a:ext cx="5188461" cy="476221"/>
            <a:chOff x="1403750" y="3593123"/>
            <a:chExt cx="5188461"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985932" y="3593123"/>
              <a:ext cx="460627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一个具有无限大缓存的路由器</a:t>
              </a:r>
            </a:p>
          </p:txBody>
        </p:sp>
      </p:grpSp>
      <p:grpSp>
        <p:nvGrpSpPr>
          <p:cNvPr id="61" name="组合 60"/>
          <p:cNvGrpSpPr/>
          <p:nvPr/>
        </p:nvGrpSpPr>
        <p:grpSpPr>
          <a:xfrm>
            <a:off x="689826" y="3564942"/>
            <a:ext cx="7350862" cy="476221"/>
            <a:chOff x="1403750" y="3593123"/>
            <a:chExt cx="7350862" cy="476221"/>
          </a:xfrm>
        </p:grpSpPr>
        <p:grpSp>
          <p:nvGrpSpPr>
            <p:cNvPr id="62" name="组合 61"/>
            <p:cNvGrpSpPr/>
            <p:nvPr/>
          </p:nvGrpSpPr>
          <p:grpSpPr>
            <a:xfrm>
              <a:off x="1403750" y="3593123"/>
              <a:ext cx="490436" cy="476221"/>
              <a:chOff x="1403750" y="3593123"/>
              <a:chExt cx="808892" cy="785446"/>
            </a:xfrm>
          </p:grpSpPr>
          <p:sp>
            <p:nvSpPr>
              <p:cNvPr id="64" name="对话气泡: 椭圆形 6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3" name="Text Box 79"/>
            <p:cNvSpPr txBox="1">
              <a:spLocks noChangeArrowheads="1"/>
            </p:cNvSpPr>
            <p:nvPr/>
          </p:nvSpPr>
          <p:spPr bwMode="auto">
            <a:xfrm>
              <a:off x="1985931" y="3593123"/>
              <a:ext cx="6768681"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没有重传</a:t>
              </a:r>
            </a:p>
          </p:txBody>
        </p:sp>
      </p:gr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4112" y="979896"/>
            <a:ext cx="6337675" cy="3564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3292701" cy="1428589"/>
            <a:chOff x="551030" y="-368704"/>
            <a:chExt cx="3292701" cy="1428589"/>
          </a:xfrm>
        </p:grpSpPr>
        <p:grpSp>
          <p:nvGrpSpPr>
            <p:cNvPr id="29" name="组合 28"/>
            <p:cNvGrpSpPr/>
            <p:nvPr/>
          </p:nvGrpSpPr>
          <p:grpSpPr>
            <a:xfrm>
              <a:off x="1201632" y="303925"/>
              <a:ext cx="2642099" cy="731144"/>
              <a:chOff x="1839059" y="967769"/>
              <a:chExt cx="2642099" cy="731144"/>
            </a:xfrm>
          </p:grpSpPr>
          <p:sp>
            <p:nvSpPr>
              <p:cNvPr id="31" name="矩形: 圆角 30"/>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1</a:t>
                </a:r>
              </a:p>
            </p:txBody>
          </p:sp>
        </p:gr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7350863" cy="476221"/>
            <a:chOff x="1403750" y="3593123"/>
            <a:chExt cx="7350863"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最大可获得的吞吐量</a:t>
              </a:r>
            </a:p>
          </p:txBody>
        </p:sp>
      </p:grpSp>
      <p:grpSp>
        <p:nvGrpSpPr>
          <p:cNvPr id="56" name="组合 55"/>
          <p:cNvGrpSpPr/>
          <p:nvPr/>
        </p:nvGrpSpPr>
        <p:grpSpPr>
          <a:xfrm>
            <a:off x="689825" y="2493603"/>
            <a:ext cx="5188461" cy="476221"/>
            <a:chOff x="1403750" y="3593123"/>
            <a:chExt cx="5188461"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985932" y="3593123"/>
              <a:ext cx="460627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出现拥塞时延时变大</a:t>
              </a:r>
            </a:p>
          </p:txBody>
        </p:sp>
      </p:grpSp>
      <p:pic>
        <p:nvPicPr>
          <p:cNvPr id="28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08940" y="1348072"/>
            <a:ext cx="7263929" cy="292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Text Box 5"/>
          <p:cNvSpPr txBox="1">
            <a:spLocks noChangeArrowheads="1"/>
          </p:cNvSpPr>
          <p:nvPr/>
        </p:nvSpPr>
        <p:spPr bwMode="auto">
          <a:xfrm>
            <a:off x="660973" y="4342887"/>
            <a:ext cx="77919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009FF6"/>
                </a:solidFill>
                <a:latin typeface="思源黑体 CN Normal" panose="020B0400000000000000" pitchFamily="34" charset="-122"/>
                <a:ea typeface="思源黑体 CN Normal" panose="020B0400000000000000" pitchFamily="34" charset="-122"/>
                <a:cs typeface="Arial" panose="020B0604020202020204" pitchFamily="34" charset="0"/>
              </a:rPr>
              <a:t>拥塞代价：</a:t>
            </a:r>
            <a:r>
              <a:rPr lang="zh-CN" altLang="en-US" sz="2800" b="1" dirty="0">
                <a:latin typeface="思源黑体 CN Normal" panose="020B0400000000000000" pitchFamily="34" charset="-122"/>
                <a:ea typeface="思源黑体 CN Normal" panose="020B0400000000000000" pitchFamily="34" charset="-122"/>
                <a:cs typeface="Arial" panose="020B0604020202020204" pitchFamily="34" charset="0"/>
              </a:rPr>
              <a:t>分组经历的巨大排队时延</a:t>
            </a:r>
            <a:endParaRPr lang="zh-CN" altLang="en-US" sz="4800" b="1" dirty="0">
              <a:latin typeface="思源黑体 CN Normal" panose="020B0400000000000000" pitchFamily="34" charset="-122"/>
              <a:ea typeface="思源黑体 CN Normal" panose="020B0400000000000000"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randombar(horizontal)">
                                      <p:cBhvr>
                                        <p:cTn id="7" dur="500"/>
                                        <p:tgtEl>
                                          <p:spTgt spid="28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1"/>
                                        </p:tgtEl>
                                        <p:attrNameLst>
                                          <p:attrName>style.visibility</p:attrName>
                                        </p:attrNameLst>
                                      </p:cBhvr>
                                      <p:to>
                                        <p:strVal val="visible"/>
                                      </p:to>
                                    </p:set>
                                    <p:animEffect transition="in" filter="wipe(left)">
                                      <p:cBhvr>
                                        <p:cTn id="19"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3292701" cy="1428589"/>
            <a:chOff x="551030" y="-368704"/>
            <a:chExt cx="3292701" cy="1428589"/>
          </a:xfrm>
        </p:grpSpPr>
        <p:grpSp>
          <p:nvGrpSpPr>
            <p:cNvPr id="29" name="组合 28"/>
            <p:cNvGrpSpPr/>
            <p:nvPr/>
          </p:nvGrpSpPr>
          <p:grpSpPr>
            <a:xfrm>
              <a:off x="1201632" y="303925"/>
              <a:ext cx="2642099" cy="731144"/>
              <a:chOff x="1839059" y="967769"/>
              <a:chExt cx="2642099" cy="731144"/>
            </a:xfrm>
          </p:grpSpPr>
          <p:sp>
            <p:nvSpPr>
              <p:cNvPr id="31" name="矩形: 圆角 30"/>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2</a:t>
                </a:r>
              </a:p>
            </p:txBody>
          </p:sp>
        </p:gr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7350863" cy="476221"/>
            <a:chOff x="1403750" y="3593123"/>
            <a:chExt cx="7350863"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一个具有</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有限</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缓存的路由器</a:t>
              </a:r>
            </a:p>
          </p:txBody>
        </p:sp>
      </p:grpSp>
      <p:grpSp>
        <p:nvGrpSpPr>
          <p:cNvPr id="56" name="组合 55"/>
          <p:cNvGrpSpPr/>
          <p:nvPr/>
        </p:nvGrpSpPr>
        <p:grpSpPr>
          <a:xfrm>
            <a:off x="689825" y="2493603"/>
            <a:ext cx="5188461" cy="476221"/>
            <a:chOff x="1403750" y="3593123"/>
            <a:chExt cx="5188461"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985932" y="3593123"/>
              <a:ext cx="460627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发送方对丢失的分组进行重传</a:t>
              </a: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412" y="2239683"/>
            <a:ext cx="8339211" cy="4690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3292701" cy="1428589"/>
            <a:chOff x="551030" y="-368704"/>
            <a:chExt cx="3292701" cy="1428589"/>
          </a:xfrm>
        </p:grpSpPr>
        <p:grpSp>
          <p:nvGrpSpPr>
            <p:cNvPr id="29" name="组合 28"/>
            <p:cNvGrpSpPr/>
            <p:nvPr/>
          </p:nvGrpSpPr>
          <p:grpSpPr>
            <a:xfrm>
              <a:off x="1201632" y="303925"/>
              <a:ext cx="2642099" cy="731144"/>
              <a:chOff x="1839059" y="967769"/>
              <a:chExt cx="2642099" cy="731144"/>
            </a:xfrm>
          </p:grpSpPr>
          <p:sp>
            <p:nvSpPr>
              <p:cNvPr id="31" name="矩形: 圆角 30"/>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2</a:t>
                </a:r>
              </a:p>
            </p:txBody>
          </p:sp>
        </p:gr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7350863" cy="476221"/>
            <a:chOff x="1403750" y="3593123"/>
            <a:chExt cx="7350863"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设计期望</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(goodput)</a:t>
              </a:r>
            </a:p>
          </p:txBody>
        </p:sp>
      </p:grpSp>
      <p:grpSp>
        <p:nvGrpSpPr>
          <p:cNvPr id="56" name="组合 55"/>
          <p:cNvGrpSpPr/>
          <p:nvPr/>
        </p:nvGrpSpPr>
        <p:grpSpPr>
          <a:xfrm>
            <a:off x="689825" y="2493603"/>
            <a:ext cx="7232594" cy="476221"/>
            <a:chOff x="1403750" y="3593123"/>
            <a:chExt cx="7232594"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724557" y="3593123"/>
              <a:ext cx="691178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“理想” 的重传是仅仅在丢包时才发生重传</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grpSp>
        <p:nvGrpSpPr>
          <p:cNvPr id="272" name="Group 5"/>
          <p:cNvGrpSpPr/>
          <p:nvPr/>
        </p:nvGrpSpPr>
        <p:grpSpPr bwMode="auto">
          <a:xfrm>
            <a:off x="2704977" y="1662224"/>
            <a:ext cx="1385888" cy="687387"/>
            <a:chOff x="1129" y="700"/>
            <a:chExt cx="873" cy="433"/>
          </a:xfrm>
        </p:grpSpPr>
        <p:grpSp>
          <p:nvGrpSpPr>
            <p:cNvPr id="273" name="Group 6"/>
            <p:cNvGrpSpPr/>
            <p:nvPr/>
          </p:nvGrpSpPr>
          <p:grpSpPr bwMode="auto">
            <a:xfrm>
              <a:off x="1129" y="704"/>
              <a:ext cx="364" cy="429"/>
              <a:chOff x="1129" y="704"/>
              <a:chExt cx="364" cy="429"/>
            </a:xfrm>
          </p:grpSpPr>
          <p:sp>
            <p:nvSpPr>
              <p:cNvPr id="278" name="Text Box 7"/>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279" name="Text Box 8"/>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in</a:t>
                </a:r>
                <a:endParaRPr lang="en-US" altLang="zh-CN" sz="2000">
                  <a:latin typeface="Times New Roman" panose="02020603050405020304" pitchFamily="18" charset="0"/>
                </a:endParaRPr>
              </a:p>
            </p:txBody>
          </p:sp>
        </p:grpSp>
        <p:grpSp>
          <p:nvGrpSpPr>
            <p:cNvPr id="274" name="Group 9"/>
            <p:cNvGrpSpPr/>
            <p:nvPr/>
          </p:nvGrpSpPr>
          <p:grpSpPr bwMode="auto">
            <a:xfrm>
              <a:off x="1541" y="700"/>
              <a:ext cx="461" cy="413"/>
              <a:chOff x="1645" y="788"/>
              <a:chExt cx="461" cy="413"/>
            </a:xfrm>
          </p:grpSpPr>
          <p:sp>
            <p:nvSpPr>
              <p:cNvPr id="276" name="Text Box 10"/>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277" name="Text Box 11"/>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out</a:t>
                </a:r>
                <a:endParaRPr lang="en-US" altLang="zh-CN" sz="2000">
                  <a:latin typeface="Times New Roman" panose="02020603050405020304" pitchFamily="18" charset="0"/>
                </a:endParaRPr>
              </a:p>
            </p:txBody>
          </p:sp>
        </p:grpSp>
        <p:sp>
          <p:nvSpPr>
            <p:cNvPr id="275" name="Text Box 12"/>
            <p:cNvSpPr txBox="1">
              <a:spLocks noChangeArrowheads="1"/>
            </p:cNvSpPr>
            <p:nvPr/>
          </p:nvSpPr>
          <p:spPr bwMode="auto">
            <a:xfrm>
              <a:off x="1360" y="7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a:t>
              </a:r>
              <a:endParaRPr lang="en-US" altLang="zh-CN" sz="2000">
                <a:latin typeface="Times New Roman" panose="02020603050405020304" pitchFamily="18" charset="0"/>
              </a:endParaRPr>
            </a:p>
          </p:txBody>
        </p:sp>
      </p:grpSp>
      <p:grpSp>
        <p:nvGrpSpPr>
          <p:cNvPr id="280" name="Group 13"/>
          <p:cNvGrpSpPr/>
          <p:nvPr/>
        </p:nvGrpSpPr>
        <p:grpSpPr bwMode="auto">
          <a:xfrm>
            <a:off x="7035510" y="2470663"/>
            <a:ext cx="1385887" cy="687387"/>
            <a:chOff x="2461" y="1256"/>
            <a:chExt cx="873" cy="433"/>
          </a:xfrm>
        </p:grpSpPr>
        <p:grpSp>
          <p:nvGrpSpPr>
            <p:cNvPr id="281" name="Group 14"/>
            <p:cNvGrpSpPr/>
            <p:nvPr/>
          </p:nvGrpSpPr>
          <p:grpSpPr bwMode="auto">
            <a:xfrm>
              <a:off x="2461" y="1256"/>
              <a:ext cx="873" cy="433"/>
              <a:chOff x="1129" y="700"/>
              <a:chExt cx="873" cy="433"/>
            </a:xfrm>
          </p:grpSpPr>
          <p:grpSp>
            <p:nvGrpSpPr>
              <p:cNvPr id="283" name="Group 15"/>
              <p:cNvGrpSpPr/>
              <p:nvPr/>
            </p:nvGrpSpPr>
            <p:grpSpPr bwMode="auto">
              <a:xfrm>
                <a:off x="1129" y="704"/>
                <a:ext cx="364" cy="429"/>
                <a:chOff x="1129" y="704"/>
                <a:chExt cx="364" cy="429"/>
              </a:xfrm>
            </p:grpSpPr>
            <p:sp>
              <p:nvSpPr>
                <p:cNvPr id="288" name="Text Box 16"/>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289" name="Text Box 17"/>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t>in</a:t>
                  </a:r>
                  <a:endParaRPr lang="en-US" altLang="zh-CN" sz="2000">
                    <a:latin typeface="Times New Roman" panose="02020603050405020304" pitchFamily="18" charset="0"/>
                  </a:endParaRPr>
                </a:p>
              </p:txBody>
            </p:sp>
          </p:grpSp>
          <p:grpSp>
            <p:nvGrpSpPr>
              <p:cNvPr id="284" name="Group 18"/>
              <p:cNvGrpSpPr/>
              <p:nvPr/>
            </p:nvGrpSpPr>
            <p:grpSpPr bwMode="auto">
              <a:xfrm>
                <a:off x="1541" y="700"/>
                <a:ext cx="461" cy="413"/>
                <a:chOff x="1645" y="788"/>
                <a:chExt cx="461" cy="413"/>
              </a:xfrm>
            </p:grpSpPr>
            <p:sp>
              <p:nvSpPr>
                <p:cNvPr id="286" name="Text Box 19"/>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287" name="Text Box 20"/>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t>out</a:t>
                  </a:r>
                  <a:endParaRPr lang="en-US" altLang="zh-CN" sz="2000" dirty="0">
                    <a:latin typeface="Times New Roman" panose="02020603050405020304" pitchFamily="18" charset="0"/>
                  </a:endParaRPr>
                </a:p>
              </p:txBody>
            </p:sp>
          </p:grpSp>
          <p:sp>
            <p:nvSpPr>
              <p:cNvPr id="285" name="Text Box 21"/>
              <p:cNvSpPr txBox="1">
                <a:spLocks noChangeArrowheads="1"/>
              </p:cNvSpPr>
              <p:nvPr/>
            </p:nvSpPr>
            <p:spPr bwMode="auto">
              <a:xfrm>
                <a:off x="1352" y="729"/>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solidFill>
                      <a:srgbClr val="FF0000"/>
                    </a:solidFill>
                  </a:rPr>
                  <a:t>&gt;</a:t>
                </a:r>
                <a:endParaRPr lang="en-US" altLang="zh-CN" sz="2000">
                  <a:latin typeface="Times New Roman" panose="02020603050405020304" pitchFamily="18" charset="0"/>
                </a:endParaRPr>
              </a:p>
            </p:txBody>
          </p:sp>
        </p:grpSp>
        <p:sp>
          <p:nvSpPr>
            <p:cNvPr id="282" name="Line 22"/>
            <p:cNvSpPr>
              <a:spLocks noChangeShapeType="1"/>
            </p:cNvSpPr>
            <p:nvPr/>
          </p:nvSpPr>
          <p:spPr bwMode="auto">
            <a:xfrm flipV="1">
              <a:off x="2660" y="1332"/>
              <a:ext cx="20" cy="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0" name="组合 299"/>
          <p:cNvGrpSpPr/>
          <p:nvPr/>
        </p:nvGrpSpPr>
        <p:grpSpPr>
          <a:xfrm>
            <a:off x="669253" y="3181999"/>
            <a:ext cx="9863747" cy="499868"/>
            <a:chOff x="1403750" y="3569476"/>
            <a:chExt cx="9863747" cy="499868"/>
          </a:xfrm>
        </p:grpSpPr>
        <p:grpSp>
          <p:nvGrpSpPr>
            <p:cNvPr id="301" name="组合 300"/>
            <p:cNvGrpSpPr/>
            <p:nvPr/>
          </p:nvGrpSpPr>
          <p:grpSpPr>
            <a:xfrm>
              <a:off x="1403750" y="3593123"/>
              <a:ext cx="490436" cy="476221"/>
              <a:chOff x="1403750" y="3593123"/>
              <a:chExt cx="808892" cy="785446"/>
            </a:xfrm>
          </p:grpSpPr>
          <p:sp>
            <p:nvSpPr>
              <p:cNvPr id="303" name="对话气泡: 椭圆形 30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02" name="Text Box 79"/>
            <p:cNvSpPr txBox="1">
              <a:spLocks noChangeArrowheads="1"/>
            </p:cNvSpPr>
            <p:nvPr/>
          </p:nvSpPr>
          <p:spPr bwMode="auto">
            <a:xfrm>
              <a:off x="1962957" y="3569476"/>
              <a:ext cx="9304540"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对延迟到达</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而非丢失</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的分组的重传使得     比理想情况下更大于</a:t>
              </a:r>
            </a:p>
          </p:txBody>
        </p:sp>
      </p:grpSp>
      <p:grpSp>
        <p:nvGrpSpPr>
          <p:cNvPr id="305" name="Group 28"/>
          <p:cNvGrpSpPr/>
          <p:nvPr/>
        </p:nvGrpSpPr>
        <p:grpSpPr bwMode="auto">
          <a:xfrm>
            <a:off x="9853550" y="3120611"/>
            <a:ext cx="731837" cy="655637"/>
            <a:chOff x="1645" y="788"/>
            <a:chExt cx="461" cy="413"/>
          </a:xfrm>
        </p:grpSpPr>
        <p:sp>
          <p:nvSpPr>
            <p:cNvPr id="306" name="Text Box 29"/>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307" name="Text Box 30"/>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t>out</a:t>
              </a:r>
              <a:endParaRPr lang="en-US" altLang="zh-CN" sz="2000" dirty="0">
                <a:latin typeface="Times New Roman" panose="02020603050405020304" pitchFamily="18" charset="0"/>
              </a:endParaRPr>
            </a:p>
          </p:txBody>
        </p:sp>
      </p:grpSp>
      <p:grpSp>
        <p:nvGrpSpPr>
          <p:cNvPr id="308" name="Group 46"/>
          <p:cNvGrpSpPr/>
          <p:nvPr/>
        </p:nvGrpSpPr>
        <p:grpSpPr bwMode="auto">
          <a:xfrm>
            <a:off x="430213" y="4030654"/>
            <a:ext cx="2373313" cy="2514600"/>
            <a:chOff x="161" y="778"/>
            <a:chExt cx="1495" cy="1584"/>
          </a:xfrm>
        </p:grpSpPr>
        <p:sp>
          <p:nvSpPr>
            <p:cNvPr id="309" name="Line 47"/>
            <p:cNvSpPr>
              <a:spLocks noChangeShapeType="1"/>
            </p:cNvSpPr>
            <p:nvPr/>
          </p:nvSpPr>
          <p:spPr bwMode="auto">
            <a:xfrm>
              <a:off x="527" y="778"/>
              <a:ext cx="0" cy="10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0" name="Line 48"/>
            <p:cNvSpPr>
              <a:spLocks noChangeShapeType="1"/>
            </p:cNvSpPr>
            <p:nvPr/>
          </p:nvSpPr>
          <p:spPr bwMode="auto">
            <a:xfrm rot="5400000">
              <a:off x="1090" y="1296"/>
              <a:ext cx="0" cy="11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1" name="Text Box 49"/>
            <p:cNvSpPr txBox="1">
              <a:spLocks noChangeArrowheads="1"/>
            </p:cNvSpPr>
            <p:nvPr/>
          </p:nvSpPr>
          <p:spPr bwMode="auto">
            <a:xfrm>
              <a:off x="306" y="838"/>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12" name="Line 50"/>
            <p:cNvSpPr>
              <a:spLocks noChangeShapeType="1"/>
            </p:cNvSpPr>
            <p:nvPr/>
          </p:nvSpPr>
          <p:spPr bwMode="auto">
            <a:xfrm rot="5400000">
              <a:off x="1012" y="427"/>
              <a:ext cx="0" cy="97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3" name="Line 51"/>
            <p:cNvSpPr>
              <a:spLocks noChangeShapeType="1"/>
            </p:cNvSpPr>
            <p:nvPr/>
          </p:nvSpPr>
          <p:spPr bwMode="auto">
            <a:xfrm rot="10800000">
              <a:off x="1515" y="926"/>
              <a:ext cx="0" cy="93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4" name="Text Box 52"/>
            <p:cNvSpPr txBox="1">
              <a:spLocks noChangeArrowheads="1"/>
            </p:cNvSpPr>
            <p:nvPr/>
          </p:nvSpPr>
          <p:spPr bwMode="auto">
            <a:xfrm>
              <a:off x="1382" y="184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15" name="Line 53"/>
            <p:cNvSpPr>
              <a:spLocks noChangeShapeType="1"/>
            </p:cNvSpPr>
            <p:nvPr/>
          </p:nvSpPr>
          <p:spPr bwMode="auto">
            <a:xfrm flipV="1">
              <a:off x="523" y="920"/>
              <a:ext cx="992" cy="941"/>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6" name="Group 54"/>
            <p:cNvGrpSpPr/>
            <p:nvPr/>
          </p:nvGrpSpPr>
          <p:grpSpPr bwMode="auto">
            <a:xfrm>
              <a:off x="930" y="1888"/>
              <a:ext cx="219" cy="173"/>
              <a:chOff x="806" y="2056"/>
              <a:chExt cx="219" cy="173"/>
            </a:xfrm>
          </p:grpSpPr>
          <p:sp>
            <p:nvSpPr>
              <p:cNvPr id="319" name="Text Box 55"/>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in</a:t>
                </a:r>
              </a:p>
            </p:txBody>
          </p:sp>
          <p:sp>
            <p:nvSpPr>
              <p:cNvPr id="320" name="Line 56"/>
              <p:cNvSpPr>
                <a:spLocks noChangeShapeType="1"/>
              </p:cNvSpPr>
              <p:nvPr/>
            </p:nvSpPr>
            <p:spPr bwMode="auto">
              <a:xfrm flipV="1">
                <a:off x="912" y="2092"/>
                <a:ext cx="24" cy="2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7" name="Text Box 57"/>
            <p:cNvSpPr txBox="1">
              <a:spLocks noChangeArrowheads="1"/>
            </p:cNvSpPr>
            <p:nvPr/>
          </p:nvSpPr>
          <p:spPr bwMode="auto">
            <a:xfrm rot="-5400000">
              <a:off x="118" y="1272"/>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out</a:t>
              </a:r>
            </a:p>
          </p:txBody>
        </p:sp>
        <p:sp>
          <p:nvSpPr>
            <p:cNvPr id="318" name="Text Box 58"/>
            <p:cNvSpPr txBox="1">
              <a:spLocks noChangeArrowheads="1"/>
            </p:cNvSpPr>
            <p:nvPr/>
          </p:nvSpPr>
          <p:spPr bwMode="auto">
            <a:xfrm>
              <a:off x="934" y="2131"/>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cs typeface="Arial" panose="020B0604020202020204" pitchFamily="34" charset="0"/>
                </a:rPr>
                <a:t>a.</a:t>
              </a:r>
            </a:p>
          </p:txBody>
        </p:sp>
      </p:grpSp>
      <p:grpSp>
        <p:nvGrpSpPr>
          <p:cNvPr id="321" name="Group 75"/>
          <p:cNvGrpSpPr/>
          <p:nvPr/>
        </p:nvGrpSpPr>
        <p:grpSpPr bwMode="auto">
          <a:xfrm>
            <a:off x="8856600" y="4030654"/>
            <a:ext cx="2143125" cy="2514600"/>
            <a:chOff x="3979" y="1570"/>
            <a:chExt cx="1350" cy="1584"/>
          </a:xfrm>
        </p:grpSpPr>
        <p:sp>
          <p:nvSpPr>
            <p:cNvPr id="322" name="Line 59"/>
            <p:cNvSpPr>
              <a:spLocks noChangeShapeType="1"/>
            </p:cNvSpPr>
            <p:nvPr/>
          </p:nvSpPr>
          <p:spPr bwMode="auto">
            <a:xfrm>
              <a:off x="4200" y="1570"/>
              <a:ext cx="0" cy="10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3" name="Line 60"/>
            <p:cNvSpPr>
              <a:spLocks noChangeShapeType="1"/>
            </p:cNvSpPr>
            <p:nvPr/>
          </p:nvSpPr>
          <p:spPr bwMode="auto">
            <a:xfrm rot="5400000">
              <a:off x="4763" y="2088"/>
              <a:ext cx="0" cy="11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4" name="Text Box 61"/>
            <p:cNvSpPr txBox="1">
              <a:spLocks noChangeArrowheads="1"/>
            </p:cNvSpPr>
            <p:nvPr/>
          </p:nvSpPr>
          <p:spPr bwMode="auto">
            <a:xfrm>
              <a:off x="3979" y="1630"/>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25" name="Line 62"/>
            <p:cNvSpPr>
              <a:spLocks noChangeShapeType="1"/>
            </p:cNvSpPr>
            <p:nvPr/>
          </p:nvSpPr>
          <p:spPr bwMode="auto">
            <a:xfrm rot="5400000">
              <a:off x="4677" y="1671"/>
              <a:ext cx="0" cy="97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6" name="Line 63"/>
            <p:cNvSpPr>
              <a:spLocks noChangeShapeType="1"/>
            </p:cNvSpPr>
            <p:nvPr/>
          </p:nvSpPr>
          <p:spPr bwMode="auto">
            <a:xfrm rot="10800000">
              <a:off x="5184" y="2166"/>
              <a:ext cx="4" cy="484"/>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7" name="Text Box 64"/>
            <p:cNvSpPr txBox="1">
              <a:spLocks noChangeArrowheads="1"/>
            </p:cNvSpPr>
            <p:nvPr/>
          </p:nvSpPr>
          <p:spPr bwMode="auto">
            <a:xfrm>
              <a:off x="5055" y="263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28" name="Line 65"/>
            <p:cNvSpPr>
              <a:spLocks noChangeShapeType="1"/>
            </p:cNvSpPr>
            <p:nvPr/>
          </p:nvSpPr>
          <p:spPr bwMode="auto">
            <a:xfrm flipV="1">
              <a:off x="4196" y="2164"/>
              <a:ext cx="992" cy="489"/>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9" name="Group 66"/>
            <p:cNvGrpSpPr/>
            <p:nvPr/>
          </p:nvGrpSpPr>
          <p:grpSpPr bwMode="auto">
            <a:xfrm>
              <a:off x="4603" y="2680"/>
              <a:ext cx="219" cy="173"/>
              <a:chOff x="806" y="2056"/>
              <a:chExt cx="219" cy="173"/>
            </a:xfrm>
          </p:grpSpPr>
          <p:sp>
            <p:nvSpPr>
              <p:cNvPr id="332" name="Text Box 67"/>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in</a:t>
                </a:r>
              </a:p>
            </p:txBody>
          </p:sp>
          <p:sp>
            <p:nvSpPr>
              <p:cNvPr id="333" name="Line 68"/>
              <p:cNvSpPr>
                <a:spLocks noChangeShapeType="1"/>
              </p:cNvSpPr>
              <p:nvPr/>
            </p:nvSpPr>
            <p:spPr bwMode="auto">
              <a:xfrm flipV="1">
                <a:off x="912" y="2092"/>
                <a:ext cx="24" cy="2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0" name="Text Box 70"/>
            <p:cNvSpPr txBox="1">
              <a:spLocks noChangeArrowheads="1"/>
            </p:cNvSpPr>
            <p:nvPr/>
          </p:nvSpPr>
          <p:spPr bwMode="auto">
            <a:xfrm>
              <a:off x="4607" y="2923"/>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cs typeface="Arial" panose="020B0604020202020204" pitchFamily="34" charset="0"/>
                </a:rPr>
                <a:t>c.</a:t>
              </a:r>
            </a:p>
          </p:txBody>
        </p:sp>
        <p:sp>
          <p:nvSpPr>
            <p:cNvPr id="331" name="Text Box 71"/>
            <p:cNvSpPr txBox="1">
              <a:spLocks noChangeArrowheads="1"/>
            </p:cNvSpPr>
            <p:nvPr/>
          </p:nvSpPr>
          <p:spPr bwMode="auto">
            <a:xfrm>
              <a:off x="3991" y="2094"/>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R/4</a:t>
              </a:r>
            </a:p>
          </p:txBody>
        </p:sp>
      </p:grpSp>
      <p:grpSp>
        <p:nvGrpSpPr>
          <p:cNvPr id="334" name="Group 74"/>
          <p:cNvGrpSpPr/>
          <p:nvPr/>
        </p:nvGrpSpPr>
        <p:grpSpPr bwMode="auto">
          <a:xfrm>
            <a:off x="4419899" y="3974525"/>
            <a:ext cx="2960687" cy="2514600"/>
            <a:chOff x="2149" y="1570"/>
            <a:chExt cx="1865" cy="1584"/>
          </a:xfrm>
        </p:grpSpPr>
        <p:sp>
          <p:nvSpPr>
            <p:cNvPr id="335" name="Line 34"/>
            <p:cNvSpPr>
              <a:spLocks noChangeShapeType="1"/>
            </p:cNvSpPr>
            <p:nvPr/>
          </p:nvSpPr>
          <p:spPr bwMode="auto">
            <a:xfrm>
              <a:off x="2508" y="1570"/>
              <a:ext cx="0" cy="10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6" name="Line 35"/>
            <p:cNvSpPr>
              <a:spLocks noChangeShapeType="1"/>
            </p:cNvSpPr>
            <p:nvPr/>
          </p:nvSpPr>
          <p:spPr bwMode="auto">
            <a:xfrm rot="5400000">
              <a:off x="3078" y="2088"/>
              <a:ext cx="0" cy="11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 name="Text Box 36"/>
            <p:cNvSpPr txBox="1">
              <a:spLocks noChangeArrowheads="1"/>
            </p:cNvSpPr>
            <p:nvPr/>
          </p:nvSpPr>
          <p:spPr bwMode="auto">
            <a:xfrm>
              <a:off x="2294" y="1630"/>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38" name="Line 37"/>
            <p:cNvSpPr>
              <a:spLocks noChangeShapeType="1"/>
            </p:cNvSpPr>
            <p:nvPr/>
          </p:nvSpPr>
          <p:spPr bwMode="auto">
            <a:xfrm rot="5400000">
              <a:off x="3000" y="1219"/>
              <a:ext cx="0" cy="97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39" name="Line 38"/>
            <p:cNvSpPr>
              <a:spLocks noChangeShapeType="1"/>
            </p:cNvSpPr>
            <p:nvPr/>
          </p:nvSpPr>
          <p:spPr bwMode="auto">
            <a:xfrm rot="10800000">
              <a:off x="3503" y="1718"/>
              <a:ext cx="0" cy="932"/>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40" name="Text Box 39"/>
            <p:cNvSpPr txBox="1">
              <a:spLocks noChangeArrowheads="1"/>
            </p:cNvSpPr>
            <p:nvPr/>
          </p:nvSpPr>
          <p:spPr bwMode="auto">
            <a:xfrm>
              <a:off x="3370" y="263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R/2</a:t>
              </a:r>
            </a:p>
          </p:txBody>
        </p:sp>
        <p:sp>
          <p:nvSpPr>
            <p:cNvPr id="341" name="Freeform 40"/>
            <p:cNvSpPr/>
            <p:nvPr/>
          </p:nvSpPr>
          <p:spPr bwMode="auto">
            <a:xfrm>
              <a:off x="2515" y="2016"/>
              <a:ext cx="969" cy="634"/>
            </a:xfrm>
            <a:custGeom>
              <a:avLst/>
              <a:gdLst>
                <a:gd name="T0" fmla="*/ 0 w 969"/>
                <a:gd name="T1" fmla="*/ 634 h 634"/>
                <a:gd name="T2" fmla="*/ 573 w 969"/>
                <a:gd name="T3" fmla="*/ 144 h 634"/>
                <a:gd name="T4" fmla="*/ 969 w 969"/>
                <a:gd name="T5" fmla="*/ 0 h 634"/>
                <a:gd name="T6" fmla="*/ 0 60000 65536"/>
                <a:gd name="T7" fmla="*/ 0 60000 65536"/>
                <a:gd name="T8" fmla="*/ 0 60000 65536"/>
                <a:gd name="T9" fmla="*/ 0 w 969"/>
                <a:gd name="T10" fmla="*/ 0 h 634"/>
                <a:gd name="T11" fmla="*/ 969 w 969"/>
                <a:gd name="T12" fmla="*/ 634 h 634"/>
              </a:gdLst>
              <a:ahLst/>
              <a:cxnLst>
                <a:cxn ang="T6">
                  <a:pos x="T0" y="T1"/>
                </a:cxn>
                <a:cxn ang="T7">
                  <a:pos x="T2" y="T3"/>
                </a:cxn>
                <a:cxn ang="T8">
                  <a:pos x="T4" y="T5"/>
                </a:cxn>
              </a:cxnLst>
              <a:rect l="T9" t="T10" r="T11" b="T12"/>
              <a:pathLst>
                <a:path w="969" h="634">
                  <a:moveTo>
                    <a:pt x="0" y="634"/>
                  </a:moveTo>
                  <a:cubicBezTo>
                    <a:pt x="95" y="552"/>
                    <a:pt x="412" y="250"/>
                    <a:pt x="573" y="144"/>
                  </a:cubicBezTo>
                  <a:cubicBezTo>
                    <a:pt x="734" y="38"/>
                    <a:pt x="887" y="30"/>
                    <a:pt x="969" y="0"/>
                  </a:cubicBezTo>
                </a:path>
              </a:pathLst>
            </a:custGeom>
            <a:noFill/>
            <a:ln w="19050">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42" name="Group 41"/>
            <p:cNvGrpSpPr/>
            <p:nvPr/>
          </p:nvGrpSpPr>
          <p:grpSpPr bwMode="auto">
            <a:xfrm>
              <a:off x="2918" y="2680"/>
              <a:ext cx="219" cy="173"/>
              <a:chOff x="806" y="2056"/>
              <a:chExt cx="219" cy="173"/>
            </a:xfrm>
          </p:grpSpPr>
          <p:sp>
            <p:nvSpPr>
              <p:cNvPr id="348" name="Text Box 42"/>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in</a:t>
                </a:r>
              </a:p>
            </p:txBody>
          </p:sp>
          <p:sp>
            <p:nvSpPr>
              <p:cNvPr id="349" name="Line 43"/>
              <p:cNvSpPr>
                <a:spLocks noChangeShapeType="1"/>
              </p:cNvSpPr>
              <p:nvPr/>
            </p:nvSpPr>
            <p:spPr bwMode="auto">
              <a:xfrm flipV="1">
                <a:off x="912" y="2092"/>
                <a:ext cx="24" cy="2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43" name="Text Box 44"/>
            <p:cNvSpPr txBox="1">
              <a:spLocks noChangeArrowheads="1"/>
            </p:cNvSpPr>
            <p:nvPr/>
          </p:nvSpPr>
          <p:spPr bwMode="auto">
            <a:xfrm rot="-5400000">
              <a:off x="2106" y="2064"/>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out</a:t>
              </a:r>
            </a:p>
          </p:txBody>
        </p:sp>
        <p:sp>
          <p:nvSpPr>
            <p:cNvPr id="344" name="Text Box 45"/>
            <p:cNvSpPr txBox="1">
              <a:spLocks noChangeArrowheads="1"/>
            </p:cNvSpPr>
            <p:nvPr/>
          </p:nvSpPr>
          <p:spPr bwMode="auto">
            <a:xfrm>
              <a:off x="2922" y="2923"/>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cs typeface="Arial" panose="020B0604020202020204" pitchFamily="34" charset="0"/>
                </a:rPr>
                <a:t>b.</a:t>
              </a:r>
            </a:p>
          </p:txBody>
        </p:sp>
        <p:sp>
          <p:nvSpPr>
            <p:cNvPr id="345" name="Text Box 69"/>
            <p:cNvSpPr txBox="1">
              <a:spLocks noChangeArrowheads="1"/>
            </p:cNvSpPr>
            <p:nvPr/>
          </p:nvSpPr>
          <p:spPr bwMode="auto">
            <a:xfrm rot="-5400000">
              <a:off x="3798" y="2064"/>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Symbol" panose="05050102010706020507" pitchFamily="18" charset="2"/>
                  <a:cs typeface="Arial" panose="020B0604020202020204" pitchFamily="34" charset="0"/>
                </a:rPr>
                <a:t>l</a:t>
              </a:r>
              <a:r>
                <a:rPr lang="en-US" altLang="zh-CN" sz="1200" baseline="-25000">
                  <a:cs typeface="Arial" panose="020B0604020202020204" pitchFamily="34" charset="0"/>
                </a:rPr>
                <a:t>out</a:t>
              </a:r>
            </a:p>
          </p:txBody>
        </p:sp>
        <p:sp>
          <p:nvSpPr>
            <p:cNvPr id="346" name="Text Box 72"/>
            <p:cNvSpPr txBox="1">
              <a:spLocks noChangeArrowheads="1"/>
            </p:cNvSpPr>
            <p:nvPr/>
          </p:nvSpPr>
          <p:spPr bwMode="auto">
            <a:xfrm>
              <a:off x="2298" y="1938"/>
              <a:ext cx="24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cs typeface="Arial" panose="020B0604020202020204" pitchFamily="34" charset="0"/>
                </a:rPr>
                <a:t>R/3</a:t>
              </a:r>
            </a:p>
          </p:txBody>
        </p:sp>
        <p:sp>
          <p:nvSpPr>
            <p:cNvPr id="347" name="Line 73"/>
            <p:cNvSpPr>
              <a:spLocks noChangeShapeType="1"/>
            </p:cNvSpPr>
            <p:nvPr/>
          </p:nvSpPr>
          <p:spPr bwMode="auto">
            <a:xfrm rot="5400000">
              <a:off x="3000" y="1519"/>
              <a:ext cx="0" cy="97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5" name="Group 23"/>
          <p:cNvGrpSpPr/>
          <p:nvPr/>
        </p:nvGrpSpPr>
        <p:grpSpPr bwMode="auto">
          <a:xfrm>
            <a:off x="6600826" y="3024036"/>
            <a:ext cx="577850" cy="681038"/>
            <a:chOff x="3663" y="2092"/>
            <a:chExt cx="364" cy="429"/>
          </a:xfrm>
        </p:grpSpPr>
        <p:grpSp>
          <p:nvGrpSpPr>
            <p:cNvPr id="86" name="Group 24"/>
            <p:cNvGrpSpPr/>
            <p:nvPr/>
          </p:nvGrpSpPr>
          <p:grpSpPr bwMode="auto">
            <a:xfrm>
              <a:off x="3663" y="2092"/>
              <a:ext cx="364" cy="429"/>
              <a:chOff x="1129" y="704"/>
              <a:chExt cx="364" cy="429"/>
            </a:xfrm>
          </p:grpSpPr>
          <p:sp>
            <p:nvSpPr>
              <p:cNvPr id="88" name="Text Box 25"/>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latin typeface="Symbol" panose="05050102010706020507" pitchFamily="18" charset="2"/>
                  </a:rPr>
                  <a:t>l</a:t>
                </a:r>
                <a:endParaRPr lang="en-US" altLang="zh-CN" sz="2000">
                  <a:latin typeface="Symbol" panose="05050102010706020507" pitchFamily="18" charset="2"/>
                </a:endParaRPr>
              </a:p>
            </p:txBody>
          </p:sp>
          <p:sp>
            <p:nvSpPr>
              <p:cNvPr id="89" name="Text Box 26"/>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t>in</a:t>
                </a:r>
                <a:endParaRPr lang="en-US" altLang="zh-CN" sz="2000" dirty="0">
                  <a:latin typeface="Times New Roman" panose="02020603050405020304" pitchFamily="18" charset="0"/>
                </a:endParaRPr>
              </a:p>
            </p:txBody>
          </p:sp>
        </p:grpSp>
        <p:sp>
          <p:nvSpPr>
            <p:cNvPr id="87" name="Line 27"/>
            <p:cNvSpPr>
              <a:spLocks noChangeShapeType="1"/>
            </p:cNvSpPr>
            <p:nvPr/>
          </p:nvSpPr>
          <p:spPr bwMode="auto">
            <a:xfrm flipV="1">
              <a:off x="3862" y="2164"/>
              <a:ext cx="20" cy="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wipe(left)">
                                      <p:cBhvr>
                                        <p:cTn id="10" dur="500"/>
                                        <p:tgtEl>
                                          <p:spTgt spid="272"/>
                                        </p:tgtEl>
                                      </p:cBhvr>
                                    </p:animEffect>
                                  </p:childTnLst>
                                </p:cTn>
                              </p:par>
                              <p:par>
                                <p:cTn id="11" presetID="9" presetClass="entr" presetSubtype="0" fill="hold" nodeType="withEffect">
                                  <p:stCondLst>
                                    <p:cond delay="0"/>
                                  </p:stCondLst>
                                  <p:childTnLst>
                                    <p:set>
                                      <p:cBhvr>
                                        <p:cTn id="12" dur="1" fill="hold">
                                          <p:stCondLst>
                                            <p:cond delay="0"/>
                                          </p:stCondLst>
                                        </p:cTn>
                                        <p:tgtEl>
                                          <p:spTgt spid="308"/>
                                        </p:tgtEl>
                                        <p:attrNameLst>
                                          <p:attrName>style.visibility</p:attrName>
                                        </p:attrNameLst>
                                      </p:cBhvr>
                                      <p:to>
                                        <p:strVal val="visible"/>
                                      </p:to>
                                    </p:set>
                                    <p:animEffect transition="in" filter="dissolve">
                                      <p:cBhvr>
                                        <p:cTn id="13" dur="500"/>
                                        <p:tgtEl>
                                          <p:spTgt spid="308"/>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left)">
                                      <p:cBhvr>
                                        <p:cTn id="17" dur="500"/>
                                        <p:tgtEl>
                                          <p:spTgt spid="56"/>
                                        </p:tgtEl>
                                      </p:cBhvr>
                                    </p:animEffect>
                                  </p:childTnLst>
                                </p:cTn>
                              </p:par>
                              <p:par>
                                <p:cTn id="18" presetID="9" presetClass="entr" presetSubtype="0" fill="hold" nodeType="withEffect">
                                  <p:stCondLst>
                                    <p:cond delay="0"/>
                                  </p:stCondLst>
                                  <p:childTnLst>
                                    <p:set>
                                      <p:cBhvr>
                                        <p:cTn id="19" dur="1" fill="hold">
                                          <p:stCondLst>
                                            <p:cond delay="0"/>
                                          </p:stCondLst>
                                        </p:cTn>
                                        <p:tgtEl>
                                          <p:spTgt spid="280"/>
                                        </p:tgtEl>
                                        <p:attrNameLst>
                                          <p:attrName>style.visibility</p:attrName>
                                        </p:attrNameLst>
                                      </p:cBhvr>
                                      <p:to>
                                        <p:strVal val="visible"/>
                                      </p:to>
                                    </p:set>
                                    <p:animEffect transition="in" filter="dissolve">
                                      <p:cBhvr>
                                        <p:cTn id="20" dur="500"/>
                                        <p:tgtEl>
                                          <p:spTgt spid="280"/>
                                        </p:tgtEl>
                                      </p:cBhvr>
                                    </p:animEffect>
                                  </p:childTnLst>
                                </p:cTn>
                              </p:par>
                              <p:par>
                                <p:cTn id="21" presetID="9" presetClass="entr" presetSubtype="0" fill="hold" nodeType="withEffect">
                                  <p:stCondLst>
                                    <p:cond delay="0"/>
                                  </p:stCondLst>
                                  <p:childTnLst>
                                    <p:set>
                                      <p:cBhvr>
                                        <p:cTn id="22" dur="1" fill="hold">
                                          <p:stCondLst>
                                            <p:cond delay="0"/>
                                          </p:stCondLst>
                                        </p:cTn>
                                        <p:tgtEl>
                                          <p:spTgt spid="334"/>
                                        </p:tgtEl>
                                        <p:attrNameLst>
                                          <p:attrName>style.visibility</p:attrName>
                                        </p:attrNameLst>
                                      </p:cBhvr>
                                      <p:to>
                                        <p:strVal val="visible"/>
                                      </p:to>
                                    </p:set>
                                    <p:animEffect transition="in" filter="dissolve">
                                      <p:cBhvr>
                                        <p:cTn id="23" dur="500"/>
                                        <p:tgtEl>
                                          <p:spTgt spid="334"/>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300"/>
                                        </p:tgtEl>
                                        <p:attrNameLst>
                                          <p:attrName>style.visibility</p:attrName>
                                        </p:attrNameLst>
                                      </p:cBhvr>
                                      <p:to>
                                        <p:strVal val="visible"/>
                                      </p:to>
                                    </p:set>
                                    <p:animEffect transition="in" filter="wipe(left)">
                                      <p:cBhvr>
                                        <p:cTn id="27" dur="500"/>
                                        <p:tgtEl>
                                          <p:spTgt spid="300"/>
                                        </p:tgtEl>
                                      </p:cBhvr>
                                    </p:animEffect>
                                  </p:childTnLst>
                                </p:cTn>
                              </p:par>
                            </p:childTnLst>
                          </p:cTn>
                        </p:par>
                        <p:par>
                          <p:cTn id="28" fill="hold">
                            <p:stCondLst>
                              <p:cond delay="1500"/>
                            </p:stCondLst>
                            <p:childTnLst>
                              <p:par>
                                <p:cTn id="29" presetID="9" presetClass="entr" presetSubtype="0"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par>
                                <p:cTn id="32" presetID="9" presetClass="entr" presetSubtype="0" fill="hold" nodeType="withEffect">
                                  <p:stCondLst>
                                    <p:cond delay="0"/>
                                  </p:stCondLst>
                                  <p:childTnLst>
                                    <p:set>
                                      <p:cBhvr>
                                        <p:cTn id="33" dur="1" fill="hold">
                                          <p:stCondLst>
                                            <p:cond delay="0"/>
                                          </p:stCondLst>
                                        </p:cTn>
                                        <p:tgtEl>
                                          <p:spTgt spid="305"/>
                                        </p:tgtEl>
                                        <p:attrNameLst>
                                          <p:attrName>style.visibility</p:attrName>
                                        </p:attrNameLst>
                                      </p:cBhvr>
                                      <p:to>
                                        <p:strVal val="visible"/>
                                      </p:to>
                                    </p:set>
                                    <p:animEffect transition="in" filter="dissolve">
                                      <p:cBhvr>
                                        <p:cTn id="34" dur="500"/>
                                        <p:tgtEl>
                                          <p:spTgt spid="305"/>
                                        </p:tgtEl>
                                      </p:cBhvr>
                                    </p:animEffect>
                                  </p:childTnLst>
                                </p:cTn>
                              </p:par>
                              <p:par>
                                <p:cTn id="35" presetID="9" presetClass="entr" presetSubtype="0" fill="hold" nodeType="withEffect">
                                  <p:stCondLst>
                                    <p:cond delay="0"/>
                                  </p:stCondLst>
                                  <p:childTnLst>
                                    <p:set>
                                      <p:cBhvr>
                                        <p:cTn id="36" dur="1" fill="hold">
                                          <p:stCondLst>
                                            <p:cond delay="0"/>
                                          </p:stCondLst>
                                        </p:cTn>
                                        <p:tgtEl>
                                          <p:spTgt spid="321"/>
                                        </p:tgtEl>
                                        <p:attrNameLst>
                                          <p:attrName>style.visibility</p:attrName>
                                        </p:attrNameLst>
                                      </p:cBhvr>
                                      <p:to>
                                        <p:strVal val="visible"/>
                                      </p:to>
                                    </p:set>
                                    <p:animEffect transition="in" filter="dissolve">
                                      <p:cBhvr>
                                        <p:cTn id="37"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6926084" cy="1428589"/>
            <a:chOff x="551030" y="-368704"/>
            <a:chExt cx="6926084" cy="1428589"/>
          </a:xfrm>
        </p:grpSpPr>
        <p:grpSp>
          <p:nvGrpSpPr>
            <p:cNvPr id="29" name="组合 28"/>
            <p:cNvGrpSpPr/>
            <p:nvPr/>
          </p:nvGrpSpPr>
          <p:grpSpPr>
            <a:xfrm>
              <a:off x="1201631" y="303925"/>
              <a:ext cx="6275483" cy="687997"/>
              <a:chOff x="1839058" y="967769"/>
              <a:chExt cx="6275483" cy="687997"/>
            </a:xfrm>
          </p:grpSpPr>
          <p:sp>
            <p:nvSpPr>
              <p:cNvPr id="31" name="矩形: 圆角 30"/>
              <p:cNvSpPr/>
              <p:nvPr/>
            </p:nvSpPr>
            <p:spPr>
              <a:xfrm>
                <a:off x="1839058" y="967769"/>
                <a:ext cx="62754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786093" y="1009435"/>
                <a:ext cx="5154440"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上例中的几种特殊场景</a:t>
                </a:r>
              </a:p>
            </p:txBody>
          </p:sp>
        </p:gr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66" name="组合 65"/>
          <p:cNvGrpSpPr/>
          <p:nvPr/>
        </p:nvGrpSpPr>
        <p:grpSpPr>
          <a:xfrm>
            <a:off x="629529" y="2224650"/>
            <a:ext cx="7237214" cy="478144"/>
            <a:chOff x="1403750" y="3593123"/>
            <a:chExt cx="7237214" cy="478144"/>
          </a:xfrm>
        </p:grpSpPr>
        <p:grpSp>
          <p:nvGrpSpPr>
            <p:cNvPr id="67" name="组合 66"/>
            <p:cNvGrpSpPr/>
            <p:nvPr/>
          </p:nvGrpSpPr>
          <p:grpSpPr>
            <a:xfrm>
              <a:off x="1403750" y="3593123"/>
              <a:ext cx="490436" cy="476221"/>
              <a:chOff x="1403750" y="3593123"/>
              <a:chExt cx="808892" cy="785446"/>
            </a:xfrm>
          </p:grpSpPr>
          <p:sp>
            <p:nvSpPr>
              <p:cNvPr id="69" name="对话气泡: 椭圆形 6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8" name="Text Box 79"/>
            <p:cNvSpPr txBox="1">
              <a:spLocks noChangeArrowheads="1"/>
            </p:cNvSpPr>
            <p:nvPr/>
          </p:nvSpPr>
          <p:spPr bwMode="auto">
            <a:xfrm>
              <a:off x="1985932" y="3593123"/>
              <a:ext cx="6655032" cy="4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张三和李四生病了，无法工作，换成张五和李六</a:t>
              </a:r>
              <a:endPar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grpSp>
        <p:nvGrpSpPr>
          <p:cNvPr id="71" name="组合 70"/>
          <p:cNvGrpSpPr/>
          <p:nvPr/>
        </p:nvGrpSpPr>
        <p:grpSpPr>
          <a:xfrm>
            <a:off x="1433140" y="3063209"/>
            <a:ext cx="5807561" cy="781444"/>
            <a:chOff x="5628271" y="3990399"/>
            <a:chExt cx="2313531" cy="521646"/>
          </a:xfrm>
        </p:grpSpPr>
        <p:sp>
          <p:nvSpPr>
            <p:cNvPr id="72" name="Rectangle 11"/>
            <p:cNvSpPr>
              <a:spLocks noChangeArrowheads="1"/>
            </p:cNvSpPr>
            <p:nvPr/>
          </p:nvSpPr>
          <p:spPr bwMode="auto">
            <a:xfrm>
              <a:off x="5628271" y="3990399"/>
              <a:ext cx="2290261" cy="431801"/>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73" name="矩形 72"/>
            <p:cNvSpPr/>
            <p:nvPr/>
          </p:nvSpPr>
          <p:spPr>
            <a:xfrm>
              <a:off x="5651541" y="4050380"/>
              <a:ext cx="2290261" cy="461665"/>
            </a:xfrm>
            <a:prstGeom prst="rect">
              <a:avLst/>
            </a:prstGeom>
          </p:spPr>
          <p:txBody>
            <a:bodyPr wrap="square">
              <a:spAutoFit/>
            </a:bodyPr>
            <a:lstStyle/>
            <a:p>
              <a:r>
                <a:rPr kumimoji="1" lang="zh-CN" altLang="en-US" sz="2400" dirty="0">
                  <a:latin typeface="思源黑体 CN Normal" panose="020B0400000000000000" pitchFamily="34" charset="-122"/>
                  <a:ea typeface="思源黑体 CN Normal" panose="020B0400000000000000" pitchFamily="34" charset="-122"/>
                  <a:cs typeface="Arial" panose="020B0604020202020204" pitchFamily="34" charset="0"/>
                </a:rPr>
                <a:t>不同的运输层协议可能提供不一样的服务</a:t>
              </a:r>
            </a:p>
          </p:txBody>
        </p:sp>
      </p:grpSp>
      <p:grpSp>
        <p:nvGrpSpPr>
          <p:cNvPr id="74" name="组合 73"/>
          <p:cNvGrpSpPr/>
          <p:nvPr/>
        </p:nvGrpSpPr>
        <p:grpSpPr>
          <a:xfrm>
            <a:off x="629529" y="3869081"/>
            <a:ext cx="7237214" cy="478144"/>
            <a:chOff x="1403750" y="3593123"/>
            <a:chExt cx="7237214" cy="478144"/>
          </a:xfrm>
        </p:grpSpPr>
        <p:grpSp>
          <p:nvGrpSpPr>
            <p:cNvPr id="75" name="组合 74"/>
            <p:cNvGrpSpPr/>
            <p:nvPr/>
          </p:nvGrpSpPr>
          <p:grpSpPr>
            <a:xfrm>
              <a:off x="1403750" y="3593123"/>
              <a:ext cx="490436" cy="476221"/>
              <a:chOff x="1403750" y="3593123"/>
              <a:chExt cx="808892" cy="785446"/>
            </a:xfrm>
          </p:grpSpPr>
          <p:sp>
            <p:nvSpPr>
              <p:cNvPr id="77" name="对话气泡: 椭圆形 76"/>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6" name="Text Box 79"/>
            <p:cNvSpPr txBox="1">
              <a:spLocks noChangeArrowheads="1"/>
            </p:cNvSpPr>
            <p:nvPr/>
          </p:nvSpPr>
          <p:spPr bwMode="auto">
            <a:xfrm>
              <a:off x="1985932" y="3593123"/>
              <a:ext cx="6655032" cy="47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邮局不承诺信件送抵的最长时间</a:t>
              </a:r>
            </a:p>
          </p:txBody>
        </p:sp>
      </p:grpSp>
      <p:grpSp>
        <p:nvGrpSpPr>
          <p:cNvPr id="79" name="组合 78"/>
          <p:cNvGrpSpPr/>
          <p:nvPr/>
        </p:nvGrpSpPr>
        <p:grpSpPr>
          <a:xfrm>
            <a:off x="1433140" y="4699538"/>
            <a:ext cx="9277063" cy="880648"/>
            <a:chOff x="5628271" y="3990399"/>
            <a:chExt cx="2330427" cy="1013605"/>
          </a:xfrm>
        </p:grpSpPr>
        <p:sp>
          <p:nvSpPr>
            <p:cNvPr id="80" name="Rectangle 11"/>
            <p:cNvSpPr>
              <a:spLocks noChangeArrowheads="1"/>
            </p:cNvSpPr>
            <p:nvPr/>
          </p:nvSpPr>
          <p:spPr bwMode="auto">
            <a:xfrm>
              <a:off x="5628271" y="3990399"/>
              <a:ext cx="2290261" cy="825589"/>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81" name="矩形 80"/>
            <p:cNvSpPr/>
            <p:nvPr/>
          </p:nvSpPr>
          <p:spPr>
            <a:xfrm>
              <a:off x="5668437" y="4173007"/>
              <a:ext cx="2290261" cy="830997"/>
            </a:xfrm>
            <a:prstGeom prst="rect">
              <a:avLst/>
            </a:prstGeom>
          </p:spPr>
          <p:txBody>
            <a:bodyPr wrap="square">
              <a:spAutoFit/>
            </a:bodyPr>
            <a:lstStyle/>
            <a:p>
              <a:r>
                <a:rPr kumimoji="1" lang="zh-CN" altLang="en-US" sz="2400" dirty="0">
                  <a:latin typeface="思源黑体 CN Normal" panose="020B0400000000000000" pitchFamily="34" charset="-122"/>
                  <a:ea typeface="思源黑体 CN Normal" panose="020B0400000000000000" pitchFamily="34" charset="-122"/>
                  <a:cs typeface="Arial" panose="020B0604020202020204" pitchFamily="34" charset="0"/>
                </a:rPr>
                <a:t>运输层协议能够提供的服务受到底层网络协议的服务模型的限制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500" fill="hold"/>
                                        <p:tgtEl>
                                          <p:spTgt spid="74"/>
                                        </p:tgtEl>
                                        <p:attrNameLst>
                                          <p:attrName>ppt_x</p:attrName>
                                        </p:attrNameLst>
                                      </p:cBhvr>
                                      <p:tavLst>
                                        <p:tav tm="0">
                                          <p:val>
                                            <p:strVal val="#ppt_x"/>
                                          </p:val>
                                        </p:tav>
                                        <p:tav tm="100000">
                                          <p:val>
                                            <p:strVal val="#ppt_x"/>
                                          </p:val>
                                        </p:tav>
                                      </p:tavLst>
                                    </p:anim>
                                    <p:anim calcmode="lin" valueType="num">
                                      <p:cBhvr additive="base">
                                        <p:cTn id="1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wipe(down)">
                                      <p:cBhvr>
                                        <p:cTn id="1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Box 79"/>
          <p:cNvSpPr txBox="1">
            <a:spLocks noChangeArrowheads="1"/>
          </p:cNvSpPr>
          <p:nvPr/>
        </p:nvSpPr>
        <p:spPr bwMode="auto">
          <a:xfrm>
            <a:off x="647875" y="2614776"/>
            <a:ext cx="11218060" cy="195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发送方必须重传以补偿因为缓存溢出而丢失的分组</a:t>
            </a:r>
            <a:endParaRPr kumimoji="1" lang="en-US" altLang="zh-CN" sz="28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发送方在遇到大时延时所进行的不必要重传会引起路由器转发不必要的分组拷贝而占用其链路带宽</a:t>
            </a:r>
          </a:p>
        </p:txBody>
      </p:sp>
      <p:grpSp>
        <p:nvGrpSpPr>
          <p:cNvPr id="19" name="组合 18"/>
          <p:cNvGrpSpPr/>
          <p:nvPr/>
        </p:nvGrpSpPr>
        <p:grpSpPr>
          <a:xfrm>
            <a:off x="430213" y="0"/>
            <a:ext cx="3292701" cy="1428589"/>
            <a:chOff x="551030" y="-368704"/>
            <a:chExt cx="3292701" cy="1428589"/>
          </a:xfrm>
        </p:grpSpPr>
        <p:grpSp>
          <p:nvGrpSpPr>
            <p:cNvPr id="20" name="组合 19"/>
            <p:cNvGrpSpPr/>
            <p:nvPr/>
          </p:nvGrpSpPr>
          <p:grpSpPr>
            <a:xfrm>
              <a:off x="1201632" y="303925"/>
              <a:ext cx="2642099" cy="731144"/>
              <a:chOff x="1839059" y="967769"/>
              <a:chExt cx="2642099" cy="731144"/>
            </a:xfrm>
          </p:grpSpPr>
          <p:sp>
            <p:nvSpPr>
              <p:cNvPr id="22" name="矩形: 圆角 21"/>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2</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24" name="Text Box 5"/>
          <p:cNvSpPr txBox="1">
            <a:spLocks noChangeArrowheads="1"/>
          </p:cNvSpPr>
          <p:nvPr/>
        </p:nvSpPr>
        <p:spPr bwMode="auto">
          <a:xfrm>
            <a:off x="598026" y="1813152"/>
            <a:ext cx="281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009FF6"/>
                </a:solidFill>
                <a:latin typeface="思源黑体 CN Normal" panose="020B0400000000000000" pitchFamily="34" charset="-122"/>
                <a:ea typeface="思源黑体 CN Normal" panose="020B0400000000000000" pitchFamily="34" charset="-122"/>
                <a:cs typeface="Arial" panose="020B0604020202020204" pitchFamily="34" charset="0"/>
              </a:rPr>
              <a:t>拥塞的“开销” </a:t>
            </a:r>
            <a:endParaRPr lang="en-US" altLang="zh-CN" sz="3200" dirty="0">
              <a:solidFill>
                <a:srgbClr val="009FF6"/>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xEl>
                                              <p:pRg st="0" end="0"/>
                                            </p:txEl>
                                          </p:spTgt>
                                        </p:tgtEl>
                                        <p:attrNameLst>
                                          <p:attrName>style.visibility</p:attrName>
                                        </p:attrNameLst>
                                      </p:cBhvr>
                                      <p:to>
                                        <p:strVal val="visible"/>
                                      </p:to>
                                    </p:set>
                                    <p:animEffect transition="in" filter="wipe(left)">
                                      <p:cBhvr>
                                        <p:cTn id="11" dur="500"/>
                                        <p:tgtEl>
                                          <p:spTgt spid="11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animEffect transition="in" filter="wipe(left)">
                                      <p:cBhvr>
                                        <p:cTn id="15" dur="500"/>
                                        <p:tgtEl>
                                          <p:spTgt spid="1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2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3292701" cy="1428589"/>
            <a:chOff x="551030" y="-368704"/>
            <a:chExt cx="3292701" cy="1428589"/>
          </a:xfrm>
        </p:grpSpPr>
        <p:grpSp>
          <p:nvGrpSpPr>
            <p:cNvPr id="29" name="组合 28"/>
            <p:cNvGrpSpPr/>
            <p:nvPr/>
          </p:nvGrpSpPr>
          <p:grpSpPr>
            <a:xfrm>
              <a:off x="1201632" y="303925"/>
              <a:ext cx="2642099" cy="731144"/>
              <a:chOff x="1839059" y="967769"/>
              <a:chExt cx="2642099" cy="731144"/>
            </a:xfrm>
          </p:grpSpPr>
          <p:sp>
            <p:nvSpPr>
              <p:cNvPr id="31" name="矩形: 圆角 30"/>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3</a:t>
                </a:r>
              </a:p>
            </p:txBody>
          </p:sp>
        </p:gr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51" name="组合 50"/>
          <p:cNvGrpSpPr/>
          <p:nvPr/>
        </p:nvGrpSpPr>
        <p:grpSpPr>
          <a:xfrm>
            <a:off x="689825" y="1831508"/>
            <a:ext cx="7350863" cy="476221"/>
            <a:chOff x="1403750" y="3593123"/>
            <a:chExt cx="7350863" cy="476221"/>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四个发送方</a:t>
              </a:r>
            </a:p>
          </p:txBody>
        </p:sp>
      </p:grpSp>
      <p:grpSp>
        <p:nvGrpSpPr>
          <p:cNvPr id="56" name="组合 55"/>
          <p:cNvGrpSpPr/>
          <p:nvPr/>
        </p:nvGrpSpPr>
        <p:grpSpPr>
          <a:xfrm>
            <a:off x="689825" y="2493603"/>
            <a:ext cx="7501666" cy="476221"/>
            <a:chOff x="1403750" y="3593123"/>
            <a:chExt cx="7501666" cy="476221"/>
          </a:xfrm>
        </p:grpSpPr>
        <p:grpSp>
          <p:nvGrpSpPr>
            <p:cNvPr id="57" name="组合 56"/>
            <p:cNvGrpSpPr/>
            <p:nvPr/>
          </p:nvGrpSpPr>
          <p:grpSpPr>
            <a:xfrm>
              <a:off x="1403750" y="3593123"/>
              <a:ext cx="490436" cy="476221"/>
              <a:chOff x="1403750" y="3593123"/>
              <a:chExt cx="808892" cy="785446"/>
            </a:xfrm>
          </p:grpSpPr>
          <p:sp>
            <p:nvSpPr>
              <p:cNvPr id="59" name="对话气泡: 椭圆形 5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8" name="Text Box 79"/>
            <p:cNvSpPr txBox="1">
              <a:spLocks noChangeArrowheads="1"/>
            </p:cNvSpPr>
            <p:nvPr/>
          </p:nvSpPr>
          <p:spPr bwMode="auto">
            <a:xfrm>
              <a:off x="1993629" y="3593123"/>
              <a:ext cx="691178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多跳路径</a:t>
              </a:r>
            </a:p>
          </p:txBody>
        </p:sp>
      </p:grpSp>
      <p:grpSp>
        <p:nvGrpSpPr>
          <p:cNvPr id="300" name="组合 299"/>
          <p:cNvGrpSpPr/>
          <p:nvPr/>
        </p:nvGrpSpPr>
        <p:grpSpPr>
          <a:xfrm>
            <a:off x="669253" y="3181999"/>
            <a:ext cx="7470994" cy="499868"/>
            <a:chOff x="1403750" y="3569476"/>
            <a:chExt cx="7470994" cy="499868"/>
          </a:xfrm>
        </p:grpSpPr>
        <p:grpSp>
          <p:nvGrpSpPr>
            <p:cNvPr id="301" name="组合 300"/>
            <p:cNvGrpSpPr/>
            <p:nvPr/>
          </p:nvGrpSpPr>
          <p:grpSpPr>
            <a:xfrm>
              <a:off x="1403750" y="3593123"/>
              <a:ext cx="490436" cy="476221"/>
              <a:chOff x="1403750" y="3593123"/>
              <a:chExt cx="808892" cy="785446"/>
            </a:xfrm>
          </p:grpSpPr>
          <p:sp>
            <p:nvSpPr>
              <p:cNvPr id="303" name="对话气泡: 椭圆形 30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02" name="Text Box 79"/>
            <p:cNvSpPr txBox="1">
              <a:spLocks noChangeArrowheads="1"/>
            </p:cNvSpPr>
            <p:nvPr/>
          </p:nvSpPr>
          <p:spPr bwMode="auto">
            <a:xfrm>
              <a:off x="1962957" y="3569476"/>
              <a:ext cx="691178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超时</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重传</a:t>
              </a: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9736" y="1362154"/>
            <a:ext cx="9241128" cy="5198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500"/>
                                        <p:tgtEl>
                                          <p:spTgt spid="5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00"/>
                                        </p:tgtEl>
                                        <p:attrNameLst>
                                          <p:attrName>style.visibility</p:attrName>
                                        </p:attrNameLst>
                                      </p:cBhvr>
                                      <p:to>
                                        <p:strVal val="visible"/>
                                      </p:to>
                                    </p:set>
                                    <p:animEffect transition="in" filter="wipe(left)">
                                      <p:cBhvr>
                                        <p:cTn id="19" dur="500"/>
                                        <p:tgtEl>
                                          <p:spTgt spid="300"/>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Box 79"/>
          <p:cNvSpPr txBox="1">
            <a:spLocks noChangeArrowheads="1"/>
          </p:cNvSpPr>
          <p:nvPr/>
        </p:nvSpPr>
        <p:spPr bwMode="auto">
          <a:xfrm>
            <a:off x="778437" y="5680505"/>
            <a:ext cx="11169014" cy="53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800" dirty="0">
                <a:latin typeface="Times New Roman" panose="02020603050405020304" pitchFamily="18" charset="0"/>
                <a:ea typeface="思源黑体 CN Normal" panose="020B0400000000000000" pitchFamily="34" charset="-122"/>
                <a:cs typeface="Times New Roman" panose="02020603050405020304" pitchFamily="18" charset="0"/>
              </a:rPr>
              <a:t>当分组被丢弃时，该分组曾用到的所有“上游”传输容量被浪费了！</a:t>
            </a:r>
          </a:p>
        </p:txBody>
      </p:sp>
      <p:grpSp>
        <p:nvGrpSpPr>
          <p:cNvPr id="19" name="组合 18"/>
          <p:cNvGrpSpPr/>
          <p:nvPr/>
        </p:nvGrpSpPr>
        <p:grpSpPr>
          <a:xfrm>
            <a:off x="430213" y="0"/>
            <a:ext cx="3292701" cy="1428589"/>
            <a:chOff x="551030" y="-368704"/>
            <a:chExt cx="3292701" cy="1428589"/>
          </a:xfrm>
        </p:grpSpPr>
        <p:grpSp>
          <p:nvGrpSpPr>
            <p:cNvPr id="20" name="组合 19"/>
            <p:cNvGrpSpPr/>
            <p:nvPr/>
          </p:nvGrpSpPr>
          <p:grpSpPr>
            <a:xfrm>
              <a:off x="1201632" y="303925"/>
              <a:ext cx="2642099" cy="731144"/>
              <a:chOff x="1839059" y="967769"/>
              <a:chExt cx="2642099" cy="731144"/>
            </a:xfrm>
          </p:grpSpPr>
          <p:sp>
            <p:nvSpPr>
              <p:cNvPr id="22" name="矩形: 圆角 21"/>
              <p:cNvSpPr/>
              <p:nvPr/>
            </p:nvSpPr>
            <p:spPr>
              <a:xfrm>
                <a:off x="1839059" y="967769"/>
                <a:ext cx="2642099"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615656" y="1052582"/>
                <a:ext cx="1865502"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情境</a:t>
                </a:r>
                <a:r>
                  <a:rPr lang="en-US" altLang="zh-CN"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3</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24" name="Text Box 5"/>
          <p:cNvSpPr txBox="1">
            <a:spLocks noChangeArrowheads="1"/>
          </p:cNvSpPr>
          <p:nvPr/>
        </p:nvSpPr>
        <p:spPr bwMode="auto">
          <a:xfrm>
            <a:off x="728588" y="4943490"/>
            <a:ext cx="46304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solidFill>
                  <a:srgbClr val="009FF6"/>
                </a:solidFill>
                <a:latin typeface="思源黑体 CN Normal" panose="020B0400000000000000" pitchFamily="34" charset="-122"/>
                <a:ea typeface="思源黑体 CN Normal" panose="020B0400000000000000" pitchFamily="34" charset="-122"/>
                <a:cs typeface="Arial" panose="020B0604020202020204" pitchFamily="34" charset="0"/>
              </a:rPr>
              <a:t>拥塞的另一个”开销”</a:t>
            </a:r>
            <a:r>
              <a:rPr lang="en-US" altLang="zh-CN" sz="3200" dirty="0">
                <a:solidFill>
                  <a:srgbClr val="009FF6"/>
                </a:solidFill>
                <a:latin typeface="思源黑体 CN Normal" panose="020B0400000000000000" pitchFamily="34" charset="-122"/>
                <a:ea typeface="思源黑体 CN Normal" panose="020B0400000000000000" pitchFamily="34" charset="-122"/>
                <a:cs typeface="Arial" panose="020B0604020202020204" pitchFamily="34" charset="0"/>
              </a:rPr>
              <a:t>: </a:t>
            </a:r>
          </a:p>
        </p:txBody>
      </p:sp>
      <p:pic>
        <p:nvPicPr>
          <p:cNvPr id="9" name="Picture 4" descr="congestion_perf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6339" y="1699316"/>
            <a:ext cx="44211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3">
                                            <p:txEl>
                                              <p:pRg st="0" end="0"/>
                                            </p:txEl>
                                          </p:spTgt>
                                        </p:tgtEl>
                                        <p:attrNameLst>
                                          <p:attrName>style.visibility</p:attrName>
                                        </p:attrNameLst>
                                      </p:cBhvr>
                                      <p:to>
                                        <p:strVal val="visible"/>
                                      </p:to>
                                    </p:set>
                                    <p:animEffect transition="in" filter="wipe(left)">
                                      <p:cBhvr>
                                        <p:cTn id="17" dur="500"/>
                                        <p:tgtEl>
                                          <p:spTgt spid="1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Box 79"/>
          <p:cNvSpPr txBox="1">
            <a:spLocks noChangeArrowheads="1"/>
          </p:cNvSpPr>
          <p:nvPr/>
        </p:nvSpPr>
        <p:spPr bwMode="auto">
          <a:xfrm>
            <a:off x="1180261" y="2560936"/>
            <a:ext cx="10143413"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直接网络反馈：路由器以阻塞分组的形式通知发送方“网络拥塞了”</a:t>
            </a:r>
          </a:p>
        </p:txBody>
      </p:sp>
      <p:grpSp>
        <p:nvGrpSpPr>
          <p:cNvPr id="19" name="组合 18"/>
          <p:cNvGrpSpPr/>
          <p:nvPr/>
        </p:nvGrpSpPr>
        <p:grpSpPr>
          <a:xfrm>
            <a:off x="430213" y="0"/>
            <a:ext cx="5267203" cy="1428589"/>
            <a:chOff x="551030" y="-368704"/>
            <a:chExt cx="5267203" cy="1428589"/>
          </a:xfrm>
        </p:grpSpPr>
        <p:grpSp>
          <p:nvGrpSpPr>
            <p:cNvPr id="20" name="组合 19"/>
            <p:cNvGrpSpPr/>
            <p:nvPr/>
          </p:nvGrpSpPr>
          <p:grpSpPr>
            <a:xfrm>
              <a:off x="1201633" y="303925"/>
              <a:ext cx="4616600" cy="731144"/>
              <a:chOff x="1839060" y="967769"/>
              <a:chExt cx="4616600" cy="731144"/>
            </a:xfrm>
          </p:grpSpPr>
          <p:sp>
            <p:nvSpPr>
              <p:cNvPr id="22" name="矩形: 圆角 21"/>
              <p:cNvSpPr/>
              <p:nvPr/>
            </p:nvSpPr>
            <p:spPr>
              <a:xfrm>
                <a:off x="1839060" y="967769"/>
                <a:ext cx="4616600"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615656" y="1052582"/>
                <a:ext cx="384000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拥塞控制的方法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0" name="组合 9"/>
          <p:cNvGrpSpPr/>
          <p:nvPr/>
        </p:nvGrpSpPr>
        <p:grpSpPr>
          <a:xfrm>
            <a:off x="689825" y="1831508"/>
            <a:ext cx="7350863" cy="476221"/>
            <a:chOff x="1403750" y="3593123"/>
            <a:chExt cx="7350863" cy="476221"/>
          </a:xfrm>
        </p:grpSpPr>
        <p:grpSp>
          <p:nvGrpSpPr>
            <p:cNvPr id="11" name="组合 10"/>
            <p:cNvGrpSpPr/>
            <p:nvPr/>
          </p:nvGrpSpPr>
          <p:grpSpPr>
            <a:xfrm>
              <a:off x="1403750" y="3593123"/>
              <a:ext cx="490436" cy="476221"/>
              <a:chOff x="1403750" y="3593123"/>
              <a:chExt cx="808892" cy="785446"/>
            </a:xfrm>
          </p:grpSpPr>
          <p:sp>
            <p:nvSpPr>
              <p:cNvPr id="13" name="对话气泡: 椭圆形 1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2"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网络辅助的拥塞控制</a:t>
              </a:r>
            </a:p>
          </p:txBody>
        </p:sp>
      </p:grpSp>
      <p:sp>
        <p:nvSpPr>
          <p:cNvPr id="15" name="Text Box 79"/>
          <p:cNvSpPr txBox="1">
            <a:spLocks noChangeArrowheads="1"/>
          </p:cNvSpPr>
          <p:nvPr/>
        </p:nvSpPr>
        <p:spPr bwMode="auto">
          <a:xfrm>
            <a:off x="1180261" y="3388835"/>
            <a:ext cx="10144433"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经由接收方的网络反馈：路由器标识从发送方流向接收方分组中的某个字段以指示拥塞的产生，由接收方通知发送方“网络拥塞了”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3">
                                            <p:txEl>
                                              <p:pRg st="0" end="0"/>
                                            </p:txEl>
                                          </p:spTgt>
                                        </p:tgtEl>
                                        <p:attrNameLst>
                                          <p:attrName>style.visibility</p:attrName>
                                        </p:attrNameLst>
                                      </p:cBhvr>
                                      <p:to>
                                        <p:strVal val="visible"/>
                                      </p:to>
                                    </p:set>
                                    <p:animEffect transition="in" filter="wipe(left)">
                                      <p:cBhvr>
                                        <p:cTn id="15" dur="500"/>
                                        <p:tgtEl>
                                          <p:spTgt spid="113">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wipe(left)">
                                      <p:cBhvr>
                                        <p:cTn id="1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uiExpand="1" build="p"/>
      <p:bldP spid="1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 Box 79"/>
          <p:cNvSpPr txBox="1">
            <a:spLocks noChangeArrowheads="1"/>
          </p:cNvSpPr>
          <p:nvPr/>
        </p:nvSpPr>
        <p:spPr bwMode="auto">
          <a:xfrm>
            <a:off x="1180261" y="2771950"/>
            <a:ext cx="6768683"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网络层不为拥塞控制提供任何帮助和支持</a:t>
            </a:r>
          </a:p>
        </p:txBody>
      </p:sp>
      <p:grpSp>
        <p:nvGrpSpPr>
          <p:cNvPr id="19" name="组合 18"/>
          <p:cNvGrpSpPr/>
          <p:nvPr/>
        </p:nvGrpSpPr>
        <p:grpSpPr>
          <a:xfrm>
            <a:off x="430213" y="0"/>
            <a:ext cx="5267203" cy="1428589"/>
            <a:chOff x="551030" y="-368704"/>
            <a:chExt cx="5267203" cy="1428589"/>
          </a:xfrm>
        </p:grpSpPr>
        <p:grpSp>
          <p:nvGrpSpPr>
            <p:cNvPr id="20" name="组合 19"/>
            <p:cNvGrpSpPr/>
            <p:nvPr/>
          </p:nvGrpSpPr>
          <p:grpSpPr>
            <a:xfrm>
              <a:off x="1201633" y="303925"/>
              <a:ext cx="4616600" cy="731144"/>
              <a:chOff x="1839060" y="967769"/>
              <a:chExt cx="4616600" cy="731144"/>
            </a:xfrm>
          </p:grpSpPr>
          <p:sp>
            <p:nvSpPr>
              <p:cNvPr id="22" name="矩形: 圆角 21"/>
              <p:cNvSpPr/>
              <p:nvPr/>
            </p:nvSpPr>
            <p:spPr>
              <a:xfrm>
                <a:off x="1839060" y="967769"/>
                <a:ext cx="4616600"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615656" y="1052582"/>
                <a:ext cx="384000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拥塞控制的方法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0" name="组合 9"/>
          <p:cNvGrpSpPr/>
          <p:nvPr/>
        </p:nvGrpSpPr>
        <p:grpSpPr>
          <a:xfrm>
            <a:off x="689825" y="1972184"/>
            <a:ext cx="7350863" cy="476221"/>
            <a:chOff x="1403750" y="3593123"/>
            <a:chExt cx="7350863" cy="476221"/>
          </a:xfrm>
        </p:grpSpPr>
        <p:grpSp>
          <p:nvGrpSpPr>
            <p:cNvPr id="11" name="组合 10"/>
            <p:cNvGrpSpPr/>
            <p:nvPr/>
          </p:nvGrpSpPr>
          <p:grpSpPr>
            <a:xfrm>
              <a:off x="1403750" y="3593123"/>
              <a:ext cx="490436" cy="476221"/>
              <a:chOff x="1403750" y="3593123"/>
              <a:chExt cx="808892" cy="785446"/>
            </a:xfrm>
          </p:grpSpPr>
          <p:sp>
            <p:nvSpPr>
              <p:cNvPr id="13" name="对话气泡: 椭圆形 1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2" name="Text Box 79"/>
            <p:cNvSpPr txBox="1">
              <a:spLocks noChangeArrowheads="1"/>
            </p:cNvSpPr>
            <p:nvPr/>
          </p:nvSpPr>
          <p:spPr bwMode="auto">
            <a:xfrm>
              <a:off x="1985931" y="3593123"/>
              <a:ext cx="6768682"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端到端拥塞控制</a:t>
              </a:r>
            </a:p>
          </p:txBody>
        </p:sp>
      </p:grpSp>
      <p:sp>
        <p:nvSpPr>
          <p:cNvPr id="15" name="Text Box 79"/>
          <p:cNvSpPr txBox="1">
            <a:spLocks noChangeArrowheads="1"/>
          </p:cNvSpPr>
          <p:nvPr/>
        </p:nvSpPr>
        <p:spPr bwMode="auto">
          <a:xfrm>
            <a:off x="1180261" y="3501378"/>
            <a:ext cx="10664048"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端系统通过对网络行为（丢包或时延增加）的观测判断网络是否发生拥塞</a:t>
            </a:r>
          </a:p>
        </p:txBody>
      </p:sp>
      <p:sp>
        <p:nvSpPr>
          <p:cNvPr id="16" name="Text Box 79"/>
          <p:cNvSpPr txBox="1">
            <a:spLocks noChangeArrowheads="1"/>
          </p:cNvSpPr>
          <p:nvPr/>
        </p:nvSpPr>
        <p:spPr bwMode="auto">
          <a:xfrm>
            <a:off x="1180260" y="4224650"/>
            <a:ext cx="6860428"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目前</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采用该种方法</a:t>
            </a:r>
          </a:p>
        </p:txBody>
      </p:sp>
      <mc:AlternateContent xmlns:mc="http://schemas.openxmlformats.org/markup-compatibility/2006" xmlns:p14="http://schemas.microsoft.com/office/powerpoint/2010/main">
        <mc:Choice Requires="p14">
          <p:contentPart p14:bwMode="auto" r:id="rId4">
            <p14:nvContentPartPr>
              <p14:cNvPr id="2" name="墨迹 1"/>
              <p14:cNvContentPartPr/>
              <p14:nvPr/>
            </p14:nvContentPartPr>
            <p14:xfrm>
              <a:off x="8523360" y="5600880"/>
              <a:ext cx="360" cy="360"/>
            </p14:xfrm>
          </p:contentPart>
        </mc:Choice>
        <mc:Fallback xmlns="">
          <p:pic>
            <p:nvPicPr>
              <p:cNvPr id="2" name="墨迹 1"/>
            </p:nvPicPr>
            <p:blipFill>
              <a:blip r:embed="rId5"/>
            </p:blipFill>
            <p:spPr>
              <a:xfrm>
                <a:off x="8523360" y="5600880"/>
                <a:ext cx="360" cy="3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
                                            <p:txEl>
                                              <p:pRg st="0" end="0"/>
                                            </p:txEl>
                                          </p:spTgt>
                                        </p:tgtEl>
                                        <p:attrNameLst>
                                          <p:attrName>style.visibility</p:attrName>
                                        </p:attrNameLst>
                                      </p:cBhvr>
                                      <p:to>
                                        <p:strVal val="visible"/>
                                      </p:to>
                                    </p:set>
                                    <p:animEffect transition="in" filter="wipe(left)">
                                      <p:cBhvr>
                                        <p:cTn id="11" dur="500"/>
                                        <p:tgtEl>
                                          <p:spTgt spid="11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5" grpId="0" uiExpand="1" build="p"/>
      <p:bldP spid="1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54174" y="1371153"/>
            <a:ext cx="3563489" cy="3563489"/>
          </a:xfrm>
          <a:prstGeom prst="ellipse">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dirty="0"/>
          </a:p>
        </p:txBody>
      </p:sp>
      <p:grpSp>
        <p:nvGrpSpPr>
          <p:cNvPr id="8" name="组合 7"/>
          <p:cNvGrpSpPr/>
          <p:nvPr/>
        </p:nvGrpSpPr>
        <p:grpSpPr>
          <a:xfrm>
            <a:off x="2926995" y="2027927"/>
            <a:ext cx="5480619" cy="2220279"/>
            <a:chOff x="2748306" y="2519622"/>
            <a:chExt cx="5480619" cy="2220279"/>
          </a:xfrm>
        </p:grpSpPr>
        <p:grpSp>
          <p:nvGrpSpPr>
            <p:cNvPr id="9" name="组合 8"/>
            <p:cNvGrpSpPr/>
            <p:nvPr/>
          </p:nvGrpSpPr>
          <p:grpSpPr>
            <a:xfrm>
              <a:off x="2748306" y="2519622"/>
              <a:ext cx="5480619" cy="1694679"/>
              <a:chOff x="2061229" y="1889716"/>
              <a:chExt cx="4110470" cy="1271009"/>
            </a:xfrm>
          </p:grpSpPr>
          <p:sp>
            <p:nvSpPr>
              <p:cNvPr id="11" name="矩形 10"/>
              <p:cNvSpPr/>
              <p:nvPr/>
            </p:nvSpPr>
            <p:spPr>
              <a:xfrm>
                <a:off x="2067923" y="1889716"/>
                <a:ext cx="3629842" cy="907171"/>
              </a:xfrm>
              <a:prstGeom prst="rect">
                <a:avLst/>
              </a:prstGeom>
            </p:spPr>
            <p:txBody>
              <a:bodyPr wrap="none">
                <a:spAutoFit/>
              </a:bodyPr>
              <a:lstStyle/>
              <a:p>
                <a:pPr algn="ctr">
                  <a:lnSpc>
                    <a:spcPct val="110000"/>
                  </a:lnSpc>
                </a:pPr>
                <a:r>
                  <a:rPr lang="en-US" altLang="zh-CN" sz="6600" dirty="0">
                    <a:solidFill>
                      <a:schemeClr val="tx1">
                        <a:lumMod val="85000"/>
                        <a:lumOff val="15000"/>
                      </a:schemeClr>
                    </a:solidFill>
                    <a:latin typeface="造字工房朗倩（非商用）常规体" pitchFamily="50" charset="-122"/>
                    <a:ea typeface="造字工房朗倩（非商用）常规体" pitchFamily="50" charset="-122"/>
                  </a:rPr>
                  <a:t>TCP</a:t>
                </a:r>
                <a:r>
                  <a:rPr lang="zh-CN" altLang="en-US" sz="6600" dirty="0">
                    <a:solidFill>
                      <a:schemeClr val="tx1">
                        <a:lumMod val="85000"/>
                        <a:lumOff val="15000"/>
                      </a:schemeClr>
                    </a:solidFill>
                    <a:latin typeface="造字工房朗倩（非商用）常规体" pitchFamily="50" charset="-122"/>
                    <a:ea typeface="造字工房朗倩（非商用）常规体" pitchFamily="50" charset="-122"/>
                  </a:rPr>
                  <a:t>拥塞控制</a:t>
                </a:r>
              </a:p>
            </p:txBody>
          </p:sp>
          <p:sp>
            <p:nvSpPr>
              <p:cNvPr id="12" name="矩形 11"/>
              <p:cNvSpPr/>
              <p:nvPr/>
            </p:nvSpPr>
            <p:spPr>
              <a:xfrm>
                <a:off x="2384212" y="2645573"/>
                <a:ext cx="3787487" cy="438581"/>
              </a:xfrm>
              <a:prstGeom prst="rect">
                <a:avLst/>
              </a:prstGeom>
            </p:spPr>
            <p:txBody>
              <a:bodyPr wrap="square">
                <a:spAutoFit/>
              </a:bodyPr>
              <a:lstStyle/>
              <a:p>
                <a:r>
                  <a:rPr lang="en-US" altLang="zh-CN"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rPr>
                  <a:t>CP Congestion Control</a:t>
                </a:r>
                <a:endParaRPr lang="zh-CN" altLang="en-US" sz="4800" spc="300" baseline="-25000" dirty="0">
                  <a:gradFill>
                    <a:gsLst>
                      <a:gs pos="100000">
                        <a:srgbClr val="2E95D1"/>
                      </a:gs>
                      <a:gs pos="0">
                        <a:srgbClr val="8296EF"/>
                      </a:gs>
                    </a:gsLst>
                    <a:lin ang="10800000" scaled="0"/>
                  </a:gradFill>
                  <a:latin typeface="Times New Roman" panose="02020603050405020304" pitchFamily="18" charset="0"/>
                  <a:cs typeface="Times New Roman" panose="02020603050405020304" pitchFamily="18" charset="0"/>
                </a:endParaRPr>
              </a:p>
            </p:txBody>
          </p:sp>
          <p:sp>
            <p:nvSpPr>
              <p:cNvPr id="13" name="矩形 12"/>
              <p:cNvSpPr/>
              <p:nvPr/>
            </p:nvSpPr>
            <p:spPr>
              <a:xfrm>
                <a:off x="2061229" y="2276241"/>
                <a:ext cx="514805" cy="807913"/>
              </a:xfrm>
              <a:prstGeom prst="rect">
                <a:avLst/>
              </a:prstGeom>
            </p:spPr>
            <p:txBody>
              <a:bodyPr wrap="none">
                <a:spAutoFit/>
              </a:bodyPr>
              <a:lstStyle/>
              <a:p>
                <a:r>
                  <a:rPr lang="en-US" altLang="zh-CN" sz="9600" baseline="-25000" dirty="0">
                    <a:solidFill>
                      <a:srgbClr val="2E95D1"/>
                    </a:solidFill>
                    <a:latin typeface="Times New Roman" panose="02020603050405020304" pitchFamily="18" charset="0"/>
                    <a:cs typeface="Times New Roman" panose="02020603050405020304" pitchFamily="18" charset="0"/>
                  </a:rPr>
                  <a:t>T</a:t>
                </a:r>
                <a:endParaRPr lang="zh-CN" altLang="en-US" sz="9600" baseline="-25000" dirty="0">
                  <a:solidFill>
                    <a:srgbClr val="2E95D1"/>
                  </a:solidFill>
                  <a:latin typeface="Times New Roman" panose="02020603050405020304" pitchFamily="18" charset="0"/>
                  <a:cs typeface="Times New Roman" panose="02020603050405020304" pitchFamily="18" charset="0"/>
                </a:endParaRPr>
              </a:p>
            </p:txBody>
          </p:sp>
          <p:cxnSp>
            <p:nvCxnSpPr>
              <p:cNvPr id="15" name="直接连接符 14"/>
              <p:cNvCxnSpPr>
                <a:cxnSpLocks/>
              </p:cNvCxnSpPr>
              <p:nvPr/>
            </p:nvCxnSpPr>
            <p:spPr>
              <a:xfrm>
                <a:off x="2178108" y="3160725"/>
                <a:ext cx="3429006" cy="0"/>
              </a:xfrm>
              <a:prstGeom prst="line">
                <a:avLst/>
              </a:prstGeom>
              <a:ln w="9525">
                <a:solidFill>
                  <a:srgbClr val="2E3047"/>
                </a:solidFill>
              </a:ln>
              <a:effectLst/>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357572" y="4032015"/>
              <a:ext cx="1239442" cy="707886"/>
            </a:xfrm>
            <a:prstGeom prst="rect">
              <a:avLst/>
            </a:prstGeom>
            <a:effectLst/>
          </p:spPr>
          <p:txBody>
            <a:bodyPr wrap="none">
              <a:spAutoFit/>
            </a:bodyPr>
            <a:lstStyle/>
            <a:p>
              <a:pPr algn="ctr"/>
              <a:r>
                <a:rPr kumimoji="1" lang="en-US" altLang="zh-CN" sz="4000" b="1" dirty="0">
                  <a:solidFill>
                    <a:srgbClr val="2E95D1"/>
                  </a:solidFill>
                  <a:latin typeface="造字工房朗倩（非商用）细体" pitchFamily="50" charset="-122"/>
                  <a:ea typeface="造字工房朗倩（非商用）细体" pitchFamily="50" charset="-122"/>
                </a:rPr>
                <a:t>……</a:t>
              </a:r>
            </a:p>
          </p:txBody>
        </p:sp>
      </p:grpSp>
      <p:grpSp>
        <p:nvGrpSpPr>
          <p:cNvPr id="6" name="组合 5"/>
          <p:cNvGrpSpPr/>
          <p:nvPr/>
        </p:nvGrpSpPr>
        <p:grpSpPr>
          <a:xfrm>
            <a:off x="824456" y="1780458"/>
            <a:ext cx="1479553" cy="1353390"/>
            <a:chOff x="787397" y="1578243"/>
            <a:chExt cx="1679793" cy="1536555"/>
          </a:xfrm>
        </p:grpSpPr>
        <p:sp>
          <p:nvSpPr>
            <p:cNvPr id="21" name="Oval 6"/>
            <p:cNvSpPr/>
            <p:nvPr/>
          </p:nvSpPr>
          <p:spPr>
            <a:xfrm>
              <a:off x="934434" y="1608992"/>
              <a:ext cx="1532756" cy="1505806"/>
            </a:xfrm>
            <a:prstGeom prst="ellipse">
              <a:avLst/>
            </a:prstGeom>
            <a:solidFill>
              <a:schemeClr val="bg1"/>
            </a:solidFill>
            <a:ln>
              <a:gradFill>
                <a:gsLst>
                  <a:gs pos="0">
                    <a:srgbClr val="2E95D1"/>
                  </a:gs>
                  <a:gs pos="100000">
                    <a:srgbClr val="1F25A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4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Narkisim" panose="020E0502050101010101" pitchFamily="34" charset="-79"/>
              </a:endParaRPr>
            </a:p>
          </p:txBody>
        </p:sp>
        <p:pic>
          <p:nvPicPr>
            <p:cNvPr id="19" name="图片 18"/>
            <p:cNvPicPr>
              <a:picLocks noChangeAspect="1"/>
            </p:cNvPicPr>
            <p:nvPr/>
          </p:nvPicPr>
          <p:blipFill rotWithShape="1">
            <a:blip r:embed="rId3"/>
            <a:srcRect r="16607"/>
            <a:stretch>
              <a:fillRect/>
            </a:stretch>
          </p:blipFill>
          <p:spPr>
            <a:xfrm>
              <a:off x="787397" y="1578243"/>
              <a:ext cx="1602532" cy="1404482"/>
            </a:xfrm>
            <a:prstGeom prst="rect">
              <a:avLst/>
            </a:prstGeom>
            <a:effectLst/>
          </p:spPr>
        </p:pic>
      </p:grpSp>
    </p:spTree>
    <p:extLst>
      <p:ext uri="{BB962C8B-B14F-4D97-AF65-F5344CB8AC3E}">
        <p14:creationId xmlns:p14="http://schemas.microsoft.com/office/powerpoint/2010/main" val="221632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645400" cy="1428589"/>
            <a:chOff x="551030" y="-368704"/>
            <a:chExt cx="7645400" cy="1428589"/>
          </a:xfrm>
        </p:grpSpPr>
        <p:grpSp>
          <p:nvGrpSpPr>
            <p:cNvPr id="20" name="组合 19"/>
            <p:cNvGrpSpPr/>
            <p:nvPr/>
          </p:nvGrpSpPr>
          <p:grpSpPr>
            <a:xfrm>
              <a:off x="1201632" y="303925"/>
              <a:ext cx="6994798" cy="675443"/>
              <a:chOff x="1839059" y="967769"/>
              <a:chExt cx="6994798" cy="675443"/>
            </a:xfrm>
          </p:grpSpPr>
          <p:sp>
            <p:nvSpPr>
              <p:cNvPr id="22" name="矩形: 圆角 21"/>
              <p:cNvSpPr/>
              <p:nvPr/>
            </p:nvSpPr>
            <p:spPr>
              <a:xfrm>
                <a:off x="1839059" y="967769"/>
                <a:ext cx="6994798"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43967" y="1051849"/>
                <a:ext cx="6289889" cy="584775"/>
              </a:xfrm>
              <a:prstGeom prst="rect">
                <a:avLst/>
              </a:prstGeom>
              <a:noFill/>
            </p:spPr>
            <p:txBody>
              <a:bodyPr wrap="square" rtlCol="0">
                <a:spAutoFit/>
              </a:bodyPr>
              <a:lstStyle/>
              <a:p>
                <a:r>
                  <a:rPr lang="en-US" altLang="zh-CN" sz="32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32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拥塞控制为端到端拥塞控制</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39" name="组合 38"/>
          <p:cNvGrpSpPr/>
          <p:nvPr/>
        </p:nvGrpSpPr>
        <p:grpSpPr>
          <a:xfrm>
            <a:off x="1080815" y="1755732"/>
            <a:ext cx="6778618" cy="476221"/>
            <a:chOff x="1403750" y="3593123"/>
            <a:chExt cx="6778618" cy="476221"/>
          </a:xfrm>
        </p:grpSpPr>
        <p:grpSp>
          <p:nvGrpSpPr>
            <p:cNvPr id="40" name="组合 39"/>
            <p:cNvGrpSpPr/>
            <p:nvPr/>
          </p:nvGrpSpPr>
          <p:grpSpPr>
            <a:xfrm>
              <a:off x="1403750" y="3593123"/>
              <a:ext cx="490436" cy="476221"/>
              <a:chOff x="1403750" y="3593123"/>
              <a:chExt cx="808892" cy="785446"/>
            </a:xfrm>
          </p:grpSpPr>
          <p:sp>
            <p:nvSpPr>
              <p:cNvPr id="42" name="对话气泡: 椭圆形 41"/>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1" name="Text Box 79"/>
            <p:cNvSpPr txBox="1">
              <a:spLocks noChangeArrowheads="1"/>
            </p:cNvSpPr>
            <p:nvPr/>
          </p:nvSpPr>
          <p:spPr bwMode="auto">
            <a:xfrm>
              <a:off x="1985931" y="3593123"/>
              <a:ext cx="619643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每个发送方自动感知网络拥塞的程度</a:t>
              </a:r>
            </a:p>
          </p:txBody>
        </p:sp>
      </p:grpSp>
      <p:grpSp>
        <p:nvGrpSpPr>
          <p:cNvPr id="44" name="组合 43"/>
          <p:cNvGrpSpPr/>
          <p:nvPr/>
        </p:nvGrpSpPr>
        <p:grpSpPr>
          <a:xfrm>
            <a:off x="1080815" y="2639613"/>
            <a:ext cx="7234232" cy="476221"/>
            <a:chOff x="1403750" y="3593123"/>
            <a:chExt cx="7234232" cy="476221"/>
          </a:xfrm>
        </p:grpSpPr>
        <p:grpSp>
          <p:nvGrpSpPr>
            <p:cNvPr id="45" name="组合 44"/>
            <p:cNvGrpSpPr/>
            <p:nvPr/>
          </p:nvGrpSpPr>
          <p:grpSpPr>
            <a:xfrm>
              <a:off x="1403750" y="3593123"/>
              <a:ext cx="490436" cy="476221"/>
              <a:chOff x="1403750" y="3593123"/>
              <a:chExt cx="808892" cy="785446"/>
            </a:xfrm>
          </p:grpSpPr>
          <p:sp>
            <p:nvSpPr>
              <p:cNvPr id="47" name="对话气泡: 椭圆形 46"/>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6" name="Text Box 79"/>
            <p:cNvSpPr txBox="1">
              <a:spLocks noChangeArrowheads="1"/>
            </p:cNvSpPr>
            <p:nvPr/>
          </p:nvSpPr>
          <p:spPr bwMode="auto">
            <a:xfrm>
              <a:off x="1985932" y="3593123"/>
              <a:ext cx="6652050"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发送方根据感知的结果限制外发的流量</a:t>
              </a:r>
            </a:p>
          </p:txBody>
        </p:sp>
      </p:grpSp>
      <p:sp>
        <p:nvSpPr>
          <p:cNvPr id="49" name="Text Box 79"/>
          <p:cNvSpPr txBox="1">
            <a:spLocks noChangeArrowheads="1"/>
          </p:cNvSpPr>
          <p:nvPr/>
        </p:nvSpPr>
        <p:spPr bwMode="auto">
          <a:xfrm>
            <a:off x="1662996" y="3608458"/>
            <a:ext cx="7309915" cy="128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如果前方路径上出现了拥塞，则降低发送速率</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10000"/>
              </a:lnSpc>
              <a:buClr>
                <a:srgbClr val="009FF6"/>
              </a:buClr>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如果前方路径上没有出现拥塞，则增加发送速率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9">
                                            <p:txEl>
                                              <p:pRg st="0" end="0"/>
                                            </p:txEl>
                                          </p:spTgt>
                                        </p:tgtEl>
                                        <p:attrNameLst>
                                          <p:attrName>style.visibility</p:attrName>
                                        </p:attrNameLst>
                                      </p:cBhvr>
                                      <p:to>
                                        <p:strVal val="visible"/>
                                      </p:to>
                                    </p:set>
                                    <p:animEffect transition="in" filter="wipe(left)">
                                      <p:cBhvr>
                                        <p:cTn id="21" dur="500"/>
                                        <p:tgtEl>
                                          <p:spTgt spid="49">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9">
                                            <p:txEl>
                                              <p:pRg st="2" end="2"/>
                                            </p:txEl>
                                          </p:spTgt>
                                        </p:tgtEl>
                                        <p:attrNameLst>
                                          <p:attrName>style.visibility</p:attrName>
                                        </p:attrNameLst>
                                      </p:cBhvr>
                                      <p:to>
                                        <p:strVal val="visible"/>
                                      </p:to>
                                    </p:set>
                                    <p:animEffect transition="in" filter="wipe(left)">
                                      <p:cBhvr>
                                        <p:cTn id="25" dur="500"/>
                                        <p:tgtEl>
                                          <p:spTgt spid="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拥塞控制需要解决的三个问题</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28" name="组合 27"/>
          <p:cNvGrpSpPr/>
          <p:nvPr/>
        </p:nvGrpSpPr>
        <p:grpSpPr>
          <a:xfrm>
            <a:off x="515938" y="1525593"/>
            <a:ext cx="6113463" cy="525530"/>
            <a:chOff x="722008" y="1303131"/>
            <a:chExt cx="5837314" cy="501792"/>
          </a:xfrm>
        </p:grpSpPr>
        <p:sp>
          <p:nvSpPr>
            <p:cNvPr id="29" name="流程图: 手动输入 6"/>
            <p:cNvSpPr/>
            <p:nvPr/>
          </p:nvSpPr>
          <p:spPr>
            <a:xfrm rot="5400000" flipV="1">
              <a:off x="3445966" y="-1330956"/>
              <a:ext cx="475861" cy="575085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0" name="组合 29"/>
            <p:cNvGrpSpPr/>
            <p:nvPr/>
          </p:nvGrpSpPr>
          <p:grpSpPr>
            <a:xfrm>
              <a:off x="722008" y="1303131"/>
              <a:ext cx="546594" cy="475865"/>
              <a:chOff x="708742" y="1296102"/>
              <a:chExt cx="454744" cy="283828"/>
            </a:xfrm>
          </p:grpSpPr>
          <p:sp>
            <p:nvSpPr>
              <p:cNvPr id="35" name="平行四边形 34"/>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9" name="平行四边形 38"/>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4" name="Text Box 79"/>
            <p:cNvSpPr txBox="1">
              <a:spLocks noChangeArrowheads="1"/>
            </p:cNvSpPr>
            <p:nvPr/>
          </p:nvSpPr>
          <p:spPr bwMode="auto">
            <a:xfrm>
              <a:off x="1268603" y="1334723"/>
              <a:ext cx="5290719"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TCP</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发送方如何限制外发流量的速率</a:t>
              </a:r>
            </a:p>
          </p:txBody>
        </p:sp>
      </p:grpSp>
      <p:grpSp>
        <p:nvGrpSpPr>
          <p:cNvPr id="40" name="组合 39"/>
          <p:cNvGrpSpPr/>
          <p:nvPr/>
        </p:nvGrpSpPr>
        <p:grpSpPr>
          <a:xfrm>
            <a:off x="645438" y="2096937"/>
            <a:ext cx="7008428" cy="476221"/>
            <a:chOff x="1403750" y="3593123"/>
            <a:chExt cx="7008428" cy="476221"/>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1985931" y="3593123"/>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拥塞窗口</a:t>
              </a:r>
            </a:p>
          </p:txBody>
        </p:sp>
      </p:grpSp>
      <p:sp>
        <p:nvSpPr>
          <p:cNvPr id="2" name="矩形 1"/>
          <p:cNvSpPr/>
          <p:nvPr/>
        </p:nvSpPr>
        <p:spPr>
          <a:xfrm>
            <a:off x="890656" y="2807583"/>
            <a:ext cx="5663730" cy="461665"/>
          </a:xfrm>
          <a:prstGeom prst="rect">
            <a:avLst/>
          </a:prstGeom>
        </p:spPr>
        <p:txBody>
          <a:bodyPr wrap="none">
            <a:spAutoFit/>
          </a:bodyPr>
          <a:lstStyle/>
          <a:p>
            <a:r>
              <a:rPr lang="en-US" altLang="zh-CN" sz="2400" dirty="0" err="1">
                <a:solidFill>
                  <a:srgbClr val="009FF6"/>
                </a:solidFill>
                <a:ea typeface="楷体" panose="02010609060101010101" pitchFamily="49" charset="-122"/>
                <a:cs typeface="Arial" panose="020B0604020202020204" pitchFamily="34" charset="0"/>
              </a:rPr>
              <a:t>LastByteSent</a:t>
            </a:r>
            <a:r>
              <a:rPr lang="en-US" altLang="zh-CN" sz="2400" dirty="0">
                <a:solidFill>
                  <a:srgbClr val="009FF6"/>
                </a:solidFill>
                <a:ea typeface="楷体" panose="02010609060101010101" pitchFamily="49" charset="-122"/>
                <a:cs typeface="Arial" panose="020B0604020202020204" pitchFamily="34" charset="0"/>
              </a:rPr>
              <a:t> - </a:t>
            </a:r>
            <a:r>
              <a:rPr lang="en-US" altLang="zh-CN" sz="2400" dirty="0" err="1">
                <a:solidFill>
                  <a:srgbClr val="009FF6"/>
                </a:solidFill>
                <a:ea typeface="楷体" panose="02010609060101010101" pitchFamily="49" charset="-122"/>
                <a:cs typeface="Arial" panose="020B0604020202020204" pitchFamily="34" charset="0"/>
              </a:rPr>
              <a:t>LastByteAcked</a:t>
            </a:r>
            <a:r>
              <a:rPr lang="en-US" altLang="zh-CN" sz="2400" dirty="0">
                <a:solidFill>
                  <a:srgbClr val="009FF6"/>
                </a:solidFill>
                <a:ea typeface="楷体" panose="02010609060101010101" pitchFamily="49" charset="-122"/>
                <a:cs typeface="Arial" panose="020B0604020202020204" pitchFamily="34" charset="0"/>
                <a:sym typeface="Symbol" panose="05050102010706020507" pitchFamily="18" charset="2"/>
              </a:rPr>
              <a:t>  </a:t>
            </a:r>
            <a:r>
              <a:rPr lang="en-US" altLang="zh-CN" sz="2400" dirty="0" err="1">
                <a:solidFill>
                  <a:srgbClr val="009FF6"/>
                </a:solidFill>
                <a:ea typeface="楷体" panose="02010609060101010101" pitchFamily="49" charset="-122"/>
                <a:cs typeface="Arial" panose="020B0604020202020204" pitchFamily="34" charset="0"/>
                <a:sym typeface="Symbol" panose="05050102010706020507" pitchFamily="18" charset="2"/>
              </a:rPr>
              <a:t>CongWin</a:t>
            </a:r>
            <a:endParaRPr lang="zh-CN" altLang="en-US" sz="2400" dirty="0">
              <a:solidFill>
                <a:srgbClr val="009FF6"/>
              </a:solidFill>
            </a:endParaRPr>
          </a:p>
        </p:txBody>
      </p:sp>
      <p:grpSp>
        <p:nvGrpSpPr>
          <p:cNvPr id="51" name="Group 4"/>
          <p:cNvGrpSpPr/>
          <p:nvPr/>
        </p:nvGrpSpPr>
        <p:grpSpPr bwMode="auto">
          <a:xfrm>
            <a:off x="7017487" y="2627931"/>
            <a:ext cx="4178918" cy="762000"/>
            <a:chOff x="1104" y="3564"/>
            <a:chExt cx="2563" cy="510"/>
          </a:xfrm>
        </p:grpSpPr>
        <p:sp>
          <p:nvSpPr>
            <p:cNvPr id="52" name="Text Box 5"/>
            <p:cNvSpPr txBox="1">
              <a:spLocks noChangeArrowheads="1"/>
            </p:cNvSpPr>
            <p:nvPr/>
          </p:nvSpPr>
          <p:spPr bwMode="auto">
            <a:xfrm>
              <a:off x="1362" y="3671"/>
              <a:ext cx="58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Comic Sans MS" panose="030F0702030302020204" pitchFamily="66" charset="0"/>
                </a:rPr>
                <a:t>rate =</a:t>
              </a:r>
              <a:r>
                <a:rPr lang="en-US" altLang="zh-CN" sz="1000" dirty="0">
                  <a:latin typeface="Times New Roman" panose="02020603050405020304" pitchFamily="18" charset="0"/>
                </a:rPr>
                <a:t> </a:t>
              </a:r>
            </a:p>
          </p:txBody>
        </p:sp>
        <p:sp>
          <p:nvSpPr>
            <p:cNvPr id="53" name="Text Box 6"/>
            <p:cNvSpPr txBox="1">
              <a:spLocks noChangeArrowheads="1"/>
            </p:cNvSpPr>
            <p:nvPr/>
          </p:nvSpPr>
          <p:spPr bwMode="auto">
            <a:xfrm>
              <a:off x="1949" y="3575"/>
              <a:ext cx="78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err="1">
                  <a:latin typeface="Comic Sans MS" panose="030F0702030302020204" pitchFamily="66" charset="0"/>
                </a:rPr>
                <a:t>CongWin</a:t>
              </a:r>
              <a:r>
                <a:rPr lang="en-US" altLang="zh-CN" sz="1000" dirty="0">
                  <a:latin typeface="Times New Roman" panose="02020603050405020304" pitchFamily="18" charset="0"/>
                </a:rPr>
                <a:t> </a:t>
              </a:r>
            </a:p>
          </p:txBody>
        </p:sp>
        <p:sp>
          <p:nvSpPr>
            <p:cNvPr id="54" name="Text Box 7"/>
            <p:cNvSpPr txBox="1">
              <a:spLocks noChangeArrowheads="1"/>
            </p:cNvSpPr>
            <p:nvPr/>
          </p:nvSpPr>
          <p:spPr bwMode="auto">
            <a:xfrm>
              <a:off x="2066" y="3797"/>
              <a:ext cx="4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Comic Sans MS" panose="030F0702030302020204" pitchFamily="66" charset="0"/>
                </a:rPr>
                <a:t>RTT</a:t>
              </a:r>
              <a:r>
                <a:rPr lang="en-US" altLang="zh-CN" sz="1000">
                  <a:latin typeface="Times New Roman" panose="02020603050405020304" pitchFamily="18" charset="0"/>
                </a:rPr>
                <a:t> </a:t>
              </a:r>
            </a:p>
          </p:txBody>
        </p:sp>
        <p:sp>
          <p:nvSpPr>
            <p:cNvPr id="55" name="Text Box 8"/>
            <p:cNvSpPr txBox="1">
              <a:spLocks noChangeArrowheads="1"/>
            </p:cNvSpPr>
            <p:nvPr/>
          </p:nvSpPr>
          <p:spPr bwMode="auto">
            <a:xfrm>
              <a:off x="2686" y="3695"/>
              <a:ext cx="87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Comic Sans MS" panose="030F0702030302020204" pitchFamily="66" charset="0"/>
                </a:rPr>
                <a:t>Bytes/sec</a:t>
              </a:r>
              <a:endParaRPr lang="en-US" altLang="zh-CN" sz="1000" dirty="0">
                <a:latin typeface="Times New Roman" panose="02020603050405020304" pitchFamily="18" charset="0"/>
              </a:endParaRPr>
            </a:p>
          </p:txBody>
        </p:sp>
        <p:sp>
          <p:nvSpPr>
            <p:cNvPr id="56" name="Line 9"/>
            <p:cNvSpPr>
              <a:spLocks noChangeShapeType="1"/>
            </p:cNvSpPr>
            <p:nvPr/>
          </p:nvSpPr>
          <p:spPr bwMode="auto">
            <a:xfrm flipV="1">
              <a:off x="1995" y="3804"/>
              <a:ext cx="63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Rectangle 10"/>
            <p:cNvSpPr>
              <a:spLocks noChangeArrowheads="1"/>
            </p:cNvSpPr>
            <p:nvPr/>
          </p:nvSpPr>
          <p:spPr bwMode="auto">
            <a:xfrm>
              <a:off x="1104" y="3564"/>
              <a:ext cx="2563" cy="510"/>
            </a:xfrm>
            <a:prstGeom prst="rect">
              <a:avLst/>
            </a:prstGeom>
            <a:noFill/>
            <a:ln w="19050">
              <a:solidFill>
                <a:srgbClr val="FFC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 name="组合 70"/>
          <p:cNvGrpSpPr/>
          <p:nvPr/>
        </p:nvGrpSpPr>
        <p:grpSpPr>
          <a:xfrm>
            <a:off x="487690" y="3578689"/>
            <a:ext cx="3931909" cy="525530"/>
            <a:chOff x="722008" y="1303131"/>
            <a:chExt cx="3754302" cy="501792"/>
          </a:xfrm>
        </p:grpSpPr>
        <p:sp>
          <p:nvSpPr>
            <p:cNvPr id="72" name="流程图: 手动输入 6"/>
            <p:cNvSpPr/>
            <p:nvPr/>
          </p:nvSpPr>
          <p:spPr>
            <a:xfrm rot="5400000" flipV="1">
              <a:off x="2378810" y="-145917"/>
              <a:ext cx="475861" cy="338077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73" name="组合 72"/>
            <p:cNvGrpSpPr/>
            <p:nvPr/>
          </p:nvGrpSpPr>
          <p:grpSpPr>
            <a:xfrm>
              <a:off x="722008" y="1303131"/>
              <a:ext cx="546594" cy="475865"/>
              <a:chOff x="708742" y="1296102"/>
              <a:chExt cx="454744" cy="283828"/>
            </a:xfrm>
          </p:grpSpPr>
          <p:sp>
            <p:nvSpPr>
              <p:cNvPr id="75" name="平行四边形 74"/>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76" name="平行四边形 75"/>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74" name="Text Box 79"/>
            <p:cNvSpPr txBox="1">
              <a:spLocks noChangeArrowheads="1"/>
            </p:cNvSpPr>
            <p:nvPr/>
          </p:nvSpPr>
          <p:spPr bwMode="auto">
            <a:xfrm>
              <a:off x="1268602" y="1334724"/>
              <a:ext cx="3207708"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发送方如何感知拥塞</a:t>
              </a:r>
            </a:p>
          </p:txBody>
        </p:sp>
      </p:grpSp>
      <p:grpSp>
        <p:nvGrpSpPr>
          <p:cNvPr id="77" name="组合 76"/>
          <p:cNvGrpSpPr/>
          <p:nvPr/>
        </p:nvGrpSpPr>
        <p:grpSpPr>
          <a:xfrm>
            <a:off x="617190" y="4150033"/>
            <a:ext cx="7008428" cy="476221"/>
            <a:chOff x="1403750" y="3593123"/>
            <a:chExt cx="7008428" cy="476221"/>
          </a:xfrm>
        </p:grpSpPr>
        <p:grpSp>
          <p:nvGrpSpPr>
            <p:cNvPr id="78" name="组合 77"/>
            <p:cNvGrpSpPr/>
            <p:nvPr/>
          </p:nvGrpSpPr>
          <p:grpSpPr>
            <a:xfrm>
              <a:off x="1403750" y="3593123"/>
              <a:ext cx="490436" cy="476221"/>
              <a:chOff x="1403750" y="3593123"/>
              <a:chExt cx="808892" cy="785446"/>
            </a:xfrm>
          </p:grpSpPr>
          <p:sp>
            <p:nvSpPr>
              <p:cNvPr id="80" name="对话气泡: 椭圆形 79"/>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9" name="Text Box 79"/>
            <p:cNvSpPr txBox="1">
              <a:spLocks noChangeArrowheads="1"/>
            </p:cNvSpPr>
            <p:nvPr/>
          </p:nvSpPr>
          <p:spPr bwMode="auto">
            <a:xfrm>
              <a:off x="1985931" y="3593123"/>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超时</a:t>
              </a:r>
            </a:p>
          </p:txBody>
        </p:sp>
      </p:grpSp>
      <p:grpSp>
        <p:nvGrpSpPr>
          <p:cNvPr id="82" name="组合 81"/>
          <p:cNvGrpSpPr/>
          <p:nvPr/>
        </p:nvGrpSpPr>
        <p:grpSpPr>
          <a:xfrm>
            <a:off x="617190" y="4706934"/>
            <a:ext cx="7008428" cy="476221"/>
            <a:chOff x="1403750" y="3593123"/>
            <a:chExt cx="7008428" cy="476221"/>
          </a:xfrm>
        </p:grpSpPr>
        <p:grpSp>
          <p:nvGrpSpPr>
            <p:cNvPr id="83" name="组合 82"/>
            <p:cNvGrpSpPr/>
            <p:nvPr/>
          </p:nvGrpSpPr>
          <p:grpSpPr>
            <a:xfrm>
              <a:off x="1403750" y="3593123"/>
              <a:ext cx="490436" cy="476221"/>
              <a:chOff x="1403750" y="3593123"/>
              <a:chExt cx="808892" cy="785446"/>
            </a:xfrm>
          </p:grpSpPr>
          <p:sp>
            <p:nvSpPr>
              <p:cNvPr id="85" name="对话气泡: 椭圆形 84"/>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84" name="Text Box 79"/>
            <p:cNvSpPr txBox="1">
              <a:spLocks noChangeArrowheads="1"/>
            </p:cNvSpPr>
            <p:nvPr/>
          </p:nvSpPr>
          <p:spPr bwMode="auto">
            <a:xfrm>
              <a:off x="1985931" y="3593123"/>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三个冗余</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p>
          </p:txBody>
        </p:sp>
      </p:grpSp>
      <p:grpSp>
        <p:nvGrpSpPr>
          <p:cNvPr id="87" name="组合 86"/>
          <p:cNvGrpSpPr/>
          <p:nvPr/>
        </p:nvGrpSpPr>
        <p:grpSpPr>
          <a:xfrm>
            <a:off x="406218" y="5476364"/>
            <a:ext cx="6908984" cy="547755"/>
            <a:chOff x="722008" y="1303131"/>
            <a:chExt cx="6596902" cy="523013"/>
          </a:xfrm>
        </p:grpSpPr>
        <p:sp>
          <p:nvSpPr>
            <p:cNvPr id="88" name="流程图: 手动输入 6"/>
            <p:cNvSpPr/>
            <p:nvPr/>
          </p:nvSpPr>
          <p:spPr>
            <a:xfrm rot="5400000" flipV="1">
              <a:off x="3793985" y="-1742525"/>
              <a:ext cx="475861" cy="65739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89" name="组合 88"/>
            <p:cNvGrpSpPr/>
            <p:nvPr/>
          </p:nvGrpSpPr>
          <p:grpSpPr>
            <a:xfrm>
              <a:off x="722008" y="1303131"/>
              <a:ext cx="546594" cy="475865"/>
              <a:chOff x="708742" y="1296102"/>
              <a:chExt cx="454744" cy="283828"/>
            </a:xfrm>
          </p:grpSpPr>
          <p:sp>
            <p:nvSpPr>
              <p:cNvPr id="91" name="平行四边形 90"/>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92" name="平行四边形 91"/>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90" name="Text Box 79"/>
            <p:cNvSpPr txBox="1">
              <a:spLocks noChangeArrowheads="1"/>
            </p:cNvSpPr>
            <p:nvPr/>
          </p:nvSpPr>
          <p:spPr bwMode="auto">
            <a:xfrm>
              <a:off x="1134922" y="1355945"/>
              <a:ext cx="6183985"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在感知到拥塞后，发送方如何调节发送速率</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dissolve">
                                      <p:cBhvr>
                                        <p:cTn id="23" dur="5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left)">
                                      <p:cBhvr>
                                        <p:cTn id="32" dur="500"/>
                                        <p:tgtEl>
                                          <p:spTgt spid="77"/>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8313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算法）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28" name="组合 27"/>
          <p:cNvGrpSpPr/>
          <p:nvPr/>
        </p:nvGrpSpPr>
        <p:grpSpPr>
          <a:xfrm>
            <a:off x="344845" y="1456493"/>
            <a:ext cx="4524991" cy="525531"/>
            <a:chOff x="722008" y="1303131"/>
            <a:chExt cx="4320594" cy="501793"/>
          </a:xfrm>
        </p:grpSpPr>
        <p:sp>
          <p:nvSpPr>
            <p:cNvPr id="29" name="流程图: 手动输入 6"/>
            <p:cNvSpPr/>
            <p:nvPr/>
          </p:nvSpPr>
          <p:spPr>
            <a:xfrm rot="5400000" flipV="1">
              <a:off x="2777669" y="-482533"/>
              <a:ext cx="475861" cy="40540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0" name="组合 29"/>
            <p:cNvGrpSpPr/>
            <p:nvPr/>
          </p:nvGrpSpPr>
          <p:grpSpPr>
            <a:xfrm>
              <a:off x="722008" y="1303131"/>
              <a:ext cx="546594" cy="475865"/>
              <a:chOff x="708742" y="1296102"/>
              <a:chExt cx="454744" cy="283828"/>
            </a:xfrm>
          </p:grpSpPr>
          <p:sp>
            <p:nvSpPr>
              <p:cNvPr id="35" name="平行四边形 34"/>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9" name="平行四边形 38"/>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4" name="Text Box 79"/>
            <p:cNvSpPr txBox="1">
              <a:spLocks noChangeArrowheads="1"/>
            </p:cNvSpPr>
            <p:nvPr/>
          </p:nvSpPr>
          <p:spPr bwMode="auto">
            <a:xfrm>
              <a:off x="1268603" y="1334724"/>
              <a:ext cx="3773996" cy="4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加性增，乘性减（</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AIMD</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a:t>
              </a:r>
            </a:p>
          </p:txBody>
        </p:sp>
      </p:grpSp>
      <p:grpSp>
        <p:nvGrpSpPr>
          <p:cNvPr id="67" name="Group 4"/>
          <p:cNvGrpSpPr/>
          <p:nvPr/>
        </p:nvGrpSpPr>
        <p:grpSpPr bwMode="auto">
          <a:xfrm>
            <a:off x="3171293" y="3975232"/>
            <a:ext cx="12370326" cy="2729440"/>
            <a:chOff x="-3130" y="2340"/>
            <a:chExt cx="7852" cy="1831"/>
          </a:xfrm>
        </p:grpSpPr>
        <p:sp>
          <p:nvSpPr>
            <p:cNvPr id="70" name="Text Box 6"/>
            <p:cNvSpPr txBox="1">
              <a:spLocks noChangeArrowheads="1"/>
            </p:cNvSpPr>
            <p:nvPr/>
          </p:nvSpPr>
          <p:spPr bwMode="auto">
            <a:xfrm>
              <a:off x="-3130" y="2340"/>
              <a:ext cx="727" cy="331"/>
            </a:xfrm>
            <a:prstGeom prst="rect">
              <a:avLst/>
            </a:prstGeom>
            <a:solidFill>
              <a:srgbClr val="FCEF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a:latin typeface="Comic Sans MS" panose="030F0702030302020204" pitchFamily="66" charset="0"/>
                </a:rPr>
                <a:t>拥塞窗口</a:t>
              </a:r>
            </a:p>
          </p:txBody>
        </p:sp>
        <p:sp>
          <p:nvSpPr>
            <p:cNvPr id="94" name="Text Box 7"/>
            <p:cNvSpPr txBox="1">
              <a:spLocks noChangeArrowheads="1"/>
            </p:cNvSpPr>
            <p:nvPr/>
          </p:nvSpPr>
          <p:spPr bwMode="auto">
            <a:xfrm>
              <a:off x="4291" y="3841"/>
              <a:ext cx="431" cy="330"/>
            </a:xfrm>
            <a:prstGeom prst="rect">
              <a:avLst/>
            </a:prstGeom>
            <a:solidFill>
              <a:srgbClr val="FCEFD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a:latin typeface="Comic Sans MS" panose="030F0702030302020204" pitchFamily="66" charset="0"/>
                </a:rPr>
                <a:t>时间</a:t>
              </a:r>
            </a:p>
          </p:txBody>
        </p:sp>
      </p:grpSp>
      <p:grpSp>
        <p:nvGrpSpPr>
          <p:cNvPr id="80" name="组合 79"/>
          <p:cNvGrpSpPr/>
          <p:nvPr/>
        </p:nvGrpSpPr>
        <p:grpSpPr>
          <a:xfrm>
            <a:off x="3074927" y="5105212"/>
            <a:ext cx="201625" cy="800295"/>
            <a:chOff x="2401713" y="3332518"/>
            <a:chExt cx="201625" cy="800295"/>
          </a:xfrm>
        </p:grpSpPr>
        <p:cxnSp>
          <p:nvCxnSpPr>
            <p:cNvPr id="46" name="直接连接符 45"/>
            <p:cNvCxnSpPr/>
            <p:nvPr/>
          </p:nvCxnSpPr>
          <p:spPr>
            <a:xfrm flipV="1">
              <a:off x="2401713" y="3332518"/>
              <a:ext cx="201625" cy="202225"/>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03338" y="3332518"/>
              <a:ext cx="0" cy="800295"/>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69" name="直接连接符 68"/>
          <p:cNvCxnSpPr/>
          <p:nvPr/>
        </p:nvCxnSpPr>
        <p:spPr>
          <a:xfrm flipV="1">
            <a:off x="3276552" y="4745900"/>
            <a:ext cx="1213583" cy="1159607"/>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4490135" y="4745900"/>
            <a:ext cx="0" cy="8763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4490135" y="5120550"/>
            <a:ext cx="584200" cy="50165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5074335" y="4745900"/>
            <a:ext cx="2565146" cy="1085850"/>
            <a:chOff x="4401121" y="2973206"/>
            <a:chExt cx="2565146" cy="1085850"/>
          </a:xfrm>
        </p:grpSpPr>
        <p:sp>
          <p:nvSpPr>
            <p:cNvPr id="79" name="任意多边形: 形状 78"/>
            <p:cNvSpPr/>
            <p:nvPr/>
          </p:nvSpPr>
          <p:spPr>
            <a:xfrm>
              <a:off x="4401121" y="2973206"/>
              <a:ext cx="2025650" cy="1085850"/>
            </a:xfrm>
            <a:custGeom>
              <a:avLst/>
              <a:gdLst>
                <a:gd name="connsiteX0" fmla="*/ 0 w 2025650"/>
                <a:gd name="connsiteY0" fmla="*/ 374650 h 1085850"/>
                <a:gd name="connsiteX1" fmla="*/ 6350 w 2025650"/>
                <a:gd name="connsiteY1" fmla="*/ 1085850 h 1085850"/>
                <a:gd name="connsiteX2" fmla="*/ 1193800 w 2025650"/>
                <a:gd name="connsiteY2" fmla="*/ 0 h 1085850"/>
                <a:gd name="connsiteX3" fmla="*/ 1193800 w 2025650"/>
                <a:gd name="connsiteY3" fmla="*/ 908050 h 1085850"/>
                <a:gd name="connsiteX4" fmla="*/ 1993900 w 2025650"/>
                <a:gd name="connsiteY4" fmla="*/ 184150 h 1085850"/>
                <a:gd name="connsiteX5" fmla="*/ 2025650 w 2025650"/>
                <a:gd name="connsiteY5" fmla="*/ 97155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5650" h="1085850">
                  <a:moveTo>
                    <a:pt x="0" y="374650"/>
                  </a:moveTo>
                  <a:cubicBezTo>
                    <a:pt x="2117" y="611717"/>
                    <a:pt x="4233" y="848783"/>
                    <a:pt x="6350" y="1085850"/>
                  </a:cubicBezTo>
                  <a:lnTo>
                    <a:pt x="1193800" y="0"/>
                  </a:lnTo>
                  <a:lnTo>
                    <a:pt x="1193800" y="908050"/>
                  </a:lnTo>
                  <a:lnTo>
                    <a:pt x="1993900" y="184150"/>
                  </a:lnTo>
                  <a:lnTo>
                    <a:pt x="2025650" y="97155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80"/>
            <p:cNvCxnSpPr/>
            <p:nvPr/>
          </p:nvCxnSpPr>
          <p:spPr>
            <a:xfrm flipV="1">
              <a:off x="6420167" y="3484771"/>
              <a:ext cx="546100" cy="45720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1896418" y="3553056"/>
            <a:ext cx="6500447" cy="3304868"/>
            <a:chOff x="1208078" y="2301471"/>
            <a:chExt cx="6500447" cy="3304868"/>
          </a:xfrm>
        </p:grpSpPr>
        <p:cxnSp>
          <p:nvCxnSpPr>
            <p:cNvPr id="7" name="直接箭头连接符 6"/>
            <p:cNvCxnSpPr/>
            <p:nvPr/>
          </p:nvCxnSpPr>
          <p:spPr>
            <a:xfrm>
              <a:off x="2377815" y="5452451"/>
              <a:ext cx="4704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306695" y="4619331"/>
              <a:ext cx="71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306695" y="3755731"/>
              <a:ext cx="7112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05997" y="4434665"/>
              <a:ext cx="942887" cy="369332"/>
            </a:xfrm>
            <a:prstGeom prst="rect">
              <a:avLst/>
            </a:prstGeom>
            <a:noFill/>
          </p:spPr>
          <p:txBody>
            <a:bodyPr wrap="none" rtlCol="0">
              <a:spAutoFit/>
            </a:bodyPr>
            <a:lstStyle/>
            <a:p>
              <a:r>
                <a:rPr lang="en-US" altLang="zh-CN" dirty="0"/>
                <a:t>8kbytes</a:t>
              </a:r>
              <a:endParaRPr lang="zh-CN" altLang="en-US" dirty="0"/>
            </a:p>
          </p:txBody>
        </p:sp>
        <p:sp>
          <p:nvSpPr>
            <p:cNvPr id="33" name="文本框 32"/>
            <p:cNvSpPr txBox="1"/>
            <p:nvPr/>
          </p:nvSpPr>
          <p:spPr>
            <a:xfrm>
              <a:off x="1245084" y="3548850"/>
              <a:ext cx="1064715" cy="369332"/>
            </a:xfrm>
            <a:prstGeom prst="rect">
              <a:avLst/>
            </a:prstGeom>
            <a:noFill/>
          </p:spPr>
          <p:txBody>
            <a:bodyPr wrap="none" rtlCol="0">
              <a:spAutoFit/>
            </a:bodyPr>
            <a:lstStyle/>
            <a:p>
              <a:r>
                <a:rPr lang="en-US" altLang="zh-CN" dirty="0"/>
                <a:t>16kbytes</a:t>
              </a:r>
              <a:endParaRPr lang="zh-CN" altLang="en-US" dirty="0"/>
            </a:p>
          </p:txBody>
        </p:sp>
        <p:sp>
          <p:nvSpPr>
            <p:cNvPr id="36" name="文本框 35"/>
            <p:cNvSpPr txBox="1"/>
            <p:nvPr/>
          </p:nvSpPr>
          <p:spPr>
            <a:xfrm>
              <a:off x="1208078" y="2762956"/>
              <a:ext cx="1064715" cy="369332"/>
            </a:xfrm>
            <a:prstGeom prst="rect">
              <a:avLst/>
            </a:prstGeom>
            <a:noFill/>
          </p:spPr>
          <p:txBody>
            <a:bodyPr wrap="none" rtlCol="0">
              <a:spAutoFit/>
            </a:bodyPr>
            <a:lstStyle/>
            <a:p>
              <a:r>
                <a:rPr lang="en-US" altLang="zh-CN" dirty="0"/>
                <a:t>24kbytes</a:t>
              </a:r>
              <a:endParaRPr lang="zh-CN" altLang="en-US" dirty="0"/>
            </a:p>
          </p:txBody>
        </p:sp>
        <p:cxnSp>
          <p:nvCxnSpPr>
            <p:cNvPr id="42" name="直接连接符 41"/>
            <p:cNvCxnSpPr>
              <a:stCxn id="36" idx="3"/>
            </p:cNvCxnSpPr>
            <p:nvPr/>
          </p:nvCxnSpPr>
          <p:spPr>
            <a:xfrm flipH="1">
              <a:off x="2266585" y="2947622"/>
              <a:ext cx="6208"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1884318" y="2301471"/>
              <a:ext cx="881973" cy="538609"/>
            </a:xfrm>
            <a:prstGeom prst="rect">
              <a:avLst/>
            </a:prstGeom>
            <a:noFill/>
          </p:spPr>
          <p:txBody>
            <a:bodyPr wrap="none" rtlCol="0">
              <a:spAutoFit/>
            </a:bodyPr>
            <a:lstStyle/>
            <a:p>
              <a:r>
                <a:rPr lang="en-US" altLang="zh-CN" sz="1100" dirty="0"/>
                <a:t>Congestion</a:t>
              </a:r>
              <a:endParaRPr lang="en-US" altLang="zh-CN" dirty="0"/>
            </a:p>
            <a:p>
              <a:r>
                <a:rPr lang="en-US" altLang="zh-CN" dirty="0"/>
                <a:t>  </a:t>
              </a:r>
              <a:r>
                <a:rPr lang="en-US" altLang="zh-CN" sz="1200" dirty="0"/>
                <a:t>window</a:t>
              </a:r>
              <a:endParaRPr lang="zh-CN" altLang="en-US" dirty="0"/>
            </a:p>
          </p:txBody>
        </p:sp>
        <p:cxnSp>
          <p:nvCxnSpPr>
            <p:cNvPr id="86" name="直接箭头连接符 85"/>
            <p:cNvCxnSpPr/>
            <p:nvPr/>
          </p:nvCxnSpPr>
          <p:spPr>
            <a:xfrm flipH="1" flipV="1">
              <a:off x="2376171" y="2828547"/>
              <a:ext cx="10416" cy="262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7132726" y="5267785"/>
              <a:ext cx="575799" cy="338554"/>
            </a:xfrm>
            <a:prstGeom prst="rect">
              <a:avLst/>
            </a:prstGeom>
            <a:noFill/>
          </p:spPr>
          <p:txBody>
            <a:bodyPr wrap="none" rtlCol="0">
              <a:spAutoFit/>
            </a:bodyPr>
            <a:lstStyle/>
            <a:p>
              <a:r>
                <a:rPr lang="en-US" altLang="zh-CN" sz="1600" dirty="0"/>
                <a:t>time</a:t>
              </a:r>
              <a:endParaRPr lang="zh-CN" altLang="en-US" dirty="0"/>
            </a:p>
          </p:txBody>
        </p:sp>
      </p:grpSp>
      <p:sp>
        <p:nvSpPr>
          <p:cNvPr id="446467" name="Rectangle 3"/>
          <p:cNvSpPr>
            <a:spLocks noGrp="1"/>
          </p:cNvSpPr>
          <p:nvPr/>
        </p:nvSpPr>
        <p:spPr>
          <a:xfrm>
            <a:off x="695822" y="2088425"/>
            <a:ext cx="11379638" cy="30956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2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8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2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342900" lvl="2" indent="-342900" algn="l" eaLnBrk="1" fontAlgn="auto" hangingPunct="1">
              <a:lnSpc>
                <a:spcPct val="110000"/>
              </a:lnSpc>
              <a:buClr>
                <a:srgbClr val="00A3F8"/>
              </a:buClr>
              <a:buSzTx/>
              <a:buFont typeface="Wingdings" panose="05000000000000000000" charset="0"/>
              <a:buChar char="p"/>
            </a:pPr>
            <a:r>
              <a:rPr kumimoji="1" lang="zh-CN" altLang="en-US" dirty="0">
                <a:latin typeface="Times New Roman" panose="02020603050405020304" pitchFamily="18" charset="0"/>
                <a:ea typeface="思源黑体 CN Normal" panose="020B0400000000000000" pitchFamily="34" charset="-122"/>
                <a:cs typeface="Times New Roman" panose="02020603050405020304" pitchFamily="18" charset="0"/>
              </a:rPr>
              <a:t>出现丢包事件后将当前 CongWin 大小减半，可以大大减少注入到网络中的分组数</a:t>
            </a:r>
          </a:p>
          <a:p>
            <a:pPr marL="0" lvl="2" algn="l" eaLnBrk="1" fontAlgn="auto" hangingPunct="1">
              <a:lnSpc>
                <a:spcPct val="110000"/>
              </a:lnSpc>
              <a:buClr>
                <a:srgbClr val="00A3F8"/>
              </a:buClr>
              <a:buSzTx/>
              <a:buFont typeface="Wingdings" panose="05000000000000000000" charset="0"/>
              <a:buChar char="p"/>
            </a:pPr>
            <a:r>
              <a:rPr kumimoji="1" lang="zh-CN" altLang="en-US" dirty="0">
                <a:latin typeface="Times New Roman" panose="02020603050405020304" pitchFamily="18" charset="0"/>
                <a:ea typeface="思源黑体 CN Normal" panose="020B0400000000000000" pitchFamily="34" charset="-122"/>
                <a:cs typeface="Times New Roman" panose="02020603050405020304" pitchFamily="18" charset="0"/>
              </a:rPr>
              <a:t>当没有丢包事件发生了，每个RTT之后将CongWin增大1个MSS，使拥塞窗口缓慢</a:t>
            </a:r>
            <a:endParaRPr kumimoji="1" lang="en-US" altLang="zh-CN"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0" lvl="2" indent="0" algn="l" eaLnBrk="1" fontAlgn="auto" hangingPunct="1">
              <a:lnSpc>
                <a:spcPct val="110000"/>
              </a:lnSpc>
              <a:buClr>
                <a:srgbClr val="00A3F8"/>
              </a:buClr>
              <a:buSzTx/>
              <a:buNone/>
            </a:pPr>
            <a:r>
              <a:rPr kumimoji="1" lang="en-US" altLang="zh-CN"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dirty="0">
                <a:latin typeface="Times New Roman" panose="02020603050405020304" pitchFamily="18" charset="0"/>
                <a:ea typeface="思源黑体 CN Normal" panose="020B0400000000000000" pitchFamily="34" charset="-122"/>
                <a:cs typeface="Times New Roman" panose="02020603050405020304" pitchFamily="18" charset="0"/>
              </a:rPr>
              <a:t>增大，以防止网络过早出现拥塞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46467">
                                            <p:txEl>
                                              <p:pRg st="0" end="0"/>
                                            </p:txEl>
                                          </p:spTgt>
                                        </p:tgtEl>
                                        <p:attrNameLst>
                                          <p:attrName>style.visibility</p:attrName>
                                        </p:attrNameLst>
                                      </p:cBhvr>
                                      <p:to>
                                        <p:strVal val="visible"/>
                                      </p:to>
                                    </p:set>
                                    <p:anim calcmode="lin" valueType="num">
                                      <p:cBhvr additive="base">
                                        <p:cTn id="16" dur="500"/>
                                        <p:tgtEl>
                                          <p:spTgt spid="446467">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4464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46467">
                                            <p:txEl>
                                              <p:pRg st="1" end="1"/>
                                            </p:txEl>
                                          </p:spTgt>
                                        </p:tgtEl>
                                        <p:attrNameLst>
                                          <p:attrName>style.visibility</p:attrName>
                                        </p:attrNameLst>
                                      </p:cBhvr>
                                      <p:to>
                                        <p:strVal val="visible"/>
                                      </p:to>
                                    </p:set>
                                    <p:animEffect transition="in" filter="fade">
                                      <p:cBhvr>
                                        <p:cTn id="22" dur="1000"/>
                                        <p:tgtEl>
                                          <p:spTgt spid="446467">
                                            <p:txEl>
                                              <p:pRg st="1" end="1"/>
                                            </p:txEl>
                                          </p:spTgt>
                                        </p:tgtEl>
                                      </p:cBhvr>
                                    </p:animEffect>
                                    <p:anim calcmode="lin" valueType="num">
                                      <p:cBhvr>
                                        <p:cTn id="23" dur="1000" fill="hold"/>
                                        <p:tgtEl>
                                          <p:spTgt spid="44646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44646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46467">
                                            <p:txEl>
                                              <p:pRg st="2" end="2"/>
                                            </p:txEl>
                                          </p:spTgt>
                                        </p:tgtEl>
                                        <p:attrNameLst>
                                          <p:attrName>style.visibility</p:attrName>
                                        </p:attrNameLst>
                                      </p:cBhvr>
                                      <p:to>
                                        <p:strVal val="visible"/>
                                      </p:to>
                                    </p:set>
                                    <p:animEffect transition="in" filter="fade">
                                      <p:cBhvr>
                                        <p:cTn id="27" dur="1000"/>
                                        <p:tgtEl>
                                          <p:spTgt spid="446467">
                                            <p:txEl>
                                              <p:pRg st="2" end="2"/>
                                            </p:txEl>
                                          </p:spTgt>
                                        </p:tgtEl>
                                      </p:cBhvr>
                                    </p:animEffect>
                                    <p:anim calcmode="lin" valueType="num">
                                      <p:cBhvr>
                                        <p:cTn id="28" dur="1000" fill="hold"/>
                                        <p:tgtEl>
                                          <p:spTgt spid="44646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464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0"/>
                                        </p:tgtEl>
                                        <p:attrNameLst>
                                          <p:attrName>style.visibility</p:attrName>
                                        </p:attrNameLst>
                                      </p:cBhvr>
                                      <p:to>
                                        <p:strVal val="visible"/>
                                      </p:to>
                                    </p:set>
                                    <p:animEffect transition="in" filter="fade">
                                      <p:cBhvr>
                                        <p:cTn id="34" dur="500"/>
                                        <p:tgtEl>
                                          <p:spTgt spid="90"/>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600"/>
                                        <p:tgtEl>
                                          <p:spTgt spid="67"/>
                                        </p:tgtEl>
                                      </p:cBhvr>
                                    </p:animEffect>
                                    <p:anim calcmode="lin" valueType="num">
                                      <p:cBhvr>
                                        <p:cTn id="39" dur="600" fill="hold"/>
                                        <p:tgtEl>
                                          <p:spTgt spid="67"/>
                                        </p:tgtEl>
                                        <p:attrNameLst>
                                          <p:attrName>ppt_x</p:attrName>
                                        </p:attrNameLst>
                                      </p:cBhvr>
                                      <p:tavLst>
                                        <p:tav tm="0">
                                          <p:val>
                                            <p:strVal val="#ppt_x"/>
                                          </p:val>
                                        </p:tav>
                                        <p:tav tm="100000">
                                          <p:val>
                                            <p:strVal val="#ppt_x"/>
                                          </p:val>
                                        </p:tav>
                                      </p:tavLst>
                                    </p:anim>
                                    <p:anim calcmode="lin" valueType="num">
                                      <p:cBhvr>
                                        <p:cTn id="40" dur="600" fill="hold"/>
                                        <p:tgtEl>
                                          <p:spTgt spid="67"/>
                                        </p:tgtEl>
                                        <p:attrNameLst>
                                          <p:attrName>ppt_y</p:attrName>
                                        </p:attrNameLst>
                                      </p:cBhvr>
                                      <p:tavLst>
                                        <p:tav tm="0">
                                          <p:val>
                                            <p:strVal val="#ppt_y+.1"/>
                                          </p:val>
                                        </p:tav>
                                        <p:tav tm="100000">
                                          <p:val>
                                            <p:strVal val="#ppt_y"/>
                                          </p:val>
                                        </p:tav>
                                      </p:tavLst>
                                    </p:anim>
                                  </p:childTnLst>
                                </p:cTn>
                              </p:par>
                            </p:childTnLst>
                          </p:cTn>
                        </p:par>
                        <p:par>
                          <p:cTn id="41" fill="hold">
                            <p:stCondLst>
                              <p:cond delay="1100"/>
                            </p:stCondLst>
                            <p:childTnLst>
                              <p:par>
                                <p:cTn id="42" presetID="22" presetClass="entr" presetSubtype="8" fill="hold" nodeType="after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wipe(left)">
                                      <p:cBhvr>
                                        <p:cTn id="44" dur="500"/>
                                        <p:tgtEl>
                                          <p:spTgt spid="80"/>
                                        </p:tgtEl>
                                      </p:cBhvr>
                                    </p:animEffect>
                                  </p:childTnLst>
                                </p:cTn>
                              </p:par>
                            </p:childTnLst>
                          </p:cTn>
                        </p:par>
                        <p:par>
                          <p:cTn id="45" fill="hold">
                            <p:stCondLst>
                              <p:cond delay="1600"/>
                            </p:stCondLst>
                            <p:childTnLst>
                              <p:par>
                                <p:cTn id="46" presetID="22" presetClass="entr" presetSubtype="4" fill="hold"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down)">
                                      <p:cBhvr>
                                        <p:cTn id="48" dur="500"/>
                                        <p:tgtEl>
                                          <p:spTgt spid="69"/>
                                        </p:tgtEl>
                                      </p:cBhvr>
                                    </p:animEffect>
                                  </p:childTnLst>
                                </p:cTn>
                              </p:par>
                            </p:childTnLst>
                          </p:cTn>
                        </p:par>
                        <p:par>
                          <p:cTn id="49" fill="hold">
                            <p:stCondLst>
                              <p:cond delay="2100"/>
                            </p:stCondLst>
                            <p:childTnLst>
                              <p:par>
                                <p:cTn id="50" presetID="22" presetClass="entr" presetSubtype="8"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left)">
                                      <p:cBhvr>
                                        <p:cTn id="52" dur="500"/>
                                        <p:tgtEl>
                                          <p:spTgt spid="73"/>
                                        </p:tgtEl>
                                      </p:cBhvr>
                                    </p:animEffect>
                                  </p:childTnLst>
                                </p:cTn>
                              </p:par>
                            </p:childTnLst>
                          </p:cTn>
                        </p:par>
                        <p:par>
                          <p:cTn id="53" fill="hold">
                            <p:stCondLst>
                              <p:cond delay="2600"/>
                            </p:stCondLst>
                            <p:childTnLst>
                              <p:par>
                                <p:cTn id="54" presetID="22" presetClass="entr" presetSubtype="8" fill="hold"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ipe(left)">
                                      <p:cBhvr>
                                        <p:cTn id="56" dur="500"/>
                                        <p:tgtEl>
                                          <p:spTgt spid="76"/>
                                        </p:tgtEl>
                                      </p:cBhvr>
                                    </p:animEffect>
                                  </p:childTnLst>
                                </p:cTn>
                              </p:par>
                            </p:childTnLst>
                          </p:cTn>
                        </p:par>
                        <p:par>
                          <p:cTn id="57" fill="hold">
                            <p:stCondLst>
                              <p:cond delay="3100"/>
                            </p:stCondLst>
                            <p:childTnLst>
                              <p:par>
                                <p:cTn id="58" presetID="22" presetClass="entr" presetSubtype="8" fill="hold" nodeType="afterEffect">
                                  <p:stCondLst>
                                    <p:cond delay="0"/>
                                  </p:stCondLst>
                                  <p:childTnLst>
                                    <p:set>
                                      <p:cBhvr>
                                        <p:cTn id="59" dur="1" fill="hold">
                                          <p:stCondLst>
                                            <p:cond delay="0"/>
                                          </p:stCondLst>
                                        </p:cTn>
                                        <p:tgtEl>
                                          <p:spTgt spid="82"/>
                                        </p:tgtEl>
                                        <p:attrNameLst>
                                          <p:attrName>style.visibility</p:attrName>
                                        </p:attrNameLst>
                                      </p:cBhvr>
                                      <p:to>
                                        <p:strVal val="visible"/>
                                      </p:to>
                                    </p:set>
                                    <p:animEffect transition="in" filter="wipe(left)">
                                      <p:cBhvr>
                                        <p:cTn id="6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算法）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31" name="组合 30"/>
          <p:cNvGrpSpPr/>
          <p:nvPr/>
        </p:nvGrpSpPr>
        <p:grpSpPr>
          <a:xfrm>
            <a:off x="515938" y="1514316"/>
            <a:ext cx="2189166" cy="525530"/>
            <a:chOff x="722008" y="1303131"/>
            <a:chExt cx="2090280" cy="501792"/>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3" y="1334724"/>
              <a:ext cx="1325407"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慢启动</a:t>
              </a:r>
            </a:p>
          </p:txBody>
        </p:sp>
      </p:grpSp>
      <p:grpSp>
        <p:nvGrpSpPr>
          <p:cNvPr id="64" name="组合 63"/>
          <p:cNvGrpSpPr/>
          <p:nvPr/>
        </p:nvGrpSpPr>
        <p:grpSpPr>
          <a:xfrm>
            <a:off x="795140" y="2192698"/>
            <a:ext cx="7036051" cy="514422"/>
            <a:chOff x="1403750" y="3554922"/>
            <a:chExt cx="7036051" cy="514422"/>
          </a:xfrm>
        </p:grpSpPr>
        <p:grpSp>
          <p:nvGrpSpPr>
            <p:cNvPr id="65" name="组合 64"/>
            <p:cNvGrpSpPr/>
            <p:nvPr/>
          </p:nvGrpSpPr>
          <p:grpSpPr>
            <a:xfrm>
              <a:off x="1403750" y="3593123"/>
              <a:ext cx="490436" cy="476221"/>
              <a:chOff x="1403750" y="3593123"/>
              <a:chExt cx="808892" cy="785446"/>
            </a:xfrm>
          </p:grpSpPr>
          <p:sp>
            <p:nvSpPr>
              <p:cNvPr id="69" name="对话气泡: 椭圆形 6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6"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建立连接时</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 MSS</a:t>
              </a:r>
            </a:p>
          </p:txBody>
        </p:sp>
      </p:grpSp>
      <p:sp>
        <p:nvSpPr>
          <p:cNvPr id="72" name="Text Box 79"/>
          <p:cNvSpPr txBox="1">
            <a:spLocks noChangeArrowheads="1"/>
          </p:cNvSpPr>
          <p:nvPr/>
        </p:nvSpPr>
        <p:spPr bwMode="auto">
          <a:xfrm>
            <a:off x="1285576" y="2707120"/>
            <a:ext cx="7309915" cy="88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例如</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MSS = 500 bytes &amp; RTT = 200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msec</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初始速率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20 kbps</a:t>
            </a:r>
          </a:p>
        </p:txBody>
      </p:sp>
      <p:grpSp>
        <p:nvGrpSpPr>
          <p:cNvPr id="73" name="组合 72"/>
          <p:cNvGrpSpPr/>
          <p:nvPr/>
        </p:nvGrpSpPr>
        <p:grpSpPr>
          <a:xfrm>
            <a:off x="795140" y="3607769"/>
            <a:ext cx="7036051" cy="521500"/>
            <a:chOff x="1403750" y="3547844"/>
            <a:chExt cx="7036051" cy="521500"/>
          </a:xfrm>
        </p:grpSpPr>
        <p:grpSp>
          <p:nvGrpSpPr>
            <p:cNvPr id="74" name="组合 73"/>
            <p:cNvGrpSpPr/>
            <p:nvPr/>
          </p:nvGrpSpPr>
          <p:grpSpPr>
            <a:xfrm>
              <a:off x="1403750" y="3593123"/>
              <a:ext cx="490436" cy="476221"/>
              <a:chOff x="1403750" y="3593123"/>
              <a:chExt cx="808892" cy="785446"/>
            </a:xfrm>
          </p:grpSpPr>
          <p:sp>
            <p:nvSpPr>
              <p:cNvPr id="76" name="对话气泡: 椭圆形 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75" name="Text Box 79"/>
            <p:cNvSpPr txBox="1">
              <a:spLocks noChangeArrowheads="1"/>
            </p:cNvSpPr>
            <p:nvPr/>
          </p:nvSpPr>
          <p:spPr bwMode="auto">
            <a:xfrm>
              <a:off x="2013554" y="3547844"/>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可用带宽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&gt;&gt; MSS/RTT</a:t>
              </a:r>
            </a:p>
          </p:txBody>
        </p:sp>
      </p:grpSp>
      <p:sp>
        <p:nvSpPr>
          <p:cNvPr id="78" name="Text Box 79"/>
          <p:cNvSpPr txBox="1">
            <a:spLocks noChangeArrowheads="1"/>
          </p:cNvSpPr>
          <p:nvPr/>
        </p:nvSpPr>
        <p:spPr bwMode="auto">
          <a:xfrm>
            <a:off x="1285576" y="4038710"/>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初始阶段以指数的速度增加发送速率</a:t>
            </a:r>
          </a:p>
        </p:txBody>
      </p:sp>
      <p:grpSp>
        <p:nvGrpSpPr>
          <p:cNvPr id="79" name="组合 78"/>
          <p:cNvGrpSpPr/>
          <p:nvPr/>
        </p:nvGrpSpPr>
        <p:grpSpPr>
          <a:xfrm>
            <a:off x="795140" y="4594862"/>
            <a:ext cx="11070795" cy="514422"/>
            <a:chOff x="1403750" y="3554922"/>
            <a:chExt cx="11070795" cy="514422"/>
          </a:xfrm>
        </p:grpSpPr>
        <p:grpSp>
          <p:nvGrpSpPr>
            <p:cNvPr id="80" name="组合 79"/>
            <p:cNvGrpSpPr/>
            <p:nvPr/>
          </p:nvGrpSpPr>
          <p:grpSpPr>
            <a:xfrm>
              <a:off x="1403750" y="3593123"/>
              <a:ext cx="490436" cy="476221"/>
              <a:chOff x="1403750" y="3593123"/>
              <a:chExt cx="808892" cy="785446"/>
            </a:xfrm>
          </p:grpSpPr>
          <p:sp>
            <p:nvSpPr>
              <p:cNvPr id="82" name="对话气泡: 椭圆形 81"/>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81" name="Text Box 79"/>
            <p:cNvSpPr txBox="1">
              <a:spLocks noChangeArrowheads="1"/>
            </p:cNvSpPr>
            <p:nvPr/>
          </p:nvSpPr>
          <p:spPr bwMode="auto">
            <a:xfrm>
              <a:off x="2013554" y="3554922"/>
              <a:ext cx="10460991"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连接初始阶段，以指数的速度增加发送速率，直到发生一个丢包事件为止</a:t>
              </a:r>
            </a:p>
          </p:txBody>
        </p:sp>
      </p:grpSp>
      <p:sp>
        <p:nvSpPr>
          <p:cNvPr id="84" name="Text Box 79"/>
          <p:cNvSpPr txBox="1">
            <a:spLocks noChangeArrowheads="1"/>
          </p:cNvSpPr>
          <p:nvPr/>
        </p:nvSpPr>
        <p:spPr bwMode="auto">
          <a:xfrm>
            <a:off x="1285575" y="5115196"/>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每收到一次确认则将</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的值增加一个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p>
        </p:txBody>
      </p:sp>
      <p:sp>
        <p:nvSpPr>
          <p:cNvPr id="447492" name="Text Box 4"/>
          <p:cNvSpPr txBox="1"/>
          <p:nvPr/>
        </p:nvSpPr>
        <p:spPr>
          <a:xfrm>
            <a:off x="1988595" y="5887405"/>
            <a:ext cx="7787709" cy="595932"/>
          </a:xfrm>
          <a:prstGeom prst="rect">
            <a:avLst/>
          </a:prstGeom>
          <a:noFill/>
          <a:ln w="9525">
            <a:noFill/>
          </a:ln>
        </p:spPr>
        <p:txBody>
          <a:bodyPr wrap="none">
            <a:spAutoFit/>
          </a:bodyPr>
          <a:lstStyle/>
          <a:p>
            <a:pPr algn="l" eaLnBrk="1" hangingPunct="1">
              <a:lnSpc>
                <a:spcPct val="110000"/>
              </a:lnSpc>
              <a:buClrTx/>
              <a:buSzTx/>
              <a:buFontTx/>
              <a:buNone/>
            </a:pPr>
            <a:r>
              <a:rPr kumimoji="1" lang="zh-CN" altLang="en-US" sz="32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总结</a:t>
            </a:r>
            <a:r>
              <a:rPr kumimoji="1" lang="zh-CN" altLang="en-US" sz="3200" dirty="0">
                <a:latin typeface="Times New Roman" panose="02020603050405020304" pitchFamily="18" charset="0"/>
                <a:ea typeface="思源黑体 CN Normal" panose="020B0400000000000000" pitchFamily="34" charset="-122"/>
                <a:cs typeface="Times New Roman" panose="02020603050405020304" pitchFamily="18" charset="0"/>
              </a:rPr>
              <a:t>: 初始速率很低但速率的增长速度很快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left)">
                                      <p:cBhvr>
                                        <p:cTn id="12" dur="500"/>
                                        <p:tgtEl>
                                          <p:spTgt spid="6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2">
                                            <p:txEl>
                                              <p:pRg st="0" end="0"/>
                                            </p:txEl>
                                          </p:spTgt>
                                        </p:tgtEl>
                                        <p:attrNameLst>
                                          <p:attrName>style.visibility</p:attrName>
                                        </p:attrNameLst>
                                      </p:cBhvr>
                                      <p:to>
                                        <p:strVal val="visible"/>
                                      </p:to>
                                    </p:set>
                                    <p:animEffect transition="in" filter="wipe(left)">
                                      <p:cBhvr>
                                        <p:cTn id="16" dur="500"/>
                                        <p:tgtEl>
                                          <p:spTgt spid="72">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2">
                                            <p:txEl>
                                              <p:pRg st="1" end="1"/>
                                            </p:txEl>
                                          </p:spTgt>
                                        </p:tgtEl>
                                        <p:attrNameLst>
                                          <p:attrName>style.visibility</p:attrName>
                                        </p:attrNameLst>
                                      </p:cBhvr>
                                      <p:to>
                                        <p:strVal val="visible"/>
                                      </p:to>
                                    </p:set>
                                    <p:animEffect transition="in" filter="wipe(left)">
                                      <p:cBhvr>
                                        <p:cTn id="20" dur="500"/>
                                        <p:tgtEl>
                                          <p:spTgt spid="7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8">
                                            <p:txEl>
                                              <p:pRg st="0" end="0"/>
                                            </p:txEl>
                                          </p:spTgt>
                                        </p:tgtEl>
                                        <p:attrNameLst>
                                          <p:attrName>style.visibility</p:attrName>
                                        </p:attrNameLst>
                                      </p:cBhvr>
                                      <p:to>
                                        <p:strVal val="visible"/>
                                      </p:to>
                                    </p:set>
                                    <p:animEffect transition="in" filter="wipe(left)">
                                      <p:cBhvr>
                                        <p:cTn id="29" dur="500"/>
                                        <p:tgtEl>
                                          <p:spTgt spid="7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left)">
                                      <p:cBhvr>
                                        <p:cTn id="34" dur="500"/>
                                        <p:tgtEl>
                                          <p:spTgt spid="7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4">
                                            <p:txEl>
                                              <p:pRg st="0" end="0"/>
                                            </p:txEl>
                                          </p:spTgt>
                                        </p:tgtEl>
                                        <p:attrNameLst>
                                          <p:attrName>style.visibility</p:attrName>
                                        </p:attrNameLst>
                                      </p:cBhvr>
                                      <p:to>
                                        <p:strVal val="visible"/>
                                      </p:to>
                                    </p:set>
                                    <p:animEffect transition="in" filter="wipe(left)">
                                      <p:cBhvr>
                                        <p:cTn id="38" dur="500"/>
                                        <p:tgtEl>
                                          <p:spTgt spid="8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447492"/>
                                        </p:tgtEl>
                                        <p:attrNameLst>
                                          <p:attrName>style.visibility</p:attrName>
                                        </p:attrNameLst>
                                      </p:cBhvr>
                                      <p:to>
                                        <p:strVal val="visible"/>
                                      </p:to>
                                    </p:set>
                                    <p:animEffect transition="in" filter="dissolve">
                                      <p:cBhvr>
                                        <p:cTn id="43" dur="500"/>
                                        <p:tgtEl>
                                          <p:spTgt spid="447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78" grpId="0" build="p"/>
      <p:bldP spid="84" grpId="0" build="p"/>
      <p:bldP spid="4474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629529" y="2525430"/>
            <a:ext cx="9880934" cy="876330"/>
            <a:chOff x="1403750" y="3593123"/>
            <a:chExt cx="9880934" cy="876330"/>
          </a:xfrm>
        </p:grpSpPr>
        <p:grpSp>
          <p:nvGrpSpPr>
            <p:cNvPr id="53" name="组合 52"/>
            <p:cNvGrpSpPr/>
            <p:nvPr/>
          </p:nvGrpSpPr>
          <p:grpSpPr>
            <a:xfrm>
              <a:off x="1403750" y="3593123"/>
              <a:ext cx="490436" cy="476221"/>
              <a:chOff x="1403750" y="3593123"/>
              <a:chExt cx="808892" cy="785446"/>
            </a:xfrm>
          </p:grpSpPr>
          <p:sp>
            <p:nvSpPr>
              <p:cNvPr id="55" name="对话气泡: 椭圆形 54"/>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4" name="Text Box 79"/>
            <p:cNvSpPr txBox="1">
              <a:spLocks noChangeArrowheads="1"/>
            </p:cNvSpPr>
            <p:nvPr/>
          </p:nvSpPr>
          <p:spPr bwMode="auto">
            <a:xfrm>
              <a:off x="1985932" y="3593123"/>
              <a:ext cx="9298752"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邮局不承诺平信一定安全可靠的送达，可能在路上丢失，但张三、李四可在较长时间内没有受到对方的回信时，再次誊写信件，寄出</a:t>
              </a:r>
            </a:p>
          </p:txBody>
        </p:sp>
      </p:grpSp>
      <p:grpSp>
        <p:nvGrpSpPr>
          <p:cNvPr id="57" name="组合 56"/>
          <p:cNvGrpSpPr/>
          <p:nvPr/>
        </p:nvGrpSpPr>
        <p:grpSpPr>
          <a:xfrm>
            <a:off x="1327190" y="3901355"/>
            <a:ext cx="8166132" cy="665209"/>
            <a:chOff x="5628271" y="3990399"/>
            <a:chExt cx="2321003" cy="890863"/>
          </a:xfrm>
        </p:grpSpPr>
        <p:sp>
          <p:nvSpPr>
            <p:cNvPr id="58" name="Rectangle 11"/>
            <p:cNvSpPr>
              <a:spLocks noChangeArrowheads="1"/>
            </p:cNvSpPr>
            <p:nvPr/>
          </p:nvSpPr>
          <p:spPr bwMode="auto">
            <a:xfrm>
              <a:off x="5628271" y="3990399"/>
              <a:ext cx="2290261" cy="825589"/>
            </a:xfrm>
            <a:prstGeom prst="roundRect">
              <a:avLst>
                <a:gd name="adj" fmla="val 50000"/>
              </a:avLst>
            </a:prstGeom>
            <a:solidFill>
              <a:schemeClr val="accent4"/>
            </a:solidFill>
            <a:ln w="9525">
              <a:noFill/>
              <a:miter lim="800000"/>
            </a:ln>
            <a:effectLst>
              <a:outerShdw dist="35921" dir="2700000" algn="ctr" rotWithShape="0">
                <a:schemeClr val="accent4">
                  <a:lumMod val="20000"/>
                  <a:lumOff val="80000"/>
                </a:scheme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2400" dirty="0">
                <a:solidFill>
                  <a:schemeClr val="tx1">
                    <a:lumMod val="85000"/>
                    <a:lumOff val="15000"/>
                  </a:schemeClr>
                </a:solidFill>
                <a:latin typeface="思源黑体 CN Normal" panose="020B0400000000000000" pitchFamily="34" charset="-122"/>
                <a:ea typeface="思源黑体 CN Normal" panose="020B0400000000000000" pitchFamily="34" charset="-122"/>
                <a:cs typeface="Arial" panose="020B0604020202020204" pitchFamily="34" charset="0"/>
              </a:endParaRPr>
            </a:p>
          </p:txBody>
        </p:sp>
        <p:sp>
          <p:nvSpPr>
            <p:cNvPr id="59" name="矩形 58"/>
            <p:cNvSpPr/>
            <p:nvPr/>
          </p:nvSpPr>
          <p:spPr>
            <a:xfrm>
              <a:off x="5659013" y="4050265"/>
              <a:ext cx="2290261" cy="830997"/>
            </a:xfrm>
            <a:prstGeom prst="rect">
              <a:avLst/>
            </a:prstGeom>
          </p:spPr>
          <p:txBody>
            <a:bodyPr wrap="square">
              <a:spAutoFit/>
            </a:bodyPr>
            <a:lstStyle/>
            <a:p>
              <a:r>
                <a:rPr kumimoji="1" lang="zh-CN" altLang="en-US" sz="2400" dirty="0">
                  <a:latin typeface="思源黑体 CN Normal" panose="020B0400000000000000" pitchFamily="34" charset="-122"/>
                  <a:ea typeface="思源黑体 CN Normal" panose="020B0400000000000000" pitchFamily="34" charset="-122"/>
                  <a:cs typeface="Arial" panose="020B0604020202020204" pitchFamily="34" charset="0"/>
                </a:rPr>
                <a:t>在网络层不提供某些服务的情况下，运输层自己提供</a:t>
              </a:r>
            </a:p>
          </p:txBody>
        </p:sp>
      </p:grpSp>
      <p:sp>
        <p:nvSpPr>
          <p:cNvPr id="23" name="矩形: 圆角 30"/>
          <p:cNvSpPr/>
          <p:nvPr/>
        </p:nvSpPr>
        <p:spPr>
          <a:xfrm>
            <a:off x="1080814" y="672629"/>
            <a:ext cx="62754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7" name="文本框 26"/>
          <p:cNvSpPr txBox="1"/>
          <p:nvPr/>
        </p:nvSpPr>
        <p:spPr>
          <a:xfrm>
            <a:off x="2027849" y="714295"/>
            <a:ext cx="5154440"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上例中的几种特殊场景</a:t>
            </a:r>
          </a:p>
        </p:txBody>
      </p:sp>
      <p:pic>
        <p:nvPicPr>
          <p:cNvPr id="33" name="图片 32"/>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430213" y="0"/>
            <a:ext cx="1607162" cy="1428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算法）</a:t>
                </a:r>
              </a:p>
            </p:txBody>
          </p:sp>
        </p:grpSp>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31" name="组合 30"/>
          <p:cNvGrpSpPr/>
          <p:nvPr/>
        </p:nvGrpSpPr>
        <p:grpSpPr>
          <a:xfrm>
            <a:off x="515938" y="1514316"/>
            <a:ext cx="2189166" cy="525530"/>
            <a:chOff x="722008" y="1303131"/>
            <a:chExt cx="2090280" cy="501792"/>
          </a:xfrm>
        </p:grpSpPr>
        <p:sp>
          <p:nvSpPr>
            <p:cNvPr id="32" name="流程图: 手动输入 6"/>
            <p:cNvSpPr/>
            <p:nvPr/>
          </p:nvSpPr>
          <p:spPr>
            <a:xfrm rot="5400000" flipV="1">
              <a:off x="1662513" y="632624"/>
              <a:ext cx="475861" cy="182368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3" name="组合 32"/>
            <p:cNvGrpSpPr/>
            <p:nvPr/>
          </p:nvGrpSpPr>
          <p:grpSpPr>
            <a:xfrm>
              <a:off x="722008" y="1303131"/>
              <a:ext cx="546594" cy="475865"/>
              <a:chOff x="708742" y="1296102"/>
              <a:chExt cx="454744" cy="283828"/>
            </a:xfrm>
          </p:grpSpPr>
          <p:sp>
            <p:nvSpPr>
              <p:cNvPr id="37" name="平行四边形 36"/>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38" name="平行四边形 37"/>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36" name="Text Box 79"/>
            <p:cNvSpPr txBox="1">
              <a:spLocks noChangeArrowheads="1"/>
            </p:cNvSpPr>
            <p:nvPr/>
          </p:nvSpPr>
          <p:spPr bwMode="auto">
            <a:xfrm>
              <a:off x="1268603" y="1334724"/>
              <a:ext cx="1325407"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慢启动</a:t>
              </a:r>
            </a:p>
          </p:txBody>
        </p:sp>
      </p:grpSp>
      <p:sp>
        <p:nvSpPr>
          <p:cNvPr id="106502" name="Line 4"/>
          <p:cNvSpPr/>
          <p:nvPr/>
        </p:nvSpPr>
        <p:spPr>
          <a:xfrm>
            <a:off x="5003652" y="2770374"/>
            <a:ext cx="2505075" cy="352425"/>
          </a:xfrm>
          <a:prstGeom prst="line">
            <a:avLst/>
          </a:prstGeom>
          <a:ln w="28575" cap="flat" cmpd="sng">
            <a:solidFill>
              <a:srgbClr val="0000FF"/>
            </a:solidFill>
            <a:prstDash val="solid"/>
            <a:headEnd type="none" w="med" len="med"/>
            <a:tailEnd type="triangle" w="med" len="med"/>
          </a:ln>
        </p:spPr>
      </p:sp>
      <p:graphicFrame>
        <p:nvGraphicFramePr>
          <p:cNvPr id="106503" name="Object 5"/>
          <p:cNvGraphicFramePr>
            <a:graphicFrameLocks noChangeAspect="1"/>
          </p:cNvGraphicFramePr>
          <p:nvPr>
            <p:extLst>
              <p:ext uri="{D42A27DB-BD31-4B8C-83A1-F6EECF244321}">
                <p14:modId xmlns:p14="http://schemas.microsoft.com/office/powerpoint/2010/main" val="2890773985"/>
              </p:ext>
            </p:extLst>
          </p:nvPr>
        </p:nvGraphicFramePr>
        <p:xfrm>
          <a:off x="4595665" y="2135374"/>
          <a:ext cx="485775" cy="385763"/>
        </p:xfrm>
        <a:graphic>
          <a:graphicData uri="http://schemas.openxmlformats.org/presentationml/2006/ole">
            <mc:AlternateContent xmlns:mc="http://schemas.openxmlformats.org/markup-compatibility/2006">
              <mc:Choice xmlns:v="urn:schemas-microsoft-com:vml" Requires="v">
                <p:oleObj spid="_x0000_s4178" r:id="rId5" imgW="1307465" imgH="1083945" progId="MS_ClipArt_Gallery.2">
                  <p:embed/>
                </p:oleObj>
              </mc:Choice>
              <mc:Fallback>
                <p:oleObj r:id="rId5" imgW="1307465" imgH="1083945" progId="MS_ClipArt_Gallery.2">
                  <p:embed/>
                  <p:pic>
                    <p:nvPicPr>
                      <p:cNvPr id="0" name="图片 3092"/>
                      <p:cNvPicPr/>
                      <p:nvPr/>
                    </p:nvPicPr>
                    <p:blipFill>
                      <a:blip r:embed="rId6"/>
                      <a:stretch>
                        <a:fillRect/>
                      </a:stretch>
                    </p:blipFill>
                    <p:spPr>
                      <a:xfrm>
                        <a:off x="4595665" y="2135374"/>
                        <a:ext cx="485775" cy="385763"/>
                      </a:xfrm>
                      <a:prstGeom prst="rect">
                        <a:avLst/>
                      </a:prstGeom>
                      <a:noFill/>
                      <a:ln w="38100">
                        <a:noFill/>
                        <a:miter/>
                      </a:ln>
                    </p:spPr>
                  </p:pic>
                </p:oleObj>
              </mc:Fallback>
            </mc:AlternateContent>
          </a:graphicData>
        </a:graphic>
      </p:graphicFrame>
      <p:sp>
        <p:nvSpPr>
          <p:cNvPr id="106504" name="Text Box 6"/>
          <p:cNvSpPr txBox="1"/>
          <p:nvPr/>
        </p:nvSpPr>
        <p:spPr>
          <a:xfrm>
            <a:off x="5029052" y="2135374"/>
            <a:ext cx="800100" cy="336550"/>
          </a:xfrm>
          <a:prstGeom prst="rect">
            <a:avLst/>
          </a:prstGeom>
          <a:noFill/>
          <a:ln w="9525">
            <a:noFill/>
          </a:ln>
        </p:spPr>
        <p:txBody>
          <a:bodyPr wrap="none">
            <a:spAutoFit/>
          </a:bodyPr>
          <a:lstStyle/>
          <a:p>
            <a:pPr algn="ctr">
              <a:buNone/>
            </a:pPr>
            <a:r>
              <a:rPr lang="zh-CN" altLang="en-US" sz="1600" dirty="0">
                <a:latin typeface="Arial" panose="020B0604020202020204" pitchFamily="34" charset="0"/>
                <a:ea typeface="楷体" panose="02010609060101010101" pitchFamily="49" charset="-122"/>
              </a:rPr>
              <a:t>主机 </a:t>
            </a:r>
            <a:r>
              <a:rPr lang="en-US" altLang="zh-CN" sz="1600" dirty="0">
                <a:latin typeface="Arial" panose="020B0604020202020204" pitchFamily="34" charset="0"/>
                <a:ea typeface="楷体" panose="02010609060101010101" pitchFamily="49" charset="-122"/>
              </a:rPr>
              <a:t>A</a:t>
            </a:r>
            <a:endParaRPr lang="en-US" altLang="zh-CN" sz="1000" dirty="0">
              <a:latin typeface="Arial" panose="020B0604020202020204" pitchFamily="34" charset="0"/>
              <a:ea typeface="楷体" panose="02010609060101010101" pitchFamily="49" charset="-122"/>
            </a:endParaRPr>
          </a:p>
        </p:txBody>
      </p:sp>
      <p:sp>
        <p:nvSpPr>
          <p:cNvPr id="106505" name="Text Box 7"/>
          <p:cNvSpPr txBox="1"/>
          <p:nvPr/>
        </p:nvSpPr>
        <p:spPr>
          <a:xfrm rot="408567">
            <a:off x="6116490" y="2737037"/>
            <a:ext cx="993775" cy="304800"/>
          </a:xfrm>
          <a:prstGeom prst="rect">
            <a:avLst/>
          </a:prstGeom>
          <a:noFill/>
          <a:ln w="9525">
            <a:noFill/>
          </a:ln>
        </p:spPr>
        <p:txBody>
          <a:bodyPr wrap="none">
            <a:spAutoFit/>
          </a:bodyPr>
          <a:lstStyle/>
          <a:p>
            <a:pPr algn="ctr">
              <a:buNone/>
            </a:pPr>
            <a:r>
              <a:rPr lang="en-US" altLang="zh-CN" sz="1400" dirty="0">
                <a:latin typeface="Arial" panose="020B0604020202020204" pitchFamily="34" charset="0"/>
                <a:ea typeface="楷体" panose="02010609060101010101" pitchFamily="49" charset="-122"/>
              </a:rPr>
              <a:t>1</a:t>
            </a:r>
            <a:r>
              <a:rPr lang="zh-CN" altLang="en-US" sz="1400" dirty="0">
                <a:latin typeface="Arial" panose="020B0604020202020204" pitchFamily="34" charset="0"/>
                <a:ea typeface="楷体" panose="02010609060101010101" pitchFamily="49" charset="-122"/>
              </a:rPr>
              <a:t>个报文段</a:t>
            </a:r>
            <a:endParaRPr lang="zh-CN" altLang="en-US" sz="1000" dirty="0">
              <a:latin typeface="Arial" panose="020B0604020202020204" pitchFamily="34" charset="0"/>
              <a:ea typeface="楷体" panose="02010609060101010101" pitchFamily="49" charset="-122"/>
            </a:endParaRPr>
          </a:p>
        </p:txBody>
      </p:sp>
      <p:sp>
        <p:nvSpPr>
          <p:cNvPr id="106506" name="Text Box 8"/>
          <p:cNvSpPr txBox="1"/>
          <p:nvPr/>
        </p:nvSpPr>
        <p:spPr>
          <a:xfrm rot="16200000">
            <a:off x="4563915" y="2973574"/>
            <a:ext cx="530225" cy="307975"/>
          </a:xfrm>
          <a:prstGeom prst="rect">
            <a:avLst/>
          </a:prstGeom>
          <a:noFill/>
          <a:ln w="9525">
            <a:noFill/>
          </a:ln>
        </p:spPr>
        <p:txBody>
          <a:bodyPr wrap="none">
            <a:spAutoFit/>
          </a:bodyPr>
          <a:lstStyle/>
          <a:p>
            <a:pPr algn="ctr">
              <a:buNone/>
            </a:pPr>
            <a:r>
              <a:rPr lang="en-US" altLang="zh-CN" sz="1400" dirty="0">
                <a:latin typeface="Arial" panose="020B0604020202020204" pitchFamily="34" charset="0"/>
                <a:ea typeface="楷体" panose="02010609060101010101" pitchFamily="49" charset="-122"/>
              </a:rPr>
              <a:t>RTT</a:t>
            </a:r>
            <a:endParaRPr lang="en-US" altLang="zh-CN" sz="1000" dirty="0">
              <a:latin typeface="Arial" panose="020B0604020202020204" pitchFamily="34" charset="0"/>
              <a:ea typeface="楷体" panose="02010609060101010101" pitchFamily="49" charset="-122"/>
            </a:endParaRPr>
          </a:p>
        </p:txBody>
      </p:sp>
      <p:graphicFrame>
        <p:nvGraphicFramePr>
          <p:cNvPr id="106507" name="Object 9"/>
          <p:cNvGraphicFramePr>
            <a:graphicFrameLocks noChangeAspect="1"/>
          </p:cNvGraphicFramePr>
          <p:nvPr>
            <p:extLst>
              <p:ext uri="{D42A27DB-BD31-4B8C-83A1-F6EECF244321}">
                <p14:modId xmlns:p14="http://schemas.microsoft.com/office/powerpoint/2010/main" val="2135312130"/>
              </p:ext>
            </p:extLst>
          </p:nvPr>
        </p:nvGraphicFramePr>
        <p:xfrm>
          <a:off x="7253140" y="2144899"/>
          <a:ext cx="485775" cy="385763"/>
        </p:xfrm>
        <a:graphic>
          <a:graphicData uri="http://schemas.openxmlformats.org/presentationml/2006/ole">
            <mc:AlternateContent xmlns:mc="http://schemas.openxmlformats.org/markup-compatibility/2006">
              <mc:Choice xmlns:v="urn:schemas-microsoft-com:vml" Requires="v">
                <p:oleObj spid="_x0000_s4179" r:id="rId7" imgW="1307465" imgH="1083945" progId="MS_ClipArt_Gallery.2">
                  <p:embed/>
                </p:oleObj>
              </mc:Choice>
              <mc:Fallback>
                <p:oleObj r:id="rId7" imgW="1307465" imgH="1083945" progId="MS_ClipArt_Gallery.2">
                  <p:embed/>
                  <p:pic>
                    <p:nvPicPr>
                      <p:cNvPr id="0" name="图片 3093"/>
                      <p:cNvPicPr/>
                      <p:nvPr/>
                    </p:nvPicPr>
                    <p:blipFill>
                      <a:blip r:embed="rId6"/>
                      <a:stretch>
                        <a:fillRect/>
                      </a:stretch>
                    </p:blipFill>
                    <p:spPr>
                      <a:xfrm>
                        <a:off x="7253140" y="2144899"/>
                        <a:ext cx="485775" cy="385763"/>
                      </a:xfrm>
                      <a:prstGeom prst="rect">
                        <a:avLst/>
                      </a:prstGeom>
                      <a:noFill/>
                      <a:ln w="38100">
                        <a:noFill/>
                        <a:miter/>
                      </a:ln>
                    </p:spPr>
                  </p:pic>
                </p:oleObj>
              </mc:Fallback>
            </mc:AlternateContent>
          </a:graphicData>
        </a:graphic>
      </p:graphicFrame>
      <p:sp>
        <p:nvSpPr>
          <p:cNvPr id="106508" name="Text Box 10"/>
          <p:cNvSpPr txBox="1"/>
          <p:nvPr/>
        </p:nvSpPr>
        <p:spPr>
          <a:xfrm>
            <a:off x="6541940" y="2154424"/>
            <a:ext cx="801687" cy="338138"/>
          </a:xfrm>
          <a:prstGeom prst="rect">
            <a:avLst/>
          </a:prstGeom>
          <a:noFill/>
          <a:ln w="9525">
            <a:noFill/>
          </a:ln>
        </p:spPr>
        <p:txBody>
          <a:bodyPr wrap="none">
            <a:spAutoFit/>
          </a:bodyPr>
          <a:lstStyle/>
          <a:p>
            <a:pPr algn="ctr">
              <a:buNone/>
            </a:pPr>
            <a:r>
              <a:rPr lang="zh-CN" altLang="en-US" sz="1600" dirty="0">
                <a:latin typeface="Arial" panose="020B0604020202020204" pitchFamily="34" charset="0"/>
                <a:ea typeface="楷体" panose="02010609060101010101" pitchFamily="49" charset="-122"/>
              </a:rPr>
              <a:t>主机 </a:t>
            </a:r>
            <a:r>
              <a:rPr lang="en-US" altLang="zh-CN" sz="1600" dirty="0">
                <a:latin typeface="Arial" panose="020B0604020202020204" pitchFamily="34" charset="0"/>
                <a:ea typeface="楷体" panose="02010609060101010101" pitchFamily="49" charset="-122"/>
              </a:rPr>
              <a:t>B</a:t>
            </a:r>
            <a:endParaRPr lang="en-US" altLang="zh-CN" sz="1000" dirty="0">
              <a:latin typeface="Arial" panose="020B0604020202020204" pitchFamily="34" charset="0"/>
              <a:ea typeface="楷体" panose="02010609060101010101" pitchFamily="49" charset="-122"/>
            </a:endParaRPr>
          </a:p>
        </p:txBody>
      </p:sp>
      <p:sp>
        <p:nvSpPr>
          <p:cNvPr id="106509" name="Line 11"/>
          <p:cNvSpPr/>
          <p:nvPr/>
        </p:nvSpPr>
        <p:spPr>
          <a:xfrm>
            <a:off x="4998890" y="2584637"/>
            <a:ext cx="0" cy="3848100"/>
          </a:xfrm>
          <a:prstGeom prst="line">
            <a:avLst/>
          </a:prstGeom>
          <a:ln w="19050" cap="flat" cmpd="sng">
            <a:solidFill>
              <a:schemeClr val="tx1"/>
            </a:solidFill>
            <a:prstDash val="solid"/>
            <a:headEnd type="none" w="med" len="med"/>
            <a:tailEnd type="triangle" w="med" len="med"/>
          </a:ln>
        </p:spPr>
      </p:sp>
      <p:sp>
        <p:nvSpPr>
          <p:cNvPr id="106510" name="Line 12"/>
          <p:cNvSpPr/>
          <p:nvPr/>
        </p:nvSpPr>
        <p:spPr>
          <a:xfrm>
            <a:off x="7513490" y="2622737"/>
            <a:ext cx="0" cy="3848100"/>
          </a:xfrm>
          <a:prstGeom prst="line">
            <a:avLst/>
          </a:prstGeom>
          <a:ln w="19050" cap="flat" cmpd="sng">
            <a:solidFill>
              <a:schemeClr val="tx1"/>
            </a:solidFill>
            <a:prstDash val="solid"/>
            <a:headEnd type="none" w="med" len="med"/>
            <a:tailEnd type="triangle" w="med" len="med"/>
          </a:ln>
        </p:spPr>
      </p:sp>
      <p:sp>
        <p:nvSpPr>
          <p:cNvPr id="106511" name="Line 13"/>
          <p:cNvSpPr/>
          <p:nvPr/>
        </p:nvSpPr>
        <p:spPr>
          <a:xfrm flipH="1" flipV="1">
            <a:off x="4817915" y="2756087"/>
            <a:ext cx="4762" cy="219075"/>
          </a:xfrm>
          <a:prstGeom prst="line">
            <a:avLst/>
          </a:prstGeom>
          <a:ln w="19050" cap="flat" cmpd="sng">
            <a:solidFill>
              <a:srgbClr val="0000FF"/>
            </a:solidFill>
            <a:prstDash val="solid"/>
            <a:headEnd type="none" w="med" len="med"/>
            <a:tailEnd type="triangle" w="med" len="med"/>
          </a:ln>
        </p:spPr>
      </p:sp>
      <p:sp>
        <p:nvSpPr>
          <p:cNvPr id="106512" name="Line 14"/>
          <p:cNvSpPr/>
          <p:nvPr/>
        </p:nvSpPr>
        <p:spPr>
          <a:xfrm>
            <a:off x="4827440" y="3318062"/>
            <a:ext cx="4762" cy="223837"/>
          </a:xfrm>
          <a:prstGeom prst="line">
            <a:avLst/>
          </a:prstGeom>
          <a:ln w="19050" cap="flat" cmpd="sng">
            <a:solidFill>
              <a:srgbClr val="0000FF"/>
            </a:solidFill>
            <a:prstDash val="solid"/>
            <a:headEnd type="none" w="med" len="med"/>
            <a:tailEnd type="triangle" w="med" len="med"/>
          </a:ln>
        </p:spPr>
      </p:sp>
      <p:sp>
        <p:nvSpPr>
          <p:cNvPr id="106513" name="Line 15"/>
          <p:cNvSpPr/>
          <p:nvPr/>
        </p:nvSpPr>
        <p:spPr>
          <a:xfrm flipV="1">
            <a:off x="4979840" y="3175187"/>
            <a:ext cx="2505075" cy="352425"/>
          </a:xfrm>
          <a:prstGeom prst="line">
            <a:avLst/>
          </a:prstGeom>
          <a:ln w="28575" cap="flat" cmpd="sng">
            <a:solidFill>
              <a:srgbClr val="0000FF"/>
            </a:solidFill>
            <a:prstDash val="solid"/>
            <a:headEnd type="triangle" w="med" len="med"/>
            <a:tailEnd type="none" w="med" len="med"/>
          </a:ln>
        </p:spPr>
      </p:sp>
      <p:grpSp>
        <p:nvGrpSpPr>
          <p:cNvPr id="106514" name="Group 16"/>
          <p:cNvGrpSpPr/>
          <p:nvPr/>
        </p:nvGrpSpPr>
        <p:grpSpPr>
          <a:xfrm>
            <a:off x="7215040" y="5902512"/>
            <a:ext cx="641350" cy="366712"/>
            <a:chOff x="3309" y="3518"/>
            <a:chExt cx="404" cy="231"/>
          </a:xfrm>
        </p:grpSpPr>
        <p:sp>
          <p:nvSpPr>
            <p:cNvPr id="106531" name="Rectangle 17"/>
            <p:cNvSpPr/>
            <p:nvPr/>
          </p:nvSpPr>
          <p:spPr>
            <a:xfrm>
              <a:off x="3342" y="3576"/>
              <a:ext cx="324" cy="156"/>
            </a:xfrm>
            <a:prstGeom prst="rect">
              <a:avLst/>
            </a:prstGeom>
            <a:solidFill>
              <a:schemeClr val="bg1"/>
            </a:solidFill>
            <a:ln w="9525">
              <a:noFill/>
            </a:ln>
          </p:spPr>
          <p:txBody>
            <a:bodyPr wrap="none" anchor="ctr" anchorCtr="0"/>
            <a:lstStyle/>
            <a:p>
              <a:pPr eaLnBrk="1" hangingPunct="1">
                <a:buNone/>
              </a:pPr>
              <a:endParaRPr lang="zh-CN" altLang="en-US" dirty="0">
                <a:latin typeface="Arial" panose="020B0604020202020204" pitchFamily="34" charset="0"/>
                <a:ea typeface="楷体" panose="02010609060101010101" pitchFamily="49" charset="-122"/>
              </a:endParaRPr>
            </a:p>
          </p:txBody>
        </p:sp>
        <p:sp>
          <p:nvSpPr>
            <p:cNvPr id="106532" name="Text Box 18"/>
            <p:cNvSpPr txBox="1"/>
            <p:nvPr/>
          </p:nvSpPr>
          <p:spPr>
            <a:xfrm>
              <a:off x="3309" y="3518"/>
              <a:ext cx="404" cy="231"/>
            </a:xfrm>
            <a:prstGeom prst="rect">
              <a:avLst/>
            </a:prstGeom>
            <a:noFill/>
            <a:ln w="9525">
              <a:noFill/>
            </a:ln>
          </p:spPr>
          <p:txBody>
            <a:bodyPr wrap="none">
              <a:spAutoFit/>
            </a:bodyPr>
            <a:lstStyle/>
            <a:p>
              <a:pPr algn="ctr">
                <a:buNone/>
              </a:pPr>
              <a:r>
                <a:rPr lang="zh-CN" altLang="en-US" dirty="0">
                  <a:latin typeface="Arial" panose="020B0604020202020204" pitchFamily="34" charset="0"/>
                  <a:ea typeface="楷体" panose="02010609060101010101" pitchFamily="49" charset="-122"/>
                </a:rPr>
                <a:t>时间</a:t>
              </a:r>
              <a:endParaRPr lang="zh-CN" altLang="en-US" sz="1000" dirty="0">
                <a:latin typeface="Arial" panose="020B0604020202020204" pitchFamily="34" charset="0"/>
                <a:ea typeface="楷体" panose="02010609060101010101" pitchFamily="49" charset="-122"/>
              </a:endParaRPr>
            </a:p>
          </p:txBody>
        </p:sp>
      </p:grpSp>
      <p:sp>
        <p:nvSpPr>
          <p:cNvPr id="106515" name="Line 19"/>
          <p:cNvSpPr/>
          <p:nvPr/>
        </p:nvSpPr>
        <p:spPr>
          <a:xfrm>
            <a:off x="5008415" y="3551424"/>
            <a:ext cx="2505075" cy="352425"/>
          </a:xfrm>
          <a:prstGeom prst="line">
            <a:avLst/>
          </a:prstGeom>
          <a:ln w="28575" cap="flat" cmpd="sng">
            <a:solidFill>
              <a:srgbClr val="0000FF"/>
            </a:solidFill>
            <a:prstDash val="solid"/>
            <a:headEnd type="none" w="med" len="med"/>
            <a:tailEnd type="triangle" w="med" len="med"/>
          </a:ln>
        </p:spPr>
      </p:sp>
      <p:sp>
        <p:nvSpPr>
          <p:cNvPr id="106516" name="Line 20"/>
          <p:cNvSpPr/>
          <p:nvPr/>
        </p:nvSpPr>
        <p:spPr>
          <a:xfrm>
            <a:off x="5003652" y="3637149"/>
            <a:ext cx="2505075" cy="352425"/>
          </a:xfrm>
          <a:prstGeom prst="line">
            <a:avLst/>
          </a:prstGeom>
          <a:ln w="28575" cap="flat" cmpd="sng">
            <a:solidFill>
              <a:srgbClr val="0000FF"/>
            </a:solidFill>
            <a:prstDash val="solid"/>
            <a:headEnd type="none" w="med" len="med"/>
            <a:tailEnd type="triangle" w="med" len="med"/>
          </a:ln>
        </p:spPr>
      </p:sp>
      <p:sp>
        <p:nvSpPr>
          <p:cNvPr id="106517" name="Line 21"/>
          <p:cNvSpPr/>
          <p:nvPr/>
        </p:nvSpPr>
        <p:spPr>
          <a:xfrm flipV="1">
            <a:off x="5003652" y="4161024"/>
            <a:ext cx="2528888" cy="361950"/>
          </a:xfrm>
          <a:prstGeom prst="line">
            <a:avLst/>
          </a:prstGeom>
          <a:ln w="28575" cap="flat" cmpd="sng">
            <a:solidFill>
              <a:srgbClr val="0000FF"/>
            </a:solidFill>
            <a:prstDash val="solid"/>
            <a:headEnd type="triangle" w="med" len="med"/>
            <a:tailEnd type="none" w="med" len="med"/>
          </a:ln>
        </p:spPr>
      </p:sp>
      <p:sp>
        <p:nvSpPr>
          <p:cNvPr id="106518" name="Line 22"/>
          <p:cNvSpPr/>
          <p:nvPr/>
        </p:nvSpPr>
        <p:spPr>
          <a:xfrm flipV="1">
            <a:off x="4976665" y="4421374"/>
            <a:ext cx="2505075" cy="352425"/>
          </a:xfrm>
          <a:prstGeom prst="line">
            <a:avLst/>
          </a:prstGeom>
          <a:ln w="28575" cap="flat" cmpd="sng">
            <a:solidFill>
              <a:srgbClr val="0000FF"/>
            </a:solidFill>
            <a:prstDash val="solid"/>
            <a:headEnd type="triangle" w="med" len="med"/>
            <a:tailEnd type="none" w="med" len="med"/>
          </a:ln>
        </p:spPr>
      </p:sp>
      <p:sp>
        <p:nvSpPr>
          <p:cNvPr id="106519" name="Text Box 23"/>
          <p:cNvSpPr txBox="1"/>
          <p:nvPr/>
        </p:nvSpPr>
        <p:spPr>
          <a:xfrm rot="408567">
            <a:off x="6110140" y="3511737"/>
            <a:ext cx="1073150" cy="304800"/>
          </a:xfrm>
          <a:prstGeom prst="rect">
            <a:avLst/>
          </a:prstGeom>
          <a:noFill/>
          <a:ln w="9525">
            <a:noFill/>
          </a:ln>
        </p:spPr>
        <p:txBody>
          <a:bodyPr wrap="none">
            <a:spAutoFit/>
          </a:bodyPr>
          <a:lstStyle/>
          <a:p>
            <a:pPr algn="ctr">
              <a:buNone/>
            </a:pPr>
            <a:r>
              <a:rPr lang="zh-CN" altLang="en-US" sz="1400" dirty="0">
                <a:latin typeface="Arial" panose="020B0604020202020204" pitchFamily="34" charset="0"/>
                <a:ea typeface="楷体" panose="02010609060101010101" pitchFamily="49" charset="-122"/>
              </a:rPr>
              <a:t>两个报文段</a:t>
            </a:r>
            <a:endParaRPr lang="zh-CN" altLang="en-US" sz="1000" dirty="0">
              <a:latin typeface="Arial" panose="020B0604020202020204" pitchFamily="34" charset="0"/>
              <a:ea typeface="楷体" panose="02010609060101010101" pitchFamily="49" charset="-122"/>
            </a:endParaRPr>
          </a:p>
        </p:txBody>
      </p:sp>
      <p:sp>
        <p:nvSpPr>
          <p:cNvPr id="106520" name="Text Box 24"/>
          <p:cNvSpPr txBox="1"/>
          <p:nvPr/>
        </p:nvSpPr>
        <p:spPr>
          <a:xfrm rot="408567">
            <a:off x="6216502" y="4526149"/>
            <a:ext cx="1073150" cy="304800"/>
          </a:xfrm>
          <a:prstGeom prst="rect">
            <a:avLst/>
          </a:prstGeom>
          <a:noFill/>
          <a:ln w="9525">
            <a:noFill/>
          </a:ln>
        </p:spPr>
        <p:txBody>
          <a:bodyPr wrap="none">
            <a:spAutoFit/>
          </a:bodyPr>
          <a:lstStyle/>
          <a:p>
            <a:pPr algn="ctr">
              <a:buNone/>
            </a:pPr>
            <a:r>
              <a:rPr lang="zh-CN" altLang="en-US" sz="1400" dirty="0">
                <a:latin typeface="Arial" panose="020B0604020202020204" pitchFamily="34" charset="0"/>
                <a:ea typeface="楷体" panose="02010609060101010101" pitchFamily="49" charset="-122"/>
              </a:rPr>
              <a:t>四个报文段</a:t>
            </a:r>
            <a:endParaRPr lang="zh-CN" altLang="en-US" sz="1000" dirty="0">
              <a:latin typeface="Arial" panose="020B0604020202020204" pitchFamily="34" charset="0"/>
              <a:ea typeface="楷体" panose="02010609060101010101" pitchFamily="49" charset="-122"/>
            </a:endParaRPr>
          </a:p>
        </p:txBody>
      </p:sp>
      <p:grpSp>
        <p:nvGrpSpPr>
          <p:cNvPr id="106521" name="Group 25"/>
          <p:cNvGrpSpPr/>
          <p:nvPr/>
        </p:nvGrpSpPr>
        <p:grpSpPr>
          <a:xfrm>
            <a:off x="4998890" y="4556312"/>
            <a:ext cx="2519362" cy="652462"/>
            <a:chOff x="3954" y="2214"/>
            <a:chExt cx="1587" cy="411"/>
          </a:xfrm>
        </p:grpSpPr>
        <p:sp>
          <p:nvSpPr>
            <p:cNvPr id="106527" name="Line 26"/>
            <p:cNvSpPr/>
            <p:nvPr/>
          </p:nvSpPr>
          <p:spPr>
            <a:xfrm>
              <a:off x="3963" y="2214"/>
              <a:ext cx="1578" cy="222"/>
            </a:xfrm>
            <a:prstGeom prst="line">
              <a:avLst/>
            </a:prstGeom>
            <a:ln w="28575" cap="flat" cmpd="sng">
              <a:solidFill>
                <a:srgbClr val="0000FF"/>
              </a:solidFill>
              <a:prstDash val="solid"/>
              <a:headEnd type="none" w="med" len="med"/>
              <a:tailEnd type="triangle" w="med" len="med"/>
            </a:ln>
          </p:spPr>
        </p:sp>
        <p:sp>
          <p:nvSpPr>
            <p:cNvPr id="106528" name="Line 27"/>
            <p:cNvSpPr/>
            <p:nvPr/>
          </p:nvSpPr>
          <p:spPr>
            <a:xfrm>
              <a:off x="3954" y="2274"/>
              <a:ext cx="1578" cy="222"/>
            </a:xfrm>
            <a:prstGeom prst="line">
              <a:avLst/>
            </a:prstGeom>
            <a:ln w="28575" cap="flat" cmpd="sng">
              <a:solidFill>
                <a:srgbClr val="0000FF"/>
              </a:solidFill>
              <a:prstDash val="solid"/>
              <a:headEnd type="none" w="med" len="med"/>
              <a:tailEnd type="triangle" w="med" len="med"/>
            </a:ln>
          </p:spPr>
        </p:sp>
        <p:sp>
          <p:nvSpPr>
            <p:cNvPr id="106529" name="Line 28"/>
            <p:cNvSpPr/>
            <p:nvPr/>
          </p:nvSpPr>
          <p:spPr>
            <a:xfrm>
              <a:off x="3963" y="2340"/>
              <a:ext cx="1578" cy="222"/>
            </a:xfrm>
            <a:prstGeom prst="line">
              <a:avLst/>
            </a:prstGeom>
            <a:ln w="28575" cap="flat" cmpd="sng">
              <a:solidFill>
                <a:srgbClr val="0000FF"/>
              </a:solidFill>
              <a:prstDash val="solid"/>
              <a:headEnd type="none" w="med" len="med"/>
              <a:tailEnd type="triangle" w="med" len="med"/>
            </a:ln>
          </p:spPr>
        </p:sp>
        <p:sp>
          <p:nvSpPr>
            <p:cNvPr id="106530" name="Line 29"/>
            <p:cNvSpPr/>
            <p:nvPr/>
          </p:nvSpPr>
          <p:spPr>
            <a:xfrm>
              <a:off x="3957" y="2403"/>
              <a:ext cx="1578" cy="222"/>
            </a:xfrm>
            <a:prstGeom prst="line">
              <a:avLst/>
            </a:prstGeom>
            <a:ln w="28575" cap="flat" cmpd="sng">
              <a:solidFill>
                <a:srgbClr val="0000FF"/>
              </a:solidFill>
              <a:prstDash val="solid"/>
              <a:headEnd type="none" w="med" len="med"/>
              <a:tailEnd type="triangle" w="med" len="med"/>
            </a:ln>
          </p:spPr>
        </p:sp>
      </p:grpSp>
      <p:grpSp>
        <p:nvGrpSpPr>
          <p:cNvPr id="106522" name="Group 30"/>
          <p:cNvGrpSpPr/>
          <p:nvPr/>
        </p:nvGrpSpPr>
        <p:grpSpPr>
          <a:xfrm flipV="1">
            <a:off x="5284640" y="4937312"/>
            <a:ext cx="2228850" cy="604837"/>
            <a:chOff x="3954" y="2214"/>
            <a:chExt cx="1587" cy="411"/>
          </a:xfrm>
        </p:grpSpPr>
        <p:sp>
          <p:nvSpPr>
            <p:cNvPr id="106523" name="Line 31"/>
            <p:cNvSpPr/>
            <p:nvPr/>
          </p:nvSpPr>
          <p:spPr>
            <a:xfrm>
              <a:off x="3963" y="2214"/>
              <a:ext cx="1578" cy="222"/>
            </a:xfrm>
            <a:prstGeom prst="line">
              <a:avLst/>
            </a:prstGeom>
            <a:ln w="28575" cap="flat" cmpd="sng">
              <a:solidFill>
                <a:srgbClr val="0000FF"/>
              </a:solidFill>
              <a:prstDash val="solid"/>
              <a:headEnd type="triangle" w="med" len="med"/>
              <a:tailEnd type="none" w="med" len="med"/>
            </a:ln>
          </p:spPr>
        </p:sp>
        <p:sp>
          <p:nvSpPr>
            <p:cNvPr id="106524" name="Line 32"/>
            <p:cNvSpPr/>
            <p:nvPr/>
          </p:nvSpPr>
          <p:spPr>
            <a:xfrm>
              <a:off x="3954" y="2274"/>
              <a:ext cx="1578" cy="222"/>
            </a:xfrm>
            <a:prstGeom prst="line">
              <a:avLst/>
            </a:prstGeom>
            <a:ln w="28575" cap="flat" cmpd="sng">
              <a:solidFill>
                <a:srgbClr val="0000FF"/>
              </a:solidFill>
              <a:prstDash val="solid"/>
              <a:headEnd type="triangle" w="med" len="med"/>
              <a:tailEnd type="none" w="med" len="med"/>
            </a:ln>
          </p:spPr>
        </p:sp>
        <p:sp>
          <p:nvSpPr>
            <p:cNvPr id="106525" name="Line 33"/>
            <p:cNvSpPr/>
            <p:nvPr/>
          </p:nvSpPr>
          <p:spPr>
            <a:xfrm>
              <a:off x="3963" y="2340"/>
              <a:ext cx="1578" cy="222"/>
            </a:xfrm>
            <a:prstGeom prst="line">
              <a:avLst/>
            </a:prstGeom>
            <a:ln w="28575" cap="flat" cmpd="sng">
              <a:solidFill>
                <a:srgbClr val="0000FF"/>
              </a:solidFill>
              <a:prstDash val="solid"/>
              <a:headEnd type="triangle" w="med" len="med"/>
              <a:tailEnd type="none" w="med" len="med"/>
            </a:ln>
          </p:spPr>
        </p:sp>
        <p:sp>
          <p:nvSpPr>
            <p:cNvPr id="106526" name="Line 34"/>
            <p:cNvSpPr/>
            <p:nvPr/>
          </p:nvSpPr>
          <p:spPr>
            <a:xfrm>
              <a:off x="3957" y="2403"/>
              <a:ext cx="1578" cy="222"/>
            </a:xfrm>
            <a:prstGeom prst="line">
              <a:avLst/>
            </a:prstGeom>
            <a:ln w="28575" cap="flat" cmpd="sng">
              <a:solidFill>
                <a:srgbClr val="0000FF"/>
              </a:solidFill>
              <a:prstDash val="solid"/>
              <a:headEnd type="triangl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算法）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40" name="组合 39"/>
          <p:cNvGrpSpPr/>
          <p:nvPr/>
        </p:nvGrpSpPr>
        <p:grpSpPr>
          <a:xfrm>
            <a:off x="757986" y="2858500"/>
            <a:ext cx="7919719" cy="514422"/>
            <a:chOff x="1403750" y="3554922"/>
            <a:chExt cx="7919719" cy="514422"/>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门限值设为当前</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的一半（门限值初始值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65kB</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46" name="组合 45"/>
          <p:cNvGrpSpPr/>
          <p:nvPr/>
        </p:nvGrpSpPr>
        <p:grpSpPr>
          <a:xfrm>
            <a:off x="757984" y="3751830"/>
            <a:ext cx="7036051" cy="514422"/>
            <a:chOff x="1403750" y="3554922"/>
            <a:chExt cx="7036051" cy="514422"/>
          </a:xfrm>
        </p:grpSpPr>
        <p:grpSp>
          <p:nvGrpSpPr>
            <p:cNvPr id="47" name="组合 46"/>
            <p:cNvGrpSpPr/>
            <p:nvPr/>
          </p:nvGrpSpPr>
          <p:grpSpPr>
            <a:xfrm>
              <a:off x="1403750" y="3593123"/>
              <a:ext cx="490436" cy="476221"/>
              <a:chOff x="1403750" y="3593123"/>
              <a:chExt cx="808892" cy="785446"/>
            </a:xfrm>
          </p:grpSpPr>
          <p:sp>
            <p:nvSpPr>
              <p:cNvPr id="49" name="对话气泡: 椭圆形 4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8"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将</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减为新的门限值 </a:t>
              </a:r>
              <a:r>
                <a:rPr kumimoji="1" lang="en-US" altLang="zh-CN" sz="2400" b="1"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+ 3MSS</a:t>
              </a:r>
            </a:p>
          </p:txBody>
        </p:sp>
      </p:grpSp>
      <p:grpSp>
        <p:nvGrpSpPr>
          <p:cNvPr id="51" name="组合 50"/>
          <p:cNvGrpSpPr/>
          <p:nvPr/>
        </p:nvGrpSpPr>
        <p:grpSpPr>
          <a:xfrm>
            <a:off x="757986" y="4626355"/>
            <a:ext cx="7036051" cy="514422"/>
            <a:chOff x="1403750" y="3554922"/>
            <a:chExt cx="7036051" cy="514422"/>
          </a:xfrm>
        </p:grpSpPr>
        <p:grpSp>
          <p:nvGrpSpPr>
            <p:cNvPr id="52" name="组合 51"/>
            <p:cNvGrpSpPr/>
            <p:nvPr/>
          </p:nvGrpSpPr>
          <p:grpSpPr>
            <a:xfrm>
              <a:off x="1403750" y="3593123"/>
              <a:ext cx="490436" cy="476221"/>
              <a:chOff x="1403750" y="3593123"/>
              <a:chExt cx="808892" cy="785446"/>
            </a:xfrm>
          </p:grpSpPr>
          <p:sp>
            <p:nvSpPr>
              <p:cNvPr id="54" name="对话气泡: 椭圆形 5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53"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线性增大拥塞窗口</a:t>
              </a:r>
            </a:p>
          </p:txBody>
        </p:sp>
      </p:grpSp>
      <p:grpSp>
        <p:nvGrpSpPr>
          <p:cNvPr id="2" name="组合 1"/>
          <p:cNvGrpSpPr/>
          <p:nvPr/>
        </p:nvGrpSpPr>
        <p:grpSpPr>
          <a:xfrm>
            <a:off x="615381" y="1908530"/>
            <a:ext cx="6898307" cy="546155"/>
            <a:chOff x="430213" y="1601272"/>
            <a:chExt cx="6898307" cy="546155"/>
          </a:xfrm>
        </p:grpSpPr>
        <p:sp>
          <p:nvSpPr>
            <p:cNvPr id="61" name="流程图: 手动输入 6"/>
            <p:cNvSpPr/>
            <p:nvPr/>
          </p:nvSpPr>
          <p:spPr>
            <a:xfrm rot="5400000" flipV="1">
              <a:off x="4089679" y="-997294"/>
              <a:ext cx="498372" cy="573806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35" name="组合 34"/>
            <p:cNvGrpSpPr/>
            <p:nvPr/>
          </p:nvGrpSpPr>
          <p:grpSpPr>
            <a:xfrm>
              <a:off x="430213" y="1601272"/>
              <a:ext cx="6898307" cy="546155"/>
              <a:chOff x="722008" y="1303131"/>
              <a:chExt cx="6586706" cy="521485"/>
            </a:xfrm>
          </p:grpSpPr>
          <p:sp>
            <p:nvSpPr>
              <p:cNvPr id="39" name="流程图: 手动输入 6"/>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45" name="组合 44"/>
              <p:cNvGrpSpPr/>
              <p:nvPr/>
            </p:nvGrpSpPr>
            <p:grpSpPr>
              <a:xfrm>
                <a:off x="722008" y="1303131"/>
                <a:ext cx="546594" cy="475865"/>
                <a:chOff x="708742" y="1296102"/>
                <a:chExt cx="454744" cy="283828"/>
              </a:xfrm>
            </p:grpSpPr>
            <p:sp>
              <p:nvSpPr>
                <p:cNvPr id="59" name="平行四边形 58"/>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60" name="平行四边形 59"/>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58" name="Text Box 79"/>
              <p:cNvSpPr txBox="1">
                <a:spLocks noChangeArrowheads="1"/>
              </p:cNvSpPr>
              <p:nvPr/>
            </p:nvSpPr>
            <p:spPr bwMode="auto">
              <a:xfrm>
                <a:off x="1172745" y="1354417"/>
                <a:ext cx="6135969"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对收到</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3</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个重复</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ACK</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的反应</a:t>
                </a:r>
                <a:r>
                  <a:rPr kumimoji="1" lang="en-US" altLang="zh-CN"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a:t>
                </a:r>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快速重传</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算法）</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86" name="组合 85"/>
          <p:cNvGrpSpPr/>
          <p:nvPr/>
        </p:nvGrpSpPr>
        <p:grpSpPr>
          <a:xfrm>
            <a:off x="610215" y="2550343"/>
            <a:ext cx="7919719" cy="514422"/>
            <a:chOff x="1403750" y="3554922"/>
            <a:chExt cx="7919719" cy="514422"/>
          </a:xfrm>
        </p:grpSpPr>
        <p:grpSp>
          <p:nvGrpSpPr>
            <p:cNvPr id="87" name="组合 86"/>
            <p:cNvGrpSpPr/>
            <p:nvPr/>
          </p:nvGrpSpPr>
          <p:grpSpPr>
            <a:xfrm>
              <a:off x="1403750" y="3593123"/>
              <a:ext cx="490436" cy="476221"/>
              <a:chOff x="1403750" y="3593123"/>
              <a:chExt cx="808892" cy="785446"/>
            </a:xfrm>
          </p:grpSpPr>
          <p:sp>
            <p:nvSpPr>
              <p:cNvPr id="89" name="对话气泡: 椭圆形 8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88" name="Text Box 79"/>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门限值设为当前</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的一半（门限值初始值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65kB</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91" name="组合 90"/>
          <p:cNvGrpSpPr/>
          <p:nvPr/>
        </p:nvGrpSpPr>
        <p:grpSpPr>
          <a:xfrm>
            <a:off x="610213" y="3196023"/>
            <a:ext cx="7036051" cy="514422"/>
            <a:chOff x="1403750" y="3554922"/>
            <a:chExt cx="7036051" cy="514422"/>
          </a:xfrm>
        </p:grpSpPr>
        <p:grpSp>
          <p:nvGrpSpPr>
            <p:cNvPr id="92" name="组合 91"/>
            <p:cNvGrpSpPr/>
            <p:nvPr/>
          </p:nvGrpSpPr>
          <p:grpSpPr>
            <a:xfrm>
              <a:off x="1403750" y="3593123"/>
              <a:ext cx="490436" cy="476221"/>
              <a:chOff x="1403750" y="3593123"/>
              <a:chExt cx="808892" cy="785446"/>
            </a:xfrm>
          </p:grpSpPr>
          <p:sp>
            <p:nvSpPr>
              <p:cNvPr id="94" name="对话气泡: 椭圆形 93"/>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93"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将</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大小</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p>
          </p:txBody>
        </p:sp>
      </p:grpSp>
      <p:grpSp>
        <p:nvGrpSpPr>
          <p:cNvPr id="96" name="组合 95"/>
          <p:cNvGrpSpPr/>
          <p:nvPr/>
        </p:nvGrpSpPr>
        <p:grpSpPr>
          <a:xfrm>
            <a:off x="610215" y="3880048"/>
            <a:ext cx="7036051" cy="514422"/>
            <a:chOff x="1403750" y="3554922"/>
            <a:chExt cx="7036051" cy="514422"/>
          </a:xfrm>
        </p:grpSpPr>
        <p:grpSp>
          <p:nvGrpSpPr>
            <p:cNvPr id="97" name="组合 96"/>
            <p:cNvGrpSpPr/>
            <p:nvPr/>
          </p:nvGrpSpPr>
          <p:grpSpPr>
            <a:xfrm>
              <a:off x="1403750" y="3593123"/>
              <a:ext cx="490436" cy="476221"/>
              <a:chOff x="1403750" y="3593123"/>
              <a:chExt cx="808892" cy="785446"/>
            </a:xfrm>
          </p:grpSpPr>
          <p:sp>
            <p:nvSpPr>
              <p:cNvPr id="99" name="对话气泡: 椭圆形 9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98"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窗口以指数速度增大</a:t>
              </a:r>
            </a:p>
          </p:txBody>
        </p:sp>
      </p:grpSp>
      <p:grpSp>
        <p:nvGrpSpPr>
          <p:cNvPr id="2" name="组合 1"/>
          <p:cNvGrpSpPr/>
          <p:nvPr/>
        </p:nvGrpSpPr>
        <p:grpSpPr>
          <a:xfrm>
            <a:off x="610215" y="1882155"/>
            <a:ext cx="3733188" cy="508447"/>
            <a:chOff x="610215" y="2020702"/>
            <a:chExt cx="3733188" cy="508447"/>
          </a:xfrm>
        </p:grpSpPr>
        <p:sp>
          <p:nvSpPr>
            <p:cNvPr id="85" name="流程图: 手动输入 6"/>
            <p:cNvSpPr/>
            <p:nvPr/>
          </p:nvSpPr>
          <p:spPr>
            <a:xfrm rot="5400000" flipV="1">
              <a:off x="2653450" y="832689"/>
              <a:ext cx="498372" cy="288153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01" name="组合 100"/>
            <p:cNvGrpSpPr/>
            <p:nvPr/>
          </p:nvGrpSpPr>
          <p:grpSpPr>
            <a:xfrm>
              <a:off x="610215" y="2020702"/>
              <a:ext cx="3474188" cy="508447"/>
              <a:chOff x="722008" y="1303131"/>
              <a:chExt cx="3317257" cy="485480"/>
            </a:xfrm>
          </p:grpSpPr>
          <p:sp>
            <p:nvSpPr>
              <p:cNvPr id="102" name="流程图: 手动输入 6"/>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03" name="组合 102"/>
              <p:cNvGrpSpPr/>
              <p:nvPr/>
            </p:nvGrpSpPr>
            <p:grpSpPr>
              <a:xfrm>
                <a:off x="722008" y="1303131"/>
                <a:ext cx="546594" cy="475865"/>
                <a:chOff x="708742" y="1296102"/>
                <a:chExt cx="454744" cy="283828"/>
              </a:xfrm>
            </p:grpSpPr>
            <p:sp>
              <p:nvSpPr>
                <p:cNvPr id="105" name="平行四边形 104"/>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06" name="平行四边形 105"/>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04" name="Text Box 79"/>
              <p:cNvSpPr txBox="1">
                <a:spLocks noChangeArrowheads="1"/>
              </p:cNvSpPr>
              <p:nvPr/>
            </p:nvSpPr>
            <p:spPr bwMode="auto">
              <a:xfrm>
                <a:off x="1287890" y="1318412"/>
                <a:ext cx="2751375" cy="47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rPr>
                  <a:t>对超时事件的反应</a:t>
                </a:r>
              </a:p>
            </p:txBody>
          </p:sp>
        </p:grpSp>
      </p:grpSp>
      <p:grpSp>
        <p:nvGrpSpPr>
          <p:cNvPr id="56" name="组合 55"/>
          <p:cNvGrpSpPr/>
          <p:nvPr/>
        </p:nvGrpSpPr>
        <p:grpSpPr>
          <a:xfrm>
            <a:off x="610213" y="4564137"/>
            <a:ext cx="7036051" cy="514422"/>
            <a:chOff x="1403750" y="3554922"/>
            <a:chExt cx="7036051" cy="514422"/>
          </a:xfrm>
        </p:grpSpPr>
        <p:grpSp>
          <p:nvGrpSpPr>
            <p:cNvPr id="57" name="组合 56"/>
            <p:cNvGrpSpPr/>
            <p:nvPr/>
          </p:nvGrpSpPr>
          <p:grpSpPr>
            <a:xfrm>
              <a:off x="1403750" y="3593123"/>
              <a:ext cx="490436" cy="476221"/>
              <a:chOff x="1403750" y="3593123"/>
              <a:chExt cx="808892" cy="785446"/>
            </a:xfrm>
          </p:grpSpPr>
          <p:sp>
            <p:nvSpPr>
              <p:cNvPr id="63" name="对话气泡: 椭圆形 6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62" name="Text Box 79"/>
            <p:cNvSpPr txBox="1">
              <a:spLocks noChangeArrowheads="1"/>
            </p:cNvSpPr>
            <p:nvPr/>
          </p:nvSpPr>
          <p:spPr bwMode="auto">
            <a:xfrm>
              <a:off x="2013554" y="3554922"/>
              <a:ext cx="6426247"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窗口增大到门限值之后，再以线性速度增大</a:t>
              </a:r>
            </a:p>
          </p:txBody>
        </p:sp>
      </p:grpSp>
      <p:sp>
        <p:nvSpPr>
          <p:cNvPr id="449540" name="Text Box 4"/>
          <p:cNvSpPr txBox="1"/>
          <p:nvPr/>
        </p:nvSpPr>
        <p:spPr>
          <a:xfrm>
            <a:off x="552449" y="5373688"/>
            <a:ext cx="11239057" cy="876330"/>
          </a:xfrm>
          <a:prstGeom prst="rect">
            <a:avLst/>
          </a:prstGeom>
          <a:noFill/>
          <a:ln w="9525">
            <a:noFill/>
          </a:ln>
        </p:spPr>
        <p:txBody>
          <a:bodyPr wrap="square">
            <a:spAutoFit/>
          </a:bodyPr>
          <a:lstStyle/>
          <a:p>
            <a:pPr algn="l">
              <a:lnSpc>
                <a:spcPct val="110000"/>
              </a:lnSpc>
              <a:buClrTx/>
              <a:buSzTx/>
              <a:buFontTx/>
              <a:buNone/>
            </a:pP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特别说明：</a:t>
            </a:r>
            <a:r>
              <a:rPr kumimoji="1" lang="zh-CN" altLang="en-US" sz="2400" dirty="0">
                <a:solidFill>
                  <a:srgbClr val="0070C0"/>
                </a:solidFill>
                <a:latin typeface="Times New Roman" panose="02020603050405020304" pitchFamily="18" charset="0"/>
                <a:ea typeface="思源黑体 CN Normal" panose="020B0400000000000000" pitchFamily="34" charset="-122"/>
                <a:cs typeface="Times New Roman" panose="02020603050405020304" pitchFamily="18" charset="0"/>
              </a:rPr>
              <a:t>早期的TCP Tahoe版本对上述两个事件并不区分，统一将CongWin降为1。实际上， 3个重复的ACK相对超时来说是一个预警信号，因此在Reno版中作了区分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left)">
                                      <p:cBhvr>
                                        <p:cTn id="11" dur="500"/>
                                        <p:tgtEl>
                                          <p:spTgt spid="8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left)">
                                      <p:cBhvr>
                                        <p:cTn id="15" dur="500"/>
                                        <p:tgtEl>
                                          <p:spTgt spid="9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wipe(left)">
                                      <p:cBhvr>
                                        <p:cTn id="19" dur="500"/>
                                        <p:tgtEl>
                                          <p:spTgt spid="9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9540"/>
                                        </p:tgtEl>
                                        <p:attrNameLst>
                                          <p:attrName>style.visibility</p:attrName>
                                        </p:attrNameLst>
                                      </p:cBhvr>
                                      <p:to>
                                        <p:strVal val="visible"/>
                                      </p:to>
                                    </p:set>
                                    <p:animEffect transition="in" filter="dissolve">
                                      <p:cBhvr>
                                        <p:cTn id="28" dur="500"/>
                                        <p:tgtEl>
                                          <p:spTgt spid="44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378980" y="4606610"/>
            <a:ext cx="11434038" cy="882486"/>
            <a:chOff x="1403750" y="3593123"/>
            <a:chExt cx="11434038" cy="882486"/>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851857" cy="88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连接进行初始化时，将拥塞窗口置为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。图中的窗口单位不使用字节而使用</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报文段</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396" name="组合 395"/>
          <p:cNvGrpSpPr/>
          <p:nvPr/>
        </p:nvGrpSpPr>
        <p:grpSpPr>
          <a:xfrm>
            <a:off x="369127" y="5590936"/>
            <a:ext cx="11354303" cy="476221"/>
            <a:chOff x="1403750" y="3593123"/>
            <a:chExt cx="11354303" cy="476221"/>
          </a:xfrm>
        </p:grpSpPr>
        <p:grpSp>
          <p:nvGrpSpPr>
            <p:cNvPr id="397" name="组合 396"/>
            <p:cNvGrpSpPr/>
            <p:nvPr/>
          </p:nvGrpSpPr>
          <p:grpSpPr>
            <a:xfrm>
              <a:off x="1403750" y="3593123"/>
              <a:ext cx="490436" cy="476221"/>
              <a:chOff x="1403750" y="3593123"/>
              <a:chExt cx="808892" cy="785446"/>
            </a:xfrm>
          </p:grpSpPr>
          <p:sp>
            <p:nvSpPr>
              <p:cNvPr id="399" name="对话气泡: 椭圆形 398"/>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0"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398" name="Text Box 79"/>
            <p:cNvSpPr txBox="1">
              <a:spLocks noChangeArrowheads="1"/>
            </p:cNvSpPr>
            <p:nvPr/>
          </p:nvSpPr>
          <p:spPr bwMode="auto">
            <a:xfrm>
              <a:off x="1985931" y="3593123"/>
              <a:ext cx="10772122"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慢开始门限的初始值设置为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16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个报文段，即 </a:t>
              </a:r>
              <a:r>
                <a:rPr kumimoji="1" lang="en-US" altLang="zh-CN" sz="2400" dirty="0" err="1">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ssthresh</a:t>
              </a:r>
              <a:r>
                <a:rPr kumimoji="1" lang="en-US" altLang="zh-CN"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 = 16</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sp>
        <p:nvSpPr>
          <p:cNvPr id="401"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2"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3"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4"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5"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6"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7"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8"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09"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0"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1"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2"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3"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4"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5"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6"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7"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8"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19"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0"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1"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2"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3"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4"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5"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6"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7"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8"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29"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30"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31"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432"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433"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434"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435"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436"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437"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438"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439"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440"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441"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442"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443"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444"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445"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446"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447"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448"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449"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450"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451"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452"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453" name="Group 56"/>
          <p:cNvGrpSpPr/>
          <p:nvPr/>
        </p:nvGrpSpPr>
        <p:grpSpPr bwMode="auto">
          <a:xfrm>
            <a:off x="4314116" y="2019754"/>
            <a:ext cx="1395923" cy="760045"/>
            <a:chOff x="2934" y="1110"/>
            <a:chExt cx="1113" cy="606"/>
          </a:xfrm>
        </p:grpSpPr>
        <p:sp>
          <p:nvSpPr>
            <p:cNvPr id="454"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455"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456" name="Group 59"/>
          <p:cNvGrpSpPr/>
          <p:nvPr/>
        </p:nvGrpSpPr>
        <p:grpSpPr bwMode="auto">
          <a:xfrm>
            <a:off x="3965448" y="1470415"/>
            <a:ext cx="1341994" cy="416393"/>
            <a:chOff x="2656" y="672"/>
            <a:chExt cx="1070" cy="332"/>
          </a:xfrm>
        </p:grpSpPr>
        <p:sp>
          <p:nvSpPr>
            <p:cNvPr id="457"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458"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459" name="Group 62"/>
          <p:cNvGrpSpPr/>
          <p:nvPr/>
        </p:nvGrpSpPr>
        <p:grpSpPr bwMode="auto">
          <a:xfrm>
            <a:off x="1944933" y="3211242"/>
            <a:ext cx="1883804" cy="334871"/>
            <a:chOff x="1045" y="2060"/>
            <a:chExt cx="1502" cy="267"/>
          </a:xfrm>
        </p:grpSpPr>
        <p:sp>
          <p:nvSpPr>
            <p:cNvPr id="460"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461"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462" name="Group 65"/>
          <p:cNvGrpSpPr/>
          <p:nvPr/>
        </p:nvGrpSpPr>
        <p:grpSpPr bwMode="auto">
          <a:xfrm>
            <a:off x="2125540" y="1533124"/>
            <a:ext cx="1395923" cy="612049"/>
            <a:chOff x="1189" y="722"/>
            <a:chExt cx="1113" cy="488"/>
          </a:xfrm>
        </p:grpSpPr>
        <p:sp>
          <p:nvSpPr>
            <p:cNvPr id="463"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464"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465"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66"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67"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68"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69"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70"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71"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72"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FF0000"/>
                </a:solidFill>
                <a:ea typeface="楷体" panose="02010609060101010101" pitchFamily="49" charset="-122"/>
                <a:cs typeface="Arial" panose="020B0604020202020204" pitchFamily="34" charset="0"/>
              </a:rPr>
              <a:t>ssthresh</a:t>
            </a:r>
            <a:r>
              <a:rPr kumimoji="1" lang="en-US" altLang="zh-CN" sz="1580" dirty="0">
                <a:solidFill>
                  <a:srgbClr val="FF0000"/>
                </a:solidFill>
                <a:ea typeface="楷体" panose="02010609060101010101" pitchFamily="49" charset="-122"/>
                <a:cs typeface="Arial" panose="020B0604020202020204" pitchFamily="34" charset="0"/>
              </a:rPr>
              <a:t> = 16</a:t>
            </a:r>
          </a:p>
        </p:txBody>
      </p:sp>
      <p:sp>
        <p:nvSpPr>
          <p:cNvPr id="473"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74"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75"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76"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77"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78"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479"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480"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81"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82"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83"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484"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485" name="Group 90"/>
          <p:cNvGrpSpPr/>
          <p:nvPr/>
        </p:nvGrpSpPr>
        <p:grpSpPr bwMode="auto">
          <a:xfrm>
            <a:off x="1553624" y="2004702"/>
            <a:ext cx="1395923" cy="502934"/>
            <a:chOff x="733" y="1098"/>
            <a:chExt cx="1113" cy="401"/>
          </a:xfrm>
        </p:grpSpPr>
        <p:sp>
          <p:nvSpPr>
            <p:cNvPr id="486"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487"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488"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89"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0"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1"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2"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3"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4"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5"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6"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7"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8"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499"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0"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1"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2"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3"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4"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5"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6"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7"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8"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509"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4" presetClass="entr" presetSubtype="10" fill="hold" grpId="1" nodeType="afterEffect">
                                  <p:stCondLst>
                                    <p:cond delay="0"/>
                                  </p:stCondLst>
                                  <p:childTnLst>
                                    <p:set>
                                      <p:cBhvr>
                                        <p:cTn id="10" dur="1" fill="hold">
                                          <p:stCondLst>
                                            <p:cond delay="0"/>
                                          </p:stCondLst>
                                        </p:cTn>
                                        <p:tgtEl>
                                          <p:spTgt spid="472"/>
                                        </p:tgtEl>
                                        <p:attrNameLst>
                                          <p:attrName>style.visibility</p:attrName>
                                        </p:attrNameLst>
                                      </p:cBhvr>
                                      <p:to>
                                        <p:strVal val="visible"/>
                                      </p:to>
                                    </p:set>
                                    <p:animEffect transition="in" filter="randombar(horizontal)">
                                      <p:cBhvr>
                                        <p:cTn id="11" dur="500"/>
                                        <p:tgtEl>
                                          <p:spTgt spid="472"/>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401"/>
                                        </p:tgtEl>
                                        <p:attrNameLst>
                                          <p:attrName>style.visibility</p:attrName>
                                        </p:attrNameLst>
                                      </p:cBhvr>
                                      <p:to>
                                        <p:strVal val="visible"/>
                                      </p:to>
                                    </p:set>
                                    <p:animEffect transition="in" filter="randombar(horizontal)">
                                      <p:cBhvr>
                                        <p:cTn id="14" dur="500"/>
                                        <p:tgtEl>
                                          <p:spTgt spid="40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402"/>
                                        </p:tgtEl>
                                        <p:attrNameLst>
                                          <p:attrName>style.visibility</p:attrName>
                                        </p:attrNameLst>
                                      </p:cBhvr>
                                      <p:to>
                                        <p:strVal val="visible"/>
                                      </p:to>
                                    </p:set>
                                    <p:animEffect transition="in" filter="randombar(horizontal)">
                                      <p:cBhvr>
                                        <p:cTn id="17" dur="500"/>
                                        <p:tgtEl>
                                          <p:spTgt spid="40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randombar(horizontal)">
                                      <p:cBhvr>
                                        <p:cTn id="20" dur="500"/>
                                        <p:tgtEl>
                                          <p:spTgt spid="40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04"/>
                                        </p:tgtEl>
                                        <p:attrNameLst>
                                          <p:attrName>style.visibility</p:attrName>
                                        </p:attrNameLst>
                                      </p:cBhvr>
                                      <p:to>
                                        <p:strVal val="visible"/>
                                      </p:to>
                                    </p:set>
                                    <p:animEffect transition="in" filter="randombar(horizontal)">
                                      <p:cBhvr>
                                        <p:cTn id="23" dur="500"/>
                                        <p:tgtEl>
                                          <p:spTgt spid="40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05"/>
                                        </p:tgtEl>
                                        <p:attrNameLst>
                                          <p:attrName>style.visibility</p:attrName>
                                        </p:attrNameLst>
                                      </p:cBhvr>
                                      <p:to>
                                        <p:strVal val="visible"/>
                                      </p:to>
                                    </p:set>
                                    <p:animEffect transition="in" filter="randombar(horizontal)">
                                      <p:cBhvr>
                                        <p:cTn id="26" dur="500"/>
                                        <p:tgtEl>
                                          <p:spTgt spid="40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406"/>
                                        </p:tgtEl>
                                        <p:attrNameLst>
                                          <p:attrName>style.visibility</p:attrName>
                                        </p:attrNameLst>
                                      </p:cBhvr>
                                      <p:to>
                                        <p:strVal val="visible"/>
                                      </p:to>
                                    </p:set>
                                    <p:animEffect transition="in" filter="randombar(horizontal)">
                                      <p:cBhvr>
                                        <p:cTn id="29" dur="500"/>
                                        <p:tgtEl>
                                          <p:spTgt spid="40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407"/>
                                        </p:tgtEl>
                                        <p:attrNameLst>
                                          <p:attrName>style.visibility</p:attrName>
                                        </p:attrNameLst>
                                      </p:cBhvr>
                                      <p:to>
                                        <p:strVal val="visible"/>
                                      </p:to>
                                    </p:set>
                                    <p:animEffect transition="in" filter="randombar(horizontal)">
                                      <p:cBhvr>
                                        <p:cTn id="32" dur="500"/>
                                        <p:tgtEl>
                                          <p:spTgt spid="40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08"/>
                                        </p:tgtEl>
                                        <p:attrNameLst>
                                          <p:attrName>style.visibility</p:attrName>
                                        </p:attrNameLst>
                                      </p:cBhvr>
                                      <p:to>
                                        <p:strVal val="visible"/>
                                      </p:to>
                                    </p:set>
                                    <p:animEffect transition="in" filter="randombar(horizontal)">
                                      <p:cBhvr>
                                        <p:cTn id="35" dur="500"/>
                                        <p:tgtEl>
                                          <p:spTgt spid="40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09"/>
                                        </p:tgtEl>
                                        <p:attrNameLst>
                                          <p:attrName>style.visibility</p:attrName>
                                        </p:attrNameLst>
                                      </p:cBhvr>
                                      <p:to>
                                        <p:strVal val="visible"/>
                                      </p:to>
                                    </p:set>
                                    <p:animEffect transition="in" filter="randombar(horizontal)">
                                      <p:cBhvr>
                                        <p:cTn id="38" dur="500"/>
                                        <p:tgtEl>
                                          <p:spTgt spid="40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10"/>
                                        </p:tgtEl>
                                        <p:attrNameLst>
                                          <p:attrName>style.visibility</p:attrName>
                                        </p:attrNameLst>
                                      </p:cBhvr>
                                      <p:to>
                                        <p:strVal val="visible"/>
                                      </p:to>
                                    </p:set>
                                    <p:animEffect transition="in" filter="randombar(horizontal)">
                                      <p:cBhvr>
                                        <p:cTn id="41" dur="500"/>
                                        <p:tgtEl>
                                          <p:spTgt spid="410"/>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11"/>
                                        </p:tgtEl>
                                        <p:attrNameLst>
                                          <p:attrName>style.visibility</p:attrName>
                                        </p:attrNameLst>
                                      </p:cBhvr>
                                      <p:to>
                                        <p:strVal val="visible"/>
                                      </p:to>
                                    </p:set>
                                    <p:animEffect transition="in" filter="randombar(horizontal)">
                                      <p:cBhvr>
                                        <p:cTn id="44" dur="500"/>
                                        <p:tgtEl>
                                          <p:spTgt spid="41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12"/>
                                        </p:tgtEl>
                                        <p:attrNameLst>
                                          <p:attrName>style.visibility</p:attrName>
                                        </p:attrNameLst>
                                      </p:cBhvr>
                                      <p:to>
                                        <p:strVal val="visible"/>
                                      </p:to>
                                    </p:set>
                                    <p:animEffect transition="in" filter="randombar(horizontal)">
                                      <p:cBhvr>
                                        <p:cTn id="47" dur="500"/>
                                        <p:tgtEl>
                                          <p:spTgt spid="412"/>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413"/>
                                        </p:tgtEl>
                                        <p:attrNameLst>
                                          <p:attrName>style.visibility</p:attrName>
                                        </p:attrNameLst>
                                      </p:cBhvr>
                                      <p:to>
                                        <p:strVal val="visible"/>
                                      </p:to>
                                    </p:set>
                                    <p:animEffect transition="in" filter="randombar(horizontal)">
                                      <p:cBhvr>
                                        <p:cTn id="50" dur="500"/>
                                        <p:tgtEl>
                                          <p:spTgt spid="413"/>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414"/>
                                        </p:tgtEl>
                                        <p:attrNameLst>
                                          <p:attrName>style.visibility</p:attrName>
                                        </p:attrNameLst>
                                      </p:cBhvr>
                                      <p:to>
                                        <p:strVal val="visible"/>
                                      </p:to>
                                    </p:set>
                                    <p:animEffect transition="in" filter="randombar(horizontal)">
                                      <p:cBhvr>
                                        <p:cTn id="53" dur="500"/>
                                        <p:tgtEl>
                                          <p:spTgt spid="41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415"/>
                                        </p:tgtEl>
                                        <p:attrNameLst>
                                          <p:attrName>style.visibility</p:attrName>
                                        </p:attrNameLst>
                                      </p:cBhvr>
                                      <p:to>
                                        <p:strVal val="visible"/>
                                      </p:to>
                                    </p:set>
                                    <p:animEffect transition="in" filter="randombar(horizontal)">
                                      <p:cBhvr>
                                        <p:cTn id="56" dur="500"/>
                                        <p:tgtEl>
                                          <p:spTgt spid="415"/>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416"/>
                                        </p:tgtEl>
                                        <p:attrNameLst>
                                          <p:attrName>style.visibility</p:attrName>
                                        </p:attrNameLst>
                                      </p:cBhvr>
                                      <p:to>
                                        <p:strVal val="visible"/>
                                      </p:to>
                                    </p:set>
                                    <p:animEffect transition="in" filter="randombar(horizontal)">
                                      <p:cBhvr>
                                        <p:cTn id="59" dur="500"/>
                                        <p:tgtEl>
                                          <p:spTgt spid="41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17"/>
                                        </p:tgtEl>
                                        <p:attrNameLst>
                                          <p:attrName>style.visibility</p:attrName>
                                        </p:attrNameLst>
                                      </p:cBhvr>
                                      <p:to>
                                        <p:strVal val="visible"/>
                                      </p:to>
                                    </p:set>
                                    <p:animEffect transition="in" filter="randombar(horizontal)">
                                      <p:cBhvr>
                                        <p:cTn id="62" dur="500"/>
                                        <p:tgtEl>
                                          <p:spTgt spid="417"/>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18"/>
                                        </p:tgtEl>
                                        <p:attrNameLst>
                                          <p:attrName>style.visibility</p:attrName>
                                        </p:attrNameLst>
                                      </p:cBhvr>
                                      <p:to>
                                        <p:strVal val="visible"/>
                                      </p:to>
                                    </p:set>
                                    <p:animEffect transition="in" filter="randombar(horizontal)">
                                      <p:cBhvr>
                                        <p:cTn id="65" dur="500"/>
                                        <p:tgtEl>
                                          <p:spTgt spid="41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19"/>
                                        </p:tgtEl>
                                        <p:attrNameLst>
                                          <p:attrName>style.visibility</p:attrName>
                                        </p:attrNameLst>
                                      </p:cBhvr>
                                      <p:to>
                                        <p:strVal val="visible"/>
                                      </p:to>
                                    </p:set>
                                    <p:animEffect transition="in" filter="randombar(horizontal)">
                                      <p:cBhvr>
                                        <p:cTn id="68" dur="500"/>
                                        <p:tgtEl>
                                          <p:spTgt spid="41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420"/>
                                        </p:tgtEl>
                                        <p:attrNameLst>
                                          <p:attrName>style.visibility</p:attrName>
                                        </p:attrNameLst>
                                      </p:cBhvr>
                                      <p:to>
                                        <p:strVal val="visible"/>
                                      </p:to>
                                    </p:set>
                                    <p:animEffect transition="in" filter="randombar(horizontal)">
                                      <p:cBhvr>
                                        <p:cTn id="71" dur="500"/>
                                        <p:tgtEl>
                                          <p:spTgt spid="420"/>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421"/>
                                        </p:tgtEl>
                                        <p:attrNameLst>
                                          <p:attrName>style.visibility</p:attrName>
                                        </p:attrNameLst>
                                      </p:cBhvr>
                                      <p:to>
                                        <p:strVal val="visible"/>
                                      </p:to>
                                    </p:set>
                                    <p:animEffect transition="in" filter="randombar(horizontal)">
                                      <p:cBhvr>
                                        <p:cTn id="74" dur="500"/>
                                        <p:tgtEl>
                                          <p:spTgt spid="42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422"/>
                                        </p:tgtEl>
                                        <p:attrNameLst>
                                          <p:attrName>style.visibility</p:attrName>
                                        </p:attrNameLst>
                                      </p:cBhvr>
                                      <p:to>
                                        <p:strVal val="visible"/>
                                      </p:to>
                                    </p:set>
                                    <p:animEffect transition="in" filter="randombar(horizontal)">
                                      <p:cBhvr>
                                        <p:cTn id="77" dur="500"/>
                                        <p:tgtEl>
                                          <p:spTgt spid="422"/>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423"/>
                                        </p:tgtEl>
                                        <p:attrNameLst>
                                          <p:attrName>style.visibility</p:attrName>
                                        </p:attrNameLst>
                                      </p:cBhvr>
                                      <p:to>
                                        <p:strVal val="visible"/>
                                      </p:to>
                                    </p:set>
                                    <p:animEffect transition="in" filter="randombar(horizontal)">
                                      <p:cBhvr>
                                        <p:cTn id="80" dur="500"/>
                                        <p:tgtEl>
                                          <p:spTgt spid="423"/>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424"/>
                                        </p:tgtEl>
                                        <p:attrNameLst>
                                          <p:attrName>style.visibility</p:attrName>
                                        </p:attrNameLst>
                                      </p:cBhvr>
                                      <p:to>
                                        <p:strVal val="visible"/>
                                      </p:to>
                                    </p:set>
                                    <p:animEffect transition="in" filter="randombar(horizontal)">
                                      <p:cBhvr>
                                        <p:cTn id="83" dur="500"/>
                                        <p:tgtEl>
                                          <p:spTgt spid="424"/>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425"/>
                                        </p:tgtEl>
                                        <p:attrNameLst>
                                          <p:attrName>style.visibility</p:attrName>
                                        </p:attrNameLst>
                                      </p:cBhvr>
                                      <p:to>
                                        <p:strVal val="visible"/>
                                      </p:to>
                                    </p:set>
                                    <p:animEffect transition="in" filter="randombar(horizontal)">
                                      <p:cBhvr>
                                        <p:cTn id="86" dur="500"/>
                                        <p:tgtEl>
                                          <p:spTgt spid="425"/>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426"/>
                                        </p:tgtEl>
                                        <p:attrNameLst>
                                          <p:attrName>style.visibility</p:attrName>
                                        </p:attrNameLst>
                                      </p:cBhvr>
                                      <p:to>
                                        <p:strVal val="visible"/>
                                      </p:to>
                                    </p:set>
                                    <p:animEffect transition="in" filter="randombar(horizontal)">
                                      <p:cBhvr>
                                        <p:cTn id="89" dur="500"/>
                                        <p:tgtEl>
                                          <p:spTgt spid="426"/>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427"/>
                                        </p:tgtEl>
                                        <p:attrNameLst>
                                          <p:attrName>style.visibility</p:attrName>
                                        </p:attrNameLst>
                                      </p:cBhvr>
                                      <p:to>
                                        <p:strVal val="visible"/>
                                      </p:to>
                                    </p:set>
                                    <p:animEffect transition="in" filter="randombar(horizontal)">
                                      <p:cBhvr>
                                        <p:cTn id="92" dur="500"/>
                                        <p:tgtEl>
                                          <p:spTgt spid="427"/>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428"/>
                                        </p:tgtEl>
                                        <p:attrNameLst>
                                          <p:attrName>style.visibility</p:attrName>
                                        </p:attrNameLst>
                                      </p:cBhvr>
                                      <p:to>
                                        <p:strVal val="visible"/>
                                      </p:to>
                                    </p:set>
                                    <p:animEffect transition="in" filter="randombar(horizontal)">
                                      <p:cBhvr>
                                        <p:cTn id="95" dur="500"/>
                                        <p:tgtEl>
                                          <p:spTgt spid="428"/>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429"/>
                                        </p:tgtEl>
                                        <p:attrNameLst>
                                          <p:attrName>style.visibility</p:attrName>
                                        </p:attrNameLst>
                                      </p:cBhvr>
                                      <p:to>
                                        <p:strVal val="visible"/>
                                      </p:to>
                                    </p:set>
                                    <p:animEffect transition="in" filter="randombar(horizontal)">
                                      <p:cBhvr>
                                        <p:cTn id="98" dur="500"/>
                                        <p:tgtEl>
                                          <p:spTgt spid="429"/>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430"/>
                                        </p:tgtEl>
                                        <p:attrNameLst>
                                          <p:attrName>style.visibility</p:attrName>
                                        </p:attrNameLst>
                                      </p:cBhvr>
                                      <p:to>
                                        <p:strVal val="visible"/>
                                      </p:to>
                                    </p:set>
                                    <p:animEffect transition="in" filter="randombar(horizontal)">
                                      <p:cBhvr>
                                        <p:cTn id="101" dur="500"/>
                                        <p:tgtEl>
                                          <p:spTgt spid="430"/>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431"/>
                                        </p:tgtEl>
                                        <p:attrNameLst>
                                          <p:attrName>style.visibility</p:attrName>
                                        </p:attrNameLst>
                                      </p:cBhvr>
                                      <p:to>
                                        <p:strVal val="visible"/>
                                      </p:to>
                                    </p:set>
                                    <p:animEffect transition="in" filter="randombar(horizontal)">
                                      <p:cBhvr>
                                        <p:cTn id="104" dur="500"/>
                                        <p:tgtEl>
                                          <p:spTgt spid="431"/>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432"/>
                                        </p:tgtEl>
                                        <p:attrNameLst>
                                          <p:attrName>style.visibility</p:attrName>
                                        </p:attrNameLst>
                                      </p:cBhvr>
                                      <p:to>
                                        <p:strVal val="visible"/>
                                      </p:to>
                                    </p:set>
                                    <p:animEffect transition="in" filter="randombar(horizontal)">
                                      <p:cBhvr>
                                        <p:cTn id="107" dur="500"/>
                                        <p:tgtEl>
                                          <p:spTgt spid="432"/>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433"/>
                                        </p:tgtEl>
                                        <p:attrNameLst>
                                          <p:attrName>style.visibility</p:attrName>
                                        </p:attrNameLst>
                                      </p:cBhvr>
                                      <p:to>
                                        <p:strVal val="visible"/>
                                      </p:to>
                                    </p:set>
                                    <p:animEffect transition="in" filter="randombar(horizontal)">
                                      <p:cBhvr>
                                        <p:cTn id="110" dur="500"/>
                                        <p:tgtEl>
                                          <p:spTgt spid="433"/>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434"/>
                                        </p:tgtEl>
                                        <p:attrNameLst>
                                          <p:attrName>style.visibility</p:attrName>
                                        </p:attrNameLst>
                                      </p:cBhvr>
                                      <p:to>
                                        <p:strVal val="visible"/>
                                      </p:to>
                                    </p:set>
                                    <p:animEffect transition="in" filter="randombar(horizontal)">
                                      <p:cBhvr>
                                        <p:cTn id="113" dur="500"/>
                                        <p:tgtEl>
                                          <p:spTgt spid="434"/>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435"/>
                                        </p:tgtEl>
                                        <p:attrNameLst>
                                          <p:attrName>style.visibility</p:attrName>
                                        </p:attrNameLst>
                                      </p:cBhvr>
                                      <p:to>
                                        <p:strVal val="visible"/>
                                      </p:to>
                                    </p:set>
                                    <p:animEffect transition="in" filter="randombar(horizontal)">
                                      <p:cBhvr>
                                        <p:cTn id="116" dur="500"/>
                                        <p:tgtEl>
                                          <p:spTgt spid="435"/>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436"/>
                                        </p:tgtEl>
                                        <p:attrNameLst>
                                          <p:attrName>style.visibility</p:attrName>
                                        </p:attrNameLst>
                                      </p:cBhvr>
                                      <p:to>
                                        <p:strVal val="visible"/>
                                      </p:to>
                                    </p:set>
                                    <p:animEffect transition="in" filter="randombar(horizontal)">
                                      <p:cBhvr>
                                        <p:cTn id="119" dur="500"/>
                                        <p:tgtEl>
                                          <p:spTgt spid="436"/>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437"/>
                                        </p:tgtEl>
                                        <p:attrNameLst>
                                          <p:attrName>style.visibility</p:attrName>
                                        </p:attrNameLst>
                                      </p:cBhvr>
                                      <p:to>
                                        <p:strVal val="visible"/>
                                      </p:to>
                                    </p:set>
                                    <p:animEffect transition="in" filter="randombar(horizontal)">
                                      <p:cBhvr>
                                        <p:cTn id="122" dur="500"/>
                                        <p:tgtEl>
                                          <p:spTgt spid="437"/>
                                        </p:tgtEl>
                                      </p:cBhvr>
                                    </p:animEffect>
                                  </p:childTnLst>
                                </p:cTn>
                              </p:par>
                              <p:par>
                                <p:cTn id="123" presetID="14" presetClass="entr" presetSubtype="10" fill="hold" grpId="0" nodeType="withEffect">
                                  <p:stCondLst>
                                    <p:cond delay="0"/>
                                  </p:stCondLst>
                                  <p:childTnLst>
                                    <p:set>
                                      <p:cBhvr>
                                        <p:cTn id="124" dur="1" fill="hold">
                                          <p:stCondLst>
                                            <p:cond delay="0"/>
                                          </p:stCondLst>
                                        </p:cTn>
                                        <p:tgtEl>
                                          <p:spTgt spid="438"/>
                                        </p:tgtEl>
                                        <p:attrNameLst>
                                          <p:attrName>style.visibility</p:attrName>
                                        </p:attrNameLst>
                                      </p:cBhvr>
                                      <p:to>
                                        <p:strVal val="visible"/>
                                      </p:to>
                                    </p:set>
                                    <p:animEffect transition="in" filter="randombar(horizontal)">
                                      <p:cBhvr>
                                        <p:cTn id="125" dur="500"/>
                                        <p:tgtEl>
                                          <p:spTgt spid="438"/>
                                        </p:tgtEl>
                                      </p:cBhvr>
                                    </p:animEffect>
                                  </p:childTnLst>
                                </p:cTn>
                              </p:par>
                              <p:par>
                                <p:cTn id="126" presetID="14" presetClass="entr" presetSubtype="10" fill="hold" grpId="0" nodeType="withEffect">
                                  <p:stCondLst>
                                    <p:cond delay="0"/>
                                  </p:stCondLst>
                                  <p:childTnLst>
                                    <p:set>
                                      <p:cBhvr>
                                        <p:cTn id="127" dur="1" fill="hold">
                                          <p:stCondLst>
                                            <p:cond delay="0"/>
                                          </p:stCondLst>
                                        </p:cTn>
                                        <p:tgtEl>
                                          <p:spTgt spid="439"/>
                                        </p:tgtEl>
                                        <p:attrNameLst>
                                          <p:attrName>style.visibility</p:attrName>
                                        </p:attrNameLst>
                                      </p:cBhvr>
                                      <p:to>
                                        <p:strVal val="visible"/>
                                      </p:to>
                                    </p:set>
                                    <p:animEffect transition="in" filter="randombar(horizontal)">
                                      <p:cBhvr>
                                        <p:cTn id="128" dur="500"/>
                                        <p:tgtEl>
                                          <p:spTgt spid="439"/>
                                        </p:tgtEl>
                                      </p:cBhvr>
                                    </p:animEffect>
                                  </p:childTnLst>
                                </p:cTn>
                              </p:par>
                              <p:par>
                                <p:cTn id="129" presetID="14" presetClass="entr" presetSubtype="10" fill="hold" grpId="0" nodeType="withEffect">
                                  <p:stCondLst>
                                    <p:cond delay="0"/>
                                  </p:stCondLst>
                                  <p:childTnLst>
                                    <p:set>
                                      <p:cBhvr>
                                        <p:cTn id="130" dur="1" fill="hold">
                                          <p:stCondLst>
                                            <p:cond delay="0"/>
                                          </p:stCondLst>
                                        </p:cTn>
                                        <p:tgtEl>
                                          <p:spTgt spid="440"/>
                                        </p:tgtEl>
                                        <p:attrNameLst>
                                          <p:attrName>style.visibility</p:attrName>
                                        </p:attrNameLst>
                                      </p:cBhvr>
                                      <p:to>
                                        <p:strVal val="visible"/>
                                      </p:to>
                                    </p:set>
                                    <p:animEffect transition="in" filter="randombar(horizontal)">
                                      <p:cBhvr>
                                        <p:cTn id="131" dur="500"/>
                                        <p:tgtEl>
                                          <p:spTgt spid="440"/>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441"/>
                                        </p:tgtEl>
                                        <p:attrNameLst>
                                          <p:attrName>style.visibility</p:attrName>
                                        </p:attrNameLst>
                                      </p:cBhvr>
                                      <p:to>
                                        <p:strVal val="visible"/>
                                      </p:to>
                                    </p:set>
                                    <p:animEffect transition="in" filter="randombar(horizontal)">
                                      <p:cBhvr>
                                        <p:cTn id="134" dur="500"/>
                                        <p:tgtEl>
                                          <p:spTgt spid="441"/>
                                        </p:tgtEl>
                                      </p:cBhvr>
                                    </p:animEffect>
                                  </p:childTnLst>
                                </p:cTn>
                              </p:par>
                              <p:par>
                                <p:cTn id="135" presetID="14" presetClass="entr" presetSubtype="10" fill="hold" grpId="0" nodeType="withEffect">
                                  <p:stCondLst>
                                    <p:cond delay="0"/>
                                  </p:stCondLst>
                                  <p:childTnLst>
                                    <p:set>
                                      <p:cBhvr>
                                        <p:cTn id="136" dur="1" fill="hold">
                                          <p:stCondLst>
                                            <p:cond delay="0"/>
                                          </p:stCondLst>
                                        </p:cTn>
                                        <p:tgtEl>
                                          <p:spTgt spid="442"/>
                                        </p:tgtEl>
                                        <p:attrNameLst>
                                          <p:attrName>style.visibility</p:attrName>
                                        </p:attrNameLst>
                                      </p:cBhvr>
                                      <p:to>
                                        <p:strVal val="visible"/>
                                      </p:to>
                                    </p:set>
                                    <p:animEffect transition="in" filter="randombar(horizontal)">
                                      <p:cBhvr>
                                        <p:cTn id="137" dur="500"/>
                                        <p:tgtEl>
                                          <p:spTgt spid="442"/>
                                        </p:tgtEl>
                                      </p:cBhvr>
                                    </p:animEffect>
                                  </p:childTnLst>
                                </p:cTn>
                              </p:par>
                              <p:par>
                                <p:cTn id="138" presetID="14" presetClass="entr" presetSubtype="10" fill="hold" grpId="0" nodeType="withEffect">
                                  <p:stCondLst>
                                    <p:cond delay="0"/>
                                  </p:stCondLst>
                                  <p:childTnLst>
                                    <p:set>
                                      <p:cBhvr>
                                        <p:cTn id="139" dur="1" fill="hold">
                                          <p:stCondLst>
                                            <p:cond delay="0"/>
                                          </p:stCondLst>
                                        </p:cTn>
                                        <p:tgtEl>
                                          <p:spTgt spid="443"/>
                                        </p:tgtEl>
                                        <p:attrNameLst>
                                          <p:attrName>style.visibility</p:attrName>
                                        </p:attrNameLst>
                                      </p:cBhvr>
                                      <p:to>
                                        <p:strVal val="visible"/>
                                      </p:to>
                                    </p:set>
                                    <p:animEffect transition="in" filter="randombar(horizontal)">
                                      <p:cBhvr>
                                        <p:cTn id="140" dur="500"/>
                                        <p:tgtEl>
                                          <p:spTgt spid="443"/>
                                        </p:tgtEl>
                                      </p:cBhvr>
                                    </p:animEffect>
                                  </p:childTnLst>
                                </p:cTn>
                              </p:par>
                              <p:par>
                                <p:cTn id="141" presetID="14" presetClass="entr" presetSubtype="10" fill="hold" grpId="0" nodeType="withEffect">
                                  <p:stCondLst>
                                    <p:cond delay="0"/>
                                  </p:stCondLst>
                                  <p:childTnLst>
                                    <p:set>
                                      <p:cBhvr>
                                        <p:cTn id="142" dur="1" fill="hold">
                                          <p:stCondLst>
                                            <p:cond delay="0"/>
                                          </p:stCondLst>
                                        </p:cTn>
                                        <p:tgtEl>
                                          <p:spTgt spid="444"/>
                                        </p:tgtEl>
                                        <p:attrNameLst>
                                          <p:attrName>style.visibility</p:attrName>
                                        </p:attrNameLst>
                                      </p:cBhvr>
                                      <p:to>
                                        <p:strVal val="visible"/>
                                      </p:to>
                                    </p:set>
                                    <p:animEffect transition="in" filter="randombar(horizontal)">
                                      <p:cBhvr>
                                        <p:cTn id="143" dur="500"/>
                                        <p:tgtEl>
                                          <p:spTgt spid="444"/>
                                        </p:tgtEl>
                                      </p:cBhvr>
                                    </p:animEffect>
                                  </p:childTnLst>
                                </p:cTn>
                              </p:par>
                              <p:par>
                                <p:cTn id="144" presetID="14" presetClass="entr" presetSubtype="10" fill="hold" grpId="0" nodeType="withEffect">
                                  <p:stCondLst>
                                    <p:cond delay="0"/>
                                  </p:stCondLst>
                                  <p:childTnLst>
                                    <p:set>
                                      <p:cBhvr>
                                        <p:cTn id="145" dur="1" fill="hold">
                                          <p:stCondLst>
                                            <p:cond delay="0"/>
                                          </p:stCondLst>
                                        </p:cTn>
                                        <p:tgtEl>
                                          <p:spTgt spid="445"/>
                                        </p:tgtEl>
                                        <p:attrNameLst>
                                          <p:attrName>style.visibility</p:attrName>
                                        </p:attrNameLst>
                                      </p:cBhvr>
                                      <p:to>
                                        <p:strVal val="visible"/>
                                      </p:to>
                                    </p:set>
                                    <p:animEffect transition="in" filter="randombar(horizontal)">
                                      <p:cBhvr>
                                        <p:cTn id="146" dur="500"/>
                                        <p:tgtEl>
                                          <p:spTgt spid="445"/>
                                        </p:tgtEl>
                                      </p:cBhvr>
                                    </p:animEffect>
                                  </p:childTnLst>
                                </p:cTn>
                              </p:par>
                              <p:par>
                                <p:cTn id="147" presetID="14" presetClass="entr" presetSubtype="10" fill="hold" grpId="0" nodeType="withEffect">
                                  <p:stCondLst>
                                    <p:cond delay="0"/>
                                  </p:stCondLst>
                                  <p:childTnLst>
                                    <p:set>
                                      <p:cBhvr>
                                        <p:cTn id="148" dur="1" fill="hold">
                                          <p:stCondLst>
                                            <p:cond delay="0"/>
                                          </p:stCondLst>
                                        </p:cTn>
                                        <p:tgtEl>
                                          <p:spTgt spid="446"/>
                                        </p:tgtEl>
                                        <p:attrNameLst>
                                          <p:attrName>style.visibility</p:attrName>
                                        </p:attrNameLst>
                                      </p:cBhvr>
                                      <p:to>
                                        <p:strVal val="visible"/>
                                      </p:to>
                                    </p:set>
                                    <p:animEffect transition="in" filter="randombar(horizontal)">
                                      <p:cBhvr>
                                        <p:cTn id="149" dur="500"/>
                                        <p:tgtEl>
                                          <p:spTgt spid="446"/>
                                        </p:tgtEl>
                                      </p:cBhvr>
                                    </p:animEffect>
                                  </p:childTnLst>
                                </p:cTn>
                              </p:par>
                              <p:par>
                                <p:cTn id="150" presetID="14" presetClass="entr" presetSubtype="10" fill="hold" grpId="0" nodeType="withEffect">
                                  <p:stCondLst>
                                    <p:cond delay="0"/>
                                  </p:stCondLst>
                                  <p:childTnLst>
                                    <p:set>
                                      <p:cBhvr>
                                        <p:cTn id="151" dur="1" fill="hold">
                                          <p:stCondLst>
                                            <p:cond delay="0"/>
                                          </p:stCondLst>
                                        </p:cTn>
                                        <p:tgtEl>
                                          <p:spTgt spid="447"/>
                                        </p:tgtEl>
                                        <p:attrNameLst>
                                          <p:attrName>style.visibility</p:attrName>
                                        </p:attrNameLst>
                                      </p:cBhvr>
                                      <p:to>
                                        <p:strVal val="visible"/>
                                      </p:to>
                                    </p:set>
                                    <p:animEffect transition="in" filter="randombar(horizontal)">
                                      <p:cBhvr>
                                        <p:cTn id="152" dur="500"/>
                                        <p:tgtEl>
                                          <p:spTgt spid="447"/>
                                        </p:tgtEl>
                                      </p:cBhvr>
                                    </p:animEffect>
                                  </p:childTnLst>
                                </p:cTn>
                              </p:par>
                              <p:par>
                                <p:cTn id="153" presetID="14" presetClass="entr" presetSubtype="10" fill="hold" grpId="0" nodeType="withEffect">
                                  <p:stCondLst>
                                    <p:cond delay="0"/>
                                  </p:stCondLst>
                                  <p:childTnLst>
                                    <p:set>
                                      <p:cBhvr>
                                        <p:cTn id="154" dur="1" fill="hold">
                                          <p:stCondLst>
                                            <p:cond delay="0"/>
                                          </p:stCondLst>
                                        </p:cTn>
                                        <p:tgtEl>
                                          <p:spTgt spid="448"/>
                                        </p:tgtEl>
                                        <p:attrNameLst>
                                          <p:attrName>style.visibility</p:attrName>
                                        </p:attrNameLst>
                                      </p:cBhvr>
                                      <p:to>
                                        <p:strVal val="visible"/>
                                      </p:to>
                                    </p:set>
                                    <p:animEffect transition="in" filter="randombar(horizontal)">
                                      <p:cBhvr>
                                        <p:cTn id="155" dur="500"/>
                                        <p:tgtEl>
                                          <p:spTgt spid="448"/>
                                        </p:tgtEl>
                                      </p:cBhvr>
                                    </p:animEffect>
                                  </p:childTnLst>
                                </p:cTn>
                              </p:par>
                              <p:par>
                                <p:cTn id="156" presetID="14" presetClass="entr" presetSubtype="10" fill="hold" grpId="0" nodeType="withEffect">
                                  <p:stCondLst>
                                    <p:cond delay="0"/>
                                  </p:stCondLst>
                                  <p:childTnLst>
                                    <p:set>
                                      <p:cBhvr>
                                        <p:cTn id="157" dur="1" fill="hold">
                                          <p:stCondLst>
                                            <p:cond delay="0"/>
                                          </p:stCondLst>
                                        </p:cTn>
                                        <p:tgtEl>
                                          <p:spTgt spid="449"/>
                                        </p:tgtEl>
                                        <p:attrNameLst>
                                          <p:attrName>style.visibility</p:attrName>
                                        </p:attrNameLst>
                                      </p:cBhvr>
                                      <p:to>
                                        <p:strVal val="visible"/>
                                      </p:to>
                                    </p:set>
                                    <p:animEffect transition="in" filter="randombar(horizontal)">
                                      <p:cBhvr>
                                        <p:cTn id="158" dur="500"/>
                                        <p:tgtEl>
                                          <p:spTgt spid="449"/>
                                        </p:tgtEl>
                                      </p:cBhvr>
                                    </p:animEffect>
                                  </p:childTnLst>
                                </p:cTn>
                              </p:par>
                              <p:par>
                                <p:cTn id="159" presetID="14" presetClass="entr" presetSubtype="10" fill="hold" grpId="0" nodeType="withEffect">
                                  <p:stCondLst>
                                    <p:cond delay="0"/>
                                  </p:stCondLst>
                                  <p:childTnLst>
                                    <p:set>
                                      <p:cBhvr>
                                        <p:cTn id="160" dur="1" fill="hold">
                                          <p:stCondLst>
                                            <p:cond delay="0"/>
                                          </p:stCondLst>
                                        </p:cTn>
                                        <p:tgtEl>
                                          <p:spTgt spid="450"/>
                                        </p:tgtEl>
                                        <p:attrNameLst>
                                          <p:attrName>style.visibility</p:attrName>
                                        </p:attrNameLst>
                                      </p:cBhvr>
                                      <p:to>
                                        <p:strVal val="visible"/>
                                      </p:to>
                                    </p:set>
                                    <p:animEffect transition="in" filter="randombar(horizontal)">
                                      <p:cBhvr>
                                        <p:cTn id="161" dur="500"/>
                                        <p:tgtEl>
                                          <p:spTgt spid="450"/>
                                        </p:tgtEl>
                                      </p:cBhvr>
                                    </p:animEffect>
                                  </p:childTnLst>
                                </p:cTn>
                              </p:par>
                              <p:par>
                                <p:cTn id="162" presetID="14" presetClass="entr" presetSubtype="10" fill="hold" grpId="0" nodeType="withEffect">
                                  <p:stCondLst>
                                    <p:cond delay="0"/>
                                  </p:stCondLst>
                                  <p:childTnLst>
                                    <p:set>
                                      <p:cBhvr>
                                        <p:cTn id="163" dur="1" fill="hold">
                                          <p:stCondLst>
                                            <p:cond delay="0"/>
                                          </p:stCondLst>
                                        </p:cTn>
                                        <p:tgtEl>
                                          <p:spTgt spid="451"/>
                                        </p:tgtEl>
                                        <p:attrNameLst>
                                          <p:attrName>style.visibility</p:attrName>
                                        </p:attrNameLst>
                                      </p:cBhvr>
                                      <p:to>
                                        <p:strVal val="visible"/>
                                      </p:to>
                                    </p:set>
                                    <p:animEffect transition="in" filter="randombar(horizontal)">
                                      <p:cBhvr>
                                        <p:cTn id="164" dur="500"/>
                                        <p:tgtEl>
                                          <p:spTgt spid="451"/>
                                        </p:tgtEl>
                                      </p:cBhvr>
                                    </p:animEffect>
                                  </p:childTnLst>
                                </p:cTn>
                              </p:par>
                              <p:par>
                                <p:cTn id="165" presetID="14" presetClass="entr" presetSubtype="10" fill="hold" grpId="0" nodeType="withEffect">
                                  <p:stCondLst>
                                    <p:cond delay="0"/>
                                  </p:stCondLst>
                                  <p:childTnLst>
                                    <p:set>
                                      <p:cBhvr>
                                        <p:cTn id="166" dur="1" fill="hold">
                                          <p:stCondLst>
                                            <p:cond delay="0"/>
                                          </p:stCondLst>
                                        </p:cTn>
                                        <p:tgtEl>
                                          <p:spTgt spid="452"/>
                                        </p:tgtEl>
                                        <p:attrNameLst>
                                          <p:attrName>style.visibility</p:attrName>
                                        </p:attrNameLst>
                                      </p:cBhvr>
                                      <p:to>
                                        <p:strVal val="visible"/>
                                      </p:to>
                                    </p:set>
                                    <p:animEffect transition="in" filter="randombar(horizontal)">
                                      <p:cBhvr>
                                        <p:cTn id="167" dur="500"/>
                                        <p:tgtEl>
                                          <p:spTgt spid="452"/>
                                        </p:tgtEl>
                                      </p:cBhvr>
                                    </p:animEffect>
                                  </p:childTnLst>
                                </p:cTn>
                              </p:par>
                              <p:par>
                                <p:cTn id="168" presetID="14" presetClass="entr" presetSubtype="10" fill="hold" nodeType="withEffect">
                                  <p:stCondLst>
                                    <p:cond delay="0"/>
                                  </p:stCondLst>
                                  <p:childTnLst>
                                    <p:set>
                                      <p:cBhvr>
                                        <p:cTn id="169" dur="1" fill="hold">
                                          <p:stCondLst>
                                            <p:cond delay="0"/>
                                          </p:stCondLst>
                                        </p:cTn>
                                        <p:tgtEl>
                                          <p:spTgt spid="453"/>
                                        </p:tgtEl>
                                        <p:attrNameLst>
                                          <p:attrName>style.visibility</p:attrName>
                                        </p:attrNameLst>
                                      </p:cBhvr>
                                      <p:to>
                                        <p:strVal val="visible"/>
                                      </p:to>
                                    </p:set>
                                    <p:animEffect transition="in" filter="randombar(horizontal)">
                                      <p:cBhvr>
                                        <p:cTn id="170" dur="500"/>
                                        <p:tgtEl>
                                          <p:spTgt spid="453"/>
                                        </p:tgtEl>
                                      </p:cBhvr>
                                    </p:animEffect>
                                  </p:childTnLst>
                                </p:cTn>
                              </p:par>
                              <p:par>
                                <p:cTn id="171" presetID="14" presetClass="entr" presetSubtype="10" fill="hold" nodeType="withEffect">
                                  <p:stCondLst>
                                    <p:cond delay="0"/>
                                  </p:stCondLst>
                                  <p:childTnLst>
                                    <p:set>
                                      <p:cBhvr>
                                        <p:cTn id="172" dur="1" fill="hold">
                                          <p:stCondLst>
                                            <p:cond delay="0"/>
                                          </p:stCondLst>
                                        </p:cTn>
                                        <p:tgtEl>
                                          <p:spTgt spid="456"/>
                                        </p:tgtEl>
                                        <p:attrNameLst>
                                          <p:attrName>style.visibility</p:attrName>
                                        </p:attrNameLst>
                                      </p:cBhvr>
                                      <p:to>
                                        <p:strVal val="visible"/>
                                      </p:to>
                                    </p:set>
                                    <p:animEffect transition="in" filter="randombar(horizontal)">
                                      <p:cBhvr>
                                        <p:cTn id="173" dur="500"/>
                                        <p:tgtEl>
                                          <p:spTgt spid="456"/>
                                        </p:tgtEl>
                                      </p:cBhvr>
                                    </p:animEffect>
                                  </p:childTnLst>
                                </p:cTn>
                              </p:par>
                              <p:par>
                                <p:cTn id="174" presetID="14" presetClass="entr" presetSubtype="10" fill="hold" nodeType="withEffect">
                                  <p:stCondLst>
                                    <p:cond delay="0"/>
                                  </p:stCondLst>
                                  <p:childTnLst>
                                    <p:set>
                                      <p:cBhvr>
                                        <p:cTn id="175" dur="1" fill="hold">
                                          <p:stCondLst>
                                            <p:cond delay="0"/>
                                          </p:stCondLst>
                                        </p:cTn>
                                        <p:tgtEl>
                                          <p:spTgt spid="459"/>
                                        </p:tgtEl>
                                        <p:attrNameLst>
                                          <p:attrName>style.visibility</p:attrName>
                                        </p:attrNameLst>
                                      </p:cBhvr>
                                      <p:to>
                                        <p:strVal val="visible"/>
                                      </p:to>
                                    </p:set>
                                    <p:animEffect transition="in" filter="randombar(horizontal)">
                                      <p:cBhvr>
                                        <p:cTn id="176" dur="500"/>
                                        <p:tgtEl>
                                          <p:spTgt spid="459"/>
                                        </p:tgtEl>
                                      </p:cBhvr>
                                    </p:animEffect>
                                  </p:childTnLst>
                                </p:cTn>
                              </p:par>
                              <p:par>
                                <p:cTn id="177" presetID="14" presetClass="entr" presetSubtype="10" fill="hold" nodeType="withEffect">
                                  <p:stCondLst>
                                    <p:cond delay="0"/>
                                  </p:stCondLst>
                                  <p:childTnLst>
                                    <p:set>
                                      <p:cBhvr>
                                        <p:cTn id="178" dur="1" fill="hold">
                                          <p:stCondLst>
                                            <p:cond delay="0"/>
                                          </p:stCondLst>
                                        </p:cTn>
                                        <p:tgtEl>
                                          <p:spTgt spid="462"/>
                                        </p:tgtEl>
                                        <p:attrNameLst>
                                          <p:attrName>style.visibility</p:attrName>
                                        </p:attrNameLst>
                                      </p:cBhvr>
                                      <p:to>
                                        <p:strVal val="visible"/>
                                      </p:to>
                                    </p:set>
                                    <p:animEffect transition="in" filter="randombar(horizontal)">
                                      <p:cBhvr>
                                        <p:cTn id="179" dur="500"/>
                                        <p:tgtEl>
                                          <p:spTgt spid="462"/>
                                        </p:tgtEl>
                                      </p:cBhvr>
                                    </p:animEffect>
                                  </p:childTnLst>
                                </p:cTn>
                              </p:par>
                              <p:par>
                                <p:cTn id="180" presetID="14" presetClass="entr" presetSubtype="10" fill="hold" grpId="0" nodeType="withEffect">
                                  <p:stCondLst>
                                    <p:cond delay="0"/>
                                  </p:stCondLst>
                                  <p:childTnLst>
                                    <p:set>
                                      <p:cBhvr>
                                        <p:cTn id="181" dur="1" fill="hold">
                                          <p:stCondLst>
                                            <p:cond delay="0"/>
                                          </p:stCondLst>
                                        </p:cTn>
                                        <p:tgtEl>
                                          <p:spTgt spid="465"/>
                                        </p:tgtEl>
                                        <p:attrNameLst>
                                          <p:attrName>style.visibility</p:attrName>
                                        </p:attrNameLst>
                                      </p:cBhvr>
                                      <p:to>
                                        <p:strVal val="visible"/>
                                      </p:to>
                                    </p:set>
                                    <p:animEffect transition="in" filter="randombar(horizontal)">
                                      <p:cBhvr>
                                        <p:cTn id="182" dur="500"/>
                                        <p:tgtEl>
                                          <p:spTgt spid="465"/>
                                        </p:tgtEl>
                                      </p:cBhvr>
                                    </p:animEffect>
                                  </p:childTnLst>
                                </p:cTn>
                              </p:par>
                              <p:par>
                                <p:cTn id="183" presetID="14" presetClass="entr" presetSubtype="10" fill="hold" grpId="0" nodeType="withEffect">
                                  <p:stCondLst>
                                    <p:cond delay="0"/>
                                  </p:stCondLst>
                                  <p:childTnLst>
                                    <p:set>
                                      <p:cBhvr>
                                        <p:cTn id="184" dur="1" fill="hold">
                                          <p:stCondLst>
                                            <p:cond delay="0"/>
                                          </p:stCondLst>
                                        </p:cTn>
                                        <p:tgtEl>
                                          <p:spTgt spid="466"/>
                                        </p:tgtEl>
                                        <p:attrNameLst>
                                          <p:attrName>style.visibility</p:attrName>
                                        </p:attrNameLst>
                                      </p:cBhvr>
                                      <p:to>
                                        <p:strVal val="visible"/>
                                      </p:to>
                                    </p:set>
                                    <p:animEffect transition="in" filter="randombar(horizontal)">
                                      <p:cBhvr>
                                        <p:cTn id="185" dur="500"/>
                                        <p:tgtEl>
                                          <p:spTgt spid="466"/>
                                        </p:tgtEl>
                                      </p:cBhvr>
                                    </p:animEffect>
                                  </p:childTnLst>
                                </p:cTn>
                              </p:par>
                              <p:par>
                                <p:cTn id="186" presetID="14" presetClass="entr" presetSubtype="10" fill="hold" grpId="0" nodeType="withEffect">
                                  <p:stCondLst>
                                    <p:cond delay="0"/>
                                  </p:stCondLst>
                                  <p:childTnLst>
                                    <p:set>
                                      <p:cBhvr>
                                        <p:cTn id="187" dur="1" fill="hold">
                                          <p:stCondLst>
                                            <p:cond delay="0"/>
                                          </p:stCondLst>
                                        </p:cTn>
                                        <p:tgtEl>
                                          <p:spTgt spid="467"/>
                                        </p:tgtEl>
                                        <p:attrNameLst>
                                          <p:attrName>style.visibility</p:attrName>
                                        </p:attrNameLst>
                                      </p:cBhvr>
                                      <p:to>
                                        <p:strVal val="visible"/>
                                      </p:to>
                                    </p:set>
                                    <p:animEffect transition="in" filter="randombar(horizontal)">
                                      <p:cBhvr>
                                        <p:cTn id="188" dur="500"/>
                                        <p:tgtEl>
                                          <p:spTgt spid="467"/>
                                        </p:tgtEl>
                                      </p:cBhvr>
                                    </p:animEffect>
                                  </p:childTnLst>
                                </p:cTn>
                              </p:par>
                              <p:par>
                                <p:cTn id="189" presetID="14" presetClass="entr" presetSubtype="10" fill="hold" grpId="0" nodeType="withEffect">
                                  <p:stCondLst>
                                    <p:cond delay="0"/>
                                  </p:stCondLst>
                                  <p:childTnLst>
                                    <p:set>
                                      <p:cBhvr>
                                        <p:cTn id="190" dur="1" fill="hold">
                                          <p:stCondLst>
                                            <p:cond delay="0"/>
                                          </p:stCondLst>
                                        </p:cTn>
                                        <p:tgtEl>
                                          <p:spTgt spid="468"/>
                                        </p:tgtEl>
                                        <p:attrNameLst>
                                          <p:attrName>style.visibility</p:attrName>
                                        </p:attrNameLst>
                                      </p:cBhvr>
                                      <p:to>
                                        <p:strVal val="visible"/>
                                      </p:to>
                                    </p:set>
                                    <p:animEffect transition="in" filter="randombar(horizontal)">
                                      <p:cBhvr>
                                        <p:cTn id="191" dur="500"/>
                                        <p:tgtEl>
                                          <p:spTgt spid="468"/>
                                        </p:tgtEl>
                                      </p:cBhvr>
                                    </p:animEffect>
                                  </p:childTnLst>
                                </p:cTn>
                              </p:par>
                              <p:par>
                                <p:cTn id="192" presetID="14" presetClass="entr" presetSubtype="10" fill="hold" grpId="0" nodeType="withEffect">
                                  <p:stCondLst>
                                    <p:cond delay="0"/>
                                  </p:stCondLst>
                                  <p:childTnLst>
                                    <p:set>
                                      <p:cBhvr>
                                        <p:cTn id="193" dur="1" fill="hold">
                                          <p:stCondLst>
                                            <p:cond delay="0"/>
                                          </p:stCondLst>
                                        </p:cTn>
                                        <p:tgtEl>
                                          <p:spTgt spid="469"/>
                                        </p:tgtEl>
                                        <p:attrNameLst>
                                          <p:attrName>style.visibility</p:attrName>
                                        </p:attrNameLst>
                                      </p:cBhvr>
                                      <p:to>
                                        <p:strVal val="visible"/>
                                      </p:to>
                                    </p:set>
                                    <p:animEffect transition="in" filter="randombar(horizontal)">
                                      <p:cBhvr>
                                        <p:cTn id="194" dur="500"/>
                                        <p:tgtEl>
                                          <p:spTgt spid="469"/>
                                        </p:tgtEl>
                                      </p:cBhvr>
                                    </p:animEffect>
                                  </p:childTnLst>
                                </p:cTn>
                              </p:par>
                              <p:par>
                                <p:cTn id="195" presetID="14" presetClass="entr" presetSubtype="10" fill="hold" grpId="0" nodeType="withEffect">
                                  <p:stCondLst>
                                    <p:cond delay="0"/>
                                  </p:stCondLst>
                                  <p:childTnLst>
                                    <p:set>
                                      <p:cBhvr>
                                        <p:cTn id="196" dur="1" fill="hold">
                                          <p:stCondLst>
                                            <p:cond delay="0"/>
                                          </p:stCondLst>
                                        </p:cTn>
                                        <p:tgtEl>
                                          <p:spTgt spid="470"/>
                                        </p:tgtEl>
                                        <p:attrNameLst>
                                          <p:attrName>style.visibility</p:attrName>
                                        </p:attrNameLst>
                                      </p:cBhvr>
                                      <p:to>
                                        <p:strVal val="visible"/>
                                      </p:to>
                                    </p:set>
                                    <p:animEffect transition="in" filter="randombar(horizontal)">
                                      <p:cBhvr>
                                        <p:cTn id="197" dur="500"/>
                                        <p:tgtEl>
                                          <p:spTgt spid="470"/>
                                        </p:tgtEl>
                                      </p:cBhvr>
                                    </p:animEffect>
                                  </p:childTnLst>
                                </p:cTn>
                              </p:par>
                              <p:par>
                                <p:cTn id="198" presetID="14" presetClass="entr" presetSubtype="10" fill="hold" grpId="0" nodeType="withEffect">
                                  <p:stCondLst>
                                    <p:cond delay="0"/>
                                  </p:stCondLst>
                                  <p:childTnLst>
                                    <p:set>
                                      <p:cBhvr>
                                        <p:cTn id="199" dur="1" fill="hold">
                                          <p:stCondLst>
                                            <p:cond delay="0"/>
                                          </p:stCondLst>
                                        </p:cTn>
                                        <p:tgtEl>
                                          <p:spTgt spid="471"/>
                                        </p:tgtEl>
                                        <p:attrNameLst>
                                          <p:attrName>style.visibility</p:attrName>
                                        </p:attrNameLst>
                                      </p:cBhvr>
                                      <p:to>
                                        <p:strVal val="visible"/>
                                      </p:to>
                                    </p:set>
                                    <p:animEffect transition="in" filter="randombar(horizontal)">
                                      <p:cBhvr>
                                        <p:cTn id="200" dur="500"/>
                                        <p:tgtEl>
                                          <p:spTgt spid="471"/>
                                        </p:tgtEl>
                                      </p:cBhvr>
                                    </p:animEffect>
                                  </p:childTnLst>
                                </p:cTn>
                              </p:par>
                              <p:par>
                                <p:cTn id="201" presetID="14" presetClass="entr" presetSubtype="10" fill="hold" grpId="0" nodeType="withEffect">
                                  <p:stCondLst>
                                    <p:cond delay="0"/>
                                  </p:stCondLst>
                                  <p:childTnLst>
                                    <p:set>
                                      <p:cBhvr>
                                        <p:cTn id="202" dur="1" fill="hold">
                                          <p:stCondLst>
                                            <p:cond delay="0"/>
                                          </p:stCondLst>
                                        </p:cTn>
                                        <p:tgtEl>
                                          <p:spTgt spid="473"/>
                                        </p:tgtEl>
                                        <p:attrNameLst>
                                          <p:attrName>style.visibility</p:attrName>
                                        </p:attrNameLst>
                                      </p:cBhvr>
                                      <p:to>
                                        <p:strVal val="visible"/>
                                      </p:to>
                                    </p:set>
                                    <p:animEffect transition="in" filter="randombar(horizontal)">
                                      <p:cBhvr>
                                        <p:cTn id="203" dur="500"/>
                                        <p:tgtEl>
                                          <p:spTgt spid="473"/>
                                        </p:tgtEl>
                                      </p:cBhvr>
                                    </p:animEffect>
                                  </p:childTnLst>
                                </p:cTn>
                              </p:par>
                              <p:par>
                                <p:cTn id="204" presetID="14" presetClass="entr" presetSubtype="10" fill="hold" grpId="0" nodeType="withEffect">
                                  <p:stCondLst>
                                    <p:cond delay="0"/>
                                  </p:stCondLst>
                                  <p:childTnLst>
                                    <p:set>
                                      <p:cBhvr>
                                        <p:cTn id="205" dur="1" fill="hold">
                                          <p:stCondLst>
                                            <p:cond delay="0"/>
                                          </p:stCondLst>
                                        </p:cTn>
                                        <p:tgtEl>
                                          <p:spTgt spid="474"/>
                                        </p:tgtEl>
                                        <p:attrNameLst>
                                          <p:attrName>style.visibility</p:attrName>
                                        </p:attrNameLst>
                                      </p:cBhvr>
                                      <p:to>
                                        <p:strVal val="visible"/>
                                      </p:to>
                                    </p:set>
                                    <p:animEffect transition="in" filter="randombar(horizontal)">
                                      <p:cBhvr>
                                        <p:cTn id="206" dur="500"/>
                                        <p:tgtEl>
                                          <p:spTgt spid="474"/>
                                        </p:tgtEl>
                                      </p:cBhvr>
                                    </p:animEffect>
                                  </p:childTnLst>
                                </p:cTn>
                              </p:par>
                              <p:par>
                                <p:cTn id="207" presetID="14" presetClass="entr" presetSubtype="10" fill="hold" grpId="0" nodeType="withEffect">
                                  <p:stCondLst>
                                    <p:cond delay="0"/>
                                  </p:stCondLst>
                                  <p:childTnLst>
                                    <p:set>
                                      <p:cBhvr>
                                        <p:cTn id="208" dur="1" fill="hold">
                                          <p:stCondLst>
                                            <p:cond delay="0"/>
                                          </p:stCondLst>
                                        </p:cTn>
                                        <p:tgtEl>
                                          <p:spTgt spid="475"/>
                                        </p:tgtEl>
                                        <p:attrNameLst>
                                          <p:attrName>style.visibility</p:attrName>
                                        </p:attrNameLst>
                                      </p:cBhvr>
                                      <p:to>
                                        <p:strVal val="visible"/>
                                      </p:to>
                                    </p:set>
                                    <p:animEffect transition="in" filter="randombar(horizontal)">
                                      <p:cBhvr>
                                        <p:cTn id="209" dur="500"/>
                                        <p:tgtEl>
                                          <p:spTgt spid="475"/>
                                        </p:tgtEl>
                                      </p:cBhvr>
                                    </p:animEffect>
                                  </p:childTnLst>
                                </p:cTn>
                              </p:par>
                              <p:par>
                                <p:cTn id="210" presetID="14" presetClass="entr" presetSubtype="10" fill="hold" grpId="0" nodeType="withEffect">
                                  <p:stCondLst>
                                    <p:cond delay="0"/>
                                  </p:stCondLst>
                                  <p:childTnLst>
                                    <p:set>
                                      <p:cBhvr>
                                        <p:cTn id="211" dur="1" fill="hold">
                                          <p:stCondLst>
                                            <p:cond delay="0"/>
                                          </p:stCondLst>
                                        </p:cTn>
                                        <p:tgtEl>
                                          <p:spTgt spid="476"/>
                                        </p:tgtEl>
                                        <p:attrNameLst>
                                          <p:attrName>style.visibility</p:attrName>
                                        </p:attrNameLst>
                                      </p:cBhvr>
                                      <p:to>
                                        <p:strVal val="visible"/>
                                      </p:to>
                                    </p:set>
                                    <p:animEffect transition="in" filter="randombar(horizontal)">
                                      <p:cBhvr>
                                        <p:cTn id="212" dur="500"/>
                                        <p:tgtEl>
                                          <p:spTgt spid="476"/>
                                        </p:tgtEl>
                                      </p:cBhvr>
                                    </p:animEffect>
                                  </p:childTnLst>
                                </p:cTn>
                              </p:par>
                              <p:par>
                                <p:cTn id="213" presetID="14" presetClass="entr" presetSubtype="10" fill="hold" grpId="0" nodeType="withEffect">
                                  <p:stCondLst>
                                    <p:cond delay="0"/>
                                  </p:stCondLst>
                                  <p:childTnLst>
                                    <p:set>
                                      <p:cBhvr>
                                        <p:cTn id="214" dur="1" fill="hold">
                                          <p:stCondLst>
                                            <p:cond delay="0"/>
                                          </p:stCondLst>
                                        </p:cTn>
                                        <p:tgtEl>
                                          <p:spTgt spid="477"/>
                                        </p:tgtEl>
                                        <p:attrNameLst>
                                          <p:attrName>style.visibility</p:attrName>
                                        </p:attrNameLst>
                                      </p:cBhvr>
                                      <p:to>
                                        <p:strVal val="visible"/>
                                      </p:to>
                                    </p:set>
                                    <p:animEffect transition="in" filter="randombar(horizontal)">
                                      <p:cBhvr>
                                        <p:cTn id="215" dur="500"/>
                                        <p:tgtEl>
                                          <p:spTgt spid="477"/>
                                        </p:tgtEl>
                                      </p:cBhvr>
                                    </p:animEffect>
                                  </p:childTnLst>
                                </p:cTn>
                              </p:par>
                              <p:par>
                                <p:cTn id="216" presetID="14" presetClass="entr" presetSubtype="10" fill="hold" grpId="0" nodeType="withEffect">
                                  <p:stCondLst>
                                    <p:cond delay="0"/>
                                  </p:stCondLst>
                                  <p:childTnLst>
                                    <p:set>
                                      <p:cBhvr>
                                        <p:cTn id="217" dur="1" fill="hold">
                                          <p:stCondLst>
                                            <p:cond delay="0"/>
                                          </p:stCondLst>
                                        </p:cTn>
                                        <p:tgtEl>
                                          <p:spTgt spid="478"/>
                                        </p:tgtEl>
                                        <p:attrNameLst>
                                          <p:attrName>style.visibility</p:attrName>
                                        </p:attrNameLst>
                                      </p:cBhvr>
                                      <p:to>
                                        <p:strVal val="visible"/>
                                      </p:to>
                                    </p:set>
                                    <p:animEffect transition="in" filter="randombar(horizontal)">
                                      <p:cBhvr>
                                        <p:cTn id="218" dur="500"/>
                                        <p:tgtEl>
                                          <p:spTgt spid="478"/>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479"/>
                                        </p:tgtEl>
                                        <p:attrNameLst>
                                          <p:attrName>style.visibility</p:attrName>
                                        </p:attrNameLst>
                                      </p:cBhvr>
                                      <p:to>
                                        <p:strVal val="visible"/>
                                      </p:to>
                                    </p:set>
                                    <p:animEffect transition="in" filter="randombar(horizontal)">
                                      <p:cBhvr>
                                        <p:cTn id="221" dur="500"/>
                                        <p:tgtEl>
                                          <p:spTgt spid="479"/>
                                        </p:tgtEl>
                                      </p:cBhvr>
                                    </p:animEffect>
                                  </p:childTnLst>
                                </p:cTn>
                              </p:par>
                              <p:par>
                                <p:cTn id="222" presetID="14" presetClass="entr" presetSubtype="10" fill="hold" grpId="0" nodeType="withEffect">
                                  <p:stCondLst>
                                    <p:cond delay="0"/>
                                  </p:stCondLst>
                                  <p:childTnLst>
                                    <p:set>
                                      <p:cBhvr>
                                        <p:cTn id="223" dur="1" fill="hold">
                                          <p:stCondLst>
                                            <p:cond delay="0"/>
                                          </p:stCondLst>
                                        </p:cTn>
                                        <p:tgtEl>
                                          <p:spTgt spid="480"/>
                                        </p:tgtEl>
                                        <p:attrNameLst>
                                          <p:attrName>style.visibility</p:attrName>
                                        </p:attrNameLst>
                                      </p:cBhvr>
                                      <p:to>
                                        <p:strVal val="visible"/>
                                      </p:to>
                                    </p:set>
                                    <p:animEffect transition="in" filter="randombar(horizontal)">
                                      <p:cBhvr>
                                        <p:cTn id="224" dur="500"/>
                                        <p:tgtEl>
                                          <p:spTgt spid="480"/>
                                        </p:tgtEl>
                                      </p:cBhvr>
                                    </p:animEffect>
                                  </p:childTnLst>
                                </p:cTn>
                              </p:par>
                              <p:par>
                                <p:cTn id="225" presetID="14" presetClass="entr" presetSubtype="10" fill="hold" grpId="0" nodeType="withEffect">
                                  <p:stCondLst>
                                    <p:cond delay="0"/>
                                  </p:stCondLst>
                                  <p:childTnLst>
                                    <p:set>
                                      <p:cBhvr>
                                        <p:cTn id="226" dur="1" fill="hold">
                                          <p:stCondLst>
                                            <p:cond delay="0"/>
                                          </p:stCondLst>
                                        </p:cTn>
                                        <p:tgtEl>
                                          <p:spTgt spid="481"/>
                                        </p:tgtEl>
                                        <p:attrNameLst>
                                          <p:attrName>style.visibility</p:attrName>
                                        </p:attrNameLst>
                                      </p:cBhvr>
                                      <p:to>
                                        <p:strVal val="visible"/>
                                      </p:to>
                                    </p:set>
                                    <p:animEffect transition="in" filter="randombar(horizontal)">
                                      <p:cBhvr>
                                        <p:cTn id="227" dur="500"/>
                                        <p:tgtEl>
                                          <p:spTgt spid="481"/>
                                        </p:tgtEl>
                                      </p:cBhvr>
                                    </p:animEffect>
                                  </p:childTnLst>
                                </p:cTn>
                              </p:par>
                              <p:par>
                                <p:cTn id="228" presetID="14" presetClass="entr" presetSubtype="10" fill="hold" grpId="0" nodeType="withEffect">
                                  <p:stCondLst>
                                    <p:cond delay="0"/>
                                  </p:stCondLst>
                                  <p:childTnLst>
                                    <p:set>
                                      <p:cBhvr>
                                        <p:cTn id="229" dur="1" fill="hold">
                                          <p:stCondLst>
                                            <p:cond delay="0"/>
                                          </p:stCondLst>
                                        </p:cTn>
                                        <p:tgtEl>
                                          <p:spTgt spid="482"/>
                                        </p:tgtEl>
                                        <p:attrNameLst>
                                          <p:attrName>style.visibility</p:attrName>
                                        </p:attrNameLst>
                                      </p:cBhvr>
                                      <p:to>
                                        <p:strVal val="visible"/>
                                      </p:to>
                                    </p:set>
                                    <p:animEffect transition="in" filter="randombar(horizontal)">
                                      <p:cBhvr>
                                        <p:cTn id="230" dur="500"/>
                                        <p:tgtEl>
                                          <p:spTgt spid="482"/>
                                        </p:tgtEl>
                                      </p:cBhvr>
                                    </p:animEffect>
                                  </p:childTnLst>
                                </p:cTn>
                              </p:par>
                              <p:par>
                                <p:cTn id="231" presetID="14" presetClass="entr" presetSubtype="10" fill="hold" grpId="0" nodeType="withEffect">
                                  <p:stCondLst>
                                    <p:cond delay="0"/>
                                  </p:stCondLst>
                                  <p:childTnLst>
                                    <p:set>
                                      <p:cBhvr>
                                        <p:cTn id="232" dur="1" fill="hold">
                                          <p:stCondLst>
                                            <p:cond delay="0"/>
                                          </p:stCondLst>
                                        </p:cTn>
                                        <p:tgtEl>
                                          <p:spTgt spid="483"/>
                                        </p:tgtEl>
                                        <p:attrNameLst>
                                          <p:attrName>style.visibility</p:attrName>
                                        </p:attrNameLst>
                                      </p:cBhvr>
                                      <p:to>
                                        <p:strVal val="visible"/>
                                      </p:to>
                                    </p:set>
                                    <p:animEffect transition="in" filter="randombar(horizontal)">
                                      <p:cBhvr>
                                        <p:cTn id="233" dur="500"/>
                                        <p:tgtEl>
                                          <p:spTgt spid="483"/>
                                        </p:tgtEl>
                                      </p:cBhvr>
                                    </p:animEffect>
                                  </p:childTnLst>
                                </p:cTn>
                              </p:par>
                              <p:par>
                                <p:cTn id="234" presetID="14" presetClass="entr" presetSubtype="10" fill="hold" grpId="0" nodeType="withEffect">
                                  <p:stCondLst>
                                    <p:cond delay="0"/>
                                  </p:stCondLst>
                                  <p:childTnLst>
                                    <p:set>
                                      <p:cBhvr>
                                        <p:cTn id="235" dur="1" fill="hold">
                                          <p:stCondLst>
                                            <p:cond delay="0"/>
                                          </p:stCondLst>
                                        </p:cTn>
                                        <p:tgtEl>
                                          <p:spTgt spid="484"/>
                                        </p:tgtEl>
                                        <p:attrNameLst>
                                          <p:attrName>style.visibility</p:attrName>
                                        </p:attrNameLst>
                                      </p:cBhvr>
                                      <p:to>
                                        <p:strVal val="visible"/>
                                      </p:to>
                                    </p:set>
                                    <p:animEffect transition="in" filter="randombar(horizontal)">
                                      <p:cBhvr>
                                        <p:cTn id="236" dur="500"/>
                                        <p:tgtEl>
                                          <p:spTgt spid="484"/>
                                        </p:tgtEl>
                                      </p:cBhvr>
                                    </p:animEffect>
                                  </p:childTnLst>
                                </p:cTn>
                              </p:par>
                              <p:par>
                                <p:cTn id="237" presetID="14" presetClass="entr" presetSubtype="10" fill="hold" nodeType="withEffect">
                                  <p:stCondLst>
                                    <p:cond delay="0"/>
                                  </p:stCondLst>
                                  <p:childTnLst>
                                    <p:set>
                                      <p:cBhvr>
                                        <p:cTn id="238" dur="1" fill="hold">
                                          <p:stCondLst>
                                            <p:cond delay="0"/>
                                          </p:stCondLst>
                                        </p:cTn>
                                        <p:tgtEl>
                                          <p:spTgt spid="485"/>
                                        </p:tgtEl>
                                        <p:attrNameLst>
                                          <p:attrName>style.visibility</p:attrName>
                                        </p:attrNameLst>
                                      </p:cBhvr>
                                      <p:to>
                                        <p:strVal val="visible"/>
                                      </p:to>
                                    </p:set>
                                    <p:animEffect transition="in" filter="randombar(horizontal)">
                                      <p:cBhvr>
                                        <p:cTn id="239" dur="500"/>
                                        <p:tgtEl>
                                          <p:spTgt spid="485"/>
                                        </p:tgtEl>
                                      </p:cBhvr>
                                    </p:animEffect>
                                  </p:childTnLst>
                                </p:cTn>
                              </p:par>
                              <p:par>
                                <p:cTn id="240" presetID="14" presetClass="entr" presetSubtype="10" fill="hold" grpId="0" nodeType="withEffect">
                                  <p:stCondLst>
                                    <p:cond delay="0"/>
                                  </p:stCondLst>
                                  <p:childTnLst>
                                    <p:set>
                                      <p:cBhvr>
                                        <p:cTn id="241" dur="1" fill="hold">
                                          <p:stCondLst>
                                            <p:cond delay="0"/>
                                          </p:stCondLst>
                                        </p:cTn>
                                        <p:tgtEl>
                                          <p:spTgt spid="488"/>
                                        </p:tgtEl>
                                        <p:attrNameLst>
                                          <p:attrName>style.visibility</p:attrName>
                                        </p:attrNameLst>
                                      </p:cBhvr>
                                      <p:to>
                                        <p:strVal val="visible"/>
                                      </p:to>
                                    </p:set>
                                    <p:animEffect transition="in" filter="randombar(horizontal)">
                                      <p:cBhvr>
                                        <p:cTn id="242" dur="500"/>
                                        <p:tgtEl>
                                          <p:spTgt spid="488"/>
                                        </p:tgtEl>
                                      </p:cBhvr>
                                    </p:animEffect>
                                  </p:childTnLst>
                                </p:cTn>
                              </p:par>
                              <p:par>
                                <p:cTn id="243" presetID="14" presetClass="entr" presetSubtype="10" fill="hold" grpId="0" nodeType="withEffect">
                                  <p:stCondLst>
                                    <p:cond delay="0"/>
                                  </p:stCondLst>
                                  <p:childTnLst>
                                    <p:set>
                                      <p:cBhvr>
                                        <p:cTn id="244" dur="1" fill="hold">
                                          <p:stCondLst>
                                            <p:cond delay="0"/>
                                          </p:stCondLst>
                                        </p:cTn>
                                        <p:tgtEl>
                                          <p:spTgt spid="489"/>
                                        </p:tgtEl>
                                        <p:attrNameLst>
                                          <p:attrName>style.visibility</p:attrName>
                                        </p:attrNameLst>
                                      </p:cBhvr>
                                      <p:to>
                                        <p:strVal val="visible"/>
                                      </p:to>
                                    </p:set>
                                    <p:animEffect transition="in" filter="randombar(horizontal)">
                                      <p:cBhvr>
                                        <p:cTn id="245" dur="500"/>
                                        <p:tgtEl>
                                          <p:spTgt spid="489"/>
                                        </p:tgtEl>
                                      </p:cBhvr>
                                    </p:animEffect>
                                  </p:childTnLst>
                                </p:cTn>
                              </p:par>
                              <p:par>
                                <p:cTn id="246" presetID="14" presetClass="entr" presetSubtype="10" fill="hold" grpId="0" nodeType="withEffect">
                                  <p:stCondLst>
                                    <p:cond delay="0"/>
                                  </p:stCondLst>
                                  <p:childTnLst>
                                    <p:set>
                                      <p:cBhvr>
                                        <p:cTn id="247" dur="1" fill="hold">
                                          <p:stCondLst>
                                            <p:cond delay="0"/>
                                          </p:stCondLst>
                                        </p:cTn>
                                        <p:tgtEl>
                                          <p:spTgt spid="490"/>
                                        </p:tgtEl>
                                        <p:attrNameLst>
                                          <p:attrName>style.visibility</p:attrName>
                                        </p:attrNameLst>
                                      </p:cBhvr>
                                      <p:to>
                                        <p:strVal val="visible"/>
                                      </p:to>
                                    </p:set>
                                    <p:animEffect transition="in" filter="randombar(horizontal)">
                                      <p:cBhvr>
                                        <p:cTn id="248" dur="500"/>
                                        <p:tgtEl>
                                          <p:spTgt spid="490"/>
                                        </p:tgtEl>
                                      </p:cBhvr>
                                    </p:animEffect>
                                  </p:childTnLst>
                                </p:cTn>
                              </p:par>
                              <p:par>
                                <p:cTn id="249" presetID="14" presetClass="entr" presetSubtype="10" fill="hold" grpId="0" nodeType="withEffect">
                                  <p:stCondLst>
                                    <p:cond delay="0"/>
                                  </p:stCondLst>
                                  <p:childTnLst>
                                    <p:set>
                                      <p:cBhvr>
                                        <p:cTn id="250" dur="1" fill="hold">
                                          <p:stCondLst>
                                            <p:cond delay="0"/>
                                          </p:stCondLst>
                                        </p:cTn>
                                        <p:tgtEl>
                                          <p:spTgt spid="491"/>
                                        </p:tgtEl>
                                        <p:attrNameLst>
                                          <p:attrName>style.visibility</p:attrName>
                                        </p:attrNameLst>
                                      </p:cBhvr>
                                      <p:to>
                                        <p:strVal val="visible"/>
                                      </p:to>
                                    </p:set>
                                    <p:animEffect transition="in" filter="randombar(horizontal)">
                                      <p:cBhvr>
                                        <p:cTn id="251" dur="500"/>
                                        <p:tgtEl>
                                          <p:spTgt spid="491"/>
                                        </p:tgtEl>
                                      </p:cBhvr>
                                    </p:animEffect>
                                  </p:childTnLst>
                                </p:cTn>
                              </p:par>
                              <p:par>
                                <p:cTn id="252" presetID="14" presetClass="entr" presetSubtype="10" fill="hold" grpId="0" nodeType="withEffect">
                                  <p:stCondLst>
                                    <p:cond delay="0"/>
                                  </p:stCondLst>
                                  <p:childTnLst>
                                    <p:set>
                                      <p:cBhvr>
                                        <p:cTn id="253" dur="1" fill="hold">
                                          <p:stCondLst>
                                            <p:cond delay="0"/>
                                          </p:stCondLst>
                                        </p:cTn>
                                        <p:tgtEl>
                                          <p:spTgt spid="492"/>
                                        </p:tgtEl>
                                        <p:attrNameLst>
                                          <p:attrName>style.visibility</p:attrName>
                                        </p:attrNameLst>
                                      </p:cBhvr>
                                      <p:to>
                                        <p:strVal val="visible"/>
                                      </p:to>
                                    </p:set>
                                    <p:animEffect transition="in" filter="randombar(horizontal)">
                                      <p:cBhvr>
                                        <p:cTn id="254" dur="500"/>
                                        <p:tgtEl>
                                          <p:spTgt spid="492"/>
                                        </p:tgtEl>
                                      </p:cBhvr>
                                    </p:animEffect>
                                  </p:childTnLst>
                                </p:cTn>
                              </p:par>
                              <p:par>
                                <p:cTn id="255" presetID="14" presetClass="entr" presetSubtype="10" fill="hold" grpId="0" nodeType="withEffect">
                                  <p:stCondLst>
                                    <p:cond delay="0"/>
                                  </p:stCondLst>
                                  <p:childTnLst>
                                    <p:set>
                                      <p:cBhvr>
                                        <p:cTn id="256" dur="1" fill="hold">
                                          <p:stCondLst>
                                            <p:cond delay="0"/>
                                          </p:stCondLst>
                                        </p:cTn>
                                        <p:tgtEl>
                                          <p:spTgt spid="493"/>
                                        </p:tgtEl>
                                        <p:attrNameLst>
                                          <p:attrName>style.visibility</p:attrName>
                                        </p:attrNameLst>
                                      </p:cBhvr>
                                      <p:to>
                                        <p:strVal val="visible"/>
                                      </p:to>
                                    </p:set>
                                    <p:animEffect transition="in" filter="randombar(horizontal)">
                                      <p:cBhvr>
                                        <p:cTn id="257" dur="500"/>
                                        <p:tgtEl>
                                          <p:spTgt spid="493"/>
                                        </p:tgtEl>
                                      </p:cBhvr>
                                    </p:animEffect>
                                  </p:childTnLst>
                                </p:cTn>
                              </p:par>
                              <p:par>
                                <p:cTn id="258" presetID="14" presetClass="entr" presetSubtype="10" fill="hold" grpId="0" nodeType="withEffect">
                                  <p:stCondLst>
                                    <p:cond delay="0"/>
                                  </p:stCondLst>
                                  <p:childTnLst>
                                    <p:set>
                                      <p:cBhvr>
                                        <p:cTn id="259" dur="1" fill="hold">
                                          <p:stCondLst>
                                            <p:cond delay="0"/>
                                          </p:stCondLst>
                                        </p:cTn>
                                        <p:tgtEl>
                                          <p:spTgt spid="494"/>
                                        </p:tgtEl>
                                        <p:attrNameLst>
                                          <p:attrName>style.visibility</p:attrName>
                                        </p:attrNameLst>
                                      </p:cBhvr>
                                      <p:to>
                                        <p:strVal val="visible"/>
                                      </p:to>
                                    </p:set>
                                    <p:animEffect transition="in" filter="randombar(horizontal)">
                                      <p:cBhvr>
                                        <p:cTn id="260" dur="500"/>
                                        <p:tgtEl>
                                          <p:spTgt spid="494"/>
                                        </p:tgtEl>
                                      </p:cBhvr>
                                    </p:animEffect>
                                  </p:childTnLst>
                                </p:cTn>
                              </p:par>
                              <p:par>
                                <p:cTn id="261" presetID="14" presetClass="entr" presetSubtype="10" fill="hold" grpId="0" nodeType="withEffect">
                                  <p:stCondLst>
                                    <p:cond delay="0"/>
                                  </p:stCondLst>
                                  <p:childTnLst>
                                    <p:set>
                                      <p:cBhvr>
                                        <p:cTn id="262" dur="1" fill="hold">
                                          <p:stCondLst>
                                            <p:cond delay="0"/>
                                          </p:stCondLst>
                                        </p:cTn>
                                        <p:tgtEl>
                                          <p:spTgt spid="495"/>
                                        </p:tgtEl>
                                        <p:attrNameLst>
                                          <p:attrName>style.visibility</p:attrName>
                                        </p:attrNameLst>
                                      </p:cBhvr>
                                      <p:to>
                                        <p:strVal val="visible"/>
                                      </p:to>
                                    </p:set>
                                    <p:animEffect transition="in" filter="randombar(horizontal)">
                                      <p:cBhvr>
                                        <p:cTn id="263" dur="500"/>
                                        <p:tgtEl>
                                          <p:spTgt spid="495"/>
                                        </p:tgtEl>
                                      </p:cBhvr>
                                    </p:animEffect>
                                  </p:childTnLst>
                                </p:cTn>
                              </p:par>
                              <p:par>
                                <p:cTn id="264" presetID="14" presetClass="entr" presetSubtype="10" fill="hold" grpId="0" nodeType="withEffect">
                                  <p:stCondLst>
                                    <p:cond delay="0"/>
                                  </p:stCondLst>
                                  <p:childTnLst>
                                    <p:set>
                                      <p:cBhvr>
                                        <p:cTn id="265" dur="1" fill="hold">
                                          <p:stCondLst>
                                            <p:cond delay="0"/>
                                          </p:stCondLst>
                                        </p:cTn>
                                        <p:tgtEl>
                                          <p:spTgt spid="496"/>
                                        </p:tgtEl>
                                        <p:attrNameLst>
                                          <p:attrName>style.visibility</p:attrName>
                                        </p:attrNameLst>
                                      </p:cBhvr>
                                      <p:to>
                                        <p:strVal val="visible"/>
                                      </p:to>
                                    </p:set>
                                    <p:animEffect transition="in" filter="randombar(horizontal)">
                                      <p:cBhvr>
                                        <p:cTn id="266" dur="500"/>
                                        <p:tgtEl>
                                          <p:spTgt spid="496"/>
                                        </p:tgtEl>
                                      </p:cBhvr>
                                    </p:animEffect>
                                  </p:childTnLst>
                                </p:cTn>
                              </p:par>
                              <p:par>
                                <p:cTn id="267" presetID="14" presetClass="entr" presetSubtype="10" fill="hold" grpId="0" nodeType="withEffect">
                                  <p:stCondLst>
                                    <p:cond delay="0"/>
                                  </p:stCondLst>
                                  <p:childTnLst>
                                    <p:set>
                                      <p:cBhvr>
                                        <p:cTn id="268" dur="1" fill="hold">
                                          <p:stCondLst>
                                            <p:cond delay="0"/>
                                          </p:stCondLst>
                                        </p:cTn>
                                        <p:tgtEl>
                                          <p:spTgt spid="497"/>
                                        </p:tgtEl>
                                        <p:attrNameLst>
                                          <p:attrName>style.visibility</p:attrName>
                                        </p:attrNameLst>
                                      </p:cBhvr>
                                      <p:to>
                                        <p:strVal val="visible"/>
                                      </p:to>
                                    </p:set>
                                    <p:animEffect transition="in" filter="randombar(horizontal)">
                                      <p:cBhvr>
                                        <p:cTn id="269" dur="500"/>
                                        <p:tgtEl>
                                          <p:spTgt spid="497"/>
                                        </p:tgtEl>
                                      </p:cBhvr>
                                    </p:animEffect>
                                  </p:childTnLst>
                                </p:cTn>
                              </p:par>
                              <p:par>
                                <p:cTn id="270" presetID="14" presetClass="entr" presetSubtype="10" fill="hold" grpId="0" nodeType="withEffect">
                                  <p:stCondLst>
                                    <p:cond delay="0"/>
                                  </p:stCondLst>
                                  <p:childTnLst>
                                    <p:set>
                                      <p:cBhvr>
                                        <p:cTn id="271" dur="1" fill="hold">
                                          <p:stCondLst>
                                            <p:cond delay="0"/>
                                          </p:stCondLst>
                                        </p:cTn>
                                        <p:tgtEl>
                                          <p:spTgt spid="498"/>
                                        </p:tgtEl>
                                        <p:attrNameLst>
                                          <p:attrName>style.visibility</p:attrName>
                                        </p:attrNameLst>
                                      </p:cBhvr>
                                      <p:to>
                                        <p:strVal val="visible"/>
                                      </p:to>
                                    </p:set>
                                    <p:animEffect transition="in" filter="randombar(horizontal)">
                                      <p:cBhvr>
                                        <p:cTn id="272" dur="500"/>
                                        <p:tgtEl>
                                          <p:spTgt spid="498"/>
                                        </p:tgtEl>
                                      </p:cBhvr>
                                    </p:animEffect>
                                  </p:childTnLst>
                                </p:cTn>
                              </p:par>
                              <p:par>
                                <p:cTn id="273" presetID="14" presetClass="entr" presetSubtype="10" fill="hold" grpId="0" nodeType="withEffect">
                                  <p:stCondLst>
                                    <p:cond delay="0"/>
                                  </p:stCondLst>
                                  <p:childTnLst>
                                    <p:set>
                                      <p:cBhvr>
                                        <p:cTn id="274" dur="1" fill="hold">
                                          <p:stCondLst>
                                            <p:cond delay="0"/>
                                          </p:stCondLst>
                                        </p:cTn>
                                        <p:tgtEl>
                                          <p:spTgt spid="499"/>
                                        </p:tgtEl>
                                        <p:attrNameLst>
                                          <p:attrName>style.visibility</p:attrName>
                                        </p:attrNameLst>
                                      </p:cBhvr>
                                      <p:to>
                                        <p:strVal val="visible"/>
                                      </p:to>
                                    </p:set>
                                    <p:animEffect transition="in" filter="randombar(horizontal)">
                                      <p:cBhvr>
                                        <p:cTn id="275" dur="500"/>
                                        <p:tgtEl>
                                          <p:spTgt spid="499"/>
                                        </p:tgtEl>
                                      </p:cBhvr>
                                    </p:animEffect>
                                  </p:childTnLst>
                                </p:cTn>
                              </p:par>
                              <p:par>
                                <p:cTn id="276" presetID="14" presetClass="entr" presetSubtype="10" fill="hold" grpId="0" nodeType="withEffect">
                                  <p:stCondLst>
                                    <p:cond delay="0"/>
                                  </p:stCondLst>
                                  <p:childTnLst>
                                    <p:set>
                                      <p:cBhvr>
                                        <p:cTn id="277" dur="1" fill="hold">
                                          <p:stCondLst>
                                            <p:cond delay="0"/>
                                          </p:stCondLst>
                                        </p:cTn>
                                        <p:tgtEl>
                                          <p:spTgt spid="500"/>
                                        </p:tgtEl>
                                        <p:attrNameLst>
                                          <p:attrName>style.visibility</p:attrName>
                                        </p:attrNameLst>
                                      </p:cBhvr>
                                      <p:to>
                                        <p:strVal val="visible"/>
                                      </p:to>
                                    </p:set>
                                    <p:animEffect transition="in" filter="randombar(horizontal)">
                                      <p:cBhvr>
                                        <p:cTn id="278" dur="500"/>
                                        <p:tgtEl>
                                          <p:spTgt spid="500"/>
                                        </p:tgtEl>
                                      </p:cBhvr>
                                    </p:animEffect>
                                  </p:childTnLst>
                                </p:cTn>
                              </p:par>
                              <p:par>
                                <p:cTn id="279" presetID="14" presetClass="entr" presetSubtype="10" fill="hold" grpId="0" nodeType="withEffect">
                                  <p:stCondLst>
                                    <p:cond delay="0"/>
                                  </p:stCondLst>
                                  <p:childTnLst>
                                    <p:set>
                                      <p:cBhvr>
                                        <p:cTn id="280" dur="1" fill="hold">
                                          <p:stCondLst>
                                            <p:cond delay="0"/>
                                          </p:stCondLst>
                                        </p:cTn>
                                        <p:tgtEl>
                                          <p:spTgt spid="501"/>
                                        </p:tgtEl>
                                        <p:attrNameLst>
                                          <p:attrName>style.visibility</p:attrName>
                                        </p:attrNameLst>
                                      </p:cBhvr>
                                      <p:to>
                                        <p:strVal val="visible"/>
                                      </p:to>
                                    </p:set>
                                    <p:animEffect transition="in" filter="randombar(horizontal)">
                                      <p:cBhvr>
                                        <p:cTn id="281" dur="500"/>
                                        <p:tgtEl>
                                          <p:spTgt spid="501"/>
                                        </p:tgtEl>
                                      </p:cBhvr>
                                    </p:animEffect>
                                  </p:childTnLst>
                                </p:cTn>
                              </p:par>
                              <p:par>
                                <p:cTn id="282" presetID="14" presetClass="entr" presetSubtype="10" fill="hold" grpId="0" nodeType="withEffect">
                                  <p:stCondLst>
                                    <p:cond delay="0"/>
                                  </p:stCondLst>
                                  <p:childTnLst>
                                    <p:set>
                                      <p:cBhvr>
                                        <p:cTn id="283" dur="1" fill="hold">
                                          <p:stCondLst>
                                            <p:cond delay="0"/>
                                          </p:stCondLst>
                                        </p:cTn>
                                        <p:tgtEl>
                                          <p:spTgt spid="502"/>
                                        </p:tgtEl>
                                        <p:attrNameLst>
                                          <p:attrName>style.visibility</p:attrName>
                                        </p:attrNameLst>
                                      </p:cBhvr>
                                      <p:to>
                                        <p:strVal val="visible"/>
                                      </p:to>
                                    </p:set>
                                    <p:animEffect transition="in" filter="randombar(horizontal)">
                                      <p:cBhvr>
                                        <p:cTn id="284" dur="500"/>
                                        <p:tgtEl>
                                          <p:spTgt spid="502"/>
                                        </p:tgtEl>
                                      </p:cBhvr>
                                    </p:animEffect>
                                  </p:childTnLst>
                                </p:cTn>
                              </p:par>
                              <p:par>
                                <p:cTn id="285" presetID="14" presetClass="entr" presetSubtype="10" fill="hold" grpId="0" nodeType="withEffect">
                                  <p:stCondLst>
                                    <p:cond delay="0"/>
                                  </p:stCondLst>
                                  <p:childTnLst>
                                    <p:set>
                                      <p:cBhvr>
                                        <p:cTn id="286" dur="1" fill="hold">
                                          <p:stCondLst>
                                            <p:cond delay="0"/>
                                          </p:stCondLst>
                                        </p:cTn>
                                        <p:tgtEl>
                                          <p:spTgt spid="503"/>
                                        </p:tgtEl>
                                        <p:attrNameLst>
                                          <p:attrName>style.visibility</p:attrName>
                                        </p:attrNameLst>
                                      </p:cBhvr>
                                      <p:to>
                                        <p:strVal val="visible"/>
                                      </p:to>
                                    </p:set>
                                    <p:animEffect transition="in" filter="randombar(horizontal)">
                                      <p:cBhvr>
                                        <p:cTn id="287" dur="500"/>
                                        <p:tgtEl>
                                          <p:spTgt spid="503"/>
                                        </p:tgtEl>
                                      </p:cBhvr>
                                    </p:animEffect>
                                  </p:childTnLst>
                                </p:cTn>
                              </p:par>
                              <p:par>
                                <p:cTn id="288" presetID="14" presetClass="entr" presetSubtype="10" fill="hold" grpId="0" nodeType="withEffect">
                                  <p:stCondLst>
                                    <p:cond delay="0"/>
                                  </p:stCondLst>
                                  <p:childTnLst>
                                    <p:set>
                                      <p:cBhvr>
                                        <p:cTn id="289" dur="1" fill="hold">
                                          <p:stCondLst>
                                            <p:cond delay="0"/>
                                          </p:stCondLst>
                                        </p:cTn>
                                        <p:tgtEl>
                                          <p:spTgt spid="504"/>
                                        </p:tgtEl>
                                        <p:attrNameLst>
                                          <p:attrName>style.visibility</p:attrName>
                                        </p:attrNameLst>
                                      </p:cBhvr>
                                      <p:to>
                                        <p:strVal val="visible"/>
                                      </p:to>
                                    </p:set>
                                    <p:animEffect transition="in" filter="randombar(horizontal)">
                                      <p:cBhvr>
                                        <p:cTn id="290" dur="500"/>
                                        <p:tgtEl>
                                          <p:spTgt spid="504"/>
                                        </p:tgtEl>
                                      </p:cBhvr>
                                    </p:animEffect>
                                  </p:childTnLst>
                                </p:cTn>
                              </p:par>
                              <p:par>
                                <p:cTn id="291" presetID="14" presetClass="entr" presetSubtype="10" fill="hold" grpId="0" nodeType="withEffect">
                                  <p:stCondLst>
                                    <p:cond delay="0"/>
                                  </p:stCondLst>
                                  <p:childTnLst>
                                    <p:set>
                                      <p:cBhvr>
                                        <p:cTn id="292" dur="1" fill="hold">
                                          <p:stCondLst>
                                            <p:cond delay="0"/>
                                          </p:stCondLst>
                                        </p:cTn>
                                        <p:tgtEl>
                                          <p:spTgt spid="505"/>
                                        </p:tgtEl>
                                        <p:attrNameLst>
                                          <p:attrName>style.visibility</p:attrName>
                                        </p:attrNameLst>
                                      </p:cBhvr>
                                      <p:to>
                                        <p:strVal val="visible"/>
                                      </p:to>
                                    </p:set>
                                    <p:animEffect transition="in" filter="randombar(horizontal)">
                                      <p:cBhvr>
                                        <p:cTn id="293" dur="500"/>
                                        <p:tgtEl>
                                          <p:spTgt spid="505"/>
                                        </p:tgtEl>
                                      </p:cBhvr>
                                    </p:animEffect>
                                  </p:childTnLst>
                                </p:cTn>
                              </p:par>
                              <p:par>
                                <p:cTn id="294" presetID="14" presetClass="entr" presetSubtype="10" fill="hold" grpId="0" nodeType="withEffect">
                                  <p:stCondLst>
                                    <p:cond delay="0"/>
                                  </p:stCondLst>
                                  <p:childTnLst>
                                    <p:set>
                                      <p:cBhvr>
                                        <p:cTn id="295" dur="1" fill="hold">
                                          <p:stCondLst>
                                            <p:cond delay="0"/>
                                          </p:stCondLst>
                                        </p:cTn>
                                        <p:tgtEl>
                                          <p:spTgt spid="506"/>
                                        </p:tgtEl>
                                        <p:attrNameLst>
                                          <p:attrName>style.visibility</p:attrName>
                                        </p:attrNameLst>
                                      </p:cBhvr>
                                      <p:to>
                                        <p:strVal val="visible"/>
                                      </p:to>
                                    </p:set>
                                    <p:animEffect transition="in" filter="randombar(horizontal)">
                                      <p:cBhvr>
                                        <p:cTn id="296" dur="500"/>
                                        <p:tgtEl>
                                          <p:spTgt spid="506"/>
                                        </p:tgtEl>
                                      </p:cBhvr>
                                    </p:animEffect>
                                  </p:childTnLst>
                                </p:cTn>
                              </p:par>
                              <p:par>
                                <p:cTn id="297" presetID="14" presetClass="entr" presetSubtype="10" fill="hold" grpId="0" nodeType="withEffect">
                                  <p:stCondLst>
                                    <p:cond delay="0"/>
                                  </p:stCondLst>
                                  <p:childTnLst>
                                    <p:set>
                                      <p:cBhvr>
                                        <p:cTn id="298" dur="1" fill="hold">
                                          <p:stCondLst>
                                            <p:cond delay="0"/>
                                          </p:stCondLst>
                                        </p:cTn>
                                        <p:tgtEl>
                                          <p:spTgt spid="507"/>
                                        </p:tgtEl>
                                        <p:attrNameLst>
                                          <p:attrName>style.visibility</p:attrName>
                                        </p:attrNameLst>
                                      </p:cBhvr>
                                      <p:to>
                                        <p:strVal val="visible"/>
                                      </p:to>
                                    </p:set>
                                    <p:animEffect transition="in" filter="randombar(horizontal)">
                                      <p:cBhvr>
                                        <p:cTn id="299" dur="500"/>
                                        <p:tgtEl>
                                          <p:spTgt spid="507"/>
                                        </p:tgtEl>
                                      </p:cBhvr>
                                    </p:animEffect>
                                  </p:childTnLst>
                                </p:cTn>
                              </p:par>
                              <p:par>
                                <p:cTn id="300" presetID="14" presetClass="entr" presetSubtype="10" fill="hold" grpId="0" nodeType="withEffect">
                                  <p:stCondLst>
                                    <p:cond delay="0"/>
                                  </p:stCondLst>
                                  <p:childTnLst>
                                    <p:set>
                                      <p:cBhvr>
                                        <p:cTn id="301" dur="1" fill="hold">
                                          <p:stCondLst>
                                            <p:cond delay="0"/>
                                          </p:stCondLst>
                                        </p:cTn>
                                        <p:tgtEl>
                                          <p:spTgt spid="508"/>
                                        </p:tgtEl>
                                        <p:attrNameLst>
                                          <p:attrName>style.visibility</p:attrName>
                                        </p:attrNameLst>
                                      </p:cBhvr>
                                      <p:to>
                                        <p:strVal val="visible"/>
                                      </p:to>
                                    </p:set>
                                    <p:animEffect transition="in" filter="randombar(horizontal)">
                                      <p:cBhvr>
                                        <p:cTn id="302" dur="500"/>
                                        <p:tgtEl>
                                          <p:spTgt spid="508"/>
                                        </p:tgtEl>
                                      </p:cBhvr>
                                    </p:animEffect>
                                  </p:childTnLst>
                                </p:cTn>
                              </p:par>
                              <p:par>
                                <p:cTn id="303" presetID="14" presetClass="entr" presetSubtype="10" fill="hold" grpId="0" nodeType="withEffect">
                                  <p:stCondLst>
                                    <p:cond delay="0"/>
                                  </p:stCondLst>
                                  <p:childTnLst>
                                    <p:set>
                                      <p:cBhvr>
                                        <p:cTn id="304" dur="1" fill="hold">
                                          <p:stCondLst>
                                            <p:cond delay="0"/>
                                          </p:stCondLst>
                                        </p:cTn>
                                        <p:tgtEl>
                                          <p:spTgt spid="509"/>
                                        </p:tgtEl>
                                        <p:attrNameLst>
                                          <p:attrName>style.visibility</p:attrName>
                                        </p:attrNameLst>
                                      </p:cBhvr>
                                      <p:to>
                                        <p:strVal val="visible"/>
                                      </p:to>
                                    </p:set>
                                    <p:animEffect transition="in" filter="randombar(horizontal)">
                                      <p:cBhvr>
                                        <p:cTn id="305" dur="500"/>
                                        <p:tgtEl>
                                          <p:spTgt spid="509"/>
                                        </p:tgtEl>
                                      </p:cBhvr>
                                    </p:animEffect>
                                  </p:childTnLst>
                                </p:cTn>
                              </p:par>
                            </p:childTnLst>
                          </p:cTn>
                        </p:par>
                        <p:par>
                          <p:cTn id="306" fill="hold">
                            <p:stCondLst>
                              <p:cond delay="1000"/>
                            </p:stCondLst>
                            <p:childTnLst>
                              <p:par>
                                <p:cTn id="307" presetID="22" presetClass="entr" presetSubtype="8" fill="hold" nodeType="afterEffect">
                                  <p:stCondLst>
                                    <p:cond delay="0"/>
                                  </p:stCondLst>
                                  <p:childTnLst>
                                    <p:set>
                                      <p:cBhvr>
                                        <p:cTn id="308" dur="1" fill="hold">
                                          <p:stCondLst>
                                            <p:cond delay="0"/>
                                          </p:stCondLst>
                                        </p:cTn>
                                        <p:tgtEl>
                                          <p:spTgt spid="173"/>
                                        </p:tgtEl>
                                        <p:attrNameLst>
                                          <p:attrName>style.visibility</p:attrName>
                                        </p:attrNameLst>
                                      </p:cBhvr>
                                      <p:to>
                                        <p:strVal val="visible"/>
                                      </p:to>
                                    </p:set>
                                    <p:animEffect transition="in" filter="wipe(left)">
                                      <p:cBhvr>
                                        <p:cTn id="309" dur="500"/>
                                        <p:tgtEl>
                                          <p:spTgt spid="173"/>
                                        </p:tgtEl>
                                      </p:cBhvr>
                                    </p:animEffect>
                                  </p:childTnLst>
                                </p:cTn>
                              </p:par>
                            </p:childTnLst>
                          </p:cTn>
                        </p:par>
                        <p:par>
                          <p:cTn id="310" fill="hold">
                            <p:stCondLst>
                              <p:cond delay="1500"/>
                            </p:stCondLst>
                            <p:childTnLst>
                              <p:par>
                                <p:cTn id="311" presetID="22" presetClass="entr" presetSubtype="8" fill="hold" nodeType="afterEffect">
                                  <p:stCondLst>
                                    <p:cond delay="0"/>
                                  </p:stCondLst>
                                  <p:childTnLst>
                                    <p:set>
                                      <p:cBhvr>
                                        <p:cTn id="312" dur="1" fill="hold">
                                          <p:stCondLst>
                                            <p:cond delay="0"/>
                                          </p:stCondLst>
                                        </p:cTn>
                                        <p:tgtEl>
                                          <p:spTgt spid="396"/>
                                        </p:tgtEl>
                                        <p:attrNameLst>
                                          <p:attrName>style.visibility</p:attrName>
                                        </p:attrNameLst>
                                      </p:cBhvr>
                                      <p:to>
                                        <p:strVal val="visible"/>
                                      </p:to>
                                    </p:set>
                                    <p:animEffect transition="in" filter="wipe(left)">
                                      <p:cBhvr>
                                        <p:cTn id="313" dur="500"/>
                                        <p:tgtEl>
                                          <p:spTgt spid="396"/>
                                        </p:tgtEl>
                                      </p:cBhvr>
                                    </p:animEffect>
                                  </p:childTnLst>
                                </p:cTn>
                              </p:par>
                            </p:childTnLst>
                          </p:cTn>
                        </p:par>
                        <p:par>
                          <p:cTn id="314" fill="hold">
                            <p:stCondLst>
                              <p:cond delay="2000"/>
                            </p:stCondLst>
                            <p:childTnLst>
                              <p:par>
                                <p:cTn id="315" presetID="35" presetClass="emph" presetSubtype="0" repeatCount="3000" fill="hold" grpId="0" nodeType="afterEffect">
                                  <p:stCondLst>
                                    <p:cond delay="500"/>
                                  </p:stCondLst>
                                  <p:childTnLst>
                                    <p:anim calcmode="discrete" valueType="str">
                                      <p:cBhvr>
                                        <p:cTn id="316" dur="1000" fill="hold"/>
                                        <p:tgtEl>
                                          <p:spTgt spid="4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bldLvl="0" animBg="1"/>
      <p:bldP spid="402" grpId="0" bldLvl="0" animBg="1"/>
      <p:bldP spid="403" grpId="0" bldLvl="0" animBg="1"/>
      <p:bldP spid="404" grpId="0" bldLvl="0" animBg="1"/>
      <p:bldP spid="405" grpId="0" bldLvl="0" animBg="1"/>
      <p:bldP spid="406" grpId="0" bldLvl="0" animBg="1"/>
      <p:bldP spid="407" grpId="0" bldLvl="0" animBg="1"/>
      <p:bldP spid="408" grpId="0" bldLvl="0" animBg="1"/>
      <p:bldP spid="409" grpId="0" bldLvl="0" animBg="1"/>
      <p:bldP spid="410" grpId="0" bldLvl="0" animBg="1"/>
      <p:bldP spid="411" grpId="0" bldLvl="0" animBg="1"/>
      <p:bldP spid="412" grpId="0" bldLvl="0" animBg="1"/>
      <p:bldP spid="413" grpId="0" bldLvl="0" animBg="1"/>
      <p:bldP spid="414" grpId="0" bldLvl="0" animBg="1"/>
      <p:bldP spid="415" grpId="0" bldLvl="0" animBg="1"/>
      <p:bldP spid="416" grpId="0" bldLvl="0" animBg="1"/>
      <p:bldP spid="417" grpId="0" bldLvl="0" animBg="1"/>
      <p:bldP spid="418" grpId="0" bldLvl="0" animBg="1"/>
      <p:bldP spid="419" grpId="0" bldLvl="0" animBg="1"/>
      <p:bldP spid="420" grpId="0" bldLvl="0" animBg="1"/>
      <p:bldP spid="421" grpId="0" bldLvl="0" animBg="1"/>
      <p:bldP spid="422" grpId="0" bldLvl="0" animBg="1"/>
      <p:bldP spid="423" grpId="0" bldLvl="0" animBg="1"/>
      <p:bldP spid="424" grpId="0" bldLvl="0" animBg="1"/>
      <p:bldP spid="425" grpId="0" bldLvl="0" animBg="1"/>
      <p:bldP spid="426" grpId="0" bldLvl="0" animBg="1"/>
      <p:bldP spid="427" grpId="0" bldLvl="0" animBg="1"/>
      <p:bldP spid="428" grpId="0" bldLvl="0" animBg="1"/>
      <p:bldP spid="429" grpId="0" bldLvl="0" animBg="1"/>
      <p:bldP spid="430" grpId="0" bldLvl="0" animBg="1"/>
      <p:bldP spid="431" grpId="0"/>
      <p:bldP spid="432" grpId="0"/>
      <p:bldP spid="433" grpId="0"/>
      <p:bldP spid="434" grpId="0"/>
      <p:bldP spid="435" grpId="0"/>
      <p:bldP spid="436" grpId="0"/>
      <p:bldP spid="437" grpId="0"/>
      <p:bldP spid="438" grpId="0"/>
      <p:bldP spid="439" grpId="0"/>
      <p:bldP spid="440" grpId="0"/>
      <p:bldP spid="441" grpId="0"/>
      <p:bldP spid="442" grpId="0"/>
      <p:bldP spid="443" grpId="0"/>
      <p:bldP spid="444" grpId="0"/>
      <p:bldP spid="445" grpId="0"/>
      <p:bldP spid="446" grpId="0"/>
      <p:bldP spid="447" grpId="0"/>
      <p:bldP spid="448" grpId="0"/>
      <p:bldP spid="449" grpId="0"/>
      <p:bldP spid="450" grpId="0" bldLvl="0" animBg="1"/>
      <p:bldP spid="451" grpId="0"/>
      <p:bldP spid="452" grpId="0"/>
      <p:bldP spid="465" grpId="0" bldLvl="0" animBg="1"/>
      <p:bldP spid="466" grpId="0" bldLvl="0" animBg="1"/>
      <p:bldP spid="467" grpId="0" bldLvl="0" animBg="1"/>
      <p:bldP spid="468" grpId="0" bldLvl="0" animBg="1"/>
      <p:bldP spid="469" grpId="0" bldLvl="0" animBg="1"/>
      <p:bldP spid="470" grpId="0" bldLvl="0" animBg="1"/>
      <p:bldP spid="471" grpId="0" bldLvl="0" animBg="1"/>
      <p:bldP spid="472" grpId="0"/>
      <p:bldP spid="472" grpId="1"/>
      <p:bldP spid="473" grpId="0" bldLvl="0" animBg="1"/>
      <p:bldP spid="474" grpId="0" bldLvl="0" animBg="1"/>
      <p:bldP spid="475" grpId="0" bldLvl="0" animBg="1"/>
      <p:bldP spid="476" grpId="0" bldLvl="0" animBg="1"/>
      <p:bldP spid="477" grpId="0" bldLvl="0" animBg="1"/>
      <p:bldP spid="478" grpId="0"/>
      <p:bldP spid="479" grpId="0"/>
      <p:bldP spid="480" grpId="0" bldLvl="0" animBg="1"/>
      <p:bldP spid="481" grpId="0" bldLvl="0" animBg="1"/>
      <p:bldP spid="482" grpId="0" bldLvl="0" animBg="1"/>
      <p:bldP spid="483" grpId="0" bldLvl="0" animBg="1"/>
      <p:bldP spid="484" grpId="0"/>
      <p:bldP spid="488" grpId="0" bldLvl="0" animBg="1"/>
      <p:bldP spid="489" grpId="0" bldLvl="0" animBg="1"/>
      <p:bldP spid="490" grpId="0" bldLvl="0" animBg="1"/>
      <p:bldP spid="491" grpId="0" bldLvl="0" animBg="1"/>
      <p:bldP spid="492" grpId="0" bldLvl="0" animBg="1"/>
      <p:bldP spid="493" grpId="0" bldLvl="0" animBg="1"/>
      <p:bldP spid="494" grpId="0" bldLvl="0" animBg="1"/>
      <p:bldP spid="495" grpId="0" bldLvl="0" animBg="1"/>
      <p:bldP spid="496" grpId="0" bldLvl="0" animBg="1"/>
      <p:bldP spid="497" grpId="0" bldLvl="0" animBg="1"/>
      <p:bldP spid="498" grpId="0" bldLvl="0" animBg="1"/>
      <p:bldP spid="499" grpId="0" bldLvl="0" animBg="1"/>
      <p:bldP spid="500" grpId="0" bldLvl="0" animBg="1"/>
      <p:bldP spid="501" grpId="0" bldLvl="0" animBg="1"/>
      <p:bldP spid="502" grpId="0" bldLvl="0" animBg="1"/>
      <p:bldP spid="503" grpId="0" bldLvl="0" animBg="1"/>
      <p:bldP spid="504" grpId="0" bldLvl="0" animBg="1"/>
      <p:bldP spid="505" grpId="0" bldLvl="0" animBg="1"/>
      <p:bldP spid="506" grpId="0" bldLvl="0" animBg="1"/>
      <p:bldP spid="507" grpId="0" bldLvl="0" animBg="1"/>
      <p:bldP spid="508" grpId="0" bldLvl="0" animBg="1"/>
      <p:bldP spid="509"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378981" y="4844066"/>
            <a:ext cx="11434037" cy="876330"/>
            <a:chOff x="1403750" y="3593123"/>
            <a:chExt cx="11434037" cy="876330"/>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851856"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发送端的发送窗口不能超过拥塞窗口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和接收端窗口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rwnd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中的最小值。我们假定接收端窗口足够大，因此现在发送窗口的数值等于拥塞窗口的数值。</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wipe(left)">
                                      <p:cBhvr>
                                        <p:cTn id="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491666" y="5070647"/>
            <a:ext cx="11129060" cy="476221"/>
            <a:chOff x="1403750" y="3593123"/>
            <a:chExt cx="11129060" cy="476221"/>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546879"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在执行慢开始算法时，拥塞窗口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的初始值为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，发送第一个报文段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810324" y="3198050"/>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430213" y="4926417"/>
            <a:ext cx="11536484" cy="876330"/>
            <a:chOff x="1403750" y="3593123"/>
            <a:chExt cx="11536484" cy="876330"/>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954303"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发送端收到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ACK1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（确认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M0</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，期望收到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）后，将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从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增大到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，于是发送端可以接着发送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M1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M2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两个报文段。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1090195" y="3192428"/>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521739" y="4885012"/>
            <a:ext cx="11206874" cy="1311128"/>
            <a:chOff x="1403750" y="3593123"/>
            <a:chExt cx="11206874" cy="1311128"/>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62469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接收端发回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ACK2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和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ACK3</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。发送端每收到一个对新报文段的确认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，就把发送端的拥塞窗口增加</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。现在发送端的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从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增大到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4</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，并可发送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M3 ~ M6</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共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4</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个报文段。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1297767" y="3058015"/>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531469" y="4785290"/>
            <a:ext cx="11129059" cy="904863"/>
            <a:chOff x="1403750" y="3593123"/>
            <a:chExt cx="11129059" cy="904863"/>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54687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发送端每收到一个对新报文段的确认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，就把发送端的拥塞窗口增加</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，因此拥塞窗口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随着传输次数按指数规律增长。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1526755" y="2763334"/>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479208" y="5016721"/>
            <a:ext cx="11291935" cy="876330"/>
            <a:chOff x="1403750" y="3593123"/>
            <a:chExt cx="11291935" cy="876330"/>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709754"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当拥塞窗口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增长到慢开始门限值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ssthresh</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时（即当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16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时），就改为执行拥塞避免算法，拥塞窗口按线性规律增长。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1763290" y="2169003"/>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0213" y="0"/>
            <a:ext cx="7039098" cy="1428589"/>
            <a:chOff x="551030" y="-368704"/>
            <a:chExt cx="7039098" cy="1428589"/>
          </a:xfrm>
        </p:grpSpPr>
        <p:grpSp>
          <p:nvGrpSpPr>
            <p:cNvPr id="29" name="组合 28"/>
            <p:cNvGrpSpPr/>
            <p:nvPr/>
          </p:nvGrpSpPr>
          <p:grpSpPr>
            <a:xfrm>
              <a:off x="1201631" y="303925"/>
              <a:ext cx="6388497" cy="687997"/>
              <a:chOff x="1839058" y="967769"/>
              <a:chExt cx="6388497" cy="687997"/>
            </a:xfrm>
          </p:grpSpPr>
          <p:sp>
            <p:nvSpPr>
              <p:cNvPr id="31" name="矩形: 圆角 30"/>
              <p:cNvSpPr/>
              <p:nvPr/>
            </p:nvSpPr>
            <p:spPr>
              <a:xfrm>
                <a:off x="1839058" y="967769"/>
                <a:ext cx="5956983"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32" name="文本框 31"/>
              <p:cNvSpPr txBox="1"/>
              <p:nvPr/>
            </p:nvSpPr>
            <p:spPr>
              <a:xfrm>
                <a:off x="2786092" y="1009435"/>
                <a:ext cx="5441463" cy="646331"/>
              </a:xfrm>
              <a:prstGeom prst="rect">
                <a:avLst/>
              </a:prstGeom>
              <a:noFill/>
            </p:spPr>
            <p:txBody>
              <a:bodyPr wrap="square" rtlCol="0">
                <a:spAutoFit/>
              </a:bodyPr>
              <a:lstStyle/>
              <a:p>
                <a:r>
                  <a:rPr lang="zh-CN" altLang="en-US" sz="36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因特网上的运输层协议</a:t>
                </a:r>
              </a:p>
            </p:txBody>
          </p:sp>
        </p:gr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21" name="组合 20"/>
          <p:cNvGrpSpPr/>
          <p:nvPr/>
        </p:nvGrpSpPr>
        <p:grpSpPr>
          <a:xfrm>
            <a:off x="1571326" y="2013720"/>
            <a:ext cx="5466471" cy="476221"/>
            <a:chOff x="1403750" y="3593123"/>
            <a:chExt cx="5466471" cy="476221"/>
          </a:xfrm>
        </p:grpSpPr>
        <p:grpSp>
          <p:nvGrpSpPr>
            <p:cNvPr id="22" name="组合 21"/>
            <p:cNvGrpSpPr/>
            <p:nvPr/>
          </p:nvGrpSpPr>
          <p:grpSpPr>
            <a:xfrm>
              <a:off x="1403750" y="3593123"/>
              <a:ext cx="490436" cy="476221"/>
              <a:chOff x="1403750" y="3593123"/>
              <a:chExt cx="808892" cy="785446"/>
            </a:xfrm>
          </p:grpSpPr>
          <p:sp>
            <p:nvSpPr>
              <p:cNvPr id="27" name="对话气泡: 椭圆形 26"/>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3" name="Text Box 79"/>
            <p:cNvSpPr txBox="1">
              <a:spLocks noChangeArrowheads="1"/>
            </p:cNvSpPr>
            <p:nvPr/>
          </p:nvSpPr>
          <p:spPr bwMode="auto">
            <a:xfrm>
              <a:off x="1985932" y="3593123"/>
              <a:ext cx="488428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用户数据报协议</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UDP</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数据报</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grpSp>
        <p:nvGrpSpPr>
          <p:cNvPr id="42" name="组合 41"/>
          <p:cNvGrpSpPr/>
          <p:nvPr/>
        </p:nvGrpSpPr>
        <p:grpSpPr>
          <a:xfrm>
            <a:off x="1571326" y="3354106"/>
            <a:ext cx="3732921" cy="476221"/>
            <a:chOff x="1403750" y="3593123"/>
            <a:chExt cx="3732921" cy="476221"/>
          </a:xfrm>
        </p:grpSpPr>
        <p:grpSp>
          <p:nvGrpSpPr>
            <p:cNvPr id="43" name="组合 42"/>
            <p:cNvGrpSpPr/>
            <p:nvPr/>
          </p:nvGrpSpPr>
          <p:grpSpPr>
            <a:xfrm>
              <a:off x="1403750" y="3593123"/>
              <a:ext cx="490436" cy="476221"/>
              <a:chOff x="1403750" y="3593123"/>
              <a:chExt cx="808892" cy="785446"/>
            </a:xfrm>
          </p:grpSpPr>
          <p:sp>
            <p:nvSpPr>
              <p:cNvPr id="45" name="对话气泡: 椭圆形 44"/>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4" name="Text Box 79"/>
            <p:cNvSpPr txBox="1">
              <a:spLocks noChangeArrowheads="1"/>
            </p:cNvSpPr>
            <p:nvPr/>
          </p:nvSpPr>
          <p:spPr bwMode="auto">
            <a:xfrm>
              <a:off x="1985932" y="3593123"/>
              <a:ext cx="315073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所提供的服务</a:t>
              </a:r>
            </a:p>
          </p:txBody>
        </p:sp>
      </p:grpSp>
      <p:sp>
        <p:nvSpPr>
          <p:cNvPr id="47" name="Text Box 79"/>
          <p:cNvSpPr txBox="1">
            <a:spLocks noChangeArrowheads="1"/>
          </p:cNvSpPr>
          <p:nvPr/>
        </p:nvSpPr>
        <p:spPr bwMode="auto">
          <a:xfrm>
            <a:off x="1918384" y="3942343"/>
            <a:ext cx="56603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进程间数据交付——详见3.2节</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差错检测——详见3.3节和第六章</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可靠的数据传输——详见3.4节和3.5节</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拥塞控制——详见3.6节和3.7节</a:t>
            </a:r>
          </a:p>
        </p:txBody>
      </p:sp>
      <p:grpSp>
        <p:nvGrpSpPr>
          <p:cNvPr id="18" name="组合 17">
            <a:extLst>
              <a:ext uri="{FF2B5EF4-FFF2-40B4-BE49-F238E27FC236}">
                <a16:creationId xmlns:a16="http://schemas.microsoft.com/office/drawing/2014/main" id="{3C535E36-C2E1-4F3C-8751-CA13216C25ED}"/>
              </a:ext>
            </a:extLst>
          </p:cNvPr>
          <p:cNvGrpSpPr/>
          <p:nvPr/>
        </p:nvGrpSpPr>
        <p:grpSpPr>
          <a:xfrm>
            <a:off x="1571326" y="2683913"/>
            <a:ext cx="5466471" cy="476221"/>
            <a:chOff x="1403750" y="3593123"/>
            <a:chExt cx="5466471" cy="476221"/>
          </a:xfrm>
        </p:grpSpPr>
        <p:grpSp>
          <p:nvGrpSpPr>
            <p:cNvPr id="19" name="组合 18">
              <a:extLst>
                <a:ext uri="{FF2B5EF4-FFF2-40B4-BE49-F238E27FC236}">
                  <a16:creationId xmlns:a16="http://schemas.microsoft.com/office/drawing/2014/main" id="{ED5777F4-FF45-4D72-8793-3CFE3A352C5E}"/>
                </a:ext>
              </a:extLst>
            </p:cNvPr>
            <p:cNvGrpSpPr/>
            <p:nvPr/>
          </p:nvGrpSpPr>
          <p:grpSpPr>
            <a:xfrm>
              <a:off x="1403750" y="3593123"/>
              <a:ext cx="490436" cy="476221"/>
              <a:chOff x="1403750" y="3593123"/>
              <a:chExt cx="808892" cy="785446"/>
            </a:xfrm>
          </p:grpSpPr>
          <p:sp>
            <p:nvSpPr>
              <p:cNvPr id="24" name="对话气泡: 椭圆形 23">
                <a:extLst>
                  <a:ext uri="{FF2B5EF4-FFF2-40B4-BE49-F238E27FC236}">
                    <a16:creationId xmlns:a16="http://schemas.microsoft.com/office/drawing/2014/main" id="{02BDE141-59D4-4171-95E0-914F32BA85E6}"/>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ound-web-cam_17861">
                <a:extLst>
                  <a:ext uri="{FF2B5EF4-FFF2-40B4-BE49-F238E27FC236}">
                    <a16:creationId xmlns:a16="http://schemas.microsoft.com/office/drawing/2014/main" id="{727FE71F-C254-427D-AC81-4A3B4E2669A1}"/>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0" name="Text Box 79">
              <a:extLst>
                <a:ext uri="{FF2B5EF4-FFF2-40B4-BE49-F238E27FC236}">
                  <a16:creationId xmlns:a16="http://schemas.microsoft.com/office/drawing/2014/main" id="{D8A19C49-7908-4DB4-B33A-F38D4151FDD4}"/>
                </a:ext>
              </a:extLst>
            </p:cNvPr>
            <p:cNvSpPr txBox="1">
              <a:spLocks noChangeArrowheads="1"/>
            </p:cNvSpPr>
            <p:nvPr/>
          </p:nvSpPr>
          <p:spPr bwMode="auto">
            <a:xfrm>
              <a:off x="1985932" y="3593123"/>
              <a:ext cx="4884289"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传输控制协议</a:t>
              </a:r>
              <a:r>
                <a:rPr kumimoji="1" lang="en-US" altLang="zh-CN"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solidFill>
                    <a:srgbClr val="009FF6"/>
                  </a:solidFill>
                  <a:latin typeface="Times New Roman" panose="02020603050405020304" pitchFamily="18" charset="0"/>
                  <a:ea typeface="思源黑体 CN Normal" panose="020B0400000000000000" pitchFamily="34" charset="-122"/>
                  <a:cs typeface="Times New Roman" panose="02020603050405020304" pitchFamily="18" charset="0"/>
                </a:rPr>
                <a:t>报文段</a:t>
              </a:r>
              <a:r>
                <a:rPr kumimoji="1" lang="zh-CN" altLang="en-US" sz="2400" dirty="0">
                  <a:solidFill>
                    <a:schemeClr val="tx1">
                      <a:lumMod val="85000"/>
                      <a:lumOff val="15000"/>
                    </a:schemeClr>
                  </a:solidFill>
                  <a:latin typeface="Times New Roman" panose="02020603050405020304" pitchFamily="18" charset="0"/>
                  <a:ea typeface="思源黑体 CN Normal" panose="020B0400000000000000" pitchFamily="34" charset="-122"/>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7">
                                            <p:txEl>
                                              <p:pRg st="0" end="0"/>
                                            </p:txEl>
                                          </p:spTgt>
                                        </p:tgtEl>
                                        <p:attrNameLst>
                                          <p:attrName>style.visibility</p:attrName>
                                        </p:attrNameLst>
                                      </p:cBhvr>
                                      <p:to>
                                        <p:strVal val="visible"/>
                                      </p:to>
                                    </p:set>
                                    <p:animEffect transition="in" filter="wipe(left)">
                                      <p:cBhvr>
                                        <p:cTn id="24" dur="500"/>
                                        <p:tgtEl>
                                          <p:spTgt spid="47">
                                            <p:txEl>
                                              <p:pRg st="0" end="0"/>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7">
                                            <p:txEl>
                                              <p:pRg st="1" end="1"/>
                                            </p:txEl>
                                          </p:spTgt>
                                        </p:tgtEl>
                                        <p:attrNameLst>
                                          <p:attrName>style.visibility</p:attrName>
                                        </p:attrNameLst>
                                      </p:cBhvr>
                                      <p:to>
                                        <p:strVal val="visible"/>
                                      </p:to>
                                    </p:set>
                                    <p:animEffect transition="in" filter="wipe(left)">
                                      <p:cBhvr>
                                        <p:cTn id="28" dur="500"/>
                                        <p:tgtEl>
                                          <p:spTgt spid="47">
                                            <p:txEl>
                                              <p:pRg st="1" end="1"/>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7">
                                            <p:txEl>
                                              <p:pRg st="2" end="2"/>
                                            </p:txEl>
                                          </p:spTgt>
                                        </p:tgtEl>
                                        <p:attrNameLst>
                                          <p:attrName>style.visibility</p:attrName>
                                        </p:attrNameLst>
                                      </p:cBhvr>
                                      <p:to>
                                        <p:strVal val="visible"/>
                                      </p:to>
                                    </p:set>
                                    <p:animEffect transition="in" filter="wipe(left)">
                                      <p:cBhvr>
                                        <p:cTn id="32" dur="500"/>
                                        <p:tgtEl>
                                          <p:spTgt spid="47">
                                            <p:txEl>
                                              <p:pRg st="2" end="2"/>
                                            </p:txEl>
                                          </p:spTgt>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7">
                                            <p:txEl>
                                              <p:pRg st="3" end="3"/>
                                            </p:txEl>
                                          </p:spTgt>
                                        </p:tgtEl>
                                        <p:attrNameLst>
                                          <p:attrName>style.visibility</p:attrName>
                                        </p:attrNameLst>
                                      </p:cBhvr>
                                      <p:to>
                                        <p:strVal val="visible"/>
                                      </p:to>
                                    </p:set>
                                    <p:animEffect transition="in" filter="wipe(left)">
                                      <p:cBhvr>
                                        <p:cTn id="36" dur="500"/>
                                        <p:tgtEl>
                                          <p:spTgt spid="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462372" y="4892913"/>
            <a:ext cx="11029616" cy="476221"/>
            <a:chOff x="1403750" y="3593123"/>
            <a:chExt cx="11029616" cy="476221"/>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447435"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假定拥塞窗口的数值增长到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24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时，网络出现超时（表明网络拥塞了）。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3442760" y="1526228"/>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531471" y="4949598"/>
            <a:ext cx="11129058" cy="966924"/>
            <a:chOff x="1403750" y="3593123"/>
            <a:chExt cx="11129058" cy="876330"/>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546877"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更新后的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ssthresh</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值变为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（即发送窗口数值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24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的一半），拥塞窗口再重新设置为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，并执行慢开始算法。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3615523" y="3298995"/>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447311" y="5016721"/>
            <a:ext cx="11355729" cy="876330"/>
            <a:chOff x="1403750" y="3593123"/>
            <a:chExt cx="11355729" cy="876330"/>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773548"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 </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cwnd</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12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时改为执行拥塞避免算法，拥塞窗口按按线性规律增长，每经过一个往返时延就增加一个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的大小。 </a:t>
              </a: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39" name="Group 56"/>
          <p:cNvGrpSpPr/>
          <p:nvPr/>
        </p:nvGrpSpPr>
        <p:grpSpPr bwMode="auto">
          <a:xfrm>
            <a:off x="4314116" y="2019754"/>
            <a:ext cx="1395923" cy="760045"/>
            <a:chOff x="2934" y="1110"/>
            <a:chExt cx="1113" cy="606"/>
          </a:xfrm>
        </p:grpSpPr>
        <p:sp>
          <p:nvSpPr>
            <p:cNvPr id="340" name="Text Box 57"/>
            <p:cNvSpPr txBox="1">
              <a:spLocks noChangeArrowheads="1"/>
            </p:cNvSpPr>
            <p:nvPr/>
          </p:nvSpPr>
          <p:spPr bwMode="auto">
            <a:xfrm>
              <a:off x="2934" y="111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341" name="Line 58"/>
            <p:cNvSpPr>
              <a:spLocks noChangeShapeType="1"/>
            </p:cNvSpPr>
            <p:nvPr/>
          </p:nvSpPr>
          <p:spPr bwMode="auto">
            <a:xfrm rot="10800000" flipH="1" flipV="1">
              <a:off x="3323" y="1350"/>
              <a:ext cx="180" cy="36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2" name="Group 59"/>
          <p:cNvGrpSpPr/>
          <p:nvPr/>
        </p:nvGrpSpPr>
        <p:grpSpPr bwMode="auto">
          <a:xfrm>
            <a:off x="3965448" y="1470415"/>
            <a:ext cx="1341994" cy="416393"/>
            <a:chOff x="2656" y="672"/>
            <a:chExt cx="1070" cy="332"/>
          </a:xfrm>
        </p:grpSpPr>
        <p:sp>
          <p:nvSpPr>
            <p:cNvPr id="343" name="Text Box 60"/>
            <p:cNvSpPr txBox="1">
              <a:spLocks noChangeArrowheads="1"/>
            </p:cNvSpPr>
            <p:nvPr/>
          </p:nvSpPr>
          <p:spPr bwMode="auto">
            <a:xfrm>
              <a:off x="2935" y="672"/>
              <a:ext cx="79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发生超时</a:t>
              </a:r>
            </a:p>
          </p:txBody>
        </p:sp>
        <p:sp>
          <p:nvSpPr>
            <p:cNvPr id="344" name="Line 61"/>
            <p:cNvSpPr>
              <a:spLocks noChangeShapeType="1"/>
            </p:cNvSpPr>
            <p:nvPr/>
          </p:nvSpPr>
          <p:spPr bwMode="auto">
            <a:xfrm flipH="1">
              <a:off x="2656" y="855"/>
              <a:ext cx="333"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3" name="Line 80"/>
          <p:cNvSpPr>
            <a:spLocks noChangeShapeType="1"/>
          </p:cNvSpPr>
          <p:nvPr/>
        </p:nvSpPr>
        <p:spPr bwMode="auto">
          <a:xfrm>
            <a:off x="5010192"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5228425"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8" name="Line 87"/>
          <p:cNvSpPr>
            <a:spLocks noChangeShapeType="1"/>
          </p:cNvSpPr>
          <p:nvPr/>
        </p:nvSpPr>
        <p:spPr bwMode="auto">
          <a:xfrm>
            <a:off x="4174897"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5010194" y="4124298"/>
            <a:ext cx="1324434"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70" name="Text Box 89"/>
          <p:cNvSpPr txBox="1">
            <a:spLocks noChangeArrowheads="1"/>
          </p:cNvSpPr>
          <p:nvPr/>
        </p:nvSpPr>
        <p:spPr bwMode="auto">
          <a:xfrm>
            <a:off x="5619733" y="2614244"/>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更新后的 </a:t>
            </a:r>
            <a:r>
              <a:rPr kumimoji="1" lang="en-US" altLang="zh-CN" sz="1580">
                <a:solidFill>
                  <a:srgbClr val="009FF6"/>
                </a:solidFill>
                <a:ea typeface="楷体" panose="02010609060101010101" pitchFamily="49" charset="-122"/>
                <a:cs typeface="Arial" panose="020B0604020202020204" pitchFamily="34" charset="0"/>
              </a:rPr>
              <a:t>ssthresh = 12</a:t>
            </a: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6" name="Oval 95"/>
          <p:cNvSpPr>
            <a:spLocks noChangeArrowheads="1"/>
          </p:cNvSpPr>
          <p:nvPr/>
        </p:nvSpPr>
        <p:spPr bwMode="auto">
          <a:xfrm>
            <a:off x="3921550" y="184416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9" name="Oval 98"/>
          <p:cNvSpPr>
            <a:spLocks noChangeArrowheads="1"/>
          </p:cNvSpPr>
          <p:nvPr/>
        </p:nvSpPr>
        <p:spPr bwMode="auto">
          <a:xfrm>
            <a:off x="4976330" y="2782307"/>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0" name="Oval 99"/>
          <p:cNvSpPr>
            <a:spLocks noChangeArrowheads="1"/>
          </p:cNvSpPr>
          <p:nvPr/>
        </p:nvSpPr>
        <p:spPr bwMode="auto">
          <a:xfrm>
            <a:off x="5192053" y="270078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1" name="Oval 100"/>
          <p:cNvSpPr>
            <a:spLocks noChangeArrowheads="1"/>
          </p:cNvSpPr>
          <p:nvPr/>
        </p:nvSpPr>
        <p:spPr bwMode="auto">
          <a:xfrm>
            <a:off x="5388962" y="2626786"/>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2" name="Oval 101"/>
          <p:cNvSpPr>
            <a:spLocks noChangeArrowheads="1"/>
          </p:cNvSpPr>
          <p:nvPr/>
        </p:nvSpPr>
        <p:spPr bwMode="auto">
          <a:xfrm>
            <a:off x="5585870" y="254526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3" name="Oval 102"/>
          <p:cNvSpPr>
            <a:spLocks noChangeArrowheads="1"/>
          </p:cNvSpPr>
          <p:nvPr/>
        </p:nvSpPr>
        <p:spPr bwMode="auto">
          <a:xfrm>
            <a:off x="5801593" y="24675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6" name="Oval 105"/>
          <p:cNvSpPr>
            <a:spLocks noChangeArrowheads="1"/>
          </p:cNvSpPr>
          <p:nvPr/>
        </p:nvSpPr>
        <p:spPr bwMode="auto">
          <a:xfrm>
            <a:off x="4554920" y="339561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7" name="Oval 106"/>
          <p:cNvSpPr>
            <a:spLocks noChangeArrowheads="1"/>
          </p:cNvSpPr>
          <p:nvPr/>
        </p:nvSpPr>
        <p:spPr bwMode="auto">
          <a:xfrm>
            <a:off x="4766879" y="30732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4452629" y="2478466"/>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慢开始和拥塞避免算法的实现举例 </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173" name="组合 172"/>
          <p:cNvGrpSpPr/>
          <p:nvPr/>
        </p:nvGrpSpPr>
        <p:grpSpPr>
          <a:xfrm>
            <a:off x="501334" y="4927548"/>
            <a:ext cx="10951692" cy="476221"/>
            <a:chOff x="1403750" y="3593123"/>
            <a:chExt cx="10951692" cy="476221"/>
          </a:xfrm>
        </p:grpSpPr>
        <p:grpSp>
          <p:nvGrpSpPr>
            <p:cNvPr id="174" name="组合 173"/>
            <p:cNvGrpSpPr/>
            <p:nvPr/>
          </p:nvGrpSpPr>
          <p:grpSpPr>
            <a:xfrm>
              <a:off x="1403750" y="3593123"/>
              <a:ext cx="490436" cy="476221"/>
              <a:chOff x="1403750" y="3593123"/>
              <a:chExt cx="808892" cy="785446"/>
            </a:xfrm>
          </p:grpSpPr>
          <p:sp>
            <p:nvSpPr>
              <p:cNvPr id="176" name="对话气泡: 椭圆形 175"/>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75" name="Text Box 79"/>
            <p:cNvSpPr txBox="1">
              <a:spLocks noChangeArrowheads="1"/>
            </p:cNvSpPr>
            <p:nvPr/>
          </p:nvSpPr>
          <p:spPr bwMode="auto">
            <a:xfrm>
              <a:off x="1985931" y="3593123"/>
              <a:ext cx="10369511"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假定拥塞窗口的数值增长到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24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时，网络出现冗余</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287" name="Line 4"/>
          <p:cNvSpPr>
            <a:spLocks noChangeShapeType="1"/>
          </p:cNvSpPr>
          <p:nvPr/>
        </p:nvSpPr>
        <p:spPr bwMode="auto">
          <a:xfrm>
            <a:off x="1458305" y="3750547"/>
            <a:ext cx="4945303" cy="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8" name="Line 5"/>
          <p:cNvSpPr>
            <a:spLocks noChangeShapeType="1"/>
          </p:cNvSpPr>
          <p:nvPr/>
        </p:nvSpPr>
        <p:spPr bwMode="auto">
          <a:xfrm>
            <a:off x="1458303" y="1575769"/>
            <a:ext cx="0" cy="2174780"/>
          </a:xfrm>
          <a:prstGeom prst="line">
            <a:avLst/>
          </a:prstGeom>
          <a:noFill/>
          <a:ln w="28575">
            <a:solidFill>
              <a:srgbClr val="009FF6"/>
            </a:solidFill>
            <a:round/>
            <a:head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89" name="Line 6"/>
          <p:cNvSpPr>
            <a:spLocks noChangeShapeType="1"/>
          </p:cNvSpPr>
          <p:nvPr/>
        </p:nvSpPr>
        <p:spPr bwMode="auto">
          <a:xfrm>
            <a:off x="1666499"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0" name="Line 7"/>
          <p:cNvSpPr>
            <a:spLocks noChangeShapeType="1"/>
          </p:cNvSpPr>
          <p:nvPr/>
        </p:nvSpPr>
        <p:spPr bwMode="auto">
          <a:xfrm>
            <a:off x="18759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1" name="Line 8"/>
          <p:cNvSpPr>
            <a:spLocks noChangeShapeType="1"/>
          </p:cNvSpPr>
          <p:nvPr/>
        </p:nvSpPr>
        <p:spPr bwMode="auto">
          <a:xfrm>
            <a:off x="208414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2" name="Line 9"/>
          <p:cNvSpPr>
            <a:spLocks noChangeShapeType="1"/>
          </p:cNvSpPr>
          <p:nvPr/>
        </p:nvSpPr>
        <p:spPr bwMode="auto">
          <a:xfrm>
            <a:off x="22935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3" name="Line 10"/>
          <p:cNvSpPr>
            <a:spLocks noChangeShapeType="1"/>
          </p:cNvSpPr>
          <p:nvPr/>
        </p:nvSpPr>
        <p:spPr bwMode="auto">
          <a:xfrm>
            <a:off x="2503050"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4" name="Line 11"/>
          <p:cNvSpPr>
            <a:spLocks noChangeShapeType="1"/>
          </p:cNvSpPr>
          <p:nvPr/>
        </p:nvSpPr>
        <p:spPr bwMode="auto">
          <a:xfrm>
            <a:off x="27112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5" name="Line 12"/>
          <p:cNvSpPr>
            <a:spLocks noChangeShapeType="1"/>
          </p:cNvSpPr>
          <p:nvPr/>
        </p:nvSpPr>
        <p:spPr bwMode="auto">
          <a:xfrm>
            <a:off x="292069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6" name="Line 13"/>
          <p:cNvSpPr>
            <a:spLocks noChangeShapeType="1"/>
          </p:cNvSpPr>
          <p:nvPr/>
        </p:nvSpPr>
        <p:spPr bwMode="auto">
          <a:xfrm>
            <a:off x="31301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7" name="Line 14"/>
          <p:cNvSpPr>
            <a:spLocks noChangeShapeType="1"/>
          </p:cNvSpPr>
          <p:nvPr/>
        </p:nvSpPr>
        <p:spPr bwMode="auto">
          <a:xfrm>
            <a:off x="333834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8" name="Line 15"/>
          <p:cNvSpPr>
            <a:spLocks noChangeShapeType="1"/>
          </p:cNvSpPr>
          <p:nvPr/>
        </p:nvSpPr>
        <p:spPr bwMode="auto">
          <a:xfrm>
            <a:off x="3547798"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299" name="Line 16"/>
          <p:cNvSpPr>
            <a:spLocks noChangeShapeType="1"/>
          </p:cNvSpPr>
          <p:nvPr/>
        </p:nvSpPr>
        <p:spPr bwMode="auto">
          <a:xfrm>
            <a:off x="3757249"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0" name="Line 17"/>
          <p:cNvSpPr>
            <a:spLocks noChangeShapeType="1"/>
          </p:cNvSpPr>
          <p:nvPr/>
        </p:nvSpPr>
        <p:spPr bwMode="auto">
          <a:xfrm>
            <a:off x="396544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1" name="Line 18"/>
          <p:cNvSpPr>
            <a:spLocks noChangeShapeType="1"/>
          </p:cNvSpPr>
          <p:nvPr/>
        </p:nvSpPr>
        <p:spPr bwMode="auto">
          <a:xfrm>
            <a:off x="4174897"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2" name="Line 19"/>
          <p:cNvSpPr>
            <a:spLocks noChangeShapeType="1"/>
          </p:cNvSpPr>
          <p:nvPr/>
        </p:nvSpPr>
        <p:spPr bwMode="auto">
          <a:xfrm>
            <a:off x="4383095" y="3689093"/>
            <a:ext cx="0" cy="614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3" name="Line 20"/>
          <p:cNvSpPr>
            <a:spLocks noChangeShapeType="1"/>
          </p:cNvSpPr>
          <p:nvPr/>
        </p:nvSpPr>
        <p:spPr bwMode="auto">
          <a:xfrm>
            <a:off x="4592544"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4" name="Line 21"/>
          <p:cNvSpPr>
            <a:spLocks noChangeShapeType="1"/>
          </p:cNvSpPr>
          <p:nvPr/>
        </p:nvSpPr>
        <p:spPr bwMode="auto">
          <a:xfrm>
            <a:off x="48019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5" name="Line 22"/>
          <p:cNvSpPr>
            <a:spLocks noChangeShapeType="1"/>
          </p:cNvSpPr>
          <p:nvPr/>
        </p:nvSpPr>
        <p:spPr bwMode="auto">
          <a:xfrm>
            <a:off x="50101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6" name="Line 23"/>
          <p:cNvSpPr>
            <a:spLocks noChangeShapeType="1"/>
          </p:cNvSpPr>
          <p:nvPr/>
        </p:nvSpPr>
        <p:spPr bwMode="auto">
          <a:xfrm>
            <a:off x="52196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7" name="Line 24"/>
          <p:cNvSpPr>
            <a:spLocks noChangeShapeType="1"/>
          </p:cNvSpPr>
          <p:nvPr/>
        </p:nvSpPr>
        <p:spPr bwMode="auto">
          <a:xfrm>
            <a:off x="54290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8" name="Line 25"/>
          <p:cNvSpPr>
            <a:spLocks noChangeShapeType="1"/>
          </p:cNvSpPr>
          <p:nvPr/>
        </p:nvSpPr>
        <p:spPr bwMode="auto">
          <a:xfrm>
            <a:off x="5637292"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09" name="Line 26"/>
          <p:cNvSpPr>
            <a:spLocks noChangeShapeType="1"/>
          </p:cNvSpPr>
          <p:nvPr/>
        </p:nvSpPr>
        <p:spPr bwMode="auto">
          <a:xfrm>
            <a:off x="5846743"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0" name="Line 27"/>
          <p:cNvSpPr>
            <a:spLocks noChangeShapeType="1"/>
          </p:cNvSpPr>
          <p:nvPr/>
        </p:nvSpPr>
        <p:spPr bwMode="auto">
          <a:xfrm>
            <a:off x="6056196" y="3626382"/>
            <a:ext cx="0" cy="12416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1" name="Line 28"/>
          <p:cNvSpPr>
            <a:spLocks noChangeShapeType="1"/>
          </p:cNvSpPr>
          <p:nvPr/>
        </p:nvSpPr>
        <p:spPr bwMode="auto">
          <a:xfrm>
            <a:off x="1458303" y="3439505"/>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2" name="Line 29"/>
          <p:cNvSpPr>
            <a:spLocks noChangeShapeType="1"/>
          </p:cNvSpPr>
          <p:nvPr/>
        </p:nvSpPr>
        <p:spPr bwMode="auto">
          <a:xfrm>
            <a:off x="1458303" y="3129720"/>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3" name="Line 30"/>
          <p:cNvSpPr>
            <a:spLocks noChangeShapeType="1"/>
          </p:cNvSpPr>
          <p:nvPr/>
        </p:nvSpPr>
        <p:spPr bwMode="auto">
          <a:xfrm>
            <a:off x="1458303" y="281867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4" name="Line 31"/>
          <p:cNvSpPr>
            <a:spLocks noChangeShapeType="1"/>
          </p:cNvSpPr>
          <p:nvPr/>
        </p:nvSpPr>
        <p:spPr bwMode="auto">
          <a:xfrm>
            <a:off x="1458303" y="2507637"/>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5" name="Line 32"/>
          <p:cNvSpPr>
            <a:spLocks noChangeShapeType="1"/>
          </p:cNvSpPr>
          <p:nvPr/>
        </p:nvSpPr>
        <p:spPr bwMode="auto">
          <a:xfrm>
            <a:off x="1458303" y="2196596"/>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6" name="Line 33"/>
          <p:cNvSpPr>
            <a:spLocks noChangeShapeType="1"/>
          </p:cNvSpPr>
          <p:nvPr/>
        </p:nvSpPr>
        <p:spPr bwMode="auto">
          <a:xfrm>
            <a:off x="1458303" y="1886808"/>
            <a:ext cx="20819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17" name="Text Box 34"/>
          <p:cNvSpPr txBox="1">
            <a:spLocks noChangeArrowheads="1"/>
          </p:cNvSpPr>
          <p:nvPr/>
        </p:nvSpPr>
        <p:spPr bwMode="auto">
          <a:xfrm>
            <a:off x="1736734"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a:t>
            </a:r>
          </a:p>
        </p:txBody>
      </p:sp>
      <p:sp>
        <p:nvSpPr>
          <p:cNvPr id="318" name="Text Box 35"/>
          <p:cNvSpPr txBox="1">
            <a:spLocks noChangeArrowheads="1"/>
          </p:cNvSpPr>
          <p:nvPr/>
        </p:nvSpPr>
        <p:spPr bwMode="auto">
          <a:xfrm>
            <a:off x="2154383"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19" name="Text Box 36"/>
          <p:cNvSpPr txBox="1">
            <a:spLocks noChangeArrowheads="1"/>
          </p:cNvSpPr>
          <p:nvPr/>
        </p:nvSpPr>
        <p:spPr bwMode="auto">
          <a:xfrm>
            <a:off x="257203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6</a:t>
            </a:r>
          </a:p>
        </p:txBody>
      </p:sp>
      <p:sp>
        <p:nvSpPr>
          <p:cNvPr id="320" name="Text Box 37"/>
          <p:cNvSpPr txBox="1">
            <a:spLocks noChangeArrowheads="1"/>
          </p:cNvSpPr>
          <p:nvPr/>
        </p:nvSpPr>
        <p:spPr bwMode="auto">
          <a:xfrm>
            <a:off x="300222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21" name="Text Box 38"/>
          <p:cNvSpPr txBox="1">
            <a:spLocks noChangeArrowheads="1"/>
          </p:cNvSpPr>
          <p:nvPr/>
        </p:nvSpPr>
        <p:spPr bwMode="auto">
          <a:xfrm>
            <a:off x="3350887"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10</a:t>
            </a:r>
          </a:p>
        </p:txBody>
      </p:sp>
      <p:sp>
        <p:nvSpPr>
          <p:cNvPr id="322" name="Text Box 39"/>
          <p:cNvSpPr txBox="1">
            <a:spLocks noChangeArrowheads="1"/>
          </p:cNvSpPr>
          <p:nvPr/>
        </p:nvSpPr>
        <p:spPr bwMode="auto">
          <a:xfrm>
            <a:off x="3803654"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23" name="Text Box 40"/>
          <p:cNvSpPr txBox="1">
            <a:spLocks noChangeArrowheads="1"/>
          </p:cNvSpPr>
          <p:nvPr/>
        </p:nvSpPr>
        <p:spPr bwMode="auto">
          <a:xfrm>
            <a:off x="4197472"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14</a:t>
            </a:r>
          </a:p>
        </p:txBody>
      </p:sp>
      <p:sp>
        <p:nvSpPr>
          <p:cNvPr id="324" name="Text Box 41"/>
          <p:cNvSpPr txBox="1">
            <a:spLocks noChangeArrowheads="1"/>
          </p:cNvSpPr>
          <p:nvPr/>
        </p:nvSpPr>
        <p:spPr bwMode="auto">
          <a:xfrm>
            <a:off x="4616375"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25" name="Text Box 42"/>
          <p:cNvSpPr txBox="1">
            <a:spLocks noChangeArrowheads="1"/>
          </p:cNvSpPr>
          <p:nvPr/>
        </p:nvSpPr>
        <p:spPr bwMode="auto">
          <a:xfrm>
            <a:off x="5056598"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18</a:t>
            </a:r>
          </a:p>
        </p:txBody>
      </p:sp>
      <p:sp>
        <p:nvSpPr>
          <p:cNvPr id="326" name="Text Box 43"/>
          <p:cNvSpPr txBox="1">
            <a:spLocks noChangeArrowheads="1"/>
          </p:cNvSpPr>
          <p:nvPr/>
        </p:nvSpPr>
        <p:spPr bwMode="auto">
          <a:xfrm>
            <a:off x="547550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27" name="Text Box 44"/>
          <p:cNvSpPr txBox="1">
            <a:spLocks noChangeArrowheads="1"/>
          </p:cNvSpPr>
          <p:nvPr/>
        </p:nvSpPr>
        <p:spPr bwMode="auto">
          <a:xfrm>
            <a:off x="5881860" y="3729227"/>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22</a:t>
            </a:r>
          </a:p>
        </p:txBody>
      </p:sp>
      <p:sp>
        <p:nvSpPr>
          <p:cNvPr id="328" name="Text Box 45"/>
          <p:cNvSpPr txBox="1">
            <a:spLocks noChangeArrowheads="1"/>
          </p:cNvSpPr>
          <p:nvPr/>
        </p:nvSpPr>
        <p:spPr bwMode="auto">
          <a:xfrm>
            <a:off x="1352951" y="372922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29" name="Text Box 46"/>
          <p:cNvSpPr txBox="1">
            <a:spLocks noChangeArrowheads="1"/>
          </p:cNvSpPr>
          <p:nvPr/>
        </p:nvSpPr>
        <p:spPr bwMode="auto">
          <a:xfrm>
            <a:off x="1213734" y="3542351"/>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0</a:t>
            </a:r>
          </a:p>
        </p:txBody>
      </p:sp>
      <p:sp>
        <p:nvSpPr>
          <p:cNvPr id="330" name="Text Box 47"/>
          <p:cNvSpPr txBox="1">
            <a:spLocks noChangeArrowheads="1"/>
          </p:cNvSpPr>
          <p:nvPr/>
        </p:nvSpPr>
        <p:spPr bwMode="auto">
          <a:xfrm>
            <a:off x="1213734" y="3231309"/>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4</a:t>
            </a:r>
          </a:p>
        </p:txBody>
      </p:sp>
      <p:sp>
        <p:nvSpPr>
          <p:cNvPr id="331" name="Text Box 48"/>
          <p:cNvSpPr txBox="1">
            <a:spLocks noChangeArrowheads="1"/>
          </p:cNvSpPr>
          <p:nvPr/>
        </p:nvSpPr>
        <p:spPr bwMode="auto">
          <a:xfrm>
            <a:off x="1213734" y="2931557"/>
            <a:ext cx="29687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8</a:t>
            </a:r>
          </a:p>
        </p:txBody>
      </p:sp>
      <p:sp>
        <p:nvSpPr>
          <p:cNvPr id="332" name="Text Box 49"/>
          <p:cNvSpPr txBox="1">
            <a:spLocks noChangeArrowheads="1"/>
          </p:cNvSpPr>
          <p:nvPr/>
        </p:nvSpPr>
        <p:spPr bwMode="auto">
          <a:xfrm>
            <a:off x="1109635" y="2630548"/>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12</a:t>
            </a:r>
          </a:p>
        </p:txBody>
      </p:sp>
      <p:sp>
        <p:nvSpPr>
          <p:cNvPr id="333" name="Text Box 50"/>
          <p:cNvSpPr txBox="1">
            <a:spLocks noChangeArrowheads="1"/>
          </p:cNvSpPr>
          <p:nvPr/>
        </p:nvSpPr>
        <p:spPr bwMode="auto">
          <a:xfrm>
            <a:off x="1109635" y="2330795"/>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16</a:t>
            </a:r>
          </a:p>
        </p:txBody>
      </p:sp>
      <p:sp>
        <p:nvSpPr>
          <p:cNvPr id="334" name="Text Box 51"/>
          <p:cNvSpPr txBox="1">
            <a:spLocks noChangeArrowheads="1"/>
          </p:cNvSpPr>
          <p:nvPr/>
        </p:nvSpPr>
        <p:spPr bwMode="auto">
          <a:xfrm>
            <a:off x="1109635" y="2019754"/>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20</a:t>
            </a:r>
          </a:p>
        </p:txBody>
      </p:sp>
      <p:sp>
        <p:nvSpPr>
          <p:cNvPr id="335" name="Text Box 52"/>
          <p:cNvSpPr txBox="1">
            <a:spLocks noChangeArrowheads="1"/>
          </p:cNvSpPr>
          <p:nvPr/>
        </p:nvSpPr>
        <p:spPr bwMode="auto">
          <a:xfrm>
            <a:off x="1109635" y="1708713"/>
            <a:ext cx="409086"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a:solidFill>
                  <a:srgbClr val="009FF6"/>
                </a:solidFill>
                <a:ea typeface="楷体" panose="02010609060101010101" pitchFamily="49" charset="-122"/>
                <a:cs typeface="Arial" panose="020B0604020202020204" pitchFamily="34" charset="0"/>
              </a:rPr>
              <a:t>24</a:t>
            </a:r>
          </a:p>
        </p:txBody>
      </p:sp>
      <p:sp>
        <p:nvSpPr>
          <p:cNvPr id="336" name="Freeform 53"/>
          <p:cNvSpPr/>
          <p:nvPr/>
        </p:nvSpPr>
        <p:spPr bwMode="auto">
          <a:xfrm>
            <a:off x="1388068" y="1886809"/>
            <a:ext cx="4589112" cy="1773436"/>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0 h 1370"/>
              <a:gd name="T14" fmla="*/ 2147483646 w 3162"/>
              <a:gd name="T15" fmla="*/ 2147483646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62"/>
              <a:gd name="T37" fmla="*/ 0 h 1370"/>
              <a:gd name="T38" fmla="*/ 3162 w 3162"/>
              <a:gd name="T39" fmla="*/ 1370 h 13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62" h="1370">
                <a:moveTo>
                  <a:pt x="3162" y="438"/>
                </a:moveTo>
                <a:lnTo>
                  <a:pt x="2496" y="720"/>
                </a:lnTo>
                <a:lnTo>
                  <a:pt x="2352" y="954"/>
                </a:lnTo>
                <a:lnTo>
                  <a:pt x="2205" y="1200"/>
                </a:lnTo>
                <a:lnTo>
                  <a:pt x="2061" y="1320"/>
                </a:lnTo>
                <a:lnTo>
                  <a:pt x="1917" y="1368"/>
                </a:lnTo>
                <a:lnTo>
                  <a:pt x="1773" y="0"/>
                </a:lnTo>
                <a:lnTo>
                  <a:pt x="618" y="487"/>
                </a:lnTo>
                <a:lnTo>
                  <a:pt x="480" y="961"/>
                </a:lnTo>
                <a:lnTo>
                  <a:pt x="331" y="1201"/>
                </a:lnTo>
                <a:lnTo>
                  <a:pt x="187" y="1321"/>
                </a:lnTo>
                <a:cubicBezTo>
                  <a:pt x="47" y="1370"/>
                  <a:pt x="0" y="1369"/>
                  <a:pt x="55" y="1369"/>
                </a:cubicBezTo>
              </a:path>
            </a:pathLst>
          </a:custGeom>
          <a:noFill/>
          <a:ln w="57150">
            <a:solidFill>
              <a:srgbClr val="009FF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solidFill>
                <a:srgbClr val="009FF6"/>
              </a:solidFill>
            </a:endParaRPr>
          </a:p>
        </p:txBody>
      </p:sp>
      <p:sp>
        <p:nvSpPr>
          <p:cNvPr id="337" name="Text Box 54"/>
          <p:cNvSpPr txBox="1">
            <a:spLocks noChangeArrowheads="1"/>
          </p:cNvSpPr>
          <p:nvPr/>
        </p:nvSpPr>
        <p:spPr bwMode="auto">
          <a:xfrm>
            <a:off x="6394829" y="3537334"/>
            <a:ext cx="992579"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传输次数</a:t>
            </a:r>
          </a:p>
        </p:txBody>
      </p:sp>
      <p:sp>
        <p:nvSpPr>
          <p:cNvPr id="338" name="Text Box 55"/>
          <p:cNvSpPr txBox="1">
            <a:spLocks noChangeArrowheads="1"/>
          </p:cNvSpPr>
          <p:nvPr/>
        </p:nvSpPr>
        <p:spPr bwMode="auto">
          <a:xfrm>
            <a:off x="629278" y="1311132"/>
            <a:ext cx="151996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拥塞窗口 </a:t>
            </a:r>
            <a:r>
              <a:rPr kumimoji="1" lang="en-US" altLang="zh-CN" sz="1580" dirty="0" err="1">
                <a:solidFill>
                  <a:srgbClr val="009FF6"/>
                </a:solidFill>
                <a:ea typeface="楷体" panose="02010609060101010101" pitchFamily="49" charset="-122"/>
                <a:cs typeface="Arial" panose="020B0604020202020204" pitchFamily="34" charset="0"/>
              </a:rPr>
              <a:t>cwnd</a:t>
            </a:r>
            <a:endParaRPr kumimoji="1" lang="en-US" altLang="zh-CN" sz="1580" dirty="0">
              <a:solidFill>
                <a:srgbClr val="009FF6"/>
              </a:solidFill>
              <a:ea typeface="楷体" panose="02010609060101010101" pitchFamily="49" charset="-122"/>
              <a:cs typeface="Arial" panose="020B0604020202020204" pitchFamily="34" charset="0"/>
            </a:endParaRPr>
          </a:p>
        </p:txBody>
      </p:sp>
      <p:grpSp>
        <p:nvGrpSpPr>
          <p:cNvPr id="345" name="Group 62"/>
          <p:cNvGrpSpPr/>
          <p:nvPr/>
        </p:nvGrpSpPr>
        <p:grpSpPr bwMode="auto">
          <a:xfrm>
            <a:off x="1944933" y="3211242"/>
            <a:ext cx="1883804" cy="334871"/>
            <a:chOff x="1045" y="2060"/>
            <a:chExt cx="1502" cy="267"/>
          </a:xfrm>
        </p:grpSpPr>
        <p:sp>
          <p:nvSpPr>
            <p:cNvPr id="346" name="Text Box 63"/>
            <p:cNvSpPr txBox="1">
              <a:spLocks noChangeArrowheads="1"/>
            </p:cNvSpPr>
            <p:nvPr/>
          </p:nvSpPr>
          <p:spPr bwMode="auto">
            <a:xfrm>
              <a:off x="1434" y="2060"/>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指数规律增长</a:t>
              </a:r>
            </a:p>
          </p:txBody>
        </p:sp>
        <p:sp>
          <p:nvSpPr>
            <p:cNvPr id="347" name="Line 64"/>
            <p:cNvSpPr>
              <a:spLocks noChangeShapeType="1"/>
            </p:cNvSpPr>
            <p:nvPr/>
          </p:nvSpPr>
          <p:spPr bwMode="auto">
            <a:xfrm flipH="1" flipV="1">
              <a:off x="1045" y="2143"/>
              <a:ext cx="445" cy="50"/>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grpSp>
        <p:nvGrpSpPr>
          <p:cNvPr id="348" name="Group 65"/>
          <p:cNvGrpSpPr/>
          <p:nvPr/>
        </p:nvGrpSpPr>
        <p:grpSpPr bwMode="auto">
          <a:xfrm>
            <a:off x="2125540" y="1533124"/>
            <a:ext cx="1395923" cy="612049"/>
            <a:chOff x="1189" y="722"/>
            <a:chExt cx="1113" cy="488"/>
          </a:xfrm>
        </p:grpSpPr>
        <p:sp>
          <p:nvSpPr>
            <p:cNvPr id="349" name="Text Box 66"/>
            <p:cNvSpPr txBox="1">
              <a:spLocks noChangeArrowheads="1"/>
            </p:cNvSpPr>
            <p:nvPr/>
          </p:nvSpPr>
          <p:spPr bwMode="auto">
            <a:xfrm>
              <a:off x="1189" y="722"/>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线性规律增长</a:t>
              </a:r>
            </a:p>
          </p:txBody>
        </p:sp>
        <p:sp>
          <p:nvSpPr>
            <p:cNvPr id="350" name="Line 67"/>
            <p:cNvSpPr>
              <a:spLocks noChangeShapeType="1"/>
            </p:cNvSpPr>
            <p:nvPr/>
          </p:nvSpPr>
          <p:spPr bwMode="auto">
            <a:xfrm>
              <a:off x="1823" y="954"/>
              <a:ext cx="241" cy="256"/>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dirty="0">
                <a:solidFill>
                  <a:srgbClr val="009FF6"/>
                </a:solidFill>
              </a:endParaRPr>
            </a:p>
          </p:txBody>
        </p:sp>
      </p:grpSp>
      <p:sp>
        <p:nvSpPr>
          <p:cNvPr id="351" name="Line 68"/>
          <p:cNvSpPr>
            <a:spLocks noChangeShapeType="1"/>
          </p:cNvSpPr>
          <p:nvPr/>
        </p:nvSpPr>
        <p:spPr bwMode="auto">
          <a:xfrm>
            <a:off x="1944933" y="3750547"/>
            <a:ext cx="3901811" cy="0"/>
          </a:xfrm>
          <a:prstGeom prst="line">
            <a:avLst/>
          </a:prstGeom>
          <a:noFill/>
          <a:ln w="9525">
            <a:solidFill>
              <a:srgbClr val="009FF6"/>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2" name="Rectangle 69"/>
          <p:cNvSpPr>
            <a:spLocks noChangeArrowheads="1"/>
          </p:cNvSpPr>
          <p:nvPr/>
        </p:nvSpPr>
        <p:spPr bwMode="auto">
          <a:xfrm>
            <a:off x="1527284" y="1824100"/>
            <a:ext cx="174334" cy="1658050"/>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3" name="Line 70"/>
          <p:cNvSpPr>
            <a:spLocks noChangeShapeType="1"/>
          </p:cNvSpPr>
          <p:nvPr/>
        </p:nvSpPr>
        <p:spPr bwMode="auto">
          <a:xfrm>
            <a:off x="1527284" y="2507637"/>
            <a:ext cx="1114983"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4" name="Line 71"/>
          <p:cNvSpPr>
            <a:spLocks noChangeShapeType="1"/>
          </p:cNvSpPr>
          <p:nvPr/>
        </p:nvSpPr>
        <p:spPr bwMode="auto">
          <a:xfrm>
            <a:off x="1527285" y="1886808"/>
            <a:ext cx="3831577"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5" name="Line 72"/>
          <p:cNvSpPr>
            <a:spLocks noChangeShapeType="1"/>
          </p:cNvSpPr>
          <p:nvPr/>
        </p:nvSpPr>
        <p:spPr bwMode="auto">
          <a:xfrm rot="10800000">
            <a:off x="1527285" y="2818678"/>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56" name="Rectangle 73"/>
          <p:cNvSpPr>
            <a:spLocks noChangeArrowheads="1"/>
          </p:cNvSpPr>
          <p:nvPr/>
        </p:nvSpPr>
        <p:spPr bwMode="auto">
          <a:xfrm>
            <a:off x="1805718" y="3564927"/>
            <a:ext cx="2229965"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7" name="Rectangle 74"/>
          <p:cNvSpPr>
            <a:spLocks noChangeArrowheads="1"/>
          </p:cNvSpPr>
          <p:nvPr/>
        </p:nvSpPr>
        <p:spPr bwMode="auto">
          <a:xfrm>
            <a:off x="4523566" y="3564927"/>
            <a:ext cx="1601610" cy="124166"/>
          </a:xfrm>
          <a:prstGeom prst="rect">
            <a:avLst/>
          </a:prstGeom>
          <a:solidFill>
            <a:srgbClr val="FCECD4"/>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58" name="Text Box 75"/>
          <p:cNvSpPr txBox="1">
            <a:spLocks noChangeArrowheads="1"/>
          </p:cNvSpPr>
          <p:nvPr/>
        </p:nvSpPr>
        <p:spPr bwMode="auto">
          <a:xfrm>
            <a:off x="2598369" y="2310728"/>
            <a:ext cx="1402948"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16</a:t>
            </a:r>
          </a:p>
        </p:txBody>
      </p:sp>
      <p:sp>
        <p:nvSpPr>
          <p:cNvPr id="359" name="Line 76"/>
          <p:cNvSpPr>
            <a:spLocks noChangeShapeType="1"/>
          </p:cNvSpPr>
          <p:nvPr/>
        </p:nvSpPr>
        <p:spPr bwMode="auto">
          <a:xfrm>
            <a:off x="1458303"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0" name="Line 77"/>
          <p:cNvSpPr>
            <a:spLocks noChangeShapeType="1"/>
          </p:cNvSpPr>
          <p:nvPr/>
        </p:nvSpPr>
        <p:spPr bwMode="auto">
          <a:xfrm>
            <a:off x="2293599"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1" name="Line 78"/>
          <p:cNvSpPr>
            <a:spLocks noChangeShapeType="1"/>
          </p:cNvSpPr>
          <p:nvPr/>
        </p:nvSpPr>
        <p:spPr bwMode="auto">
          <a:xfrm>
            <a:off x="3965446"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2" name="Line 79"/>
          <p:cNvSpPr>
            <a:spLocks noChangeShapeType="1"/>
          </p:cNvSpPr>
          <p:nvPr/>
        </p:nvSpPr>
        <p:spPr bwMode="auto">
          <a:xfrm>
            <a:off x="4174897" y="4061590"/>
            <a:ext cx="0" cy="1868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4" name="Text Box 83"/>
          <p:cNvSpPr txBox="1">
            <a:spLocks noChangeArrowheads="1"/>
          </p:cNvSpPr>
          <p:nvPr/>
        </p:nvSpPr>
        <p:spPr bwMode="auto">
          <a:xfrm>
            <a:off x="2720029" y="4105487"/>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拥塞避免</a:t>
            </a:r>
          </a:p>
        </p:txBody>
      </p:sp>
      <p:sp>
        <p:nvSpPr>
          <p:cNvPr id="365" name="Text Box 84"/>
          <p:cNvSpPr txBox="1">
            <a:spLocks noChangeArrowheads="1"/>
          </p:cNvSpPr>
          <p:nvPr/>
        </p:nvSpPr>
        <p:spPr bwMode="auto">
          <a:xfrm>
            <a:off x="4305327" y="4111043"/>
            <a:ext cx="1114982"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拥塞避免</a:t>
            </a:r>
          </a:p>
        </p:txBody>
      </p:sp>
      <p:sp>
        <p:nvSpPr>
          <p:cNvPr id="366" name="Line 85"/>
          <p:cNvSpPr>
            <a:spLocks noChangeShapeType="1"/>
          </p:cNvSpPr>
          <p:nvPr/>
        </p:nvSpPr>
        <p:spPr bwMode="auto">
          <a:xfrm>
            <a:off x="2293601" y="4124298"/>
            <a:ext cx="1671846"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7" name="Line 86"/>
          <p:cNvSpPr>
            <a:spLocks noChangeShapeType="1"/>
          </p:cNvSpPr>
          <p:nvPr/>
        </p:nvSpPr>
        <p:spPr bwMode="auto">
          <a:xfrm>
            <a:off x="1458303" y="4124298"/>
            <a:ext cx="835297"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sp>
        <p:nvSpPr>
          <p:cNvPr id="369" name="Line 88"/>
          <p:cNvSpPr>
            <a:spLocks noChangeShapeType="1"/>
          </p:cNvSpPr>
          <p:nvPr/>
        </p:nvSpPr>
        <p:spPr bwMode="auto">
          <a:xfrm>
            <a:off x="4189007" y="4124298"/>
            <a:ext cx="1248869" cy="0"/>
          </a:xfrm>
          <a:prstGeom prst="line">
            <a:avLst/>
          </a:prstGeom>
          <a:noFill/>
          <a:ln w="28575">
            <a:solidFill>
              <a:srgbClr val="009FF6"/>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solidFill>
                <a:srgbClr val="009FF6"/>
              </a:solidFill>
            </a:endParaRPr>
          </a:p>
        </p:txBody>
      </p:sp>
      <p:grpSp>
        <p:nvGrpSpPr>
          <p:cNvPr id="371" name="Group 90"/>
          <p:cNvGrpSpPr/>
          <p:nvPr/>
        </p:nvGrpSpPr>
        <p:grpSpPr bwMode="auto">
          <a:xfrm>
            <a:off x="1553624" y="2004702"/>
            <a:ext cx="1395923" cy="502934"/>
            <a:chOff x="733" y="1098"/>
            <a:chExt cx="1113" cy="401"/>
          </a:xfrm>
        </p:grpSpPr>
        <p:sp>
          <p:nvSpPr>
            <p:cNvPr id="372" name="Line 91"/>
            <p:cNvSpPr>
              <a:spLocks noChangeShapeType="1"/>
            </p:cNvSpPr>
            <p:nvPr/>
          </p:nvSpPr>
          <p:spPr bwMode="auto">
            <a:xfrm>
              <a:off x="1212" y="1350"/>
              <a:ext cx="111" cy="149"/>
            </a:xfrm>
            <a:prstGeom prst="line">
              <a:avLst/>
            </a:prstGeom>
            <a:noFill/>
            <a:ln w="28575">
              <a:solidFill>
                <a:srgbClr val="009FF6"/>
              </a:solid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373" name="Text Box 92"/>
            <p:cNvSpPr txBox="1">
              <a:spLocks noChangeArrowheads="1"/>
            </p:cNvSpPr>
            <p:nvPr/>
          </p:nvSpPr>
          <p:spPr bwMode="auto">
            <a:xfrm>
              <a:off x="733" y="1098"/>
              <a:ext cx="1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grpSp>
      <p:sp>
        <p:nvSpPr>
          <p:cNvPr id="374" name="Oval 93"/>
          <p:cNvSpPr>
            <a:spLocks noChangeArrowheads="1"/>
          </p:cNvSpPr>
          <p:nvPr/>
        </p:nvSpPr>
        <p:spPr bwMode="auto">
          <a:xfrm>
            <a:off x="3712099" y="192067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5" name="Oval 94"/>
          <p:cNvSpPr>
            <a:spLocks noChangeArrowheads="1"/>
          </p:cNvSpPr>
          <p:nvPr/>
        </p:nvSpPr>
        <p:spPr bwMode="auto">
          <a:xfrm>
            <a:off x="3510173" y="200094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7" name="Oval 96"/>
          <p:cNvSpPr>
            <a:spLocks noChangeArrowheads="1"/>
          </p:cNvSpPr>
          <p:nvPr/>
        </p:nvSpPr>
        <p:spPr bwMode="auto">
          <a:xfrm>
            <a:off x="3313263" y="20787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78" name="Oval 97"/>
          <p:cNvSpPr>
            <a:spLocks noChangeArrowheads="1"/>
          </p:cNvSpPr>
          <p:nvPr/>
        </p:nvSpPr>
        <p:spPr bwMode="auto">
          <a:xfrm>
            <a:off x="3107574" y="215520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4" name="Oval 103"/>
          <p:cNvSpPr>
            <a:spLocks noChangeArrowheads="1"/>
          </p:cNvSpPr>
          <p:nvPr/>
        </p:nvSpPr>
        <p:spPr bwMode="auto">
          <a:xfrm>
            <a:off x="4138526" y="3607570"/>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5" name="Oval 104"/>
          <p:cNvSpPr>
            <a:spLocks noChangeArrowheads="1"/>
          </p:cNvSpPr>
          <p:nvPr/>
        </p:nvSpPr>
        <p:spPr bwMode="auto">
          <a:xfrm>
            <a:off x="4354248" y="355238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8" name="Oval 107"/>
          <p:cNvSpPr>
            <a:spLocks noChangeArrowheads="1"/>
          </p:cNvSpPr>
          <p:nvPr/>
        </p:nvSpPr>
        <p:spPr bwMode="auto">
          <a:xfrm>
            <a:off x="2890599" y="223923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89" name="Oval 108"/>
          <p:cNvSpPr>
            <a:spLocks noChangeArrowheads="1"/>
          </p:cNvSpPr>
          <p:nvPr/>
        </p:nvSpPr>
        <p:spPr bwMode="auto">
          <a:xfrm>
            <a:off x="2681147" y="231574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0" name="Oval 109"/>
          <p:cNvSpPr>
            <a:spLocks noChangeArrowheads="1"/>
          </p:cNvSpPr>
          <p:nvPr/>
        </p:nvSpPr>
        <p:spPr bwMode="auto">
          <a:xfrm>
            <a:off x="2467934" y="239601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1" name="Oval 110"/>
          <p:cNvSpPr>
            <a:spLocks noChangeArrowheads="1"/>
          </p:cNvSpPr>
          <p:nvPr/>
        </p:nvSpPr>
        <p:spPr bwMode="auto">
          <a:xfrm>
            <a:off x="2250957" y="2483809"/>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2" name="Oval 111"/>
          <p:cNvSpPr>
            <a:spLocks noChangeArrowheads="1"/>
          </p:cNvSpPr>
          <p:nvPr/>
        </p:nvSpPr>
        <p:spPr bwMode="auto">
          <a:xfrm>
            <a:off x="1833309" y="34056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3" name="Oval 112"/>
          <p:cNvSpPr>
            <a:spLocks noChangeArrowheads="1"/>
          </p:cNvSpPr>
          <p:nvPr/>
        </p:nvSpPr>
        <p:spPr bwMode="auto">
          <a:xfrm>
            <a:off x="2045269" y="3094604"/>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4" name="Oval 113"/>
          <p:cNvSpPr>
            <a:spLocks noChangeArrowheads="1"/>
          </p:cNvSpPr>
          <p:nvPr/>
        </p:nvSpPr>
        <p:spPr bwMode="auto">
          <a:xfrm>
            <a:off x="1418169" y="3615094"/>
            <a:ext cx="75252" cy="75252"/>
          </a:xfrm>
          <a:prstGeom prst="ellipse">
            <a:avLst/>
          </a:prstGeom>
          <a:solidFill>
            <a:schemeClr val="bg1"/>
          </a:solidFill>
          <a:ln w="19050">
            <a:solidFill>
              <a:srgbClr val="333399"/>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395" name="Oval 114"/>
          <p:cNvSpPr>
            <a:spLocks noChangeArrowheads="1"/>
          </p:cNvSpPr>
          <p:nvPr/>
        </p:nvSpPr>
        <p:spPr bwMode="auto">
          <a:xfrm>
            <a:off x="1626366" y="355614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21" name="Line 116"/>
          <p:cNvSpPr>
            <a:spLocks noChangeShapeType="1"/>
          </p:cNvSpPr>
          <p:nvPr/>
        </p:nvSpPr>
        <p:spPr bwMode="auto">
          <a:xfrm>
            <a:off x="3442760" y="1526228"/>
            <a:ext cx="511714" cy="341141"/>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矩形 1"/>
          <p:cNvSpPr/>
          <p:nvPr/>
        </p:nvSpPr>
        <p:spPr>
          <a:xfrm>
            <a:off x="3954474" y="1834743"/>
            <a:ext cx="2336472" cy="1843669"/>
          </a:xfrm>
          <a:prstGeom prst="rect">
            <a:avLst/>
          </a:prstGeom>
          <a:solidFill>
            <a:srgbClr val="FAF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a:endCxn id="136" idx="3"/>
          </p:cNvCxnSpPr>
          <p:nvPr/>
        </p:nvCxnSpPr>
        <p:spPr>
          <a:xfrm flipV="1">
            <a:off x="4167684" y="2141345"/>
            <a:ext cx="1083628" cy="471578"/>
          </a:xfrm>
          <a:prstGeom prst="line">
            <a:avLst/>
          </a:prstGeom>
          <a:ln w="57150">
            <a:solidFill>
              <a:srgbClr val="009FF6"/>
            </a:solidFill>
          </a:ln>
        </p:spPr>
        <p:style>
          <a:lnRef idx="1">
            <a:schemeClr val="accent1"/>
          </a:lnRef>
          <a:fillRef idx="0">
            <a:schemeClr val="accent1"/>
          </a:fillRef>
          <a:effectRef idx="0">
            <a:schemeClr val="accent1"/>
          </a:effectRef>
          <a:fontRef idx="minor">
            <a:schemeClr val="tx1"/>
          </a:fontRef>
        </p:style>
      </p:cxnSp>
      <p:grpSp>
        <p:nvGrpSpPr>
          <p:cNvPr id="124" name="Group 117"/>
          <p:cNvGrpSpPr/>
          <p:nvPr/>
        </p:nvGrpSpPr>
        <p:grpSpPr bwMode="auto">
          <a:xfrm>
            <a:off x="3391337" y="2649291"/>
            <a:ext cx="1395923" cy="590728"/>
            <a:chOff x="2200" y="1706"/>
            <a:chExt cx="1113" cy="471"/>
          </a:xfrm>
        </p:grpSpPr>
        <p:sp>
          <p:nvSpPr>
            <p:cNvPr id="125" name="Text Box 58"/>
            <p:cNvSpPr txBox="1">
              <a:spLocks noChangeArrowheads="1"/>
            </p:cNvSpPr>
            <p:nvPr/>
          </p:nvSpPr>
          <p:spPr bwMode="auto">
            <a:xfrm>
              <a:off x="2200" y="1910"/>
              <a:ext cx="1113" cy="26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进入拥塞避免</a:t>
              </a:r>
            </a:p>
          </p:txBody>
        </p:sp>
        <p:sp>
          <p:nvSpPr>
            <p:cNvPr id="126" name="Line 59"/>
            <p:cNvSpPr>
              <a:spLocks noChangeShapeType="1"/>
            </p:cNvSpPr>
            <p:nvPr/>
          </p:nvSpPr>
          <p:spPr bwMode="auto">
            <a:xfrm rot="10800000" flipH="1">
              <a:off x="2744" y="1706"/>
              <a:ext cx="45" cy="227"/>
            </a:xfrm>
            <a:prstGeom prst="line">
              <a:avLst/>
            </a:prstGeom>
            <a:noFill/>
            <a:ln w="28575">
              <a:no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grpSp>
        <p:nvGrpSpPr>
          <p:cNvPr id="127" name="Group 60"/>
          <p:cNvGrpSpPr/>
          <p:nvPr/>
        </p:nvGrpSpPr>
        <p:grpSpPr bwMode="auto">
          <a:xfrm>
            <a:off x="3928135" y="1474111"/>
            <a:ext cx="1757132" cy="405106"/>
            <a:chOff x="2656" y="681"/>
            <a:chExt cx="1401" cy="323"/>
          </a:xfrm>
        </p:grpSpPr>
        <p:sp>
          <p:nvSpPr>
            <p:cNvPr id="128" name="Text Box 61"/>
            <p:cNvSpPr txBox="1">
              <a:spLocks noChangeArrowheads="1"/>
            </p:cNvSpPr>
            <p:nvPr/>
          </p:nvSpPr>
          <p:spPr bwMode="auto">
            <a:xfrm>
              <a:off x="2935" y="681"/>
              <a:ext cx="1122" cy="26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三个冗余</a:t>
              </a:r>
              <a:r>
                <a:rPr kumimoji="1" lang="en-US" altLang="zh-CN" sz="1580">
                  <a:solidFill>
                    <a:srgbClr val="009FF6"/>
                  </a:solidFill>
                  <a:ea typeface="楷体" panose="02010609060101010101" pitchFamily="49" charset="-122"/>
                  <a:cs typeface="Arial" panose="020B0604020202020204" pitchFamily="34" charset="0"/>
                </a:rPr>
                <a:t>ACK</a:t>
              </a:r>
            </a:p>
          </p:txBody>
        </p:sp>
        <p:sp>
          <p:nvSpPr>
            <p:cNvPr id="129" name="Line 62"/>
            <p:cNvSpPr>
              <a:spLocks noChangeShapeType="1"/>
            </p:cNvSpPr>
            <p:nvPr/>
          </p:nvSpPr>
          <p:spPr bwMode="auto">
            <a:xfrm flipH="1">
              <a:off x="2656" y="855"/>
              <a:ext cx="333" cy="149"/>
            </a:xfrm>
            <a:prstGeom prst="line">
              <a:avLst/>
            </a:prstGeom>
            <a:noFill/>
            <a:ln w="28575">
              <a:noFill/>
              <a:round/>
              <a:tailEnd type="triangle" w="sm" len="lg"/>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grpSp>
      <p:sp>
        <p:nvSpPr>
          <p:cNvPr id="130" name="Line 73"/>
          <p:cNvSpPr>
            <a:spLocks noChangeShapeType="1"/>
          </p:cNvSpPr>
          <p:nvPr/>
        </p:nvSpPr>
        <p:spPr bwMode="auto">
          <a:xfrm rot="10800000">
            <a:off x="1489971" y="2811086"/>
            <a:ext cx="4110008" cy="0"/>
          </a:xfrm>
          <a:prstGeom prst="line">
            <a:avLst/>
          </a:prstGeom>
          <a:noFill/>
          <a:ln w="9525">
            <a:solidFill>
              <a:srgbClr val="333399"/>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solidFill>
                <a:srgbClr val="009FF6"/>
              </a:solidFill>
            </a:endParaRPr>
          </a:p>
        </p:txBody>
      </p:sp>
      <p:sp>
        <p:nvSpPr>
          <p:cNvPr id="131" name="Text Box 90"/>
          <p:cNvSpPr txBox="1">
            <a:spLocks noChangeArrowheads="1"/>
          </p:cNvSpPr>
          <p:nvPr/>
        </p:nvSpPr>
        <p:spPr bwMode="auto">
          <a:xfrm>
            <a:off x="5582419" y="2606652"/>
            <a:ext cx="2266967"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dirty="0">
                <a:solidFill>
                  <a:srgbClr val="009FF6"/>
                </a:solidFill>
                <a:ea typeface="楷体" panose="02010609060101010101" pitchFamily="49" charset="-122"/>
                <a:cs typeface="Arial" panose="020B0604020202020204" pitchFamily="34" charset="0"/>
              </a:rPr>
              <a:t>更新后的 </a:t>
            </a:r>
            <a:r>
              <a:rPr kumimoji="1" lang="en-US" altLang="zh-CN" sz="1580" dirty="0" err="1">
                <a:solidFill>
                  <a:srgbClr val="009FF6"/>
                </a:solidFill>
                <a:ea typeface="楷体" panose="02010609060101010101" pitchFamily="49" charset="-122"/>
                <a:cs typeface="Arial" panose="020B0604020202020204" pitchFamily="34" charset="0"/>
              </a:rPr>
              <a:t>ssthresh</a:t>
            </a:r>
            <a:r>
              <a:rPr kumimoji="1" lang="en-US" altLang="zh-CN" sz="1580" dirty="0">
                <a:solidFill>
                  <a:srgbClr val="009FF6"/>
                </a:solidFill>
                <a:ea typeface="楷体" panose="02010609060101010101" pitchFamily="49" charset="-122"/>
                <a:cs typeface="Arial" panose="020B0604020202020204" pitchFamily="34" charset="0"/>
              </a:rPr>
              <a:t> = 12</a:t>
            </a:r>
          </a:p>
        </p:txBody>
      </p:sp>
      <p:sp>
        <p:nvSpPr>
          <p:cNvPr id="132" name="Oval 99"/>
          <p:cNvSpPr>
            <a:spLocks noChangeArrowheads="1"/>
          </p:cNvSpPr>
          <p:nvPr/>
        </p:nvSpPr>
        <p:spPr bwMode="auto">
          <a:xfrm>
            <a:off x="4493776" y="2427302"/>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3" name="Oval 100"/>
          <p:cNvSpPr>
            <a:spLocks noChangeArrowheads="1"/>
          </p:cNvSpPr>
          <p:nvPr/>
        </p:nvSpPr>
        <p:spPr bwMode="auto">
          <a:xfrm>
            <a:off x="4664346" y="234201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4" name="Oval 101"/>
          <p:cNvSpPr>
            <a:spLocks noChangeArrowheads="1"/>
          </p:cNvSpPr>
          <p:nvPr/>
        </p:nvSpPr>
        <p:spPr bwMode="auto">
          <a:xfrm>
            <a:off x="4844951" y="226676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5" name="Oval 102"/>
          <p:cNvSpPr>
            <a:spLocks noChangeArrowheads="1"/>
          </p:cNvSpPr>
          <p:nvPr/>
        </p:nvSpPr>
        <p:spPr bwMode="auto">
          <a:xfrm>
            <a:off x="5044368" y="2171445"/>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6" name="Oval 103"/>
          <p:cNvSpPr>
            <a:spLocks noChangeArrowheads="1"/>
          </p:cNvSpPr>
          <p:nvPr/>
        </p:nvSpPr>
        <p:spPr bwMode="auto">
          <a:xfrm>
            <a:off x="5240023" y="2077381"/>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7" name="Oval 106"/>
          <p:cNvSpPr>
            <a:spLocks noChangeArrowheads="1"/>
          </p:cNvSpPr>
          <p:nvPr/>
        </p:nvSpPr>
        <p:spPr bwMode="auto">
          <a:xfrm>
            <a:off x="4094940" y="2597873"/>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sp>
        <p:nvSpPr>
          <p:cNvPr id="138" name="Oval 107"/>
          <p:cNvSpPr>
            <a:spLocks noChangeArrowheads="1"/>
          </p:cNvSpPr>
          <p:nvPr/>
        </p:nvSpPr>
        <p:spPr bwMode="auto">
          <a:xfrm>
            <a:off x="4284325" y="2512588"/>
            <a:ext cx="75252" cy="75252"/>
          </a:xfrm>
          <a:prstGeom prst="ellipse">
            <a:avLst/>
          </a:prstGeom>
          <a:solidFill>
            <a:schemeClr val="bg1"/>
          </a:solidFill>
          <a:ln w="19050">
            <a:solidFill>
              <a:srgbClr val="009FF6"/>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9FF6"/>
              </a:solidFill>
              <a:ea typeface="楷体" panose="02010609060101010101" pitchFamily="49" charset="-122"/>
              <a:cs typeface="Arial" panose="020B0604020202020204" pitchFamily="34" charset="0"/>
            </a:endParaRPr>
          </a:p>
        </p:txBody>
      </p:sp>
      <p:cxnSp>
        <p:nvCxnSpPr>
          <p:cNvPr id="139" name="直接连接符 138"/>
          <p:cNvCxnSpPr>
            <a:endCxn id="137" idx="1"/>
          </p:cNvCxnSpPr>
          <p:nvPr/>
        </p:nvCxnSpPr>
        <p:spPr>
          <a:xfrm>
            <a:off x="3918099" y="1880474"/>
            <a:ext cx="188130" cy="728688"/>
          </a:xfrm>
          <a:prstGeom prst="line">
            <a:avLst/>
          </a:prstGeom>
          <a:ln w="57150">
            <a:solidFill>
              <a:srgbClr val="009FF6"/>
            </a:solidFill>
          </a:ln>
        </p:spPr>
        <p:style>
          <a:lnRef idx="1">
            <a:schemeClr val="accent1"/>
          </a:lnRef>
          <a:fillRef idx="0">
            <a:schemeClr val="accent1"/>
          </a:fillRef>
          <a:effectRef idx="0">
            <a:schemeClr val="accent1"/>
          </a:effectRef>
          <a:fontRef idx="minor">
            <a:schemeClr val="tx1"/>
          </a:fontRef>
        </p:style>
      </p:cxnSp>
      <p:sp>
        <p:nvSpPr>
          <p:cNvPr id="140" name="Text Box 90"/>
          <p:cNvSpPr txBox="1">
            <a:spLocks noChangeArrowheads="1"/>
          </p:cNvSpPr>
          <p:nvPr/>
        </p:nvSpPr>
        <p:spPr bwMode="auto">
          <a:xfrm>
            <a:off x="4600384" y="2457402"/>
            <a:ext cx="1571264" cy="33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1580">
                <a:solidFill>
                  <a:srgbClr val="009FF6"/>
                </a:solidFill>
                <a:ea typeface="楷体" panose="02010609060101010101" pitchFamily="49" charset="-122"/>
                <a:cs typeface="Arial" panose="020B0604020202020204" pitchFamily="34" charset="0"/>
              </a:rPr>
              <a:t>新的 </a:t>
            </a:r>
            <a:r>
              <a:rPr kumimoji="1" lang="en-US" altLang="zh-CN" sz="1580">
                <a:solidFill>
                  <a:srgbClr val="009FF6"/>
                </a:solidFill>
                <a:ea typeface="楷体" panose="02010609060101010101" pitchFamily="49" charset="-122"/>
                <a:cs typeface="Arial" panose="020B0604020202020204" pitchFamily="34" charset="0"/>
              </a:rPr>
              <a:t>cwnd = 15</a:t>
            </a:r>
          </a:p>
        </p:txBody>
      </p:sp>
      <p:cxnSp>
        <p:nvCxnSpPr>
          <p:cNvPr id="141" name="直接箭头连接符 140"/>
          <p:cNvCxnSpPr/>
          <p:nvPr/>
        </p:nvCxnSpPr>
        <p:spPr>
          <a:xfrm flipH="1">
            <a:off x="4189007" y="2638008"/>
            <a:ext cx="475342" cy="7525"/>
          </a:xfrm>
          <a:prstGeom prst="straightConnector1">
            <a:avLst/>
          </a:prstGeom>
          <a:ln w="28575">
            <a:solidFill>
              <a:srgbClr val="009FF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500"/>
                            </p:stCondLst>
                            <p:childTnLst>
                              <p:par>
                                <p:cTn id="9" presetID="35" presetClass="emph" presetSubtype="0" repeatCount="3000" fill="hold" nodeType="afterEffect">
                                  <p:stCondLst>
                                    <p:cond delay="0"/>
                                  </p:stCondLst>
                                  <p:childTnLst>
                                    <p:anim calcmode="discrete" valueType="str">
                                      <p:cBhvr>
                                        <p:cTn id="10" dur="1000" fill="hold"/>
                                        <p:tgtEl>
                                          <p:spTgt spid="127"/>
                                        </p:tgtEl>
                                        <p:attrNameLst>
                                          <p:attrName>style.visibility</p:attrName>
                                        </p:attrNameLst>
                                      </p:cBhvr>
                                      <p:tavLst>
                                        <p:tav tm="0">
                                          <p:val>
                                            <p:strVal val="hidden"/>
                                          </p:val>
                                        </p:tav>
                                        <p:tav tm="50000">
                                          <p:val>
                                            <p:strVal val="visible"/>
                                          </p:val>
                                        </p:tav>
                                      </p:tavLst>
                                    </p:anim>
                                  </p:childTnLst>
                                </p:cTn>
                              </p:par>
                            </p:childTnLst>
                          </p:cTn>
                        </p:par>
                        <p:par>
                          <p:cTn id="11" fill="hold">
                            <p:stCondLst>
                              <p:cond delay="2500"/>
                            </p:stCondLst>
                            <p:childTnLst>
                              <p:par>
                                <p:cTn id="12" presetID="22" presetClass="entr" presetSubtype="8" fill="hold" nodeType="afterEffect">
                                  <p:stCondLst>
                                    <p:cond delay="0"/>
                                  </p:stCondLst>
                                  <p:childTnLst>
                                    <p:set>
                                      <p:cBhvr>
                                        <p:cTn id="13" dur="1" fill="hold">
                                          <p:stCondLst>
                                            <p:cond delay="0"/>
                                          </p:stCondLst>
                                        </p:cTn>
                                        <p:tgtEl>
                                          <p:spTgt spid="173"/>
                                        </p:tgtEl>
                                        <p:attrNameLst>
                                          <p:attrName>style.visibility</p:attrName>
                                        </p:attrNameLst>
                                      </p:cBhvr>
                                      <p:to>
                                        <p:strVal val="visible"/>
                                      </p:to>
                                    </p:set>
                                    <p:animEffect transition="in" filter="wipe(left)">
                                      <p:cBhvr>
                                        <p:cTn id="1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文本框 5"/>
          <p:cNvSpPr txBox="1"/>
          <p:nvPr/>
        </p:nvSpPr>
        <p:spPr>
          <a:xfrm>
            <a:off x="8775700" y="6488113"/>
            <a:ext cx="3416300" cy="369887"/>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dirty="0">
                <a:solidFill>
                  <a:srgbClr val="FF0000"/>
                </a:solidFill>
                <a:latin typeface="Arial" panose="020B0604020202020204" pitchFamily="34" charset="0"/>
              </a:rPr>
              <a:t>说明：本页内容不纳入考试范围</a:t>
            </a:r>
          </a:p>
        </p:txBody>
      </p:sp>
      <p:grpSp>
        <p:nvGrpSpPr>
          <p:cNvPr id="19" name="组合 18"/>
          <p:cNvGrpSpPr/>
          <p:nvPr/>
        </p:nvGrpSpPr>
        <p:grpSpPr>
          <a:xfrm>
            <a:off x="430530" y="-22145"/>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9" name="组合 8">
            <a:extLst>
              <a:ext uri="{FF2B5EF4-FFF2-40B4-BE49-F238E27FC236}">
                <a16:creationId xmlns:a16="http://schemas.microsoft.com/office/drawing/2014/main" id="{D22C0526-1E8C-4372-8E86-5791389C16CC}"/>
              </a:ext>
            </a:extLst>
          </p:cNvPr>
          <p:cNvGrpSpPr/>
          <p:nvPr/>
        </p:nvGrpSpPr>
        <p:grpSpPr>
          <a:xfrm>
            <a:off x="903275" y="1576820"/>
            <a:ext cx="7919719" cy="514422"/>
            <a:chOff x="1403750" y="3554922"/>
            <a:chExt cx="7919719" cy="514422"/>
          </a:xfrm>
        </p:grpSpPr>
        <p:grpSp>
          <p:nvGrpSpPr>
            <p:cNvPr id="10" name="组合 9">
              <a:extLst>
                <a:ext uri="{FF2B5EF4-FFF2-40B4-BE49-F238E27FC236}">
                  <a16:creationId xmlns:a16="http://schemas.microsoft.com/office/drawing/2014/main" id="{A65DDE84-B919-4363-A150-2017236122A8}"/>
                </a:ext>
              </a:extLst>
            </p:cNvPr>
            <p:cNvGrpSpPr/>
            <p:nvPr/>
          </p:nvGrpSpPr>
          <p:grpSpPr>
            <a:xfrm>
              <a:off x="1403750" y="3593123"/>
              <a:ext cx="490436" cy="476221"/>
              <a:chOff x="1403750" y="3593123"/>
              <a:chExt cx="808892" cy="785446"/>
            </a:xfrm>
          </p:grpSpPr>
          <p:sp>
            <p:nvSpPr>
              <p:cNvPr id="12" name="对话气泡: 椭圆形 11">
                <a:extLst>
                  <a:ext uri="{FF2B5EF4-FFF2-40B4-BE49-F238E27FC236}">
                    <a16:creationId xmlns:a16="http://schemas.microsoft.com/office/drawing/2014/main" id="{36FC7492-C177-48A1-B354-A0D4115C54B1}"/>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web-cam_17861">
                <a:extLst>
                  <a:ext uri="{FF2B5EF4-FFF2-40B4-BE49-F238E27FC236}">
                    <a16:creationId xmlns:a16="http://schemas.microsoft.com/office/drawing/2014/main" id="{38F3693A-BC93-4319-881A-50B140A27064}"/>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1" name="Text Box 79">
              <a:extLst>
                <a:ext uri="{FF2B5EF4-FFF2-40B4-BE49-F238E27FC236}">
                  <a16:creationId xmlns:a16="http://schemas.microsoft.com/office/drawing/2014/main" id="{8EF9ED70-5197-4E4B-BFD9-033403C12922}"/>
                </a:ext>
              </a:extLst>
            </p:cNvPr>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快速恢复（</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推荐但非必须实现）</a:t>
              </a:r>
            </a:p>
          </p:txBody>
        </p:sp>
      </p:grpSp>
      <p:sp>
        <p:nvSpPr>
          <p:cNvPr id="14" name="Text Box 79">
            <a:extLst>
              <a:ext uri="{FF2B5EF4-FFF2-40B4-BE49-F238E27FC236}">
                <a16:creationId xmlns:a16="http://schemas.microsoft.com/office/drawing/2014/main" id="{96EE4AA4-4619-4CC5-BC7F-3111569668E9}"/>
              </a:ext>
            </a:extLst>
          </p:cNvPr>
          <p:cNvSpPr txBox="1">
            <a:spLocks noChangeArrowheads="1"/>
          </p:cNvSpPr>
          <p:nvPr/>
        </p:nvSpPr>
        <p:spPr bwMode="auto">
          <a:xfrm>
            <a:off x="1513079" y="2223417"/>
            <a:ext cx="10374121" cy="364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个冗余</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进入快速重传后</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每收到一个冗余</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直至收到一个新的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门限值，重新进入拥塞避免</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在进入快速恢复之后及重新进入拥塞避免之间，如果出现超时现象，直接按照前述超时事件进行处理</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fade">
                                      <p:cBhvr>
                                        <p:cTn id="12" dur="500"/>
                                        <p:tgtEl>
                                          <p:spTgt spid="13415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wipe(left)">
                                      <p:cBhvr>
                                        <p:cTn id="16" dur="500"/>
                                        <p:tgtEl>
                                          <p:spTgt spid="14">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Effect transition="in" filter="wipe(left)">
                                      <p:cBhvr>
                                        <p:cTn id="20" dur="500"/>
                                        <p:tgtEl>
                                          <p:spTgt spid="14">
                                            <p:txEl>
                                              <p:pRg st="1" end="1"/>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wipe(left)">
                                      <p:cBhvr>
                                        <p:cTn id="24" dur="500"/>
                                        <p:tgtEl>
                                          <p:spTgt spid="14">
                                            <p:txEl>
                                              <p:pRg st="2" end="2"/>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Effect transition="in" filter="wipe(left)">
                                      <p:cBhvr>
                                        <p:cTn id="2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ldLvl="0" animBg="1"/>
      <p:bldP spid="1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50" name="文本框 5"/>
          <p:cNvSpPr txBox="1"/>
          <p:nvPr/>
        </p:nvSpPr>
        <p:spPr>
          <a:xfrm>
            <a:off x="8775700" y="6488113"/>
            <a:ext cx="3416300" cy="369887"/>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dirty="0">
                <a:solidFill>
                  <a:srgbClr val="FF0000"/>
                </a:solidFill>
                <a:latin typeface="Arial" panose="020B0604020202020204" pitchFamily="34" charset="0"/>
              </a:rPr>
              <a:t>说明：本页内容不纳入考试范围</a:t>
            </a:r>
          </a:p>
        </p:txBody>
      </p:sp>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9" name="组合 8">
            <a:extLst>
              <a:ext uri="{FF2B5EF4-FFF2-40B4-BE49-F238E27FC236}">
                <a16:creationId xmlns:a16="http://schemas.microsoft.com/office/drawing/2014/main" id="{B4F2ACAE-0864-4999-8302-AD7EBF6A5BF1}"/>
              </a:ext>
            </a:extLst>
          </p:cNvPr>
          <p:cNvGrpSpPr/>
          <p:nvPr/>
        </p:nvGrpSpPr>
        <p:grpSpPr>
          <a:xfrm>
            <a:off x="902958" y="1489966"/>
            <a:ext cx="7919719" cy="514422"/>
            <a:chOff x="1403750" y="3554922"/>
            <a:chExt cx="7919719" cy="514422"/>
          </a:xfrm>
        </p:grpSpPr>
        <p:grpSp>
          <p:nvGrpSpPr>
            <p:cNvPr id="10" name="组合 9">
              <a:extLst>
                <a:ext uri="{FF2B5EF4-FFF2-40B4-BE49-F238E27FC236}">
                  <a16:creationId xmlns:a16="http://schemas.microsoft.com/office/drawing/2014/main" id="{916130E9-6CBD-47CF-93B3-2C5BAF1D58FD}"/>
                </a:ext>
              </a:extLst>
            </p:cNvPr>
            <p:cNvGrpSpPr/>
            <p:nvPr/>
          </p:nvGrpSpPr>
          <p:grpSpPr>
            <a:xfrm>
              <a:off x="1403750" y="3593123"/>
              <a:ext cx="490436" cy="476221"/>
              <a:chOff x="1403750" y="3593123"/>
              <a:chExt cx="808892" cy="785446"/>
            </a:xfrm>
          </p:grpSpPr>
          <p:sp>
            <p:nvSpPr>
              <p:cNvPr id="12" name="对话气泡: 椭圆形 11">
                <a:extLst>
                  <a:ext uri="{FF2B5EF4-FFF2-40B4-BE49-F238E27FC236}">
                    <a16:creationId xmlns:a16="http://schemas.microsoft.com/office/drawing/2014/main" id="{4675359A-7A7B-43B8-9DBA-0E62EE5FDD9A}"/>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web-cam_17861">
                <a:extLst>
                  <a:ext uri="{FF2B5EF4-FFF2-40B4-BE49-F238E27FC236}">
                    <a16:creationId xmlns:a16="http://schemas.microsoft.com/office/drawing/2014/main" id="{BC46FB39-3F6F-4E10-858B-52C12DE9AB32}"/>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1" name="Text Box 79">
              <a:extLst>
                <a:ext uri="{FF2B5EF4-FFF2-40B4-BE49-F238E27FC236}">
                  <a16:creationId xmlns:a16="http://schemas.microsoft.com/office/drawing/2014/main" id="{2224F8EE-6A9C-447F-A2FE-7FD0D92F4C1F}"/>
                </a:ext>
              </a:extLst>
            </p:cNvPr>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额外说明</a:t>
              </a:r>
            </a:p>
          </p:txBody>
        </p:sp>
      </p:grpSp>
      <p:sp>
        <p:nvSpPr>
          <p:cNvPr id="15" name="Text Box 79">
            <a:extLst>
              <a:ext uri="{FF2B5EF4-FFF2-40B4-BE49-F238E27FC236}">
                <a16:creationId xmlns:a16="http://schemas.microsoft.com/office/drawing/2014/main" id="{26BDBD35-19A5-411D-99D9-14D2C2C73BFD}"/>
              </a:ext>
            </a:extLst>
          </p:cNvPr>
          <p:cNvSpPr txBox="1">
            <a:spLocks noChangeArrowheads="1"/>
          </p:cNvSpPr>
          <p:nvPr/>
        </p:nvSpPr>
        <p:spPr bwMode="auto">
          <a:xfrm>
            <a:off x="1512762" y="2105023"/>
            <a:ext cx="9877200" cy="357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快速恢复和超时中，门限值并不总等于</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a:t>
            </a: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=Max(</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flightSize</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 , 2MSS)</a:t>
            </a:r>
          </a:p>
          <a:p>
            <a:pPr marL="342900" indent="-342900">
              <a:lnSpc>
                <a:spcPct val="150000"/>
              </a:lnSpc>
              <a:buClr>
                <a:srgbClr val="009FF6"/>
              </a:buClr>
              <a:buFont typeface="Wingdings" panose="05000000000000000000" pitchFamily="2" charset="2"/>
              <a:buChar char="p"/>
            </a:pP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flightsize</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当时发送窗口中已发出但未确认的报文段数目</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5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=Max(min(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拥塞窗口</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通知窗口</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 2MSS)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微软</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fade">
                                      <p:cBhvr>
                                        <p:cTn id="12" dur="500"/>
                                        <p:tgtEl>
                                          <p:spTgt spid="13415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wipe(left)">
                                      <p:cBhvr>
                                        <p:cTn id="16" dur="500"/>
                                        <p:tgtEl>
                                          <p:spTgt spid="15">
                                            <p:txEl>
                                              <p:pRg st="0" end="0"/>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wipe(left)">
                                      <p:cBhvr>
                                        <p:cTn id="20" dur="500"/>
                                        <p:tgtEl>
                                          <p:spTgt spid="15">
                                            <p:txEl>
                                              <p:pRg st="1" end="1"/>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wipe(left)">
                                      <p:cBhvr>
                                        <p:cTn id="24" dur="500"/>
                                        <p:tgtEl>
                                          <p:spTgt spid="15">
                                            <p:txEl>
                                              <p:pRg st="2" end="2"/>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wipe(left)">
                                      <p:cBhvr>
                                        <p:cTn id="28"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bldLvl="0" animBg="1"/>
      <p:bldP spid="15"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0"/>
            <a:ext cx="7456487" cy="1428589"/>
            <a:chOff x="551030" y="-368704"/>
            <a:chExt cx="7456487" cy="1428589"/>
          </a:xfrm>
        </p:grpSpPr>
        <p:grpSp>
          <p:nvGrpSpPr>
            <p:cNvPr id="20" name="组合 19"/>
            <p:cNvGrpSpPr/>
            <p:nvPr/>
          </p:nvGrpSpPr>
          <p:grpSpPr>
            <a:xfrm>
              <a:off x="1201632" y="303925"/>
              <a:ext cx="6805885" cy="675443"/>
              <a:chOff x="1839059" y="967769"/>
              <a:chExt cx="6805885" cy="675443"/>
            </a:xfrm>
          </p:grpSpPr>
          <p:sp>
            <p:nvSpPr>
              <p:cNvPr id="22" name="矩形: 圆角 21"/>
              <p:cNvSpPr/>
              <p:nvPr/>
            </p:nvSpPr>
            <p:spPr>
              <a:xfrm>
                <a:off x="1839059" y="967769"/>
                <a:ext cx="6805885" cy="675443"/>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322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拥塞控制算法（</a:t>
                </a:r>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Reno</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）总结</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pSp>
        <p:nvGrpSpPr>
          <p:cNvPr id="40" name="组合 39"/>
          <p:cNvGrpSpPr/>
          <p:nvPr/>
        </p:nvGrpSpPr>
        <p:grpSpPr>
          <a:xfrm>
            <a:off x="523897" y="1609136"/>
            <a:ext cx="7919719" cy="514422"/>
            <a:chOff x="1403750" y="3554922"/>
            <a:chExt cx="7919719" cy="514422"/>
          </a:xfrm>
        </p:grpSpPr>
        <p:grpSp>
          <p:nvGrpSpPr>
            <p:cNvPr id="41" name="组合 40"/>
            <p:cNvGrpSpPr/>
            <p:nvPr/>
          </p:nvGrpSpPr>
          <p:grpSpPr>
            <a:xfrm>
              <a:off x="1403750" y="3593123"/>
              <a:ext cx="490436" cy="476221"/>
              <a:chOff x="1403750" y="3593123"/>
              <a:chExt cx="808892" cy="785446"/>
            </a:xfrm>
          </p:grpSpPr>
          <p:sp>
            <p:nvSpPr>
              <p:cNvPr id="43" name="对话气泡: 椭圆形 42"/>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web-cam_17861"/>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42" name="Text Box 79"/>
            <p:cNvSpPr txBox="1">
              <a:spLocks noChangeArrowheads="1"/>
            </p:cNvSpPr>
            <p:nvPr/>
          </p:nvSpPr>
          <p:spPr bwMode="auto">
            <a:xfrm>
              <a:off x="2013554" y="3554922"/>
              <a:ext cx="7309915" cy="47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拥塞控制算法（</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Reno</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）总结</a:t>
              </a:r>
            </a:p>
          </p:txBody>
        </p:sp>
      </p:grpSp>
      <p:sp>
        <p:nvSpPr>
          <p:cNvPr id="29" name="Text Box 79"/>
          <p:cNvSpPr txBox="1">
            <a:spLocks noChangeArrowheads="1"/>
          </p:cNvSpPr>
          <p:nvPr/>
        </p:nvSpPr>
        <p:spPr bwMode="auto">
          <a:xfrm>
            <a:off x="1133701" y="2265904"/>
            <a:ext cx="11056927" cy="372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 拥塞窗口</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小于门限值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时，发送方处于 </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慢启动</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 阶段，窗口以指数速度增大。</a:t>
            </a: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 拥塞窗口</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大于门限值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时，发送方处于 </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拥塞避免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阶段，窗口线性增大。</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当收到</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3</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个重复的</a:t>
            </a:r>
            <a:r>
              <a:rPr kumimoji="1" lang="en-US" altLang="zh-CN"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时</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设为拥塞窗口的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，而拥塞窗口</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设为门限值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Threshold+3</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当 </a:t>
            </a:r>
            <a:r>
              <a:rPr kumimoji="1" lang="zh-CN" altLang="en-US" sz="2400" dirty="0">
                <a:solidFill>
                  <a:srgbClr val="FF0000"/>
                </a:solidFill>
                <a:latin typeface="Times New Roman" panose="02020603050405020304" pitchFamily="18" charset="0"/>
                <a:ea typeface="思源黑体 CN Normal" panose="020B0400000000000000" pitchFamily="34" charset="-122"/>
                <a:cs typeface="Times New Roman" panose="02020603050405020304" pitchFamily="18" charset="0"/>
              </a:rPr>
              <a:t>超时 </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事件发生时，门限值</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设为拥塞窗口的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1/2</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，而拥塞窗口</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设为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 </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MSS</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xEl>
                                              <p:pRg st="0" end="0"/>
                                            </p:txEl>
                                          </p:spTgt>
                                        </p:tgtEl>
                                        <p:attrNameLst>
                                          <p:attrName>style.visibility</p:attrName>
                                        </p:attrNameLst>
                                      </p:cBhvr>
                                      <p:to>
                                        <p:strVal val="visible"/>
                                      </p:to>
                                    </p:set>
                                    <p:animEffect transition="in" filter="wipe(left)">
                                      <p:cBhvr>
                                        <p:cTn id="16" dur="500"/>
                                        <p:tgtEl>
                                          <p:spTgt spid="29">
                                            <p:txEl>
                                              <p:pRg st="0" end="0"/>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9">
                                            <p:txEl>
                                              <p:pRg st="1" end="1"/>
                                            </p:txEl>
                                          </p:spTgt>
                                        </p:tgtEl>
                                        <p:attrNameLst>
                                          <p:attrName>style.visibility</p:attrName>
                                        </p:attrNameLst>
                                      </p:cBhvr>
                                      <p:to>
                                        <p:strVal val="visible"/>
                                      </p:to>
                                    </p:set>
                                    <p:animEffect transition="in" filter="wipe(left)">
                                      <p:cBhvr>
                                        <p:cTn id="20" dur="500"/>
                                        <p:tgtEl>
                                          <p:spTgt spid="2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9">
                                            <p:txEl>
                                              <p:pRg st="3" end="3"/>
                                            </p:txEl>
                                          </p:spTgt>
                                        </p:tgtEl>
                                        <p:attrNameLst>
                                          <p:attrName>style.visibility</p:attrName>
                                        </p:attrNameLst>
                                      </p:cBhvr>
                                      <p:to>
                                        <p:strVal val="visible"/>
                                      </p:to>
                                    </p:set>
                                    <p:animEffect transition="in" filter="wipe(left)">
                                      <p:cBhvr>
                                        <p:cTn id="25" dur="500"/>
                                        <p:tgtEl>
                                          <p:spTgt spid="29">
                                            <p:txEl>
                                              <p:pRg st="3" end="3"/>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9">
                                            <p:txEl>
                                              <p:pRg st="4" end="4"/>
                                            </p:txEl>
                                          </p:spTgt>
                                        </p:tgtEl>
                                        <p:attrNameLst>
                                          <p:attrName>style.visibility</p:attrName>
                                        </p:attrNameLst>
                                      </p:cBhvr>
                                      <p:to>
                                        <p:strVal val="visible"/>
                                      </p:to>
                                    </p:set>
                                    <p:animEffect transition="in" filter="wipe(left)">
                                      <p:cBhvr>
                                        <p:cTn id="29"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graphicFrame>
        <p:nvGraphicFramePr>
          <p:cNvPr id="451626" name="Group 42"/>
          <p:cNvGraphicFramePr>
            <a:graphicFrameLocks noGrp="1"/>
          </p:cNvGraphicFramePr>
          <p:nvPr>
            <p:custDataLst>
              <p:tags r:id="rId1"/>
            </p:custDataLst>
            <p:extLst>
              <p:ext uri="{D42A27DB-BD31-4B8C-83A1-F6EECF244321}">
                <p14:modId xmlns:p14="http://schemas.microsoft.com/office/powerpoint/2010/main" val="63903614"/>
              </p:ext>
            </p:extLst>
          </p:nvPr>
        </p:nvGraphicFramePr>
        <p:xfrm>
          <a:off x="430212" y="1636078"/>
          <a:ext cx="11084848" cy="4686768"/>
        </p:xfrm>
        <a:graphic>
          <a:graphicData uri="http://schemas.openxmlformats.org/drawingml/2006/table">
            <a:tbl>
              <a:tblPr/>
              <a:tblGrid>
                <a:gridCol w="1919583">
                  <a:extLst>
                    <a:ext uri="{9D8B030D-6E8A-4147-A177-3AD203B41FA5}">
                      <a16:colId xmlns:a16="http://schemas.microsoft.com/office/drawing/2014/main" val="20000"/>
                    </a:ext>
                  </a:extLst>
                </a:gridCol>
                <a:gridCol w="1743740">
                  <a:extLst>
                    <a:ext uri="{9D8B030D-6E8A-4147-A177-3AD203B41FA5}">
                      <a16:colId xmlns:a16="http://schemas.microsoft.com/office/drawing/2014/main" val="20001"/>
                    </a:ext>
                  </a:extLst>
                </a:gridCol>
                <a:gridCol w="3615070">
                  <a:extLst>
                    <a:ext uri="{9D8B030D-6E8A-4147-A177-3AD203B41FA5}">
                      <a16:colId xmlns:a16="http://schemas.microsoft.com/office/drawing/2014/main" val="20002"/>
                    </a:ext>
                  </a:extLst>
                </a:gridCol>
                <a:gridCol w="3806455">
                  <a:extLst>
                    <a:ext uri="{9D8B030D-6E8A-4147-A177-3AD203B41FA5}">
                      <a16:colId xmlns:a16="http://schemas.microsoft.com/office/drawing/2014/main" val="20003"/>
                    </a:ext>
                  </a:extLst>
                </a:gridCol>
              </a:tblGrid>
              <a:tr h="3666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事件 </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状态</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TCP</a:t>
                      </a:r>
                      <a:r>
                        <a:rPr kumimoji="0" lang="zh-CN" altLang="en-US" sz="1800" b="1" i="0" u="none" strike="noStrike" cap="none" normalizeH="0" baseline="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发送方动作</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说明</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2900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收到前面未确认数据的</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ACK </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慢启动 </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(SS)</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 = CongWin + MSS, </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If (CongWin &gt; Threshold)</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设置状态为 “拥塞避免”</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导致每过一个</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RTT</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则</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翻倍</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9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收到前面未确认数据的</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ACK </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拥塞避免 </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(CA) </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 </a:t>
                      </a: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CongWin+MSS</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 (MSS/</a:t>
                      </a: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加性增，每个</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RTT</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导致 </a:t>
                      </a: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增大</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1</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个 </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MSS</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224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由</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3</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个重复</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ACK</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检测到丢包事件</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SS </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或 </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CA</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Threshold = </a:t>
                      </a: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/2,      </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 Threshold+3</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MSS,</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设置状态为 “拥塞避免”</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快速恢复，实现乘性减</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不低于</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1</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个</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MSS.</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39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超时</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SS </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或 </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CA</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Threshold = CongWin/2,      </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 = 1 MSS,</a:t>
                      </a:r>
                    </a:p>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设置状态为 “慢启动”</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进入慢启动</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7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重复</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ACK</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SS </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或 </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CA</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对确认的报文段增加重复</a:t>
                      </a:r>
                      <a:r>
                        <a:rPr kumimoji="0" lang="en-US" altLang="zh-CN"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ACK</a:t>
                      </a:r>
                      <a:r>
                        <a:rPr kumimoji="0" lang="zh-CN" altLang="en-US" sz="1800" b="0" i="0" u="none" strike="noStrike" cap="none" normalizeH="0" baseline="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的计数</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3400" algn="ctr"/>
                          <a:tab pos="1651000" algn="ctr"/>
                          <a:tab pos="2768600" algn="ctr"/>
                          <a:tab pos="3886200" algn="ctr"/>
                        </a:tabLst>
                      </a:pPr>
                      <a:r>
                        <a:rPr kumimoji="0" lang="en-US" altLang="zh-CN" sz="1800" b="0" i="0" u="none" strike="noStrike" cap="none" normalizeH="0" baseline="0" dirty="0" err="1">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CongWin</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 </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和</a:t>
                      </a:r>
                      <a:r>
                        <a:rPr kumimoji="0" lang="en-US" altLang="zh-CN"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Threshold</a:t>
                      </a:r>
                      <a:r>
                        <a:rPr kumimoji="0" lang="zh-CN" altLang="en-US" sz="1800" b="0" i="0" u="none" strike="noStrike" cap="none" normalizeH="0" baseline="0" dirty="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不变</a:t>
                      </a:r>
                    </a:p>
                  </a:txBody>
                  <a:tcPr marT="45715" marB="4571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2780820" cy="1428589"/>
            <a:chOff x="551030" y="-368704"/>
            <a:chExt cx="2780820" cy="1428589"/>
          </a:xfrm>
        </p:grpSpPr>
        <p:grpSp>
          <p:nvGrpSpPr>
            <p:cNvPr id="20" name="组合 19"/>
            <p:cNvGrpSpPr/>
            <p:nvPr/>
          </p:nvGrpSpPr>
          <p:grpSpPr>
            <a:xfrm>
              <a:off x="1201632" y="303925"/>
              <a:ext cx="2130218" cy="675640"/>
              <a:chOff x="1839059" y="967769"/>
              <a:chExt cx="2130218" cy="675640"/>
            </a:xfrm>
          </p:grpSpPr>
          <p:sp>
            <p:nvSpPr>
              <p:cNvPr id="22" name="矩形: 圆角 21"/>
              <p:cNvSpPr/>
              <p:nvPr/>
            </p:nvSpPr>
            <p:spPr>
              <a:xfrm>
                <a:off x="1839059" y="967769"/>
                <a:ext cx="2130218"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999957" cy="521970"/>
              </a:xfrm>
              <a:prstGeom prst="rect">
                <a:avLst/>
              </a:prstGeom>
              <a:noFill/>
            </p:spPr>
            <p:txBody>
              <a:bodyPr wrap="square" rtlCol="0">
                <a:spAutoFit/>
              </a:bodyPr>
              <a:lstStyle/>
              <a:p>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习题</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8" name="Text Box 79">
            <a:extLst>
              <a:ext uri="{FF2B5EF4-FFF2-40B4-BE49-F238E27FC236}">
                <a16:creationId xmlns:a16="http://schemas.microsoft.com/office/drawing/2014/main" id="{2354904F-FA72-48A0-9B74-54DBB7D77AAA}"/>
              </a:ext>
            </a:extLst>
          </p:cNvPr>
          <p:cNvSpPr txBox="1">
            <a:spLocks noChangeArrowheads="1"/>
          </p:cNvSpPr>
          <p:nvPr/>
        </p:nvSpPr>
        <p:spPr bwMode="auto">
          <a:xfrm>
            <a:off x="1452416" y="2090667"/>
            <a:ext cx="7309915" cy="47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拥塞窗口的计量单位采用报文段，而不采用字节；</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初始</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Threshold</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值设为</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25</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个报文段；</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仅考虑传播时延，不考虑传输时延；</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第</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9</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36</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个报文段在第一次传输过程中发生了超时；</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连续四次收到了对第</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21</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个报文段的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重传方式为回退</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步重传方式。</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3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30000"/>
              </a:lnSpc>
              <a:buClr>
                <a:srgbClr val="009FF6"/>
              </a:buClr>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请画出拥塞窗口相对往返时延</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RTT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的函数图。</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E4C00E33-0A31-4650-B604-334E208FE0C1}"/>
              </a:ext>
            </a:extLst>
          </p:cNvPr>
          <p:cNvGrpSpPr/>
          <p:nvPr/>
        </p:nvGrpSpPr>
        <p:grpSpPr>
          <a:xfrm>
            <a:off x="842613" y="1465235"/>
            <a:ext cx="7919719" cy="875432"/>
            <a:chOff x="1403750" y="3554922"/>
            <a:chExt cx="7919719" cy="875432"/>
          </a:xfrm>
        </p:grpSpPr>
        <p:grpSp>
          <p:nvGrpSpPr>
            <p:cNvPr id="10" name="组合 9">
              <a:extLst>
                <a:ext uri="{FF2B5EF4-FFF2-40B4-BE49-F238E27FC236}">
                  <a16:creationId xmlns:a16="http://schemas.microsoft.com/office/drawing/2014/main" id="{6ACB2179-91F7-4249-B73D-605ADBF5CD56}"/>
                </a:ext>
              </a:extLst>
            </p:cNvPr>
            <p:cNvGrpSpPr/>
            <p:nvPr/>
          </p:nvGrpSpPr>
          <p:grpSpPr>
            <a:xfrm>
              <a:off x="1403750" y="3593123"/>
              <a:ext cx="490436" cy="476221"/>
              <a:chOff x="1403750" y="3593123"/>
              <a:chExt cx="808892" cy="785446"/>
            </a:xfrm>
          </p:grpSpPr>
          <p:sp>
            <p:nvSpPr>
              <p:cNvPr id="12" name="对话气泡: 椭圆形 11">
                <a:extLst>
                  <a:ext uri="{FF2B5EF4-FFF2-40B4-BE49-F238E27FC236}">
                    <a16:creationId xmlns:a16="http://schemas.microsoft.com/office/drawing/2014/main" id="{552429C2-F5AF-4A02-94CC-8D92F95C9E3F}"/>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ound-web-cam_17861">
                <a:extLst>
                  <a:ext uri="{FF2B5EF4-FFF2-40B4-BE49-F238E27FC236}">
                    <a16:creationId xmlns:a16="http://schemas.microsoft.com/office/drawing/2014/main" id="{DD353513-13FC-4E8F-9D0C-83241976CDEE}"/>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11" name="Text Box 79">
              <a:extLst>
                <a:ext uri="{FF2B5EF4-FFF2-40B4-BE49-F238E27FC236}">
                  <a16:creationId xmlns:a16="http://schemas.microsoft.com/office/drawing/2014/main" id="{5BDA46DA-2FE7-4789-B651-8635D2F12BE3}"/>
                </a:ext>
              </a:extLst>
            </p:cNvPr>
            <p:cNvSpPr txBox="1">
              <a:spLocks noChangeArrowheads="1"/>
            </p:cNvSpPr>
            <p:nvPr/>
          </p:nvSpPr>
          <p:spPr bwMode="auto">
            <a:xfrm>
              <a:off x="2013554" y="3554922"/>
              <a:ext cx="7309915"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考虑</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TCP Reno</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算法</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现做出如下假定：</a:t>
              </a:r>
            </a:p>
            <a:p>
              <a:pPr>
                <a:lnSpc>
                  <a:spcPct val="110000"/>
                </a:lnSpc>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30213" y="-16510"/>
            <a:ext cx="7456487" cy="1428589"/>
            <a:chOff x="551030" y="-368704"/>
            <a:chExt cx="7456487" cy="1428589"/>
          </a:xfrm>
        </p:grpSpPr>
        <p:grpSp>
          <p:nvGrpSpPr>
            <p:cNvPr id="20" name="组合 19"/>
            <p:cNvGrpSpPr/>
            <p:nvPr/>
          </p:nvGrpSpPr>
          <p:grpSpPr>
            <a:xfrm>
              <a:off x="1201632" y="303925"/>
              <a:ext cx="6805885" cy="675640"/>
              <a:chOff x="1839059" y="967769"/>
              <a:chExt cx="6805885" cy="675640"/>
            </a:xfrm>
          </p:grpSpPr>
          <p:sp>
            <p:nvSpPr>
              <p:cNvPr id="22" name="矩形: 圆角 21"/>
              <p:cNvSpPr/>
              <p:nvPr/>
            </p:nvSpPr>
            <p:spPr>
              <a:xfrm>
                <a:off x="1839059" y="967769"/>
                <a:ext cx="3430270" cy="675640"/>
              </a:xfrm>
              <a:prstGeom prst="roundRect">
                <a:avLst>
                  <a:gd name="adj" fmla="val 50000"/>
                </a:avLst>
              </a:prstGeom>
              <a:solidFill>
                <a:srgbClr val="009FF6"/>
              </a:solidFill>
              <a:ln>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solidFill>
                    <a:srgbClr val="00A3F8"/>
                  </a:solidFill>
                </a:endParaRPr>
              </a:p>
            </p:txBody>
          </p:sp>
          <p:sp>
            <p:nvSpPr>
              <p:cNvPr id="23" name="文本框 22"/>
              <p:cNvSpPr txBox="1"/>
              <p:nvPr/>
            </p:nvSpPr>
            <p:spPr>
              <a:xfrm>
                <a:off x="2597180" y="1101245"/>
                <a:ext cx="6047764" cy="521970"/>
              </a:xfrm>
              <a:prstGeom prst="rect">
                <a:avLst/>
              </a:prstGeom>
              <a:noFill/>
            </p:spPr>
            <p:txBody>
              <a:bodyPr wrap="square" rtlCol="0">
                <a:spAutoFit/>
              </a:bodyPr>
              <a:lstStyle/>
              <a:p>
                <a:r>
                  <a:rPr lang="en-US" altLang="zh-CN"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TCP</a:t>
                </a:r>
                <a:r>
                  <a:rPr lang="zh-CN" altLang="en-US" sz="2800" b="1" dirty="0">
                    <a:solidFill>
                      <a:schemeClr val="bg1"/>
                    </a:solidFill>
                    <a:effectLst>
                      <a:outerShdw blurRad="38100" dist="38100" dir="2700000" algn="tl">
                        <a:srgbClr val="000000">
                          <a:alpha val="43137"/>
                        </a:srgbClr>
                      </a:outerShdw>
                    </a:effectLst>
                    <a:latin typeface="造字工房朗倩（非商用）细体" pitchFamily="50" charset="-122"/>
                    <a:ea typeface="造字工房朗倩（非商用）细体" pitchFamily="50" charset="-122"/>
                  </a:rPr>
                  <a:t>拥塞控制</a:t>
                </a:r>
              </a:p>
            </p:txBody>
          </p:sp>
        </p:gr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b="11111"/>
            <a:stretch>
              <a:fillRect/>
            </a:stretch>
          </p:blipFill>
          <p:spPr>
            <a:xfrm>
              <a:off x="551030" y="-368704"/>
              <a:ext cx="1607162" cy="1428589"/>
            </a:xfrm>
            <a:prstGeom prst="rect">
              <a:avLst/>
            </a:prstGeom>
          </p:spPr>
        </p:pic>
      </p:grpSp>
      <p:sp>
        <p:nvSpPr>
          <p:cNvPr id="140294" name="文本框 5"/>
          <p:cNvSpPr txBox="1"/>
          <p:nvPr/>
        </p:nvSpPr>
        <p:spPr>
          <a:xfrm>
            <a:off x="8773042" y="6488113"/>
            <a:ext cx="3416300" cy="369887"/>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zh-CN" altLang="en-US" dirty="0">
                <a:solidFill>
                  <a:srgbClr val="FF0000"/>
                </a:solidFill>
                <a:latin typeface="Arial" panose="020B0604020202020204" pitchFamily="34" charset="0"/>
              </a:rPr>
              <a:t>说明：本页内容不纳入考试范围</a:t>
            </a:r>
          </a:p>
        </p:txBody>
      </p:sp>
      <p:grpSp>
        <p:nvGrpSpPr>
          <p:cNvPr id="9" name="组合 8">
            <a:extLst>
              <a:ext uri="{FF2B5EF4-FFF2-40B4-BE49-F238E27FC236}">
                <a16:creationId xmlns:a16="http://schemas.microsoft.com/office/drawing/2014/main" id="{90E45208-3B04-4AF7-8631-B1721A497310}"/>
              </a:ext>
            </a:extLst>
          </p:cNvPr>
          <p:cNvGrpSpPr/>
          <p:nvPr/>
        </p:nvGrpSpPr>
        <p:grpSpPr>
          <a:xfrm>
            <a:off x="752328" y="1467193"/>
            <a:ext cx="5419660" cy="946264"/>
            <a:chOff x="430213" y="1601272"/>
            <a:chExt cx="5419660" cy="946264"/>
          </a:xfrm>
        </p:grpSpPr>
        <p:sp>
          <p:nvSpPr>
            <p:cNvPr id="10" name="流程图: 手动输入 6">
              <a:extLst>
                <a:ext uri="{FF2B5EF4-FFF2-40B4-BE49-F238E27FC236}">
                  <a16:creationId xmlns:a16="http://schemas.microsoft.com/office/drawing/2014/main" id="{57614AF2-9A16-41AE-AF35-A7C238323C91}"/>
                </a:ext>
              </a:extLst>
            </p:cNvPr>
            <p:cNvSpPr/>
            <p:nvPr/>
          </p:nvSpPr>
          <p:spPr>
            <a:xfrm rot="5400000" flipV="1">
              <a:off x="3358986" y="-266598"/>
              <a:ext cx="498372" cy="42766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1" name="组合 10">
              <a:extLst>
                <a:ext uri="{FF2B5EF4-FFF2-40B4-BE49-F238E27FC236}">
                  <a16:creationId xmlns:a16="http://schemas.microsoft.com/office/drawing/2014/main" id="{424FF7E9-A4F6-4D5A-BA80-718F4981F15C}"/>
                </a:ext>
              </a:extLst>
            </p:cNvPr>
            <p:cNvGrpSpPr/>
            <p:nvPr/>
          </p:nvGrpSpPr>
          <p:grpSpPr>
            <a:xfrm>
              <a:off x="430213" y="1601272"/>
              <a:ext cx="5419660" cy="946264"/>
              <a:chOff x="722008" y="1303131"/>
              <a:chExt cx="5174850" cy="903521"/>
            </a:xfrm>
          </p:grpSpPr>
          <p:sp>
            <p:nvSpPr>
              <p:cNvPr id="12" name="流程图: 手动输入 6">
                <a:extLst>
                  <a:ext uri="{FF2B5EF4-FFF2-40B4-BE49-F238E27FC236}">
                    <a16:creationId xmlns:a16="http://schemas.microsoft.com/office/drawing/2014/main" id="{11CBA692-7FA9-4960-BFF6-B6846374CD77}"/>
                  </a:ext>
                </a:extLst>
              </p:cNvPr>
              <p:cNvSpPr/>
              <p:nvPr/>
            </p:nvSpPr>
            <p:spPr>
              <a:xfrm rot="5400000" flipV="1">
                <a:off x="2004068" y="291067"/>
                <a:ext cx="475861" cy="250680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105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1050 h 10000"/>
                  <a:gd name="connsiteX0-11" fmla="*/ 0 w 10000"/>
                  <a:gd name="connsiteY0-12" fmla="*/ 988 h 9938"/>
                  <a:gd name="connsiteX1-13" fmla="*/ 9911 w 10000"/>
                  <a:gd name="connsiteY1-14" fmla="*/ 0 h 9938"/>
                  <a:gd name="connsiteX2-15" fmla="*/ 10000 w 10000"/>
                  <a:gd name="connsiteY2-16" fmla="*/ 9938 h 9938"/>
                  <a:gd name="connsiteX3-17" fmla="*/ 0 w 10000"/>
                  <a:gd name="connsiteY3-18" fmla="*/ 9938 h 9938"/>
                  <a:gd name="connsiteX4-19" fmla="*/ 0 w 10000"/>
                  <a:gd name="connsiteY4-20" fmla="*/ 988 h 9938"/>
                  <a:gd name="connsiteX0-21" fmla="*/ 0 w 10000"/>
                  <a:gd name="connsiteY0-22" fmla="*/ 1853 h 10000"/>
                  <a:gd name="connsiteX1-23" fmla="*/ 9911 w 10000"/>
                  <a:gd name="connsiteY1-24" fmla="*/ 0 h 10000"/>
                  <a:gd name="connsiteX2-25" fmla="*/ 10000 w 10000"/>
                  <a:gd name="connsiteY2-26" fmla="*/ 10000 h 10000"/>
                  <a:gd name="connsiteX3-27" fmla="*/ 0 w 10000"/>
                  <a:gd name="connsiteY3-28" fmla="*/ 10000 h 10000"/>
                  <a:gd name="connsiteX4-29" fmla="*/ 0 w 10000"/>
                  <a:gd name="connsiteY4-30" fmla="*/ 1853 h 10000"/>
                  <a:gd name="connsiteX0-31" fmla="*/ 0 w 10000"/>
                  <a:gd name="connsiteY0-32" fmla="*/ 1796 h 10000"/>
                  <a:gd name="connsiteX1-33" fmla="*/ 9911 w 10000"/>
                  <a:gd name="connsiteY1-34" fmla="*/ 0 h 10000"/>
                  <a:gd name="connsiteX2-35" fmla="*/ 10000 w 10000"/>
                  <a:gd name="connsiteY2-36" fmla="*/ 10000 h 10000"/>
                  <a:gd name="connsiteX3-37" fmla="*/ 0 w 10000"/>
                  <a:gd name="connsiteY3-38" fmla="*/ 10000 h 10000"/>
                  <a:gd name="connsiteX4-39" fmla="*/ 0 w 10000"/>
                  <a:gd name="connsiteY4-40" fmla="*/ 1796 h 10000"/>
                  <a:gd name="connsiteX0-41" fmla="*/ 106 w 10000"/>
                  <a:gd name="connsiteY0-42" fmla="*/ 804 h 10000"/>
                  <a:gd name="connsiteX1-43" fmla="*/ 9911 w 10000"/>
                  <a:gd name="connsiteY1-44" fmla="*/ 0 h 10000"/>
                  <a:gd name="connsiteX2-45" fmla="*/ 10000 w 10000"/>
                  <a:gd name="connsiteY2-46" fmla="*/ 10000 h 10000"/>
                  <a:gd name="connsiteX3-47" fmla="*/ 0 w 10000"/>
                  <a:gd name="connsiteY3-48" fmla="*/ 10000 h 10000"/>
                  <a:gd name="connsiteX4-49" fmla="*/ 106 w 10000"/>
                  <a:gd name="connsiteY4-50" fmla="*/ 804 h 10000"/>
                  <a:gd name="connsiteX0-51" fmla="*/ 106 w 10000"/>
                  <a:gd name="connsiteY0-52" fmla="*/ 793 h 10000"/>
                  <a:gd name="connsiteX1-53" fmla="*/ 9911 w 10000"/>
                  <a:gd name="connsiteY1-54" fmla="*/ 0 h 10000"/>
                  <a:gd name="connsiteX2-55" fmla="*/ 10000 w 10000"/>
                  <a:gd name="connsiteY2-56" fmla="*/ 10000 h 10000"/>
                  <a:gd name="connsiteX3-57" fmla="*/ 0 w 10000"/>
                  <a:gd name="connsiteY3-58" fmla="*/ 10000 h 10000"/>
                  <a:gd name="connsiteX4-59" fmla="*/ 106 w 10000"/>
                  <a:gd name="connsiteY4-60" fmla="*/ 793 h 10000"/>
                  <a:gd name="connsiteX0-61" fmla="*/ 106 w 10000"/>
                  <a:gd name="connsiteY0-62" fmla="*/ 758 h 10000"/>
                  <a:gd name="connsiteX1-63" fmla="*/ 9911 w 10000"/>
                  <a:gd name="connsiteY1-64" fmla="*/ 0 h 10000"/>
                  <a:gd name="connsiteX2-65" fmla="*/ 10000 w 10000"/>
                  <a:gd name="connsiteY2-66" fmla="*/ 10000 h 10000"/>
                  <a:gd name="connsiteX3-67" fmla="*/ 0 w 10000"/>
                  <a:gd name="connsiteY3-68" fmla="*/ 10000 h 10000"/>
                  <a:gd name="connsiteX4-69" fmla="*/ 106 w 10000"/>
                  <a:gd name="connsiteY4-70" fmla="*/ 758 h 10000"/>
                  <a:gd name="connsiteX0-71" fmla="*/ 50 w 10000"/>
                  <a:gd name="connsiteY0-72" fmla="*/ 854 h 10000"/>
                  <a:gd name="connsiteX1-73" fmla="*/ 9911 w 10000"/>
                  <a:gd name="connsiteY1-74" fmla="*/ 0 h 10000"/>
                  <a:gd name="connsiteX2-75" fmla="*/ 10000 w 10000"/>
                  <a:gd name="connsiteY2-76" fmla="*/ 10000 h 10000"/>
                  <a:gd name="connsiteX3-77" fmla="*/ 0 w 10000"/>
                  <a:gd name="connsiteY3-78" fmla="*/ 10000 h 10000"/>
                  <a:gd name="connsiteX4-79" fmla="*/ 50 w 10000"/>
                  <a:gd name="connsiteY4-80" fmla="*/ 854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50" y="854"/>
                    </a:moveTo>
                    <a:lnTo>
                      <a:pt x="9911" y="0"/>
                    </a:lnTo>
                    <a:cubicBezTo>
                      <a:pt x="9941" y="3334"/>
                      <a:pt x="9970" y="6666"/>
                      <a:pt x="10000" y="10000"/>
                    </a:cubicBezTo>
                    <a:lnTo>
                      <a:pt x="0" y="10000"/>
                    </a:lnTo>
                    <a:cubicBezTo>
                      <a:pt x="35" y="6935"/>
                      <a:pt x="15" y="3919"/>
                      <a:pt x="50" y="854"/>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55">
                  <a:latin typeface="+mn-ea"/>
                  <a:cs typeface="Arial" panose="020B0604020202020204" pitchFamily="34" charset="0"/>
                </a:endParaRPr>
              </a:p>
            </p:txBody>
          </p:sp>
          <p:grpSp>
            <p:nvGrpSpPr>
              <p:cNvPr id="13" name="组合 12">
                <a:extLst>
                  <a:ext uri="{FF2B5EF4-FFF2-40B4-BE49-F238E27FC236}">
                    <a16:creationId xmlns:a16="http://schemas.microsoft.com/office/drawing/2014/main" id="{370CAA93-7467-4458-88A8-5691165739DA}"/>
                  </a:ext>
                </a:extLst>
              </p:cNvPr>
              <p:cNvGrpSpPr/>
              <p:nvPr/>
            </p:nvGrpSpPr>
            <p:grpSpPr>
              <a:xfrm>
                <a:off x="722008" y="1303131"/>
                <a:ext cx="546594" cy="475865"/>
                <a:chOff x="708742" y="1296102"/>
                <a:chExt cx="454744" cy="283828"/>
              </a:xfrm>
            </p:grpSpPr>
            <p:sp>
              <p:nvSpPr>
                <p:cNvPr id="15" name="平行四边形 14">
                  <a:extLst>
                    <a:ext uri="{FF2B5EF4-FFF2-40B4-BE49-F238E27FC236}">
                      <a16:creationId xmlns:a16="http://schemas.microsoft.com/office/drawing/2014/main" id="{16C6073B-A915-41FE-A857-7545D263E92B}"/>
                    </a:ext>
                  </a:extLst>
                </p:cNvPr>
                <p:cNvSpPr/>
                <p:nvPr/>
              </p:nvSpPr>
              <p:spPr>
                <a:xfrm>
                  <a:off x="708742" y="1296103"/>
                  <a:ext cx="351872" cy="283827"/>
                </a:xfrm>
                <a:prstGeom prst="parallelogram">
                  <a:avLst>
                    <a:gd name="adj" fmla="val 808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sp>
              <p:nvSpPr>
                <p:cNvPr id="16" name="平行四边形 15">
                  <a:extLst>
                    <a:ext uri="{FF2B5EF4-FFF2-40B4-BE49-F238E27FC236}">
                      <a16:creationId xmlns:a16="http://schemas.microsoft.com/office/drawing/2014/main" id="{EDD33F03-A3A3-4B46-A95B-C54EBE6201BD}"/>
                    </a:ext>
                  </a:extLst>
                </p:cNvPr>
                <p:cNvSpPr/>
                <p:nvPr/>
              </p:nvSpPr>
              <p:spPr>
                <a:xfrm>
                  <a:off x="811614" y="1296102"/>
                  <a:ext cx="351872" cy="283827"/>
                </a:xfrm>
                <a:prstGeom prst="parallelogram">
                  <a:avLst>
                    <a:gd name="adj" fmla="val 8082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85"/>
                </a:p>
              </p:txBody>
            </p:sp>
          </p:grpSp>
          <p:sp>
            <p:nvSpPr>
              <p:cNvPr id="14" name="Text Box 79">
                <a:extLst>
                  <a:ext uri="{FF2B5EF4-FFF2-40B4-BE49-F238E27FC236}">
                    <a16:creationId xmlns:a16="http://schemas.microsoft.com/office/drawing/2014/main" id="{E17FFB6B-FFA6-4F48-9D30-3CD3EC6571B4}"/>
                  </a:ext>
                </a:extLst>
              </p:cNvPr>
              <p:cNvSpPr txBox="1">
                <a:spLocks noChangeArrowheads="1"/>
              </p:cNvSpPr>
              <p:nvPr/>
            </p:nvSpPr>
            <p:spPr bwMode="auto">
              <a:xfrm>
                <a:off x="1172745" y="1354417"/>
                <a:ext cx="4724113" cy="852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dirty="0">
                    <a:solidFill>
                      <a:schemeClr val="tx1">
                        <a:lumMod val="85000"/>
                        <a:lumOff val="15000"/>
                      </a:schemeClr>
                    </a:solidFill>
                    <a:ea typeface="思源黑体 CN Medium" panose="020B0600000000000000" pitchFamily="34" charset="-122"/>
                  </a:rPr>
                  <a:t>Reno</a:t>
                </a:r>
                <a:r>
                  <a:rPr kumimoji="1" lang="zh-CN" altLang="en-US" sz="2600" dirty="0">
                    <a:solidFill>
                      <a:schemeClr val="tx1">
                        <a:lumMod val="85000"/>
                        <a:lumOff val="15000"/>
                      </a:schemeClr>
                    </a:solidFill>
                    <a:ea typeface="思源黑体 CN Medium" panose="020B0600000000000000" pitchFamily="34" charset="-122"/>
                  </a:rPr>
                  <a:t>算法的改进</a:t>
                </a:r>
                <a:r>
                  <a:rPr kumimoji="1" lang="en-US" altLang="zh-CN" sz="2600" dirty="0">
                    <a:solidFill>
                      <a:schemeClr val="tx1">
                        <a:lumMod val="85000"/>
                        <a:lumOff val="15000"/>
                      </a:schemeClr>
                    </a:solidFill>
                    <a:ea typeface="思源黑体 CN Medium" panose="020B0600000000000000" pitchFamily="34" charset="-122"/>
                  </a:rPr>
                  <a:t>——New Reno</a:t>
                </a:r>
              </a:p>
              <a:p>
                <a:endParaRPr kumimoji="1" lang="zh-CN" altLang="en-US" sz="2600" dirty="0">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grpSp>
      </p:grpSp>
      <p:grpSp>
        <p:nvGrpSpPr>
          <p:cNvPr id="17" name="组合 16">
            <a:extLst>
              <a:ext uri="{FF2B5EF4-FFF2-40B4-BE49-F238E27FC236}">
                <a16:creationId xmlns:a16="http://schemas.microsoft.com/office/drawing/2014/main" id="{CAE6A5E8-ECC5-44A1-916D-856B04F3D8A9}"/>
              </a:ext>
            </a:extLst>
          </p:cNvPr>
          <p:cNvGrpSpPr/>
          <p:nvPr/>
        </p:nvGrpSpPr>
        <p:grpSpPr>
          <a:xfrm>
            <a:off x="973804" y="2258402"/>
            <a:ext cx="11030204" cy="2094228"/>
            <a:chOff x="1403750" y="3554922"/>
            <a:chExt cx="11030204" cy="2094228"/>
          </a:xfrm>
        </p:grpSpPr>
        <p:grpSp>
          <p:nvGrpSpPr>
            <p:cNvPr id="18" name="组合 17">
              <a:extLst>
                <a:ext uri="{FF2B5EF4-FFF2-40B4-BE49-F238E27FC236}">
                  <a16:creationId xmlns:a16="http://schemas.microsoft.com/office/drawing/2014/main" id="{C06C02DF-2421-4D95-A986-DF61476ADB7A}"/>
                </a:ext>
              </a:extLst>
            </p:cNvPr>
            <p:cNvGrpSpPr/>
            <p:nvPr/>
          </p:nvGrpSpPr>
          <p:grpSpPr>
            <a:xfrm>
              <a:off x="1403750" y="3593123"/>
              <a:ext cx="490436" cy="476221"/>
              <a:chOff x="1403750" y="3593123"/>
              <a:chExt cx="808892" cy="785446"/>
            </a:xfrm>
          </p:grpSpPr>
          <p:sp>
            <p:nvSpPr>
              <p:cNvPr id="25" name="对话气泡: 椭圆形 24">
                <a:extLst>
                  <a:ext uri="{FF2B5EF4-FFF2-40B4-BE49-F238E27FC236}">
                    <a16:creationId xmlns:a16="http://schemas.microsoft.com/office/drawing/2014/main" id="{D39D49CE-2BB8-4AC8-8A0C-F779FA55E214}"/>
                  </a:ext>
                </a:extLst>
              </p:cNvPr>
              <p:cNvSpPr/>
              <p:nvPr/>
            </p:nvSpPr>
            <p:spPr>
              <a:xfrm>
                <a:off x="1403750" y="3593123"/>
                <a:ext cx="808892" cy="785446"/>
              </a:xfrm>
              <a:prstGeom prst="wedgeEllipseCallout">
                <a:avLst>
                  <a:gd name="adj1" fmla="val 66124"/>
                  <a:gd name="adj2" fmla="val 2799"/>
                </a:avLst>
              </a:prstGeom>
              <a:solidFill>
                <a:srgbClr val="009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ound-web-cam_17861">
                <a:extLst>
                  <a:ext uri="{FF2B5EF4-FFF2-40B4-BE49-F238E27FC236}">
                    <a16:creationId xmlns:a16="http://schemas.microsoft.com/office/drawing/2014/main" id="{8DF68DBB-091B-4F02-8A9B-28AA4036635D}"/>
                  </a:ext>
                </a:extLst>
              </p:cNvPr>
              <p:cNvSpPr>
                <a:spLocks noChangeAspect="1"/>
              </p:cNvSpPr>
              <p:nvPr/>
            </p:nvSpPr>
            <p:spPr bwMode="auto">
              <a:xfrm>
                <a:off x="1567764" y="3705353"/>
                <a:ext cx="480863" cy="560986"/>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a:noFill/>
              </a:ln>
            </p:spPr>
          </p:sp>
        </p:grpSp>
        <p:sp>
          <p:nvSpPr>
            <p:cNvPr id="24" name="Text Box 79">
              <a:extLst>
                <a:ext uri="{FF2B5EF4-FFF2-40B4-BE49-F238E27FC236}">
                  <a16:creationId xmlns:a16="http://schemas.microsoft.com/office/drawing/2014/main" id="{24AD7B80-126C-4029-B1B1-4163B7DDC751}"/>
                </a:ext>
              </a:extLst>
            </p:cNvPr>
            <p:cNvSpPr txBox="1">
              <a:spLocks noChangeArrowheads="1"/>
            </p:cNvSpPr>
            <p:nvPr/>
          </p:nvSpPr>
          <p:spPr bwMode="auto">
            <a:xfrm>
              <a:off x="2013554" y="3554922"/>
              <a:ext cx="10420400" cy="20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Reno</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存在的问题：当收到一个新的</a:t>
              </a: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ACK</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，就会执行快速恢复，</a:t>
              </a:r>
              <a:r>
                <a:rPr kumimoji="1" lang="en-US" altLang="zh-CN" sz="2400" dirty="0" err="1">
                  <a:latin typeface="Times New Roman" panose="02020603050405020304" pitchFamily="18" charset="0"/>
                  <a:ea typeface="思源黑体 CN Normal" panose="020B0400000000000000" pitchFamily="34" charset="-122"/>
                  <a:cs typeface="Times New Roman" panose="02020603050405020304" pitchFamily="18" charset="0"/>
                </a:rPr>
                <a:t>CongWin</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收缩到门限值，可能导致较长时间内无法发送新的报文段，也无法触发快速重传的机制</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10000"/>
                </a:lnSpc>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a:lnSpc>
                  <a:spcPct val="110000"/>
                </a:lnSpc>
              </a:pPr>
              <a:endPar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27" name="Text Box 79">
            <a:extLst>
              <a:ext uri="{FF2B5EF4-FFF2-40B4-BE49-F238E27FC236}">
                <a16:creationId xmlns:a16="http://schemas.microsoft.com/office/drawing/2014/main" id="{0FEC5898-EBCF-41D1-AC29-8EA581A434C0}"/>
              </a:ext>
            </a:extLst>
          </p:cNvPr>
          <p:cNvSpPr txBox="1">
            <a:spLocks noChangeArrowheads="1"/>
          </p:cNvSpPr>
          <p:nvPr/>
        </p:nvSpPr>
        <p:spPr bwMode="auto">
          <a:xfrm>
            <a:off x="1597302" y="3635766"/>
            <a:ext cx="7309915" cy="12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10000"/>
              </a:lnSpc>
              <a:buClr>
                <a:srgbClr val="009FF6"/>
              </a:buClr>
              <a:buFont typeface="Wingdings" panose="05000000000000000000" pitchFamily="2" charset="2"/>
              <a:buChar char="p"/>
            </a:pP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信道空闲</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r>
              <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rPr>
              <a:t>Timeout</a:t>
            </a:r>
            <a:r>
              <a:rPr kumimoji="1" lang="zh-CN" altLang="en-US" sz="2400" dirty="0">
                <a:latin typeface="Times New Roman" panose="02020603050405020304" pitchFamily="18" charset="0"/>
                <a:ea typeface="思源黑体 CN Normal" panose="020B0400000000000000" pitchFamily="34" charset="-122"/>
                <a:cs typeface="Times New Roman" panose="02020603050405020304" pitchFamily="18" charset="0"/>
              </a:rPr>
              <a:t>直接回到慢启动</a:t>
            </a: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a:p>
            <a:pPr marL="342900" indent="-342900">
              <a:lnSpc>
                <a:spcPct val="110000"/>
              </a:lnSpc>
              <a:buClr>
                <a:srgbClr val="009FF6"/>
              </a:buClr>
              <a:buFont typeface="Wingdings" panose="05000000000000000000" pitchFamily="2" charset="2"/>
              <a:buChar char="p"/>
            </a:pPr>
            <a:endParaRPr kumimoji="1" lang="en-US" altLang="zh-CN" sz="24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4"/>
                                        </p:tgtEl>
                                        <p:attrNameLst>
                                          <p:attrName>style.visibility</p:attrName>
                                        </p:attrNameLst>
                                      </p:cBhvr>
                                      <p:to>
                                        <p:strVal val="visible"/>
                                      </p:to>
                                    </p:set>
                                    <p:animEffect transition="in" filter="fade">
                                      <p:cBhvr>
                                        <p:cTn id="7" dur="500"/>
                                        <p:tgtEl>
                                          <p:spTgt spid="1402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
                                            <p:txEl>
                                              <p:pRg st="0" end="0"/>
                                            </p:txEl>
                                          </p:spTgt>
                                        </p:tgtEl>
                                        <p:attrNameLst>
                                          <p:attrName>style.visibility</p:attrName>
                                        </p:attrNameLst>
                                      </p:cBhvr>
                                      <p:to>
                                        <p:strVal val="visible"/>
                                      </p:to>
                                    </p:set>
                                    <p:animEffect transition="in" filter="wipe(left)">
                                      <p:cBhvr>
                                        <p:cTn id="20" dur="500"/>
                                        <p:tgtEl>
                                          <p:spTgt spid="27">
                                            <p:txEl>
                                              <p:pRg st="0" end="0"/>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7">
                                            <p:txEl>
                                              <p:pRg st="1" end="1"/>
                                            </p:txEl>
                                          </p:spTgt>
                                        </p:tgtEl>
                                        <p:attrNameLst>
                                          <p:attrName>style.visibility</p:attrName>
                                        </p:attrNameLst>
                                      </p:cBhvr>
                                      <p:to>
                                        <p:strVal val="visible"/>
                                      </p:to>
                                    </p:set>
                                    <p:animEffect transition="in" filter="wipe(left)">
                                      <p:cBhvr>
                                        <p:cTn id="24"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ldLvl="0" animBg="1"/>
      <p:bldP spid="2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0c8366e-bec8-48ee-a7d9-88696c66968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7422</Words>
  <Application>Microsoft Office PowerPoint</Application>
  <PresentationFormat>宽屏</PresentationFormat>
  <Paragraphs>1675</Paragraphs>
  <Slides>110</Slides>
  <Notes>77</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110</vt:i4>
      </vt:variant>
    </vt:vector>
  </HeadingPairs>
  <TitlesOfParts>
    <vt:vector size="134" baseType="lpstr">
      <vt:lpstr>ＭＳ Ｐゴシック</vt:lpstr>
      <vt:lpstr>ＭＳ Ｐゴシック</vt:lpstr>
      <vt:lpstr>Narkisim</vt:lpstr>
      <vt:lpstr>等线</vt:lpstr>
      <vt:lpstr>等线 Light</vt:lpstr>
      <vt:lpstr>楷体</vt:lpstr>
      <vt:lpstr>思源黑体 CN Medium</vt:lpstr>
      <vt:lpstr>思源黑体 CN Normal</vt:lpstr>
      <vt:lpstr>宋体</vt:lpstr>
      <vt:lpstr>微软雅黑</vt:lpstr>
      <vt:lpstr>造字工房朗倩（非商用）常规体</vt:lpstr>
      <vt:lpstr>造字工房朗倩（非商用）细体</vt:lpstr>
      <vt:lpstr>Arial</vt:lpstr>
      <vt:lpstr>Cambria Math</vt:lpstr>
      <vt:lpstr>Comic Sans MS</vt:lpstr>
      <vt:lpstr>Symbol</vt:lpstr>
      <vt:lpstr>Times New Roman</vt:lpstr>
      <vt:lpstr>Wingdings</vt:lpstr>
      <vt:lpstr>Office 主题​​</vt:lpstr>
      <vt:lpstr>1_Office 主题​​</vt:lpstr>
      <vt:lpstr>Picture</vt:lpstr>
      <vt:lpstr>MS_ClipArt_Gallery.2</vt:lpstr>
      <vt:lpstr>Equation.3</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xrk</dc:creator>
  <cp:lastModifiedBy>刘 辉宇</cp:lastModifiedBy>
  <cp:revision>203</cp:revision>
  <dcterms:created xsi:type="dcterms:W3CDTF">2019-08-13T06:56:00Z</dcterms:created>
  <dcterms:modified xsi:type="dcterms:W3CDTF">2021-10-12T01:23:16Z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9844A7224B76420B8474D884FD9AF5E8</vt:lpwstr>
  </property>
  <property fmtid="{D5CDD505-2E9C-101B-9397-08002B2CF9AE}" pid="3" name="KSOProductBuildVer">
    <vt:lpwstr>2052-11.1.0.10577</vt:lpwstr>
  </property>
</Properties>
</file>