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5"/>
  </p:notesMasterIdLst>
  <p:handoutMasterIdLst>
    <p:handoutMasterId r:id="rId6"/>
  </p:handoutMasterIdLst>
  <p:sldIdLst>
    <p:sldId id="344" r:id="rId2"/>
    <p:sldId id="347" r:id="rId3"/>
    <p:sldId id="346" r:id="rId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00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045" autoAdjust="0"/>
  </p:normalViewPr>
  <p:slideViewPr>
    <p:cSldViewPr>
      <p:cViewPr varScale="1">
        <p:scale>
          <a:sx n="89" d="100"/>
          <a:sy n="89" d="100"/>
        </p:scale>
        <p:origin x="12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ea typeface="宋体" charset="-122"/>
              </a:defRPr>
            </a:lvl1pPr>
          </a:lstStyle>
          <a:p>
            <a:pPr>
              <a:defRPr/>
            </a:pPr>
            <a:fld id="{86510924-8097-4568-A6FE-4BBFB4659FC2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ea typeface="宋体" charset="-122"/>
              </a:defRPr>
            </a:lvl1pPr>
          </a:lstStyle>
          <a:p>
            <a:pPr>
              <a:defRPr/>
            </a:pPr>
            <a:fld id="{9BF5817D-F9D5-495E-81AC-B9C58718A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ea typeface="宋体" charset="-122"/>
              </a:defRPr>
            </a:lvl1pPr>
          </a:lstStyle>
          <a:p>
            <a:pPr>
              <a:defRPr/>
            </a:pPr>
            <a:fld id="{605DEEEE-9C6C-4DAF-8D97-89093F8BEDA1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ea typeface="宋体" charset="-122"/>
              </a:defRPr>
            </a:lvl1pPr>
          </a:lstStyle>
          <a:p>
            <a:pPr>
              <a:defRPr/>
            </a:pPr>
            <a:fld id="{94447ED6-27AF-491F-91C1-21084EE27F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cut新版校徽+毛笔汉字+英文"/>
          <p:cNvPicPr>
            <a:picLocks noChangeAspect="1" noChangeArrowheads="1"/>
          </p:cNvPicPr>
          <p:nvPr userDrawn="1"/>
        </p:nvPicPr>
        <p:blipFill>
          <a:blip r:embed="rId2" cstate="print"/>
          <a:srcRect t="-16270" r="72314" b="-5023"/>
          <a:stretch>
            <a:fillRect/>
          </a:stretch>
        </p:blipFill>
        <p:spPr bwMode="auto">
          <a:xfrm>
            <a:off x="41275" y="0"/>
            <a:ext cx="4857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609600"/>
            <a:ext cx="9144000" cy="762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WordArt 15"/>
          <p:cNvSpPr>
            <a:spLocks noChangeArrowheads="1" noChangeShapeType="1" noTextEdit="1"/>
          </p:cNvSpPr>
          <p:nvPr userDrawn="1"/>
        </p:nvSpPr>
        <p:spPr bwMode="auto">
          <a:xfrm>
            <a:off x="578148" y="152400"/>
            <a:ext cx="1784052" cy="324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defRPr/>
            </a:pPr>
            <a:r>
              <a:rPr lang="zh-CN" altLang="en-US" sz="2400" b="1" kern="10" dirty="0" smtClean="0">
                <a:ln w="9525">
                  <a:noFill/>
                  <a:miter lim="800000"/>
                  <a:headEnd/>
                  <a:tailEnd/>
                </a:ln>
                <a:solidFill>
                  <a:schemeClr val="tx2">
                    <a:lumMod val="75000"/>
                  </a:schemeClr>
                </a:solidFill>
                <a:effectLst/>
                <a:latin typeface="+mj-ea"/>
                <a:ea typeface="+mj-ea"/>
              </a:rPr>
              <a:t>机械工程材料精品</a:t>
            </a:r>
            <a:r>
              <a:rPr lang="zh-CN" altLang="en-US" sz="2400" b="1" kern="10" dirty="0">
                <a:ln w="9525">
                  <a:noFill/>
                  <a:miter lim="800000"/>
                  <a:headEnd/>
                  <a:tailEnd/>
                </a:ln>
                <a:solidFill>
                  <a:schemeClr val="tx2">
                    <a:lumMod val="75000"/>
                  </a:schemeClr>
                </a:solidFill>
                <a:effectLst/>
                <a:latin typeface="+mj-ea"/>
                <a:ea typeface="+mj-ea"/>
              </a:rPr>
              <a:t>课程</a:t>
            </a:r>
          </a:p>
        </p:txBody>
      </p:sp>
      <p:sp>
        <p:nvSpPr>
          <p:cNvPr id="12" name="WordArt 15"/>
          <p:cNvSpPr>
            <a:spLocks noChangeArrowheads="1" noChangeShapeType="1" noTextEdit="1"/>
          </p:cNvSpPr>
          <p:nvPr userDrawn="1"/>
        </p:nvSpPr>
        <p:spPr bwMode="auto">
          <a:xfrm>
            <a:off x="6629400" y="152399"/>
            <a:ext cx="2438400" cy="3240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vl="0" algn="ctr" eaLnBrk="0" hangingPunct="0"/>
            <a:r>
              <a:rPr lang="zh-CN" altLang="en-US" sz="2400" b="1" kern="10" dirty="0" smtClean="0">
                <a:ln w="9525">
                  <a:noFill/>
                  <a:miter lim="800000"/>
                  <a:headEnd/>
                  <a:tailEnd/>
                </a:ln>
                <a:solidFill>
                  <a:schemeClr val="tx2">
                    <a:lumMod val="75000"/>
                  </a:schemeClr>
                </a:solidFill>
                <a:effectLst/>
                <a:latin typeface="+mj-ea"/>
                <a:ea typeface="+mn-ea"/>
                <a:cs typeface="+mn-cs"/>
              </a:rPr>
              <a:t>第一章 材料的组织结构和基本性能</a:t>
            </a:r>
            <a:endParaRPr lang="zh-CN" altLang="en-US" sz="2400" b="1" kern="10" dirty="0">
              <a:ln w="9525">
                <a:noFill/>
                <a:miter lim="800000"/>
                <a:headEnd/>
                <a:tailEnd/>
              </a:ln>
              <a:solidFill>
                <a:schemeClr val="tx2">
                  <a:lumMod val="75000"/>
                </a:schemeClr>
              </a:solidFill>
              <a:effectLst/>
              <a:latin typeface="+mj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cut新版校徽+毛笔汉字+英文"/>
          <p:cNvPicPr>
            <a:picLocks noChangeAspect="1" noChangeArrowheads="1"/>
          </p:cNvPicPr>
          <p:nvPr userDrawn="1"/>
        </p:nvPicPr>
        <p:blipFill>
          <a:blip r:embed="rId2" cstate="print"/>
          <a:srcRect t="-16270" r="72314" b="-5023"/>
          <a:stretch>
            <a:fillRect/>
          </a:stretch>
        </p:blipFill>
        <p:spPr bwMode="auto">
          <a:xfrm>
            <a:off x="41275" y="0"/>
            <a:ext cx="4857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609600"/>
            <a:ext cx="9144000" cy="762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 b="1">
                <a:solidFill>
                  <a:srgbClr val="002060"/>
                </a:solidFill>
              </a:defRPr>
            </a:lvl1pPr>
            <a:lvl2pPr>
              <a:defRPr sz="2400" b="1">
                <a:solidFill>
                  <a:srgbClr val="002060"/>
                </a:solidFill>
              </a:defRPr>
            </a:lvl2pPr>
            <a:lvl3pPr>
              <a:defRPr sz="2000" b="1">
                <a:solidFill>
                  <a:srgbClr val="002060"/>
                </a:solidFill>
              </a:defRPr>
            </a:lvl3pPr>
            <a:lvl4pPr>
              <a:defRPr b="1"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WordArt 15"/>
          <p:cNvSpPr>
            <a:spLocks noChangeArrowheads="1" noChangeShapeType="1" noTextEdit="1"/>
          </p:cNvSpPr>
          <p:nvPr userDrawn="1"/>
        </p:nvSpPr>
        <p:spPr bwMode="auto">
          <a:xfrm>
            <a:off x="578148" y="152400"/>
            <a:ext cx="1784052" cy="324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>
              <a:defRPr/>
            </a:pPr>
            <a:r>
              <a:rPr lang="zh-CN" altLang="en-US" sz="2400" b="1" kern="10" dirty="0" smtClean="0">
                <a:ln w="9525">
                  <a:noFill/>
                  <a:miter lim="800000"/>
                  <a:headEnd/>
                  <a:tailEnd/>
                </a:ln>
                <a:solidFill>
                  <a:schemeClr val="tx2">
                    <a:lumMod val="75000"/>
                  </a:schemeClr>
                </a:solidFill>
                <a:effectLst/>
                <a:latin typeface="+mj-ea"/>
                <a:ea typeface="+mj-ea"/>
              </a:rPr>
              <a:t>机械工程材料精品</a:t>
            </a:r>
            <a:r>
              <a:rPr lang="zh-CN" altLang="en-US" sz="2400" b="1" kern="10" dirty="0">
                <a:ln w="9525">
                  <a:noFill/>
                  <a:miter lim="800000"/>
                  <a:headEnd/>
                  <a:tailEnd/>
                </a:ln>
                <a:solidFill>
                  <a:schemeClr val="tx2">
                    <a:lumMod val="75000"/>
                  </a:schemeClr>
                </a:solidFill>
                <a:effectLst/>
                <a:latin typeface="+mj-ea"/>
                <a:ea typeface="+mj-ea"/>
              </a:rPr>
              <a:t>课程</a:t>
            </a:r>
          </a:p>
        </p:txBody>
      </p:sp>
      <p:sp>
        <p:nvSpPr>
          <p:cNvPr id="12" name="WordArt 15"/>
          <p:cNvSpPr>
            <a:spLocks noChangeArrowheads="1" noChangeShapeType="1" noTextEdit="1"/>
          </p:cNvSpPr>
          <p:nvPr userDrawn="1"/>
        </p:nvSpPr>
        <p:spPr bwMode="auto">
          <a:xfrm>
            <a:off x="6629400" y="152399"/>
            <a:ext cx="2438400" cy="3240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vl="0" algn="ctr" eaLnBrk="0" hangingPunct="0"/>
            <a:r>
              <a:rPr lang="zh-CN" altLang="en-US" sz="2400" b="1" kern="10" dirty="0" smtClean="0">
                <a:ln w="9525">
                  <a:noFill/>
                  <a:miter lim="800000"/>
                  <a:headEnd/>
                  <a:tailEnd/>
                </a:ln>
                <a:solidFill>
                  <a:schemeClr val="tx2">
                    <a:lumMod val="75000"/>
                  </a:schemeClr>
                </a:solidFill>
                <a:effectLst/>
                <a:latin typeface="+mj-ea"/>
                <a:ea typeface="+mn-ea"/>
                <a:cs typeface="+mn-cs"/>
              </a:rPr>
              <a:t>第一章 材料的组织结构和基本性能</a:t>
            </a:r>
            <a:endParaRPr lang="zh-CN" altLang="en-US" sz="2400" b="1" kern="10" dirty="0">
              <a:ln w="9525">
                <a:noFill/>
                <a:miter lim="800000"/>
                <a:headEnd/>
                <a:tailEnd/>
              </a:ln>
              <a:solidFill>
                <a:schemeClr val="tx2">
                  <a:lumMod val="75000"/>
                </a:schemeClr>
              </a:solidFill>
              <a:effectLst/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27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0C51-625F-451B-8865-A7AD567D479C}" type="datetime1">
              <a:rPr lang="zh-CN" altLang="en-US" smtClean="0"/>
              <a:pPr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A724-26C2-49C2-B543-AF34F48F7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第一章 作业</a:t>
            </a:r>
            <a:endParaRPr lang="zh-CN" altLang="en-US" dirty="0"/>
          </a:p>
        </p:txBody>
      </p:sp>
      <p:sp>
        <p:nvSpPr>
          <p:cNvPr id="84" name="Rectangle 89"/>
          <p:cNvSpPr>
            <a:spLocks noChangeArrowheads="1"/>
          </p:cNvSpPr>
          <p:nvPr/>
        </p:nvSpPr>
        <p:spPr bwMode="auto">
          <a:xfrm>
            <a:off x="228600" y="5317744"/>
            <a:ext cx="39623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中点，求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晶向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晶向指数？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0" y="1321713"/>
            <a:ext cx="940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、求立</a:t>
            </a:r>
            <a:r>
              <a:rPr lang="zh-CN" altLang="en-US" sz="2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方体晶胞中下列晶向指数（需按晶向指数确定步骤给出演算过程）</a:t>
            </a:r>
            <a:endParaRPr lang="en-US" altLang="zh-CN" sz="2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372607" y="2362200"/>
            <a:ext cx="3125647" cy="3089549"/>
            <a:chOff x="609601" y="2133600"/>
            <a:chExt cx="3986212" cy="3940175"/>
          </a:xfrm>
        </p:grpSpPr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1910125" y="2553879"/>
              <a:ext cx="0" cy="2031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>
              <a:off x="1910125" y="4585230"/>
              <a:ext cx="2371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6" name="Line 59"/>
            <p:cNvSpPr>
              <a:spLocks noChangeShapeType="1"/>
            </p:cNvSpPr>
            <p:nvPr/>
          </p:nvSpPr>
          <p:spPr bwMode="auto">
            <a:xfrm flipH="1">
              <a:off x="839105" y="4585230"/>
              <a:ext cx="1071020" cy="1260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1910125" y="3184299"/>
              <a:ext cx="1759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3669658" y="3184299"/>
              <a:ext cx="0" cy="14009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1068610" y="3184299"/>
              <a:ext cx="841516" cy="770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>
              <a:off x="1068610" y="3954811"/>
              <a:ext cx="0" cy="1611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>
              <a:off x="1068610" y="5565882"/>
              <a:ext cx="1759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72" name="Line 65"/>
            <p:cNvSpPr>
              <a:spLocks noChangeShapeType="1"/>
            </p:cNvSpPr>
            <p:nvPr/>
          </p:nvSpPr>
          <p:spPr bwMode="auto">
            <a:xfrm flipH="1">
              <a:off x="2828142" y="4585230"/>
              <a:ext cx="841516" cy="9806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>
              <a:off x="1068610" y="3954811"/>
              <a:ext cx="1759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flipH="1">
              <a:off x="2828142" y="3184299"/>
              <a:ext cx="841516" cy="770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75" name="Line 68"/>
            <p:cNvSpPr>
              <a:spLocks noChangeShapeType="1"/>
            </p:cNvSpPr>
            <p:nvPr/>
          </p:nvSpPr>
          <p:spPr bwMode="auto">
            <a:xfrm>
              <a:off x="2828142" y="3954811"/>
              <a:ext cx="0" cy="1611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76" name="Text Box 69"/>
            <p:cNvSpPr txBox="1">
              <a:spLocks noChangeArrowheads="1"/>
            </p:cNvSpPr>
            <p:nvPr/>
          </p:nvSpPr>
          <p:spPr bwMode="auto">
            <a:xfrm>
              <a:off x="609601" y="5705975"/>
              <a:ext cx="314144" cy="36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7" name="Text Box 70"/>
            <p:cNvSpPr txBox="1">
              <a:spLocks noChangeArrowheads="1"/>
            </p:cNvSpPr>
            <p:nvPr/>
          </p:nvSpPr>
          <p:spPr bwMode="auto">
            <a:xfrm>
              <a:off x="4281669" y="4340067"/>
              <a:ext cx="314144" cy="36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8" name="Text Box 71"/>
            <p:cNvSpPr txBox="1">
              <a:spLocks noChangeArrowheads="1"/>
            </p:cNvSpPr>
            <p:nvPr/>
          </p:nvSpPr>
          <p:spPr bwMode="auto">
            <a:xfrm>
              <a:off x="1757122" y="2133600"/>
              <a:ext cx="299661" cy="36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79" name="Text Box 72"/>
            <p:cNvSpPr txBox="1">
              <a:spLocks noChangeArrowheads="1"/>
            </p:cNvSpPr>
            <p:nvPr/>
          </p:nvSpPr>
          <p:spPr bwMode="auto">
            <a:xfrm>
              <a:off x="1864306" y="4221842"/>
              <a:ext cx="384955" cy="36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80" name="Line 76"/>
            <p:cNvSpPr>
              <a:spLocks noChangeShapeType="1"/>
            </p:cNvSpPr>
            <p:nvPr/>
          </p:nvSpPr>
          <p:spPr bwMode="auto">
            <a:xfrm>
              <a:off x="1924469" y="4585230"/>
              <a:ext cx="1691001" cy="554535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" name="Text Box 78"/>
            <p:cNvSpPr txBox="1">
              <a:spLocks noChangeArrowheads="1"/>
            </p:cNvSpPr>
            <p:nvPr/>
          </p:nvSpPr>
          <p:spPr bwMode="auto">
            <a:xfrm>
              <a:off x="3063983" y="4809312"/>
              <a:ext cx="372080" cy="36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3" name="Text Box 80"/>
            <p:cNvSpPr txBox="1">
              <a:spLocks noChangeArrowheads="1"/>
            </p:cNvSpPr>
            <p:nvPr/>
          </p:nvSpPr>
          <p:spPr bwMode="auto">
            <a:xfrm>
              <a:off x="2649344" y="5478269"/>
              <a:ext cx="357597" cy="36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3669658" y="4178084"/>
              <a:ext cx="357597" cy="36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906952" y="4585230"/>
              <a:ext cx="921190" cy="98065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1" idx="0"/>
              <a:endCxn id="72" idx="0"/>
            </p:cNvCxnSpPr>
            <p:nvPr/>
          </p:nvCxnSpPr>
          <p:spPr>
            <a:xfrm flipV="1">
              <a:off x="1068610" y="4585230"/>
              <a:ext cx="2601048" cy="98065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9" idx="1"/>
              <a:endCxn id="74" idx="0"/>
            </p:cNvCxnSpPr>
            <p:nvPr/>
          </p:nvCxnSpPr>
          <p:spPr>
            <a:xfrm flipV="1">
              <a:off x="1068610" y="3184299"/>
              <a:ext cx="2601048" cy="7705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7" idx="0"/>
              <a:endCxn id="75" idx="0"/>
            </p:cNvCxnSpPr>
            <p:nvPr/>
          </p:nvCxnSpPr>
          <p:spPr>
            <a:xfrm>
              <a:off x="1910125" y="3184299"/>
              <a:ext cx="918017" cy="7705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5257800" y="2435821"/>
            <a:ext cx="3029846" cy="2994854"/>
            <a:chOff x="5047354" y="1949700"/>
            <a:chExt cx="3986212" cy="3940175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047354" y="1949700"/>
              <a:ext cx="3986212" cy="3940175"/>
              <a:chOff x="762001" y="2286000"/>
              <a:chExt cx="3986212" cy="3940175"/>
            </a:xfrm>
          </p:grpSpPr>
          <p:sp>
            <p:nvSpPr>
              <p:cNvPr id="90" name="Line 57"/>
              <p:cNvSpPr>
                <a:spLocks noChangeShapeType="1"/>
              </p:cNvSpPr>
              <p:nvPr/>
            </p:nvSpPr>
            <p:spPr bwMode="auto">
              <a:xfrm>
                <a:off x="2062525" y="2706279"/>
                <a:ext cx="0" cy="20313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1" name="Line 58"/>
              <p:cNvSpPr>
                <a:spLocks noChangeShapeType="1"/>
              </p:cNvSpPr>
              <p:nvPr/>
            </p:nvSpPr>
            <p:spPr bwMode="auto">
              <a:xfrm>
                <a:off x="2062525" y="4737630"/>
                <a:ext cx="2371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2" name="Line 59"/>
              <p:cNvSpPr>
                <a:spLocks noChangeShapeType="1"/>
              </p:cNvSpPr>
              <p:nvPr/>
            </p:nvSpPr>
            <p:spPr bwMode="auto">
              <a:xfrm flipH="1">
                <a:off x="991505" y="4737630"/>
                <a:ext cx="1071020" cy="12608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3" name="Line 60"/>
              <p:cNvSpPr>
                <a:spLocks noChangeShapeType="1"/>
              </p:cNvSpPr>
              <p:nvPr/>
            </p:nvSpPr>
            <p:spPr bwMode="auto">
              <a:xfrm>
                <a:off x="2062525" y="3336699"/>
                <a:ext cx="17595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4" name="Line 61"/>
              <p:cNvSpPr>
                <a:spLocks noChangeShapeType="1"/>
              </p:cNvSpPr>
              <p:nvPr/>
            </p:nvSpPr>
            <p:spPr bwMode="auto">
              <a:xfrm>
                <a:off x="3822058" y="3336699"/>
                <a:ext cx="0" cy="14009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 flipH="1">
                <a:off x="1221010" y="3336699"/>
                <a:ext cx="841516" cy="7705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1221010" y="4107211"/>
                <a:ext cx="0" cy="16110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7" name="Line 64"/>
              <p:cNvSpPr>
                <a:spLocks noChangeShapeType="1"/>
              </p:cNvSpPr>
              <p:nvPr/>
            </p:nvSpPr>
            <p:spPr bwMode="auto">
              <a:xfrm>
                <a:off x="1221010" y="5718282"/>
                <a:ext cx="17595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8" name="Line 65"/>
              <p:cNvSpPr>
                <a:spLocks noChangeShapeType="1"/>
              </p:cNvSpPr>
              <p:nvPr/>
            </p:nvSpPr>
            <p:spPr bwMode="auto">
              <a:xfrm flipH="1">
                <a:off x="2980542" y="4737630"/>
                <a:ext cx="841516" cy="9806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9" name="Line 66"/>
              <p:cNvSpPr>
                <a:spLocks noChangeShapeType="1"/>
              </p:cNvSpPr>
              <p:nvPr/>
            </p:nvSpPr>
            <p:spPr bwMode="auto">
              <a:xfrm>
                <a:off x="1221010" y="4107211"/>
                <a:ext cx="175953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00" name="Line 67"/>
              <p:cNvSpPr>
                <a:spLocks noChangeShapeType="1"/>
              </p:cNvSpPr>
              <p:nvPr/>
            </p:nvSpPr>
            <p:spPr bwMode="auto">
              <a:xfrm flipH="1">
                <a:off x="2980542" y="3336699"/>
                <a:ext cx="841516" cy="7705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01" name="Line 68"/>
              <p:cNvSpPr>
                <a:spLocks noChangeShapeType="1"/>
              </p:cNvSpPr>
              <p:nvPr/>
            </p:nvSpPr>
            <p:spPr bwMode="auto">
              <a:xfrm>
                <a:off x="2980542" y="4107211"/>
                <a:ext cx="0" cy="16110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02" name="Text Box 69"/>
              <p:cNvSpPr txBox="1">
                <a:spLocks noChangeArrowheads="1"/>
              </p:cNvSpPr>
              <p:nvPr/>
            </p:nvSpPr>
            <p:spPr bwMode="auto">
              <a:xfrm>
                <a:off x="762001" y="5858375"/>
                <a:ext cx="314144" cy="36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03" name="Text Box 70"/>
              <p:cNvSpPr txBox="1">
                <a:spLocks noChangeArrowheads="1"/>
              </p:cNvSpPr>
              <p:nvPr/>
            </p:nvSpPr>
            <p:spPr bwMode="auto">
              <a:xfrm>
                <a:off x="4434069" y="4492467"/>
                <a:ext cx="314144" cy="36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04" name="Text Box 71"/>
              <p:cNvSpPr txBox="1">
                <a:spLocks noChangeArrowheads="1"/>
              </p:cNvSpPr>
              <p:nvPr/>
            </p:nvSpPr>
            <p:spPr bwMode="auto">
              <a:xfrm>
                <a:off x="1909522" y="2286000"/>
                <a:ext cx="299661" cy="36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05" name="Text Box 72"/>
              <p:cNvSpPr txBox="1">
                <a:spLocks noChangeArrowheads="1"/>
              </p:cNvSpPr>
              <p:nvPr/>
            </p:nvSpPr>
            <p:spPr bwMode="auto">
              <a:xfrm>
                <a:off x="2016706" y="4374242"/>
                <a:ext cx="384955" cy="36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07" name="Text Box 78"/>
              <p:cNvSpPr txBox="1">
                <a:spLocks noChangeArrowheads="1"/>
              </p:cNvSpPr>
              <p:nvPr/>
            </p:nvSpPr>
            <p:spPr bwMode="auto">
              <a:xfrm>
                <a:off x="3216383" y="4961712"/>
                <a:ext cx="372080" cy="36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8" name="Text Box 80"/>
              <p:cNvSpPr txBox="1">
                <a:spLocks noChangeArrowheads="1"/>
              </p:cNvSpPr>
              <p:nvPr/>
            </p:nvSpPr>
            <p:spPr bwMode="auto">
              <a:xfrm>
                <a:off x="2801744" y="5630669"/>
                <a:ext cx="357597" cy="36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 Box 80"/>
              <p:cNvSpPr txBox="1">
                <a:spLocks noChangeArrowheads="1"/>
              </p:cNvSpPr>
              <p:nvPr/>
            </p:nvSpPr>
            <p:spPr bwMode="auto">
              <a:xfrm>
                <a:off x="3822058" y="4330484"/>
                <a:ext cx="357597" cy="36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>
                <a:off x="2059352" y="4737630"/>
                <a:ext cx="921190" cy="98065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97" idx="0"/>
                <a:endCxn id="98" idx="0"/>
              </p:cNvCxnSpPr>
              <p:nvPr/>
            </p:nvCxnSpPr>
            <p:spPr>
              <a:xfrm flipV="1">
                <a:off x="1221010" y="4737630"/>
                <a:ext cx="2601048" cy="98065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>
                <a:stCxn id="95" idx="1"/>
                <a:endCxn id="100" idx="0"/>
              </p:cNvCxnSpPr>
              <p:nvPr/>
            </p:nvCxnSpPr>
            <p:spPr>
              <a:xfrm flipV="1">
                <a:off x="1221010" y="3336699"/>
                <a:ext cx="2601048" cy="77051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>
                <a:stCxn id="93" idx="0"/>
                <a:endCxn id="101" idx="0"/>
              </p:cNvCxnSpPr>
              <p:nvPr/>
            </p:nvCxnSpPr>
            <p:spPr>
              <a:xfrm>
                <a:off x="2062525" y="3336699"/>
                <a:ext cx="918017" cy="77051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/>
            </p:nvCxnSpPr>
            <p:spPr>
              <a:xfrm flipV="1">
                <a:off x="2519947" y="3124200"/>
                <a:ext cx="1442453" cy="2103756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/>
            <p:cNvSpPr txBox="1"/>
            <p:nvPr/>
          </p:nvSpPr>
          <p:spPr>
            <a:xfrm>
              <a:off x="6560639" y="4913202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8237144" y="234844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Rectangle 89"/>
          <p:cNvSpPr>
            <a:spLocks noChangeArrowheads="1"/>
          </p:cNvSpPr>
          <p:nvPr/>
        </p:nvSpPr>
        <p:spPr bwMode="auto">
          <a:xfrm>
            <a:off x="4770632" y="5267945"/>
            <a:ext cx="40464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是面对角线中点，求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向指数？</a:t>
            </a:r>
          </a:p>
        </p:txBody>
      </p:sp>
    </p:spTree>
    <p:extLst>
      <p:ext uri="{BB962C8B-B14F-4D97-AF65-F5344CB8AC3E}">
        <p14:creationId xmlns:p14="http://schemas.microsoft.com/office/powerpoint/2010/main" val="10330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3075" y="5327900"/>
            <a:ext cx="306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求晶面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的晶面指数？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04800" y="2133600"/>
            <a:ext cx="2916398" cy="3007535"/>
            <a:chOff x="552" y="920"/>
            <a:chExt cx="2501" cy="270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552" y="920"/>
              <a:ext cx="2501" cy="2700"/>
              <a:chOff x="576" y="1056"/>
              <a:chExt cx="2501" cy="2700"/>
            </a:xfrm>
          </p:grpSpPr>
          <p:sp>
            <p:nvSpPr>
              <p:cNvPr id="32" name="Line 5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3" name="Line 6"/>
              <p:cNvSpPr>
                <a:spLocks noChangeShapeType="1"/>
              </p:cNvSpPr>
              <p:nvPr/>
            </p:nvSpPr>
            <p:spPr bwMode="auto">
              <a:xfrm>
                <a:off x="1392" y="2736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H="1">
                <a:off x="720" y="2736"/>
                <a:ext cx="672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1392" y="1776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864" y="2304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>
                <a:off x="864" y="3408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864" y="2304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576" y="3504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880" y="2568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1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42" name="Text Box 15"/>
              <p:cNvSpPr txBox="1">
                <a:spLocks noChangeArrowheads="1"/>
              </p:cNvSpPr>
              <p:nvPr/>
            </p:nvSpPr>
            <p:spPr bwMode="auto">
              <a:xfrm>
                <a:off x="1344" y="2496"/>
                <a:ext cx="2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43" name="Text Box 16"/>
              <p:cNvSpPr txBox="1">
                <a:spLocks noChangeArrowheads="1"/>
              </p:cNvSpPr>
              <p:nvPr/>
            </p:nvSpPr>
            <p:spPr bwMode="auto">
              <a:xfrm>
                <a:off x="624" y="273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4" name="Text Box 17"/>
              <p:cNvSpPr txBox="1">
                <a:spLocks noChangeArrowheads="1"/>
              </p:cNvSpPr>
              <p:nvPr/>
            </p:nvSpPr>
            <p:spPr bwMode="auto">
              <a:xfrm>
                <a:off x="1872" y="3360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5" name="Text Box 18"/>
              <p:cNvSpPr txBox="1">
                <a:spLocks noChangeArrowheads="1"/>
              </p:cNvSpPr>
              <p:nvPr/>
            </p:nvSpPr>
            <p:spPr bwMode="auto">
              <a:xfrm>
                <a:off x="1824" y="201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6" name="Text Box 19"/>
              <p:cNvSpPr txBox="1">
                <a:spLocks noChangeArrowheads="1"/>
              </p:cNvSpPr>
              <p:nvPr/>
            </p:nvSpPr>
            <p:spPr bwMode="auto">
              <a:xfrm>
                <a:off x="2448" y="2688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47" name="Text Box 20"/>
              <p:cNvSpPr txBox="1">
                <a:spLocks noChangeArrowheads="1"/>
              </p:cNvSpPr>
              <p:nvPr/>
            </p:nvSpPr>
            <p:spPr bwMode="auto">
              <a:xfrm>
                <a:off x="1152" y="1584"/>
                <a:ext cx="2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49" name="Text Box 22"/>
              <p:cNvSpPr txBox="1">
                <a:spLocks noChangeArrowheads="1"/>
              </p:cNvSpPr>
              <p:nvPr/>
            </p:nvSpPr>
            <p:spPr bwMode="auto">
              <a:xfrm>
                <a:off x="672" y="2112"/>
                <a:ext cx="2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 flipH="1">
                <a:off x="864" y="1776"/>
                <a:ext cx="528" cy="528"/>
              </a:xfrm>
              <a:prstGeom prst="line">
                <a:avLst/>
              </a:prstGeom>
              <a:noFill/>
              <a:ln w="19050">
                <a:solidFill>
                  <a:srgbClr val="6666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52" name="Line 25"/>
              <p:cNvSpPr>
                <a:spLocks noChangeShapeType="1"/>
              </p:cNvSpPr>
              <p:nvPr/>
            </p:nvSpPr>
            <p:spPr bwMode="auto">
              <a:xfrm>
                <a:off x="1968" y="2312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 flipV="1">
                <a:off x="1968" y="2736"/>
                <a:ext cx="52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 flipV="1">
                <a:off x="2496" y="177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848" y="1640"/>
              <a:ext cx="1632" cy="960"/>
              <a:chOff x="848" y="1640"/>
              <a:chExt cx="1632" cy="960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848" y="1640"/>
                <a:ext cx="1632" cy="960"/>
                <a:chOff x="864" y="1776"/>
                <a:chExt cx="1632" cy="960"/>
              </a:xfrm>
            </p:grpSpPr>
            <p:sp>
              <p:nvSpPr>
                <p:cNvPr id="2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864" y="1776"/>
                  <a:ext cx="528" cy="52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000" b="1"/>
                </a:p>
              </p:txBody>
            </p:sp>
            <p:sp>
              <p:nvSpPr>
                <p:cNvPr id="30" name="Line 31"/>
                <p:cNvSpPr>
                  <a:spLocks noChangeShapeType="1"/>
                </p:cNvSpPr>
                <p:nvPr/>
              </p:nvSpPr>
              <p:spPr bwMode="auto">
                <a:xfrm>
                  <a:off x="864" y="2304"/>
                  <a:ext cx="1632" cy="4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000" b="1"/>
                </a:p>
              </p:txBody>
            </p:sp>
            <p:sp>
              <p:nvSpPr>
                <p:cNvPr id="31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1776"/>
                  <a:ext cx="1104" cy="96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000" b="1"/>
                </a:p>
              </p:txBody>
            </p:sp>
          </p:grpSp>
          <p:sp>
            <p:nvSpPr>
              <p:cNvPr id="9" name="Line 33"/>
              <p:cNvSpPr>
                <a:spLocks noChangeShapeType="1"/>
              </p:cNvSpPr>
              <p:nvPr/>
            </p:nvSpPr>
            <p:spPr bwMode="auto">
              <a:xfrm flipH="1">
                <a:off x="924" y="1692"/>
                <a:ext cx="498" cy="49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0" name="Line 34"/>
              <p:cNvSpPr>
                <a:spLocks noChangeShapeType="1"/>
              </p:cNvSpPr>
              <p:nvPr/>
            </p:nvSpPr>
            <p:spPr bwMode="auto">
              <a:xfrm flipH="1">
                <a:off x="996" y="1728"/>
                <a:ext cx="480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1" name="Line 35"/>
              <p:cNvSpPr>
                <a:spLocks noChangeShapeType="1"/>
              </p:cNvSpPr>
              <p:nvPr/>
            </p:nvSpPr>
            <p:spPr bwMode="auto">
              <a:xfrm flipH="1">
                <a:off x="1056" y="1764"/>
                <a:ext cx="468" cy="4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2" name="Line 36"/>
              <p:cNvSpPr>
                <a:spLocks noChangeShapeType="1"/>
              </p:cNvSpPr>
              <p:nvPr/>
            </p:nvSpPr>
            <p:spPr bwMode="auto">
              <a:xfrm flipH="1">
                <a:off x="1134" y="1818"/>
                <a:ext cx="438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3" name="Line 37"/>
              <p:cNvSpPr>
                <a:spLocks noChangeShapeType="1"/>
              </p:cNvSpPr>
              <p:nvPr/>
            </p:nvSpPr>
            <p:spPr bwMode="auto">
              <a:xfrm flipH="1">
                <a:off x="1218" y="1860"/>
                <a:ext cx="414" cy="3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 flipH="1">
                <a:off x="1278" y="1902"/>
                <a:ext cx="396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5" name="Line 39"/>
              <p:cNvSpPr>
                <a:spLocks noChangeShapeType="1"/>
              </p:cNvSpPr>
              <p:nvPr/>
            </p:nvSpPr>
            <p:spPr bwMode="auto">
              <a:xfrm flipH="1">
                <a:off x="1350" y="1944"/>
                <a:ext cx="372" cy="36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6" name="Line 40"/>
              <p:cNvSpPr>
                <a:spLocks noChangeShapeType="1"/>
              </p:cNvSpPr>
              <p:nvPr/>
            </p:nvSpPr>
            <p:spPr bwMode="auto">
              <a:xfrm flipH="1">
                <a:off x="1410" y="1992"/>
                <a:ext cx="354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 flipH="1">
                <a:off x="1494" y="2034"/>
                <a:ext cx="330" cy="3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8" name="Line 42"/>
              <p:cNvSpPr>
                <a:spLocks noChangeShapeType="1"/>
              </p:cNvSpPr>
              <p:nvPr/>
            </p:nvSpPr>
            <p:spPr bwMode="auto">
              <a:xfrm flipH="1">
                <a:off x="1578" y="2076"/>
                <a:ext cx="306" cy="28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9" name="Line 43"/>
              <p:cNvSpPr>
                <a:spLocks noChangeShapeType="1"/>
              </p:cNvSpPr>
              <p:nvPr/>
            </p:nvSpPr>
            <p:spPr bwMode="auto">
              <a:xfrm flipH="1">
                <a:off x="1662" y="2118"/>
                <a:ext cx="276" cy="25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0" name="Line 44"/>
              <p:cNvSpPr>
                <a:spLocks noChangeShapeType="1"/>
              </p:cNvSpPr>
              <p:nvPr/>
            </p:nvSpPr>
            <p:spPr bwMode="auto">
              <a:xfrm flipH="1">
                <a:off x="1752" y="2178"/>
                <a:ext cx="240" cy="22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1" name="Line 45"/>
              <p:cNvSpPr>
                <a:spLocks noChangeShapeType="1"/>
              </p:cNvSpPr>
              <p:nvPr/>
            </p:nvSpPr>
            <p:spPr bwMode="auto">
              <a:xfrm flipH="1">
                <a:off x="1842" y="2226"/>
                <a:ext cx="204" cy="19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2" name="Line 46"/>
              <p:cNvSpPr>
                <a:spLocks noChangeShapeType="1"/>
              </p:cNvSpPr>
              <p:nvPr/>
            </p:nvSpPr>
            <p:spPr bwMode="auto">
              <a:xfrm flipH="1">
                <a:off x="1926" y="2274"/>
                <a:ext cx="174" cy="17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3" name="Line 47"/>
              <p:cNvSpPr>
                <a:spLocks noChangeShapeType="1"/>
              </p:cNvSpPr>
              <p:nvPr/>
            </p:nvSpPr>
            <p:spPr bwMode="auto">
              <a:xfrm flipH="1">
                <a:off x="1998" y="2304"/>
                <a:ext cx="156" cy="16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4" name="Line 48"/>
              <p:cNvSpPr>
                <a:spLocks noChangeShapeType="1"/>
              </p:cNvSpPr>
              <p:nvPr/>
            </p:nvSpPr>
            <p:spPr bwMode="auto">
              <a:xfrm flipV="1">
                <a:off x="2064" y="2352"/>
                <a:ext cx="132" cy="1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5" name="Line 49"/>
              <p:cNvSpPr>
                <a:spLocks noChangeShapeType="1"/>
              </p:cNvSpPr>
              <p:nvPr/>
            </p:nvSpPr>
            <p:spPr bwMode="auto">
              <a:xfrm flipV="1">
                <a:off x="2148" y="2400"/>
                <a:ext cx="102" cy="10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6" name="Line 50"/>
              <p:cNvSpPr>
                <a:spLocks noChangeShapeType="1"/>
              </p:cNvSpPr>
              <p:nvPr/>
            </p:nvSpPr>
            <p:spPr bwMode="auto">
              <a:xfrm flipV="1">
                <a:off x="2226" y="2448"/>
                <a:ext cx="78" cy="7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7" name="Line 51"/>
              <p:cNvSpPr>
                <a:spLocks noChangeShapeType="1"/>
              </p:cNvSpPr>
              <p:nvPr/>
            </p:nvSpPr>
            <p:spPr bwMode="auto">
              <a:xfrm flipV="1">
                <a:off x="2304" y="2496"/>
                <a:ext cx="54" cy="5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8" name="Line 52"/>
              <p:cNvSpPr>
                <a:spLocks noChangeShapeType="1"/>
              </p:cNvSpPr>
              <p:nvPr/>
            </p:nvSpPr>
            <p:spPr bwMode="auto">
              <a:xfrm flipV="1">
                <a:off x="2394" y="2544"/>
                <a:ext cx="30" cy="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475027" y="2152484"/>
            <a:ext cx="2849527" cy="2938575"/>
            <a:chOff x="5075273" y="1487864"/>
            <a:chExt cx="3962400" cy="4086225"/>
          </a:xfrm>
        </p:grpSpPr>
        <p:sp>
          <p:nvSpPr>
            <p:cNvPr id="124" name="任意多边形 123"/>
            <p:cNvSpPr/>
            <p:nvPr/>
          </p:nvSpPr>
          <p:spPr>
            <a:xfrm>
              <a:off x="5917724" y="3381554"/>
              <a:ext cx="1777042" cy="1656272"/>
            </a:xfrm>
            <a:custGeom>
              <a:avLst/>
              <a:gdLst>
                <a:gd name="connsiteX0" fmla="*/ 0 w 1777042"/>
                <a:gd name="connsiteY0" fmla="*/ 1656272 h 1656272"/>
                <a:gd name="connsiteX1" fmla="*/ 1777042 w 1777042"/>
                <a:gd name="connsiteY1" fmla="*/ 1173193 h 1656272"/>
                <a:gd name="connsiteX2" fmla="*/ 1345721 w 1777042"/>
                <a:gd name="connsiteY2" fmla="*/ 0 h 1656272"/>
                <a:gd name="connsiteX3" fmla="*/ 0 w 1777042"/>
                <a:gd name="connsiteY3" fmla="*/ 1656272 h 165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2" h="1656272">
                  <a:moveTo>
                    <a:pt x="0" y="1656272"/>
                  </a:moveTo>
                  <a:lnTo>
                    <a:pt x="1777042" y="1173193"/>
                  </a:lnTo>
                  <a:lnTo>
                    <a:pt x="1345721" y="0"/>
                  </a:lnTo>
                  <a:lnTo>
                    <a:pt x="0" y="16562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dirty="0">
                <a:latin typeface="+mn-ea"/>
                <a:ea typeface="+mn-ea"/>
              </a:endParaRPr>
            </a:p>
          </p:txBody>
        </p:sp>
        <p:grpSp>
          <p:nvGrpSpPr>
            <p:cNvPr id="57" name="Group 4"/>
            <p:cNvGrpSpPr>
              <a:grpSpLocks/>
            </p:cNvGrpSpPr>
            <p:nvPr/>
          </p:nvGrpSpPr>
          <p:grpSpPr bwMode="auto">
            <a:xfrm>
              <a:off x="5075273" y="1487864"/>
              <a:ext cx="3962400" cy="4086225"/>
              <a:chOff x="576" y="1056"/>
              <a:chExt cx="2501" cy="2700"/>
            </a:xfrm>
          </p:grpSpPr>
          <p:sp>
            <p:nvSpPr>
              <p:cNvPr id="84" name="Line 6"/>
              <p:cNvSpPr>
                <a:spLocks noChangeShapeType="1"/>
              </p:cNvSpPr>
              <p:nvPr/>
            </p:nvSpPr>
            <p:spPr bwMode="auto">
              <a:xfrm>
                <a:off x="1392" y="2736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83" name="Line 5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 flipH="1">
                <a:off x="720" y="2736"/>
                <a:ext cx="672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>
                <a:off x="1392" y="1776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87" name="Line 9"/>
              <p:cNvSpPr>
                <a:spLocks noChangeShapeType="1"/>
              </p:cNvSpPr>
              <p:nvPr/>
            </p:nvSpPr>
            <p:spPr bwMode="auto">
              <a:xfrm>
                <a:off x="864" y="2304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>
                <a:off x="864" y="3408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>
                <a:off x="864" y="2304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0" name="Text Box 12"/>
              <p:cNvSpPr txBox="1">
                <a:spLocks noChangeArrowheads="1"/>
              </p:cNvSpPr>
              <p:nvPr/>
            </p:nvSpPr>
            <p:spPr bwMode="auto">
              <a:xfrm>
                <a:off x="576" y="3504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1" name="Text Box 13"/>
              <p:cNvSpPr txBox="1">
                <a:spLocks noChangeArrowheads="1"/>
              </p:cNvSpPr>
              <p:nvPr/>
            </p:nvSpPr>
            <p:spPr bwMode="auto">
              <a:xfrm>
                <a:off x="2880" y="2568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92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93" name="Text Box 15"/>
              <p:cNvSpPr txBox="1">
                <a:spLocks noChangeArrowheads="1"/>
              </p:cNvSpPr>
              <p:nvPr/>
            </p:nvSpPr>
            <p:spPr bwMode="auto">
              <a:xfrm>
                <a:off x="1344" y="2496"/>
                <a:ext cx="2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94" name="Text Box 16"/>
              <p:cNvSpPr txBox="1">
                <a:spLocks noChangeArrowheads="1"/>
              </p:cNvSpPr>
              <p:nvPr/>
            </p:nvSpPr>
            <p:spPr bwMode="auto">
              <a:xfrm>
                <a:off x="619" y="3202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Text Box 17"/>
              <p:cNvSpPr txBox="1">
                <a:spLocks noChangeArrowheads="1"/>
              </p:cNvSpPr>
              <p:nvPr/>
            </p:nvSpPr>
            <p:spPr bwMode="auto">
              <a:xfrm>
                <a:off x="1872" y="3360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6" name="Text Box 18"/>
              <p:cNvSpPr txBox="1">
                <a:spLocks noChangeArrowheads="1"/>
              </p:cNvSpPr>
              <p:nvPr/>
            </p:nvSpPr>
            <p:spPr bwMode="auto">
              <a:xfrm>
                <a:off x="1824" y="2016"/>
                <a:ext cx="23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97" name="Text Box 19"/>
              <p:cNvSpPr txBox="1">
                <a:spLocks noChangeArrowheads="1"/>
              </p:cNvSpPr>
              <p:nvPr/>
            </p:nvSpPr>
            <p:spPr bwMode="auto">
              <a:xfrm>
                <a:off x="2448" y="2688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8" name="Text Box 20"/>
              <p:cNvSpPr txBox="1">
                <a:spLocks noChangeArrowheads="1"/>
              </p:cNvSpPr>
              <p:nvPr/>
            </p:nvSpPr>
            <p:spPr bwMode="auto">
              <a:xfrm>
                <a:off x="1152" y="1584"/>
                <a:ext cx="2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99" name="Text Box 21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0" name="Text Box 22"/>
              <p:cNvSpPr txBox="1">
                <a:spLocks noChangeArrowheads="1"/>
              </p:cNvSpPr>
              <p:nvPr/>
            </p:nvSpPr>
            <p:spPr bwMode="auto">
              <a:xfrm>
                <a:off x="672" y="2112"/>
                <a:ext cx="2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101" name="Line 23"/>
              <p:cNvSpPr>
                <a:spLocks noChangeShapeType="1"/>
              </p:cNvSpPr>
              <p:nvPr/>
            </p:nvSpPr>
            <p:spPr bwMode="auto">
              <a:xfrm flipH="1">
                <a:off x="864" y="1776"/>
                <a:ext cx="528" cy="528"/>
              </a:xfrm>
              <a:prstGeom prst="line">
                <a:avLst/>
              </a:prstGeom>
              <a:noFill/>
              <a:ln w="19050">
                <a:solidFill>
                  <a:srgbClr val="6666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02" name="Line 24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04" name="Line 26"/>
              <p:cNvSpPr>
                <a:spLocks noChangeShapeType="1"/>
              </p:cNvSpPr>
              <p:nvPr/>
            </p:nvSpPr>
            <p:spPr bwMode="auto">
              <a:xfrm flipV="1">
                <a:off x="1968" y="2736"/>
                <a:ext cx="52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05" name="Line 27"/>
              <p:cNvSpPr>
                <a:spLocks noChangeShapeType="1"/>
              </p:cNvSpPr>
              <p:nvPr/>
            </p:nvSpPr>
            <p:spPr bwMode="auto">
              <a:xfrm flipV="1">
                <a:off x="2496" y="177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03" name="Line 25"/>
              <p:cNvSpPr>
                <a:spLocks noChangeShapeType="1"/>
              </p:cNvSpPr>
              <p:nvPr/>
            </p:nvSpPr>
            <p:spPr bwMode="auto">
              <a:xfrm>
                <a:off x="1968" y="2312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</p:grpSp>
        <p:sp>
          <p:nvSpPr>
            <p:cNvPr id="125" name="Text Box 17"/>
            <p:cNvSpPr txBox="1">
              <a:spLocks noChangeArrowheads="1"/>
            </p:cNvSpPr>
            <p:nvPr/>
          </p:nvSpPr>
          <p:spPr bwMode="auto">
            <a:xfrm>
              <a:off x="5777131" y="5032285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126" name="Text Box 17"/>
            <p:cNvSpPr txBox="1">
              <a:spLocks noChangeArrowheads="1"/>
            </p:cNvSpPr>
            <p:nvPr/>
          </p:nvSpPr>
          <p:spPr bwMode="auto">
            <a:xfrm>
              <a:off x="7731096" y="4393625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N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27" name="TextBox 86"/>
          <p:cNvSpPr txBox="1"/>
          <p:nvPr/>
        </p:nvSpPr>
        <p:spPr>
          <a:xfrm>
            <a:off x="0" y="994561"/>
            <a:ext cx="940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求立</a:t>
            </a:r>
            <a:r>
              <a:rPr lang="zh-CN" altLang="en-US" sz="22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方体晶胞中下列晶面指数（需按晶面指数确定步骤给出演算过程）</a:t>
            </a:r>
            <a:endParaRPr lang="en-US" altLang="zh-CN" sz="22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4732239" y="5151328"/>
            <a:ext cx="4335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AM=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BN=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晶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MNC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晶面指数？</a:t>
            </a:r>
          </a:p>
        </p:txBody>
      </p:sp>
    </p:spTree>
    <p:extLst>
      <p:ext uri="{BB962C8B-B14F-4D97-AF65-F5344CB8AC3E}">
        <p14:creationId xmlns:p14="http://schemas.microsoft.com/office/powerpoint/2010/main" val="9232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前置式作业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52400" y="1446074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以列表方式给出体心立方</a:t>
            </a: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(bcc)</a:t>
            </a:r>
            <a:r>
              <a:rPr lang="zh-CN" altLang="en-US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、面心立方</a:t>
            </a: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fcc</a:t>
            </a: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、密排六方</a:t>
            </a: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hcp</a:t>
            </a: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三种常见晶体结构的晶格常数、原子半径、原子数、配位数、致密度、密排方向、密排面等信息？</a:t>
            </a:r>
            <a:endParaRPr lang="zh-CN" altLang="en-US" sz="24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81941"/>
              </p:ext>
            </p:extLst>
          </p:nvPr>
        </p:nvGraphicFramePr>
        <p:xfrm>
          <a:off x="228600" y="3390740"/>
          <a:ext cx="8651358" cy="2781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963"/>
                <a:gridCol w="1205037"/>
                <a:gridCol w="957498"/>
                <a:gridCol w="1081572"/>
                <a:gridCol w="1081572"/>
                <a:gridCol w="1081572"/>
                <a:gridCol w="1081572"/>
                <a:gridCol w="1081572"/>
              </a:tblGrid>
              <a:tr h="695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晶体结构</a:t>
                      </a: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晶格常数</a:t>
                      </a: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原子半径</a:t>
                      </a: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原子数</a:t>
                      </a: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配位数</a:t>
                      </a: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致密度</a:t>
                      </a: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密排方向</a:t>
                      </a: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密排面</a:t>
                      </a:r>
                    </a:p>
                  </a:txBody>
                  <a:tcPr marL="62706" marR="62706" marT="0" marB="0" anchor="ctr"/>
                </a:tc>
              </a:tr>
              <a:tr h="695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bcc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</a:tr>
              <a:tr h="695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fcc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</a:tr>
              <a:tr h="695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hcp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2706" marR="6270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1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微軟正黑體 Light"/>
        <a:ea typeface="微软雅黑"/>
        <a:cs typeface=""/>
      </a:majorFont>
      <a:minorFont>
        <a:latin typeface="微軟正黑體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dirty="0">
            <a:latin typeface="+mn-ea"/>
            <a:ea typeface="+mn-ea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</Template>
  <TotalTime>13623</TotalTime>
  <Words>192</Words>
  <Application>Microsoft Office PowerPoint</Application>
  <PresentationFormat>全屏显示(4:3)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微软雅黑</vt:lpstr>
      <vt:lpstr>微軟正黑體 Light</vt:lpstr>
      <vt:lpstr>Arial</vt:lpstr>
      <vt:lpstr>Calibri</vt:lpstr>
      <vt:lpstr>Times New Roman</vt:lpstr>
      <vt:lpstr>Office 主题</vt:lpstr>
      <vt:lpstr>第一章 作业</vt:lpstr>
      <vt:lpstr>PowerPoint 演示文稿</vt:lpstr>
      <vt:lpstr>前置式作业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FU Nianqing</cp:lastModifiedBy>
  <cp:revision>1194</cp:revision>
  <cp:lastPrinted>1601-01-01T00:00:00Z</cp:lastPrinted>
  <dcterms:created xsi:type="dcterms:W3CDTF">1601-01-01T00:00:00Z</dcterms:created>
  <dcterms:modified xsi:type="dcterms:W3CDTF">2021-09-02T14:55:20Z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