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74" r:id="rId5"/>
    <p:sldId id="275" r:id="rId6"/>
    <p:sldId id="276" r:id="rId7"/>
    <p:sldId id="277" r:id="rId8"/>
    <p:sldId id="267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5428" autoAdjust="0"/>
  </p:normalViewPr>
  <p:slideViewPr>
    <p:cSldViewPr snapToGrid="0">
      <p:cViewPr varScale="1">
        <p:scale>
          <a:sx n="109" d="100"/>
          <a:sy n="109" d="100"/>
        </p:scale>
        <p:origin x="68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0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AEF8B-ED99-4171-9022-AB49255A36A4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1048905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90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0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0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C5EDF-92BA-4BC4-951E-E919540FB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85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8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B55A-BBF5-4723-B678-4DF73E8B2574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10488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87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8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23A9-91C9-4F4B-8807-8BF2D0A6471D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10488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86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8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E4F3-E703-4110-B0A9-A1FF9A375ED1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10488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1381124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4253284"/>
            <a:ext cx="9144000" cy="1004516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7A33CB-A685-4EE0-A35D-3E26EE2E86C3}" type="datetime1">
              <a:rPr lang="zh-CN" altLang="en-US" smtClean="0"/>
              <a:t>2020/11/20</a:t>
            </a:fld>
            <a:endParaRPr lang="zh-CN" altLang="en-US" dirty="0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97152" name="图片 8" descr="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331" y="294290"/>
            <a:ext cx="11533352" cy="546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53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8511" y="5915943"/>
            <a:ext cx="2494456" cy="880816"/>
          </a:xfrm>
          <a:prstGeom prst="rect">
            <a:avLst/>
          </a:prstGeom>
        </p:spPr>
      </p:pic>
      <p:sp>
        <p:nvSpPr>
          <p:cNvPr id="1048586" name="内容占位符 9"/>
          <p:cNvSpPr>
            <a:spLocks noGrp="1"/>
          </p:cNvSpPr>
          <p:nvPr>
            <p:ph sz="quarter" idx="13"/>
          </p:nvPr>
        </p:nvSpPr>
        <p:spPr>
          <a:xfrm>
            <a:off x="914400" y="2943895"/>
            <a:ext cx="10363200" cy="871360"/>
          </a:xfrm>
        </p:spPr>
        <p:txBody>
          <a:bodyPr>
            <a:normAutofit/>
          </a:bodyPr>
          <a:lstStyle>
            <a:lvl1pPr marL="0" indent="0" algn="ctr">
              <a:buNone/>
              <a:defRPr sz="3200" b="1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48587" name="内容占位符 11"/>
          <p:cNvSpPr>
            <a:spLocks noGrp="1"/>
          </p:cNvSpPr>
          <p:nvPr>
            <p:ph sz="quarter" idx="14"/>
          </p:nvPr>
        </p:nvSpPr>
        <p:spPr>
          <a:xfrm>
            <a:off x="9263118" y="6127751"/>
            <a:ext cx="2427013" cy="4572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F096-7B74-4D85-B363-D2A9434978B2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848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707C-83BB-45D1-8698-02B558B962A7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10488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88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882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8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B4B0-2C9C-43C3-B6DC-F705C47722FD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10488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6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887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88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88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90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89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4786-2AFC-42C7-8153-52857EED5D23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104889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9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86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C918-17C1-4566-B4DC-F69B2C59FABD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104886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6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53B6-28FB-4759-9B04-ACC579A9446E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104889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9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898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89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90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5AF4-44C0-4606-9B75-AC363FC42782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104890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870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87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860-2C3B-46E1-A707-2C3165B14B89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10488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1B55A-BBF5-4723-B678-4DF73E8B2574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CS21106</a:t>
            </a:r>
            <a:br>
              <a:rPr lang="en-US" altLang="zh-CN" dirty="0"/>
            </a:br>
            <a:r>
              <a:rPr lang="zh-CN" altLang="en-US" dirty="0"/>
              <a:t>高级硬件设计</a:t>
            </a:r>
            <a:r>
              <a:rPr lang="en-US" altLang="zh-CN" dirty="0"/>
              <a:t>(FPGA)</a:t>
            </a:r>
            <a:endParaRPr lang="zh-CN" altLang="en-US" dirty="0"/>
          </a:p>
        </p:txBody>
      </p:sp>
      <p:sp>
        <p:nvSpPr>
          <p:cNvPr id="1048589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3750"/>
          </a:bodyPr>
          <a:lstStyle/>
          <a:p>
            <a:r>
              <a:rPr lang="zh-CN" altLang="en-US" dirty="0"/>
              <a:t>计算机学院 刘大江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048591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实验说明</a:t>
            </a:r>
            <a:endParaRPr lang="zh-CN" altLang="en-US" b="1" dirty="0"/>
          </a:p>
        </p:txBody>
      </p:sp>
      <p:sp>
        <p:nvSpPr>
          <p:cNvPr id="1048592" name="内容占位符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秋季</a:t>
            </a:r>
          </a:p>
        </p:txBody>
      </p:sp>
    </p:spTree>
  </p:cSld>
  <p:clrMapOvr>
    <a:masterClrMapping/>
  </p:clrMapOvr>
  <p:transition spd="slow" advTm="17039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104885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5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标题 1"/>
          <p:cNvSpPr>
            <a:spLocks noGrp="1"/>
          </p:cNvSpPr>
          <p:nvPr>
            <p:ph type="title"/>
          </p:nvPr>
        </p:nvSpPr>
        <p:spPr>
          <a:xfrm>
            <a:off x="519793" y="136525"/>
            <a:ext cx="10515600" cy="1325563"/>
          </a:xfrm>
        </p:spPr>
        <p:txBody>
          <a:bodyPr/>
          <a:lstStyle/>
          <a:p>
            <a:r>
              <a:rPr lang="zh-CN" altLang="en-US" b="1" dirty="0"/>
              <a:t>背景</a:t>
            </a:r>
          </a:p>
        </p:txBody>
      </p:sp>
      <p:sp>
        <p:nvSpPr>
          <p:cNvPr id="1048599" name="内容占位符 2"/>
          <p:cNvSpPr>
            <a:spLocks noGrp="1"/>
          </p:cNvSpPr>
          <p:nvPr>
            <p:ph idx="1"/>
          </p:nvPr>
        </p:nvSpPr>
        <p:spPr>
          <a:xfrm>
            <a:off x="620486" y="1462088"/>
            <a:ext cx="10314214" cy="2036082"/>
          </a:xfrm>
        </p:spPr>
        <p:txBody>
          <a:bodyPr/>
          <a:lstStyle/>
          <a:p>
            <a:r>
              <a:rPr lang="zh-CN" altLang="en-US" dirty="0"/>
              <a:t>近年来，随着深度学习算法的突破和当前计算能力以及计算机架构的局限性，硬件加速受到越来越多的关注。</a:t>
            </a:r>
            <a:endParaRPr lang="en-US" altLang="zh-CN" dirty="0"/>
          </a:p>
          <a:p>
            <a:r>
              <a:rPr lang="zh-CN" altLang="en-US" dirty="0"/>
              <a:t>其中，使用硬件加速卷积神经网络更是是现代人工智能应用的核心部分。</a:t>
            </a:r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048601" name="矩形 6"/>
          <p:cNvSpPr/>
          <p:nvPr/>
        </p:nvSpPr>
        <p:spPr>
          <a:xfrm>
            <a:off x="2733868" y="3956876"/>
            <a:ext cx="1931437" cy="1940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传统架构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逐条执行指令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并行性差</a:t>
            </a:r>
          </a:p>
        </p:txBody>
      </p:sp>
      <p:sp>
        <p:nvSpPr>
          <p:cNvPr id="1048602" name="矩形 7"/>
          <p:cNvSpPr/>
          <p:nvPr/>
        </p:nvSpPr>
        <p:spPr>
          <a:xfrm>
            <a:off x="6486334" y="3956876"/>
            <a:ext cx="1931437" cy="1940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硬件加速器（</a:t>
            </a:r>
            <a:r>
              <a:rPr lang="en-US" altLang="zh-CN" dirty="0">
                <a:solidFill>
                  <a:schemeClr val="tx1"/>
                </a:solidFill>
              </a:rPr>
              <a:t>FPGA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数据驱动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高并行性</a:t>
            </a:r>
          </a:p>
        </p:txBody>
      </p:sp>
      <p:sp>
        <p:nvSpPr>
          <p:cNvPr id="1048603" name="文本框 8"/>
          <p:cNvSpPr txBox="1"/>
          <p:nvPr/>
        </p:nvSpPr>
        <p:spPr>
          <a:xfrm>
            <a:off x="5365537" y="4823733"/>
            <a:ext cx="462279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VS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标题 1"/>
          <p:cNvSpPr>
            <a:spLocks noGrp="1"/>
          </p:cNvSpPr>
          <p:nvPr>
            <p:ph type="title"/>
          </p:nvPr>
        </p:nvSpPr>
        <p:spPr>
          <a:xfrm>
            <a:off x="-47552" y="12982"/>
            <a:ext cx="5452471" cy="711576"/>
          </a:xfrm>
        </p:spPr>
        <p:txBody>
          <a:bodyPr>
            <a:noAutofit/>
          </a:bodyPr>
          <a:lstStyle/>
          <a:p>
            <a:r>
              <a:rPr lang="en-US" altLang="zh-CN" b="1" dirty="0"/>
              <a:t>Convolution </a:t>
            </a:r>
            <a:r>
              <a:rPr lang="zh-CN" altLang="en-US" b="1" dirty="0"/>
              <a:t>计算</a:t>
            </a:r>
          </a:p>
        </p:txBody>
      </p:sp>
      <p:sp>
        <p:nvSpPr>
          <p:cNvPr id="1048605" name="内容占位符 2"/>
          <p:cNvSpPr>
            <a:spLocks noGrp="1"/>
          </p:cNvSpPr>
          <p:nvPr>
            <p:ph idx="1"/>
          </p:nvPr>
        </p:nvSpPr>
        <p:spPr>
          <a:xfrm>
            <a:off x="2468190" y="4362535"/>
            <a:ext cx="7886700" cy="2117155"/>
          </a:xfrm>
        </p:spPr>
        <p:txBody>
          <a:bodyPr>
            <a:normAutofit fontScale="88333" lnSpcReduction="20000"/>
          </a:bodyPr>
          <a:lstStyle/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for(oy=0;oy&lt;6;++oy)//output rows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 for(ox=0;ox&lt;6;++ox)//output </a:t>
            </a:r>
            <a:r>
              <a:rPr lang="en-US" altLang="zh-CN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columms</a:t>
            </a:r>
            <a:endParaRPr lang="en-US" altLang="zh-CN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  for(</a:t>
            </a:r>
            <a:r>
              <a:rPr lang="en-US" altLang="zh-CN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kz</a:t>
            </a: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=0;kz&lt;16;++</a:t>
            </a:r>
            <a:r>
              <a:rPr lang="en-US" altLang="zh-CN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kz</a:t>
            </a: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)//input channels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    for(</a:t>
            </a:r>
            <a:r>
              <a:rPr lang="en-US" altLang="zh-CN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ky</a:t>
            </a: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=0;ky&lt;3;++</a:t>
            </a:r>
            <a:r>
              <a:rPr lang="en-US" altLang="zh-CN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ky</a:t>
            </a: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)//kernel rows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	for(</a:t>
            </a:r>
            <a:r>
              <a:rPr lang="en-US" altLang="zh-CN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kx</a:t>
            </a: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=0;kx&lt;3;++</a:t>
            </a:r>
            <a:r>
              <a:rPr lang="en-US" altLang="zh-CN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kx</a:t>
            </a: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)//kernel </a:t>
            </a:r>
            <a:r>
              <a:rPr lang="en-US" altLang="zh-CN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columms</a:t>
            </a:r>
            <a:endParaRPr lang="en-US" altLang="zh-CN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out[oy][ox] += </a:t>
            </a:r>
            <a:r>
              <a:rPr lang="en-US" altLang="zh-CN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img</a:t>
            </a: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kz</a:t>
            </a: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][</a:t>
            </a:r>
            <a:r>
              <a:rPr lang="en-US" altLang="zh-CN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oy+ky</a:t>
            </a: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][</a:t>
            </a:r>
            <a:r>
              <a:rPr lang="en-US" altLang="zh-CN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ox+kx</a:t>
            </a: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]*f[</a:t>
            </a:r>
            <a:r>
              <a:rPr lang="en-US" altLang="zh-CN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kz</a:t>
            </a: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][</a:t>
            </a:r>
            <a:r>
              <a:rPr lang="en-US" altLang="zh-CN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ky</a:t>
            </a: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][</a:t>
            </a:r>
            <a:r>
              <a:rPr lang="en-US" altLang="zh-CN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kz</a:t>
            </a: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] </a:t>
            </a:r>
            <a:endParaRPr lang="zh-CN" alt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4860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419430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014796"/>
              </p:ext>
            </p:extLst>
          </p:nvPr>
        </p:nvGraphicFramePr>
        <p:xfrm>
          <a:off x="1992052" y="732009"/>
          <a:ext cx="2448144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60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175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5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5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5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58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758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75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75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19430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691748"/>
              </p:ext>
            </p:extLst>
          </p:nvPr>
        </p:nvGraphicFramePr>
        <p:xfrm>
          <a:off x="5983478" y="1898225"/>
          <a:ext cx="927276" cy="924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035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035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035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9430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5689230"/>
              </p:ext>
            </p:extLst>
          </p:nvPr>
        </p:nvGraphicFramePr>
        <p:xfrm>
          <a:off x="8169039" y="1393196"/>
          <a:ext cx="180040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9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9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9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09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09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8607" name="文本框 7"/>
          <p:cNvSpPr txBox="1"/>
          <p:nvPr/>
        </p:nvSpPr>
        <p:spPr>
          <a:xfrm>
            <a:off x="7424693" y="2124289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8" name="文本框 8"/>
          <p:cNvSpPr txBox="1"/>
          <p:nvPr/>
        </p:nvSpPr>
        <p:spPr>
          <a:xfrm>
            <a:off x="4882677" y="1839719"/>
            <a:ext cx="347980" cy="447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9" name="文本框 9"/>
          <p:cNvSpPr txBox="1"/>
          <p:nvPr/>
        </p:nvSpPr>
        <p:spPr>
          <a:xfrm>
            <a:off x="2014513" y="3907848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输入数据</a:t>
            </a:r>
            <a:r>
              <a:rPr lang="en-US" altLang="zh-CN" dirty="0"/>
              <a:t>(</a:t>
            </a:r>
            <a:r>
              <a:rPr lang="zh-CN" altLang="en-US" dirty="0"/>
              <a:t>多输入通道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48610" name="文本框 10"/>
          <p:cNvSpPr txBox="1"/>
          <p:nvPr/>
        </p:nvSpPr>
        <p:spPr>
          <a:xfrm>
            <a:off x="5308915" y="38781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输入权重</a:t>
            </a:r>
          </a:p>
        </p:txBody>
      </p:sp>
      <p:sp>
        <p:nvSpPr>
          <p:cNvPr id="1048611" name="文本框 11"/>
          <p:cNvSpPr txBox="1"/>
          <p:nvPr/>
        </p:nvSpPr>
        <p:spPr>
          <a:xfrm>
            <a:off x="8630613" y="38781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输出特征图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21F688A-850F-4027-87ED-CCAA5AC7BB9D}"/>
              </a:ext>
            </a:extLst>
          </p:cNvPr>
          <p:cNvSpPr txBox="1"/>
          <p:nvPr/>
        </p:nvSpPr>
        <p:spPr>
          <a:xfrm rot="17980975">
            <a:off x="1271878" y="492403"/>
            <a:ext cx="484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…</a:t>
            </a:r>
            <a:endParaRPr lang="zh-CN" altLang="en-US" sz="5400" dirty="0"/>
          </a:p>
        </p:txBody>
      </p:sp>
      <p:graphicFrame>
        <p:nvGraphicFramePr>
          <p:cNvPr id="26" name="内容占位符 4">
            <a:extLst>
              <a:ext uri="{FF2B5EF4-FFF2-40B4-BE49-F238E27FC236}">
                <a16:creationId xmlns:a16="http://schemas.microsoft.com/office/drawing/2014/main" id="{E1A03C8E-1E86-4AC7-A7CC-E912A080B8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1583844"/>
              </p:ext>
            </p:extLst>
          </p:nvPr>
        </p:nvGraphicFramePr>
        <p:xfrm>
          <a:off x="1694791" y="1226605"/>
          <a:ext cx="2448144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60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175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5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5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5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58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758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75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75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2893DDC4-C756-4480-86F9-E1B2FFC51608}"/>
              </a:ext>
            </a:extLst>
          </p:cNvPr>
          <p:cNvSpPr txBox="1"/>
          <p:nvPr/>
        </p:nvSpPr>
        <p:spPr>
          <a:xfrm rot="17980975">
            <a:off x="5482335" y="1802395"/>
            <a:ext cx="319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  <p:graphicFrame>
        <p:nvGraphicFramePr>
          <p:cNvPr id="29" name="内容占位符 4">
            <a:extLst>
              <a:ext uri="{FF2B5EF4-FFF2-40B4-BE49-F238E27FC236}">
                <a16:creationId xmlns:a16="http://schemas.microsoft.com/office/drawing/2014/main" id="{10923C17-9B83-4BDA-8890-E1F89FE9F1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4381784"/>
              </p:ext>
            </p:extLst>
          </p:nvPr>
        </p:nvGraphicFramePr>
        <p:xfrm>
          <a:off x="5692349" y="2347808"/>
          <a:ext cx="927276" cy="924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035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035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035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A4456F08-4CB4-46E1-80FB-3D264D25DA0A}"/>
              </a:ext>
            </a:extLst>
          </p:cNvPr>
          <p:cNvSpPr txBox="1">
            <a:spLocks/>
          </p:cNvSpPr>
          <p:nvPr/>
        </p:nvSpPr>
        <p:spPr>
          <a:xfrm>
            <a:off x="9425324" y="4448762"/>
            <a:ext cx="7886700" cy="21171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5833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标题 1"/>
          <p:cNvSpPr>
            <a:spLocks noGrp="1"/>
          </p:cNvSpPr>
          <p:nvPr>
            <p:ph type="title"/>
          </p:nvPr>
        </p:nvSpPr>
        <p:spPr>
          <a:xfrm>
            <a:off x="189231" y="75253"/>
            <a:ext cx="4136585" cy="711576"/>
          </a:xfrm>
        </p:spPr>
        <p:txBody>
          <a:bodyPr>
            <a:normAutofit/>
          </a:bodyPr>
          <a:lstStyle/>
          <a:p>
            <a:r>
              <a:rPr lang="en-US" altLang="zh-CN" b="1" dirty="0"/>
              <a:t>Max Pooling </a:t>
            </a:r>
            <a:r>
              <a:rPr lang="zh-CN" altLang="en-US" b="1" dirty="0"/>
              <a:t>计算</a:t>
            </a:r>
          </a:p>
        </p:txBody>
      </p:sp>
      <p:sp>
        <p:nvSpPr>
          <p:cNvPr id="1048605" name="内容占位符 2"/>
          <p:cNvSpPr>
            <a:spLocks noGrp="1"/>
          </p:cNvSpPr>
          <p:nvPr>
            <p:ph idx="1"/>
          </p:nvPr>
        </p:nvSpPr>
        <p:spPr>
          <a:xfrm>
            <a:off x="2329932" y="4507679"/>
            <a:ext cx="7886700" cy="2117155"/>
          </a:xfrm>
        </p:spPr>
        <p:txBody>
          <a:bodyPr>
            <a:normAutofit fontScale="88333"/>
          </a:bodyPr>
          <a:lstStyle/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for(oy=0,ty=0;oy&lt;3;oy++,ty=oy*2)//output rows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  for(ox=0,tx=0;ox&lt;3;ox++,</a:t>
            </a:r>
            <a:r>
              <a:rPr lang="en-US" altLang="zh-CN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tx</a:t>
            </a: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=ox*2)// output </a:t>
            </a:r>
            <a:r>
              <a:rPr lang="en-US" altLang="zh-CN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columms</a:t>
            </a:r>
            <a:endParaRPr lang="en-US" altLang="zh-CN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    for(</a:t>
            </a:r>
            <a:r>
              <a:rPr lang="en-US" altLang="zh-CN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iy</a:t>
            </a: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=0;iy&lt;2;iy++)//max pooling stride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	for(ix=0;ix&lt;2;ix++)//max pooling stride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out[oy][ox] =max(out[oy][ox],in[</a:t>
            </a:r>
            <a:r>
              <a:rPr lang="en-US" altLang="zh-CN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ty+iy</a:t>
            </a: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][</a:t>
            </a:r>
            <a:r>
              <a:rPr lang="en-US" altLang="zh-CN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tx+ix</a:t>
            </a: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]) </a:t>
            </a:r>
            <a:endParaRPr lang="zh-CN" alt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4860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048607" name="文本框 7"/>
          <p:cNvSpPr txBox="1"/>
          <p:nvPr/>
        </p:nvSpPr>
        <p:spPr>
          <a:xfrm>
            <a:off x="7424693" y="2124289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9" name="文本框 9"/>
          <p:cNvSpPr txBox="1"/>
          <p:nvPr/>
        </p:nvSpPr>
        <p:spPr>
          <a:xfrm>
            <a:off x="2783525" y="35567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输入数据</a:t>
            </a:r>
          </a:p>
        </p:txBody>
      </p:sp>
      <p:sp>
        <p:nvSpPr>
          <p:cNvPr id="1048611" name="文本框 11"/>
          <p:cNvSpPr txBox="1"/>
          <p:nvPr/>
        </p:nvSpPr>
        <p:spPr>
          <a:xfrm>
            <a:off x="8089096" y="36026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输出特征图</a:t>
            </a:r>
          </a:p>
        </p:txBody>
      </p:sp>
      <p:graphicFrame>
        <p:nvGraphicFramePr>
          <p:cNvPr id="13" name="内容占位符 4">
            <a:extLst>
              <a:ext uri="{FF2B5EF4-FFF2-40B4-BE49-F238E27FC236}">
                <a16:creationId xmlns:a16="http://schemas.microsoft.com/office/drawing/2014/main" id="{DF98A2F3-6745-42D2-A62C-9A184577FC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931254"/>
              </p:ext>
            </p:extLst>
          </p:nvPr>
        </p:nvGraphicFramePr>
        <p:xfrm>
          <a:off x="2257523" y="1184484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内容占位符 4">
            <a:extLst>
              <a:ext uri="{FF2B5EF4-FFF2-40B4-BE49-F238E27FC236}">
                <a16:creationId xmlns:a16="http://schemas.microsoft.com/office/drawing/2014/main" id="{E3F4B257-5CB3-48A5-9707-5CCB491217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961439"/>
              </p:ext>
            </p:extLst>
          </p:nvPr>
        </p:nvGraphicFramePr>
        <p:xfrm>
          <a:off x="8294872" y="1885755"/>
          <a:ext cx="927276" cy="924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035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035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035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E1C49E6D-F4D3-4D83-9339-A2C401941E0E}"/>
              </a:ext>
            </a:extLst>
          </p:cNvPr>
          <p:cNvSpPr/>
          <p:nvPr/>
        </p:nvSpPr>
        <p:spPr>
          <a:xfrm>
            <a:off x="5159619" y="2158443"/>
            <a:ext cx="1872761" cy="32147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4D0DED-330A-49EB-BC93-36E619A417D2}"/>
              </a:ext>
            </a:extLst>
          </p:cNvPr>
          <p:cNvSpPr txBox="1"/>
          <p:nvPr/>
        </p:nvSpPr>
        <p:spPr>
          <a:xfrm>
            <a:off x="5213838" y="1758462"/>
            <a:ext cx="187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 pooling </a:t>
            </a:r>
            <a:r>
              <a:rPr lang="zh-CN" altLang="en-US" dirty="0"/>
              <a:t>计算</a:t>
            </a:r>
          </a:p>
        </p:txBody>
      </p:sp>
    </p:spTree>
    <p:extLst>
      <p:ext uri="{BB962C8B-B14F-4D97-AF65-F5344CB8AC3E}">
        <p14:creationId xmlns:p14="http://schemas.microsoft.com/office/powerpoint/2010/main" val="380447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标题 1"/>
          <p:cNvSpPr>
            <a:spLocks noGrp="1"/>
          </p:cNvSpPr>
          <p:nvPr>
            <p:ph type="title"/>
          </p:nvPr>
        </p:nvSpPr>
        <p:spPr>
          <a:xfrm>
            <a:off x="96500" y="109501"/>
            <a:ext cx="10756671" cy="711576"/>
          </a:xfrm>
        </p:spPr>
        <p:txBody>
          <a:bodyPr>
            <a:normAutofit/>
          </a:bodyPr>
          <a:lstStyle/>
          <a:p>
            <a:r>
              <a:rPr lang="en-US" altLang="zh-CN" b="1" dirty="0"/>
              <a:t>Convolution</a:t>
            </a:r>
            <a:r>
              <a:rPr lang="zh-CN" altLang="en-US" b="1" dirty="0"/>
              <a:t>与</a:t>
            </a:r>
            <a:r>
              <a:rPr lang="en-US" altLang="zh-CN" b="1" dirty="0"/>
              <a:t>Max Pooling</a:t>
            </a:r>
            <a:r>
              <a:rPr lang="zh-CN" altLang="en-US" b="1" dirty="0"/>
              <a:t>融合优化</a:t>
            </a:r>
          </a:p>
        </p:txBody>
      </p:sp>
      <p:sp>
        <p:nvSpPr>
          <p:cNvPr id="1048605" name="内容占位符 2"/>
          <p:cNvSpPr>
            <a:spLocks noGrp="1"/>
          </p:cNvSpPr>
          <p:nvPr>
            <p:ph idx="1"/>
          </p:nvPr>
        </p:nvSpPr>
        <p:spPr>
          <a:xfrm>
            <a:off x="476495" y="4566454"/>
            <a:ext cx="11572123" cy="2117155"/>
          </a:xfrm>
        </p:spPr>
        <p:txBody>
          <a:bodyPr>
            <a:normAutofit fontScale="95833"/>
          </a:bodyPr>
          <a:lstStyle/>
          <a:p>
            <a:pPr marL="0" indent="0">
              <a:buNone/>
            </a:pPr>
            <a:r>
              <a:rPr lang="zh-CN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将</a:t>
            </a: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convolution</a:t>
            </a:r>
            <a:r>
              <a:rPr lang="zh-CN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Max Pooling</a:t>
            </a:r>
            <a:r>
              <a:rPr lang="zh-CN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计算融合成为一个模块，根据前面两模块的代码来进行具体实验的编写，同时探索在定点数数据表示下，是否减少资源的使用（如</a:t>
            </a:r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MAC</a:t>
            </a:r>
            <a:r>
              <a:rPr lang="zh-CN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单元，存储单元等）</a:t>
            </a:r>
          </a:p>
        </p:txBody>
      </p:sp>
      <p:sp>
        <p:nvSpPr>
          <p:cNvPr id="104860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12" name="内容占位符 4">
            <a:extLst>
              <a:ext uri="{FF2B5EF4-FFF2-40B4-BE49-F238E27FC236}">
                <a16:creationId xmlns:a16="http://schemas.microsoft.com/office/drawing/2014/main" id="{F425DD6C-6F34-4312-99C2-FE6F6AA563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6880089"/>
              </p:ext>
            </p:extLst>
          </p:nvPr>
        </p:nvGraphicFramePr>
        <p:xfrm>
          <a:off x="751296" y="990600"/>
          <a:ext cx="2448144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60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175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5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5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5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58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758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75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75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内容占位符 4">
            <a:extLst>
              <a:ext uri="{FF2B5EF4-FFF2-40B4-BE49-F238E27FC236}">
                <a16:creationId xmlns:a16="http://schemas.microsoft.com/office/drawing/2014/main" id="{9F0589EA-B905-426C-AE3B-18B85F1E8F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3951822"/>
              </p:ext>
            </p:extLst>
          </p:nvPr>
        </p:nvGraphicFramePr>
        <p:xfrm>
          <a:off x="4742722" y="2156816"/>
          <a:ext cx="927276" cy="924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035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035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035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内容占位符 4">
            <a:extLst>
              <a:ext uri="{FF2B5EF4-FFF2-40B4-BE49-F238E27FC236}">
                <a16:creationId xmlns:a16="http://schemas.microsoft.com/office/drawing/2014/main" id="{F0EBFEB6-1B6B-46D8-95E2-CB2465FF7C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910153"/>
              </p:ext>
            </p:extLst>
          </p:nvPr>
        </p:nvGraphicFramePr>
        <p:xfrm>
          <a:off x="6928283" y="1651787"/>
          <a:ext cx="180040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9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9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9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09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09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文本框 7">
            <a:extLst>
              <a:ext uri="{FF2B5EF4-FFF2-40B4-BE49-F238E27FC236}">
                <a16:creationId xmlns:a16="http://schemas.microsoft.com/office/drawing/2014/main" id="{4334E32E-6AC4-4589-8FDD-1AD1AC99C2BB}"/>
              </a:ext>
            </a:extLst>
          </p:cNvPr>
          <p:cNvSpPr txBox="1"/>
          <p:nvPr/>
        </p:nvSpPr>
        <p:spPr>
          <a:xfrm>
            <a:off x="6183937" y="2382880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00A71F7E-608F-4DE4-B8D7-FE6DEDEB5F4E}"/>
              </a:ext>
            </a:extLst>
          </p:cNvPr>
          <p:cNvSpPr txBox="1"/>
          <p:nvPr/>
        </p:nvSpPr>
        <p:spPr>
          <a:xfrm>
            <a:off x="3641921" y="2098310"/>
            <a:ext cx="347980" cy="447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9">
            <a:extLst>
              <a:ext uri="{FF2B5EF4-FFF2-40B4-BE49-F238E27FC236}">
                <a16:creationId xmlns:a16="http://schemas.microsoft.com/office/drawing/2014/main" id="{59862376-C494-460F-8F02-C5FC4214C3E5}"/>
              </a:ext>
            </a:extLst>
          </p:cNvPr>
          <p:cNvSpPr txBox="1"/>
          <p:nvPr/>
        </p:nvSpPr>
        <p:spPr>
          <a:xfrm>
            <a:off x="476496" y="4010282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输入数据</a:t>
            </a:r>
            <a:r>
              <a:rPr lang="en-US" altLang="zh-CN" dirty="0"/>
              <a:t>(</a:t>
            </a:r>
            <a:r>
              <a:rPr lang="zh-CN" altLang="en-US" dirty="0"/>
              <a:t>多输入通道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" name="文本框 10">
            <a:extLst>
              <a:ext uri="{FF2B5EF4-FFF2-40B4-BE49-F238E27FC236}">
                <a16:creationId xmlns:a16="http://schemas.microsoft.com/office/drawing/2014/main" id="{853B752A-7B86-49A1-AEAF-B7584CA27774}"/>
              </a:ext>
            </a:extLst>
          </p:cNvPr>
          <p:cNvSpPr txBox="1"/>
          <p:nvPr/>
        </p:nvSpPr>
        <p:spPr>
          <a:xfrm>
            <a:off x="3966597" y="3795421"/>
            <a:ext cx="26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输入权重（</a:t>
            </a:r>
            <a:r>
              <a:rPr lang="en-US" altLang="zh-CN" dirty="0"/>
              <a:t>depth</a:t>
            </a:r>
            <a:r>
              <a:rPr lang="zh-CN" altLang="en-US" dirty="0"/>
              <a:t>*</a:t>
            </a:r>
            <a:r>
              <a:rPr lang="en-US" altLang="zh-CN" dirty="0"/>
              <a:t>w*h</a:t>
            </a:r>
            <a:r>
              <a:rPr lang="zh-CN" altLang="en-US" dirty="0"/>
              <a:t>）</a:t>
            </a:r>
          </a:p>
        </p:txBody>
      </p:sp>
      <p:sp>
        <p:nvSpPr>
          <p:cNvPr id="21" name="文本框 11">
            <a:extLst>
              <a:ext uri="{FF2B5EF4-FFF2-40B4-BE49-F238E27FC236}">
                <a16:creationId xmlns:a16="http://schemas.microsoft.com/office/drawing/2014/main" id="{87D704CF-A373-4C56-BE06-BA99E31EF6BF}"/>
              </a:ext>
            </a:extLst>
          </p:cNvPr>
          <p:cNvSpPr txBox="1"/>
          <p:nvPr/>
        </p:nvSpPr>
        <p:spPr>
          <a:xfrm>
            <a:off x="7271772" y="37645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输出特征图</a:t>
            </a:r>
          </a:p>
        </p:txBody>
      </p:sp>
      <p:graphicFrame>
        <p:nvGraphicFramePr>
          <p:cNvPr id="22" name="内容占位符 4">
            <a:extLst>
              <a:ext uri="{FF2B5EF4-FFF2-40B4-BE49-F238E27FC236}">
                <a16:creationId xmlns:a16="http://schemas.microsoft.com/office/drawing/2014/main" id="{DDB2A3E4-102C-49D0-88AC-0E8D20D686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1992236"/>
              </p:ext>
            </p:extLst>
          </p:nvPr>
        </p:nvGraphicFramePr>
        <p:xfrm>
          <a:off x="454035" y="1485196"/>
          <a:ext cx="2448144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60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175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5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5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5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58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758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75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75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7BCF7E73-27C4-4FD5-A07F-27FB402AE7F4}"/>
              </a:ext>
            </a:extLst>
          </p:cNvPr>
          <p:cNvSpPr txBox="1"/>
          <p:nvPr/>
        </p:nvSpPr>
        <p:spPr>
          <a:xfrm rot="17980975">
            <a:off x="4241579" y="2060986"/>
            <a:ext cx="319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  <p:graphicFrame>
        <p:nvGraphicFramePr>
          <p:cNvPr id="24" name="内容占位符 4">
            <a:extLst>
              <a:ext uri="{FF2B5EF4-FFF2-40B4-BE49-F238E27FC236}">
                <a16:creationId xmlns:a16="http://schemas.microsoft.com/office/drawing/2014/main" id="{7B87AFFC-7C85-49D0-91C5-D1091D4685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201174"/>
              </p:ext>
            </p:extLst>
          </p:nvPr>
        </p:nvGraphicFramePr>
        <p:xfrm>
          <a:off x="4451593" y="2606399"/>
          <a:ext cx="927276" cy="924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035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035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035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9F061D91-AD11-4319-B0AF-68ED69D78EFF}"/>
              </a:ext>
            </a:extLst>
          </p:cNvPr>
          <p:cNvSpPr txBox="1"/>
          <p:nvPr/>
        </p:nvSpPr>
        <p:spPr>
          <a:xfrm rot="17980975">
            <a:off x="66509" y="701186"/>
            <a:ext cx="484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…</a:t>
            </a:r>
            <a:endParaRPr lang="zh-CN" altLang="en-US" sz="5400" dirty="0"/>
          </a:p>
        </p:txBody>
      </p:sp>
      <p:sp>
        <p:nvSpPr>
          <p:cNvPr id="26" name="文本框 7">
            <a:extLst>
              <a:ext uri="{FF2B5EF4-FFF2-40B4-BE49-F238E27FC236}">
                <a16:creationId xmlns:a16="http://schemas.microsoft.com/office/drawing/2014/main" id="{E52C6EB3-BC49-4931-AD4D-F2C2C57339D2}"/>
              </a:ext>
            </a:extLst>
          </p:cNvPr>
          <p:cNvSpPr txBox="1"/>
          <p:nvPr/>
        </p:nvSpPr>
        <p:spPr>
          <a:xfrm>
            <a:off x="10564842" y="2426084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11">
            <a:extLst>
              <a:ext uri="{FF2B5EF4-FFF2-40B4-BE49-F238E27FC236}">
                <a16:creationId xmlns:a16="http://schemas.microsoft.com/office/drawing/2014/main" id="{D15F4CA7-32BA-44EE-AD31-ACEC5B7BDF03}"/>
              </a:ext>
            </a:extLst>
          </p:cNvPr>
          <p:cNvSpPr txBox="1"/>
          <p:nvPr/>
        </p:nvSpPr>
        <p:spPr>
          <a:xfrm>
            <a:off x="10853172" y="374499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输出特征图</a:t>
            </a:r>
          </a:p>
        </p:txBody>
      </p:sp>
      <p:graphicFrame>
        <p:nvGraphicFramePr>
          <p:cNvPr id="28" name="内容占位符 4">
            <a:extLst>
              <a:ext uri="{FF2B5EF4-FFF2-40B4-BE49-F238E27FC236}">
                <a16:creationId xmlns:a16="http://schemas.microsoft.com/office/drawing/2014/main" id="{635D69E0-188C-47C6-B23D-5C5EF72251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714386"/>
              </p:ext>
            </p:extLst>
          </p:nvPr>
        </p:nvGraphicFramePr>
        <p:xfrm>
          <a:off x="11121343" y="2194863"/>
          <a:ext cx="927276" cy="924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035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035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035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箭头: 右 28">
            <a:extLst>
              <a:ext uri="{FF2B5EF4-FFF2-40B4-BE49-F238E27FC236}">
                <a16:creationId xmlns:a16="http://schemas.microsoft.com/office/drawing/2014/main" id="{946C3824-B6D1-41B1-8D7F-2933D8E4A31F}"/>
              </a:ext>
            </a:extLst>
          </p:cNvPr>
          <p:cNvSpPr/>
          <p:nvPr/>
        </p:nvSpPr>
        <p:spPr>
          <a:xfrm>
            <a:off x="8986298" y="2496182"/>
            <a:ext cx="1379833" cy="32147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C5A676E-75CC-4075-B8F3-3EC6A90945D1}"/>
              </a:ext>
            </a:extLst>
          </p:cNvPr>
          <p:cNvSpPr txBox="1"/>
          <p:nvPr/>
        </p:nvSpPr>
        <p:spPr>
          <a:xfrm>
            <a:off x="8986297" y="2096201"/>
            <a:ext cx="193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 pooling </a:t>
            </a:r>
            <a:r>
              <a:rPr lang="zh-CN" altLang="en-US" dirty="0"/>
              <a:t>计算</a:t>
            </a:r>
          </a:p>
        </p:txBody>
      </p:sp>
    </p:spTree>
    <p:extLst>
      <p:ext uri="{BB962C8B-B14F-4D97-AF65-F5344CB8AC3E}">
        <p14:creationId xmlns:p14="http://schemas.microsoft.com/office/powerpoint/2010/main" val="195408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/>
        </p:nvSpPr>
        <p:spPr>
          <a:xfrm>
            <a:off x="1611300" y="821468"/>
            <a:ext cx="7994254" cy="58369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标题 1"/>
          <p:cNvSpPr>
            <a:spLocks noGrp="1"/>
          </p:cNvSpPr>
          <p:nvPr>
            <p:ph type="title"/>
          </p:nvPr>
        </p:nvSpPr>
        <p:spPr>
          <a:xfrm>
            <a:off x="4658108" y="45408"/>
            <a:ext cx="2421444" cy="634014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卷积框图</a:t>
            </a:r>
          </a:p>
        </p:txBody>
      </p:sp>
      <p:sp>
        <p:nvSpPr>
          <p:cNvPr id="9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55034" y="7635018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3078623" y="2360708"/>
            <a:ext cx="1080000" cy="41646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Line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Buffer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Feature Map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95" name="矩形 94"/>
          <p:cNvSpPr/>
          <p:nvPr/>
        </p:nvSpPr>
        <p:spPr>
          <a:xfrm>
            <a:off x="4187015" y="961375"/>
            <a:ext cx="1080000" cy="9853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Weight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RAM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699495" y="4162643"/>
            <a:ext cx="1080000" cy="9853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Feature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RAM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7" name="直接连接符 96"/>
          <p:cNvCxnSpPr>
            <a:endCxn id="104" idx="1"/>
          </p:cNvCxnSpPr>
          <p:nvPr/>
        </p:nvCxnSpPr>
        <p:spPr>
          <a:xfrm>
            <a:off x="4158623" y="5003019"/>
            <a:ext cx="990055" cy="1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102" idx="1"/>
          </p:cNvCxnSpPr>
          <p:nvPr/>
        </p:nvCxnSpPr>
        <p:spPr>
          <a:xfrm flipH="1" flipV="1">
            <a:off x="4158623" y="2798150"/>
            <a:ext cx="998970" cy="1965"/>
          </a:xfrm>
          <a:prstGeom prst="line">
            <a:avLst/>
          </a:prstGeom>
          <a:ln w="222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5941239" y="3901566"/>
            <a:ext cx="632335" cy="2484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2787214" y="4655297"/>
            <a:ext cx="30032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8281930" y="2433045"/>
            <a:ext cx="829852" cy="39891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BRAM</a:t>
            </a:r>
          </a:p>
        </p:txBody>
      </p:sp>
      <p:sp>
        <p:nvSpPr>
          <p:cNvPr id="102" name="矩形 101"/>
          <p:cNvSpPr/>
          <p:nvPr/>
        </p:nvSpPr>
        <p:spPr>
          <a:xfrm>
            <a:off x="5157593" y="2459910"/>
            <a:ext cx="829852" cy="6804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Conv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5160901" y="3563846"/>
            <a:ext cx="829852" cy="6804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Conv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148678" y="4662815"/>
            <a:ext cx="829852" cy="6804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Conv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148678" y="5679701"/>
            <a:ext cx="829852" cy="6804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Conv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561351" y="2431660"/>
            <a:ext cx="1080000" cy="40936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Adder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Tree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7" name="直接连接符 106"/>
          <p:cNvCxnSpPr/>
          <p:nvPr/>
        </p:nvCxnSpPr>
        <p:spPr>
          <a:xfrm>
            <a:off x="4153221" y="6099255"/>
            <a:ext cx="990055" cy="1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V="1">
            <a:off x="6004432" y="2792732"/>
            <a:ext cx="565834" cy="640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V="1">
            <a:off x="6004432" y="5026639"/>
            <a:ext cx="565834" cy="640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flipV="1">
            <a:off x="6004432" y="6083406"/>
            <a:ext cx="565834" cy="640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 flipH="1" flipV="1">
            <a:off x="4158623" y="3960335"/>
            <a:ext cx="1044575" cy="1967"/>
          </a:xfrm>
          <a:prstGeom prst="line">
            <a:avLst/>
          </a:prstGeom>
          <a:ln w="222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111"/>
          <p:cNvCxnSpPr>
            <a:stCxn id="103" idx="0"/>
            <a:endCxn id="95" idx="2"/>
          </p:cNvCxnSpPr>
          <p:nvPr/>
        </p:nvCxnSpPr>
        <p:spPr>
          <a:xfrm rot="16200000" flipV="1">
            <a:off x="4342840" y="2330859"/>
            <a:ext cx="1617162" cy="848812"/>
          </a:xfrm>
          <a:prstGeom prst="bentConnector3">
            <a:avLst>
              <a:gd name="adj1" fmla="val 11833"/>
            </a:avLst>
          </a:prstGeom>
          <a:ln w="222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102" idx="0"/>
            <a:endCxn id="95" idx="3"/>
          </p:cNvCxnSpPr>
          <p:nvPr/>
        </p:nvCxnSpPr>
        <p:spPr>
          <a:xfrm rot="16200000" flipV="1">
            <a:off x="4916827" y="1804218"/>
            <a:ext cx="1005880" cy="305504"/>
          </a:xfrm>
          <a:prstGeom prst="bentConnector2">
            <a:avLst/>
          </a:prstGeom>
          <a:ln w="222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肘形连接符 113"/>
          <p:cNvCxnSpPr>
            <a:stCxn id="104" idx="0"/>
            <a:endCxn id="95" idx="2"/>
          </p:cNvCxnSpPr>
          <p:nvPr/>
        </p:nvCxnSpPr>
        <p:spPr>
          <a:xfrm rot="16200000" flipV="1">
            <a:off x="3787245" y="2886455"/>
            <a:ext cx="2716131" cy="836589"/>
          </a:xfrm>
          <a:prstGeom prst="bentConnector3">
            <a:avLst>
              <a:gd name="adj1" fmla="val 8760"/>
            </a:avLst>
          </a:prstGeom>
          <a:ln w="222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肘形连接符 114"/>
          <p:cNvCxnSpPr>
            <a:stCxn id="105" idx="0"/>
            <a:endCxn id="95" idx="2"/>
          </p:cNvCxnSpPr>
          <p:nvPr/>
        </p:nvCxnSpPr>
        <p:spPr>
          <a:xfrm rot="16200000" flipV="1">
            <a:off x="3278802" y="3394898"/>
            <a:ext cx="3733017" cy="836589"/>
          </a:xfrm>
          <a:prstGeom prst="bentConnector3">
            <a:avLst>
              <a:gd name="adj1" fmla="val 4480"/>
            </a:avLst>
          </a:prstGeom>
          <a:ln w="222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01" idx="3"/>
          </p:cNvCxnSpPr>
          <p:nvPr/>
        </p:nvCxnSpPr>
        <p:spPr>
          <a:xfrm>
            <a:off x="9111782" y="4427607"/>
            <a:ext cx="1004312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9F061D91-AD11-4319-B0AF-68ED69D78EFF}"/>
              </a:ext>
            </a:extLst>
          </p:cNvPr>
          <p:cNvSpPr txBox="1"/>
          <p:nvPr/>
        </p:nvSpPr>
        <p:spPr>
          <a:xfrm rot="16200000">
            <a:off x="5749175" y="5251516"/>
            <a:ext cx="484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…</a:t>
            </a:r>
            <a:endParaRPr lang="zh-CN" altLang="en-US" sz="5400" dirty="0"/>
          </a:p>
        </p:txBody>
      </p:sp>
      <p:cxnSp>
        <p:nvCxnSpPr>
          <p:cNvPr id="118" name="直接连接符 117"/>
          <p:cNvCxnSpPr>
            <a:endCxn id="101" idx="1"/>
          </p:cNvCxnSpPr>
          <p:nvPr/>
        </p:nvCxnSpPr>
        <p:spPr>
          <a:xfrm>
            <a:off x="7641351" y="4427607"/>
            <a:ext cx="640579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9F061D91-AD11-4319-B0AF-68ED69D78EFF}"/>
              </a:ext>
            </a:extLst>
          </p:cNvPr>
          <p:cNvSpPr txBox="1"/>
          <p:nvPr/>
        </p:nvSpPr>
        <p:spPr>
          <a:xfrm rot="16200000">
            <a:off x="5820172" y="4058509"/>
            <a:ext cx="484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…</a:t>
            </a:r>
            <a:endParaRPr lang="zh-CN" altLang="en-US" sz="5400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9F061D91-AD11-4319-B0AF-68ED69D78EFF}"/>
              </a:ext>
            </a:extLst>
          </p:cNvPr>
          <p:cNvSpPr txBox="1"/>
          <p:nvPr/>
        </p:nvSpPr>
        <p:spPr>
          <a:xfrm rot="16200000">
            <a:off x="5785654" y="2926771"/>
            <a:ext cx="484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…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5688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210706" y="821468"/>
            <a:ext cx="8954374" cy="58369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4819313" y="0"/>
            <a:ext cx="2421444" cy="634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融合框图</a:t>
            </a:r>
          </a:p>
        </p:txBody>
      </p:sp>
      <p:sp>
        <p:nvSpPr>
          <p:cNvPr id="3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54440" y="7635018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678029" y="2360708"/>
            <a:ext cx="1080000" cy="41646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Line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Buffer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Feature Map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7" name="矩形 36"/>
          <p:cNvSpPr/>
          <p:nvPr/>
        </p:nvSpPr>
        <p:spPr>
          <a:xfrm>
            <a:off x="3786421" y="961375"/>
            <a:ext cx="1080000" cy="9853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Weight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RAM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98901" y="4162643"/>
            <a:ext cx="1080000" cy="9853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Feature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RAM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接连接符 38"/>
          <p:cNvCxnSpPr>
            <a:endCxn id="47" idx="1"/>
          </p:cNvCxnSpPr>
          <p:nvPr/>
        </p:nvCxnSpPr>
        <p:spPr>
          <a:xfrm>
            <a:off x="3758029" y="5003019"/>
            <a:ext cx="990055" cy="1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45" idx="1"/>
          </p:cNvCxnSpPr>
          <p:nvPr/>
        </p:nvCxnSpPr>
        <p:spPr>
          <a:xfrm flipH="1" flipV="1">
            <a:off x="3758029" y="2798150"/>
            <a:ext cx="998970" cy="1965"/>
          </a:xfrm>
          <a:prstGeom prst="line">
            <a:avLst/>
          </a:prstGeom>
          <a:ln w="222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5540645" y="3901566"/>
            <a:ext cx="632335" cy="2484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2386620" y="4655297"/>
            <a:ext cx="30032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951768" y="4131624"/>
            <a:ext cx="991060" cy="6804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Max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Pooling</a:t>
            </a:r>
          </a:p>
        </p:txBody>
      </p:sp>
      <p:sp>
        <p:nvSpPr>
          <p:cNvPr id="44" name="矩形 43"/>
          <p:cNvSpPr/>
          <p:nvPr/>
        </p:nvSpPr>
        <p:spPr>
          <a:xfrm>
            <a:off x="7823578" y="2431661"/>
            <a:ext cx="829852" cy="40936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Buffer</a:t>
            </a:r>
          </a:p>
        </p:txBody>
      </p:sp>
      <p:sp>
        <p:nvSpPr>
          <p:cNvPr id="45" name="矩形 44"/>
          <p:cNvSpPr/>
          <p:nvPr/>
        </p:nvSpPr>
        <p:spPr>
          <a:xfrm>
            <a:off x="4756999" y="2459910"/>
            <a:ext cx="829852" cy="6804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Conv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760307" y="3563846"/>
            <a:ext cx="829852" cy="6804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Conv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748084" y="4662815"/>
            <a:ext cx="829852" cy="6804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Conv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748084" y="5679701"/>
            <a:ext cx="829852" cy="6804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Conv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160757" y="2431660"/>
            <a:ext cx="1080000" cy="40936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Adder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Tree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3752627" y="6099255"/>
            <a:ext cx="990055" cy="1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5603838" y="2792732"/>
            <a:ext cx="565834" cy="640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5603838" y="5026639"/>
            <a:ext cx="565834" cy="640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5603838" y="6083406"/>
            <a:ext cx="565834" cy="640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 flipV="1">
            <a:off x="3758029" y="3960335"/>
            <a:ext cx="1044575" cy="1967"/>
          </a:xfrm>
          <a:prstGeom prst="line">
            <a:avLst/>
          </a:prstGeom>
          <a:ln w="222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46" idx="0"/>
            <a:endCxn id="37" idx="2"/>
          </p:cNvCxnSpPr>
          <p:nvPr/>
        </p:nvCxnSpPr>
        <p:spPr>
          <a:xfrm rot="16200000" flipV="1">
            <a:off x="3942246" y="2330859"/>
            <a:ext cx="1617162" cy="848812"/>
          </a:xfrm>
          <a:prstGeom prst="bentConnector3">
            <a:avLst>
              <a:gd name="adj1" fmla="val 11833"/>
            </a:avLst>
          </a:prstGeom>
          <a:ln w="222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45" idx="0"/>
            <a:endCxn id="37" idx="3"/>
          </p:cNvCxnSpPr>
          <p:nvPr/>
        </p:nvCxnSpPr>
        <p:spPr>
          <a:xfrm rot="16200000" flipV="1">
            <a:off x="4516233" y="1804218"/>
            <a:ext cx="1005880" cy="305504"/>
          </a:xfrm>
          <a:prstGeom prst="bentConnector2">
            <a:avLst/>
          </a:prstGeom>
          <a:ln w="222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47" idx="0"/>
            <a:endCxn id="37" idx="2"/>
          </p:cNvCxnSpPr>
          <p:nvPr/>
        </p:nvCxnSpPr>
        <p:spPr>
          <a:xfrm rot="16200000" flipV="1">
            <a:off x="3386651" y="2886455"/>
            <a:ext cx="2716131" cy="836589"/>
          </a:xfrm>
          <a:prstGeom prst="bentConnector3">
            <a:avLst>
              <a:gd name="adj1" fmla="val 8760"/>
            </a:avLst>
          </a:prstGeom>
          <a:ln w="222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48" idx="0"/>
            <a:endCxn id="37" idx="2"/>
          </p:cNvCxnSpPr>
          <p:nvPr/>
        </p:nvCxnSpPr>
        <p:spPr>
          <a:xfrm rot="16200000" flipV="1">
            <a:off x="2878208" y="3394898"/>
            <a:ext cx="3733017" cy="836589"/>
          </a:xfrm>
          <a:prstGeom prst="bentConnector3">
            <a:avLst>
              <a:gd name="adj1" fmla="val 4480"/>
            </a:avLst>
          </a:prstGeom>
          <a:ln w="222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9954357" y="4492618"/>
            <a:ext cx="632335" cy="2484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endCxn id="43" idx="1"/>
          </p:cNvCxnSpPr>
          <p:nvPr/>
        </p:nvCxnSpPr>
        <p:spPr>
          <a:xfrm flipV="1">
            <a:off x="8660950" y="4471829"/>
            <a:ext cx="290818" cy="6664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9F061D91-AD11-4319-B0AF-68ED69D78EFF}"/>
              </a:ext>
            </a:extLst>
          </p:cNvPr>
          <p:cNvSpPr txBox="1"/>
          <p:nvPr/>
        </p:nvSpPr>
        <p:spPr>
          <a:xfrm rot="16200000">
            <a:off x="5348581" y="5251516"/>
            <a:ext cx="484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…</a:t>
            </a:r>
            <a:endParaRPr lang="zh-CN" altLang="en-US" sz="5400" dirty="0"/>
          </a:p>
        </p:txBody>
      </p:sp>
      <p:cxnSp>
        <p:nvCxnSpPr>
          <p:cNvPr id="62" name="直接连接符 61"/>
          <p:cNvCxnSpPr>
            <a:stCxn id="49" idx="3"/>
            <a:endCxn id="44" idx="1"/>
          </p:cNvCxnSpPr>
          <p:nvPr/>
        </p:nvCxnSpPr>
        <p:spPr>
          <a:xfrm>
            <a:off x="7240757" y="4478493"/>
            <a:ext cx="582821" cy="1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F061D91-AD11-4319-B0AF-68ED69D78EFF}"/>
              </a:ext>
            </a:extLst>
          </p:cNvPr>
          <p:cNvSpPr txBox="1"/>
          <p:nvPr/>
        </p:nvSpPr>
        <p:spPr>
          <a:xfrm rot="16200000">
            <a:off x="5378451" y="4108061"/>
            <a:ext cx="484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…</a:t>
            </a:r>
            <a:endParaRPr lang="zh-CN" altLang="en-US" sz="54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F061D91-AD11-4319-B0AF-68ED69D78EFF}"/>
              </a:ext>
            </a:extLst>
          </p:cNvPr>
          <p:cNvSpPr txBox="1"/>
          <p:nvPr/>
        </p:nvSpPr>
        <p:spPr>
          <a:xfrm rot="16200000">
            <a:off x="5370128" y="3048611"/>
            <a:ext cx="484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…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1105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标题 1"/>
          <p:cNvSpPr>
            <a:spLocks noGrp="1"/>
          </p:cNvSpPr>
          <p:nvPr>
            <p:ph type="title"/>
          </p:nvPr>
        </p:nvSpPr>
        <p:spPr>
          <a:xfrm>
            <a:off x="381000" y="290481"/>
            <a:ext cx="4853473" cy="773210"/>
          </a:xfrm>
        </p:spPr>
        <p:txBody>
          <a:bodyPr/>
          <a:lstStyle/>
          <a:p>
            <a:r>
              <a:rPr lang="zh-CN" altLang="en-US" b="1" dirty="0"/>
              <a:t>设计要求</a:t>
            </a:r>
          </a:p>
        </p:txBody>
      </p:sp>
      <p:sp>
        <p:nvSpPr>
          <p:cNvPr id="1048641" name="内容占位符 2"/>
          <p:cNvSpPr>
            <a:spLocks noGrp="1"/>
          </p:cNvSpPr>
          <p:nvPr>
            <p:ph idx="1"/>
          </p:nvPr>
        </p:nvSpPr>
        <p:spPr>
          <a:xfrm>
            <a:off x="2029557" y="1111928"/>
            <a:ext cx="8916865" cy="4634143"/>
          </a:xfrm>
        </p:spPr>
        <p:txBody>
          <a:bodyPr>
            <a:normAutofit/>
          </a:bodyPr>
          <a:lstStyle/>
          <a:p>
            <a:r>
              <a:rPr lang="zh-CN" altLang="en-US" dirty="0"/>
              <a:t>基本功能：</a:t>
            </a:r>
            <a:r>
              <a:rPr lang="en-US" altLang="zh-CN" dirty="0"/>
              <a:t>Convolution  </a:t>
            </a:r>
            <a:r>
              <a:rPr lang="zh-CN" altLang="en-US" dirty="0"/>
              <a:t>与 </a:t>
            </a:r>
            <a:r>
              <a:rPr lang="en-US" altLang="zh-CN" dirty="0"/>
              <a:t>Max Pooling </a:t>
            </a:r>
            <a:r>
              <a:rPr lang="zh-CN" altLang="en-US" dirty="0"/>
              <a:t>通过</a:t>
            </a:r>
            <a:r>
              <a:rPr lang="en-US" altLang="zh-CN" dirty="0"/>
              <a:t>Buffer</a:t>
            </a:r>
            <a:r>
              <a:rPr lang="zh-CN" altLang="en-US" dirty="0"/>
              <a:t>连接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扩展功能：</a:t>
            </a:r>
            <a:r>
              <a:rPr lang="en-US" altLang="zh-CN" sz="2800" dirty="0"/>
              <a:t> Convolution  </a:t>
            </a:r>
            <a:r>
              <a:rPr lang="zh-CN" altLang="en-US" sz="2800" dirty="0"/>
              <a:t>与 </a:t>
            </a:r>
            <a:r>
              <a:rPr lang="en-US" altLang="zh-CN" sz="2800" dirty="0"/>
              <a:t>Max Pooling </a:t>
            </a:r>
            <a:r>
              <a:rPr lang="zh-CN" altLang="en-US" sz="2800" dirty="0"/>
              <a:t>深度融合，减少计算量</a:t>
            </a:r>
            <a:endParaRPr lang="en-US" altLang="zh-CN" sz="2800" dirty="0"/>
          </a:p>
          <a:p>
            <a:r>
              <a:rPr lang="zh-CN" altLang="en-US" dirty="0"/>
              <a:t>设计目标：</a:t>
            </a:r>
            <a:endParaRPr lang="en-US" altLang="zh-CN" dirty="0"/>
          </a:p>
          <a:p>
            <a:pPr lvl="1"/>
            <a:r>
              <a:rPr lang="en-US" altLang="zh-CN" sz="2800" dirty="0"/>
              <a:t>Metric =1 / </a:t>
            </a:r>
            <a:r>
              <a:rPr lang="zh-CN" altLang="en-US" sz="2800" dirty="0"/>
              <a:t>执行时间</a:t>
            </a:r>
            <a:r>
              <a:rPr lang="en-US" altLang="zh-CN" sz="2800" dirty="0"/>
              <a:t> / (#BRAM +#LUT+#DSP))</a:t>
            </a:r>
            <a:endParaRPr lang="zh-CN" altLang="en-US" sz="2800" dirty="0"/>
          </a:p>
          <a:p>
            <a:pPr lvl="1"/>
            <a:endParaRPr lang="en-US" altLang="zh-CN" sz="2800" dirty="0"/>
          </a:p>
        </p:txBody>
      </p:sp>
      <p:sp>
        <p:nvSpPr>
          <p:cNvPr id="10486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参考文献</a:t>
            </a:r>
          </a:p>
        </p:txBody>
      </p:sp>
      <p:sp>
        <p:nvSpPr>
          <p:cNvPr id="1048845" name="内容占位符 2"/>
          <p:cNvSpPr>
            <a:spLocks noGrp="1"/>
          </p:cNvSpPr>
          <p:nvPr>
            <p:ph idx="1"/>
          </p:nvPr>
        </p:nvSpPr>
        <p:spPr>
          <a:xfrm>
            <a:off x="950167" y="1760311"/>
            <a:ext cx="10515600" cy="4351338"/>
          </a:xfrm>
        </p:spPr>
        <p:txBody>
          <a:bodyPr>
            <a:normAutofit fontScale="85357" lnSpcReduction="20000"/>
          </a:bodyPr>
          <a:lstStyle/>
          <a:p>
            <a:r>
              <a:rPr lang="en-US" altLang="zh-CN" dirty="0"/>
              <a:t>[1] Y.-H. Chen, J. Emer, and V. Sze, “</a:t>
            </a:r>
            <a:r>
              <a:rPr lang="en-US" altLang="zh-CN" dirty="0" err="1"/>
              <a:t>Eyeriss</a:t>
            </a:r>
            <a:r>
              <a:rPr lang="en-US" altLang="zh-CN" dirty="0"/>
              <a:t>: A Spatial Architecture for Energy-Efficient Dataflow for Convolutional Neural Networks,” in </a:t>
            </a:r>
            <a:r>
              <a:rPr lang="en-US" altLang="zh-CN" i="1" dirty="0"/>
              <a:t>2016 ACM/IEEE 43rd Annual International Symposium on Computer Architecture (</a:t>
            </a:r>
            <a:r>
              <a:rPr lang="en-US" altLang="zh-CN" i="1" dirty="0" err="1"/>
              <a:t>ISCA</a:t>
            </a:r>
            <a:r>
              <a:rPr lang="en-US" altLang="zh-CN" i="1" dirty="0"/>
              <a:t>)</a:t>
            </a:r>
            <a:r>
              <a:rPr lang="en-US" altLang="zh-CN" dirty="0"/>
              <a:t>, 2016, pp. 367–379.</a:t>
            </a:r>
          </a:p>
          <a:p>
            <a:r>
              <a:rPr lang="en-US" altLang="zh-CN" dirty="0"/>
              <a:t>[2] Y.-H. Chen, T. Krishna, J. S. Emer, and V. Sze, “</a:t>
            </a:r>
            <a:r>
              <a:rPr lang="en-US" altLang="zh-CN" dirty="0" err="1"/>
              <a:t>Eyeriss</a:t>
            </a:r>
            <a:r>
              <a:rPr lang="en-US" altLang="zh-CN" dirty="0"/>
              <a:t>: An energy-efficient reconfigurable accelerator for deep convolutional neural networks,” </a:t>
            </a:r>
            <a:r>
              <a:rPr lang="en-US" altLang="zh-CN" i="1" dirty="0"/>
              <a:t>IEEE J. Solid-State Circuits</a:t>
            </a:r>
            <a:r>
              <a:rPr lang="en-US" altLang="zh-CN" dirty="0"/>
              <a:t>, vol. 52, no. 1, pp. 127–138, 2016.</a:t>
            </a:r>
          </a:p>
          <a:p>
            <a:r>
              <a:rPr lang="en-US" altLang="zh-CN" dirty="0"/>
              <a:t>[3] Y.-H. Chen, T.-J. Yang, J. Emer, and V. Sze, “</a:t>
            </a:r>
            <a:r>
              <a:rPr lang="en-US" altLang="zh-CN" dirty="0" err="1"/>
              <a:t>Eyeriss</a:t>
            </a:r>
            <a:r>
              <a:rPr lang="en-US" altLang="zh-CN" dirty="0"/>
              <a:t> </a:t>
            </a:r>
            <a:r>
              <a:rPr lang="en-US" altLang="zh-CN" dirty="0" err="1"/>
              <a:t>v2</a:t>
            </a:r>
            <a:r>
              <a:rPr lang="en-US" altLang="zh-CN" dirty="0"/>
              <a:t>: A Flexible Accelerator for Emerging Deep Neural Networks on Mobile Devices,” </a:t>
            </a:r>
            <a:r>
              <a:rPr lang="en-US" altLang="zh-CN" i="1" dirty="0" err="1"/>
              <a:t>arXiv</a:t>
            </a:r>
            <a:r>
              <a:rPr lang="en-US" altLang="zh-CN" i="1" dirty="0"/>
              <a:t> </a:t>
            </a:r>
            <a:r>
              <a:rPr lang="en-US" altLang="zh-CN" i="1" dirty="0" err="1"/>
              <a:t>Prepr</a:t>
            </a:r>
            <a:r>
              <a:rPr lang="en-US" altLang="zh-CN" i="1" dirty="0"/>
              <a:t>. arXiv1807.07928</a:t>
            </a:r>
            <a:r>
              <a:rPr lang="en-US" altLang="zh-CN" dirty="0"/>
              <a:t>, 2018.</a:t>
            </a:r>
          </a:p>
          <a:p>
            <a:r>
              <a:rPr lang="en-US" altLang="zh-CN" dirty="0"/>
              <a:t>[4] X. Chen, Y. Han and Y. Wang, "Communication Lower Bound in Convolution Accelerators," 2020 IEEE International Symposium on High Performance Computer Architecture (HPCA), San Diego, CA, USA, 2020, pp. 529-541, </a:t>
            </a:r>
            <a:r>
              <a:rPr lang="en-US" altLang="zh-CN" dirty="0" err="1"/>
              <a:t>doi</a:t>
            </a:r>
            <a:r>
              <a:rPr lang="en-US" altLang="zh-CN" dirty="0"/>
              <a:t>: 10.1109/HPCA47549.2020.00050.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488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707</Words>
  <Application>Microsoft Office PowerPoint</Application>
  <PresentationFormat>宽屏</PresentationFormat>
  <Paragraphs>113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Calibri</vt:lpstr>
      <vt:lpstr>Calibri Light</vt:lpstr>
      <vt:lpstr>Consolas</vt:lpstr>
      <vt:lpstr>Times New Roman</vt:lpstr>
      <vt:lpstr>Office 主题</vt:lpstr>
      <vt:lpstr>CS21106 高级硬件设计(FPGA)</vt:lpstr>
      <vt:lpstr>背景</vt:lpstr>
      <vt:lpstr>Convolution 计算</vt:lpstr>
      <vt:lpstr>Max Pooling 计算</vt:lpstr>
      <vt:lpstr>Convolution与Max Pooling融合优化</vt:lpstr>
      <vt:lpstr>卷积框图</vt:lpstr>
      <vt:lpstr>PowerPoint 演示文稿</vt:lpstr>
      <vt:lpstr>设计要求</vt:lpstr>
      <vt:lpstr>参考文献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Tachiang</dc:creator>
  <cp:lastModifiedBy>Tachiang</cp:lastModifiedBy>
  <cp:revision>20</cp:revision>
  <dcterms:created xsi:type="dcterms:W3CDTF">2015-05-04T16:02:14Z</dcterms:created>
  <dcterms:modified xsi:type="dcterms:W3CDTF">2020-11-20T05:57:26Z</dcterms:modified>
</cp:coreProperties>
</file>