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895350" y="319405"/>
            <a:ext cx="1510665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Commence </a:t>
            </a:r>
            <a:endParaRPr lang="en-US"/>
          </a:p>
        </p:txBody>
      </p:sp>
      <p:sp>
        <p:nvSpPr>
          <p:cNvPr id="7" name="Flowchart: Data 6"/>
          <p:cNvSpPr/>
          <p:nvPr/>
        </p:nvSpPr>
        <p:spPr>
          <a:xfrm>
            <a:off x="349250" y="1191260"/>
            <a:ext cx="2679065" cy="355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principal</a:t>
            </a:r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576070" y="730885"/>
            <a:ext cx="154305" cy="442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455420" y="2362835"/>
            <a:ext cx="154305" cy="442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1535430" y="1567815"/>
            <a:ext cx="154305" cy="442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894705" y="709930"/>
            <a:ext cx="154305" cy="442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5717540" y="4328795"/>
            <a:ext cx="154305" cy="442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5760720" y="1539240"/>
            <a:ext cx="154305" cy="442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1482725" y="3149600"/>
            <a:ext cx="154305" cy="442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Flowchart: Terminator 28"/>
          <p:cNvSpPr/>
          <p:nvPr/>
        </p:nvSpPr>
        <p:spPr>
          <a:xfrm>
            <a:off x="9051925" y="4385945"/>
            <a:ext cx="1572895" cy="3854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End Program</a:t>
            </a:r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1455420" y="3994785"/>
            <a:ext cx="154305" cy="442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5740400" y="2355850"/>
            <a:ext cx="154305" cy="442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5717540" y="3337560"/>
            <a:ext cx="154305" cy="442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10013315" y="700405"/>
            <a:ext cx="154305" cy="442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5657850" y="5354320"/>
            <a:ext cx="154305" cy="442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1455420" y="5018405"/>
            <a:ext cx="154305" cy="442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Flowchart: Data 51"/>
          <p:cNvSpPr/>
          <p:nvPr/>
        </p:nvSpPr>
        <p:spPr>
          <a:xfrm>
            <a:off x="193040" y="1999615"/>
            <a:ext cx="2679065" cy="355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rate</a:t>
            </a:r>
            <a:endParaRPr lang="en-US"/>
          </a:p>
        </p:txBody>
      </p:sp>
      <p:sp>
        <p:nvSpPr>
          <p:cNvPr id="53" name="Flowchart: Data 52"/>
          <p:cNvSpPr/>
          <p:nvPr/>
        </p:nvSpPr>
        <p:spPr>
          <a:xfrm>
            <a:off x="193040" y="2795270"/>
            <a:ext cx="2679065" cy="355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time</a:t>
            </a:r>
            <a:endParaRPr lang="en-US"/>
          </a:p>
        </p:txBody>
      </p:sp>
      <p:sp>
        <p:nvSpPr>
          <p:cNvPr id="54" name="Flowchart: Data 53"/>
          <p:cNvSpPr/>
          <p:nvPr/>
        </p:nvSpPr>
        <p:spPr>
          <a:xfrm>
            <a:off x="256540" y="3633470"/>
            <a:ext cx="2679065" cy="355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time</a:t>
            </a:r>
            <a:endParaRPr lang="en-US"/>
          </a:p>
        </p:txBody>
      </p:sp>
      <p:sp>
        <p:nvSpPr>
          <p:cNvPr id="56" name="Flowchart: Data 55"/>
          <p:cNvSpPr/>
          <p:nvPr/>
        </p:nvSpPr>
        <p:spPr>
          <a:xfrm>
            <a:off x="152400" y="4458970"/>
            <a:ext cx="2679065" cy="54102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 = p(1 + r/100) * t</a:t>
            </a:r>
            <a:endParaRPr lang="en-US"/>
          </a:p>
        </p:txBody>
      </p:sp>
      <p:sp>
        <p:nvSpPr>
          <p:cNvPr id="57" name="Rectangles 56"/>
          <p:cNvSpPr/>
          <p:nvPr/>
        </p:nvSpPr>
        <p:spPr>
          <a:xfrm>
            <a:off x="349250" y="5481320"/>
            <a:ext cx="219202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Evaluate A</a:t>
            </a:r>
            <a:endParaRPr lang="en-US"/>
          </a:p>
        </p:txBody>
      </p:sp>
      <p:sp>
        <p:nvSpPr>
          <p:cNvPr id="61" name="Flowchart: Data 60"/>
          <p:cNvSpPr/>
          <p:nvPr/>
        </p:nvSpPr>
        <p:spPr>
          <a:xfrm>
            <a:off x="4667885" y="343535"/>
            <a:ext cx="2679065" cy="355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principal</a:t>
            </a:r>
            <a:endParaRPr lang="en-US"/>
          </a:p>
        </p:txBody>
      </p:sp>
      <p:sp>
        <p:nvSpPr>
          <p:cNvPr id="62" name="Flowchart: Data 61"/>
          <p:cNvSpPr/>
          <p:nvPr/>
        </p:nvSpPr>
        <p:spPr>
          <a:xfrm>
            <a:off x="4559300" y="1172845"/>
            <a:ext cx="2679065" cy="355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rate</a:t>
            </a:r>
            <a:endParaRPr lang="en-US"/>
          </a:p>
        </p:txBody>
      </p:sp>
      <p:sp>
        <p:nvSpPr>
          <p:cNvPr id="63" name="Flowchart: Data 62"/>
          <p:cNvSpPr/>
          <p:nvPr/>
        </p:nvSpPr>
        <p:spPr>
          <a:xfrm>
            <a:off x="4395470" y="1985010"/>
            <a:ext cx="2679065" cy="355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time</a:t>
            </a:r>
            <a:endParaRPr lang="en-US"/>
          </a:p>
        </p:txBody>
      </p:sp>
      <p:sp>
        <p:nvSpPr>
          <p:cNvPr id="64" name="Flowchart: Data 63"/>
          <p:cNvSpPr/>
          <p:nvPr/>
        </p:nvSpPr>
        <p:spPr>
          <a:xfrm>
            <a:off x="4244340" y="2831465"/>
            <a:ext cx="2806065" cy="50292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no of times</a:t>
            </a:r>
            <a:endParaRPr lang="en-US"/>
          </a:p>
        </p:txBody>
      </p:sp>
      <p:sp>
        <p:nvSpPr>
          <p:cNvPr id="65" name="Flowchart: Data 64"/>
          <p:cNvSpPr/>
          <p:nvPr/>
        </p:nvSpPr>
        <p:spPr>
          <a:xfrm>
            <a:off x="4371340" y="3783965"/>
            <a:ext cx="2679065" cy="54102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 = p(1 + r/n)^nt  </a:t>
            </a:r>
            <a:endParaRPr lang="en-US"/>
          </a:p>
        </p:txBody>
      </p:sp>
      <p:sp>
        <p:nvSpPr>
          <p:cNvPr id="66" name="Rectangles 65"/>
          <p:cNvSpPr/>
          <p:nvPr/>
        </p:nvSpPr>
        <p:spPr>
          <a:xfrm>
            <a:off x="4493895" y="4777105"/>
            <a:ext cx="219202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Evaluate A</a:t>
            </a:r>
            <a:endParaRPr lang="en-US"/>
          </a:p>
        </p:txBody>
      </p:sp>
      <p:sp>
        <p:nvSpPr>
          <p:cNvPr id="67" name="Flowchart: Data 66"/>
          <p:cNvSpPr/>
          <p:nvPr/>
        </p:nvSpPr>
        <p:spPr>
          <a:xfrm>
            <a:off x="4243070" y="5802630"/>
            <a:ext cx="2679065" cy="355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 pmt </a:t>
            </a:r>
            <a:endParaRPr lang="en-US"/>
          </a:p>
        </p:txBody>
      </p:sp>
      <p:sp>
        <p:nvSpPr>
          <p:cNvPr id="68" name="Flowchart: Data 67"/>
          <p:cNvSpPr/>
          <p:nvPr/>
        </p:nvSpPr>
        <p:spPr>
          <a:xfrm>
            <a:off x="8668385" y="319405"/>
            <a:ext cx="2679065" cy="355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rate</a:t>
            </a:r>
            <a:endParaRPr lang="en-US"/>
          </a:p>
        </p:txBody>
      </p:sp>
      <p:sp>
        <p:nvSpPr>
          <p:cNvPr id="70" name="Flowchart: Data 69"/>
          <p:cNvSpPr/>
          <p:nvPr/>
        </p:nvSpPr>
        <p:spPr>
          <a:xfrm>
            <a:off x="8541385" y="1168400"/>
            <a:ext cx="2806065" cy="50292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no of times</a:t>
            </a:r>
            <a:endParaRPr lang="en-US"/>
          </a:p>
        </p:txBody>
      </p:sp>
      <p:sp>
        <p:nvSpPr>
          <p:cNvPr id="72" name="Down Arrow 71"/>
          <p:cNvSpPr/>
          <p:nvPr/>
        </p:nvSpPr>
        <p:spPr>
          <a:xfrm>
            <a:off x="9911715" y="1696720"/>
            <a:ext cx="154305" cy="442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Flowchart: Data 72"/>
          <p:cNvSpPr/>
          <p:nvPr/>
        </p:nvSpPr>
        <p:spPr>
          <a:xfrm>
            <a:off x="8371840" y="2139315"/>
            <a:ext cx="2933065" cy="74422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 = pmt * {(1 + r /n) ^ nt  - 1} / R/n  </a:t>
            </a:r>
            <a:endParaRPr lang="en-US"/>
          </a:p>
        </p:txBody>
      </p:sp>
      <p:sp>
        <p:nvSpPr>
          <p:cNvPr id="74" name="Rectangles 73"/>
          <p:cNvSpPr/>
          <p:nvPr/>
        </p:nvSpPr>
        <p:spPr>
          <a:xfrm>
            <a:off x="8679180" y="3341370"/>
            <a:ext cx="219202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Evaluate A</a:t>
            </a:r>
            <a:endParaRPr lang="en-US"/>
          </a:p>
        </p:txBody>
      </p:sp>
      <p:sp>
        <p:nvSpPr>
          <p:cNvPr id="78" name="Down Arrow 77"/>
          <p:cNvSpPr/>
          <p:nvPr/>
        </p:nvSpPr>
        <p:spPr>
          <a:xfrm>
            <a:off x="9860915" y="2883535"/>
            <a:ext cx="154305" cy="442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Down Arrow 79"/>
          <p:cNvSpPr/>
          <p:nvPr/>
        </p:nvSpPr>
        <p:spPr>
          <a:xfrm>
            <a:off x="9839960" y="3928110"/>
            <a:ext cx="154305" cy="442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2413000" y="717550"/>
            <a:ext cx="2463800" cy="472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6603365" y="688340"/>
            <a:ext cx="2225675" cy="50469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WPS Presentation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HP</cp:lastModifiedBy>
  <cp:revision>3</cp:revision>
  <dcterms:created xsi:type="dcterms:W3CDTF">2024-03-16T21:34:30Z</dcterms:created>
  <dcterms:modified xsi:type="dcterms:W3CDTF">2024-03-16T21:38:44Z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F5EF4317A5C6474AA8D2EF17ECB91405</vt:lpwstr>
  </property>
  <property fmtid="{D5CDD505-2E9C-101B-9397-08002B2CF9AE}" pid="3" name="KSOProductBuildVer">
    <vt:lpwstr>1033-11.2.0.11225</vt:lpwstr>
  </property>
</Properties>
</file>