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64" r:id="rId3"/>
    <p:sldId id="266" r:id="rId4"/>
    <p:sldId id="267" r:id="rId5"/>
    <p:sldId id="268" r:id="rId6"/>
    <p:sldId id="285" r:id="rId7"/>
    <p:sldId id="269" r:id="rId8"/>
    <p:sldId id="286" r:id="rId9"/>
    <p:sldId id="287" r:id="rId10"/>
    <p:sldId id="288" r:id="rId11"/>
    <p:sldId id="289" r:id="rId12"/>
    <p:sldId id="270" r:id="rId13"/>
    <p:sldId id="271" r:id="rId14"/>
    <p:sldId id="311" r:id="rId15"/>
    <p:sldId id="290" r:id="rId16"/>
    <p:sldId id="272" r:id="rId17"/>
    <p:sldId id="273" r:id="rId18"/>
    <p:sldId id="274" r:id="rId19"/>
    <p:sldId id="275" r:id="rId20"/>
    <p:sldId id="312" r:id="rId21"/>
    <p:sldId id="276" r:id="rId22"/>
    <p:sldId id="277" r:id="rId23"/>
    <p:sldId id="278" r:id="rId24"/>
    <p:sldId id="279" r:id="rId25"/>
    <p:sldId id="291" r:id="rId26"/>
    <p:sldId id="280" r:id="rId27"/>
    <p:sldId id="281" r:id="rId28"/>
    <p:sldId id="282" r:id="rId29"/>
    <p:sldId id="283" r:id="rId30"/>
    <p:sldId id="284" r:id="rId31"/>
    <p:sldId id="257" r:id="rId32"/>
    <p:sldId id="258" r:id="rId33"/>
    <p:sldId id="259" r:id="rId34"/>
    <p:sldId id="260" r:id="rId35"/>
    <p:sldId id="261" r:id="rId36"/>
    <p:sldId id="309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4" r:id="rId46"/>
    <p:sldId id="305" r:id="rId47"/>
    <p:sldId id="306" r:id="rId48"/>
    <p:sldId id="307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509" autoAdjust="0"/>
  </p:normalViewPr>
  <p:slideViewPr>
    <p:cSldViewPr snapToGrid="0" snapToObjects="1">
      <p:cViewPr varScale="1">
        <p:scale>
          <a:sx n="56" d="100"/>
          <a:sy n="56" d="100"/>
        </p:scale>
        <p:origin x="221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BE5C-9726-0640-9DB5-58C9C4E8012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E0A98-6036-EE4A-A86D-9DCF0D415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0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E0A98-6036-EE4A-A86D-9DCF0D4150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34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UGC = User Generated Content</a:t>
            </a:r>
          </a:p>
          <a:p>
            <a:r>
              <a:rPr lang="en-US" dirty="0"/>
              <a:t>GGG = Giant Global Graph (what</a:t>
            </a:r>
            <a:r>
              <a:rPr lang="en-US" baseline="0" dirty="0"/>
              <a:t> the web will become)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19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strictly</a:t>
            </a:r>
            <a:r>
              <a:rPr lang="en-US" baseline="0" dirty="0"/>
              <a:t> about connected data – joins kill performance there.</a:t>
            </a:r>
          </a:p>
          <a:p>
            <a:endParaRPr lang="en-US" baseline="0" dirty="0"/>
          </a:p>
          <a:p>
            <a:r>
              <a:rPr lang="en-US" baseline="0" dirty="0"/>
              <a:t>No bashing of RDBMS performance for tabular transaction processing</a:t>
            </a:r>
          </a:p>
          <a:p>
            <a:endParaRPr lang="en-US" baseline="0" dirty="0"/>
          </a:p>
          <a:p>
            <a:r>
              <a:rPr lang="en-US" baseline="0" dirty="0"/>
              <a:t>Green line denotes “zone of </a:t>
            </a:r>
            <a:r>
              <a:rPr lang="en-US" baseline="0"/>
              <a:t>SQL adequacy”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5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Redis </a:t>
            </a:r>
            <a:r>
              <a:rPr lang="en-AU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HyperLogLog</a:t>
            </a:r>
            <a:r>
              <a:rPr lang="en-A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is </a:t>
            </a:r>
            <a:r>
              <a:rPr lang="en-AU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algorithm that uses randomization in order to provide an approximation of the number of unique elements in a set using just a constant</a:t>
            </a:r>
            <a:r>
              <a:rPr lang="en-A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and small amount of memory.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E0A98-6036-EE4A-A86D-9DCF0D4150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95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E0A98-6036-EE4A-A86D-9DCF0D4150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91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0" i="0" dirty="0" err="1">
                <a:solidFill>
                  <a:srgbClr val="212121"/>
                </a:solidFill>
                <a:effectLst/>
                <a:latin typeface="Tisa W05 Regular"/>
              </a:rPr>
              <a:t>Sharding</a:t>
            </a:r>
            <a:r>
              <a:rPr lang="en-AU" b="0" i="0" dirty="0">
                <a:solidFill>
                  <a:srgbClr val="212121"/>
                </a:solidFill>
                <a:effectLst/>
                <a:latin typeface="Tisa W05 Regular"/>
              </a:rPr>
              <a:t> is a way of </a:t>
            </a:r>
            <a:r>
              <a:rPr lang="en-AU" b="0" i="1" dirty="0">
                <a:solidFill>
                  <a:srgbClr val="212121"/>
                </a:solidFill>
                <a:effectLst/>
                <a:latin typeface="Tisa W05 Medium Italic"/>
              </a:rPr>
              <a:t>scaling</a:t>
            </a:r>
            <a:r>
              <a:rPr lang="en-AU" b="0" i="0" dirty="0">
                <a:solidFill>
                  <a:srgbClr val="212121"/>
                </a:solidFill>
                <a:effectLst/>
                <a:latin typeface="Tisa W05 Regular"/>
              </a:rPr>
              <a:t> </a:t>
            </a:r>
            <a:r>
              <a:rPr lang="en-AU" b="0" i="1" dirty="0">
                <a:solidFill>
                  <a:srgbClr val="212121"/>
                </a:solidFill>
                <a:effectLst/>
                <a:latin typeface="Tisa W05 Medium Italic"/>
              </a:rPr>
              <a:t>horizontally</a:t>
            </a:r>
            <a:r>
              <a:rPr lang="en-AU" b="0" i="0" dirty="0">
                <a:solidFill>
                  <a:srgbClr val="212121"/>
                </a:solidFill>
                <a:effectLst/>
                <a:latin typeface="Tisa W05 Regular"/>
              </a:rPr>
              <a:t>. A sharded database architecture splits a large database into several smaller databases. Each smaller component is called a shard.</a:t>
            </a:r>
          </a:p>
          <a:p>
            <a:pPr algn="l"/>
            <a:r>
              <a:rPr lang="en-AU" b="0" i="0" dirty="0">
                <a:solidFill>
                  <a:srgbClr val="212121"/>
                </a:solidFill>
                <a:effectLst/>
                <a:latin typeface="Tisa W05 Regular"/>
              </a:rPr>
              <a:t>Instead of storing all data on a single server, we distribute it across several servers. </a:t>
            </a:r>
          </a:p>
          <a:p>
            <a:pPr algn="l"/>
            <a:endParaRPr lang="en-AU" b="0" i="0" dirty="0">
              <a:solidFill>
                <a:srgbClr val="212121"/>
              </a:solidFill>
              <a:effectLst/>
              <a:latin typeface="Tisa W05 Regular"/>
            </a:endParaRPr>
          </a:p>
          <a:p>
            <a:pPr algn="l"/>
            <a:r>
              <a:rPr lang="en-AU" b="0" i="0" dirty="0">
                <a:solidFill>
                  <a:srgbClr val="212121"/>
                </a:solidFill>
                <a:effectLst/>
                <a:latin typeface="Tisa W05 Regular"/>
              </a:rPr>
              <a:t>This reduces the load on a single resource and instead distributes it equally across all the servers. This allows us to serve more requests and traffic from the growing number of customers while maintaining performance.</a:t>
            </a:r>
          </a:p>
          <a:p>
            <a:pPr algn="l"/>
            <a:endParaRPr lang="en-AU" b="0" i="0" dirty="0">
              <a:solidFill>
                <a:srgbClr val="212121"/>
              </a:solidFill>
              <a:effectLst/>
              <a:latin typeface="Tisa W05 Regular"/>
            </a:endParaRPr>
          </a:p>
          <a:p>
            <a:pPr algn="l"/>
            <a:endParaRPr lang="en-AU" b="0" i="0" dirty="0">
              <a:solidFill>
                <a:srgbClr val="212121"/>
              </a:solidFill>
              <a:effectLst/>
              <a:latin typeface="Tisa W05 Regular"/>
            </a:endParaRPr>
          </a:p>
          <a:p>
            <a:pPr algn="l"/>
            <a:r>
              <a:rPr lang="en-AU" b="0" i="0" dirty="0">
                <a:solidFill>
                  <a:srgbClr val="212121"/>
                </a:solidFill>
                <a:effectLst/>
                <a:latin typeface="Tisa W05 Regular"/>
              </a:rPr>
              <a:t>In regards to databases, this approach falls under a distributed database architecture, where the aim is to spread the total load across multiple database instances.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E0A98-6036-EE4A-A86D-9DCF0D4150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84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undirected graph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one in which edges have no orientation. The edge (a, b) is identical to the edge (b, a).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directed graph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digraph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ordered pair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pseudo graph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graph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loops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graph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 for multiple edges between nodes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 graph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 an edge to join more than two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88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weighted graph</a:t>
            </a:r>
            <a:r>
              <a:rPr lang="en-US" baseline="0" dirty="0"/>
              <a:t> has a number assigned to each edge</a:t>
            </a:r>
          </a:p>
          <a:p>
            <a:r>
              <a:rPr lang="en-US" dirty="0"/>
              <a:t>A</a:t>
            </a:r>
            <a:r>
              <a:rPr lang="en-US" baseline="0" dirty="0"/>
              <a:t> </a:t>
            </a:r>
            <a:r>
              <a:rPr lang="en-US" b="1" baseline="0" dirty="0"/>
              <a:t>labeled graph</a:t>
            </a:r>
            <a:r>
              <a:rPr lang="en-US" baseline="0" dirty="0"/>
              <a:t> has a label assigned to each node or edge</a:t>
            </a:r>
          </a:p>
          <a:p>
            <a:r>
              <a:rPr lang="en-US" baseline="0" dirty="0"/>
              <a:t>A </a:t>
            </a:r>
            <a:r>
              <a:rPr lang="en-US" b="1" baseline="0" dirty="0"/>
              <a:t>property graph</a:t>
            </a:r>
            <a:r>
              <a:rPr lang="en-US" baseline="0" dirty="0"/>
              <a:t> has keys and values for each node or 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87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E0A98-6036-EE4A-A86D-9DCF0D41501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8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A3E-3743-7948-956E-F21A6DCC019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3B63-9574-E041-B605-557E2950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5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A3E-3743-7948-956E-F21A6DCC019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3B63-9574-E041-B605-557E2950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8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A3E-3743-7948-956E-F21A6DCC019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3B63-9574-E041-B605-557E2950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6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A3E-3743-7948-956E-F21A6DCC019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3B63-9574-E041-B605-557E2950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9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A3E-3743-7948-956E-F21A6DCC019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3B63-9574-E041-B605-557E2950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0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A3E-3743-7948-956E-F21A6DCC019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3B63-9574-E041-B605-557E2950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2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A3E-3743-7948-956E-F21A6DCC019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3B63-9574-E041-B605-557E2950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9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A3E-3743-7948-956E-F21A6DCC019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3B63-9574-E041-B605-557E2950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8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A3E-3743-7948-956E-F21A6DCC019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3B63-9574-E041-B605-557E2950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6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A3E-3743-7948-956E-F21A6DCC019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3B63-9574-E041-B605-557E2950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A3E-3743-7948-956E-F21A6DCC019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3B63-9574-E041-B605-557E2950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7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E4A3E-3743-7948-956E-F21A6DCC019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53B63-9574-E041-B605-557E2950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1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7" Type="http://schemas.openxmlformats.org/officeDocument/2006/relationships/image" Target="../media/image2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gif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gif"/><Relationship Id="rId4" Type="http://schemas.openxmlformats.org/officeDocument/2006/relationships/image" Target="../media/image25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NoSQL: Graph Databases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8CE57-255C-C3C7-F88E-F5604DE2E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583" y="653215"/>
            <a:ext cx="1870833" cy="1477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4521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Changes Over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471" y="1755152"/>
            <a:ext cx="1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2000’s: SOA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86726" y="2736272"/>
            <a:ext cx="1858818" cy="2996046"/>
            <a:chOff x="3486726" y="2736272"/>
            <a:chExt cx="1858818" cy="2996046"/>
          </a:xfrm>
        </p:grpSpPr>
        <p:sp>
          <p:nvSpPr>
            <p:cNvPr id="13" name="Magnetic Disk 12"/>
            <p:cNvSpPr/>
            <p:nvPr/>
          </p:nvSpPr>
          <p:spPr>
            <a:xfrm>
              <a:off x="3833089" y="4312227"/>
              <a:ext cx="1189182" cy="1420091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486726" y="2736272"/>
              <a:ext cx="1858818" cy="715819"/>
            </a:xfrm>
            <a:prstGeom prst="roundRect">
              <a:avLst>
                <a:gd name="adj" fmla="val 7178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</p:txBody>
        </p:sp>
        <p:cxnSp>
          <p:nvCxnSpPr>
            <p:cNvPr id="15" name="Straight Arrow Connector 14"/>
            <p:cNvCxnSpPr>
              <a:stCxn id="14" idx="2"/>
              <a:endCxn id="13" idx="1"/>
            </p:cNvCxnSpPr>
            <p:nvPr/>
          </p:nvCxnSpPr>
          <p:spPr>
            <a:xfrm>
              <a:off x="4416135" y="3452091"/>
              <a:ext cx="11545" cy="860136"/>
            </a:xfrm>
            <a:prstGeom prst="straightConnector1">
              <a:avLst/>
            </a:prstGeom>
            <a:ln w="38100" cmpd="sng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5"/>
          <p:cNvGrpSpPr/>
          <p:nvPr/>
        </p:nvGrpSpPr>
        <p:grpSpPr>
          <a:xfrm>
            <a:off x="5555669" y="2736272"/>
            <a:ext cx="1858818" cy="2996046"/>
            <a:chOff x="3486726" y="2736272"/>
            <a:chExt cx="1858818" cy="2996046"/>
          </a:xfrm>
        </p:grpSpPr>
        <p:sp>
          <p:nvSpPr>
            <p:cNvPr id="17" name="Magnetic Disk 16"/>
            <p:cNvSpPr/>
            <p:nvPr/>
          </p:nvSpPr>
          <p:spPr>
            <a:xfrm>
              <a:off x="3833089" y="4312227"/>
              <a:ext cx="1189182" cy="1420091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486726" y="2736272"/>
              <a:ext cx="1858818" cy="715819"/>
            </a:xfrm>
            <a:prstGeom prst="roundRect">
              <a:avLst>
                <a:gd name="adj" fmla="val 7178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</p:txBody>
        </p:sp>
        <p:cxnSp>
          <p:nvCxnSpPr>
            <p:cNvPr id="19" name="Straight Arrow Connector 18"/>
            <p:cNvCxnSpPr>
              <a:stCxn id="18" idx="2"/>
              <a:endCxn id="17" idx="1"/>
            </p:cNvCxnSpPr>
            <p:nvPr/>
          </p:nvCxnSpPr>
          <p:spPr>
            <a:xfrm>
              <a:off x="4416135" y="3452091"/>
              <a:ext cx="11545" cy="860136"/>
            </a:xfrm>
            <a:prstGeom prst="straightConnector1">
              <a:avLst/>
            </a:prstGeom>
            <a:ln w="38100" cmpd="sng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9"/>
          <p:cNvGrpSpPr/>
          <p:nvPr/>
        </p:nvGrpSpPr>
        <p:grpSpPr>
          <a:xfrm>
            <a:off x="1447798" y="2736272"/>
            <a:ext cx="1858818" cy="2996046"/>
            <a:chOff x="3486726" y="2736272"/>
            <a:chExt cx="1858818" cy="2996046"/>
          </a:xfrm>
        </p:grpSpPr>
        <p:sp>
          <p:nvSpPr>
            <p:cNvPr id="21" name="Magnetic Disk 20"/>
            <p:cNvSpPr/>
            <p:nvPr/>
          </p:nvSpPr>
          <p:spPr>
            <a:xfrm>
              <a:off x="3833089" y="4312227"/>
              <a:ext cx="1189182" cy="1420091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486726" y="2736272"/>
              <a:ext cx="1858818" cy="715819"/>
            </a:xfrm>
            <a:prstGeom prst="roundRect">
              <a:avLst>
                <a:gd name="adj" fmla="val 7178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</p:txBody>
        </p:sp>
        <p:cxnSp>
          <p:nvCxnSpPr>
            <p:cNvPr id="23" name="Straight Arrow Connector 22"/>
            <p:cNvCxnSpPr>
              <a:stCxn id="22" idx="2"/>
              <a:endCxn id="21" idx="1"/>
            </p:cNvCxnSpPr>
            <p:nvPr/>
          </p:nvCxnSpPr>
          <p:spPr>
            <a:xfrm>
              <a:off x="4416135" y="3452091"/>
              <a:ext cx="11545" cy="860136"/>
            </a:xfrm>
            <a:prstGeom prst="straightConnector1">
              <a:avLst/>
            </a:prstGeom>
            <a:ln w="38100" cmpd="sng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loud 4"/>
          <p:cNvSpPr/>
          <p:nvPr/>
        </p:nvSpPr>
        <p:spPr>
          <a:xfrm>
            <a:off x="1447798" y="2124727"/>
            <a:ext cx="5848929" cy="646303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RESTful</a:t>
            </a:r>
            <a:r>
              <a:rPr lang="en-US" dirty="0"/>
              <a:t>, hypermedia, composite apps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9583" y="11828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6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RDBMS performance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9" y="1417638"/>
            <a:ext cx="7585364" cy="49273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80" y="1817254"/>
            <a:ext cx="3603337" cy="405151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900546" y="1817254"/>
            <a:ext cx="288636" cy="2886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09128" y="1818411"/>
            <a:ext cx="288636" cy="2886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11764" y="2882906"/>
            <a:ext cx="288636" cy="2886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34347" y="3901216"/>
            <a:ext cx="288636" cy="2886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33425" y="4919526"/>
            <a:ext cx="288636" cy="2886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89182" y="1453697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Salary list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27218" y="2514730"/>
            <a:ext cx="166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Web apps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22983" y="35318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Social Network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33425" y="4539810"/>
            <a:ext cx="240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Location-based services</a:t>
            </a:r>
          </a:p>
        </p:txBody>
      </p:sp>
    </p:spTree>
    <p:extLst>
      <p:ext uri="{BB962C8B-B14F-4D97-AF65-F5344CB8AC3E}">
        <p14:creationId xmlns:p14="http://schemas.microsoft.com/office/powerpoint/2010/main" val="306780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NOSQL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 Only SQL</a:t>
            </a:r>
          </a:p>
        </p:txBody>
      </p:sp>
    </p:spTree>
    <p:extLst>
      <p:ext uri="{BB962C8B-B14F-4D97-AF65-F5344CB8AC3E}">
        <p14:creationId xmlns:p14="http://schemas.microsoft.com/office/powerpoint/2010/main" val="3319378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Less than 10% of the NOSQL Vendors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17" y="1907626"/>
            <a:ext cx="5079365" cy="3911111"/>
          </a:xfrm>
        </p:spPr>
      </p:pic>
    </p:spTree>
    <p:extLst>
      <p:ext uri="{BB962C8B-B14F-4D97-AF65-F5344CB8AC3E}">
        <p14:creationId xmlns:p14="http://schemas.microsoft.com/office/powerpoint/2010/main" val="802612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Value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 from a research article written by Amazon (Dynamo)</a:t>
            </a:r>
          </a:p>
          <a:p>
            <a:pPr lvl="1"/>
            <a:r>
              <a:rPr lang="en-US" dirty="0"/>
              <a:t>Global Distributed Hash Table</a:t>
            </a:r>
          </a:p>
          <a:p>
            <a:pPr lvl="2"/>
            <a:r>
              <a:rPr lang="en-US" dirty="0"/>
              <a:t>Global collection of key value pairs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65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Four NOSQL Categories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664" y="3600450"/>
            <a:ext cx="1549400" cy="2070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918" y="3687618"/>
            <a:ext cx="2006600" cy="2171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264" y="254000"/>
            <a:ext cx="1828800" cy="2133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218" y="127000"/>
            <a:ext cx="1981200" cy="2260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66700"/>
            <a:ext cx="9144000" cy="63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7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Value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Based on </a:t>
            </a:r>
            <a:r>
              <a:rPr lang="en-US" b="1" dirty="0"/>
              <a:t>Dynamo</a:t>
            </a:r>
            <a:r>
              <a:rPr lang="en-US" dirty="0"/>
              <a:t>: Amazon Highly Available Key-Value Store</a:t>
            </a:r>
          </a:p>
          <a:p>
            <a:r>
              <a:rPr lang="en-US" dirty="0"/>
              <a:t>Data Model: </a:t>
            </a:r>
          </a:p>
          <a:p>
            <a:pPr lvl="1"/>
            <a:r>
              <a:rPr lang="en-US" dirty="0"/>
              <a:t>Global key-value mapping</a:t>
            </a:r>
          </a:p>
          <a:p>
            <a:pPr lvl="1"/>
            <a:r>
              <a:rPr lang="en-US" dirty="0"/>
              <a:t>Big scalable </a:t>
            </a:r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Highly fault tolerant (typically)</a:t>
            </a:r>
          </a:p>
          <a:p>
            <a:pPr marL="514350" indent="-457200"/>
            <a:r>
              <a:rPr lang="en-US" dirty="0"/>
              <a:t>Examples:</a:t>
            </a:r>
          </a:p>
          <a:p>
            <a:pPr marL="914400" lvl="1" indent="-457200"/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Riak</a:t>
            </a:r>
            <a:r>
              <a:rPr lang="en-US" dirty="0"/>
              <a:t>, </a:t>
            </a:r>
            <a:r>
              <a:rPr lang="en-US" dirty="0" err="1"/>
              <a:t>Voldemort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8800"/>
            <a:ext cx="9144000" cy="572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78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Value Stores: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Simple data model</a:t>
            </a:r>
          </a:p>
          <a:p>
            <a:pPr lvl="1"/>
            <a:r>
              <a:rPr lang="en-US" dirty="0"/>
              <a:t>Scalable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Poor for complex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16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Based on </a:t>
            </a:r>
            <a:r>
              <a:rPr lang="en-US" b="1" dirty="0" err="1"/>
              <a:t>BigTable</a:t>
            </a:r>
            <a:r>
              <a:rPr lang="en-US" dirty="0"/>
              <a:t>: Google’s Distributed Storage System for Structured Data</a:t>
            </a:r>
          </a:p>
          <a:p>
            <a:r>
              <a:rPr lang="en-US" dirty="0"/>
              <a:t>Data Model: </a:t>
            </a:r>
          </a:p>
          <a:p>
            <a:pPr lvl="1"/>
            <a:r>
              <a:rPr lang="en-US" dirty="0"/>
              <a:t>A big table, with column families</a:t>
            </a:r>
          </a:p>
          <a:p>
            <a:pPr lvl="2"/>
            <a:r>
              <a:rPr lang="en-US" dirty="0"/>
              <a:t>Every row can have its own schema</a:t>
            </a:r>
          </a:p>
          <a:p>
            <a:pPr lvl="2"/>
            <a:r>
              <a:rPr lang="en-US" dirty="0"/>
              <a:t>Helps capture more “messy” data </a:t>
            </a:r>
          </a:p>
          <a:p>
            <a:pPr lvl="1"/>
            <a:r>
              <a:rPr lang="en-US" dirty="0"/>
              <a:t>Map Reduce for querying/processing</a:t>
            </a:r>
          </a:p>
          <a:p>
            <a:pPr marL="514350" indent="-457200"/>
            <a:r>
              <a:rPr lang="en-US" dirty="0"/>
              <a:t>Examples:</a:t>
            </a:r>
          </a:p>
          <a:p>
            <a:pPr marL="914400" lvl="1" indent="-457200"/>
            <a:r>
              <a:rPr lang="en-US" dirty="0" err="1"/>
              <a:t>HBase</a:t>
            </a:r>
            <a:r>
              <a:rPr lang="en-US" dirty="0"/>
              <a:t>, </a:t>
            </a:r>
            <a:r>
              <a:rPr lang="en-US" dirty="0" err="1"/>
              <a:t>HyperTable</a:t>
            </a:r>
            <a:r>
              <a:rPr lang="en-US" dirty="0"/>
              <a:t>, Cassandra</a:t>
            </a:r>
          </a:p>
        </p:txBody>
      </p:sp>
    </p:spTree>
    <p:extLst>
      <p:ext uri="{BB962C8B-B14F-4D97-AF65-F5344CB8AC3E}">
        <p14:creationId xmlns:p14="http://schemas.microsoft.com/office/powerpoint/2010/main" val="535131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Family: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Supports Semi-Structured Data</a:t>
            </a:r>
          </a:p>
          <a:p>
            <a:pPr lvl="1"/>
            <a:r>
              <a:rPr lang="en-US" dirty="0"/>
              <a:t>Naturally Indexed (columns)</a:t>
            </a:r>
          </a:p>
          <a:p>
            <a:pPr lvl="1"/>
            <a:r>
              <a:rPr lang="en-US" dirty="0"/>
              <a:t>Scalable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Poor for interconnected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9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300" y="2313542"/>
            <a:ext cx="7962673" cy="6959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</a:t>
            </a:r>
            <a:r>
              <a:rPr lang="en-US" dirty="0" err="1"/>
              <a:t>NoSQL</a:t>
            </a:r>
            <a:r>
              <a:rPr lang="en-US" dirty="0"/>
              <a:t> Databases?</a:t>
            </a:r>
          </a:p>
        </p:txBody>
      </p:sp>
    </p:spTree>
    <p:extLst>
      <p:ext uri="{BB962C8B-B14F-4D97-AF65-F5344CB8AC3E}">
        <p14:creationId xmlns:p14="http://schemas.microsoft.com/office/powerpoint/2010/main" val="1408322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Inspired by Lotus Notes</a:t>
            </a:r>
          </a:p>
          <a:p>
            <a:pPr lvl="1"/>
            <a:r>
              <a:rPr lang="en-US" dirty="0"/>
              <a:t>Collection of Key value pair collections (called Documents)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84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Model: </a:t>
            </a:r>
          </a:p>
          <a:p>
            <a:pPr lvl="1"/>
            <a:r>
              <a:rPr lang="en-US" dirty="0"/>
              <a:t>A collection of documents</a:t>
            </a:r>
          </a:p>
          <a:p>
            <a:pPr lvl="1"/>
            <a:r>
              <a:rPr lang="en-US" dirty="0"/>
              <a:t>A document is a key value collection</a:t>
            </a:r>
          </a:p>
          <a:p>
            <a:pPr lvl="1"/>
            <a:r>
              <a:rPr lang="en-US" dirty="0"/>
              <a:t>Index-centric, lots of map-reduce</a:t>
            </a:r>
          </a:p>
          <a:p>
            <a:pPr marL="514350" indent="-457200"/>
            <a:r>
              <a:rPr lang="en-US" dirty="0"/>
              <a:t>Examples:</a:t>
            </a:r>
          </a:p>
          <a:p>
            <a:pPr marL="914400" lvl="1" indent="-457200"/>
            <a:r>
              <a:rPr lang="en-US" dirty="0" err="1"/>
              <a:t>CouchDB</a:t>
            </a:r>
            <a:r>
              <a:rPr lang="en-US" dirty="0"/>
              <a:t>, </a:t>
            </a:r>
            <a:r>
              <a:rPr lang="en-US" dirty="0" err="1"/>
              <a:t>MongoDB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9144000" cy="6233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1800"/>
            <a:ext cx="9144000" cy="599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3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Databases: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Simple, powerful data model</a:t>
            </a:r>
          </a:p>
          <a:p>
            <a:pPr lvl="1"/>
            <a:r>
              <a:rPr lang="en-US" dirty="0"/>
              <a:t>Scalable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Poor for interconnected data</a:t>
            </a:r>
          </a:p>
          <a:p>
            <a:pPr lvl="1"/>
            <a:r>
              <a:rPr lang="en-US" dirty="0"/>
              <a:t>Query model limited to keys and indexes</a:t>
            </a:r>
          </a:p>
          <a:p>
            <a:pPr lvl="1"/>
            <a:r>
              <a:rPr lang="en-US" dirty="0"/>
              <a:t>Map reduce for larger queries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36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Model: </a:t>
            </a:r>
          </a:p>
          <a:p>
            <a:pPr lvl="1"/>
            <a:r>
              <a:rPr lang="en-US" dirty="0"/>
              <a:t>Nodes and Relationships</a:t>
            </a:r>
          </a:p>
          <a:p>
            <a:pPr marL="514350" indent="-457200"/>
            <a:r>
              <a:rPr lang="en-US" dirty="0"/>
              <a:t>Examples:</a:t>
            </a:r>
          </a:p>
          <a:p>
            <a:pPr marL="914400" lvl="1" indent="-457200"/>
            <a:r>
              <a:rPr lang="en-US" dirty="0"/>
              <a:t>Neo4j, </a:t>
            </a:r>
            <a:r>
              <a:rPr lang="en-US" dirty="0" err="1"/>
              <a:t>OrientDB</a:t>
            </a:r>
            <a:r>
              <a:rPr lang="en-US" dirty="0"/>
              <a:t>, </a:t>
            </a:r>
            <a:r>
              <a:rPr lang="en-US" dirty="0" err="1"/>
              <a:t>InfiniteGraph</a:t>
            </a:r>
            <a:r>
              <a:rPr lang="en-US" dirty="0"/>
              <a:t>, </a:t>
            </a:r>
            <a:r>
              <a:rPr lang="en-US" dirty="0" err="1"/>
              <a:t>AllegroGraph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14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Databases: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Powerful data model, as general as RDBMS</a:t>
            </a:r>
          </a:p>
          <a:p>
            <a:pPr lvl="1"/>
            <a:r>
              <a:rPr lang="en-US" dirty="0"/>
              <a:t>Connected data locally indexed</a:t>
            </a:r>
          </a:p>
          <a:p>
            <a:pPr lvl="1"/>
            <a:r>
              <a:rPr lang="en-US" dirty="0"/>
              <a:t>Easy to query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 err="1"/>
              <a:t>Sharding</a:t>
            </a:r>
            <a:r>
              <a:rPr lang="en-US" dirty="0"/>
              <a:t> ( lots of people working on this)</a:t>
            </a:r>
          </a:p>
          <a:p>
            <a:pPr lvl="2"/>
            <a:r>
              <a:rPr lang="en-US" dirty="0"/>
              <a:t>Scales UP reasonably well</a:t>
            </a:r>
          </a:p>
          <a:p>
            <a:pPr lvl="1"/>
            <a:r>
              <a:rPr lang="en-US" dirty="0"/>
              <a:t>Requires rewiring your brain</a:t>
            </a:r>
          </a:p>
        </p:txBody>
      </p:sp>
    </p:spTree>
    <p:extLst>
      <p:ext uri="{BB962C8B-B14F-4D97-AF65-F5344CB8AC3E}">
        <p14:creationId xmlns:p14="http://schemas.microsoft.com/office/powerpoint/2010/main" val="933199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graphs good for?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Recommendations</a:t>
            </a:r>
          </a:p>
          <a:p>
            <a:r>
              <a:rPr lang="en-US" dirty="0"/>
              <a:t>Business intelligence</a:t>
            </a:r>
          </a:p>
          <a:p>
            <a:r>
              <a:rPr lang="en-US" dirty="0"/>
              <a:t>Social computing</a:t>
            </a:r>
          </a:p>
          <a:p>
            <a:r>
              <a:rPr lang="en-US" dirty="0"/>
              <a:t>Geospatial</a:t>
            </a:r>
          </a:p>
          <a:p>
            <a:r>
              <a:rPr lang="en-US" dirty="0"/>
              <a:t>Systems management</a:t>
            </a:r>
          </a:p>
          <a:p>
            <a:r>
              <a:rPr lang="en-US" dirty="0"/>
              <a:t>Web of things</a:t>
            </a:r>
          </a:p>
          <a:p>
            <a:r>
              <a:rPr lang="en-US" dirty="0"/>
              <a:t>Genealogy</a:t>
            </a:r>
          </a:p>
          <a:p>
            <a:r>
              <a:rPr lang="en-US" dirty="0"/>
              <a:t>Time series data</a:t>
            </a:r>
          </a:p>
          <a:p>
            <a:r>
              <a:rPr lang="en-US" dirty="0"/>
              <a:t>Product catalogue</a:t>
            </a:r>
          </a:p>
          <a:p>
            <a:r>
              <a:rPr lang="en-US" dirty="0"/>
              <a:t>Web analytics</a:t>
            </a:r>
          </a:p>
          <a:p>
            <a:r>
              <a:rPr lang="en-US" dirty="0"/>
              <a:t>Scientific computing (especially bioinformatics)</a:t>
            </a:r>
          </a:p>
          <a:p>
            <a:r>
              <a:rPr lang="en-US" dirty="0"/>
              <a:t>Indexing your </a:t>
            </a:r>
            <a:r>
              <a:rPr lang="en-US" i="1" dirty="0"/>
              <a:t>slow</a:t>
            </a:r>
            <a:r>
              <a:rPr lang="en-US" dirty="0"/>
              <a:t> RDBMS</a:t>
            </a:r>
          </a:p>
          <a:p>
            <a:r>
              <a:rPr lang="en-US" dirty="0"/>
              <a:t>And much more!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79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What is a Graph?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74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Graph?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representation of a set of objects where some pairs are connected by links.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00400"/>
            <a:ext cx="561975" cy="752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0" y="3114972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(Vertex, Node)</a:t>
            </a:r>
          </a:p>
          <a:p>
            <a:endParaRPr lang="en-US" dirty="0"/>
          </a:p>
          <a:p>
            <a:r>
              <a:rPr lang="en-US" dirty="0"/>
              <a:t>Link (Edge, Arc, Relationship)</a:t>
            </a:r>
          </a:p>
        </p:txBody>
      </p:sp>
    </p:spTree>
    <p:extLst>
      <p:ext uri="{BB962C8B-B14F-4D97-AF65-F5344CB8AC3E}">
        <p14:creationId xmlns:p14="http://schemas.microsoft.com/office/powerpoint/2010/main" val="997837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Kinds of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Undirected Graph</a:t>
            </a:r>
          </a:p>
          <a:p>
            <a:r>
              <a:rPr lang="en-US" dirty="0"/>
              <a:t>Directed Graph</a:t>
            </a:r>
          </a:p>
          <a:p>
            <a:endParaRPr lang="en-US" dirty="0"/>
          </a:p>
          <a:p>
            <a:r>
              <a:rPr lang="en-US" dirty="0"/>
              <a:t>Pseudo Graph</a:t>
            </a:r>
          </a:p>
          <a:p>
            <a:r>
              <a:rPr lang="en-US" dirty="0"/>
              <a:t>Multi Graph</a:t>
            </a:r>
          </a:p>
          <a:p>
            <a:endParaRPr lang="en-US" dirty="0"/>
          </a:p>
          <a:p>
            <a:r>
              <a:rPr lang="en-US" dirty="0"/>
              <a:t>Hyper Graph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76400"/>
            <a:ext cx="1809750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286000"/>
            <a:ext cx="1762125" cy="51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3024868"/>
            <a:ext cx="704850" cy="704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799114"/>
            <a:ext cx="1876425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572000"/>
            <a:ext cx="20002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68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Kinds of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Weighted Graph</a:t>
            </a:r>
          </a:p>
          <a:p>
            <a:endParaRPr lang="en-US" dirty="0"/>
          </a:p>
          <a:p>
            <a:r>
              <a:rPr lang="en-US" dirty="0"/>
              <a:t>Labeled Graph</a:t>
            </a:r>
          </a:p>
          <a:p>
            <a:endParaRPr lang="en-US" dirty="0"/>
          </a:p>
          <a:p>
            <a:r>
              <a:rPr lang="en-US" dirty="0"/>
              <a:t>Property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743200"/>
            <a:ext cx="1838325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886200"/>
            <a:ext cx="253365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25" y="1600200"/>
            <a:ext cx="19050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5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Trends in Data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87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Graph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with an explicit graph structure</a:t>
            </a:r>
          </a:p>
          <a:p>
            <a:r>
              <a:rPr lang="en-US" dirty="0"/>
              <a:t>Each node knows its adjacent nodes </a:t>
            </a:r>
          </a:p>
          <a:p>
            <a:r>
              <a:rPr lang="en-US" dirty="0"/>
              <a:t>As the number of nodes increases, the cost of a local step (or hop) remains the same</a:t>
            </a:r>
          </a:p>
          <a:p>
            <a:r>
              <a:rPr lang="en-US" dirty="0"/>
              <a:t>Plus an Index for lookups</a:t>
            </a:r>
          </a:p>
        </p:txBody>
      </p:sp>
    </p:spTree>
    <p:extLst>
      <p:ext uri="{BB962C8B-B14F-4D97-AF65-F5344CB8AC3E}">
        <p14:creationId xmlns:p14="http://schemas.microsoft.com/office/powerpoint/2010/main" val="3470929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3774" r="37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1375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Databases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892300"/>
            <a:ext cx="87376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37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9144000" cy="623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02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0092"/>
          <a:stretch/>
        </p:blipFill>
        <p:spPr>
          <a:xfrm>
            <a:off x="1003964" y="838361"/>
            <a:ext cx="7134346" cy="444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39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62" y="865306"/>
            <a:ext cx="8119397" cy="489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71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entity table is represented by a label on nodes</a:t>
            </a:r>
          </a:p>
          <a:p>
            <a:r>
              <a:rPr lang="en-US" dirty="0"/>
              <a:t>Each row in an entity table is a node</a:t>
            </a:r>
          </a:p>
          <a:p>
            <a:r>
              <a:rPr lang="en-US" dirty="0"/>
              <a:t>Columns on those tables become node properties.</a:t>
            </a:r>
          </a:p>
          <a:p>
            <a:r>
              <a:rPr lang="en-US" dirty="0"/>
              <a:t>Join tables are transformed into relationships, columns on those tables become relationship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2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 Neo4j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0" y="1485900"/>
            <a:ext cx="4127500" cy="300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851400"/>
            <a:ext cx="1981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20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in Neo4j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Relationships between nodes are a key part of Neo4j.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10234"/>
            <a:ext cx="8077200" cy="346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01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in Neo4j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549400"/>
            <a:ext cx="4114800" cy="88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75000"/>
            <a:ext cx="8299450" cy="109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550" y="5041900"/>
            <a:ext cx="23749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3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257800" y="228600"/>
            <a:ext cx="38862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is getting bigger:</a:t>
            </a:r>
          </a:p>
          <a:p>
            <a:pPr marL="0" indent="0">
              <a:buNone/>
            </a:pPr>
            <a:r>
              <a:rPr lang="en-US" dirty="0"/>
              <a:t>“Every 2 days we create as much information as we did up to 2003”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– Eric Schmidt, Google</a:t>
            </a:r>
          </a:p>
          <a:p>
            <a:pPr marL="400050" lvl="1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" y="381000"/>
            <a:ext cx="50482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575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and relationships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562600" cy="4660900"/>
          </a:xfrm>
          <a:prstGeom prst="rect">
            <a:avLst/>
          </a:prstGeom>
        </p:spPr>
      </p:pic>
      <p:pic>
        <p:nvPicPr>
          <p:cNvPr id="5" name="Picture 4" descr="Angry_bird_invite_to_Twitter_by_upde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14" y="4572000"/>
            <a:ext cx="2207172" cy="1828800"/>
          </a:xfrm>
          <a:prstGeom prst="rect">
            <a:avLst/>
          </a:prstGeom>
        </p:spPr>
      </p:pic>
      <p:pic>
        <p:nvPicPr>
          <p:cNvPr id="6" name="Picture 5" descr="new_twitter_bird_vector_by_eagl0r-d2yth6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414" y="4751333"/>
            <a:ext cx="2932386" cy="164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5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Both nodes and relationships can have properties.</a:t>
            </a:r>
          </a:p>
          <a:p>
            <a:pPr algn="just"/>
            <a:r>
              <a:rPr lang="en-US" dirty="0"/>
              <a:t>Properties are key-value pairs where the key is a string.</a:t>
            </a:r>
          </a:p>
          <a:p>
            <a:pPr algn="just"/>
            <a:r>
              <a:rPr lang="en-US" dirty="0"/>
              <a:t>Property values can be either a primitive or an</a:t>
            </a:r>
          </a:p>
          <a:p>
            <a:pPr algn="just">
              <a:buNone/>
            </a:pPr>
            <a:r>
              <a:rPr lang="en-US" dirty="0"/>
              <a:t>	array of one primitive type.</a:t>
            </a:r>
          </a:p>
          <a:p>
            <a:pPr algn="just">
              <a:buNone/>
            </a:pPr>
            <a:r>
              <a:rPr lang="en-US" dirty="0"/>
              <a:t> 	For example String, </a:t>
            </a:r>
            <a:r>
              <a:rPr lang="en-US" dirty="0" err="1"/>
              <a:t>int</a:t>
            </a:r>
            <a:r>
              <a:rPr lang="en-US" dirty="0"/>
              <a:t> and </a:t>
            </a:r>
            <a:r>
              <a:rPr lang="en-US" dirty="0" err="1"/>
              <a:t>int</a:t>
            </a:r>
            <a:r>
              <a:rPr lang="en-US" dirty="0"/>
              <a:t>[] values are valid for properties.</a:t>
            </a:r>
          </a:p>
        </p:txBody>
      </p:sp>
    </p:spTree>
    <p:extLst>
      <p:ext uri="{BB962C8B-B14F-4D97-AF65-F5344CB8AC3E}">
        <p14:creationId xmlns:p14="http://schemas.microsoft.com/office/powerpoint/2010/main" val="14032107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17638"/>
            <a:ext cx="6477000" cy="53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73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in Neo4j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900" cy="5022960"/>
          </a:xfrm>
        </p:spPr>
        <p:txBody>
          <a:bodyPr/>
          <a:lstStyle/>
          <a:p>
            <a:r>
              <a:rPr lang="en-US" dirty="0"/>
              <a:t>A path is one or more nodes with connecting relationships, typically retrieved as a query or traversal result.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3181460"/>
            <a:ext cx="4038600" cy="2944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3181460"/>
            <a:ext cx="1358900" cy="105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4235560"/>
            <a:ext cx="24511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204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and Stopping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6247088" cy="639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438400"/>
            <a:ext cx="2590801" cy="415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3124200"/>
            <a:ext cx="8229601" cy="372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78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small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848600" cy="1954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850" y="3372548"/>
            <a:ext cx="36703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240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the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38400"/>
            <a:ext cx="6858000" cy="181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83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the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70" y="2895600"/>
            <a:ext cx="827133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855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Matrix Graph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417638"/>
            <a:ext cx="8280400" cy="51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is more connected: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</a:t>
            </a:r>
          </a:p>
          <a:p>
            <a:r>
              <a:rPr lang="en-US" dirty="0" err="1"/>
              <a:t>HyperText</a:t>
            </a:r>
            <a:r>
              <a:rPr lang="en-US" dirty="0"/>
              <a:t> </a:t>
            </a:r>
          </a:p>
          <a:p>
            <a:r>
              <a:rPr lang="en-US" dirty="0"/>
              <a:t>RSS </a:t>
            </a:r>
          </a:p>
          <a:p>
            <a:r>
              <a:rPr lang="en-US" dirty="0"/>
              <a:t>Blogs </a:t>
            </a:r>
          </a:p>
          <a:p>
            <a:r>
              <a:rPr lang="en-US" dirty="0"/>
              <a:t>Tagging </a:t>
            </a:r>
          </a:p>
          <a:p>
            <a:r>
              <a:rPr lang="en-US" dirty="0"/>
              <a:t>RDF</a:t>
            </a:r>
          </a:p>
        </p:txBody>
      </p:sp>
    </p:spTree>
    <p:extLst>
      <p:ext uri="{BB962C8B-B14F-4D97-AF65-F5344CB8AC3E}">
        <p14:creationId xmlns:p14="http://schemas.microsoft.com/office/powerpoint/2010/main" val="66503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 flipV="1">
            <a:off x="793750" y="673046"/>
            <a:ext cx="7130418" cy="5216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2: Connectedness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01" y="1613372"/>
            <a:ext cx="6847516" cy="4315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848" y="5750504"/>
            <a:ext cx="6265320" cy="6595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232" y="5476123"/>
            <a:ext cx="5387604" cy="452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-692717" y="3484635"/>
            <a:ext cx="249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Information connectivity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5317" y="5340936"/>
            <a:ext cx="1280893" cy="48850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Documents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899631" y="5069546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Hypertext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942143" y="4456630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180524" y="4060824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Blogs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072403" y="3193225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Wikis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12849" y="3682573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UGC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820970" y="2748569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Tagging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134859" y="2477179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Folksonomies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254264" y="1885973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RDF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775305" y="1477677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Ontologies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296346" y="1134517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GGG</a:t>
            </a:r>
          </a:p>
        </p:txBody>
      </p:sp>
    </p:spTree>
    <p:extLst>
      <p:ext uri="{BB962C8B-B14F-4D97-AF65-F5344CB8AC3E}">
        <p14:creationId xmlns:p14="http://schemas.microsoft.com/office/powerpoint/2010/main" val="112350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is more Semi-Structured: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tried to collect all the data of every movie ever made, how would you model it?</a:t>
            </a:r>
          </a:p>
          <a:p>
            <a:r>
              <a:rPr lang="en-US" dirty="0"/>
              <a:t>Actors, Characters, Locations, Dates, Costs, Ratings, Showings, Ticket Sales, etc.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14800"/>
            <a:ext cx="47625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8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Changes Over Time</a:t>
            </a:r>
          </a:p>
        </p:txBody>
      </p:sp>
      <p:sp>
        <p:nvSpPr>
          <p:cNvPr id="4" name="Magnetic Disk 3"/>
          <p:cNvSpPr/>
          <p:nvPr/>
        </p:nvSpPr>
        <p:spPr>
          <a:xfrm>
            <a:off x="3833089" y="4312227"/>
            <a:ext cx="1189182" cy="142009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86726" y="2736272"/>
            <a:ext cx="1858818" cy="715819"/>
          </a:xfrm>
          <a:prstGeom prst="roundRect">
            <a:avLst>
              <a:gd name="adj" fmla="val 717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8" name="Straight Arrow Connector 7"/>
          <p:cNvCxnSpPr>
            <a:stCxn id="6" idx="2"/>
            <a:endCxn id="4" idx="1"/>
          </p:cNvCxnSpPr>
          <p:nvPr/>
        </p:nvCxnSpPr>
        <p:spPr>
          <a:xfrm>
            <a:off x="4416135" y="3452091"/>
            <a:ext cx="11545" cy="860136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471" y="1755152"/>
            <a:ext cx="258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1980’s: Single Application</a:t>
            </a:r>
          </a:p>
        </p:txBody>
      </p:sp>
    </p:spTree>
    <p:extLst>
      <p:ext uri="{BB962C8B-B14F-4D97-AF65-F5344CB8AC3E}">
        <p14:creationId xmlns:p14="http://schemas.microsoft.com/office/powerpoint/2010/main" val="78678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Changes Over Time</a:t>
            </a:r>
          </a:p>
        </p:txBody>
      </p:sp>
      <p:sp>
        <p:nvSpPr>
          <p:cNvPr id="4" name="Magnetic Disk 3"/>
          <p:cNvSpPr/>
          <p:nvPr/>
        </p:nvSpPr>
        <p:spPr>
          <a:xfrm>
            <a:off x="3821544" y="4433454"/>
            <a:ext cx="1189182" cy="142009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75181" y="2857499"/>
            <a:ext cx="1858818" cy="715819"/>
          </a:xfrm>
          <a:prstGeom prst="roundRect">
            <a:avLst>
              <a:gd name="adj" fmla="val 717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8" name="Straight Arrow Connector 7"/>
          <p:cNvCxnSpPr>
            <a:stCxn id="6" idx="2"/>
            <a:endCxn id="4" idx="1"/>
          </p:cNvCxnSpPr>
          <p:nvPr/>
        </p:nvCxnSpPr>
        <p:spPr>
          <a:xfrm>
            <a:off x="4404590" y="3573318"/>
            <a:ext cx="11545" cy="860136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471" y="1755152"/>
            <a:ext cx="21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1990’s: Integration </a:t>
            </a:r>
          </a:p>
          <a:p>
            <a:r>
              <a:rPr lang="en-US" dirty="0"/>
              <a:t>Database </a:t>
            </a:r>
            <a:r>
              <a:rPr lang="en-US" dirty="0" err="1"/>
              <a:t>Antipattern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613399" y="2857499"/>
            <a:ext cx="1858818" cy="715819"/>
          </a:xfrm>
          <a:prstGeom prst="roundRect">
            <a:avLst>
              <a:gd name="adj" fmla="val 717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47617" y="2857499"/>
            <a:ext cx="1858818" cy="715819"/>
          </a:xfrm>
          <a:prstGeom prst="roundRect">
            <a:avLst>
              <a:gd name="adj" fmla="val 717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 flipH="1">
            <a:off x="4883727" y="3573318"/>
            <a:ext cx="1659081" cy="987137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2077026" y="3573318"/>
            <a:ext cx="1883065" cy="987137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2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1083</Words>
  <Application>Microsoft Office PowerPoint</Application>
  <PresentationFormat>On-screen Show (4:3)</PresentationFormat>
  <Paragraphs>222</Paragraphs>
  <Slides>48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arial</vt:lpstr>
      <vt:lpstr>Calibri</vt:lpstr>
      <vt:lpstr>Tisa W05 Medium Italic</vt:lpstr>
      <vt:lpstr>Tisa W05 Regular</vt:lpstr>
      <vt:lpstr>Office Theme</vt:lpstr>
      <vt:lpstr>NoSQL: Graph Databases</vt:lpstr>
      <vt:lpstr>Databases</vt:lpstr>
      <vt:lpstr>Trends in Data</vt:lpstr>
      <vt:lpstr>PowerPoint Presentation</vt:lpstr>
      <vt:lpstr>Data is more connected:</vt:lpstr>
      <vt:lpstr>Trend 2: Connectedness</vt:lpstr>
      <vt:lpstr>Data is more Semi-Structured:</vt:lpstr>
      <vt:lpstr>Architecture Changes Over Time</vt:lpstr>
      <vt:lpstr>Architecture Changes Over Time</vt:lpstr>
      <vt:lpstr>Architecture Changes Over Time</vt:lpstr>
      <vt:lpstr>Side note: RDBMS performance</vt:lpstr>
      <vt:lpstr>NOSQL</vt:lpstr>
      <vt:lpstr> Less than 10% of the NOSQL Vendors</vt:lpstr>
      <vt:lpstr>Key Value Stores</vt:lpstr>
      <vt:lpstr>Four NOSQL Categories</vt:lpstr>
      <vt:lpstr>Key Value Stores</vt:lpstr>
      <vt:lpstr>Key Value Stores: Pros and Cons</vt:lpstr>
      <vt:lpstr>Column Family</vt:lpstr>
      <vt:lpstr>Column Family: Pros and Cons</vt:lpstr>
      <vt:lpstr>Document Databases</vt:lpstr>
      <vt:lpstr>Document Databases</vt:lpstr>
      <vt:lpstr>Document Databases: Pros and Cons</vt:lpstr>
      <vt:lpstr>Graph Databases</vt:lpstr>
      <vt:lpstr>Graph Databases: Pros and Cons</vt:lpstr>
      <vt:lpstr>What are graphs good for?</vt:lpstr>
      <vt:lpstr>What is a Graph?</vt:lpstr>
      <vt:lpstr>What is a Graph?</vt:lpstr>
      <vt:lpstr>Different Kinds of Graphs</vt:lpstr>
      <vt:lpstr>More Kinds of Graphs</vt:lpstr>
      <vt:lpstr>What is a Graph Database?</vt:lpstr>
      <vt:lpstr>Relational Databases</vt:lpstr>
      <vt:lpstr>Graph Databases</vt:lpstr>
      <vt:lpstr>PowerPoint Presentation</vt:lpstr>
      <vt:lpstr>PowerPoint Presentation</vt:lpstr>
      <vt:lpstr>PowerPoint Presentation</vt:lpstr>
      <vt:lpstr>Neo4j Tips</vt:lpstr>
      <vt:lpstr>Node in Neo4j</vt:lpstr>
      <vt:lpstr>Relationships in Neo4j</vt:lpstr>
      <vt:lpstr>Relationships in Neo4j</vt:lpstr>
      <vt:lpstr>Twitter and relationships</vt:lpstr>
      <vt:lpstr>Properties</vt:lpstr>
      <vt:lpstr>Properties</vt:lpstr>
      <vt:lpstr>Paths in Neo4j</vt:lpstr>
      <vt:lpstr>Starting and Stopping</vt:lpstr>
      <vt:lpstr>Creating a small graph</vt:lpstr>
      <vt:lpstr>Print the data</vt:lpstr>
      <vt:lpstr>Remove the data</vt:lpstr>
      <vt:lpstr>The Matrix Graph Database</vt:lpstr>
    </vt:vector>
  </TitlesOfParts>
  <Company>Cisco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Databases</dc:title>
  <dc:creator>Jason Carter</dc:creator>
  <cp:lastModifiedBy>UMUT TOSUN</cp:lastModifiedBy>
  <cp:revision>32</cp:revision>
  <dcterms:created xsi:type="dcterms:W3CDTF">2015-03-31T17:06:03Z</dcterms:created>
  <dcterms:modified xsi:type="dcterms:W3CDTF">2024-07-02T07:09:23Z</dcterms:modified>
</cp:coreProperties>
</file>