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ldStandardTT-italic.fntdata"/><Relationship Id="rId14" Type="http://schemas.openxmlformats.org/officeDocument/2006/relationships/slide" Target="slides/slide9.xml"/><Relationship Id="rId36" Type="http://schemas.openxmlformats.org/officeDocument/2006/relationships/font" Target="fonts/OldStandardT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b663e73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b663e73a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a86a8a46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a86a8a46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89179094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89179094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a86a8a46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a86a8a46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a86a8a46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a86a8a46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a86a8a46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a86a8a46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8917909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8917909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8917909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891790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89179094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89179094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a86a8a46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a86a8a46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b663e73a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b663e73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89179094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89179094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a86a8a46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a86a8a46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b663e73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b663e73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8917909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48917909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88d32e8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88d32e8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8728c13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8728c13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89179094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489179094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89179094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89179094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88ba34d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88ba34d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youtu.be/cnumVsCVLQE" TargetMode="External"/><Relationship Id="rId4" Type="http://schemas.openxmlformats.org/officeDocument/2006/relationships/hyperlink" Target="https://youtu.be/yj_48w1pfIk" TargetMode="External"/><Relationship Id="rId5" Type="http://schemas.openxmlformats.org/officeDocument/2006/relationships/hyperlink" Target="https://www.youtube.com/watch?v=2ke2HjqVXf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youtu.be/X1Gnf5QVBUA" TargetMode="External"/><Relationship Id="rId4" Type="http://schemas.openxmlformats.org/officeDocument/2006/relationships/hyperlink" Target="https://youtu.be/tGnXrGLUg4Y" TargetMode="External"/><Relationship Id="rId5" Type="http://schemas.openxmlformats.org/officeDocument/2006/relationships/hyperlink" Target="https://youtu.be/DSo6c3hsLw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youtu.be/JEZeI5-qevk" TargetMode="External"/><Relationship Id="rId4" Type="http://schemas.openxmlformats.org/officeDocument/2006/relationships/hyperlink" Target="https://youtu.be/2TAfvMn8_EQ"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youtu.be/cGnz0XoMOus" TargetMode="External"/><Relationship Id="rId4" Type="http://schemas.openxmlformats.org/officeDocument/2006/relationships/hyperlink" Target="https://youtu.be/bDx8h0M1W4g" TargetMode="External"/><Relationship Id="rId5" Type="http://schemas.openxmlformats.org/officeDocument/2006/relationships/hyperlink" Target="https://youtu.be/ZIgASbyI6M8" TargetMode="External"/><Relationship Id="rId6" Type="http://schemas.openxmlformats.org/officeDocument/2006/relationships/hyperlink" Target="https://youtu.be/ZIgASbyI6M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s://youtu.be/Zmxth8yv9HI?t=73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 sz="3400">
                <a:solidFill>
                  <a:srgbClr val="FFFFFF"/>
                </a:solidFill>
                <a:latin typeface="Times New Roman"/>
                <a:ea typeface="Times New Roman"/>
                <a:cs typeface="Times New Roman"/>
                <a:sym typeface="Times New Roman"/>
              </a:rPr>
              <a:t>AFRICAN FILM &amp; LIT, WEEK II, LESSON I - ON FILM ANALYSIS &amp; YEELEN (1987)</a:t>
            </a:r>
            <a:endParaRPr i="1">
              <a:solidFill>
                <a:srgbClr val="FFFFFF"/>
              </a:solidFill>
              <a:latin typeface="Times New Roman"/>
              <a:ea typeface="Times New Roman"/>
              <a:cs typeface="Times New Roman"/>
              <a:sym typeface="Times New Roman"/>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Text.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111" name="Google Shape;111;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C64AD"/>
              </a:buClr>
              <a:buSzPts val="1800"/>
              <a:buChar char="●"/>
            </a:pPr>
            <a:r>
              <a:rPr b="1" lang="en" u="sng">
                <a:solidFill>
                  <a:srgbClr val="6C64AD"/>
                </a:solidFill>
                <a:hlinkClick r:id="rId3">
                  <a:extLst>
                    <a:ext uri="{A12FA001-AC4F-418D-AE19-62706E023703}">
                      <ahyp:hlinkClr val="tx"/>
                    </a:ext>
                  </a:extLst>
                </a:hlinkClick>
              </a:rPr>
              <a:t>Tenet</a:t>
            </a:r>
            <a:r>
              <a:rPr b="1" lang="en">
                <a:solidFill>
                  <a:srgbClr val="6C64AD"/>
                </a:solidFill>
              </a:rPr>
              <a:t>-Airport Scene: Simultaneously forward and reverse progression</a:t>
            </a:r>
            <a:endParaRPr b="1">
              <a:solidFill>
                <a:srgbClr val="6C64AD"/>
              </a:solidFill>
            </a:endParaRPr>
          </a:p>
          <a:p>
            <a:pPr indent="0" lvl="0" marL="457200" rtl="0" algn="l">
              <a:spcBef>
                <a:spcPts val="1200"/>
              </a:spcBef>
              <a:spcAft>
                <a:spcPts val="0"/>
              </a:spcAft>
              <a:buNone/>
            </a:pPr>
            <a:r>
              <a:t/>
            </a:r>
            <a:endParaRPr b="1">
              <a:solidFill>
                <a:srgbClr val="6C64AD"/>
              </a:solidFill>
            </a:endParaRPr>
          </a:p>
          <a:p>
            <a:pPr indent="-342900" lvl="0" marL="457200" rtl="0" algn="l">
              <a:spcBef>
                <a:spcPts val="1200"/>
              </a:spcBef>
              <a:spcAft>
                <a:spcPts val="0"/>
              </a:spcAft>
              <a:buClr>
                <a:srgbClr val="6C64AD"/>
              </a:buClr>
              <a:buSzPts val="1800"/>
              <a:buChar char="●"/>
            </a:pPr>
            <a:r>
              <a:rPr b="1" lang="en" u="sng">
                <a:solidFill>
                  <a:srgbClr val="6C64AD"/>
                </a:solidFill>
                <a:hlinkClick r:id="rId4">
                  <a:extLst>
                    <a:ext uri="{A12FA001-AC4F-418D-AE19-62706E023703}">
                      <ahyp:hlinkClr val="tx"/>
                    </a:ext>
                  </a:extLst>
                </a:hlinkClick>
              </a:rPr>
              <a:t>500 Days of Summer</a:t>
            </a:r>
            <a:r>
              <a:rPr b="1" lang="en">
                <a:solidFill>
                  <a:srgbClr val="6C64AD"/>
                </a:solidFill>
              </a:rPr>
              <a:t> - Expectations vs Reality, the narrative structure splits and runs </a:t>
            </a:r>
            <a:r>
              <a:rPr b="1" lang="en">
                <a:solidFill>
                  <a:srgbClr val="6C64AD"/>
                </a:solidFill>
              </a:rPr>
              <a:t>parallel</a:t>
            </a:r>
            <a:r>
              <a:rPr b="1" lang="en">
                <a:solidFill>
                  <a:srgbClr val="6C64AD"/>
                </a:solidFill>
              </a:rPr>
              <a:t> with itself</a:t>
            </a:r>
            <a:endParaRPr b="1">
              <a:solidFill>
                <a:srgbClr val="6C64AD"/>
              </a:solidFill>
            </a:endParaRPr>
          </a:p>
          <a:p>
            <a:pPr indent="0" lvl="0" marL="457200" rtl="0" algn="l">
              <a:spcBef>
                <a:spcPts val="1200"/>
              </a:spcBef>
              <a:spcAft>
                <a:spcPts val="0"/>
              </a:spcAft>
              <a:buNone/>
            </a:pPr>
            <a:r>
              <a:t/>
            </a:r>
            <a:endParaRPr b="1">
              <a:solidFill>
                <a:srgbClr val="6C64AD"/>
              </a:solidFill>
            </a:endParaRPr>
          </a:p>
          <a:p>
            <a:pPr indent="-342900" lvl="0" marL="457200" rtl="0" algn="l">
              <a:spcBef>
                <a:spcPts val="1200"/>
              </a:spcBef>
              <a:spcAft>
                <a:spcPts val="0"/>
              </a:spcAft>
              <a:buClr>
                <a:srgbClr val="6C64AD"/>
              </a:buClr>
              <a:buSzPts val="1800"/>
              <a:buChar char="●"/>
            </a:pPr>
            <a:r>
              <a:rPr b="1" lang="en" u="sng">
                <a:solidFill>
                  <a:srgbClr val="6C64AD"/>
                </a:solidFill>
                <a:hlinkClick r:id="rId5">
                  <a:extLst>
                    <a:ext uri="{A12FA001-AC4F-418D-AE19-62706E023703}">
                      <ahyp:hlinkClr val="tx"/>
                    </a:ext>
                  </a:extLst>
                </a:hlinkClick>
              </a:rPr>
              <a:t>Eternal Sunshine of the Spotless Mind</a:t>
            </a:r>
            <a:r>
              <a:rPr b="1" lang="en">
                <a:solidFill>
                  <a:srgbClr val="6C64AD"/>
                </a:solidFill>
              </a:rPr>
              <a:t> - Erasing memories first, then the rest of the film is an exploration of how those memories were formed in the first place</a:t>
            </a:r>
            <a:endParaRPr b="1">
              <a:solidFill>
                <a:srgbClr val="6C64A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77FAB"/>
                </a:solidFill>
                <a:latin typeface="Arial"/>
                <a:ea typeface="Arial"/>
                <a:cs typeface="Arial"/>
                <a:sym typeface="Arial"/>
              </a:rPr>
              <a:t>How would you describe the main conflict?</a:t>
            </a:r>
            <a:endParaRPr sz="2200">
              <a:solidFill>
                <a:srgbClr val="077FAB"/>
              </a:solidFill>
              <a:latin typeface="Arial"/>
              <a:ea typeface="Arial"/>
              <a:cs typeface="Arial"/>
              <a:sym typeface="Arial"/>
            </a:endParaRPr>
          </a:p>
          <a:p>
            <a:pPr indent="-355600" lvl="1" marL="914400" rtl="0" algn="l">
              <a:spcBef>
                <a:spcPts val="1200"/>
              </a:spcBef>
              <a:spcAft>
                <a:spcPts val="0"/>
              </a:spcAft>
              <a:buClr>
                <a:srgbClr val="6AA84F"/>
              </a:buClr>
              <a:buSzPts val="2000"/>
              <a:buFont typeface="Arial"/>
              <a:buChar char="○"/>
            </a:pPr>
            <a:r>
              <a:rPr lang="en" sz="2000">
                <a:solidFill>
                  <a:srgbClr val="6AA84F"/>
                </a:solidFill>
                <a:latin typeface="Arial"/>
                <a:ea typeface="Arial"/>
                <a:cs typeface="Arial"/>
                <a:sym typeface="Arial"/>
              </a:rPr>
              <a:t>Is it</a:t>
            </a:r>
            <a:r>
              <a:rPr b="1" lang="en" sz="2000">
                <a:solidFill>
                  <a:srgbClr val="6AA84F"/>
                </a:solidFill>
                <a:latin typeface="Arial"/>
                <a:ea typeface="Arial"/>
                <a:cs typeface="Arial"/>
                <a:sym typeface="Arial"/>
              </a:rPr>
              <a:t> internal </a:t>
            </a:r>
            <a:r>
              <a:rPr lang="en" sz="2000">
                <a:solidFill>
                  <a:srgbClr val="6AA84F"/>
                </a:solidFill>
                <a:latin typeface="Arial"/>
                <a:ea typeface="Arial"/>
                <a:cs typeface="Arial"/>
                <a:sym typeface="Arial"/>
              </a:rPr>
              <a:t>where the character suffers inwardly?</a:t>
            </a:r>
            <a:endParaRPr sz="2000">
              <a:solidFill>
                <a:srgbClr val="6AA84F"/>
              </a:solidFill>
              <a:latin typeface="Arial"/>
              <a:ea typeface="Arial"/>
              <a:cs typeface="Arial"/>
              <a:sym typeface="Arial"/>
            </a:endParaRPr>
          </a:p>
          <a:p>
            <a:pPr indent="-355600" lvl="1" marL="914400" rtl="0" algn="l">
              <a:spcBef>
                <a:spcPts val="0"/>
              </a:spcBef>
              <a:spcAft>
                <a:spcPts val="0"/>
              </a:spcAft>
              <a:buClr>
                <a:srgbClr val="6C64AD"/>
              </a:buClr>
              <a:buSzPts val="2000"/>
              <a:buFont typeface="Arial"/>
              <a:buChar char="○"/>
            </a:pPr>
            <a:r>
              <a:rPr lang="en" sz="2000">
                <a:solidFill>
                  <a:srgbClr val="6C64AD"/>
                </a:solidFill>
                <a:latin typeface="Arial"/>
                <a:ea typeface="Arial"/>
                <a:cs typeface="Arial"/>
                <a:sym typeface="Arial"/>
              </a:rPr>
              <a:t>is it </a:t>
            </a:r>
            <a:r>
              <a:rPr b="1" lang="en" sz="2000">
                <a:solidFill>
                  <a:srgbClr val="6C64AD"/>
                </a:solidFill>
                <a:latin typeface="Arial"/>
                <a:ea typeface="Arial"/>
                <a:cs typeface="Arial"/>
                <a:sym typeface="Arial"/>
              </a:rPr>
              <a:t>external </a:t>
            </a:r>
            <a:r>
              <a:rPr lang="en" sz="2000">
                <a:solidFill>
                  <a:srgbClr val="6C64AD"/>
                </a:solidFill>
                <a:latin typeface="Arial"/>
                <a:ea typeface="Arial"/>
                <a:cs typeface="Arial"/>
                <a:sym typeface="Arial"/>
              </a:rPr>
              <a:t>caused by the surroundings or environment the main character finds himself/herself in?</a:t>
            </a:r>
            <a:endParaRPr sz="2000">
              <a:solidFill>
                <a:srgbClr val="6C64AD"/>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200">
              <a:solidFill>
                <a:srgbClr val="6C64AD"/>
              </a:solidFill>
              <a:latin typeface="Arial"/>
              <a:ea typeface="Arial"/>
              <a:cs typeface="Arial"/>
              <a:sym typeface="Arial"/>
            </a:endParaRPr>
          </a:p>
          <a:p>
            <a:pPr indent="0" lvl="0" marL="0" rtl="0" algn="l">
              <a:spcBef>
                <a:spcPts val="1200"/>
              </a:spcBef>
              <a:spcAft>
                <a:spcPts val="1200"/>
              </a:spcAft>
              <a:buNone/>
            </a:pPr>
            <a:r>
              <a:t/>
            </a:r>
            <a:endParaRPr sz="2200">
              <a:solidFill>
                <a:srgbClr val="6C64AD"/>
              </a:solidFill>
              <a:latin typeface="Arial"/>
              <a:ea typeface="Arial"/>
              <a:cs typeface="Arial"/>
              <a:sym typeface="Arial"/>
            </a:endParaRPr>
          </a:p>
        </p:txBody>
      </p:sp>
      <p:sp>
        <p:nvSpPr>
          <p:cNvPr id="117" name="Google Shape;117;p23"/>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018"/>
              <a:buFont typeface="Arial"/>
              <a:buNone/>
            </a:pPr>
            <a:r>
              <a:rPr i="1" lang="en" sz="1410">
                <a:solidFill>
                  <a:srgbClr val="134F5C"/>
                </a:solidFill>
                <a:latin typeface="Arial"/>
                <a:ea typeface="Arial"/>
                <a:cs typeface="Arial"/>
                <a:sym typeface="Arial"/>
              </a:rPr>
              <a:t>Characterization </a:t>
            </a:r>
            <a:r>
              <a:rPr lang="en" sz="1410">
                <a:solidFill>
                  <a:srgbClr val="134F5C"/>
                </a:solidFill>
                <a:latin typeface="Arial"/>
                <a:ea typeface="Arial"/>
                <a:cs typeface="Arial"/>
                <a:sym typeface="Arial"/>
              </a:rPr>
              <a:t>deals with how the characters are described.</a:t>
            </a:r>
            <a:endParaRPr sz="1410">
              <a:solidFill>
                <a:srgbClr val="134F5C"/>
              </a:solidFill>
              <a:latin typeface="Arial"/>
              <a:ea typeface="Arial"/>
              <a:cs typeface="Arial"/>
              <a:sym typeface="Arial"/>
            </a:endParaRPr>
          </a:p>
          <a:p>
            <a:pPr indent="-318135" lvl="0" marL="838200" rtl="0" algn="l">
              <a:lnSpc>
                <a:spcPct val="95000"/>
              </a:lnSpc>
              <a:spcBef>
                <a:spcPts val="2400"/>
              </a:spcBef>
              <a:spcAft>
                <a:spcPts val="0"/>
              </a:spcAft>
              <a:buClr>
                <a:srgbClr val="BF9000"/>
              </a:buClr>
              <a:buSzPts val="1410"/>
              <a:buFont typeface="Arial"/>
              <a:buChar char="●"/>
            </a:pPr>
            <a:r>
              <a:rPr lang="en" sz="1410">
                <a:solidFill>
                  <a:srgbClr val="BF9000"/>
                </a:solidFill>
                <a:latin typeface="Arial"/>
                <a:ea typeface="Arial"/>
                <a:cs typeface="Arial"/>
                <a:sym typeface="Arial"/>
              </a:rPr>
              <a:t>through dialogue?</a:t>
            </a:r>
            <a:endParaRPr sz="1410">
              <a:solidFill>
                <a:srgbClr val="BF9000"/>
              </a:solidFill>
              <a:latin typeface="Arial"/>
              <a:ea typeface="Arial"/>
              <a:cs typeface="Arial"/>
              <a:sym typeface="Arial"/>
            </a:endParaRPr>
          </a:p>
          <a:p>
            <a:pPr indent="-318135" lvl="0" marL="838200" rtl="0" algn="l">
              <a:lnSpc>
                <a:spcPct val="95000"/>
              </a:lnSpc>
              <a:spcBef>
                <a:spcPts val="0"/>
              </a:spcBef>
              <a:spcAft>
                <a:spcPts val="0"/>
              </a:spcAft>
              <a:buClr>
                <a:srgbClr val="BF9000"/>
              </a:buClr>
              <a:buSzPts val="1410"/>
              <a:buFont typeface="Arial"/>
              <a:buChar char="●"/>
            </a:pPr>
            <a:r>
              <a:rPr lang="en" sz="1410">
                <a:solidFill>
                  <a:srgbClr val="BF9000"/>
                </a:solidFill>
                <a:latin typeface="Arial"/>
                <a:ea typeface="Arial"/>
                <a:cs typeface="Arial"/>
                <a:sym typeface="Arial"/>
              </a:rPr>
              <a:t>by the way they speak?</a:t>
            </a:r>
            <a:endParaRPr sz="1410">
              <a:solidFill>
                <a:srgbClr val="BF9000"/>
              </a:solidFill>
              <a:latin typeface="Arial"/>
              <a:ea typeface="Arial"/>
              <a:cs typeface="Arial"/>
              <a:sym typeface="Arial"/>
            </a:endParaRPr>
          </a:p>
          <a:p>
            <a:pPr indent="-318135" lvl="0" marL="838200" rtl="0" algn="l">
              <a:lnSpc>
                <a:spcPct val="95000"/>
              </a:lnSpc>
              <a:spcBef>
                <a:spcPts val="0"/>
              </a:spcBef>
              <a:spcAft>
                <a:spcPts val="0"/>
              </a:spcAft>
              <a:buClr>
                <a:srgbClr val="BF9000"/>
              </a:buClr>
              <a:buSzPts val="1410"/>
              <a:buFont typeface="Arial"/>
              <a:buChar char="●"/>
            </a:pPr>
            <a:r>
              <a:rPr lang="en" sz="1410">
                <a:solidFill>
                  <a:srgbClr val="BF9000"/>
                </a:solidFill>
                <a:latin typeface="Arial"/>
                <a:ea typeface="Arial"/>
                <a:cs typeface="Arial"/>
                <a:sym typeface="Arial"/>
              </a:rPr>
              <a:t>physical appearance? thoughts and feelings?</a:t>
            </a:r>
            <a:endParaRPr sz="1410">
              <a:solidFill>
                <a:srgbClr val="BF9000"/>
              </a:solidFill>
              <a:latin typeface="Arial"/>
              <a:ea typeface="Arial"/>
              <a:cs typeface="Arial"/>
              <a:sym typeface="Arial"/>
            </a:endParaRPr>
          </a:p>
          <a:p>
            <a:pPr indent="-318135" lvl="0" marL="838200" rtl="0" algn="l">
              <a:lnSpc>
                <a:spcPct val="95000"/>
              </a:lnSpc>
              <a:spcBef>
                <a:spcPts val="0"/>
              </a:spcBef>
              <a:spcAft>
                <a:spcPts val="0"/>
              </a:spcAft>
              <a:buClr>
                <a:srgbClr val="BF9000"/>
              </a:buClr>
              <a:buSzPts val="1410"/>
              <a:buFont typeface="Arial"/>
              <a:buChar char="●"/>
            </a:pPr>
            <a:r>
              <a:rPr lang="en" sz="1410">
                <a:solidFill>
                  <a:srgbClr val="BF9000"/>
                </a:solidFill>
                <a:latin typeface="Arial"/>
                <a:ea typeface="Arial"/>
                <a:cs typeface="Arial"/>
                <a:sym typeface="Arial"/>
              </a:rPr>
              <a:t>interaction – the way they act towards other characters?</a:t>
            </a:r>
            <a:endParaRPr sz="1410">
              <a:solidFill>
                <a:srgbClr val="BF9000"/>
              </a:solidFill>
              <a:latin typeface="Arial"/>
              <a:ea typeface="Arial"/>
              <a:cs typeface="Arial"/>
              <a:sym typeface="Arial"/>
            </a:endParaRPr>
          </a:p>
          <a:p>
            <a:pPr indent="-318135" lvl="0" marL="838200" rtl="0" algn="l">
              <a:lnSpc>
                <a:spcPct val="95000"/>
              </a:lnSpc>
              <a:spcBef>
                <a:spcPts val="0"/>
              </a:spcBef>
              <a:spcAft>
                <a:spcPts val="0"/>
              </a:spcAft>
              <a:buClr>
                <a:srgbClr val="BF9000"/>
              </a:buClr>
              <a:buSzPts val="1410"/>
              <a:buFont typeface="Arial"/>
              <a:buChar char="●"/>
            </a:pPr>
            <a:r>
              <a:rPr lang="en" sz="1410">
                <a:solidFill>
                  <a:srgbClr val="BF9000"/>
                </a:solidFill>
                <a:latin typeface="Arial"/>
                <a:ea typeface="Arial"/>
                <a:cs typeface="Arial"/>
                <a:sym typeface="Arial"/>
              </a:rPr>
              <a:t>Are they static characters who do not change?</a:t>
            </a:r>
            <a:endParaRPr sz="1410">
              <a:solidFill>
                <a:srgbClr val="BF9000"/>
              </a:solidFill>
              <a:latin typeface="Arial"/>
              <a:ea typeface="Arial"/>
              <a:cs typeface="Arial"/>
              <a:sym typeface="Arial"/>
            </a:endParaRPr>
          </a:p>
          <a:p>
            <a:pPr indent="-318135" lvl="0" marL="838200" rtl="0" algn="l">
              <a:lnSpc>
                <a:spcPct val="95000"/>
              </a:lnSpc>
              <a:spcBef>
                <a:spcPts val="0"/>
              </a:spcBef>
              <a:spcAft>
                <a:spcPts val="0"/>
              </a:spcAft>
              <a:buClr>
                <a:srgbClr val="BF9000"/>
              </a:buClr>
              <a:buSzPts val="1410"/>
              <a:buFont typeface="Arial"/>
              <a:buChar char="●"/>
            </a:pPr>
            <a:r>
              <a:rPr lang="en" sz="1410">
                <a:solidFill>
                  <a:srgbClr val="BF9000"/>
                </a:solidFill>
                <a:latin typeface="Arial"/>
                <a:ea typeface="Arial"/>
                <a:cs typeface="Arial"/>
                <a:sym typeface="Arial"/>
              </a:rPr>
              <a:t>Do they develop by the end of the story?</a:t>
            </a:r>
            <a:endParaRPr sz="1410">
              <a:solidFill>
                <a:srgbClr val="BF9000"/>
              </a:solidFill>
              <a:latin typeface="Arial"/>
              <a:ea typeface="Arial"/>
              <a:cs typeface="Arial"/>
              <a:sym typeface="Arial"/>
            </a:endParaRPr>
          </a:p>
          <a:p>
            <a:pPr indent="-318135" lvl="0" marL="838200" rtl="0" algn="l">
              <a:lnSpc>
                <a:spcPct val="95000"/>
              </a:lnSpc>
              <a:spcBef>
                <a:spcPts val="0"/>
              </a:spcBef>
              <a:spcAft>
                <a:spcPts val="0"/>
              </a:spcAft>
              <a:buClr>
                <a:srgbClr val="BF9000"/>
              </a:buClr>
              <a:buSzPts val="1410"/>
              <a:buFont typeface="Arial"/>
              <a:buChar char="●"/>
            </a:pPr>
            <a:r>
              <a:rPr lang="en" sz="1410">
                <a:solidFill>
                  <a:srgbClr val="BF9000"/>
                </a:solidFill>
                <a:latin typeface="Arial"/>
                <a:ea typeface="Arial"/>
                <a:cs typeface="Arial"/>
                <a:sym typeface="Arial"/>
              </a:rPr>
              <a:t>What type of characters are they?</a:t>
            </a:r>
            <a:endParaRPr sz="1410">
              <a:solidFill>
                <a:srgbClr val="BF9000"/>
              </a:solidFill>
              <a:latin typeface="Arial"/>
              <a:ea typeface="Arial"/>
              <a:cs typeface="Arial"/>
              <a:sym typeface="Arial"/>
            </a:endParaRPr>
          </a:p>
          <a:p>
            <a:pPr indent="-318135" lvl="0" marL="838200" rtl="0" algn="l">
              <a:lnSpc>
                <a:spcPct val="95000"/>
              </a:lnSpc>
              <a:spcBef>
                <a:spcPts val="0"/>
              </a:spcBef>
              <a:spcAft>
                <a:spcPts val="0"/>
              </a:spcAft>
              <a:buClr>
                <a:srgbClr val="BF9000"/>
              </a:buClr>
              <a:buSzPts val="1410"/>
              <a:buFont typeface="Arial"/>
              <a:buChar char="●"/>
            </a:pPr>
            <a:r>
              <a:rPr lang="en" sz="1410">
                <a:solidFill>
                  <a:srgbClr val="BF9000"/>
                </a:solidFill>
                <a:latin typeface="Arial"/>
                <a:ea typeface="Arial"/>
                <a:cs typeface="Arial"/>
                <a:sym typeface="Arial"/>
              </a:rPr>
              <a:t>What qualities stand out?</a:t>
            </a:r>
            <a:endParaRPr sz="1410">
              <a:solidFill>
                <a:srgbClr val="BF9000"/>
              </a:solidFill>
              <a:latin typeface="Arial"/>
              <a:ea typeface="Arial"/>
              <a:cs typeface="Arial"/>
              <a:sym typeface="Arial"/>
            </a:endParaRPr>
          </a:p>
          <a:p>
            <a:pPr indent="-318135" lvl="0" marL="838200" rtl="0" algn="l">
              <a:lnSpc>
                <a:spcPct val="95000"/>
              </a:lnSpc>
              <a:spcBef>
                <a:spcPts val="0"/>
              </a:spcBef>
              <a:spcAft>
                <a:spcPts val="0"/>
              </a:spcAft>
              <a:buClr>
                <a:srgbClr val="BF9000"/>
              </a:buClr>
              <a:buSzPts val="1410"/>
              <a:buFont typeface="Arial"/>
              <a:buChar char="●"/>
            </a:pPr>
            <a:r>
              <a:rPr lang="en" sz="1410">
                <a:solidFill>
                  <a:srgbClr val="BF9000"/>
                </a:solidFill>
                <a:latin typeface="Arial"/>
                <a:ea typeface="Arial"/>
                <a:cs typeface="Arial"/>
                <a:sym typeface="Arial"/>
              </a:rPr>
              <a:t>Are they stereotypes?</a:t>
            </a:r>
            <a:endParaRPr sz="1410">
              <a:solidFill>
                <a:srgbClr val="BF9000"/>
              </a:solidFill>
              <a:latin typeface="Arial"/>
              <a:ea typeface="Arial"/>
              <a:cs typeface="Arial"/>
              <a:sym typeface="Arial"/>
            </a:endParaRPr>
          </a:p>
          <a:p>
            <a:pPr indent="-318135" lvl="0" marL="838200" rtl="0" algn="l">
              <a:lnSpc>
                <a:spcPct val="95000"/>
              </a:lnSpc>
              <a:spcBef>
                <a:spcPts val="0"/>
              </a:spcBef>
              <a:spcAft>
                <a:spcPts val="0"/>
              </a:spcAft>
              <a:buClr>
                <a:srgbClr val="BF9000"/>
              </a:buClr>
              <a:buSzPts val="1410"/>
              <a:buFont typeface="Arial"/>
              <a:buChar char="●"/>
            </a:pPr>
            <a:r>
              <a:rPr lang="en" sz="1410">
                <a:solidFill>
                  <a:srgbClr val="BF9000"/>
                </a:solidFill>
                <a:latin typeface="Arial"/>
                <a:ea typeface="Arial"/>
                <a:cs typeface="Arial"/>
                <a:sym typeface="Arial"/>
              </a:rPr>
              <a:t>Are the characters believable?</a:t>
            </a:r>
            <a:endParaRPr sz="1410">
              <a:solidFill>
                <a:srgbClr val="BF9000"/>
              </a:solidFill>
              <a:latin typeface="Arial"/>
              <a:ea typeface="Arial"/>
              <a:cs typeface="Arial"/>
              <a:sym typeface="Arial"/>
            </a:endParaRPr>
          </a:p>
          <a:p>
            <a:pPr indent="0" lvl="0" marL="457200" rtl="0" algn="l">
              <a:lnSpc>
                <a:spcPct val="95000"/>
              </a:lnSpc>
              <a:spcBef>
                <a:spcPts val="3000"/>
              </a:spcBef>
              <a:spcAft>
                <a:spcPts val="1200"/>
              </a:spcAft>
              <a:buSzPts val="1018"/>
              <a:buNone/>
            </a:pPr>
            <a:r>
              <a:t/>
            </a:r>
            <a:endParaRPr b="1" sz="1965">
              <a:solidFill>
                <a:srgbClr val="134F5C"/>
              </a:solidFill>
              <a:latin typeface="Arial"/>
              <a:ea typeface="Arial"/>
              <a:cs typeface="Arial"/>
              <a:sym typeface="Arial"/>
            </a:endParaRPr>
          </a:p>
        </p:txBody>
      </p:sp>
      <p:sp>
        <p:nvSpPr>
          <p:cNvPr id="118" name="Google Shape;118;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50000"/>
              </a:lnSpc>
              <a:spcBef>
                <a:spcPts val="2000"/>
              </a:spcBef>
              <a:spcAft>
                <a:spcPts val="0"/>
              </a:spcAft>
              <a:buClr>
                <a:schemeClr val="dk1"/>
              </a:buClr>
              <a:buSzPts val="990"/>
              <a:buFont typeface="Arial"/>
              <a:buNone/>
            </a:pPr>
            <a:r>
              <a:rPr b="1" i="1" lang="en" sz="2370">
                <a:solidFill>
                  <a:srgbClr val="6C64AD"/>
                </a:solidFill>
                <a:latin typeface="Times New Roman"/>
                <a:ea typeface="Times New Roman"/>
                <a:cs typeface="Times New Roman"/>
                <a:sym typeface="Times New Roman"/>
              </a:rPr>
              <a:t>Conflict   </a:t>
            </a:r>
            <a:r>
              <a:rPr b="1" lang="en" sz="2370">
                <a:solidFill>
                  <a:srgbClr val="6C64AD"/>
                </a:solidFill>
                <a:latin typeface="Times New Roman"/>
                <a:ea typeface="Times New Roman"/>
                <a:cs typeface="Times New Roman"/>
                <a:sym typeface="Times New Roman"/>
              </a:rPr>
              <a:t>                                           </a:t>
            </a:r>
            <a:r>
              <a:rPr b="1" i="1" lang="en" sz="2370">
                <a:solidFill>
                  <a:srgbClr val="6C64AD"/>
                </a:solidFill>
                <a:latin typeface="Times New Roman"/>
                <a:ea typeface="Times New Roman"/>
                <a:cs typeface="Times New Roman"/>
                <a:sym typeface="Times New Roman"/>
              </a:rPr>
              <a:t>Characterization</a:t>
            </a:r>
            <a:endParaRPr b="1" i="1" sz="2370">
              <a:solidFill>
                <a:srgbClr val="6C64AD"/>
              </a:solidFill>
              <a:latin typeface="Times New Roman"/>
              <a:ea typeface="Times New Roman"/>
              <a:cs typeface="Times New Roman"/>
              <a:sym typeface="Times New Roman"/>
            </a:endParaRPr>
          </a:p>
          <a:p>
            <a:pPr indent="0" lvl="0" marL="0" rtl="0" algn="l">
              <a:spcBef>
                <a:spcPts val="1300"/>
              </a:spcBef>
              <a:spcAft>
                <a:spcPts val="0"/>
              </a:spcAft>
              <a:buSzPts val="990"/>
              <a:buNone/>
            </a:pPr>
            <a:r>
              <a:t/>
            </a:r>
            <a:endParaRPr sz="3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384450" y="458675"/>
            <a:ext cx="8187900" cy="4019700"/>
          </a:xfrm>
          <a:prstGeom prst="rect">
            <a:avLst/>
          </a:prstGeom>
          <a:solidFill>
            <a:schemeClr val="lt1"/>
          </a:solidFill>
        </p:spPr>
        <p:txBody>
          <a:bodyPr anchorCtr="0" anchor="ctr" bIns="91425" lIns="91425" spcFirstLastPara="1" rIns="91425" wrap="square" tIns="91425">
            <a:normAutofit fontScale="85000" lnSpcReduction="10000"/>
          </a:bodyPr>
          <a:lstStyle/>
          <a:p>
            <a:pPr indent="0" lvl="0" marL="0" rtl="0" algn="l">
              <a:lnSpc>
                <a:spcPct val="150000"/>
              </a:lnSpc>
              <a:spcBef>
                <a:spcPts val="2000"/>
              </a:spcBef>
              <a:spcAft>
                <a:spcPts val="0"/>
              </a:spcAft>
              <a:buClr>
                <a:schemeClr val="dk1"/>
              </a:buClr>
              <a:buSzPct val="28947"/>
              <a:buFont typeface="Arial"/>
              <a:buNone/>
            </a:pPr>
            <a:r>
              <a:rPr b="1" i="1" lang="en" sz="3800">
                <a:solidFill>
                  <a:srgbClr val="6C64AD"/>
                </a:solidFill>
                <a:latin typeface="Times New Roman"/>
                <a:ea typeface="Times New Roman"/>
                <a:cs typeface="Times New Roman"/>
                <a:sym typeface="Times New Roman"/>
              </a:rPr>
              <a:t>Narrator and point of view (P.O.V)</a:t>
            </a:r>
            <a:endParaRPr b="1" i="1" sz="3800">
              <a:solidFill>
                <a:srgbClr val="6C64AD"/>
              </a:solidFill>
              <a:latin typeface="Times New Roman"/>
              <a:ea typeface="Times New Roman"/>
              <a:cs typeface="Times New Roman"/>
              <a:sym typeface="Times New Roman"/>
            </a:endParaRPr>
          </a:p>
          <a:p>
            <a:pPr indent="0" lvl="0" marL="0" rtl="0" algn="just">
              <a:lnSpc>
                <a:spcPct val="160000"/>
              </a:lnSpc>
              <a:spcBef>
                <a:spcPts val="1300"/>
              </a:spcBef>
              <a:spcAft>
                <a:spcPts val="0"/>
              </a:spcAft>
              <a:buClr>
                <a:schemeClr val="dk1"/>
              </a:buClr>
              <a:buSzPct val="47296"/>
              <a:buFont typeface="Arial"/>
              <a:buNone/>
            </a:pPr>
            <a:r>
              <a:rPr lang="en" sz="2325">
                <a:solidFill>
                  <a:srgbClr val="A64D79"/>
                </a:solidFill>
                <a:latin typeface="Arial"/>
                <a:ea typeface="Arial"/>
                <a:cs typeface="Arial"/>
                <a:sym typeface="Arial"/>
              </a:rPr>
              <a:t>The </a:t>
            </a:r>
            <a:r>
              <a:rPr i="1" lang="en" sz="2325">
                <a:solidFill>
                  <a:srgbClr val="A64D79"/>
                </a:solidFill>
                <a:latin typeface="Arial"/>
                <a:ea typeface="Arial"/>
                <a:cs typeface="Arial"/>
                <a:sym typeface="Arial"/>
              </a:rPr>
              <a:t>narrator</a:t>
            </a:r>
            <a:r>
              <a:rPr lang="en" sz="2325">
                <a:solidFill>
                  <a:srgbClr val="A64D79"/>
                </a:solidFill>
                <a:latin typeface="Arial"/>
                <a:ea typeface="Arial"/>
                <a:cs typeface="Arial"/>
                <a:sym typeface="Arial"/>
              </a:rPr>
              <a:t> is the person telling the story.</a:t>
            </a:r>
            <a:endParaRPr sz="2325">
              <a:solidFill>
                <a:srgbClr val="A64D79"/>
              </a:solidFill>
              <a:latin typeface="Arial"/>
              <a:ea typeface="Arial"/>
              <a:cs typeface="Arial"/>
              <a:sym typeface="Arial"/>
            </a:endParaRPr>
          </a:p>
          <a:p>
            <a:pPr indent="-354132" lvl="0" marL="838200" rtl="0" algn="just">
              <a:lnSpc>
                <a:spcPct val="115000"/>
              </a:lnSpc>
              <a:spcBef>
                <a:spcPts val="2400"/>
              </a:spcBef>
              <a:spcAft>
                <a:spcPts val="0"/>
              </a:spcAft>
              <a:buClr>
                <a:srgbClr val="077FAB"/>
              </a:buClr>
              <a:buSzPct val="100000"/>
              <a:buFont typeface="Arial"/>
              <a:buChar char="●"/>
            </a:pPr>
            <a:r>
              <a:rPr lang="en" sz="2325">
                <a:solidFill>
                  <a:srgbClr val="077FAB"/>
                </a:solidFill>
                <a:latin typeface="Arial"/>
                <a:ea typeface="Arial"/>
                <a:cs typeface="Arial"/>
                <a:sym typeface="Arial"/>
              </a:rPr>
              <a:t>Is there a narrator in the film? Who?</a:t>
            </a:r>
            <a:endParaRPr sz="2325">
              <a:solidFill>
                <a:srgbClr val="077FAB"/>
              </a:solidFill>
              <a:latin typeface="Arial"/>
              <a:ea typeface="Arial"/>
              <a:cs typeface="Arial"/>
              <a:sym typeface="Arial"/>
            </a:endParaRPr>
          </a:p>
          <a:p>
            <a:pPr indent="-354132" lvl="0" marL="838200" rtl="0" algn="just">
              <a:lnSpc>
                <a:spcPct val="115000"/>
              </a:lnSpc>
              <a:spcBef>
                <a:spcPts val="0"/>
              </a:spcBef>
              <a:spcAft>
                <a:spcPts val="0"/>
              </a:spcAft>
              <a:buClr>
                <a:srgbClr val="6C64AD"/>
              </a:buClr>
              <a:buSzPct val="100000"/>
              <a:buFont typeface="Arial"/>
              <a:buChar char="●"/>
            </a:pPr>
            <a:r>
              <a:rPr lang="en" sz="2325">
                <a:solidFill>
                  <a:srgbClr val="6C64AD"/>
                </a:solidFill>
                <a:latin typeface="Arial"/>
                <a:ea typeface="Arial"/>
                <a:cs typeface="Arial"/>
                <a:sym typeface="Arial"/>
              </a:rPr>
              <a:t>Point of view means through whose eyes the story is being told.</a:t>
            </a:r>
            <a:endParaRPr sz="2325">
              <a:solidFill>
                <a:srgbClr val="6C64AD"/>
              </a:solidFill>
              <a:latin typeface="Arial"/>
              <a:ea typeface="Arial"/>
              <a:cs typeface="Arial"/>
              <a:sym typeface="Arial"/>
            </a:endParaRPr>
          </a:p>
          <a:p>
            <a:pPr indent="-354132" lvl="0" marL="838200" rtl="0" algn="just">
              <a:lnSpc>
                <a:spcPct val="115000"/>
              </a:lnSpc>
              <a:spcBef>
                <a:spcPts val="0"/>
              </a:spcBef>
              <a:spcAft>
                <a:spcPts val="0"/>
              </a:spcAft>
              <a:buClr>
                <a:srgbClr val="077FAB"/>
              </a:buClr>
              <a:buSzPct val="100000"/>
              <a:buFont typeface="Arial"/>
              <a:buChar char="●"/>
            </a:pPr>
            <a:r>
              <a:rPr lang="en" sz="2325">
                <a:solidFill>
                  <a:srgbClr val="077FAB"/>
                </a:solidFill>
                <a:latin typeface="Arial"/>
                <a:ea typeface="Arial"/>
                <a:cs typeface="Arial"/>
                <a:sym typeface="Arial"/>
              </a:rPr>
              <a:t>Through whose eyes does the story unfold?</a:t>
            </a:r>
            <a:endParaRPr sz="2325">
              <a:solidFill>
                <a:srgbClr val="077FAB"/>
              </a:solidFill>
              <a:latin typeface="Arial"/>
              <a:ea typeface="Arial"/>
              <a:cs typeface="Arial"/>
              <a:sym typeface="Arial"/>
            </a:endParaRPr>
          </a:p>
          <a:p>
            <a:pPr indent="-354132" lvl="0" marL="838200" rtl="0" algn="just">
              <a:lnSpc>
                <a:spcPct val="115000"/>
              </a:lnSpc>
              <a:spcBef>
                <a:spcPts val="0"/>
              </a:spcBef>
              <a:spcAft>
                <a:spcPts val="0"/>
              </a:spcAft>
              <a:buClr>
                <a:srgbClr val="6C64AD"/>
              </a:buClr>
              <a:buSzPct val="100000"/>
              <a:buFont typeface="Arial"/>
              <a:buChar char="●"/>
            </a:pPr>
            <a:r>
              <a:rPr lang="en" sz="2325">
                <a:solidFill>
                  <a:srgbClr val="6C64AD"/>
                </a:solidFill>
                <a:latin typeface="Arial"/>
                <a:ea typeface="Arial"/>
                <a:cs typeface="Arial"/>
                <a:sym typeface="Arial"/>
              </a:rPr>
              <a:t>Is the story told in the first person “I” point of view?</a:t>
            </a:r>
            <a:endParaRPr sz="2325">
              <a:solidFill>
                <a:srgbClr val="6C64AD"/>
              </a:solidFill>
              <a:latin typeface="Arial"/>
              <a:ea typeface="Arial"/>
              <a:cs typeface="Arial"/>
              <a:sym typeface="Arial"/>
            </a:endParaRPr>
          </a:p>
          <a:p>
            <a:pPr indent="-354132" lvl="0" marL="838200" rtl="0" algn="just">
              <a:lnSpc>
                <a:spcPct val="115000"/>
              </a:lnSpc>
              <a:spcBef>
                <a:spcPts val="0"/>
              </a:spcBef>
              <a:spcAft>
                <a:spcPts val="0"/>
              </a:spcAft>
              <a:buClr>
                <a:srgbClr val="077FAB"/>
              </a:buClr>
              <a:buSzPct val="100000"/>
              <a:buFont typeface="Arial"/>
              <a:buChar char="●"/>
            </a:pPr>
            <a:r>
              <a:rPr lang="en" sz="2325">
                <a:solidFill>
                  <a:srgbClr val="077FAB"/>
                </a:solidFill>
                <a:latin typeface="Arial"/>
                <a:ea typeface="Arial"/>
                <a:cs typeface="Arial"/>
                <a:sym typeface="Arial"/>
              </a:rPr>
              <a:t>Is the story told through an off-screen narrator?</a:t>
            </a:r>
            <a:endParaRPr sz="2325">
              <a:solidFill>
                <a:srgbClr val="077FAB"/>
              </a:solidFill>
              <a:latin typeface="Arial"/>
              <a:ea typeface="Arial"/>
              <a:cs typeface="Arial"/>
              <a:sym typeface="Arial"/>
            </a:endParaRPr>
          </a:p>
          <a:p>
            <a:pPr indent="0" lvl="0" marL="0" rtl="0" algn="l">
              <a:spcBef>
                <a:spcPts val="3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lnSpc>
                <a:spcPct val="150000"/>
              </a:lnSpc>
              <a:spcBef>
                <a:spcPts val="2000"/>
              </a:spcBef>
              <a:spcAft>
                <a:spcPts val="0"/>
              </a:spcAft>
              <a:buClr>
                <a:schemeClr val="dk1"/>
              </a:buClr>
              <a:buSzPts val="990"/>
              <a:buFont typeface="Arial"/>
              <a:buNone/>
            </a:pPr>
            <a:r>
              <a:rPr b="1" i="1" lang="en" sz="2770">
                <a:solidFill>
                  <a:srgbClr val="6C64AD"/>
                </a:solidFill>
                <a:latin typeface="Times New Roman"/>
                <a:ea typeface="Times New Roman"/>
                <a:cs typeface="Times New Roman"/>
                <a:sym typeface="Times New Roman"/>
              </a:rPr>
              <a:t>Imagery</a:t>
            </a:r>
            <a:endParaRPr b="1" i="1" sz="2770">
              <a:solidFill>
                <a:srgbClr val="6C64AD"/>
              </a:solidFill>
              <a:latin typeface="Times New Roman"/>
              <a:ea typeface="Times New Roman"/>
              <a:cs typeface="Times New Roman"/>
              <a:sym typeface="Times New Roman"/>
            </a:endParaRPr>
          </a:p>
          <a:p>
            <a:pPr indent="0" lvl="0" marL="0" rtl="0" algn="l">
              <a:spcBef>
                <a:spcPts val="1300"/>
              </a:spcBef>
              <a:spcAft>
                <a:spcPts val="0"/>
              </a:spcAft>
              <a:buSzPts val="990"/>
              <a:buNone/>
            </a:pPr>
            <a:r>
              <a:t/>
            </a:r>
            <a:endParaRPr sz="4300">
              <a:latin typeface="Times New Roman"/>
              <a:ea typeface="Times New Roman"/>
              <a:cs typeface="Times New Roman"/>
              <a:sym typeface="Times New Roman"/>
            </a:endParaRPr>
          </a:p>
        </p:txBody>
      </p:sp>
      <p:sp>
        <p:nvSpPr>
          <p:cNvPr id="129" name="Google Shape;129;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160000"/>
              </a:lnSpc>
              <a:spcBef>
                <a:spcPts val="0"/>
              </a:spcBef>
              <a:spcAft>
                <a:spcPts val="0"/>
              </a:spcAft>
              <a:buClr>
                <a:schemeClr val="dk1"/>
              </a:buClr>
              <a:buSzPts val="1100"/>
              <a:buFont typeface="Arial"/>
              <a:buNone/>
            </a:pPr>
            <a:r>
              <a:rPr lang="en" sz="2000">
                <a:solidFill>
                  <a:srgbClr val="077FAB"/>
                </a:solidFill>
                <a:latin typeface="Arial"/>
                <a:ea typeface="Arial"/>
                <a:cs typeface="Arial"/>
                <a:sym typeface="Arial"/>
              </a:rPr>
              <a:t>In films imagery are the elements used to create pictures in our minds. They may include:</a:t>
            </a:r>
            <a:endParaRPr sz="2000">
              <a:solidFill>
                <a:srgbClr val="077FAB"/>
              </a:solidFill>
              <a:latin typeface="Arial"/>
              <a:ea typeface="Arial"/>
              <a:cs typeface="Arial"/>
              <a:sym typeface="Arial"/>
            </a:endParaRPr>
          </a:p>
          <a:p>
            <a:pPr indent="-355600" lvl="0" marL="838200" rtl="0" algn="just">
              <a:spcBef>
                <a:spcPts val="2400"/>
              </a:spcBef>
              <a:spcAft>
                <a:spcPts val="0"/>
              </a:spcAft>
              <a:buClr>
                <a:srgbClr val="6C64AD"/>
              </a:buClr>
              <a:buSzPts val="2000"/>
              <a:buFont typeface="Arial"/>
              <a:buChar char="●"/>
            </a:pPr>
            <a:r>
              <a:rPr lang="en" sz="2000">
                <a:solidFill>
                  <a:srgbClr val="6C64AD"/>
                </a:solidFill>
                <a:latin typeface="Arial"/>
                <a:ea typeface="Arial"/>
                <a:cs typeface="Arial"/>
                <a:sym typeface="Arial"/>
              </a:rPr>
              <a:t>Symbols – when something stands not only for itself ( a literal meaning), but also stands for something else (a figurative meaning) e.g. The feather in the film </a:t>
            </a:r>
            <a:r>
              <a:rPr i="1" lang="en" sz="2000">
                <a:solidFill>
                  <a:srgbClr val="6C64AD"/>
                </a:solidFill>
                <a:latin typeface="Arial"/>
                <a:ea typeface="Arial"/>
                <a:cs typeface="Arial"/>
                <a:sym typeface="Arial"/>
              </a:rPr>
              <a:t>Forrest Gump</a:t>
            </a:r>
            <a:r>
              <a:rPr lang="en" sz="2000">
                <a:solidFill>
                  <a:srgbClr val="6C64AD"/>
                </a:solidFill>
                <a:latin typeface="Arial"/>
                <a:ea typeface="Arial"/>
                <a:cs typeface="Arial"/>
                <a:sym typeface="Arial"/>
              </a:rPr>
              <a:t> symbolizes his destiny.</a:t>
            </a:r>
            <a:endParaRPr sz="2000">
              <a:solidFill>
                <a:srgbClr val="6C64AD"/>
              </a:solidFill>
              <a:latin typeface="Arial"/>
              <a:ea typeface="Arial"/>
              <a:cs typeface="Arial"/>
              <a:sym typeface="Arial"/>
            </a:endParaRPr>
          </a:p>
          <a:p>
            <a:pPr indent="-355600" lvl="0" marL="838200" rtl="0" algn="just">
              <a:spcBef>
                <a:spcPts val="0"/>
              </a:spcBef>
              <a:spcAft>
                <a:spcPts val="0"/>
              </a:spcAft>
              <a:buClr>
                <a:srgbClr val="077FAB"/>
              </a:buClr>
              <a:buSzPts val="2000"/>
              <a:buFont typeface="Arial"/>
              <a:buChar char="●"/>
            </a:pPr>
            <a:r>
              <a:rPr lang="en" sz="2000">
                <a:solidFill>
                  <a:srgbClr val="077FAB"/>
                </a:solidFill>
                <a:latin typeface="Arial"/>
                <a:ea typeface="Arial"/>
                <a:cs typeface="Arial"/>
                <a:sym typeface="Arial"/>
              </a:rPr>
              <a:t>What images are used in the film? e.g. color, objects etc.</a:t>
            </a:r>
            <a:endParaRPr sz="2000">
              <a:solidFill>
                <a:srgbClr val="077FAB"/>
              </a:solidFill>
              <a:latin typeface="Arial"/>
              <a:ea typeface="Arial"/>
              <a:cs typeface="Arial"/>
              <a:sym typeface="Arial"/>
            </a:endParaRPr>
          </a:p>
          <a:p>
            <a:pPr indent="-355600" lvl="0" marL="838200" rtl="0" algn="just">
              <a:spcBef>
                <a:spcPts val="0"/>
              </a:spcBef>
              <a:spcAft>
                <a:spcPts val="0"/>
              </a:spcAft>
              <a:buClr>
                <a:srgbClr val="6C64AD"/>
              </a:buClr>
              <a:buSzPts val="2000"/>
              <a:buFont typeface="Arial"/>
              <a:buChar char="●"/>
            </a:pPr>
            <a:r>
              <a:rPr lang="en" sz="2000">
                <a:solidFill>
                  <a:srgbClr val="6C64AD"/>
                </a:solidFill>
                <a:latin typeface="Arial"/>
                <a:ea typeface="Arial"/>
                <a:cs typeface="Arial"/>
                <a:sym typeface="Arial"/>
              </a:rPr>
              <a:t>Can you find any symbols?</a:t>
            </a:r>
            <a:endParaRPr sz="2000">
              <a:solidFill>
                <a:srgbClr val="6C64AD"/>
              </a:solidFill>
              <a:latin typeface="Arial"/>
              <a:ea typeface="Arial"/>
              <a:cs typeface="Arial"/>
              <a:sym typeface="Arial"/>
            </a:endParaRPr>
          </a:p>
          <a:p>
            <a:pPr indent="0" lvl="0" marL="0" rtl="0" algn="l">
              <a:spcBef>
                <a:spcPts val="3000"/>
              </a:spcBef>
              <a:spcAft>
                <a:spcPts val="1200"/>
              </a:spcAft>
              <a:buNone/>
            </a:pPr>
            <a:r>
              <a:t/>
            </a:r>
            <a:endParaRPr sz="2300">
              <a:solidFill>
                <a:srgbClr val="434343"/>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lnSpc>
                <a:spcPct val="150000"/>
              </a:lnSpc>
              <a:spcBef>
                <a:spcPts val="2000"/>
              </a:spcBef>
              <a:spcAft>
                <a:spcPts val="0"/>
              </a:spcAft>
              <a:buClr>
                <a:schemeClr val="dk1"/>
              </a:buClr>
              <a:buSzPts val="990"/>
              <a:buFont typeface="Arial"/>
              <a:buNone/>
            </a:pPr>
            <a:r>
              <a:rPr b="1" i="1" lang="en" sz="2970">
                <a:solidFill>
                  <a:srgbClr val="6C64AD"/>
                </a:solidFill>
                <a:latin typeface="Times New Roman"/>
                <a:ea typeface="Times New Roman"/>
                <a:cs typeface="Times New Roman"/>
                <a:sym typeface="Times New Roman"/>
              </a:rPr>
              <a:t>Theme</a:t>
            </a:r>
            <a:endParaRPr b="1" i="1" sz="2970">
              <a:solidFill>
                <a:srgbClr val="6C64AD"/>
              </a:solidFill>
              <a:latin typeface="Times New Roman"/>
              <a:ea typeface="Times New Roman"/>
              <a:cs typeface="Times New Roman"/>
              <a:sym typeface="Times New Roman"/>
            </a:endParaRPr>
          </a:p>
          <a:p>
            <a:pPr indent="0" lvl="0" marL="0" rtl="0" algn="ctr">
              <a:spcBef>
                <a:spcPts val="1300"/>
              </a:spcBef>
              <a:spcAft>
                <a:spcPts val="0"/>
              </a:spcAft>
              <a:buSzPts val="990"/>
              <a:buNone/>
            </a:pPr>
            <a:r>
              <a:t/>
            </a:r>
            <a:endParaRPr sz="4500">
              <a:latin typeface="Times New Roman"/>
              <a:ea typeface="Times New Roman"/>
              <a:cs typeface="Times New Roman"/>
              <a:sym typeface="Times New Roman"/>
            </a:endParaRPr>
          </a:p>
        </p:txBody>
      </p:sp>
      <p:sp>
        <p:nvSpPr>
          <p:cNvPr id="135" name="Google Shape;135;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87350" lvl="0" marL="838200" rtl="0" algn="l">
              <a:spcBef>
                <a:spcPts val="1200"/>
              </a:spcBef>
              <a:spcAft>
                <a:spcPts val="0"/>
              </a:spcAft>
              <a:buClr>
                <a:srgbClr val="1155CC"/>
              </a:buClr>
              <a:buSzPts val="2500"/>
              <a:buFont typeface="Arial"/>
              <a:buChar char="●"/>
            </a:pPr>
            <a:r>
              <a:rPr lang="en" sz="2500">
                <a:solidFill>
                  <a:srgbClr val="1155CC"/>
                </a:solidFill>
                <a:latin typeface="Arial"/>
                <a:ea typeface="Arial"/>
                <a:cs typeface="Arial"/>
                <a:sym typeface="Arial"/>
              </a:rPr>
              <a:t>What are the universal ideas that </a:t>
            </a:r>
            <a:r>
              <a:rPr i="1" lang="en" sz="2500">
                <a:solidFill>
                  <a:srgbClr val="1155CC"/>
                </a:solidFill>
                <a:latin typeface="Arial"/>
                <a:ea typeface="Arial"/>
                <a:cs typeface="Arial"/>
                <a:sym typeface="Arial"/>
              </a:rPr>
              <a:t>shine</a:t>
            </a:r>
            <a:r>
              <a:rPr lang="en" sz="2500">
                <a:solidFill>
                  <a:srgbClr val="1155CC"/>
                </a:solidFill>
                <a:latin typeface="Arial"/>
                <a:ea typeface="Arial"/>
                <a:cs typeface="Arial"/>
                <a:sym typeface="Arial"/>
              </a:rPr>
              <a:t> through in the film (in other words, what is it about, in general)?</a:t>
            </a:r>
            <a:endParaRPr sz="2500">
              <a:solidFill>
                <a:srgbClr val="1155CC"/>
              </a:solidFill>
              <a:latin typeface="Arial"/>
              <a:ea typeface="Arial"/>
              <a:cs typeface="Arial"/>
              <a:sym typeface="Arial"/>
            </a:endParaRPr>
          </a:p>
          <a:p>
            <a:pPr indent="0" lvl="0" marL="0" rtl="0" algn="l">
              <a:spcBef>
                <a:spcPts val="3000"/>
              </a:spcBef>
              <a:spcAft>
                <a:spcPts val="1200"/>
              </a:spcAft>
              <a:buNone/>
            </a:pPr>
            <a:r>
              <a:t/>
            </a:r>
            <a:endParaRPr sz="3100">
              <a:solidFill>
                <a:srgbClr val="1155CC"/>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blip>
          <a:stretch>
            <a:fillRect/>
          </a:stretch>
        </p:blipFill>
        <p:spPr>
          <a:xfrm>
            <a:off x="798125" y="170150"/>
            <a:ext cx="7715249" cy="4244450"/>
          </a:xfrm>
          <a:prstGeom prst="rect">
            <a:avLst/>
          </a:prstGeom>
          <a:noFill/>
          <a:ln>
            <a:noFill/>
          </a:ln>
        </p:spPr>
      </p:pic>
      <p:sp>
        <p:nvSpPr>
          <p:cNvPr id="141" name="Google Shape;141;p27"/>
          <p:cNvSpPr txBox="1"/>
          <p:nvPr/>
        </p:nvSpPr>
        <p:spPr>
          <a:xfrm>
            <a:off x="514350" y="4629150"/>
            <a:ext cx="83004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900">
                <a:solidFill>
                  <a:schemeClr val="lt2"/>
                </a:solidFill>
                <a:latin typeface="Old Standard TT"/>
                <a:ea typeface="Old Standard TT"/>
                <a:cs typeface="Old Standard TT"/>
                <a:sym typeface="Old Standard TT"/>
              </a:rPr>
              <a:t>Fig. c. Still from </a:t>
            </a:r>
            <a:r>
              <a:rPr b="1" i="1" lang="en" sz="1900">
                <a:solidFill>
                  <a:schemeClr val="lt2"/>
                </a:solidFill>
                <a:latin typeface="Old Standard TT"/>
                <a:ea typeface="Old Standard TT"/>
                <a:cs typeface="Old Standard TT"/>
                <a:sym typeface="Old Standard TT"/>
              </a:rPr>
              <a:t>Yeelen </a:t>
            </a:r>
            <a:r>
              <a:rPr b="1" lang="en" sz="1900">
                <a:solidFill>
                  <a:schemeClr val="lt2"/>
                </a:solidFill>
                <a:latin typeface="Old Standard TT"/>
                <a:ea typeface="Old Standard TT"/>
                <a:cs typeface="Old Standard TT"/>
                <a:sym typeface="Old Standard TT"/>
              </a:rPr>
              <a:t>(1987) dir. </a:t>
            </a:r>
            <a:r>
              <a:rPr b="1" i="1" lang="en" sz="1900">
                <a:solidFill>
                  <a:schemeClr val="lt2"/>
                </a:solidFill>
                <a:latin typeface="Old Standard TT"/>
                <a:ea typeface="Old Standard TT"/>
                <a:cs typeface="Old Standard TT"/>
                <a:sym typeface="Old Standard TT"/>
              </a:rPr>
              <a:t>Souleymane Cissé</a:t>
            </a:r>
            <a:endParaRPr b="1" sz="1900">
              <a:solidFill>
                <a:schemeClr val="lt2"/>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512700" y="603025"/>
            <a:ext cx="8118600" cy="2813100"/>
          </a:xfrm>
          <a:prstGeom prst="rect">
            <a:avLst/>
          </a:prstGeom>
        </p:spPr>
        <p:txBody>
          <a:bodyPr anchorCtr="0" anchor="b" bIns="91425" lIns="91425" spcFirstLastPara="1" rIns="91425" wrap="square" tIns="91425">
            <a:noAutofit/>
          </a:bodyPr>
          <a:lstStyle/>
          <a:p>
            <a:pPr indent="0" lvl="0" marL="0" rtl="0" algn="ctr">
              <a:lnSpc>
                <a:spcPct val="150000"/>
              </a:lnSpc>
              <a:spcBef>
                <a:spcPts val="2600"/>
              </a:spcBef>
              <a:spcAft>
                <a:spcPts val="0"/>
              </a:spcAft>
              <a:buClr>
                <a:schemeClr val="dk1"/>
              </a:buClr>
              <a:buSzPts val="990"/>
              <a:buFont typeface="Arial"/>
              <a:buNone/>
            </a:pPr>
            <a:r>
              <a:t/>
            </a:r>
            <a:endParaRPr b="1" i="1" sz="3155">
              <a:solidFill>
                <a:srgbClr val="077FAB"/>
              </a:solidFill>
              <a:latin typeface="Times New Roman"/>
              <a:ea typeface="Times New Roman"/>
              <a:cs typeface="Times New Roman"/>
              <a:sym typeface="Times New Roman"/>
            </a:endParaRPr>
          </a:p>
          <a:p>
            <a:pPr indent="0" lvl="0" marL="0" rtl="0" algn="ctr">
              <a:lnSpc>
                <a:spcPct val="150000"/>
              </a:lnSpc>
              <a:spcBef>
                <a:spcPts val="2600"/>
              </a:spcBef>
              <a:spcAft>
                <a:spcPts val="0"/>
              </a:spcAft>
              <a:buClr>
                <a:schemeClr val="dk1"/>
              </a:buClr>
              <a:buSzPts val="990"/>
              <a:buFont typeface="Arial"/>
              <a:buNone/>
            </a:pPr>
            <a:r>
              <a:t/>
            </a:r>
            <a:endParaRPr b="1" i="1" sz="3155">
              <a:solidFill>
                <a:srgbClr val="077FAB"/>
              </a:solidFill>
              <a:latin typeface="Times New Roman"/>
              <a:ea typeface="Times New Roman"/>
              <a:cs typeface="Times New Roman"/>
              <a:sym typeface="Times New Roman"/>
            </a:endParaRPr>
          </a:p>
          <a:p>
            <a:pPr indent="0" lvl="0" marL="0" rtl="0" algn="ctr">
              <a:lnSpc>
                <a:spcPct val="150000"/>
              </a:lnSpc>
              <a:spcBef>
                <a:spcPts val="2600"/>
              </a:spcBef>
              <a:spcAft>
                <a:spcPts val="0"/>
              </a:spcAft>
              <a:buClr>
                <a:schemeClr val="dk1"/>
              </a:buClr>
              <a:buSzPts val="990"/>
              <a:buFont typeface="Arial"/>
              <a:buNone/>
            </a:pPr>
            <a:r>
              <a:t/>
            </a:r>
            <a:endParaRPr b="1" i="1" sz="3155">
              <a:solidFill>
                <a:srgbClr val="077FAB"/>
              </a:solidFill>
              <a:latin typeface="Times New Roman"/>
              <a:ea typeface="Times New Roman"/>
              <a:cs typeface="Times New Roman"/>
              <a:sym typeface="Times New Roman"/>
            </a:endParaRPr>
          </a:p>
          <a:p>
            <a:pPr indent="0" lvl="0" marL="0" rtl="0" algn="ctr">
              <a:lnSpc>
                <a:spcPct val="150000"/>
              </a:lnSpc>
              <a:spcBef>
                <a:spcPts val="2600"/>
              </a:spcBef>
              <a:spcAft>
                <a:spcPts val="0"/>
              </a:spcAft>
              <a:buClr>
                <a:schemeClr val="dk1"/>
              </a:buClr>
              <a:buSzPts val="990"/>
              <a:buFont typeface="Arial"/>
              <a:buNone/>
            </a:pPr>
            <a:r>
              <a:t/>
            </a:r>
            <a:endParaRPr b="1" i="1" sz="3155">
              <a:solidFill>
                <a:srgbClr val="077FAB"/>
              </a:solidFill>
              <a:latin typeface="Times New Roman"/>
              <a:ea typeface="Times New Roman"/>
              <a:cs typeface="Times New Roman"/>
              <a:sym typeface="Times New Roman"/>
            </a:endParaRPr>
          </a:p>
          <a:p>
            <a:pPr indent="0" lvl="0" marL="0" rtl="0" algn="l">
              <a:spcBef>
                <a:spcPts val="1700"/>
              </a:spcBef>
              <a:spcAft>
                <a:spcPts val="0"/>
              </a:spcAft>
              <a:buSzPts val="990"/>
              <a:buNone/>
            </a:pPr>
            <a:r>
              <a:rPr i="1" lang="en" sz="6500">
                <a:solidFill>
                  <a:schemeClr val="accent4"/>
                </a:solidFill>
                <a:latin typeface="Times New Roman"/>
                <a:ea typeface="Times New Roman"/>
                <a:cs typeface="Times New Roman"/>
                <a:sym typeface="Times New Roman"/>
              </a:rPr>
              <a:t>Cinematic Effects</a:t>
            </a:r>
            <a:r>
              <a:rPr i="1" lang="en" sz="6500">
                <a:latin typeface="Times New Roman"/>
                <a:ea typeface="Times New Roman"/>
                <a:cs typeface="Times New Roman"/>
                <a:sym typeface="Times New Roman"/>
              </a:rPr>
              <a:t>: Closer Features of Films</a:t>
            </a:r>
            <a:endParaRPr i="1" sz="6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600">
                <a:latin typeface="Times New Roman"/>
                <a:ea typeface="Times New Roman"/>
                <a:cs typeface="Times New Roman"/>
                <a:sym typeface="Times New Roman"/>
              </a:rPr>
              <a:t>Soundtrack</a:t>
            </a:r>
            <a:endParaRPr sz="6600">
              <a:latin typeface="Times New Roman"/>
              <a:ea typeface="Times New Roman"/>
              <a:cs typeface="Times New Roman"/>
              <a:sym typeface="Times New Roman"/>
            </a:endParaRPr>
          </a:p>
        </p:txBody>
      </p:sp>
      <p:sp>
        <p:nvSpPr>
          <p:cNvPr id="152" name="Google Shape;152;p2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Features of Aurality</a:t>
            </a:r>
            <a:endParaRPr i="1"/>
          </a:p>
        </p:txBody>
      </p:sp>
      <p:sp>
        <p:nvSpPr>
          <p:cNvPr id="153" name="Google Shape;153;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55600" lvl="0" marL="838200" rtl="0" algn="l">
              <a:spcBef>
                <a:spcPts val="1200"/>
              </a:spcBef>
              <a:spcAft>
                <a:spcPts val="0"/>
              </a:spcAft>
              <a:buClr>
                <a:srgbClr val="F3F3F3"/>
              </a:buClr>
              <a:buSzPts val="2000"/>
              <a:buFont typeface="Arial"/>
              <a:buChar char="●"/>
            </a:pPr>
            <a:r>
              <a:rPr lang="en" sz="2000">
                <a:solidFill>
                  <a:schemeClr val="accent6"/>
                </a:solidFill>
                <a:latin typeface="Arial"/>
                <a:ea typeface="Arial"/>
                <a:cs typeface="Arial"/>
                <a:sym typeface="Arial"/>
              </a:rPr>
              <a:t>includes both dialogue and music, as well as all the other sounds in a film. </a:t>
            </a:r>
            <a:r>
              <a:rPr lang="en" sz="2000">
                <a:solidFill>
                  <a:srgbClr val="F3F3F3"/>
                </a:solidFill>
                <a:latin typeface="Arial"/>
                <a:ea typeface="Arial"/>
                <a:cs typeface="Arial"/>
                <a:sym typeface="Arial"/>
              </a:rPr>
              <a:t> </a:t>
            </a:r>
            <a:endParaRPr sz="2000">
              <a:solidFill>
                <a:srgbClr val="F3F3F3"/>
              </a:solidFill>
              <a:latin typeface="Arial"/>
              <a:ea typeface="Arial"/>
              <a:cs typeface="Arial"/>
              <a:sym typeface="Arial"/>
            </a:endParaRPr>
          </a:p>
          <a:p>
            <a:pPr indent="-355600" lvl="0" marL="838200" rtl="0" algn="l">
              <a:spcBef>
                <a:spcPts val="0"/>
              </a:spcBef>
              <a:spcAft>
                <a:spcPts val="0"/>
              </a:spcAft>
              <a:buClr>
                <a:schemeClr val="accent2"/>
              </a:buClr>
              <a:buSzPts val="2000"/>
              <a:buFont typeface="Arial"/>
              <a:buChar char="●"/>
            </a:pPr>
            <a:r>
              <a:rPr lang="en" sz="2000">
                <a:solidFill>
                  <a:schemeClr val="accent2"/>
                </a:solidFill>
                <a:latin typeface="Arial"/>
                <a:ea typeface="Arial"/>
                <a:cs typeface="Arial"/>
                <a:sym typeface="Arial"/>
              </a:rPr>
              <a:t>enhances the atmosphere of the film (what effect does the choice of music have? Does it suit the theme?)</a:t>
            </a:r>
            <a:endParaRPr sz="2000">
              <a:solidFill>
                <a:schemeClr val="accent2"/>
              </a:solidFill>
              <a:latin typeface="Arial"/>
              <a:ea typeface="Arial"/>
              <a:cs typeface="Arial"/>
              <a:sym typeface="Arial"/>
            </a:endParaRPr>
          </a:p>
          <a:p>
            <a:pPr indent="-355600" lvl="0" marL="838200" rtl="0" algn="l">
              <a:spcBef>
                <a:spcPts val="0"/>
              </a:spcBef>
              <a:spcAft>
                <a:spcPts val="0"/>
              </a:spcAft>
              <a:buClr>
                <a:schemeClr val="lt2"/>
              </a:buClr>
              <a:buSzPts val="2000"/>
              <a:buFont typeface="Arial"/>
              <a:buChar char="●"/>
            </a:pPr>
            <a:r>
              <a:rPr lang="en" sz="2000">
                <a:solidFill>
                  <a:schemeClr val="lt2"/>
                </a:solidFill>
                <a:latin typeface="Arial"/>
                <a:ea typeface="Arial"/>
                <a:cs typeface="Arial"/>
                <a:sym typeface="Arial"/>
              </a:rPr>
              <a:t>Are any particular sounds accentuated?</a:t>
            </a:r>
            <a:endParaRPr sz="2000">
              <a:solidFill>
                <a:schemeClr val="lt2"/>
              </a:solidFill>
              <a:latin typeface="Arial"/>
              <a:ea typeface="Arial"/>
              <a:cs typeface="Arial"/>
              <a:sym typeface="Arial"/>
            </a:endParaRPr>
          </a:p>
          <a:p>
            <a:pPr indent="0" lvl="0" marL="0" rtl="0" algn="l">
              <a:spcBef>
                <a:spcPts val="3000"/>
              </a:spcBef>
              <a:spcAft>
                <a:spcPts val="1200"/>
              </a:spcAft>
              <a:buNone/>
            </a:pPr>
            <a:r>
              <a:t/>
            </a:r>
            <a:endParaRPr sz="2600">
              <a:solidFill>
                <a:srgbClr val="F3F3F3"/>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lnSpc>
                <a:spcPct val="150000"/>
              </a:lnSpc>
              <a:spcBef>
                <a:spcPts val="2000"/>
              </a:spcBef>
              <a:spcAft>
                <a:spcPts val="0"/>
              </a:spcAft>
              <a:buClr>
                <a:schemeClr val="dk1"/>
              </a:buClr>
              <a:buSzPts val="1100"/>
              <a:buFont typeface="Arial"/>
              <a:buNone/>
            </a:pPr>
            <a:r>
              <a:t/>
            </a:r>
            <a:endParaRPr b="1" sz="2900">
              <a:solidFill>
                <a:srgbClr val="6C64AD"/>
              </a:solidFill>
              <a:latin typeface="Times New Roman"/>
              <a:ea typeface="Times New Roman"/>
              <a:cs typeface="Times New Roman"/>
              <a:sym typeface="Times New Roman"/>
            </a:endParaRPr>
          </a:p>
          <a:p>
            <a:pPr indent="0" lvl="0" marL="0" rtl="0" algn="ctr">
              <a:spcBef>
                <a:spcPts val="1300"/>
              </a:spcBef>
              <a:spcAft>
                <a:spcPts val="0"/>
              </a:spcAft>
              <a:buNone/>
            </a:pPr>
            <a:r>
              <a:rPr lang="en" sz="5800">
                <a:latin typeface="Times New Roman"/>
                <a:ea typeface="Times New Roman"/>
                <a:cs typeface="Times New Roman"/>
                <a:sym typeface="Times New Roman"/>
              </a:rPr>
              <a:t>Use of Camera</a:t>
            </a:r>
            <a:endParaRPr sz="5800">
              <a:latin typeface="Times New Roman"/>
              <a:ea typeface="Times New Roman"/>
              <a:cs typeface="Times New Roman"/>
              <a:sym typeface="Times New Roman"/>
            </a:endParaRPr>
          </a:p>
        </p:txBody>
      </p:sp>
      <p:sp>
        <p:nvSpPr>
          <p:cNvPr id="159" name="Google Shape;159;p3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Capturing Motion</a:t>
            </a:r>
            <a:endParaRPr i="1"/>
          </a:p>
        </p:txBody>
      </p:sp>
      <p:sp>
        <p:nvSpPr>
          <p:cNvPr id="160" name="Google Shape;160;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A camera shot is based on the camera’s distance from the object.</a:t>
            </a:r>
            <a:endParaRPr>
              <a:solidFill>
                <a:schemeClr val="accent4"/>
              </a:solidFill>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four basic shots used in films are: </a:t>
            </a:r>
            <a:endParaRPr>
              <a:latin typeface="Arial"/>
              <a:ea typeface="Arial"/>
              <a:cs typeface="Arial"/>
              <a:sym typeface="Arial"/>
            </a:endParaRPr>
          </a:p>
          <a:p>
            <a:pPr indent="-317500" lvl="1" marL="914400" rtl="0" algn="l">
              <a:spcBef>
                <a:spcPts val="0"/>
              </a:spcBef>
              <a:spcAft>
                <a:spcPts val="0"/>
              </a:spcAft>
              <a:buClr>
                <a:schemeClr val="accent4"/>
              </a:buClr>
              <a:buSzPts val="1400"/>
              <a:buFont typeface="Arial"/>
              <a:buChar char="○"/>
            </a:pPr>
            <a:r>
              <a:rPr lang="en">
                <a:solidFill>
                  <a:schemeClr val="accent4"/>
                </a:solidFill>
                <a:latin typeface="Arial"/>
                <a:ea typeface="Arial"/>
                <a:cs typeface="Arial"/>
                <a:sym typeface="Arial"/>
              </a:rPr>
              <a:t>a close-up – a very close shot where the camera lens focuses on some detail or the actor’s face.</a:t>
            </a:r>
            <a:endParaRPr>
              <a:solidFill>
                <a:schemeClr val="accent4"/>
              </a:solidFill>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medium shot – a shot where the camera lens picks up some background or upper half of the actor.</a:t>
            </a:r>
            <a:endParaRPr>
              <a:latin typeface="Arial"/>
              <a:ea typeface="Arial"/>
              <a:cs typeface="Arial"/>
              <a:sym typeface="Arial"/>
            </a:endParaRPr>
          </a:p>
          <a:p>
            <a:pPr indent="-317500" lvl="1" marL="914400" rtl="0" algn="l">
              <a:spcBef>
                <a:spcPts val="0"/>
              </a:spcBef>
              <a:spcAft>
                <a:spcPts val="0"/>
              </a:spcAft>
              <a:buClr>
                <a:schemeClr val="accent4"/>
              </a:buClr>
              <a:buSzPts val="1400"/>
              <a:buFont typeface="Arial"/>
              <a:buChar char="○"/>
            </a:pPr>
            <a:r>
              <a:rPr lang="en">
                <a:solidFill>
                  <a:schemeClr val="accent4"/>
                </a:solidFill>
                <a:latin typeface="Arial"/>
                <a:ea typeface="Arial"/>
                <a:cs typeface="Arial"/>
                <a:sym typeface="Arial"/>
              </a:rPr>
              <a:t>full shot – a shot where the camera lens has full view of the actor.</a:t>
            </a:r>
            <a:endParaRPr>
              <a:solidFill>
                <a:schemeClr val="accent4"/>
              </a:solidFill>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long shot – shot taken at a distance from an object.</a:t>
            </a:r>
            <a:endParaRPr>
              <a:latin typeface="Arial"/>
              <a:ea typeface="Arial"/>
              <a:cs typeface="Arial"/>
              <a:sym typeface="Arial"/>
            </a:endParaRPr>
          </a:p>
          <a:p>
            <a:pPr indent="0" lvl="0" marL="0" rtl="0" algn="l">
              <a:spcBef>
                <a:spcPts val="1200"/>
              </a:spcBef>
              <a:spcAft>
                <a:spcPts val="1200"/>
              </a:spcAft>
              <a:buSzPts val="688"/>
              <a:buNone/>
            </a:pPr>
            <a:r>
              <a:t/>
            </a:r>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Use of Camera Continued</a:t>
            </a:r>
            <a:endParaRPr/>
          </a:p>
        </p:txBody>
      </p:sp>
      <p:sp>
        <p:nvSpPr>
          <p:cNvPr id="166" name="Google Shape;166;p3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Capturing Movement</a:t>
            </a:r>
            <a:endParaRPr/>
          </a:p>
        </p:txBody>
      </p:sp>
      <p:sp>
        <p:nvSpPr>
          <p:cNvPr id="167" name="Google Shape;167;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4805" lvl="0" marL="457200" rtl="0" algn="l">
              <a:lnSpc>
                <a:spcPct val="95000"/>
              </a:lnSpc>
              <a:spcBef>
                <a:spcPts val="0"/>
              </a:spcBef>
              <a:spcAft>
                <a:spcPts val="0"/>
              </a:spcAft>
              <a:buClr>
                <a:schemeClr val="accent4"/>
              </a:buClr>
              <a:buSzPts val="1830"/>
              <a:buFont typeface="Arial"/>
              <a:buChar char="●"/>
            </a:pPr>
            <a:r>
              <a:rPr lang="en" sz="1829">
                <a:solidFill>
                  <a:schemeClr val="accent4"/>
                </a:solidFill>
                <a:latin typeface="Arial"/>
                <a:ea typeface="Arial"/>
                <a:cs typeface="Arial"/>
                <a:sym typeface="Arial"/>
              </a:rPr>
              <a:t>What camera shots can you identify in the film? How are they used?</a:t>
            </a:r>
            <a:endParaRPr sz="1829">
              <a:solidFill>
                <a:schemeClr val="accent4"/>
              </a:solidFill>
              <a:latin typeface="Arial"/>
              <a:ea typeface="Arial"/>
              <a:cs typeface="Arial"/>
              <a:sym typeface="Arial"/>
            </a:endParaRPr>
          </a:p>
          <a:p>
            <a:pPr indent="-344805" lvl="0" marL="457200" rtl="0" algn="l">
              <a:lnSpc>
                <a:spcPct val="95000"/>
              </a:lnSpc>
              <a:spcBef>
                <a:spcPts val="0"/>
              </a:spcBef>
              <a:spcAft>
                <a:spcPts val="0"/>
              </a:spcAft>
              <a:buSzPts val="1830"/>
              <a:buFont typeface="Arial"/>
              <a:buChar char="●"/>
            </a:pPr>
            <a:r>
              <a:rPr lang="en" sz="1829">
                <a:latin typeface="Arial"/>
                <a:ea typeface="Arial"/>
                <a:cs typeface="Arial"/>
                <a:sym typeface="Arial"/>
              </a:rPr>
              <a:t>A camera angle is how the camera is tilted while filming. </a:t>
            </a:r>
            <a:endParaRPr sz="1829">
              <a:latin typeface="Arial"/>
              <a:ea typeface="Arial"/>
              <a:cs typeface="Arial"/>
              <a:sym typeface="Arial"/>
            </a:endParaRPr>
          </a:p>
          <a:p>
            <a:pPr indent="-323215" lvl="1" marL="914400" rtl="0" algn="l">
              <a:lnSpc>
                <a:spcPct val="95000"/>
              </a:lnSpc>
              <a:spcBef>
                <a:spcPts val="0"/>
              </a:spcBef>
              <a:spcAft>
                <a:spcPts val="0"/>
              </a:spcAft>
              <a:buClr>
                <a:schemeClr val="accent4"/>
              </a:buClr>
              <a:buSzPts val="1490"/>
              <a:buFont typeface="Arial"/>
              <a:buChar char="○"/>
            </a:pPr>
            <a:r>
              <a:rPr lang="en" sz="1490">
                <a:solidFill>
                  <a:schemeClr val="accent4"/>
                </a:solidFill>
                <a:latin typeface="Arial"/>
                <a:ea typeface="Arial"/>
                <a:cs typeface="Arial"/>
                <a:sym typeface="Arial"/>
              </a:rPr>
              <a:t>straight-on angle – The camera is at the same height as the object.</a:t>
            </a:r>
            <a:endParaRPr sz="1490">
              <a:solidFill>
                <a:schemeClr val="accent4"/>
              </a:solidFill>
              <a:latin typeface="Arial"/>
              <a:ea typeface="Arial"/>
              <a:cs typeface="Arial"/>
              <a:sym typeface="Arial"/>
            </a:endParaRPr>
          </a:p>
          <a:p>
            <a:pPr indent="-323215" lvl="1" marL="914400" rtl="0" algn="l">
              <a:lnSpc>
                <a:spcPct val="95000"/>
              </a:lnSpc>
              <a:spcBef>
                <a:spcPts val="0"/>
              </a:spcBef>
              <a:spcAft>
                <a:spcPts val="0"/>
              </a:spcAft>
              <a:buClr>
                <a:schemeClr val="accent4"/>
              </a:buClr>
              <a:buSzPts val="1490"/>
              <a:buFont typeface="Arial"/>
              <a:buChar char="○"/>
            </a:pPr>
            <a:r>
              <a:rPr lang="en" sz="1490">
                <a:solidFill>
                  <a:schemeClr val="accent4"/>
                </a:solidFill>
                <a:latin typeface="Arial"/>
                <a:ea typeface="Arial"/>
                <a:cs typeface="Arial"/>
                <a:sym typeface="Arial"/>
              </a:rPr>
              <a:t>high angle – The camera is filming from above the object.</a:t>
            </a:r>
            <a:endParaRPr sz="1490">
              <a:solidFill>
                <a:schemeClr val="accent4"/>
              </a:solidFill>
              <a:latin typeface="Arial"/>
              <a:ea typeface="Arial"/>
              <a:cs typeface="Arial"/>
              <a:sym typeface="Arial"/>
            </a:endParaRPr>
          </a:p>
          <a:p>
            <a:pPr indent="-323215" lvl="1" marL="914400" rtl="0" algn="l">
              <a:lnSpc>
                <a:spcPct val="95000"/>
              </a:lnSpc>
              <a:spcBef>
                <a:spcPts val="0"/>
              </a:spcBef>
              <a:spcAft>
                <a:spcPts val="0"/>
              </a:spcAft>
              <a:buClr>
                <a:schemeClr val="accent4"/>
              </a:buClr>
              <a:buSzPts val="1490"/>
              <a:buFont typeface="Arial"/>
              <a:buChar char="○"/>
            </a:pPr>
            <a:r>
              <a:rPr lang="en" sz="1490">
                <a:solidFill>
                  <a:schemeClr val="accent4"/>
                </a:solidFill>
                <a:latin typeface="Arial"/>
                <a:ea typeface="Arial"/>
                <a:cs typeface="Arial"/>
                <a:sym typeface="Arial"/>
              </a:rPr>
              <a:t>low angle – The camera is looking up at the object.</a:t>
            </a:r>
            <a:endParaRPr sz="1490">
              <a:solidFill>
                <a:schemeClr val="accent4"/>
              </a:solidFill>
              <a:latin typeface="Arial"/>
              <a:ea typeface="Arial"/>
              <a:cs typeface="Arial"/>
              <a:sym typeface="Arial"/>
            </a:endParaRPr>
          </a:p>
          <a:p>
            <a:pPr indent="-323215" lvl="1" marL="914400" rtl="0" algn="l">
              <a:lnSpc>
                <a:spcPct val="95000"/>
              </a:lnSpc>
              <a:spcBef>
                <a:spcPts val="0"/>
              </a:spcBef>
              <a:spcAft>
                <a:spcPts val="0"/>
              </a:spcAft>
              <a:buClr>
                <a:schemeClr val="accent4"/>
              </a:buClr>
              <a:buSzPts val="1490"/>
              <a:buFont typeface="Arial"/>
              <a:buChar char="○"/>
            </a:pPr>
            <a:r>
              <a:rPr lang="en" sz="1490">
                <a:solidFill>
                  <a:schemeClr val="accent4"/>
                </a:solidFill>
                <a:latin typeface="Arial"/>
                <a:ea typeface="Arial"/>
                <a:cs typeface="Arial"/>
                <a:sym typeface="Arial"/>
              </a:rPr>
              <a:t>oblique angle – The camera is tilted sideways.</a:t>
            </a:r>
            <a:endParaRPr sz="1490">
              <a:solidFill>
                <a:schemeClr val="accent4"/>
              </a:solidFill>
              <a:latin typeface="Arial"/>
              <a:ea typeface="Arial"/>
              <a:cs typeface="Arial"/>
              <a:sym typeface="Arial"/>
            </a:endParaRPr>
          </a:p>
          <a:p>
            <a:pPr indent="-344805" lvl="0" marL="457200" rtl="0" algn="l">
              <a:lnSpc>
                <a:spcPct val="95000"/>
              </a:lnSpc>
              <a:spcBef>
                <a:spcPts val="0"/>
              </a:spcBef>
              <a:spcAft>
                <a:spcPts val="0"/>
              </a:spcAft>
              <a:buSzPts val="1830"/>
              <a:buFont typeface="Arial"/>
              <a:buChar char="●"/>
            </a:pPr>
            <a:r>
              <a:rPr lang="en" sz="1829">
                <a:latin typeface="Arial"/>
                <a:ea typeface="Arial"/>
                <a:cs typeface="Arial"/>
                <a:sym typeface="Arial"/>
              </a:rPr>
              <a:t>Does the way in which the camera is held say anything about the character?</a:t>
            </a:r>
            <a:endParaRPr sz="1829">
              <a:latin typeface="Arial"/>
              <a:ea typeface="Arial"/>
              <a:cs typeface="Arial"/>
              <a:sym typeface="Arial"/>
            </a:endParaRPr>
          </a:p>
          <a:p>
            <a:pPr indent="0" lvl="0" marL="0" rtl="0" algn="l">
              <a:lnSpc>
                <a:spcPct val="95000"/>
              </a:lnSpc>
              <a:spcBef>
                <a:spcPts val="1200"/>
              </a:spcBef>
              <a:spcAft>
                <a:spcPts val="1200"/>
              </a:spcAft>
              <a:buSzPts val="935"/>
              <a:buNone/>
            </a:pPr>
            <a:r>
              <a:t/>
            </a:r>
            <a:endParaRPr sz="1829">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828025" y="152400"/>
            <a:ext cx="7686127" cy="4228450"/>
          </a:xfrm>
          <a:prstGeom prst="rect">
            <a:avLst/>
          </a:prstGeom>
          <a:noFill/>
          <a:ln>
            <a:noFill/>
          </a:ln>
        </p:spPr>
      </p:pic>
      <p:sp>
        <p:nvSpPr>
          <p:cNvPr id="66" name="Google Shape;66;p14"/>
          <p:cNvSpPr txBox="1"/>
          <p:nvPr/>
        </p:nvSpPr>
        <p:spPr>
          <a:xfrm>
            <a:off x="643350" y="4380850"/>
            <a:ext cx="7857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2"/>
                </a:solidFill>
                <a:latin typeface="Old Standard TT"/>
                <a:ea typeface="Old Standard TT"/>
                <a:cs typeface="Old Standard TT"/>
                <a:sym typeface="Old Standard TT"/>
              </a:rPr>
              <a:t>Fig. a. Still from </a:t>
            </a:r>
            <a:r>
              <a:rPr b="1" i="1" lang="en" sz="1900">
                <a:solidFill>
                  <a:schemeClr val="lt2"/>
                </a:solidFill>
                <a:latin typeface="Old Standard TT"/>
                <a:ea typeface="Old Standard TT"/>
                <a:cs typeface="Old Standard TT"/>
                <a:sym typeface="Old Standard TT"/>
              </a:rPr>
              <a:t>Yeelen </a:t>
            </a:r>
            <a:r>
              <a:rPr b="1" lang="en" sz="1900">
                <a:solidFill>
                  <a:schemeClr val="lt2"/>
                </a:solidFill>
                <a:latin typeface="Old Standard TT"/>
                <a:ea typeface="Old Standard TT"/>
                <a:cs typeface="Old Standard TT"/>
                <a:sym typeface="Old Standard TT"/>
              </a:rPr>
              <a:t>(1987) dir. </a:t>
            </a:r>
            <a:r>
              <a:rPr b="1" i="1" lang="en" sz="1900">
                <a:solidFill>
                  <a:schemeClr val="lt2"/>
                </a:solidFill>
                <a:latin typeface="Old Standard TT"/>
                <a:ea typeface="Old Standard TT"/>
                <a:cs typeface="Old Standard TT"/>
                <a:sym typeface="Old Standard TT"/>
              </a:rPr>
              <a:t>Souleymane Cissé</a:t>
            </a:r>
            <a:endParaRPr b="1" sz="1900">
              <a:solidFill>
                <a:schemeClr val="lt2"/>
              </a:solidFill>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2"/>
          <p:cNvPicPr preferRelativeResize="0"/>
          <p:nvPr/>
        </p:nvPicPr>
        <p:blipFill>
          <a:blip r:embed="rId3">
            <a:alphaModFix/>
          </a:blip>
          <a:stretch>
            <a:fillRect/>
          </a:stretch>
        </p:blipFill>
        <p:spPr>
          <a:xfrm>
            <a:off x="703125" y="152425"/>
            <a:ext cx="7686100" cy="4228425"/>
          </a:xfrm>
          <a:prstGeom prst="rect">
            <a:avLst/>
          </a:prstGeom>
          <a:noFill/>
          <a:ln>
            <a:noFill/>
          </a:ln>
        </p:spPr>
      </p:pic>
      <p:sp>
        <p:nvSpPr>
          <p:cNvPr id="173" name="Google Shape;173;p32"/>
          <p:cNvSpPr txBox="1"/>
          <p:nvPr/>
        </p:nvSpPr>
        <p:spPr>
          <a:xfrm>
            <a:off x="372450" y="4522725"/>
            <a:ext cx="84426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900">
                <a:solidFill>
                  <a:schemeClr val="lt2"/>
                </a:solidFill>
                <a:latin typeface="Old Standard TT"/>
                <a:ea typeface="Old Standard TT"/>
                <a:cs typeface="Old Standard TT"/>
                <a:sym typeface="Old Standard TT"/>
              </a:rPr>
              <a:t>Fig. d. Still from </a:t>
            </a:r>
            <a:r>
              <a:rPr b="1" i="1" lang="en" sz="1900">
                <a:solidFill>
                  <a:schemeClr val="lt2"/>
                </a:solidFill>
                <a:latin typeface="Old Standard TT"/>
                <a:ea typeface="Old Standard TT"/>
                <a:cs typeface="Old Standard TT"/>
                <a:sym typeface="Old Standard TT"/>
              </a:rPr>
              <a:t>Yeelen </a:t>
            </a:r>
            <a:r>
              <a:rPr b="1" lang="en" sz="1900">
                <a:solidFill>
                  <a:schemeClr val="lt2"/>
                </a:solidFill>
                <a:latin typeface="Old Standard TT"/>
                <a:ea typeface="Old Standard TT"/>
                <a:cs typeface="Old Standard TT"/>
                <a:sym typeface="Old Standard TT"/>
              </a:rPr>
              <a:t>(1987) dir. </a:t>
            </a:r>
            <a:r>
              <a:rPr b="1" i="1" lang="en" sz="1900">
                <a:solidFill>
                  <a:schemeClr val="lt2"/>
                </a:solidFill>
                <a:latin typeface="Old Standard TT"/>
                <a:ea typeface="Old Standard TT"/>
                <a:cs typeface="Old Standard TT"/>
                <a:sym typeface="Old Standard TT"/>
              </a:rPr>
              <a:t>Souleymane Cissé</a:t>
            </a:r>
            <a:endParaRPr b="1" sz="1900">
              <a:solidFill>
                <a:schemeClr val="lt2"/>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700">
                <a:latin typeface="Times New Roman"/>
                <a:ea typeface="Times New Roman"/>
                <a:cs typeface="Times New Roman"/>
                <a:sym typeface="Times New Roman"/>
              </a:rPr>
              <a:t>Lighting</a:t>
            </a:r>
            <a:endParaRPr sz="5700">
              <a:latin typeface="Times New Roman"/>
              <a:ea typeface="Times New Roman"/>
              <a:cs typeface="Times New Roman"/>
              <a:sym typeface="Times New Roman"/>
            </a:endParaRPr>
          </a:p>
        </p:txBody>
      </p:sp>
      <p:sp>
        <p:nvSpPr>
          <p:cNvPr id="179" name="Google Shape;179;p3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Light and Shadow, Seen and Unseen</a:t>
            </a:r>
            <a:endParaRPr i="1"/>
          </a:p>
        </p:txBody>
      </p:sp>
      <p:sp>
        <p:nvSpPr>
          <p:cNvPr id="180" name="Google Shape;180;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5119" lvl="0" marL="838200" rtl="0" algn="l">
              <a:lnSpc>
                <a:spcPct val="95000"/>
              </a:lnSpc>
              <a:spcBef>
                <a:spcPts val="1200"/>
              </a:spcBef>
              <a:spcAft>
                <a:spcPts val="0"/>
              </a:spcAft>
              <a:buClr>
                <a:schemeClr val="accent4"/>
              </a:buClr>
              <a:buSzPts val="1520"/>
              <a:buFont typeface="Arial"/>
              <a:buChar char="●"/>
            </a:pPr>
            <a:r>
              <a:rPr lang="en" sz="1520">
                <a:solidFill>
                  <a:schemeClr val="accent4"/>
                </a:solidFill>
                <a:latin typeface="Arial"/>
                <a:ea typeface="Arial"/>
                <a:cs typeface="Arial"/>
                <a:sym typeface="Arial"/>
              </a:rPr>
              <a:t>Lighting focuses the audience’s attention on the main character or object in a film.</a:t>
            </a:r>
            <a:endParaRPr sz="1520">
              <a:solidFill>
                <a:schemeClr val="accent4"/>
              </a:solidFill>
              <a:latin typeface="Arial"/>
              <a:ea typeface="Arial"/>
              <a:cs typeface="Arial"/>
              <a:sym typeface="Arial"/>
            </a:endParaRPr>
          </a:p>
          <a:p>
            <a:pPr indent="-325119" lvl="0" marL="838200" rtl="0" algn="l">
              <a:lnSpc>
                <a:spcPct val="95000"/>
              </a:lnSpc>
              <a:spcBef>
                <a:spcPts val="0"/>
              </a:spcBef>
              <a:spcAft>
                <a:spcPts val="0"/>
              </a:spcAft>
              <a:buClr>
                <a:srgbClr val="EFEFEF"/>
              </a:buClr>
              <a:buSzPts val="1520"/>
              <a:buFont typeface="Arial"/>
              <a:buChar char="●"/>
            </a:pPr>
            <a:r>
              <a:rPr lang="en" sz="1520">
                <a:solidFill>
                  <a:srgbClr val="EFEFEF"/>
                </a:solidFill>
                <a:latin typeface="Arial"/>
                <a:ea typeface="Arial"/>
                <a:cs typeface="Arial"/>
                <a:sym typeface="Arial"/>
              </a:rPr>
              <a:t>It also sets the mood or atmosphere.</a:t>
            </a:r>
            <a:endParaRPr sz="1520">
              <a:solidFill>
                <a:srgbClr val="EFEFEF"/>
              </a:solidFill>
              <a:latin typeface="Arial"/>
              <a:ea typeface="Arial"/>
              <a:cs typeface="Arial"/>
              <a:sym typeface="Arial"/>
            </a:endParaRPr>
          </a:p>
          <a:p>
            <a:pPr indent="-325119" lvl="0" marL="838200" rtl="0" algn="l">
              <a:lnSpc>
                <a:spcPct val="95000"/>
              </a:lnSpc>
              <a:spcBef>
                <a:spcPts val="0"/>
              </a:spcBef>
              <a:spcAft>
                <a:spcPts val="0"/>
              </a:spcAft>
              <a:buClr>
                <a:schemeClr val="accent4"/>
              </a:buClr>
              <a:buSzPts val="1520"/>
              <a:buFont typeface="Arial"/>
              <a:buChar char="●"/>
            </a:pPr>
            <a:r>
              <a:rPr lang="en" sz="1520">
                <a:solidFill>
                  <a:schemeClr val="accent4"/>
                </a:solidFill>
                <a:latin typeface="Arial"/>
                <a:ea typeface="Arial"/>
                <a:cs typeface="Arial"/>
                <a:sym typeface="Arial"/>
              </a:rPr>
              <a:t>While high-key lighting is bright and illuminating, low-key lighting is darker with a lot of shadows.</a:t>
            </a:r>
            <a:endParaRPr sz="1520">
              <a:solidFill>
                <a:schemeClr val="accent4"/>
              </a:solidFill>
              <a:latin typeface="Arial"/>
              <a:ea typeface="Arial"/>
              <a:cs typeface="Arial"/>
              <a:sym typeface="Arial"/>
            </a:endParaRPr>
          </a:p>
          <a:p>
            <a:pPr indent="-325119" lvl="0" marL="838200" rtl="0" algn="l">
              <a:lnSpc>
                <a:spcPct val="95000"/>
              </a:lnSpc>
              <a:spcBef>
                <a:spcPts val="0"/>
              </a:spcBef>
              <a:spcAft>
                <a:spcPts val="0"/>
              </a:spcAft>
              <a:buClr>
                <a:srgbClr val="EFEFEF"/>
              </a:buClr>
              <a:buSzPts val="1520"/>
              <a:buFont typeface="Arial"/>
              <a:buChar char="●"/>
            </a:pPr>
            <a:r>
              <a:rPr lang="en" sz="1520">
                <a:solidFill>
                  <a:srgbClr val="EFEFEF"/>
                </a:solidFill>
                <a:latin typeface="Arial"/>
                <a:ea typeface="Arial"/>
                <a:cs typeface="Arial"/>
                <a:sym typeface="Arial"/>
              </a:rPr>
              <a:t>What  special lighting effects are used during the most important scenes?</a:t>
            </a:r>
            <a:endParaRPr sz="1520">
              <a:solidFill>
                <a:srgbClr val="EFEFEF"/>
              </a:solidFill>
              <a:latin typeface="Arial"/>
              <a:ea typeface="Arial"/>
              <a:cs typeface="Arial"/>
              <a:sym typeface="Arial"/>
            </a:endParaRPr>
          </a:p>
          <a:p>
            <a:pPr indent="-325119" lvl="0" marL="838200" rtl="0" algn="l">
              <a:lnSpc>
                <a:spcPct val="95000"/>
              </a:lnSpc>
              <a:spcBef>
                <a:spcPts val="0"/>
              </a:spcBef>
              <a:spcAft>
                <a:spcPts val="0"/>
              </a:spcAft>
              <a:buClr>
                <a:schemeClr val="accent4"/>
              </a:buClr>
              <a:buSzPts val="1520"/>
              <a:buFont typeface="Arial"/>
              <a:buChar char="●"/>
            </a:pPr>
            <a:r>
              <a:rPr lang="en" sz="1520">
                <a:solidFill>
                  <a:schemeClr val="accent4"/>
                </a:solidFill>
                <a:latin typeface="Arial"/>
                <a:ea typeface="Arial"/>
                <a:cs typeface="Arial"/>
                <a:sym typeface="Arial"/>
              </a:rPr>
              <a:t>Filters are often used to soften and reduce harsh contrasts. They can also be used to eliminate haze, ultraviolet light or glare from water when shooting outside.</a:t>
            </a:r>
            <a:endParaRPr sz="1520">
              <a:solidFill>
                <a:schemeClr val="accent4"/>
              </a:solidFill>
              <a:latin typeface="Arial"/>
              <a:ea typeface="Arial"/>
              <a:cs typeface="Arial"/>
              <a:sym typeface="Arial"/>
            </a:endParaRPr>
          </a:p>
          <a:p>
            <a:pPr indent="0" lvl="0" marL="0" rtl="0" algn="l">
              <a:lnSpc>
                <a:spcPct val="95000"/>
              </a:lnSpc>
              <a:spcBef>
                <a:spcPts val="3000"/>
              </a:spcBef>
              <a:spcAft>
                <a:spcPts val="1200"/>
              </a:spcAft>
              <a:buSzPts val="935"/>
              <a:buNone/>
            </a:pPr>
            <a:r>
              <a:t/>
            </a:r>
            <a:endParaRPr sz="2029">
              <a:solidFill>
                <a:srgbClr val="EFEFE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186" name="Google Shape;186;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The Fall</a:t>
            </a:r>
            <a:r>
              <a:rPr lang="en"/>
              <a:t> - Sumptuous lighting </a:t>
            </a:r>
            <a:r>
              <a:rPr lang="en"/>
              <a:t>separates</a:t>
            </a:r>
            <a:r>
              <a:rPr lang="en"/>
              <a:t> the real from the cinematic, the story world and the real world.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4"/>
              </a:rPr>
              <a:t>Little Miss Sunshine</a:t>
            </a:r>
            <a:r>
              <a:rPr lang="en"/>
              <a:t> - Even in a night scene like this, the film maintains high key lighting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5"/>
              </a:rPr>
              <a:t>Dark City </a:t>
            </a:r>
            <a:r>
              <a:rPr lang="en"/>
              <a:t>- Low key lighting, noirish, very dark, atmosphere of despair, confusion, danger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Lighting Cont. </a:t>
            </a:r>
            <a:endParaRPr/>
          </a:p>
        </p:txBody>
      </p:sp>
      <p:sp>
        <p:nvSpPr>
          <p:cNvPr id="192" name="Google Shape;192;p3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Light, Shadow, Seen &amp; Unseen</a:t>
            </a:r>
            <a:endParaRPr i="1"/>
          </a:p>
        </p:txBody>
      </p:sp>
      <p:sp>
        <p:nvSpPr>
          <p:cNvPr id="193" name="Google Shape;193;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31469" lvl="0" marL="838200" rtl="0" algn="l">
              <a:lnSpc>
                <a:spcPct val="95000"/>
              </a:lnSpc>
              <a:spcBef>
                <a:spcPts val="1800"/>
              </a:spcBef>
              <a:spcAft>
                <a:spcPts val="0"/>
              </a:spcAft>
              <a:buClr>
                <a:schemeClr val="accent4"/>
              </a:buClr>
              <a:buSzPts val="1620"/>
              <a:buFont typeface="Arial"/>
              <a:buChar char="●"/>
            </a:pPr>
            <a:r>
              <a:rPr lang="en" sz="1620">
                <a:solidFill>
                  <a:schemeClr val="accent4"/>
                </a:solidFill>
                <a:latin typeface="Arial"/>
                <a:ea typeface="Arial"/>
                <a:cs typeface="Arial"/>
                <a:sym typeface="Arial"/>
              </a:rPr>
              <a:t>Using color like red or orange can be used to enhance the feeling of a sunset. But also, could signpost ideas or feelings associated with rage and violence. </a:t>
            </a:r>
            <a:endParaRPr sz="1620">
              <a:solidFill>
                <a:schemeClr val="accent4"/>
              </a:solidFill>
              <a:latin typeface="Arial"/>
              <a:ea typeface="Arial"/>
              <a:cs typeface="Arial"/>
              <a:sym typeface="Arial"/>
            </a:endParaRPr>
          </a:p>
          <a:p>
            <a:pPr indent="-331469" lvl="0" marL="838200" rtl="0" algn="l">
              <a:lnSpc>
                <a:spcPct val="95000"/>
              </a:lnSpc>
              <a:spcBef>
                <a:spcPts val="0"/>
              </a:spcBef>
              <a:spcAft>
                <a:spcPts val="0"/>
              </a:spcAft>
              <a:buClr>
                <a:srgbClr val="EFEFEF"/>
              </a:buClr>
              <a:buSzPts val="1620"/>
              <a:buFont typeface="Arial"/>
              <a:buChar char="●"/>
            </a:pPr>
            <a:r>
              <a:rPr lang="en" sz="1620">
                <a:solidFill>
                  <a:srgbClr val="EFEFEF"/>
                </a:solidFill>
                <a:latin typeface="Arial"/>
                <a:ea typeface="Arial"/>
                <a:cs typeface="Arial"/>
                <a:sym typeface="Arial"/>
              </a:rPr>
              <a:t>Can you find any examples where a filter has been used in the film?</a:t>
            </a:r>
            <a:endParaRPr sz="1620">
              <a:solidFill>
                <a:srgbClr val="EFEFEF"/>
              </a:solidFill>
              <a:latin typeface="Arial"/>
              <a:ea typeface="Arial"/>
              <a:cs typeface="Arial"/>
              <a:sym typeface="Arial"/>
            </a:endParaRPr>
          </a:p>
          <a:p>
            <a:pPr indent="-331469" lvl="0" marL="838200" rtl="0" algn="l">
              <a:lnSpc>
                <a:spcPct val="95000"/>
              </a:lnSpc>
              <a:spcBef>
                <a:spcPts val="0"/>
              </a:spcBef>
              <a:spcAft>
                <a:spcPts val="0"/>
              </a:spcAft>
              <a:buClr>
                <a:schemeClr val="accent4"/>
              </a:buClr>
              <a:buSzPts val="1620"/>
              <a:buFont typeface="Arial"/>
              <a:buChar char="●"/>
            </a:pPr>
            <a:r>
              <a:rPr lang="en" sz="1620">
                <a:solidFill>
                  <a:schemeClr val="accent4"/>
                </a:solidFill>
                <a:latin typeface="Arial"/>
                <a:ea typeface="Arial"/>
                <a:cs typeface="Arial"/>
                <a:sym typeface="Arial"/>
              </a:rPr>
              <a:t>What effect did using a filter have on the scene?</a:t>
            </a:r>
            <a:endParaRPr sz="1620">
              <a:solidFill>
                <a:schemeClr val="accent4"/>
              </a:solidFill>
              <a:latin typeface="Arial"/>
              <a:ea typeface="Arial"/>
              <a:cs typeface="Arial"/>
              <a:sym typeface="Arial"/>
            </a:endParaRPr>
          </a:p>
          <a:p>
            <a:pPr indent="-331469" lvl="0" marL="838200" rtl="0" algn="l">
              <a:lnSpc>
                <a:spcPct val="95000"/>
              </a:lnSpc>
              <a:spcBef>
                <a:spcPts val="0"/>
              </a:spcBef>
              <a:spcAft>
                <a:spcPts val="0"/>
              </a:spcAft>
              <a:buClr>
                <a:srgbClr val="EFEFEF"/>
              </a:buClr>
              <a:buSzPts val="1620"/>
              <a:buFont typeface="Arial"/>
              <a:buChar char="●"/>
            </a:pPr>
            <a:r>
              <a:rPr lang="en" sz="1620">
                <a:solidFill>
                  <a:srgbClr val="EFEFEF"/>
                </a:solidFill>
                <a:latin typeface="Arial"/>
                <a:ea typeface="Arial"/>
                <a:cs typeface="Arial"/>
                <a:sym typeface="Arial"/>
              </a:rPr>
              <a:t>What colors are most dominant?</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900">
                <a:latin typeface="Times New Roman"/>
                <a:ea typeface="Times New Roman"/>
                <a:cs typeface="Times New Roman"/>
                <a:sym typeface="Times New Roman"/>
              </a:rPr>
              <a:t>Editing</a:t>
            </a:r>
            <a:endParaRPr sz="5900">
              <a:latin typeface="Times New Roman"/>
              <a:ea typeface="Times New Roman"/>
              <a:cs typeface="Times New Roman"/>
              <a:sym typeface="Times New Roman"/>
            </a:endParaRPr>
          </a:p>
        </p:txBody>
      </p:sp>
      <p:sp>
        <p:nvSpPr>
          <p:cNvPr id="199" name="Google Shape;199;p3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Speed and Duration</a:t>
            </a:r>
            <a:endParaRPr i="1"/>
          </a:p>
        </p:txBody>
      </p:sp>
      <p:sp>
        <p:nvSpPr>
          <p:cNvPr id="200" name="Google Shape;200;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1500">
                <a:solidFill>
                  <a:srgbClr val="D9D2E9"/>
                </a:solidFill>
                <a:latin typeface="Arial"/>
                <a:ea typeface="Arial"/>
                <a:cs typeface="Arial"/>
                <a:sym typeface="Arial"/>
              </a:rPr>
              <a:t>Editing is the way in which a film editor together with the director cuts and assembles the scenes. The way the scenes are joined together creates the rhythm of the motion picture. Scenes can be long and drawn out or short and choppy.</a:t>
            </a:r>
            <a:endParaRPr sz="1500">
              <a:solidFill>
                <a:srgbClr val="D9D2E9"/>
              </a:solidFill>
              <a:latin typeface="Arial"/>
              <a:ea typeface="Arial"/>
              <a:cs typeface="Arial"/>
              <a:sym typeface="Arial"/>
            </a:endParaRPr>
          </a:p>
          <a:p>
            <a:pPr indent="-323850" lvl="0" marL="838200" rtl="0" algn="l">
              <a:spcBef>
                <a:spcPts val="2400"/>
              </a:spcBef>
              <a:spcAft>
                <a:spcPts val="0"/>
              </a:spcAft>
              <a:buClr>
                <a:schemeClr val="accent4"/>
              </a:buClr>
              <a:buSzPts val="1500"/>
              <a:buFont typeface="Arial"/>
              <a:buChar char="●"/>
            </a:pPr>
            <a:r>
              <a:rPr lang="en" sz="1500">
                <a:solidFill>
                  <a:schemeClr val="accent4"/>
                </a:solidFill>
                <a:latin typeface="Arial"/>
                <a:ea typeface="Arial"/>
                <a:cs typeface="Arial"/>
                <a:sym typeface="Arial"/>
              </a:rPr>
              <a:t>Can you see a pattern to how the scenes are cut?</a:t>
            </a:r>
            <a:endParaRPr sz="1500">
              <a:solidFill>
                <a:schemeClr val="accent4"/>
              </a:solidFill>
              <a:latin typeface="Arial"/>
              <a:ea typeface="Arial"/>
              <a:cs typeface="Arial"/>
              <a:sym typeface="Arial"/>
            </a:endParaRPr>
          </a:p>
          <a:p>
            <a:pPr indent="-323850" lvl="0" marL="838200" rtl="0" algn="l">
              <a:spcBef>
                <a:spcPts val="0"/>
              </a:spcBef>
              <a:spcAft>
                <a:spcPts val="0"/>
              </a:spcAft>
              <a:buClr>
                <a:schemeClr val="accent4"/>
              </a:buClr>
              <a:buSzPts val="1500"/>
              <a:buFont typeface="Arial"/>
              <a:buChar char="●"/>
            </a:pPr>
            <a:r>
              <a:rPr lang="en" sz="1500">
                <a:solidFill>
                  <a:schemeClr val="accent4"/>
                </a:solidFill>
                <a:latin typeface="Arial"/>
                <a:ea typeface="Arial"/>
                <a:cs typeface="Arial"/>
                <a:sym typeface="Arial"/>
              </a:rPr>
              <a:t>How would you describe the pace/tempo of the film?</a:t>
            </a:r>
            <a:endParaRPr sz="1500">
              <a:solidFill>
                <a:schemeClr val="accent4"/>
              </a:solidFill>
              <a:latin typeface="Arial"/>
              <a:ea typeface="Arial"/>
              <a:cs typeface="Arial"/>
              <a:sym typeface="Arial"/>
            </a:endParaRPr>
          </a:p>
          <a:p>
            <a:pPr indent="0" lvl="0" marL="0" rtl="0" algn="l">
              <a:spcBef>
                <a:spcPts val="3000"/>
              </a:spcBef>
              <a:spcAft>
                <a:spcPts val="1200"/>
              </a:spcAft>
              <a:buNone/>
            </a:pPr>
            <a:r>
              <a:t/>
            </a:r>
            <a:endParaRPr sz="2100">
              <a:solidFill>
                <a:srgbClr val="D9D2E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206" name="Google Shape;206;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Victoria</a:t>
            </a:r>
            <a:r>
              <a:rPr lang="en"/>
              <a:t> - Improvised dialogue, entire film is one unbroken (though sometimes spliced) shot. Other notable examples include </a:t>
            </a:r>
            <a:r>
              <a:rPr i="1" lang="en"/>
              <a:t>Russian Ark</a:t>
            </a:r>
            <a:r>
              <a:rPr lang="en"/>
              <a:t> and </a:t>
            </a:r>
            <a:r>
              <a:rPr i="1" lang="en"/>
              <a:t>Birdman</a:t>
            </a:r>
            <a:r>
              <a:rPr lang="en"/>
              <a:t>. In this case, there is little to no editing at all. The scenes and film play out in real time, in this case, over the period of a night and a morning. This slows down the narrative. </a:t>
            </a:r>
            <a:endParaRPr/>
          </a:p>
          <a:p>
            <a:pPr indent="0" lvl="0" marL="0" rtl="0" algn="l">
              <a:spcBef>
                <a:spcPts val="1200"/>
              </a:spcBef>
              <a:spcAft>
                <a:spcPts val="1200"/>
              </a:spcAft>
              <a:buNone/>
            </a:pPr>
            <a:r>
              <a:rPr lang="en" u="sng">
                <a:solidFill>
                  <a:schemeClr val="hlink"/>
                </a:solidFill>
                <a:hlinkClick r:id="rId4"/>
              </a:rPr>
              <a:t>Whiplash</a:t>
            </a:r>
            <a:r>
              <a:rPr lang="en"/>
              <a:t> - Large number of cuts, creates a sense of tempo, speed, intensity, movement, kinetics, tension. Unlike in Victoria, the tension can be </a:t>
            </a:r>
            <a:r>
              <a:rPr lang="en"/>
              <a:t>manipulated</a:t>
            </a:r>
            <a:r>
              <a:rPr lang="en"/>
              <a:t> and experienced in accelerated and decelerated ways.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8"/>
          <p:cNvPicPr preferRelativeResize="0"/>
          <p:nvPr/>
        </p:nvPicPr>
        <p:blipFill rotWithShape="1">
          <a:blip r:embed="rId3">
            <a:alphaModFix/>
          </a:blip>
          <a:srcRect b="7313" l="7313" r="0" t="0"/>
          <a:stretch/>
        </p:blipFill>
        <p:spPr>
          <a:xfrm>
            <a:off x="712775" y="170150"/>
            <a:ext cx="7621620" cy="4192950"/>
          </a:xfrm>
          <a:prstGeom prst="rect">
            <a:avLst/>
          </a:prstGeom>
          <a:noFill/>
          <a:ln>
            <a:noFill/>
          </a:ln>
        </p:spPr>
      </p:pic>
      <p:sp>
        <p:nvSpPr>
          <p:cNvPr id="212" name="Google Shape;212;p38"/>
          <p:cNvSpPr txBox="1"/>
          <p:nvPr/>
        </p:nvSpPr>
        <p:spPr>
          <a:xfrm>
            <a:off x="415275" y="4363100"/>
            <a:ext cx="84174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900">
                <a:solidFill>
                  <a:schemeClr val="lt2"/>
                </a:solidFill>
                <a:latin typeface="Old Standard TT"/>
                <a:ea typeface="Old Standard TT"/>
                <a:cs typeface="Old Standard TT"/>
                <a:sym typeface="Old Standard TT"/>
              </a:rPr>
              <a:t>Fig. e. Still from </a:t>
            </a:r>
            <a:r>
              <a:rPr b="1" i="1" lang="en" sz="1900">
                <a:solidFill>
                  <a:schemeClr val="lt2"/>
                </a:solidFill>
                <a:latin typeface="Old Standard TT"/>
                <a:ea typeface="Old Standard TT"/>
                <a:cs typeface="Old Standard TT"/>
                <a:sym typeface="Old Standard TT"/>
              </a:rPr>
              <a:t>Yeelen </a:t>
            </a:r>
            <a:r>
              <a:rPr b="1" lang="en" sz="1900">
                <a:solidFill>
                  <a:schemeClr val="lt2"/>
                </a:solidFill>
                <a:latin typeface="Old Standard TT"/>
                <a:ea typeface="Old Standard TT"/>
                <a:cs typeface="Old Standard TT"/>
                <a:sym typeface="Old Standard TT"/>
              </a:rPr>
              <a:t>(1987) dir. </a:t>
            </a:r>
            <a:r>
              <a:rPr b="1" i="1" lang="en" sz="1900">
                <a:solidFill>
                  <a:schemeClr val="lt2"/>
                </a:solidFill>
                <a:latin typeface="Old Standard TT"/>
                <a:ea typeface="Old Standard TT"/>
                <a:cs typeface="Old Standard TT"/>
                <a:sym typeface="Old Standard TT"/>
              </a:rPr>
              <a:t>Souleymane Cissé</a:t>
            </a:r>
            <a:endParaRPr b="1" sz="1900">
              <a:solidFill>
                <a:schemeClr val="lt2"/>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solidFill>
                  <a:schemeClr val="accent3"/>
                </a:solidFill>
                <a:latin typeface="Arial"/>
                <a:ea typeface="Arial"/>
                <a:cs typeface="Arial"/>
                <a:sym typeface="Arial"/>
              </a:rPr>
              <a:t>Practice. </a:t>
            </a:r>
            <a:endParaRPr sz="3100">
              <a:solidFill>
                <a:schemeClr val="accent3"/>
              </a:solidFill>
              <a:latin typeface="Arial"/>
              <a:ea typeface="Arial"/>
              <a:cs typeface="Arial"/>
              <a:sym typeface="Arial"/>
            </a:endParaRPr>
          </a:p>
        </p:txBody>
      </p:sp>
      <p:sp>
        <p:nvSpPr>
          <p:cNvPr id="218" name="Google Shape;218;p3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8296" lvl="0" marL="457200" rtl="0" algn="just">
              <a:lnSpc>
                <a:spcPct val="80000"/>
              </a:lnSpc>
              <a:spcBef>
                <a:spcPts val="0"/>
              </a:spcBef>
              <a:spcAft>
                <a:spcPts val="0"/>
              </a:spcAft>
              <a:buClr>
                <a:srgbClr val="6C64AD"/>
              </a:buClr>
              <a:buSzPts val="1728"/>
              <a:buFont typeface="Arial"/>
              <a:buChar char="●"/>
            </a:pPr>
            <a:r>
              <a:rPr lang="en" sz="1727">
                <a:solidFill>
                  <a:srgbClr val="6C64AD"/>
                </a:solidFill>
                <a:latin typeface="Arial"/>
                <a:ea typeface="Arial"/>
                <a:cs typeface="Arial"/>
                <a:sym typeface="Arial"/>
              </a:rPr>
              <a:t>You will be split into 3 groups. </a:t>
            </a:r>
            <a:endParaRPr sz="1727">
              <a:solidFill>
                <a:srgbClr val="6C64AD"/>
              </a:solidFill>
              <a:latin typeface="Arial"/>
              <a:ea typeface="Arial"/>
              <a:cs typeface="Arial"/>
              <a:sym typeface="Arial"/>
            </a:endParaRPr>
          </a:p>
          <a:p>
            <a:pPr indent="0" lvl="0" marL="457200" rtl="0" algn="just">
              <a:lnSpc>
                <a:spcPct val="80000"/>
              </a:lnSpc>
              <a:spcBef>
                <a:spcPts val="0"/>
              </a:spcBef>
              <a:spcAft>
                <a:spcPts val="0"/>
              </a:spcAft>
              <a:buClr>
                <a:schemeClr val="dk1"/>
              </a:buClr>
              <a:buSzPts val="852"/>
              <a:buFont typeface="Arial"/>
              <a:buNone/>
            </a:pPr>
            <a:r>
              <a:t/>
            </a:r>
            <a:endParaRPr sz="1727">
              <a:solidFill>
                <a:srgbClr val="6C64AD"/>
              </a:solidFill>
              <a:latin typeface="Arial"/>
              <a:ea typeface="Arial"/>
              <a:cs typeface="Arial"/>
              <a:sym typeface="Arial"/>
            </a:endParaRPr>
          </a:p>
          <a:p>
            <a:pPr indent="-338296" lvl="0" marL="457200" rtl="0" algn="just">
              <a:lnSpc>
                <a:spcPct val="80000"/>
              </a:lnSpc>
              <a:spcBef>
                <a:spcPts val="0"/>
              </a:spcBef>
              <a:spcAft>
                <a:spcPts val="0"/>
              </a:spcAft>
              <a:buClr>
                <a:srgbClr val="6C64AD"/>
              </a:buClr>
              <a:buSzPts val="1728"/>
              <a:buFont typeface="Arial"/>
              <a:buChar char="●"/>
            </a:pPr>
            <a:r>
              <a:rPr lang="en" sz="1727">
                <a:solidFill>
                  <a:srgbClr val="6C64AD"/>
                </a:solidFill>
                <a:latin typeface="Arial"/>
                <a:ea typeface="Arial"/>
                <a:cs typeface="Arial"/>
                <a:sym typeface="Arial"/>
              </a:rPr>
              <a:t>We will then all watch 3 short clips from </a:t>
            </a:r>
            <a:r>
              <a:rPr i="1" lang="en" sz="1727">
                <a:solidFill>
                  <a:srgbClr val="6C64AD"/>
                </a:solidFill>
                <a:latin typeface="Arial"/>
                <a:ea typeface="Arial"/>
                <a:cs typeface="Arial"/>
                <a:sym typeface="Arial"/>
              </a:rPr>
              <a:t>Malcolm X</a:t>
            </a:r>
            <a:r>
              <a:rPr lang="en" sz="1727">
                <a:solidFill>
                  <a:srgbClr val="6C64AD"/>
                </a:solidFill>
                <a:latin typeface="Arial"/>
                <a:ea typeface="Arial"/>
                <a:cs typeface="Arial"/>
                <a:sym typeface="Arial"/>
              </a:rPr>
              <a:t>, </a:t>
            </a:r>
            <a:r>
              <a:rPr i="1" lang="en" sz="1727">
                <a:solidFill>
                  <a:srgbClr val="6C64AD"/>
                </a:solidFill>
                <a:latin typeface="Arial"/>
                <a:ea typeface="Arial"/>
                <a:cs typeface="Arial"/>
                <a:sym typeface="Arial"/>
              </a:rPr>
              <a:t>SLAM!</a:t>
            </a:r>
            <a:r>
              <a:rPr lang="en" sz="1727">
                <a:solidFill>
                  <a:srgbClr val="6C64AD"/>
                </a:solidFill>
                <a:latin typeface="Arial"/>
                <a:ea typeface="Arial"/>
                <a:cs typeface="Arial"/>
                <a:sym typeface="Arial"/>
              </a:rPr>
              <a:t>, and </a:t>
            </a:r>
            <a:r>
              <a:rPr i="1" lang="en" sz="1727">
                <a:solidFill>
                  <a:srgbClr val="6C64AD"/>
                </a:solidFill>
                <a:latin typeface="Arial"/>
                <a:ea typeface="Arial"/>
                <a:cs typeface="Arial"/>
                <a:sym typeface="Arial"/>
              </a:rPr>
              <a:t>Atlanta</a:t>
            </a:r>
            <a:r>
              <a:rPr lang="en" sz="1727">
                <a:solidFill>
                  <a:srgbClr val="6C64AD"/>
                </a:solidFill>
                <a:latin typeface="Arial"/>
                <a:ea typeface="Arial"/>
                <a:cs typeface="Arial"/>
                <a:sym typeface="Arial"/>
              </a:rPr>
              <a:t>. </a:t>
            </a:r>
            <a:endParaRPr sz="1727">
              <a:solidFill>
                <a:srgbClr val="6C64AD"/>
              </a:solidFill>
              <a:latin typeface="Arial"/>
              <a:ea typeface="Arial"/>
              <a:cs typeface="Arial"/>
              <a:sym typeface="Arial"/>
            </a:endParaRPr>
          </a:p>
          <a:p>
            <a:pPr indent="0" lvl="0" marL="457200" rtl="0" algn="just">
              <a:lnSpc>
                <a:spcPct val="80000"/>
              </a:lnSpc>
              <a:spcBef>
                <a:spcPts val="0"/>
              </a:spcBef>
              <a:spcAft>
                <a:spcPts val="0"/>
              </a:spcAft>
              <a:buClr>
                <a:schemeClr val="dk1"/>
              </a:buClr>
              <a:buSzPts val="852"/>
              <a:buFont typeface="Arial"/>
              <a:buNone/>
            </a:pPr>
            <a:r>
              <a:t/>
            </a:r>
            <a:endParaRPr sz="1727">
              <a:solidFill>
                <a:srgbClr val="6C64AD"/>
              </a:solidFill>
              <a:latin typeface="Arial"/>
              <a:ea typeface="Arial"/>
              <a:cs typeface="Arial"/>
              <a:sym typeface="Arial"/>
            </a:endParaRPr>
          </a:p>
          <a:p>
            <a:pPr indent="-338296" lvl="0" marL="457200" rtl="0" algn="just">
              <a:lnSpc>
                <a:spcPct val="80000"/>
              </a:lnSpc>
              <a:spcBef>
                <a:spcPts val="0"/>
              </a:spcBef>
              <a:spcAft>
                <a:spcPts val="0"/>
              </a:spcAft>
              <a:buClr>
                <a:srgbClr val="6C64AD"/>
              </a:buClr>
              <a:buSzPts val="1728"/>
              <a:buFont typeface="Arial"/>
              <a:buChar char="●"/>
            </a:pPr>
            <a:r>
              <a:rPr lang="en" sz="1727">
                <a:solidFill>
                  <a:srgbClr val="6C64AD"/>
                </a:solidFill>
                <a:latin typeface="Arial"/>
                <a:ea typeface="Arial"/>
                <a:cs typeface="Arial"/>
                <a:sym typeface="Arial"/>
              </a:rPr>
              <a:t>Each group will have 15 minutes to discuss the clips. </a:t>
            </a:r>
            <a:endParaRPr sz="1727">
              <a:solidFill>
                <a:srgbClr val="6C64AD"/>
              </a:solidFill>
              <a:latin typeface="Arial"/>
              <a:ea typeface="Arial"/>
              <a:cs typeface="Arial"/>
              <a:sym typeface="Arial"/>
            </a:endParaRPr>
          </a:p>
          <a:p>
            <a:pPr indent="0" lvl="0" marL="457200" rtl="0" algn="just">
              <a:lnSpc>
                <a:spcPct val="80000"/>
              </a:lnSpc>
              <a:spcBef>
                <a:spcPts val="0"/>
              </a:spcBef>
              <a:spcAft>
                <a:spcPts val="0"/>
              </a:spcAft>
              <a:buClr>
                <a:schemeClr val="dk1"/>
              </a:buClr>
              <a:buSzPts val="852"/>
              <a:buFont typeface="Arial"/>
              <a:buNone/>
            </a:pPr>
            <a:r>
              <a:t/>
            </a:r>
            <a:endParaRPr sz="1727">
              <a:solidFill>
                <a:srgbClr val="6C64AD"/>
              </a:solidFill>
              <a:latin typeface="Arial"/>
              <a:ea typeface="Arial"/>
              <a:cs typeface="Arial"/>
              <a:sym typeface="Arial"/>
            </a:endParaRPr>
          </a:p>
          <a:p>
            <a:pPr indent="-338296" lvl="0" marL="457200" rtl="0" algn="just">
              <a:lnSpc>
                <a:spcPct val="80000"/>
              </a:lnSpc>
              <a:spcBef>
                <a:spcPts val="0"/>
              </a:spcBef>
              <a:spcAft>
                <a:spcPts val="0"/>
              </a:spcAft>
              <a:buClr>
                <a:srgbClr val="6C64AD"/>
              </a:buClr>
              <a:buSzPts val="1728"/>
              <a:buFont typeface="Arial"/>
              <a:buChar char="●"/>
            </a:pPr>
            <a:r>
              <a:rPr lang="en" sz="1727">
                <a:solidFill>
                  <a:srgbClr val="6C64AD"/>
                </a:solidFill>
                <a:latin typeface="Arial"/>
                <a:ea typeface="Arial"/>
                <a:cs typeface="Arial"/>
                <a:sym typeface="Arial"/>
              </a:rPr>
              <a:t>We will then take 25 minutes - that’s 5 minutes per group -  to offer some remarks using the </a:t>
            </a:r>
            <a:r>
              <a:rPr b="1" lang="en" sz="1727">
                <a:solidFill>
                  <a:srgbClr val="6C64AD"/>
                </a:solidFill>
                <a:latin typeface="Arial"/>
                <a:ea typeface="Arial"/>
                <a:cs typeface="Arial"/>
                <a:sym typeface="Arial"/>
              </a:rPr>
              <a:t>terminology </a:t>
            </a:r>
            <a:r>
              <a:rPr b="1" i="1" lang="en" sz="1727">
                <a:solidFill>
                  <a:srgbClr val="6C64AD"/>
                </a:solidFill>
                <a:latin typeface="Arial"/>
                <a:ea typeface="Arial"/>
                <a:cs typeface="Arial"/>
                <a:sym typeface="Arial"/>
              </a:rPr>
              <a:t>and </a:t>
            </a:r>
            <a:r>
              <a:rPr b="1" lang="en" sz="1727">
                <a:solidFill>
                  <a:srgbClr val="6C64AD"/>
                </a:solidFill>
                <a:latin typeface="Arial"/>
                <a:ea typeface="Arial"/>
                <a:cs typeface="Arial"/>
                <a:sym typeface="Arial"/>
              </a:rPr>
              <a:t>concepts </a:t>
            </a:r>
            <a:r>
              <a:rPr lang="en" sz="1727">
                <a:solidFill>
                  <a:srgbClr val="6C64AD"/>
                </a:solidFill>
                <a:latin typeface="Arial"/>
                <a:ea typeface="Arial"/>
                <a:cs typeface="Arial"/>
                <a:sym typeface="Arial"/>
              </a:rPr>
              <a:t>we’ve just learned: e.g </a:t>
            </a:r>
            <a:r>
              <a:rPr b="1" lang="en" sz="1727">
                <a:solidFill>
                  <a:srgbClr val="6C64AD"/>
                </a:solidFill>
                <a:latin typeface="Arial"/>
                <a:ea typeface="Arial"/>
                <a:cs typeface="Arial"/>
                <a:sym typeface="Arial"/>
              </a:rPr>
              <a:t>Conflict, Imagery, Characterization, Genre,</a:t>
            </a:r>
            <a:r>
              <a:rPr lang="en" sz="1727">
                <a:solidFill>
                  <a:srgbClr val="6C64AD"/>
                </a:solidFill>
                <a:latin typeface="Arial"/>
                <a:ea typeface="Arial"/>
                <a:cs typeface="Arial"/>
                <a:sym typeface="Arial"/>
              </a:rPr>
              <a:t> </a:t>
            </a:r>
            <a:r>
              <a:rPr b="1" lang="en" sz="1727">
                <a:solidFill>
                  <a:srgbClr val="6C64AD"/>
                </a:solidFill>
                <a:latin typeface="Arial"/>
                <a:ea typeface="Arial"/>
                <a:cs typeface="Arial"/>
                <a:sym typeface="Arial"/>
              </a:rPr>
              <a:t>Editing, Lighting, Camera Use, Sound etc.</a:t>
            </a:r>
            <a:endParaRPr sz="1185">
              <a:solidFill>
                <a:srgbClr val="6C64AD"/>
              </a:solidFill>
            </a:endParaRPr>
          </a:p>
        </p:txBody>
      </p:sp>
      <p:sp>
        <p:nvSpPr>
          <p:cNvPr id="219" name="Google Shape;219;p39"/>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77FAB"/>
                </a:solidFill>
                <a:latin typeface="Arial"/>
                <a:ea typeface="Arial"/>
                <a:cs typeface="Arial"/>
                <a:sym typeface="Arial"/>
              </a:rPr>
              <a:t>CLIP I:</a:t>
            </a:r>
            <a:br>
              <a:rPr b="1" lang="en" sz="1700">
                <a:solidFill>
                  <a:srgbClr val="077FAB"/>
                </a:solidFill>
                <a:latin typeface="Arial"/>
                <a:ea typeface="Arial"/>
                <a:cs typeface="Arial"/>
                <a:sym typeface="Arial"/>
              </a:rPr>
            </a:br>
            <a:r>
              <a:rPr b="1" lang="en" sz="1700" u="sng">
                <a:solidFill>
                  <a:srgbClr val="077FAB"/>
                </a:solidFill>
                <a:latin typeface="Arial"/>
                <a:ea typeface="Arial"/>
                <a:cs typeface="Arial"/>
                <a:sym typeface="Arial"/>
                <a:hlinkClick r:id="rId3">
                  <a:extLst>
                    <a:ext uri="{A12FA001-AC4F-418D-AE19-62706E023703}">
                      <ahyp:hlinkClr val="tx"/>
                    </a:ext>
                  </a:extLst>
                </a:hlinkClick>
              </a:rPr>
              <a:t>Dictionary Scene</a:t>
            </a:r>
            <a:r>
              <a:rPr b="1" lang="en" sz="1700">
                <a:solidFill>
                  <a:srgbClr val="077FAB"/>
                </a:solidFill>
                <a:latin typeface="Arial"/>
                <a:ea typeface="Arial"/>
                <a:cs typeface="Arial"/>
                <a:sym typeface="Arial"/>
              </a:rPr>
              <a:t> - </a:t>
            </a:r>
            <a:r>
              <a:rPr b="1" i="1" lang="en" sz="1700">
                <a:solidFill>
                  <a:srgbClr val="077FAB"/>
                </a:solidFill>
                <a:latin typeface="Arial"/>
                <a:ea typeface="Arial"/>
                <a:cs typeface="Arial"/>
                <a:sym typeface="Arial"/>
              </a:rPr>
              <a:t>Malcolm X </a:t>
            </a:r>
            <a:r>
              <a:rPr b="1" lang="en" sz="1700">
                <a:solidFill>
                  <a:srgbClr val="077FAB"/>
                </a:solidFill>
                <a:latin typeface="Arial"/>
                <a:ea typeface="Arial"/>
                <a:cs typeface="Arial"/>
                <a:sym typeface="Arial"/>
              </a:rPr>
              <a:t>(Dir. Spike Lee, 1992)</a:t>
            </a:r>
            <a:endParaRPr b="1" sz="1700">
              <a:solidFill>
                <a:srgbClr val="077FAB"/>
              </a:solidFill>
              <a:latin typeface="Arial"/>
              <a:ea typeface="Arial"/>
              <a:cs typeface="Arial"/>
              <a:sym typeface="Arial"/>
            </a:endParaRPr>
          </a:p>
          <a:p>
            <a:pPr indent="0" lvl="0" marL="0" rtl="0" algn="l">
              <a:spcBef>
                <a:spcPts val="1200"/>
              </a:spcBef>
              <a:spcAft>
                <a:spcPts val="0"/>
              </a:spcAft>
              <a:buNone/>
            </a:pPr>
            <a:r>
              <a:rPr b="1" lang="en" sz="1700">
                <a:solidFill>
                  <a:srgbClr val="077FAB"/>
                </a:solidFill>
                <a:latin typeface="Arial"/>
                <a:ea typeface="Arial"/>
                <a:cs typeface="Arial"/>
                <a:sym typeface="Arial"/>
              </a:rPr>
              <a:t>CLIP II: </a:t>
            </a:r>
            <a:endParaRPr b="1" sz="1700">
              <a:solidFill>
                <a:srgbClr val="077FAB"/>
              </a:solidFill>
              <a:latin typeface="Arial"/>
              <a:ea typeface="Arial"/>
              <a:cs typeface="Arial"/>
              <a:sym typeface="Arial"/>
            </a:endParaRPr>
          </a:p>
          <a:p>
            <a:pPr indent="0" lvl="0" marL="0" rtl="0" algn="l">
              <a:spcBef>
                <a:spcPts val="1200"/>
              </a:spcBef>
              <a:spcAft>
                <a:spcPts val="0"/>
              </a:spcAft>
              <a:buNone/>
            </a:pPr>
            <a:r>
              <a:rPr b="1" lang="en" sz="1700" u="sng">
                <a:solidFill>
                  <a:srgbClr val="077FAB"/>
                </a:solidFill>
                <a:latin typeface="Arial"/>
                <a:ea typeface="Arial"/>
                <a:cs typeface="Arial"/>
                <a:sym typeface="Arial"/>
                <a:hlinkClick r:id="rId4">
                  <a:extLst>
                    <a:ext uri="{A12FA001-AC4F-418D-AE19-62706E023703}">
                      <ahyp:hlinkClr val="tx"/>
                    </a:ext>
                  </a:extLst>
                </a:hlinkClick>
              </a:rPr>
              <a:t>Young White Avatar</a:t>
            </a:r>
            <a:r>
              <a:rPr b="1" lang="en" sz="1700">
                <a:solidFill>
                  <a:srgbClr val="077FAB"/>
                </a:solidFill>
                <a:latin typeface="Arial"/>
                <a:ea typeface="Arial"/>
                <a:cs typeface="Arial"/>
                <a:sym typeface="Arial"/>
              </a:rPr>
              <a:t> - </a:t>
            </a:r>
            <a:r>
              <a:rPr b="1" i="1" lang="en" sz="1700">
                <a:solidFill>
                  <a:srgbClr val="077FAB"/>
                </a:solidFill>
                <a:latin typeface="Arial"/>
                <a:ea typeface="Arial"/>
                <a:cs typeface="Arial"/>
                <a:sym typeface="Arial"/>
              </a:rPr>
              <a:t>Atlanta </a:t>
            </a:r>
            <a:r>
              <a:rPr b="1" lang="en" sz="1700">
                <a:solidFill>
                  <a:srgbClr val="077FAB"/>
                </a:solidFill>
                <a:latin typeface="Arial"/>
                <a:ea typeface="Arial"/>
                <a:cs typeface="Arial"/>
                <a:sym typeface="Arial"/>
              </a:rPr>
              <a:t>(Dir. Hiro Murai)</a:t>
            </a:r>
            <a:endParaRPr b="1" sz="1700">
              <a:solidFill>
                <a:srgbClr val="077FAB"/>
              </a:solidFill>
              <a:latin typeface="Arial"/>
              <a:ea typeface="Arial"/>
              <a:cs typeface="Arial"/>
              <a:sym typeface="Arial"/>
            </a:endParaRPr>
          </a:p>
          <a:p>
            <a:pPr indent="0" lvl="0" marL="0" rtl="0" algn="l">
              <a:spcBef>
                <a:spcPts val="1200"/>
              </a:spcBef>
              <a:spcAft>
                <a:spcPts val="0"/>
              </a:spcAft>
              <a:buNone/>
            </a:pPr>
            <a:r>
              <a:rPr b="1" lang="en" sz="1700">
                <a:solidFill>
                  <a:srgbClr val="077FAB"/>
                </a:solidFill>
                <a:latin typeface="Arial"/>
                <a:ea typeface="Arial"/>
                <a:cs typeface="Arial"/>
                <a:sym typeface="Arial"/>
              </a:rPr>
              <a:t>CLIP III: </a:t>
            </a:r>
            <a:endParaRPr b="1" sz="1700">
              <a:solidFill>
                <a:srgbClr val="077FAB"/>
              </a:solidFill>
              <a:latin typeface="Arial"/>
              <a:ea typeface="Arial"/>
              <a:cs typeface="Arial"/>
              <a:sym typeface="Arial"/>
            </a:endParaRPr>
          </a:p>
          <a:p>
            <a:pPr indent="0" lvl="0" marL="0" rtl="0" algn="l">
              <a:spcBef>
                <a:spcPts val="1200"/>
              </a:spcBef>
              <a:spcAft>
                <a:spcPts val="0"/>
              </a:spcAft>
              <a:buNone/>
            </a:pPr>
            <a:r>
              <a:rPr b="1" lang="en" sz="1700" u="sng">
                <a:solidFill>
                  <a:srgbClr val="077FAB"/>
                </a:solidFill>
                <a:latin typeface="Arial"/>
                <a:ea typeface="Arial"/>
                <a:cs typeface="Arial"/>
                <a:sym typeface="Arial"/>
                <a:hlinkClick r:id="rId5">
                  <a:extLst>
                    <a:ext uri="{A12FA001-AC4F-418D-AE19-62706E023703}">
                      <ahyp:hlinkClr val="tx"/>
                    </a:ext>
                  </a:extLst>
                </a:hlinkClick>
              </a:rPr>
              <a:t>Amethyst</a:t>
            </a:r>
            <a:r>
              <a:rPr b="1" lang="en" sz="1700" u="sng">
                <a:solidFill>
                  <a:srgbClr val="077FAB"/>
                </a:solidFill>
                <a:latin typeface="Arial"/>
                <a:ea typeface="Arial"/>
                <a:cs typeface="Arial"/>
                <a:sym typeface="Arial"/>
                <a:hlinkClick r:id="rId6">
                  <a:extLst>
                    <a:ext uri="{A12FA001-AC4F-418D-AE19-62706E023703}">
                      <ahyp:hlinkClr val="tx"/>
                    </a:ext>
                  </a:extLst>
                </a:hlinkClick>
              </a:rPr>
              <a:t> Rock </a:t>
            </a:r>
            <a:r>
              <a:rPr b="1" lang="en" sz="1700">
                <a:solidFill>
                  <a:srgbClr val="077FAB"/>
                </a:solidFill>
                <a:latin typeface="Arial"/>
                <a:ea typeface="Arial"/>
                <a:cs typeface="Arial"/>
                <a:sym typeface="Arial"/>
              </a:rPr>
              <a:t>- </a:t>
            </a:r>
            <a:r>
              <a:rPr b="1" i="1" lang="en" sz="1700">
                <a:solidFill>
                  <a:srgbClr val="077FAB"/>
                </a:solidFill>
                <a:latin typeface="Arial"/>
                <a:ea typeface="Arial"/>
                <a:cs typeface="Arial"/>
                <a:sym typeface="Arial"/>
              </a:rPr>
              <a:t>SLAM!</a:t>
            </a:r>
            <a:r>
              <a:rPr b="1" lang="en" sz="1700">
                <a:solidFill>
                  <a:srgbClr val="077FAB"/>
                </a:solidFill>
                <a:latin typeface="Arial"/>
                <a:ea typeface="Arial"/>
                <a:cs typeface="Arial"/>
                <a:sym typeface="Arial"/>
              </a:rPr>
              <a:t> (Dir. Marc Levin)</a:t>
            </a:r>
            <a:endParaRPr b="1" sz="1700">
              <a:solidFill>
                <a:srgbClr val="077FAB"/>
              </a:solidFill>
              <a:latin typeface="Arial"/>
              <a:ea typeface="Arial"/>
              <a:cs typeface="Arial"/>
              <a:sym typeface="Arial"/>
            </a:endParaRPr>
          </a:p>
          <a:p>
            <a:pPr indent="0" lvl="0" marL="0" rtl="0" algn="l">
              <a:spcBef>
                <a:spcPts val="1200"/>
              </a:spcBef>
              <a:spcAft>
                <a:spcPts val="1200"/>
              </a:spcAft>
              <a:buNone/>
            </a:pPr>
            <a:r>
              <a:t/>
            </a:r>
            <a:endParaRPr b="1" sz="1700">
              <a:solidFill>
                <a:srgbClr val="077F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5 Scenes, 5 Groups</a:t>
            </a:r>
            <a:endParaRPr/>
          </a:p>
        </p:txBody>
      </p:sp>
      <p:sp>
        <p:nvSpPr>
          <p:cNvPr id="225" name="Google Shape;225;p4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Close Reading Film</a:t>
            </a:r>
            <a:endParaRPr/>
          </a:p>
        </p:txBody>
      </p:sp>
      <p:sp>
        <p:nvSpPr>
          <p:cNvPr id="226" name="Google Shape;226;p4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341947" lvl="0" marL="457200" rtl="0" algn="l">
              <a:lnSpc>
                <a:spcPct val="100000"/>
              </a:lnSpc>
              <a:spcBef>
                <a:spcPts val="0"/>
              </a:spcBef>
              <a:spcAft>
                <a:spcPts val="0"/>
              </a:spcAft>
              <a:buClr>
                <a:schemeClr val="accent4"/>
              </a:buClr>
              <a:buSzPct val="100000"/>
              <a:buFont typeface="Arial"/>
              <a:buChar char="●"/>
            </a:pPr>
            <a:r>
              <a:rPr lang="en" sz="2100">
                <a:solidFill>
                  <a:schemeClr val="accent4"/>
                </a:solidFill>
                <a:latin typeface="Arial"/>
                <a:ea typeface="Arial"/>
                <a:cs typeface="Arial"/>
                <a:sym typeface="Arial"/>
              </a:rPr>
              <a:t>You will be split into 5 groups. </a:t>
            </a:r>
            <a:endParaRPr sz="2100">
              <a:solidFill>
                <a:schemeClr val="accent4"/>
              </a:solidFill>
              <a:latin typeface="Arial"/>
              <a:ea typeface="Arial"/>
              <a:cs typeface="Arial"/>
              <a:sym typeface="Arial"/>
            </a:endParaRPr>
          </a:p>
          <a:p>
            <a:pPr indent="0" lvl="0" marL="457200" rtl="0" algn="l">
              <a:lnSpc>
                <a:spcPct val="100000"/>
              </a:lnSpc>
              <a:spcBef>
                <a:spcPts val="0"/>
              </a:spcBef>
              <a:spcAft>
                <a:spcPts val="0"/>
              </a:spcAft>
              <a:buNone/>
            </a:pPr>
            <a:r>
              <a:t/>
            </a:r>
            <a:endParaRPr sz="2100">
              <a:solidFill>
                <a:schemeClr val="accent4"/>
              </a:solidFill>
              <a:latin typeface="Arial"/>
              <a:ea typeface="Arial"/>
              <a:cs typeface="Arial"/>
              <a:sym typeface="Arial"/>
            </a:endParaRPr>
          </a:p>
          <a:p>
            <a:pPr indent="-341947" lvl="0" marL="457200" rtl="0" algn="l">
              <a:lnSpc>
                <a:spcPct val="100000"/>
              </a:lnSpc>
              <a:spcBef>
                <a:spcPts val="0"/>
              </a:spcBef>
              <a:spcAft>
                <a:spcPts val="0"/>
              </a:spcAft>
              <a:buSzPct val="100000"/>
              <a:buFont typeface="Arial"/>
              <a:buChar char="●"/>
            </a:pPr>
            <a:r>
              <a:rPr lang="en" sz="2100">
                <a:latin typeface="Arial"/>
                <a:ea typeface="Arial"/>
                <a:cs typeface="Arial"/>
                <a:sym typeface="Arial"/>
              </a:rPr>
              <a:t>We will then all watch 5 short clips from Yeelen. </a:t>
            </a:r>
            <a:endParaRPr sz="2100">
              <a:latin typeface="Arial"/>
              <a:ea typeface="Arial"/>
              <a:cs typeface="Arial"/>
              <a:sym typeface="Arial"/>
            </a:endParaRPr>
          </a:p>
          <a:p>
            <a:pPr indent="0" lvl="0" marL="457200" rtl="0" algn="l">
              <a:lnSpc>
                <a:spcPct val="100000"/>
              </a:lnSpc>
              <a:spcBef>
                <a:spcPts val="0"/>
              </a:spcBef>
              <a:spcAft>
                <a:spcPts val="0"/>
              </a:spcAft>
              <a:buNone/>
            </a:pPr>
            <a:r>
              <a:t/>
            </a:r>
            <a:endParaRPr sz="2100">
              <a:solidFill>
                <a:schemeClr val="accent4"/>
              </a:solidFill>
              <a:latin typeface="Arial"/>
              <a:ea typeface="Arial"/>
              <a:cs typeface="Arial"/>
              <a:sym typeface="Arial"/>
            </a:endParaRPr>
          </a:p>
          <a:p>
            <a:pPr indent="-341947" lvl="0" marL="457200" rtl="0" algn="l">
              <a:lnSpc>
                <a:spcPct val="100000"/>
              </a:lnSpc>
              <a:spcBef>
                <a:spcPts val="0"/>
              </a:spcBef>
              <a:spcAft>
                <a:spcPts val="0"/>
              </a:spcAft>
              <a:buClr>
                <a:schemeClr val="accent4"/>
              </a:buClr>
              <a:buSzPct val="100000"/>
              <a:buFont typeface="Arial"/>
              <a:buChar char="●"/>
            </a:pPr>
            <a:r>
              <a:rPr lang="en" sz="2100">
                <a:solidFill>
                  <a:schemeClr val="accent4"/>
                </a:solidFill>
                <a:latin typeface="Arial"/>
                <a:ea typeface="Arial"/>
                <a:cs typeface="Arial"/>
                <a:sym typeface="Arial"/>
              </a:rPr>
              <a:t>Each group will have 15 minutes to discuss the clip assigned to them. </a:t>
            </a:r>
            <a:endParaRPr sz="2100">
              <a:solidFill>
                <a:schemeClr val="accent4"/>
              </a:solidFill>
              <a:latin typeface="Arial"/>
              <a:ea typeface="Arial"/>
              <a:cs typeface="Arial"/>
              <a:sym typeface="Arial"/>
            </a:endParaRPr>
          </a:p>
          <a:p>
            <a:pPr indent="0" lvl="0" marL="457200" rtl="0" algn="l">
              <a:lnSpc>
                <a:spcPct val="100000"/>
              </a:lnSpc>
              <a:spcBef>
                <a:spcPts val="0"/>
              </a:spcBef>
              <a:spcAft>
                <a:spcPts val="0"/>
              </a:spcAft>
              <a:buNone/>
            </a:pPr>
            <a:r>
              <a:t/>
            </a:r>
            <a:endParaRPr sz="2100">
              <a:solidFill>
                <a:schemeClr val="accent4"/>
              </a:solidFill>
              <a:latin typeface="Arial"/>
              <a:ea typeface="Arial"/>
              <a:cs typeface="Arial"/>
              <a:sym typeface="Arial"/>
            </a:endParaRPr>
          </a:p>
          <a:p>
            <a:pPr indent="-341947" lvl="0" marL="457200" rtl="0" algn="l">
              <a:lnSpc>
                <a:spcPct val="100000"/>
              </a:lnSpc>
              <a:spcBef>
                <a:spcPts val="0"/>
              </a:spcBef>
              <a:spcAft>
                <a:spcPts val="0"/>
              </a:spcAft>
              <a:buSzPct val="100000"/>
              <a:buFont typeface="Arial"/>
              <a:buChar char="●"/>
            </a:pPr>
            <a:r>
              <a:rPr lang="en" sz="2100">
                <a:latin typeface="Arial"/>
                <a:ea typeface="Arial"/>
                <a:cs typeface="Arial"/>
                <a:sym typeface="Arial"/>
              </a:rPr>
              <a:t>We will then take 25 minutes - that’s 5 minutes per group -  to offer some remarks concerning the following elements as they appear in the  5 scenes: </a:t>
            </a:r>
            <a:r>
              <a:rPr b="1" lang="en" sz="2100">
                <a:solidFill>
                  <a:schemeClr val="accent4"/>
                </a:solidFill>
                <a:latin typeface="Arial"/>
                <a:ea typeface="Arial"/>
                <a:cs typeface="Arial"/>
                <a:sym typeface="Arial"/>
              </a:rPr>
              <a:t>Editing, Lighting, Camera Use, and Sound</a:t>
            </a:r>
            <a:endParaRPr b="1">
              <a:solidFill>
                <a:schemeClr val="accent4"/>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490250" y="526350"/>
            <a:ext cx="8147400" cy="4090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lang="en" sz="3859" u="sng">
                <a:solidFill>
                  <a:schemeClr val="hlink"/>
                </a:solidFill>
                <a:hlinkClick r:id="rId3"/>
              </a:rPr>
              <a:t>Scenes</a:t>
            </a:r>
            <a:r>
              <a:rPr lang="en" sz="3859"/>
              <a:t>: </a:t>
            </a:r>
            <a:br>
              <a:rPr lang="en" sz="3859"/>
            </a:br>
            <a:r>
              <a:rPr lang="en" sz="3859"/>
              <a:t>I) Timestamp: 12:17-15:03</a:t>
            </a:r>
            <a:br>
              <a:rPr lang="en" sz="3859"/>
            </a:br>
            <a:r>
              <a:rPr lang="en" sz="3859"/>
              <a:t>II) Timestamp: 15:55-17:50</a:t>
            </a:r>
            <a:br>
              <a:rPr lang="en" sz="3859"/>
            </a:br>
            <a:r>
              <a:rPr lang="en" sz="3859"/>
              <a:t>III) Timestamp: 28:06-31:35</a:t>
            </a:r>
            <a:endParaRPr sz="3859"/>
          </a:p>
          <a:p>
            <a:pPr indent="0" lvl="0" marL="0" rtl="0" algn="just">
              <a:spcBef>
                <a:spcPts val="0"/>
              </a:spcBef>
              <a:spcAft>
                <a:spcPts val="0"/>
              </a:spcAft>
              <a:buSzPts val="990"/>
              <a:buNone/>
            </a:pPr>
            <a:r>
              <a:rPr lang="en" sz="3859"/>
              <a:t>IV) Timestamp: 41:22-43:27</a:t>
            </a:r>
            <a:br>
              <a:rPr lang="en" sz="3859"/>
            </a:br>
            <a:r>
              <a:rPr lang="en" sz="3859"/>
              <a:t>V) 1:17:02-1:19:13</a:t>
            </a:r>
            <a:endParaRPr sz="385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8270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t>So, how do we analyse films?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751525" y="116950"/>
            <a:ext cx="7815075" cy="4299375"/>
          </a:xfrm>
          <a:prstGeom prst="rect">
            <a:avLst/>
          </a:prstGeom>
          <a:noFill/>
          <a:ln>
            <a:noFill/>
          </a:ln>
        </p:spPr>
      </p:pic>
      <p:sp>
        <p:nvSpPr>
          <p:cNvPr id="77" name="Google Shape;77;p16"/>
          <p:cNvSpPr txBox="1"/>
          <p:nvPr/>
        </p:nvSpPr>
        <p:spPr>
          <a:xfrm>
            <a:off x="585300" y="4558200"/>
            <a:ext cx="8336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900">
                <a:solidFill>
                  <a:schemeClr val="lt2"/>
                </a:solidFill>
                <a:latin typeface="Old Standard TT"/>
                <a:ea typeface="Old Standard TT"/>
                <a:cs typeface="Old Standard TT"/>
                <a:sym typeface="Old Standard TT"/>
              </a:rPr>
              <a:t>Fig. b. Still from </a:t>
            </a:r>
            <a:r>
              <a:rPr b="1" i="1" lang="en" sz="1900">
                <a:solidFill>
                  <a:schemeClr val="lt2"/>
                </a:solidFill>
                <a:latin typeface="Old Standard TT"/>
                <a:ea typeface="Old Standard TT"/>
                <a:cs typeface="Old Standard TT"/>
                <a:sym typeface="Old Standard TT"/>
              </a:rPr>
              <a:t>Yeelen </a:t>
            </a:r>
            <a:r>
              <a:rPr b="1" lang="en" sz="1900">
                <a:solidFill>
                  <a:schemeClr val="lt2"/>
                </a:solidFill>
                <a:latin typeface="Old Standard TT"/>
                <a:ea typeface="Old Standard TT"/>
                <a:cs typeface="Old Standard TT"/>
                <a:sym typeface="Old Standard TT"/>
              </a:rPr>
              <a:t>(1987) dir. </a:t>
            </a:r>
            <a:r>
              <a:rPr b="1" i="1" lang="en" sz="1900">
                <a:solidFill>
                  <a:schemeClr val="lt2"/>
                </a:solidFill>
                <a:latin typeface="Old Standard TT"/>
                <a:ea typeface="Old Standard TT"/>
                <a:cs typeface="Old Standard TT"/>
                <a:sym typeface="Old Standard TT"/>
              </a:rPr>
              <a:t>Souleymane Cissé</a:t>
            </a:r>
            <a:endParaRPr b="1" sz="1900">
              <a:solidFill>
                <a:schemeClr val="lt2"/>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i="1" lang="en"/>
              <a:t>Basic </a:t>
            </a:r>
            <a:r>
              <a:rPr i="1" lang="en"/>
              <a:t>Elements of Film Analysis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90250" y="526350"/>
            <a:ext cx="8377800" cy="4090800"/>
          </a:xfrm>
          <a:prstGeom prst="rect">
            <a:avLst/>
          </a:prstGeom>
        </p:spPr>
        <p:txBody>
          <a:bodyPr anchorCtr="0" anchor="ctr" bIns="91425" lIns="91425" spcFirstLastPara="1" rIns="91425" wrap="square" tIns="91425">
            <a:noAutofit/>
          </a:bodyPr>
          <a:lstStyle/>
          <a:p>
            <a:pPr indent="-391160" lvl="0" marL="457200" rtl="0" algn="just">
              <a:spcBef>
                <a:spcPts val="0"/>
              </a:spcBef>
              <a:spcAft>
                <a:spcPts val="0"/>
              </a:spcAft>
              <a:buSzPts val="2560"/>
              <a:buFont typeface="Arial"/>
              <a:buChar char="●"/>
            </a:pPr>
            <a:r>
              <a:rPr lang="en" sz="2560">
                <a:latin typeface="Arial"/>
                <a:ea typeface="Arial"/>
                <a:cs typeface="Arial"/>
                <a:sym typeface="Arial"/>
              </a:rPr>
              <a:t>Film analysis is not unlike other textual analysis. </a:t>
            </a:r>
            <a:endParaRPr sz="2560">
              <a:latin typeface="Arial"/>
              <a:ea typeface="Arial"/>
              <a:cs typeface="Arial"/>
              <a:sym typeface="Arial"/>
            </a:endParaRPr>
          </a:p>
          <a:p>
            <a:pPr indent="0" lvl="0" marL="457200" rtl="0" algn="just">
              <a:spcBef>
                <a:spcPts val="0"/>
              </a:spcBef>
              <a:spcAft>
                <a:spcPts val="0"/>
              </a:spcAft>
              <a:buNone/>
            </a:pPr>
            <a:r>
              <a:t/>
            </a:r>
            <a:endParaRPr sz="2560">
              <a:latin typeface="Arial"/>
              <a:ea typeface="Arial"/>
              <a:cs typeface="Arial"/>
              <a:sym typeface="Arial"/>
            </a:endParaRPr>
          </a:p>
          <a:p>
            <a:pPr indent="-391160" lvl="0" marL="457200" rtl="0" algn="just">
              <a:spcBef>
                <a:spcPts val="0"/>
              </a:spcBef>
              <a:spcAft>
                <a:spcPts val="0"/>
              </a:spcAft>
              <a:buSzPts val="2560"/>
              <a:buFont typeface="Arial"/>
              <a:buChar char="●"/>
            </a:pPr>
            <a:r>
              <a:rPr lang="en" sz="2560">
                <a:latin typeface="Arial"/>
                <a:ea typeface="Arial"/>
                <a:cs typeface="Arial"/>
                <a:sym typeface="Arial"/>
              </a:rPr>
              <a:t>It draws upon the same skills. We can broadly understand or define these skills as </a:t>
            </a:r>
            <a:r>
              <a:rPr i="1" lang="en" sz="2560">
                <a:solidFill>
                  <a:srgbClr val="FF00FF"/>
                </a:solidFill>
                <a:latin typeface="Arial"/>
                <a:ea typeface="Arial"/>
                <a:cs typeface="Arial"/>
                <a:sym typeface="Arial"/>
              </a:rPr>
              <a:t>close reading</a:t>
            </a:r>
            <a:r>
              <a:rPr lang="en" sz="2560">
                <a:solidFill>
                  <a:srgbClr val="FF00FF"/>
                </a:solidFill>
                <a:latin typeface="Arial"/>
                <a:ea typeface="Arial"/>
                <a:cs typeface="Arial"/>
                <a:sym typeface="Arial"/>
              </a:rPr>
              <a:t>.</a:t>
            </a:r>
            <a:r>
              <a:rPr lang="en" sz="2560">
                <a:latin typeface="Arial"/>
                <a:ea typeface="Arial"/>
                <a:cs typeface="Arial"/>
                <a:sym typeface="Arial"/>
              </a:rPr>
              <a:t> </a:t>
            </a:r>
            <a:endParaRPr sz="2560">
              <a:latin typeface="Arial"/>
              <a:ea typeface="Arial"/>
              <a:cs typeface="Arial"/>
              <a:sym typeface="Arial"/>
            </a:endParaRPr>
          </a:p>
          <a:p>
            <a:pPr indent="0" lvl="0" marL="457200" rtl="0" algn="just">
              <a:spcBef>
                <a:spcPts val="0"/>
              </a:spcBef>
              <a:spcAft>
                <a:spcPts val="0"/>
              </a:spcAft>
              <a:buNone/>
            </a:pPr>
            <a:r>
              <a:t/>
            </a:r>
            <a:endParaRPr sz="2560">
              <a:latin typeface="Arial"/>
              <a:ea typeface="Arial"/>
              <a:cs typeface="Arial"/>
              <a:sym typeface="Arial"/>
            </a:endParaRPr>
          </a:p>
          <a:p>
            <a:pPr indent="-391160" lvl="0" marL="457200" rtl="0" algn="just">
              <a:spcBef>
                <a:spcPts val="0"/>
              </a:spcBef>
              <a:spcAft>
                <a:spcPts val="0"/>
              </a:spcAft>
              <a:buSzPts val="2560"/>
              <a:buFont typeface="Arial"/>
              <a:buChar char="●"/>
            </a:pPr>
            <a:r>
              <a:rPr lang="en" sz="2560">
                <a:latin typeface="Arial"/>
                <a:ea typeface="Arial"/>
                <a:cs typeface="Arial"/>
                <a:sym typeface="Arial"/>
              </a:rPr>
              <a:t>But what are we reading/watching a film for? </a:t>
            </a:r>
            <a:endParaRPr sz="2560">
              <a:latin typeface="Arial"/>
              <a:ea typeface="Arial"/>
              <a:cs typeface="Arial"/>
              <a:sym typeface="Arial"/>
            </a:endParaRPr>
          </a:p>
          <a:p>
            <a:pPr indent="0" lvl="0" marL="457200" rtl="0" algn="just">
              <a:spcBef>
                <a:spcPts val="0"/>
              </a:spcBef>
              <a:spcAft>
                <a:spcPts val="0"/>
              </a:spcAft>
              <a:buNone/>
            </a:pPr>
            <a:r>
              <a:t/>
            </a:r>
            <a:endParaRPr sz="2560">
              <a:latin typeface="Arial"/>
              <a:ea typeface="Arial"/>
              <a:cs typeface="Arial"/>
              <a:sym typeface="Arial"/>
            </a:endParaRPr>
          </a:p>
          <a:p>
            <a:pPr indent="-391160" lvl="0" marL="457200" rtl="0" algn="just">
              <a:spcBef>
                <a:spcPts val="0"/>
              </a:spcBef>
              <a:spcAft>
                <a:spcPts val="0"/>
              </a:spcAft>
              <a:buSzPts val="2560"/>
              <a:buFont typeface="Arial"/>
              <a:buChar char="●"/>
            </a:pPr>
            <a:r>
              <a:rPr lang="en" sz="2560">
                <a:latin typeface="Arial"/>
                <a:ea typeface="Arial"/>
                <a:cs typeface="Arial"/>
                <a:sym typeface="Arial"/>
              </a:rPr>
              <a:t>Around which ideas or features of film do we base our readings? </a:t>
            </a:r>
            <a:endParaRPr sz="2560">
              <a:latin typeface="Arial"/>
              <a:ea typeface="Arial"/>
              <a:cs typeface="Arial"/>
              <a:sym typeface="Arial"/>
            </a:endParaRPr>
          </a:p>
          <a:p>
            <a:pPr indent="0" lvl="0" marL="457200" rtl="0" algn="just">
              <a:spcBef>
                <a:spcPts val="0"/>
              </a:spcBef>
              <a:spcAft>
                <a:spcPts val="0"/>
              </a:spcAft>
              <a:buNone/>
            </a:pPr>
            <a:r>
              <a:t/>
            </a:r>
            <a:endParaRPr sz="2560">
              <a:latin typeface="Arial"/>
              <a:ea typeface="Arial"/>
              <a:cs typeface="Arial"/>
              <a:sym typeface="Arial"/>
            </a:endParaRPr>
          </a:p>
          <a:p>
            <a:pPr indent="-391160" lvl="0" marL="457200" rtl="0" algn="just">
              <a:spcBef>
                <a:spcPts val="0"/>
              </a:spcBef>
              <a:spcAft>
                <a:spcPts val="0"/>
              </a:spcAft>
              <a:buSzPts val="2560"/>
              <a:buFont typeface="Arial"/>
              <a:buChar char="●"/>
            </a:pPr>
            <a:r>
              <a:rPr lang="en" sz="2560">
                <a:latin typeface="Arial"/>
                <a:ea typeface="Arial"/>
                <a:cs typeface="Arial"/>
                <a:sym typeface="Arial"/>
              </a:rPr>
              <a:t>The following are a few of some such areas and features. </a:t>
            </a:r>
            <a:endParaRPr sz="256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lnSpc>
                <a:spcPct val="150000"/>
              </a:lnSpc>
              <a:spcBef>
                <a:spcPts val="2600"/>
              </a:spcBef>
              <a:spcAft>
                <a:spcPts val="0"/>
              </a:spcAft>
              <a:buClr>
                <a:schemeClr val="dk1"/>
              </a:buClr>
              <a:buSzPts val="1100"/>
              <a:buFont typeface="Arial"/>
              <a:buNone/>
            </a:pPr>
            <a:r>
              <a:t/>
            </a:r>
            <a:endParaRPr b="1" sz="4500">
              <a:solidFill>
                <a:srgbClr val="077FAB"/>
              </a:solidFill>
              <a:latin typeface="Times New Roman"/>
              <a:ea typeface="Times New Roman"/>
              <a:cs typeface="Times New Roman"/>
              <a:sym typeface="Times New Roman"/>
            </a:endParaRPr>
          </a:p>
          <a:p>
            <a:pPr indent="0" lvl="0" marL="0" rtl="0" algn="ctr">
              <a:spcBef>
                <a:spcPts val="1700"/>
              </a:spcBef>
              <a:spcAft>
                <a:spcPts val="0"/>
              </a:spcAft>
              <a:buNone/>
            </a:pPr>
            <a:r>
              <a:rPr lang="en" sz="4500">
                <a:latin typeface="Times New Roman"/>
                <a:ea typeface="Times New Roman"/>
                <a:cs typeface="Times New Roman"/>
                <a:sym typeface="Times New Roman"/>
              </a:rPr>
              <a:t>Film Contents</a:t>
            </a:r>
            <a:endParaRPr sz="4500">
              <a:latin typeface="Times New Roman"/>
              <a:ea typeface="Times New Roman"/>
              <a:cs typeface="Times New Roman"/>
              <a:sym typeface="Times New Roman"/>
            </a:endParaRPr>
          </a:p>
        </p:txBody>
      </p:sp>
      <p:sp>
        <p:nvSpPr>
          <p:cNvPr id="93" name="Google Shape;93;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What is a Film Made of? </a:t>
            </a:r>
            <a:endParaRPr i="1"/>
          </a:p>
        </p:txBody>
      </p:sp>
      <p:sp>
        <p:nvSpPr>
          <p:cNvPr id="94" name="Google Shape;94;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50000"/>
              </a:lnSpc>
              <a:spcBef>
                <a:spcPts val="2000"/>
              </a:spcBef>
              <a:spcAft>
                <a:spcPts val="0"/>
              </a:spcAft>
              <a:buNone/>
            </a:pPr>
            <a:r>
              <a:rPr b="1" i="1" lang="en" sz="2300">
                <a:solidFill>
                  <a:srgbClr val="D0E0E3"/>
                </a:solidFill>
                <a:latin typeface="Arial"/>
                <a:ea typeface="Arial"/>
                <a:cs typeface="Arial"/>
                <a:sym typeface="Arial"/>
              </a:rPr>
              <a:t>Film Facts</a:t>
            </a:r>
            <a:endParaRPr b="1" i="1" sz="2300">
              <a:solidFill>
                <a:srgbClr val="D0E0E3"/>
              </a:solidFill>
              <a:latin typeface="Arial"/>
              <a:ea typeface="Arial"/>
              <a:cs typeface="Arial"/>
              <a:sym typeface="Arial"/>
            </a:endParaRPr>
          </a:p>
          <a:p>
            <a:pPr indent="-381000" lvl="0" marL="838200" rtl="0" algn="l">
              <a:spcBef>
                <a:spcPts val="1300"/>
              </a:spcBef>
              <a:spcAft>
                <a:spcPts val="0"/>
              </a:spcAft>
              <a:buClr>
                <a:srgbClr val="D0E0E3"/>
              </a:buClr>
              <a:buSzPts val="2400"/>
              <a:buFont typeface="Arial"/>
              <a:buChar char="●"/>
            </a:pPr>
            <a:r>
              <a:rPr lang="en" sz="2400">
                <a:solidFill>
                  <a:srgbClr val="D0E0E3"/>
                </a:solidFill>
                <a:latin typeface="Arial"/>
                <a:ea typeface="Arial"/>
                <a:cs typeface="Arial"/>
                <a:sym typeface="Arial"/>
              </a:rPr>
              <a:t>Title of film</a:t>
            </a:r>
            <a:endParaRPr sz="2400">
              <a:solidFill>
                <a:srgbClr val="D0E0E3"/>
              </a:solidFill>
              <a:latin typeface="Arial"/>
              <a:ea typeface="Arial"/>
              <a:cs typeface="Arial"/>
              <a:sym typeface="Arial"/>
            </a:endParaRPr>
          </a:p>
          <a:p>
            <a:pPr indent="-381000" lvl="0" marL="838200" rtl="0" algn="l">
              <a:spcBef>
                <a:spcPts val="0"/>
              </a:spcBef>
              <a:spcAft>
                <a:spcPts val="0"/>
              </a:spcAft>
              <a:buClr>
                <a:srgbClr val="D0E0E3"/>
              </a:buClr>
              <a:buSzPts val="2400"/>
              <a:buFont typeface="Arial"/>
              <a:buChar char="●"/>
            </a:pPr>
            <a:r>
              <a:rPr lang="en" sz="2400">
                <a:solidFill>
                  <a:srgbClr val="D0E0E3"/>
                </a:solidFill>
                <a:latin typeface="Arial"/>
                <a:ea typeface="Arial"/>
                <a:cs typeface="Arial"/>
                <a:sym typeface="Arial"/>
              </a:rPr>
              <a:t>Year film was produced</a:t>
            </a:r>
            <a:endParaRPr sz="2400">
              <a:solidFill>
                <a:srgbClr val="D0E0E3"/>
              </a:solidFill>
              <a:latin typeface="Arial"/>
              <a:ea typeface="Arial"/>
              <a:cs typeface="Arial"/>
              <a:sym typeface="Arial"/>
            </a:endParaRPr>
          </a:p>
          <a:p>
            <a:pPr indent="-381000" lvl="0" marL="838200" rtl="0" algn="l">
              <a:spcBef>
                <a:spcPts val="0"/>
              </a:spcBef>
              <a:spcAft>
                <a:spcPts val="0"/>
              </a:spcAft>
              <a:buClr>
                <a:srgbClr val="D0E0E3"/>
              </a:buClr>
              <a:buSzPts val="2400"/>
              <a:buFont typeface="Arial"/>
              <a:buChar char="●"/>
            </a:pPr>
            <a:r>
              <a:rPr lang="en" sz="2400">
                <a:solidFill>
                  <a:srgbClr val="D0E0E3"/>
                </a:solidFill>
                <a:latin typeface="Arial"/>
                <a:ea typeface="Arial"/>
                <a:cs typeface="Arial"/>
                <a:sym typeface="Arial"/>
              </a:rPr>
              <a:t>Nationality</a:t>
            </a:r>
            <a:endParaRPr sz="2400">
              <a:solidFill>
                <a:srgbClr val="D0E0E3"/>
              </a:solidFill>
              <a:latin typeface="Arial"/>
              <a:ea typeface="Arial"/>
              <a:cs typeface="Arial"/>
              <a:sym typeface="Arial"/>
            </a:endParaRPr>
          </a:p>
          <a:p>
            <a:pPr indent="-381000" lvl="0" marL="838200" rtl="0" algn="l">
              <a:spcBef>
                <a:spcPts val="0"/>
              </a:spcBef>
              <a:spcAft>
                <a:spcPts val="0"/>
              </a:spcAft>
              <a:buClr>
                <a:srgbClr val="D0E0E3"/>
              </a:buClr>
              <a:buSzPts val="2400"/>
              <a:buFont typeface="Arial"/>
              <a:buChar char="●"/>
            </a:pPr>
            <a:r>
              <a:rPr lang="en" sz="2400">
                <a:solidFill>
                  <a:srgbClr val="D0E0E3"/>
                </a:solidFill>
                <a:latin typeface="Arial"/>
                <a:ea typeface="Arial"/>
                <a:cs typeface="Arial"/>
                <a:sym typeface="Arial"/>
              </a:rPr>
              <a:t>Names of the performers</a:t>
            </a:r>
            <a:endParaRPr sz="2400">
              <a:solidFill>
                <a:srgbClr val="D0E0E3"/>
              </a:solidFill>
              <a:latin typeface="Arial"/>
              <a:ea typeface="Arial"/>
              <a:cs typeface="Arial"/>
              <a:sym typeface="Arial"/>
            </a:endParaRPr>
          </a:p>
          <a:p>
            <a:pPr indent="-381000" lvl="0" marL="838200" rtl="0" algn="l">
              <a:spcBef>
                <a:spcPts val="0"/>
              </a:spcBef>
              <a:spcAft>
                <a:spcPts val="0"/>
              </a:spcAft>
              <a:buClr>
                <a:srgbClr val="D0E0E3"/>
              </a:buClr>
              <a:buSzPts val="2400"/>
              <a:buFont typeface="Arial"/>
              <a:buChar char="●"/>
            </a:pPr>
            <a:r>
              <a:rPr lang="en" sz="2400">
                <a:solidFill>
                  <a:srgbClr val="D0E0E3"/>
                </a:solidFill>
                <a:latin typeface="Arial"/>
                <a:ea typeface="Arial"/>
                <a:cs typeface="Arial"/>
                <a:sym typeface="Arial"/>
              </a:rPr>
              <a:t>Name of director</a:t>
            </a:r>
            <a:endParaRPr sz="2400">
              <a:solidFill>
                <a:srgbClr val="D0E0E3"/>
              </a:solidFill>
              <a:latin typeface="Arial"/>
              <a:ea typeface="Arial"/>
              <a:cs typeface="Arial"/>
              <a:sym typeface="Arial"/>
            </a:endParaRPr>
          </a:p>
          <a:p>
            <a:pPr indent="0" lvl="0" marL="457200" rtl="0" algn="l">
              <a:spcBef>
                <a:spcPts val="3000"/>
              </a:spcBef>
              <a:spcAft>
                <a:spcPts val="1200"/>
              </a:spcAft>
              <a:buNone/>
            </a:pPr>
            <a:r>
              <a:t/>
            </a:r>
            <a:endParaRPr sz="2800">
              <a:solidFill>
                <a:srgbClr val="D0E0E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lnSpc>
                <a:spcPct val="150000"/>
              </a:lnSpc>
              <a:spcBef>
                <a:spcPts val="2000"/>
              </a:spcBef>
              <a:spcAft>
                <a:spcPts val="0"/>
              </a:spcAft>
              <a:buClr>
                <a:schemeClr val="dk1"/>
              </a:buClr>
              <a:buSzPts val="990"/>
              <a:buFont typeface="Arial"/>
              <a:buNone/>
            </a:pPr>
            <a:r>
              <a:rPr b="1" i="1" lang="en" sz="3770">
                <a:solidFill>
                  <a:srgbClr val="6C64AD"/>
                </a:solidFill>
                <a:latin typeface="Times New Roman"/>
                <a:ea typeface="Times New Roman"/>
                <a:cs typeface="Times New Roman"/>
                <a:sym typeface="Times New Roman"/>
              </a:rPr>
              <a:t>Genre &amp; Setting</a:t>
            </a:r>
            <a:endParaRPr b="1" i="1" sz="3770">
              <a:solidFill>
                <a:srgbClr val="6C64AD"/>
              </a:solidFill>
              <a:latin typeface="Times New Roman"/>
              <a:ea typeface="Times New Roman"/>
              <a:cs typeface="Times New Roman"/>
              <a:sym typeface="Times New Roman"/>
            </a:endParaRPr>
          </a:p>
          <a:p>
            <a:pPr indent="0" lvl="0" marL="0" rtl="0" algn="ctr">
              <a:spcBef>
                <a:spcPts val="1300"/>
              </a:spcBef>
              <a:spcAft>
                <a:spcPts val="0"/>
              </a:spcAft>
              <a:buSzPts val="990"/>
              <a:buNone/>
            </a:pPr>
            <a:r>
              <a:t/>
            </a:r>
            <a:endParaRPr sz="4100">
              <a:latin typeface="Times New Roman"/>
              <a:ea typeface="Times New Roman"/>
              <a:cs typeface="Times New Roman"/>
              <a:sym typeface="Times New Roman"/>
            </a:endParaRPr>
          </a:p>
        </p:txBody>
      </p:sp>
      <p:sp>
        <p:nvSpPr>
          <p:cNvPr id="100" name="Google Shape;100;p20"/>
          <p:cNvSpPr txBox="1"/>
          <p:nvPr>
            <p:ph idx="1" type="body"/>
          </p:nvPr>
        </p:nvSpPr>
        <p:spPr>
          <a:xfrm>
            <a:off x="311700" y="1170600"/>
            <a:ext cx="8432100" cy="3618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sz="2000">
              <a:latin typeface="Arial"/>
              <a:ea typeface="Arial"/>
              <a:cs typeface="Arial"/>
              <a:sym typeface="Arial"/>
            </a:endParaRPr>
          </a:p>
          <a:p>
            <a:pPr indent="-355600" lvl="0" marL="457200" rtl="0" algn="just">
              <a:spcBef>
                <a:spcPts val="1200"/>
              </a:spcBef>
              <a:spcAft>
                <a:spcPts val="0"/>
              </a:spcAft>
              <a:buClr>
                <a:schemeClr val="lt2"/>
              </a:buClr>
              <a:buSzPts val="2000"/>
              <a:buFont typeface="Arial"/>
              <a:buChar char="●"/>
            </a:pPr>
            <a:r>
              <a:rPr lang="en" sz="2000">
                <a:solidFill>
                  <a:schemeClr val="lt2"/>
                </a:solidFill>
                <a:latin typeface="Arial"/>
                <a:ea typeface="Arial"/>
                <a:cs typeface="Arial"/>
                <a:sym typeface="Arial"/>
              </a:rPr>
              <a:t>What main genre does the film fall under? – romantic, historical, detective, thriller, adventure, horror, and science fiction.</a:t>
            </a:r>
            <a:endParaRPr sz="2000">
              <a:solidFill>
                <a:schemeClr val="lt2"/>
              </a:solidFill>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What sub-grouping does the film fall under? – action, comedy, tragedy, war and westerns.</a:t>
            </a:r>
            <a:endParaRPr sz="2000">
              <a:latin typeface="Arial"/>
              <a:ea typeface="Arial"/>
              <a:cs typeface="Arial"/>
              <a:sym typeface="Arial"/>
            </a:endParaRPr>
          </a:p>
          <a:p>
            <a:pPr indent="-355600" lvl="0" marL="457200" rtl="0" algn="just">
              <a:spcBef>
                <a:spcPts val="0"/>
              </a:spcBef>
              <a:spcAft>
                <a:spcPts val="0"/>
              </a:spcAft>
              <a:buClr>
                <a:schemeClr val="lt2"/>
              </a:buClr>
              <a:buSzPts val="2000"/>
              <a:buFont typeface="Arial"/>
              <a:buChar char="●"/>
            </a:pPr>
            <a:r>
              <a:rPr lang="en" sz="2000">
                <a:solidFill>
                  <a:schemeClr val="lt2"/>
                </a:solidFill>
                <a:latin typeface="Arial"/>
                <a:ea typeface="Arial"/>
                <a:cs typeface="Arial"/>
                <a:sym typeface="Arial"/>
              </a:rPr>
              <a:t>Physical </a:t>
            </a:r>
            <a:r>
              <a:rPr lang="en" sz="2000">
                <a:solidFill>
                  <a:schemeClr val="lt2"/>
                </a:solidFill>
                <a:latin typeface="Arial"/>
                <a:ea typeface="Arial"/>
                <a:cs typeface="Arial"/>
                <a:sym typeface="Arial"/>
              </a:rPr>
              <a:t>Setting is a description of where and when the story takes place.</a:t>
            </a:r>
            <a:endParaRPr sz="2000">
              <a:solidFill>
                <a:schemeClr val="lt2"/>
              </a:solidFill>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Temporal Setting: Does it take place in the present, the past, or the future?</a:t>
            </a:r>
            <a:endParaRPr sz="2000">
              <a:latin typeface="Arial"/>
              <a:ea typeface="Arial"/>
              <a:cs typeface="Arial"/>
              <a:sym typeface="Arial"/>
            </a:endParaRPr>
          </a:p>
          <a:p>
            <a:pPr indent="-355600" lvl="0" marL="457200" rtl="0" algn="just">
              <a:spcBef>
                <a:spcPts val="0"/>
              </a:spcBef>
              <a:spcAft>
                <a:spcPts val="0"/>
              </a:spcAft>
              <a:buClr>
                <a:schemeClr val="lt2"/>
              </a:buClr>
              <a:buSzPts val="2000"/>
              <a:buFont typeface="Arial"/>
              <a:buChar char="●"/>
            </a:pPr>
            <a:r>
              <a:rPr lang="en" sz="2000">
                <a:solidFill>
                  <a:schemeClr val="lt2"/>
                </a:solidFill>
                <a:latin typeface="Arial"/>
                <a:ea typeface="Arial"/>
                <a:cs typeface="Arial"/>
                <a:sym typeface="Arial"/>
              </a:rPr>
              <a:t>What aspects of setting are we made aware of? – Geography, weather conditions, physical environment, time of day.</a:t>
            </a:r>
            <a:endParaRPr sz="2000">
              <a:solidFill>
                <a:schemeClr val="lt2"/>
              </a:solidFill>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Where are we in the opening scene? Final scene? Any parallels</a:t>
            </a:r>
            <a:endParaRPr sz="2000">
              <a:latin typeface="Arial"/>
              <a:ea typeface="Arial"/>
              <a:cs typeface="Arial"/>
              <a:sym typeface="Arial"/>
            </a:endParaRPr>
          </a:p>
          <a:p>
            <a:pPr indent="0" lvl="0" marL="457200" rtl="0" algn="just">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90200" y="796525"/>
            <a:ext cx="8531100" cy="38325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1200"/>
              </a:spcBef>
              <a:spcAft>
                <a:spcPts val="0"/>
              </a:spcAft>
              <a:buNone/>
            </a:pPr>
            <a:r>
              <a:t/>
            </a:r>
            <a:endParaRPr b="1" i="1" sz="3100">
              <a:solidFill>
                <a:srgbClr val="F6B26B"/>
              </a:solidFill>
              <a:latin typeface="Times New Roman"/>
              <a:ea typeface="Times New Roman"/>
              <a:cs typeface="Times New Roman"/>
              <a:sym typeface="Times New Roman"/>
            </a:endParaRPr>
          </a:p>
          <a:p>
            <a:pPr indent="0" lvl="0" marL="457200" rtl="0" algn="ctr">
              <a:lnSpc>
                <a:spcPct val="115000"/>
              </a:lnSpc>
              <a:spcBef>
                <a:spcPts val="3000"/>
              </a:spcBef>
              <a:spcAft>
                <a:spcPts val="0"/>
              </a:spcAft>
              <a:buNone/>
            </a:pPr>
            <a:r>
              <a:rPr b="1" i="1" lang="en" sz="3100">
                <a:solidFill>
                  <a:srgbClr val="F6B26B"/>
                </a:solidFill>
                <a:latin typeface="Times New Roman"/>
                <a:ea typeface="Times New Roman"/>
                <a:cs typeface="Times New Roman"/>
                <a:sym typeface="Times New Roman"/>
              </a:rPr>
              <a:t>Plot &amp; Structure</a:t>
            </a:r>
            <a:endParaRPr b="1" i="1" sz="3100">
              <a:solidFill>
                <a:srgbClr val="F6B26B"/>
              </a:solidFill>
              <a:latin typeface="Times New Roman"/>
              <a:ea typeface="Times New Roman"/>
              <a:cs typeface="Times New Roman"/>
              <a:sym typeface="Times New Roman"/>
            </a:endParaRPr>
          </a:p>
          <a:p>
            <a:pPr indent="-393700" lvl="0" marL="838200" rtl="0" algn="just">
              <a:lnSpc>
                <a:spcPct val="115000"/>
              </a:lnSpc>
              <a:spcBef>
                <a:spcPts val="3000"/>
              </a:spcBef>
              <a:spcAft>
                <a:spcPts val="0"/>
              </a:spcAft>
              <a:buClr>
                <a:srgbClr val="F6B26B"/>
              </a:buClr>
              <a:buSzPts val="2600"/>
              <a:buFont typeface="Arial"/>
              <a:buChar char="●"/>
            </a:pPr>
            <a:r>
              <a:rPr lang="en" sz="2600">
                <a:solidFill>
                  <a:srgbClr val="F6B26B"/>
                </a:solidFill>
                <a:latin typeface="Arial"/>
                <a:ea typeface="Arial"/>
                <a:cs typeface="Arial"/>
                <a:sym typeface="Arial"/>
              </a:rPr>
              <a:t>What are the most important sequences?</a:t>
            </a:r>
            <a:endParaRPr sz="2600">
              <a:solidFill>
                <a:srgbClr val="F6B26B"/>
              </a:solidFill>
              <a:latin typeface="Arial"/>
              <a:ea typeface="Arial"/>
              <a:cs typeface="Arial"/>
              <a:sym typeface="Arial"/>
            </a:endParaRPr>
          </a:p>
          <a:p>
            <a:pPr indent="-393700" lvl="0" marL="838200" rtl="0" algn="just">
              <a:lnSpc>
                <a:spcPct val="115000"/>
              </a:lnSpc>
              <a:spcBef>
                <a:spcPts val="0"/>
              </a:spcBef>
              <a:spcAft>
                <a:spcPts val="0"/>
              </a:spcAft>
              <a:buClr>
                <a:srgbClr val="D5A6BD"/>
              </a:buClr>
              <a:buSzPts val="2600"/>
              <a:buFont typeface="Arial"/>
              <a:buChar char="●"/>
            </a:pPr>
            <a:r>
              <a:rPr lang="en" sz="2600">
                <a:solidFill>
                  <a:srgbClr val="D5A6BD"/>
                </a:solidFill>
                <a:latin typeface="Arial"/>
                <a:ea typeface="Arial"/>
                <a:cs typeface="Arial"/>
                <a:sym typeface="Arial"/>
              </a:rPr>
              <a:t>How is the plot structured?</a:t>
            </a:r>
            <a:endParaRPr sz="2600">
              <a:solidFill>
                <a:srgbClr val="D5A6BD"/>
              </a:solidFill>
              <a:latin typeface="Arial"/>
              <a:ea typeface="Arial"/>
              <a:cs typeface="Arial"/>
              <a:sym typeface="Arial"/>
            </a:endParaRPr>
          </a:p>
          <a:p>
            <a:pPr indent="-393700" lvl="0" marL="838200" rtl="0" algn="just">
              <a:lnSpc>
                <a:spcPct val="115000"/>
              </a:lnSpc>
              <a:spcBef>
                <a:spcPts val="0"/>
              </a:spcBef>
              <a:spcAft>
                <a:spcPts val="0"/>
              </a:spcAft>
              <a:buClr>
                <a:srgbClr val="F6B26B"/>
              </a:buClr>
              <a:buSzPts val="2600"/>
              <a:buFont typeface="Arial"/>
              <a:buChar char="●"/>
            </a:pPr>
            <a:r>
              <a:rPr lang="en" sz="2600">
                <a:solidFill>
                  <a:srgbClr val="F6B26B"/>
                </a:solidFill>
                <a:latin typeface="Arial"/>
                <a:ea typeface="Arial"/>
                <a:cs typeface="Arial"/>
                <a:sym typeface="Arial"/>
              </a:rPr>
              <a:t>Is it linear, chronological or is it presented through flashbacks??</a:t>
            </a:r>
            <a:endParaRPr sz="2600">
              <a:solidFill>
                <a:srgbClr val="F6B26B"/>
              </a:solidFill>
              <a:latin typeface="Arial"/>
              <a:ea typeface="Arial"/>
              <a:cs typeface="Arial"/>
              <a:sym typeface="Arial"/>
            </a:endParaRPr>
          </a:p>
          <a:p>
            <a:pPr indent="-393700" lvl="0" marL="838200" rtl="0" algn="just">
              <a:lnSpc>
                <a:spcPct val="115000"/>
              </a:lnSpc>
              <a:spcBef>
                <a:spcPts val="0"/>
              </a:spcBef>
              <a:spcAft>
                <a:spcPts val="0"/>
              </a:spcAft>
              <a:buClr>
                <a:srgbClr val="D5A6BD"/>
              </a:buClr>
              <a:buSzPts val="2600"/>
              <a:buFont typeface="Arial"/>
              <a:buChar char="●"/>
            </a:pPr>
            <a:r>
              <a:rPr lang="en" sz="2600">
                <a:solidFill>
                  <a:srgbClr val="D5A6BD"/>
                </a:solidFill>
                <a:latin typeface="Arial"/>
                <a:ea typeface="Arial"/>
                <a:cs typeface="Arial"/>
                <a:sym typeface="Arial"/>
              </a:rPr>
              <a:t>Are there several plots running parallel or counter to one another?</a:t>
            </a:r>
            <a:endParaRPr sz="2600">
              <a:solidFill>
                <a:srgbClr val="D5A6BD"/>
              </a:solidFill>
              <a:latin typeface="Arial"/>
              <a:ea typeface="Arial"/>
              <a:cs typeface="Arial"/>
              <a:sym typeface="Arial"/>
            </a:endParaRPr>
          </a:p>
          <a:p>
            <a:pPr indent="-393700" lvl="0" marL="838200" rtl="0" algn="just">
              <a:lnSpc>
                <a:spcPct val="115000"/>
              </a:lnSpc>
              <a:spcBef>
                <a:spcPts val="0"/>
              </a:spcBef>
              <a:spcAft>
                <a:spcPts val="0"/>
              </a:spcAft>
              <a:buClr>
                <a:srgbClr val="F6B26B"/>
              </a:buClr>
              <a:buSzPts val="2600"/>
              <a:buFont typeface="Arial"/>
              <a:buChar char="●"/>
            </a:pPr>
            <a:r>
              <a:rPr lang="en" sz="2600">
                <a:solidFill>
                  <a:srgbClr val="F6B26B"/>
                </a:solidFill>
                <a:latin typeface="Arial"/>
                <a:ea typeface="Arial"/>
                <a:cs typeface="Arial"/>
                <a:sym typeface="Arial"/>
              </a:rPr>
              <a:t>How is suspense built up?</a:t>
            </a:r>
            <a:endParaRPr sz="2600">
              <a:solidFill>
                <a:srgbClr val="F6B26B"/>
              </a:solidFill>
              <a:latin typeface="Arial"/>
              <a:ea typeface="Arial"/>
              <a:cs typeface="Arial"/>
              <a:sym typeface="Arial"/>
            </a:endParaRPr>
          </a:p>
          <a:p>
            <a:pPr indent="-393700" lvl="0" marL="838200" rtl="0" algn="just">
              <a:lnSpc>
                <a:spcPct val="115000"/>
              </a:lnSpc>
              <a:spcBef>
                <a:spcPts val="0"/>
              </a:spcBef>
              <a:spcAft>
                <a:spcPts val="0"/>
              </a:spcAft>
              <a:buClr>
                <a:srgbClr val="D5A6BD"/>
              </a:buClr>
              <a:buSzPts val="2600"/>
              <a:buFont typeface="Arial"/>
              <a:buChar char="●"/>
            </a:pPr>
            <a:r>
              <a:rPr lang="en" sz="2600">
                <a:solidFill>
                  <a:srgbClr val="D5A6BD"/>
                </a:solidFill>
                <a:latin typeface="Arial"/>
                <a:ea typeface="Arial"/>
                <a:cs typeface="Arial"/>
                <a:sym typeface="Arial"/>
              </a:rPr>
              <a:t>Do any events foreshadow what is to come?</a:t>
            </a:r>
            <a:endParaRPr sz="2600">
              <a:solidFill>
                <a:srgbClr val="D5A6BD"/>
              </a:solidFill>
              <a:latin typeface="Arial"/>
              <a:ea typeface="Arial"/>
              <a:cs typeface="Arial"/>
              <a:sym typeface="Arial"/>
            </a:endParaRPr>
          </a:p>
          <a:p>
            <a:pPr indent="0" lvl="0" marL="0" rtl="0" algn="just">
              <a:spcBef>
                <a:spcPts val="3000"/>
              </a:spcBef>
              <a:spcAft>
                <a:spcPts val="0"/>
              </a:spcAft>
              <a:buNone/>
            </a:pPr>
            <a:r>
              <a:t/>
            </a:r>
            <a:endParaRPr sz="6200">
              <a:solidFill>
                <a:srgbClr val="F6B26B"/>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