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9535560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9535560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e161a04f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e161a04f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e161a0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e161a0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9535560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9535560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535560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9535560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535560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535560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9535560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9535560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e161a04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e161a04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e161a04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e161a04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cGnz0XoMOus" TargetMode="External"/><Relationship Id="rId4" Type="http://schemas.openxmlformats.org/officeDocument/2006/relationships/hyperlink" Target="https://youtu.be/bDx8h0M1W4g" TargetMode="External"/><Relationship Id="rId5" Type="http://schemas.openxmlformats.org/officeDocument/2006/relationships/hyperlink" Target="https://youtu.be/ZIgASbyI6M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PjW7deQfxsQ" TargetMode="External"/><Relationship Id="rId4" Type="http://schemas.openxmlformats.org/officeDocument/2006/relationships/hyperlink" Target="https://www.youtube.com/watch?v=PjW7deQfxsQ" TargetMode="External"/><Relationship Id="rId5" Type="http://schemas.openxmlformats.org/officeDocument/2006/relationships/hyperlink" Target="https://www.youtube.com/watch?v=PjW7deQfxs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i="1" sz="398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980">
                <a:latin typeface="Calibri"/>
                <a:ea typeface="Calibri"/>
                <a:cs typeface="Calibri"/>
                <a:sym typeface="Calibri"/>
              </a:rPr>
              <a:t>AFRICAN FILM &amp; LIT, WEEK II, LESSON II - YEELEN (1987)</a:t>
            </a:r>
            <a:endParaRPr i="1" sz="39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Religion, Power, &amp; Corruption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3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Yeelen Scene </a:t>
            </a:r>
            <a:r>
              <a:rPr b="1" i="1" lang="en" sz="23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1" i="1" lang="en" sz="23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- List of Scenes &amp; Associated Timestamps</a:t>
            </a:r>
            <a:endParaRPr b="1" i="1" sz="2300" u="sng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I) CHICKEN IMMOLATION SCENE: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02:53 - 04:17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6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II) DIVINATION SCENE: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04:50-05:58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10:16-10:48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III) FREEZING OF ROUMA BOLL’S GUARD:</a:t>
            </a:r>
            <a:r>
              <a:rPr lang="en" sz="2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24:02-25:06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IV) THE LEG BONE SOLUTION SCENE: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31:37-35:07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V) ATTOU PREGNANCY RITUAL SCENE: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44:48-45:14/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48:42-49:19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VI) UNKLE BAFING VS KING PEUL (R.B):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53:43-56:29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VII) THE GUILD OF KOMO: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01:01:47-01:05-17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VIII) THE FINAL BATTLE SCENE: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01:28:50 - 01:29:43</a:t>
            </a:r>
            <a:endParaRPr b="1" sz="185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C64AD"/>
                </a:solidFill>
                <a:latin typeface="Calibri"/>
                <a:ea typeface="Calibri"/>
                <a:cs typeface="Calibri"/>
                <a:sym typeface="Calibri"/>
              </a:rPr>
              <a:t>Film Analysis Terminology–Reminder</a:t>
            </a:r>
            <a:endParaRPr b="1">
              <a:solidFill>
                <a:srgbClr val="6C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-Genre &amp; Setting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-Plot &amp; Structure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-Conflict &amp; Characterization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-Narration &amp; P.O.V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-Imagery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-Themes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-Soundtrack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-Use of Camera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-Lighting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-Editing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Practice. </a:t>
            </a:r>
            <a:endParaRPr sz="3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296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4AD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You will be split into 3 groups. </a:t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296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4AD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We will then all watch 3 short clips from </a:t>
            </a:r>
            <a:r>
              <a:rPr i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Malcolm X</a:t>
            </a: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SLAM!</a:t>
            </a: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Atlanta</a:t>
            </a: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296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4AD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Each group will have 15 minutes to discuss the clips. </a:t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727">
              <a:solidFill>
                <a:srgbClr val="6C64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296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4AD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We will then take 25 minutes - that’s 5 minutes per group -  to offer some remarks using the </a:t>
            </a:r>
            <a:r>
              <a:rPr b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terminology </a:t>
            </a:r>
            <a:r>
              <a:rPr b="1" i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concepts </a:t>
            </a: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we’ve just learned: e.g </a:t>
            </a:r>
            <a:r>
              <a:rPr b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Conflict, Imagery, Characterization, Genre,</a:t>
            </a:r>
            <a:r>
              <a:rPr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27">
                <a:solidFill>
                  <a:srgbClr val="6C64AD"/>
                </a:solidFill>
                <a:latin typeface="Arial"/>
                <a:ea typeface="Arial"/>
                <a:cs typeface="Arial"/>
                <a:sym typeface="Arial"/>
              </a:rPr>
              <a:t>Editing, Lighting, Camera Use, Sound etc.</a:t>
            </a:r>
            <a:endParaRPr sz="1185">
              <a:solidFill>
                <a:srgbClr val="6C64AD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CLIP I:</a:t>
            </a:r>
            <a:b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700" u="sng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Dictionary Scene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Malcolm X 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(Dir. Spike Lee, 1992)</a:t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CLIP II: </a:t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Young White Avatar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Atlanta 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(Dir. Hiro Murai)</a:t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CLIP III: </a:t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Amethyst Rock 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SLAM!</a:t>
            </a:r>
            <a:r>
              <a:rPr b="1" lang="en" sz="1700">
                <a:solidFill>
                  <a:srgbClr val="077FAB"/>
                </a:solidFill>
                <a:latin typeface="Arial"/>
                <a:ea typeface="Arial"/>
                <a:cs typeface="Arial"/>
                <a:sym typeface="Arial"/>
              </a:rPr>
              <a:t> (Dir. Marc Levin)</a:t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77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526350"/>
            <a:ext cx="830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refresh ourselves on this </a:t>
            </a:r>
            <a:r>
              <a:rPr lang="en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WEEKs THEME: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 sz="8844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40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Fight against Religious Corruption</a:t>
            </a:r>
            <a:endParaRPr sz="8288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b="1" i="1" lang="en" sz="24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Yeelen and the Fight Against Religious Corruption</a:t>
            </a:r>
            <a:endParaRPr b="1" sz="42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89" u="sng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THEME: </a:t>
            </a:r>
            <a:endParaRPr b="1" sz="1489" u="sng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1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-exploring the issues and debates concerning the relationship between religion and corruption. </a:t>
            </a:r>
            <a:endParaRPr sz="171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1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-the relationship between religion and </a:t>
            </a:r>
            <a:r>
              <a:rPr lang="en" sz="171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sociocultural</a:t>
            </a:r>
            <a:r>
              <a:rPr lang="en" sz="171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status, specifically the </a:t>
            </a:r>
            <a:r>
              <a:rPr lang="en" sz="171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privileges</a:t>
            </a:r>
            <a:r>
              <a:rPr lang="en" sz="171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it allows. </a:t>
            </a:r>
            <a:endParaRPr sz="171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1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71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role of religion in sociocultural issues and debates, especially those related to power - political, cultural, and supernatural - and how it can be corrupted. </a:t>
            </a:r>
            <a:endParaRPr sz="171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7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395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Relating the  this WEEK’s THEME to last week’s discussion: </a:t>
            </a:r>
            <a:br>
              <a:rPr lang="en" sz="1395">
                <a:latin typeface="Calibri"/>
                <a:ea typeface="Calibri"/>
                <a:cs typeface="Calibri"/>
                <a:sym typeface="Calibri"/>
              </a:rPr>
            </a:br>
            <a:br>
              <a:rPr lang="en" sz="1395">
                <a:latin typeface="Calibri"/>
                <a:ea typeface="Calibri"/>
                <a:cs typeface="Calibri"/>
                <a:sym typeface="Calibri"/>
              </a:rPr>
            </a:br>
            <a:r>
              <a:rPr lang="en" sz="1395">
                <a:latin typeface="Calibri"/>
                <a:ea typeface="Calibri"/>
                <a:cs typeface="Calibri"/>
                <a:sym typeface="Calibri"/>
              </a:rPr>
              <a:t>-We will explore how religious/spiritual/supernatural power is depicted, used and corrupted. </a:t>
            </a:r>
            <a:br>
              <a:rPr lang="en" sz="1395">
                <a:latin typeface="Calibri"/>
                <a:ea typeface="Calibri"/>
                <a:cs typeface="Calibri"/>
                <a:sym typeface="Calibri"/>
              </a:rPr>
            </a:br>
            <a:br>
              <a:rPr lang="en" sz="139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9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-We will also consider the aesthetic presentation of this type of power using the terminology we learned from WEEK I</a:t>
            </a:r>
            <a:br>
              <a:rPr lang="en" sz="1395">
                <a:latin typeface="Calibri"/>
                <a:ea typeface="Calibri"/>
                <a:cs typeface="Calibri"/>
                <a:sym typeface="Calibri"/>
              </a:rPr>
            </a:br>
            <a:br>
              <a:rPr lang="en" sz="1395">
                <a:latin typeface="Calibri"/>
                <a:ea typeface="Calibri"/>
                <a:cs typeface="Calibri"/>
                <a:sym typeface="Calibri"/>
              </a:rPr>
            </a:br>
            <a:r>
              <a:rPr lang="en" sz="1395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395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 order to stay on topic, we will focus our discussion and consideration on certain key scenes. </a:t>
            </a:r>
            <a:endParaRPr sz="1395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95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395">
                <a:latin typeface="Calibri"/>
                <a:ea typeface="Calibri"/>
                <a:cs typeface="Calibri"/>
                <a:sym typeface="Calibri"/>
              </a:rPr>
              <a:t>Our discussion will also centre of Nyanankoro, Soma, Attou, Rouma Boll, and Bafing</a:t>
            </a:r>
            <a:endParaRPr sz="139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674EA7"/>
                </a:solidFill>
              </a:rPr>
              <a:t>Contemporary Example of the Merger of these Themes</a:t>
            </a:r>
            <a:endParaRPr b="1" i="1" u="sng">
              <a:solidFill>
                <a:srgbClr val="674EA7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efore we look at Yeelen more closely, let's take a look at a contemporary African film example of these themes; namely, the misappropriation and corruption of religious or spiritual power. </a:t>
            </a:r>
            <a:endParaRPr sz="19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Our example is taken from the witty, incisive, and surreal 2017 film debut by Zambian-born director Rungano Nyoni titled I Am Not a Witch which, simply put, is a story set in a remote Zambian community where a mysterious girl named Shula who emerges from nowhere is denounced as a witch. What results is, not dissimilar to Yeelen a coming of age story that sees Shula on a trajectory of exploitation, as a tethered member of a witches’ camp, a witch for hire, and a tourist exhibit:</a:t>
            </a:r>
            <a:endParaRPr sz="1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827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Zambian-born director Rungano Nyoni’s </a:t>
            </a:r>
            <a:r>
              <a:rPr i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 Am Not a Witch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(2017)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 Scenes, 5 Groups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Close Reading Film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alibri"/>
              <a:buChar char="●"/>
            </a:pPr>
            <a:r>
              <a:rPr lang="en" sz="21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You will be split into 5 groups. </a:t>
            </a:r>
            <a:endParaRPr sz="21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We will then all watch 5 short clips from Yeelen.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alibri"/>
              <a:buChar char="●"/>
            </a:pPr>
            <a:r>
              <a:rPr lang="en" sz="21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Each group will have 15 minutes to discuss the clip assigned to them. </a:t>
            </a:r>
            <a:endParaRPr sz="21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We will then take 25 minutes - that’s 5 minutes per group -  to offer some remarks concerning the following elements as they appear in the  5 scenes: </a:t>
            </a:r>
            <a:r>
              <a:rPr b="1" lang="en" sz="21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Editing, Lighting, Camera Use, and Sound</a:t>
            </a:r>
            <a:endParaRPr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C64AD"/>
                </a:solidFill>
                <a:latin typeface="Calibri"/>
                <a:ea typeface="Calibri"/>
                <a:cs typeface="Calibri"/>
                <a:sym typeface="Calibri"/>
              </a:rPr>
              <a:t>Film Analysis Terminology–Reminder</a:t>
            </a:r>
            <a:endParaRPr b="1">
              <a:solidFill>
                <a:srgbClr val="6C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-Genre &amp; Setting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-Plot &amp; Structure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-Conflict &amp; Characterization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-Narration &amp; P.O.V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-Imagery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-Themes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-Soundtrack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-Use of Camera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-Lighting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-Editing</a:t>
            </a:r>
            <a:endParaRPr sz="3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