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d83e73c8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d83e73c8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d83e73c8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d83e73c8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d83e73c8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d83e73c8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d83e73c8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83e73c8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d83e73c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d83e73c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83e73c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83e73c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d83e73c8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d83e73c8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d83e73c8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d83e73c8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d83e73c8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d83e73c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d83e73c8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d83e73c8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d83e73c8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d83e73c8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d83e73c8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d83e73c8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quia.com/files/quia/users/kschaefersvhs/MWL/WomanPointZero.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i="1" lang="en"/>
              <a:t>AFRICAN FILM &amp; LITERATURE - 2022- WEEK VII, LESSON I</a:t>
            </a:r>
            <a:endParaRPr i="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Woman at Point Zero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17" name="Google Shape;117;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100">
                <a:solidFill>
                  <a:srgbClr val="000000"/>
                </a:solidFill>
              </a:rPr>
              <a:t>FIRDAUS &amp; EDUCATION:</a:t>
            </a:r>
            <a:r>
              <a:rPr lang="en" sz="2100">
                <a:solidFill>
                  <a:srgbClr val="000000"/>
                </a:solidFill>
              </a:rPr>
              <a:t> p. 24-28/36-39</a:t>
            </a:r>
            <a:endParaRPr sz="2100">
              <a:solidFill>
                <a:srgbClr val="000000"/>
              </a:solidFill>
            </a:endParaRPr>
          </a:p>
          <a:p>
            <a:pPr indent="0" lvl="0" marL="0" rtl="0" algn="just">
              <a:spcBef>
                <a:spcPts val="0"/>
              </a:spcBef>
              <a:spcAft>
                <a:spcPts val="0"/>
              </a:spcAft>
              <a:buClr>
                <a:schemeClr val="dk1"/>
              </a:buClr>
              <a:buSzPts val="1100"/>
              <a:buFont typeface="Arial"/>
              <a:buNone/>
            </a:pPr>
            <a:r>
              <a:t/>
            </a:r>
            <a:endParaRPr sz="2100">
              <a:solidFill>
                <a:srgbClr val="000000"/>
              </a:solidFill>
            </a:endParaRPr>
          </a:p>
          <a:p>
            <a:pPr indent="-361950" lvl="0" marL="457200" rtl="0" algn="just">
              <a:spcBef>
                <a:spcPts val="0"/>
              </a:spcBef>
              <a:spcAft>
                <a:spcPts val="0"/>
              </a:spcAft>
              <a:buClr>
                <a:srgbClr val="000000"/>
              </a:buClr>
              <a:buSzPts val="2100"/>
              <a:buChar char="●"/>
            </a:pPr>
            <a:r>
              <a:rPr lang="en" sz="2100">
                <a:solidFill>
                  <a:srgbClr val="000000"/>
                </a:solidFill>
              </a:rPr>
              <a:t>Education as a means of power and identity is a recurring theme in the text. </a:t>
            </a:r>
            <a:endParaRPr sz="2100">
              <a:solidFill>
                <a:srgbClr val="000000"/>
              </a:solidFill>
            </a:endParaRPr>
          </a:p>
          <a:p>
            <a:pPr indent="0" lvl="0" marL="457200" rtl="0" algn="just">
              <a:spcBef>
                <a:spcPts val="0"/>
              </a:spcBef>
              <a:spcAft>
                <a:spcPts val="0"/>
              </a:spcAft>
              <a:buClr>
                <a:schemeClr val="dk1"/>
              </a:buClr>
              <a:buSzPts val="1100"/>
              <a:buFont typeface="Arial"/>
              <a:buNone/>
            </a:pPr>
            <a:r>
              <a:t/>
            </a:r>
            <a:endParaRPr sz="2100">
              <a:solidFill>
                <a:srgbClr val="000000"/>
              </a:solidFill>
            </a:endParaRPr>
          </a:p>
          <a:p>
            <a:pPr indent="-361950" lvl="0" marL="457200" rtl="0" algn="just">
              <a:spcBef>
                <a:spcPts val="0"/>
              </a:spcBef>
              <a:spcAft>
                <a:spcPts val="0"/>
              </a:spcAft>
              <a:buClr>
                <a:srgbClr val="000000"/>
              </a:buClr>
              <a:buSzPts val="2100"/>
              <a:buChar char="●"/>
            </a:pPr>
            <a:r>
              <a:rPr lang="en" sz="2100">
                <a:solidFill>
                  <a:srgbClr val="000000"/>
                </a:solidFill>
              </a:rPr>
              <a:t>After Firdaus graduates from school, her aunt arranges for her to be married to a man she has never met. As a result, she runs away from home, wandering the streets until she meets the owner of a coffee shop, Bayoumi who takes her in and gives her shelter. </a:t>
            </a:r>
            <a:endParaRPr sz="2100">
              <a:solidFill>
                <a:srgbClr val="000000"/>
              </a:solidFill>
            </a:endParaRPr>
          </a:p>
          <a:p>
            <a:pPr indent="0" lvl="0" marL="0" rtl="0" algn="l">
              <a:spcBef>
                <a:spcPts val="0"/>
              </a:spcBef>
              <a:spcAft>
                <a:spcPts val="1200"/>
              </a:spcAft>
              <a:buNone/>
            </a:pPr>
            <a:r>
              <a:t/>
            </a:r>
            <a:endParaRPr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23" name="Google Shape;123;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500">
                <a:solidFill>
                  <a:srgbClr val="000000"/>
                </a:solidFill>
              </a:rPr>
              <a:t>FIRDAUS &amp; THE ‘NICE GUY’ TRAP: p. 49-53/96-97</a:t>
            </a:r>
            <a:endParaRPr b="1" sz="1500">
              <a:solidFill>
                <a:srgbClr val="000000"/>
              </a:solidFill>
            </a:endParaRPr>
          </a:p>
          <a:p>
            <a:pPr indent="0" lvl="0" marL="0" rtl="0" algn="just">
              <a:spcBef>
                <a:spcPts val="0"/>
              </a:spcBef>
              <a:spcAft>
                <a:spcPts val="0"/>
              </a:spcAft>
              <a:buClr>
                <a:schemeClr val="dk1"/>
              </a:buClr>
              <a:buSzPts val="1100"/>
              <a:buFont typeface="Arial"/>
              <a:buNone/>
            </a:pPr>
            <a:r>
              <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Initially, Firdaus feels she has found a measure of escape and safety in Bayoumi. However, when she expresses that she wants to get a job, Bayoumi gets angry, beats her up and brings his friends over to assault her. This part of the book shows how insecurity affects men in the sense that Fridaus wanting to be an independent woman disturbs Bayoumi to such a degree that he seeks to punish Firdaus for it in the most brutal of ways. </a:t>
            </a:r>
            <a:endParaRPr sz="1500">
              <a:solidFill>
                <a:srgbClr val="000000"/>
              </a:solidFill>
            </a:endParaRPr>
          </a:p>
          <a:p>
            <a:pPr indent="0" lvl="0" marL="457200" rtl="0" algn="just">
              <a:spcBef>
                <a:spcPts val="0"/>
              </a:spcBef>
              <a:spcAft>
                <a:spcPts val="0"/>
              </a:spcAft>
              <a:buClr>
                <a:schemeClr val="dk1"/>
              </a:buClr>
              <a:buSzPts val="1100"/>
              <a:buFont typeface="Arial"/>
              <a:buNone/>
            </a:pPr>
            <a:r>
              <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Here, female independence is linked or associated with something punitive, that requires punishment. </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Bayoumi is also representative of  the topic of patriarchy and gender oppression in the sense that Fridaus is not allowed to be independent and to always rely on Bayoumi for basic items. </a:t>
            </a:r>
            <a:endParaRPr sz="1500">
              <a:solidFill>
                <a:srgbClr val="000000"/>
              </a:solidFill>
            </a:endParaRPr>
          </a:p>
          <a:p>
            <a:pPr indent="0" lvl="0" marL="0" rtl="0" algn="l">
              <a:spcBef>
                <a:spcPts val="0"/>
              </a:spcBef>
              <a:spcAft>
                <a:spcPts val="1200"/>
              </a:spcAft>
              <a:buNone/>
            </a:pPr>
            <a:r>
              <a:t/>
            </a: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29" name="Google Shape;129;p24"/>
          <p:cNvSpPr txBox="1"/>
          <p:nvPr>
            <p:ph idx="1" type="body"/>
          </p:nvPr>
        </p:nvSpPr>
        <p:spPr>
          <a:xfrm>
            <a:off x="311700" y="1171600"/>
            <a:ext cx="8664600" cy="3706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100"/>
              <a:buFont typeface="Arial"/>
              <a:buNone/>
            </a:pPr>
            <a:r>
              <a:rPr b="1" lang="en" sz="2100">
                <a:solidFill>
                  <a:srgbClr val="000000"/>
                </a:solidFill>
              </a:rPr>
              <a:t>FIRDAUS AND THE STRUGGLE OF INDEPENDENCE: p. 58/74/81-83/93-94/97-100/104-106</a:t>
            </a:r>
            <a:endParaRPr b="1" sz="21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361950" lvl="0" marL="457200" rtl="0" algn="just">
              <a:lnSpc>
                <a:spcPct val="95000"/>
              </a:lnSpc>
              <a:spcBef>
                <a:spcPts val="0"/>
              </a:spcBef>
              <a:spcAft>
                <a:spcPts val="0"/>
              </a:spcAft>
              <a:buClr>
                <a:srgbClr val="000000"/>
              </a:buClr>
              <a:buSzPts val="2100"/>
              <a:buChar char="●"/>
            </a:pPr>
            <a:r>
              <a:rPr lang="en" sz="2100">
                <a:solidFill>
                  <a:srgbClr val="000000"/>
                </a:solidFill>
              </a:rPr>
              <a:t>With the help of a neighbor, Fridaus manages to escape. </a:t>
            </a:r>
            <a:endParaRPr sz="2100">
              <a:solidFill>
                <a:srgbClr val="000000"/>
              </a:solidFill>
            </a:endParaRPr>
          </a:p>
          <a:p>
            <a:pPr indent="0" lvl="0" marL="45720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361950" lvl="0" marL="457200" rtl="0" algn="just">
              <a:lnSpc>
                <a:spcPct val="95000"/>
              </a:lnSpc>
              <a:spcBef>
                <a:spcPts val="0"/>
              </a:spcBef>
              <a:spcAft>
                <a:spcPts val="0"/>
              </a:spcAft>
              <a:buClr>
                <a:srgbClr val="000000"/>
              </a:buClr>
              <a:buSzPts val="2100"/>
              <a:buChar char="●"/>
            </a:pPr>
            <a:r>
              <a:rPr lang="en" sz="2100">
                <a:solidFill>
                  <a:srgbClr val="000000"/>
                </a:solidFill>
              </a:rPr>
              <a:t>On the one hand, her constant escapes show how courageous she is in situations that many would view as inescapable. She is, in many ways, the embodiment of the concept and practice of resistance to oppression. On the other hand, her constant need to escape such situations suggests that the actual laws, morals, culture she is in is designed to enshrine, encode, and enforce these very same situations in the first place. </a:t>
            </a:r>
            <a:endParaRPr sz="2100">
              <a:solidFill>
                <a:srgbClr val="000000"/>
              </a:solidFill>
            </a:endParaRPr>
          </a:p>
          <a:p>
            <a:pPr indent="0" lvl="0" marL="45720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0" lvl="0" marL="0" rtl="0" algn="l">
              <a:lnSpc>
                <a:spcPct val="95000"/>
              </a:lnSpc>
              <a:spcBef>
                <a:spcPts val="0"/>
              </a:spcBef>
              <a:spcAft>
                <a:spcPts val="1200"/>
              </a:spcAft>
              <a:buNone/>
            </a:pPr>
            <a:r>
              <a:t/>
            </a:r>
            <a:endParaRPr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35" name="Google Shape;135;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61950" lvl="0" marL="457200" rtl="0" algn="just">
              <a:lnSpc>
                <a:spcPct val="95000"/>
              </a:lnSpc>
              <a:spcBef>
                <a:spcPts val="0"/>
              </a:spcBef>
              <a:spcAft>
                <a:spcPts val="0"/>
              </a:spcAft>
              <a:buClr>
                <a:srgbClr val="000000"/>
              </a:buClr>
              <a:buSzPts val="2100"/>
              <a:buChar char="●"/>
            </a:pPr>
            <a:r>
              <a:rPr lang="en" sz="2100">
                <a:solidFill>
                  <a:srgbClr val="000000"/>
                </a:solidFill>
              </a:rPr>
              <a:t>Despite this, Firdaus constantly refuses to be under the influence and authority of men as she constantly tries to run away. But the underlying question is: can Firdaus escape the underlying ideas that govern her immediate surroundings? What are these ideas? Saadawi makes it clear that most of these ideas stem from misogyny harbored in men; that is, the internalized hate against women pushes them to constantly oppress and harass women.</a:t>
            </a:r>
            <a:endParaRPr sz="2100">
              <a:solidFill>
                <a:srgbClr val="000000"/>
              </a:solidFill>
            </a:endParaRPr>
          </a:p>
          <a:p>
            <a:pPr indent="0" lvl="0" marL="457200" rtl="0" algn="just">
              <a:lnSpc>
                <a:spcPct val="95000"/>
              </a:lnSpc>
              <a:spcBef>
                <a:spcPts val="0"/>
              </a:spcBef>
              <a:spcAft>
                <a:spcPts val="0"/>
              </a:spcAft>
              <a:buClr>
                <a:schemeClr val="dk1"/>
              </a:buClr>
              <a:buSzPts val="1100"/>
              <a:buFont typeface="Arial"/>
              <a:buNone/>
            </a:pPr>
            <a:r>
              <a:t/>
            </a:r>
            <a:endParaRPr sz="2100">
              <a:solidFill>
                <a:srgbClr val="000000"/>
              </a:solidFill>
            </a:endParaRPr>
          </a:p>
          <a:p>
            <a:pPr indent="-361950" lvl="0" marL="457200" rtl="0" algn="just">
              <a:lnSpc>
                <a:spcPct val="95000"/>
              </a:lnSpc>
              <a:spcBef>
                <a:spcPts val="0"/>
              </a:spcBef>
              <a:spcAft>
                <a:spcPts val="0"/>
              </a:spcAft>
              <a:buClr>
                <a:srgbClr val="000000"/>
              </a:buClr>
              <a:buSzPts val="2100"/>
              <a:buChar char="●"/>
            </a:pPr>
            <a:r>
              <a:rPr lang="en" sz="2100">
                <a:solidFill>
                  <a:srgbClr val="000000"/>
                </a:solidFill>
              </a:rPr>
              <a:t>In the case of Fridaus, the one time she decides to stand up for herself, she gets arrested and sentenced to hanging. This is a clear depiction of what might happen when women decide to stand up for themselves.</a:t>
            </a:r>
            <a:endParaRPr sz="2100">
              <a:solidFill>
                <a:srgbClr val="000000"/>
              </a:solidFill>
            </a:endParaRPr>
          </a:p>
          <a:p>
            <a:pPr indent="0" lvl="0" marL="0" rtl="0" algn="l">
              <a:spcBef>
                <a:spcPts val="0"/>
              </a:spcBef>
              <a:spcAft>
                <a:spcPts val="1200"/>
              </a:spcAft>
              <a:buNone/>
            </a:pPr>
            <a:r>
              <a:t/>
            </a:r>
            <a:endParaRPr sz="2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Overall Thoughts</a:t>
            </a:r>
            <a:endParaRPr/>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Chapter 2</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focussed on Chapter 2 as we don’t have the time to examine the text in full. </a:t>
            </a:r>
            <a:endParaRPr/>
          </a:p>
          <a:p>
            <a:pPr indent="-342900" lvl="0" marL="457200" rtl="0" algn="l">
              <a:spcBef>
                <a:spcPts val="0"/>
              </a:spcBef>
              <a:spcAft>
                <a:spcPts val="0"/>
              </a:spcAft>
              <a:buSzPts val="1800"/>
              <a:buChar char="-"/>
            </a:pPr>
            <a:r>
              <a:rPr lang="en"/>
              <a:t>From your reading of Chapter 2, how did you find the text? Did you like it? Dislike it?</a:t>
            </a:r>
            <a:endParaRPr/>
          </a:p>
          <a:p>
            <a:pPr indent="-342900" lvl="0" marL="457200" rtl="0" algn="l">
              <a:spcBef>
                <a:spcPts val="0"/>
              </a:spcBef>
              <a:spcAft>
                <a:spcPts val="0"/>
              </a:spcAft>
              <a:buSzPts val="1800"/>
              <a:buChar char="-"/>
            </a:pPr>
            <a:r>
              <a:rPr lang="en"/>
              <a:t>Why?</a:t>
            </a:r>
            <a:endParaRPr/>
          </a:p>
          <a:p>
            <a:pPr indent="-342900" lvl="0" marL="457200" rtl="0" algn="l">
              <a:spcBef>
                <a:spcPts val="0"/>
              </a:spcBef>
              <a:spcAft>
                <a:spcPts val="0"/>
              </a:spcAft>
              <a:buSzPts val="1800"/>
              <a:buChar char="-"/>
            </a:pPr>
            <a:r>
              <a:rPr lang="en"/>
              <a:t>What recurring motifs and symbols do you note? What about the Eyes Firdaus continually sees?</a:t>
            </a:r>
            <a:endParaRPr/>
          </a:p>
          <a:p>
            <a:pPr indent="-342900" lvl="0" marL="457200" rtl="0" algn="l">
              <a:spcBef>
                <a:spcPts val="0"/>
              </a:spcBef>
              <a:spcAft>
                <a:spcPts val="0"/>
              </a:spcAft>
              <a:buSzPts val="1800"/>
              <a:buChar char="-"/>
            </a:pPr>
            <a:r>
              <a:rPr lang="en"/>
              <a:t>How is dying a means of living for Firdaus?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
              <a:t>Chapter 2</a:t>
            </a:r>
            <a:endParaRPr i="1"/>
          </a:p>
        </p:txBody>
      </p:sp>
      <p:sp>
        <p:nvSpPr>
          <p:cNvPr id="73" name="Google Shape;73;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rPr>
              <a:t>-What do you make of the style its written in?</a:t>
            </a:r>
            <a:endParaRPr sz="1600">
              <a:solidFill>
                <a:schemeClr val="dk2"/>
              </a:solidFill>
            </a:endParaRPr>
          </a:p>
          <a:p>
            <a:pPr indent="0" lvl="0" marL="0" rtl="0" algn="just">
              <a:spcBef>
                <a:spcPts val="1200"/>
              </a:spcBef>
              <a:spcAft>
                <a:spcPts val="0"/>
              </a:spcAft>
              <a:buNone/>
            </a:pPr>
            <a:r>
              <a:rPr lang="en" sz="1600">
                <a:solidFill>
                  <a:schemeClr val="accent4"/>
                </a:solidFill>
              </a:rPr>
              <a:t>-What do you make of its themes? Can you identify them? </a:t>
            </a:r>
            <a:endParaRPr sz="1600">
              <a:solidFill>
                <a:schemeClr val="accent4"/>
              </a:solidFill>
            </a:endParaRPr>
          </a:p>
          <a:p>
            <a:pPr indent="0" lvl="0" marL="0" rtl="0" algn="just">
              <a:spcBef>
                <a:spcPts val="1200"/>
              </a:spcBef>
              <a:spcAft>
                <a:spcPts val="1200"/>
              </a:spcAft>
              <a:buNone/>
            </a:pPr>
            <a:r>
              <a:rPr lang="en" sz="1600">
                <a:solidFill>
                  <a:schemeClr val="accent3"/>
                </a:solidFill>
              </a:rPr>
              <a:t>- What do you make of its title? What does the title of the novel indicate or suggest? How is related to what you read in Chapter 2?</a:t>
            </a:r>
            <a:endParaRPr sz="1600">
              <a:solidFill>
                <a:schemeClr val="accent3"/>
              </a:solidFill>
            </a:endParaRPr>
          </a:p>
        </p:txBody>
      </p:sp>
      <p:pic>
        <p:nvPicPr>
          <p:cNvPr id="74" name="Google Shape;74;p15"/>
          <p:cNvPicPr preferRelativeResize="0"/>
          <p:nvPr/>
        </p:nvPicPr>
        <p:blipFill>
          <a:blip r:embed="rId3">
            <a:alphaModFix/>
          </a:blip>
          <a:stretch>
            <a:fillRect/>
          </a:stretch>
        </p:blipFill>
        <p:spPr>
          <a:xfrm>
            <a:off x="4131825" y="169000"/>
            <a:ext cx="4297026" cy="4510526"/>
          </a:xfrm>
          <a:prstGeom prst="rect">
            <a:avLst/>
          </a:prstGeom>
          <a:noFill/>
          <a:ln>
            <a:noFill/>
          </a:ln>
        </p:spPr>
      </p:pic>
      <p:sp>
        <p:nvSpPr>
          <p:cNvPr id="75" name="Google Shape;75;p15"/>
          <p:cNvSpPr txBox="1"/>
          <p:nvPr/>
        </p:nvSpPr>
        <p:spPr>
          <a:xfrm>
            <a:off x="4230950" y="4662325"/>
            <a:ext cx="419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Old Standard TT"/>
                <a:ea typeface="Old Standard TT"/>
                <a:cs typeface="Old Standard TT"/>
                <a:sym typeface="Old Standard TT"/>
              </a:rPr>
              <a:t>Nawal El Saadawi</a:t>
            </a:r>
            <a:endParaRPr i="1">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81" name="Google Shape;81;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t/>
            </a:r>
            <a:endParaRPr b="1" sz="1917">
              <a:solidFill>
                <a:schemeClr val="accent5"/>
              </a:solidFill>
            </a:endParaRPr>
          </a:p>
          <a:p>
            <a:pPr indent="0" lvl="0" marL="0" rtl="0" algn="just">
              <a:lnSpc>
                <a:spcPct val="95000"/>
              </a:lnSpc>
              <a:spcBef>
                <a:spcPts val="0"/>
              </a:spcBef>
              <a:spcAft>
                <a:spcPts val="0"/>
              </a:spcAft>
              <a:buSzPts val="1018"/>
              <a:buNone/>
            </a:pPr>
            <a:r>
              <a:t/>
            </a:r>
            <a:endParaRPr b="1" sz="1917">
              <a:solidFill>
                <a:schemeClr val="accent5"/>
              </a:solidFill>
            </a:endParaRPr>
          </a:p>
          <a:p>
            <a:pPr indent="0" lvl="0" marL="0" rtl="0" algn="just">
              <a:lnSpc>
                <a:spcPct val="95000"/>
              </a:lnSpc>
              <a:spcBef>
                <a:spcPts val="0"/>
              </a:spcBef>
              <a:spcAft>
                <a:spcPts val="0"/>
              </a:spcAft>
              <a:buSzPts val="1018"/>
              <a:buNone/>
            </a:pPr>
            <a:r>
              <a:t/>
            </a:r>
            <a:endParaRPr b="1" sz="1917">
              <a:solidFill>
                <a:schemeClr val="accent5"/>
              </a:solidFill>
            </a:endParaRPr>
          </a:p>
          <a:p>
            <a:pPr indent="0" lvl="0" marL="0" rtl="0" algn="just">
              <a:lnSpc>
                <a:spcPct val="95000"/>
              </a:lnSpc>
              <a:spcBef>
                <a:spcPts val="0"/>
              </a:spcBef>
              <a:spcAft>
                <a:spcPts val="0"/>
              </a:spcAft>
              <a:buClr>
                <a:schemeClr val="dk1"/>
              </a:buClr>
              <a:buSzPts val="1018"/>
              <a:buFont typeface="Arial"/>
              <a:buNone/>
            </a:pPr>
            <a:r>
              <a:rPr b="1" lang="en" sz="1917">
                <a:solidFill>
                  <a:schemeClr val="accent5"/>
                </a:solidFill>
              </a:rPr>
              <a:t>OVERALL THEME: </a:t>
            </a:r>
            <a:endParaRPr b="1" sz="1917">
              <a:solidFill>
                <a:schemeClr val="accent5"/>
              </a:solidFill>
            </a:endParaRPr>
          </a:p>
          <a:p>
            <a:pPr indent="0" lvl="0" marL="0" rtl="0" algn="just">
              <a:lnSpc>
                <a:spcPct val="95000"/>
              </a:lnSpc>
              <a:spcBef>
                <a:spcPts val="0"/>
              </a:spcBef>
              <a:spcAft>
                <a:spcPts val="0"/>
              </a:spcAft>
              <a:buClr>
                <a:schemeClr val="dk1"/>
              </a:buClr>
              <a:buSzPts val="1018"/>
              <a:buFont typeface="Arial"/>
              <a:buNone/>
            </a:pPr>
            <a:r>
              <a:t/>
            </a:r>
            <a:endParaRPr i="1" sz="1917">
              <a:solidFill>
                <a:schemeClr val="accent5"/>
              </a:solidFill>
            </a:endParaRPr>
          </a:p>
          <a:p>
            <a:pPr indent="-350361" lvl="0" marL="457200" rtl="0" algn="just">
              <a:lnSpc>
                <a:spcPct val="95000"/>
              </a:lnSpc>
              <a:spcBef>
                <a:spcPts val="0"/>
              </a:spcBef>
              <a:spcAft>
                <a:spcPts val="0"/>
              </a:spcAft>
              <a:buClr>
                <a:schemeClr val="accent5"/>
              </a:buClr>
              <a:buSzPts val="1917"/>
              <a:buChar char="●"/>
            </a:pPr>
            <a:r>
              <a:rPr i="1" lang="en" sz="1917">
                <a:solidFill>
                  <a:schemeClr val="accent5"/>
                </a:solidFill>
              </a:rPr>
              <a:t>Woman at Point Zero</a:t>
            </a:r>
            <a:r>
              <a:rPr lang="en" sz="1917">
                <a:solidFill>
                  <a:schemeClr val="accent5"/>
                </a:solidFill>
              </a:rPr>
              <a:t> tackles the issues of gender, oppression, sexual assault, and the misogynistic acts of men which negatively affects the lives of women.</a:t>
            </a:r>
            <a:endParaRPr sz="1917">
              <a:solidFill>
                <a:schemeClr val="accent5"/>
              </a:solidFill>
            </a:endParaRPr>
          </a:p>
          <a:p>
            <a:pPr indent="0" lvl="0" marL="0" rtl="0" algn="just">
              <a:lnSpc>
                <a:spcPct val="95000"/>
              </a:lnSpc>
              <a:spcBef>
                <a:spcPts val="0"/>
              </a:spcBef>
              <a:spcAft>
                <a:spcPts val="0"/>
              </a:spcAft>
              <a:buSzPts val="1018"/>
              <a:buNone/>
            </a:pPr>
            <a:r>
              <a:t/>
            </a:r>
            <a:endParaRPr b="1" sz="1917">
              <a:solidFill>
                <a:schemeClr val="accent5"/>
              </a:solidFill>
              <a:latin typeface="Arial"/>
              <a:ea typeface="Arial"/>
              <a:cs typeface="Arial"/>
              <a:sym typeface="Arial"/>
            </a:endParaRPr>
          </a:p>
          <a:p>
            <a:pPr indent="0" lvl="0" marL="0" rtl="0" algn="just">
              <a:lnSpc>
                <a:spcPct val="95000"/>
              </a:lnSpc>
              <a:spcBef>
                <a:spcPts val="0"/>
              </a:spcBef>
              <a:spcAft>
                <a:spcPts val="0"/>
              </a:spcAft>
              <a:buSzPts val="1018"/>
              <a:buNone/>
            </a:pPr>
            <a:r>
              <a:t/>
            </a:r>
            <a:endParaRPr sz="1917">
              <a:solidFill>
                <a:schemeClr val="accent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2515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Chapter 2: Warm-Up Group Work (20 minutes)</a:t>
            </a:r>
            <a:endParaRPr sz="1800"/>
          </a:p>
        </p:txBody>
      </p:sp>
      <p:sp>
        <p:nvSpPr>
          <p:cNvPr id="87" name="Google Shape;87;p17"/>
          <p:cNvSpPr txBox="1"/>
          <p:nvPr>
            <p:ph idx="1" type="body"/>
          </p:nvPr>
        </p:nvSpPr>
        <p:spPr>
          <a:xfrm>
            <a:off x="311700" y="10314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rPr>
              <a:t>In groups, referring to SPECIFIC examples in the text, </a:t>
            </a:r>
            <a:r>
              <a:rPr b="1" lang="en" sz="1400">
                <a:solidFill>
                  <a:srgbClr val="000000"/>
                </a:solidFill>
              </a:rPr>
              <a:t>find and discuss 3 quotes</a:t>
            </a:r>
            <a:r>
              <a:rPr lang="en" sz="1400">
                <a:solidFill>
                  <a:srgbClr val="000000"/>
                </a:solidFill>
              </a:rPr>
              <a:t> to address the following: </a:t>
            </a:r>
            <a:endParaRPr sz="1400">
              <a:solidFill>
                <a:srgbClr val="000000"/>
              </a:solidFill>
            </a:endParaRPr>
          </a:p>
          <a:p>
            <a:pPr indent="0" lvl="0" marL="0" rtl="0" algn="l">
              <a:spcBef>
                <a:spcPts val="0"/>
              </a:spcBef>
              <a:spcAft>
                <a:spcPts val="0"/>
              </a:spcAft>
              <a:buClr>
                <a:schemeClr val="dk1"/>
              </a:buClr>
              <a:buSzPts val="1100"/>
              <a:buFont typeface="Arial"/>
              <a:buNone/>
            </a:pPr>
            <a:r>
              <a:rPr lang="en" sz="1400">
                <a:solidFill>
                  <a:srgbClr val="000000"/>
                </a:solidFill>
              </a:rPr>
              <a:t> </a:t>
            </a:r>
            <a:endParaRPr sz="1400">
              <a:solidFill>
                <a:srgbClr val="000000"/>
              </a:solidFill>
            </a:endParaRPr>
          </a:p>
          <a:p>
            <a:pPr indent="0" lvl="0" marL="0" rtl="0" algn="just">
              <a:spcBef>
                <a:spcPts val="0"/>
              </a:spcBef>
              <a:spcAft>
                <a:spcPts val="0"/>
              </a:spcAft>
              <a:buClr>
                <a:schemeClr val="dk1"/>
              </a:buClr>
              <a:buSzPts val="1100"/>
              <a:buFont typeface="Arial"/>
              <a:buNone/>
            </a:pPr>
            <a:r>
              <a:rPr b="1" lang="en" sz="1500">
                <a:solidFill>
                  <a:srgbClr val="000000"/>
                </a:solidFill>
              </a:rPr>
              <a:t>Group 1:</a:t>
            </a:r>
            <a:r>
              <a:rPr lang="en" sz="1500">
                <a:solidFill>
                  <a:srgbClr val="000000"/>
                </a:solidFill>
              </a:rPr>
              <a:t> Thinking broadly, how does Firdaus lose her sense of self? (Think of her repeated discussion of a dim, lost pleasure she can no longer access/Eyes she keep seeing/oppression and repression in her culture) </a:t>
            </a:r>
            <a:endParaRPr sz="1500">
              <a:solidFill>
                <a:srgbClr val="000000"/>
              </a:solidFill>
            </a:endParaRPr>
          </a:p>
          <a:p>
            <a:pPr indent="0" lvl="0" marL="0" rtl="0" algn="just">
              <a:spcBef>
                <a:spcPts val="0"/>
              </a:spcBef>
              <a:spcAft>
                <a:spcPts val="0"/>
              </a:spcAft>
              <a:buClr>
                <a:schemeClr val="dk1"/>
              </a:buClr>
              <a:buSzPts val="1100"/>
              <a:buFont typeface="Arial"/>
              <a:buNone/>
            </a:pPr>
            <a:r>
              <a:t/>
            </a:r>
            <a:endParaRPr sz="1500">
              <a:solidFill>
                <a:srgbClr val="000000"/>
              </a:solidFill>
            </a:endParaRPr>
          </a:p>
          <a:p>
            <a:pPr indent="0" lvl="0" marL="0" rtl="0" algn="just">
              <a:spcBef>
                <a:spcPts val="0"/>
              </a:spcBef>
              <a:spcAft>
                <a:spcPts val="0"/>
              </a:spcAft>
              <a:buClr>
                <a:schemeClr val="dk1"/>
              </a:buClr>
              <a:buSzPts val="1100"/>
              <a:buFont typeface="Arial"/>
              <a:buNone/>
            </a:pPr>
            <a:r>
              <a:rPr b="1" lang="en" sz="1500">
                <a:solidFill>
                  <a:srgbClr val="000000"/>
                </a:solidFill>
              </a:rPr>
              <a:t>Group 2:</a:t>
            </a:r>
            <a:r>
              <a:rPr lang="en" sz="1500">
                <a:solidFill>
                  <a:srgbClr val="000000"/>
                </a:solidFill>
              </a:rPr>
              <a:t> Discuss repeating phrases and/or symbols - how does their meaning change, grow, diminish with each repetition across the Chapter? (Think of the eyes, think about the men rubbing their hands together, talking about Allah) </a:t>
            </a:r>
            <a:br>
              <a:rPr lang="en" sz="1500">
                <a:solidFill>
                  <a:srgbClr val="000000"/>
                </a:solidFill>
              </a:rPr>
            </a:br>
            <a:br>
              <a:rPr lang="en" sz="1500">
                <a:solidFill>
                  <a:srgbClr val="000000"/>
                </a:solidFill>
              </a:rPr>
            </a:br>
            <a:r>
              <a:rPr b="1" lang="en" sz="1500">
                <a:solidFill>
                  <a:srgbClr val="000000"/>
                </a:solidFill>
              </a:rPr>
              <a:t>Group 3:</a:t>
            </a:r>
            <a:r>
              <a:rPr lang="en" sz="1500">
                <a:solidFill>
                  <a:srgbClr val="000000"/>
                </a:solidFill>
              </a:rPr>
              <a:t> What correlations are drawn between woman as a prostitute and woman as a wife and woman as a slave throughout the Chapter? </a:t>
            </a:r>
            <a:endParaRPr sz="1500">
              <a:solidFill>
                <a:srgbClr val="000000"/>
              </a:solidFill>
            </a:endParaRPr>
          </a:p>
          <a:p>
            <a:pPr indent="0" lvl="0" marL="0" rtl="0" algn="just">
              <a:spcBef>
                <a:spcPts val="0"/>
              </a:spcBef>
              <a:spcAft>
                <a:spcPts val="0"/>
              </a:spcAft>
              <a:buClr>
                <a:schemeClr val="dk1"/>
              </a:buClr>
              <a:buSzPts val="1100"/>
              <a:buFont typeface="Arial"/>
              <a:buNone/>
            </a:pPr>
            <a:r>
              <a:t/>
            </a:r>
            <a:endParaRPr sz="1500">
              <a:solidFill>
                <a:srgbClr val="000000"/>
              </a:solidFill>
            </a:endParaRPr>
          </a:p>
          <a:p>
            <a:pPr indent="0" lvl="0" marL="0" rtl="0" algn="just">
              <a:spcBef>
                <a:spcPts val="0"/>
              </a:spcBef>
              <a:spcAft>
                <a:spcPts val="0"/>
              </a:spcAft>
              <a:buClr>
                <a:schemeClr val="dk1"/>
              </a:buClr>
              <a:buSzPts val="1100"/>
              <a:buFont typeface="Arial"/>
              <a:buNone/>
            </a:pPr>
            <a:r>
              <a:rPr b="1" lang="en" sz="1500">
                <a:solidFill>
                  <a:srgbClr val="000000"/>
                </a:solidFill>
              </a:rPr>
              <a:t>Group 4</a:t>
            </a:r>
            <a:r>
              <a:rPr lang="en" sz="1500">
                <a:solidFill>
                  <a:srgbClr val="000000"/>
                </a:solidFill>
              </a:rPr>
              <a:t>: What are the correlations drawn between man as a pimp, man as a husband, and as a master throughout the Chapter?</a:t>
            </a:r>
            <a:endParaRPr sz="2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018"/>
              <a:buFont typeface="Arial"/>
              <a:buNone/>
            </a:pPr>
            <a:r>
              <a:rPr b="1" lang="en" sz="1417">
                <a:solidFill>
                  <a:srgbClr val="000000"/>
                </a:solidFill>
              </a:rPr>
              <a:t>GENRE &amp; STYLE:  p. 9</a:t>
            </a:r>
            <a:endParaRPr b="1" sz="1417">
              <a:solidFill>
                <a:srgbClr val="000000"/>
              </a:solidFill>
            </a:endParaRPr>
          </a:p>
          <a:p>
            <a:pPr indent="0" lvl="0" marL="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0" lvl="0" marL="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318611" lvl="0" marL="457200" rtl="0" algn="just">
              <a:lnSpc>
                <a:spcPct val="95000"/>
              </a:lnSpc>
              <a:spcBef>
                <a:spcPts val="0"/>
              </a:spcBef>
              <a:spcAft>
                <a:spcPts val="0"/>
              </a:spcAft>
              <a:buClr>
                <a:srgbClr val="000000"/>
              </a:buClr>
              <a:buSzPts val="1418"/>
              <a:buChar char="●"/>
            </a:pPr>
            <a:r>
              <a:rPr lang="en" sz="1417">
                <a:solidFill>
                  <a:srgbClr val="000000"/>
                </a:solidFill>
              </a:rPr>
              <a:t>Nawal El Saadawi’s 1965 novel </a:t>
            </a:r>
            <a:r>
              <a:rPr i="1" lang="en" sz="1417">
                <a:solidFill>
                  <a:srgbClr val="000000"/>
                </a:solidFill>
              </a:rPr>
              <a:t>Woman at Point Zero </a:t>
            </a:r>
            <a:r>
              <a:rPr lang="en" sz="1417">
                <a:solidFill>
                  <a:srgbClr val="000000"/>
                </a:solidFill>
              </a:rPr>
              <a:t>can be described as a tragedy.  </a:t>
            </a:r>
            <a:endParaRPr sz="1417">
              <a:solidFill>
                <a:srgbClr val="000000"/>
              </a:solidFill>
            </a:endParaRPr>
          </a:p>
          <a:p>
            <a:pPr indent="0" lvl="0" marL="45720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318611" lvl="0" marL="457200" rtl="0" algn="just">
              <a:lnSpc>
                <a:spcPct val="95000"/>
              </a:lnSpc>
              <a:spcBef>
                <a:spcPts val="0"/>
              </a:spcBef>
              <a:spcAft>
                <a:spcPts val="0"/>
              </a:spcAft>
              <a:buClr>
                <a:srgbClr val="000000"/>
              </a:buClr>
              <a:buSzPts val="1418"/>
              <a:buChar char="●"/>
            </a:pPr>
            <a:r>
              <a:rPr lang="en" sz="1417">
                <a:solidFill>
                  <a:srgbClr val="000000"/>
                </a:solidFill>
              </a:rPr>
              <a:t>The text can be described as being inspired by true events and real individuals. This is because</a:t>
            </a:r>
            <a:endParaRPr sz="1417">
              <a:solidFill>
                <a:srgbClr val="000000"/>
              </a:solidFill>
            </a:endParaRPr>
          </a:p>
          <a:p>
            <a:pPr indent="0" lvl="0" marL="45720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318611" lvl="0" marL="457200" rtl="0" algn="just">
              <a:lnSpc>
                <a:spcPct val="95000"/>
              </a:lnSpc>
              <a:spcBef>
                <a:spcPts val="0"/>
              </a:spcBef>
              <a:spcAft>
                <a:spcPts val="0"/>
              </a:spcAft>
              <a:buClr>
                <a:srgbClr val="000000"/>
              </a:buClr>
              <a:buSzPts val="1418"/>
              <a:buChar char="●"/>
            </a:pPr>
            <a:r>
              <a:rPr lang="en" sz="1417">
                <a:solidFill>
                  <a:srgbClr val="000000"/>
                </a:solidFill>
              </a:rPr>
              <a:t>Saadawi wrote her novel based on the inspiration of the life and death of a female prisoner she interviewed in Qanatir prison in Egypt. </a:t>
            </a:r>
            <a:endParaRPr sz="1417">
              <a:solidFill>
                <a:srgbClr val="000000"/>
              </a:solidFill>
            </a:endParaRPr>
          </a:p>
          <a:p>
            <a:pPr indent="0" lvl="0" marL="45720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318611" lvl="0" marL="457200" rtl="0" algn="just">
              <a:lnSpc>
                <a:spcPct val="95000"/>
              </a:lnSpc>
              <a:spcBef>
                <a:spcPts val="0"/>
              </a:spcBef>
              <a:spcAft>
                <a:spcPts val="0"/>
              </a:spcAft>
              <a:buClr>
                <a:srgbClr val="000000"/>
              </a:buClr>
              <a:buSzPts val="1418"/>
              <a:buChar char="●"/>
            </a:pPr>
            <a:r>
              <a:rPr lang="en" sz="1417">
                <a:solidFill>
                  <a:srgbClr val="000000"/>
                </a:solidFill>
              </a:rPr>
              <a:t>But why was Saadawi interested in taking this particular route? The reason why Saadawi was as interested in interviewing the female prisoner known as ‘Firdaus’ was because she was conducting research on neurosis which refers to irrational anxiety and or obsession. Considering the life and trauma Firdaus sustains in the text, is her fear, anger, range irrational at all? </a:t>
            </a:r>
            <a:endParaRPr sz="1417">
              <a:solidFill>
                <a:srgbClr val="000000"/>
              </a:solidFill>
            </a:endParaRPr>
          </a:p>
          <a:p>
            <a:pPr indent="0" lvl="0" marL="457200" rtl="0" algn="just">
              <a:lnSpc>
                <a:spcPct val="95000"/>
              </a:lnSpc>
              <a:spcBef>
                <a:spcPts val="0"/>
              </a:spcBef>
              <a:spcAft>
                <a:spcPts val="0"/>
              </a:spcAft>
              <a:buClr>
                <a:schemeClr val="dk1"/>
              </a:buClr>
              <a:buSzPts val="1018"/>
              <a:buFont typeface="Arial"/>
              <a:buNone/>
            </a:pPr>
            <a:r>
              <a:t/>
            </a:r>
            <a:endParaRPr sz="1417">
              <a:solidFill>
                <a:srgbClr val="000000"/>
              </a:solidFill>
            </a:endParaRPr>
          </a:p>
          <a:p>
            <a:pPr indent="-318611" lvl="0" marL="457200" rtl="0" algn="just">
              <a:lnSpc>
                <a:spcPct val="95000"/>
              </a:lnSpc>
              <a:spcBef>
                <a:spcPts val="0"/>
              </a:spcBef>
              <a:spcAft>
                <a:spcPts val="0"/>
              </a:spcAft>
              <a:buClr>
                <a:srgbClr val="000000"/>
              </a:buClr>
              <a:buSzPts val="1418"/>
              <a:buChar char="●"/>
            </a:pPr>
            <a:r>
              <a:rPr lang="en" sz="1417">
                <a:solidFill>
                  <a:srgbClr val="000000"/>
                </a:solidFill>
              </a:rPr>
              <a:t>Firdaus is the protagonist of the text. Much of the narrative action circles her. Her narrative is multifaceted and discusses and approaches numerous ideas concerning trauma, gender, the law, identity, culture, and power. Her winding life leads her to a prison cell. </a:t>
            </a:r>
            <a:endParaRPr sz="1417">
              <a:solidFill>
                <a:srgbClr val="000000"/>
              </a:solidFill>
            </a:endParaRPr>
          </a:p>
          <a:p>
            <a:pPr indent="0" lvl="0" marL="0" rtl="0" algn="l">
              <a:spcBef>
                <a:spcPts val="0"/>
              </a:spcBef>
              <a:spcAft>
                <a:spcPts val="1200"/>
              </a:spcAft>
              <a:buNone/>
            </a:pPr>
            <a:r>
              <a:t/>
            </a:r>
            <a:endParaRPr sz="2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100"/>
              <a:buFont typeface="Arial"/>
              <a:buNone/>
            </a:pPr>
            <a:r>
              <a:rPr b="1" lang="en" sz="1900">
                <a:solidFill>
                  <a:srgbClr val="000000"/>
                </a:solidFill>
              </a:rPr>
              <a:t>FIRDAUS HERSELF: p. 11-13/19-20</a:t>
            </a:r>
            <a:endParaRPr b="1" sz="19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1900">
              <a:solidFill>
                <a:srgbClr val="000000"/>
              </a:solidFill>
            </a:endParaRPr>
          </a:p>
          <a:p>
            <a:pPr indent="-349250" lvl="0" marL="457200" rtl="0" algn="just">
              <a:lnSpc>
                <a:spcPct val="95000"/>
              </a:lnSpc>
              <a:spcBef>
                <a:spcPts val="0"/>
              </a:spcBef>
              <a:spcAft>
                <a:spcPts val="0"/>
              </a:spcAft>
              <a:buClr>
                <a:srgbClr val="000000"/>
              </a:buClr>
              <a:buSzPts val="1900"/>
              <a:buChar char="●"/>
            </a:pPr>
            <a:r>
              <a:rPr lang="en" sz="1900">
                <a:solidFill>
                  <a:srgbClr val="000000"/>
                </a:solidFill>
              </a:rPr>
              <a:t>Maybe the plight of Firdaus is in some ways guaranteed by the intersection of her life experiences, her gender, her class, and her culture. Firdaus was raised in a poor unnamed farming community which was not stated with her parents. </a:t>
            </a:r>
            <a:endParaRPr sz="19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1900">
              <a:solidFill>
                <a:srgbClr val="000000"/>
              </a:solidFill>
            </a:endParaRPr>
          </a:p>
          <a:p>
            <a:pPr indent="0" lvl="0" marL="0" rtl="0" algn="just">
              <a:lnSpc>
                <a:spcPct val="95000"/>
              </a:lnSpc>
              <a:spcBef>
                <a:spcPts val="0"/>
              </a:spcBef>
              <a:spcAft>
                <a:spcPts val="0"/>
              </a:spcAft>
              <a:buClr>
                <a:schemeClr val="dk1"/>
              </a:buClr>
              <a:buSzPts val="1100"/>
              <a:buFont typeface="Arial"/>
              <a:buNone/>
            </a:pPr>
            <a:r>
              <a:rPr b="1" lang="en" sz="1900">
                <a:solidFill>
                  <a:srgbClr val="000000"/>
                </a:solidFill>
              </a:rPr>
              <a:t>FIRDAUS’ FAMILY: p. 16-18</a:t>
            </a:r>
            <a:endParaRPr b="1" sz="19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1900">
              <a:solidFill>
                <a:srgbClr val="000000"/>
              </a:solidFill>
            </a:endParaRPr>
          </a:p>
          <a:p>
            <a:pPr indent="-349250" lvl="0" marL="457200" rtl="0" algn="just">
              <a:lnSpc>
                <a:spcPct val="95000"/>
              </a:lnSpc>
              <a:spcBef>
                <a:spcPts val="0"/>
              </a:spcBef>
              <a:spcAft>
                <a:spcPts val="0"/>
              </a:spcAft>
              <a:buClr>
                <a:srgbClr val="000000"/>
              </a:buClr>
              <a:buSzPts val="1900"/>
              <a:buChar char="●"/>
            </a:pPr>
            <a:r>
              <a:rPr lang="en" sz="1900">
                <a:solidFill>
                  <a:srgbClr val="000000"/>
                </a:solidFill>
              </a:rPr>
              <a:t>But what about her family itself? From Saadawi’s description of her family, Firdaus was the only child and hence had the attention - mostly abuse and unwarranted - from both her parents which resulted in her believing in everything her parents believed in. </a:t>
            </a:r>
            <a:endParaRPr sz="19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1900">
              <a:solidFill>
                <a:srgbClr val="000000"/>
              </a:solidFill>
            </a:endParaRPr>
          </a:p>
          <a:p>
            <a:pPr indent="0" lvl="0" marL="0" rtl="0" algn="l">
              <a:lnSpc>
                <a:spcPct val="95000"/>
              </a:lnSpc>
              <a:spcBef>
                <a:spcPts val="0"/>
              </a:spcBef>
              <a:spcAft>
                <a:spcPts val="1200"/>
              </a:spcAft>
              <a:buNone/>
            </a:pPr>
            <a:r>
              <a:t/>
            </a:r>
            <a:endParaRPr sz="2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100"/>
              <a:buFont typeface="Arial"/>
              <a:buNone/>
            </a:pPr>
            <a:r>
              <a:rPr b="1" lang="en" sz="2300">
                <a:solidFill>
                  <a:srgbClr val="000000"/>
                </a:solidFill>
              </a:rPr>
              <a:t>FIRDAUS’ FAITH AND CULTURE: p. 10-11/</a:t>
            </a:r>
            <a:endParaRPr b="1" sz="2300">
              <a:solidFill>
                <a:srgbClr val="000000"/>
              </a:solidFill>
            </a:endParaRPr>
          </a:p>
          <a:p>
            <a:pPr indent="0" lvl="0" marL="0" rtl="0" algn="just">
              <a:lnSpc>
                <a:spcPct val="95000"/>
              </a:lnSpc>
              <a:spcBef>
                <a:spcPts val="0"/>
              </a:spcBef>
              <a:spcAft>
                <a:spcPts val="0"/>
              </a:spcAft>
              <a:buClr>
                <a:schemeClr val="dk1"/>
              </a:buClr>
              <a:buSzPts val="1100"/>
              <a:buFont typeface="Arial"/>
              <a:buNone/>
            </a:pPr>
            <a:r>
              <a:t/>
            </a:r>
            <a:endParaRPr sz="2300">
              <a:solidFill>
                <a:srgbClr val="000000"/>
              </a:solidFill>
            </a:endParaRPr>
          </a:p>
          <a:p>
            <a:pPr indent="-374650" lvl="0" marL="457200" rtl="0" algn="just">
              <a:lnSpc>
                <a:spcPct val="95000"/>
              </a:lnSpc>
              <a:spcBef>
                <a:spcPts val="0"/>
              </a:spcBef>
              <a:spcAft>
                <a:spcPts val="0"/>
              </a:spcAft>
              <a:buClr>
                <a:srgbClr val="000000"/>
              </a:buClr>
              <a:buSzPts val="2300"/>
              <a:buChar char="●"/>
            </a:pPr>
            <a:r>
              <a:rPr lang="en" sz="2300">
                <a:solidFill>
                  <a:srgbClr val="000000"/>
                </a:solidFill>
              </a:rPr>
              <a:t>Firdaus’ father is a firm believer in Islam. This does not prevent him from being very hostile to his wife and daughter. This manifests in severe physical, verbal, and psychological abuse.  </a:t>
            </a:r>
            <a:endParaRPr sz="2300">
              <a:solidFill>
                <a:srgbClr val="000000"/>
              </a:solidFill>
            </a:endParaRPr>
          </a:p>
          <a:p>
            <a:pPr indent="0" lvl="0" marL="457200" rtl="0" algn="just">
              <a:lnSpc>
                <a:spcPct val="95000"/>
              </a:lnSpc>
              <a:spcBef>
                <a:spcPts val="0"/>
              </a:spcBef>
              <a:spcAft>
                <a:spcPts val="0"/>
              </a:spcAft>
              <a:buClr>
                <a:schemeClr val="dk1"/>
              </a:buClr>
              <a:buSzPts val="1100"/>
              <a:buFont typeface="Arial"/>
              <a:buNone/>
            </a:pPr>
            <a:r>
              <a:t/>
            </a:r>
            <a:endParaRPr sz="2300">
              <a:solidFill>
                <a:srgbClr val="000000"/>
              </a:solidFill>
            </a:endParaRPr>
          </a:p>
          <a:p>
            <a:pPr indent="-374650" lvl="0" marL="457200" rtl="0" algn="just">
              <a:lnSpc>
                <a:spcPct val="95000"/>
              </a:lnSpc>
              <a:spcBef>
                <a:spcPts val="0"/>
              </a:spcBef>
              <a:spcAft>
                <a:spcPts val="0"/>
              </a:spcAft>
              <a:buClr>
                <a:srgbClr val="000000"/>
              </a:buClr>
              <a:buSzPts val="2300"/>
              <a:buChar char="●"/>
            </a:pPr>
            <a:r>
              <a:rPr lang="en" sz="2300">
                <a:solidFill>
                  <a:srgbClr val="000000"/>
                </a:solidFill>
              </a:rPr>
              <a:t>It is this hypocrisy of piety that precipitates her ardent and justified distrust and dislike of men and questioning the Islamic culture that her father </a:t>
            </a:r>
            <a:r>
              <a:rPr i="1" lang="en" sz="2300">
                <a:solidFill>
                  <a:srgbClr val="000000"/>
                </a:solidFill>
              </a:rPr>
              <a:t>seems </a:t>
            </a:r>
            <a:r>
              <a:rPr lang="en" sz="2300">
                <a:solidFill>
                  <a:srgbClr val="000000"/>
                </a:solidFill>
              </a:rPr>
              <a:t> to so much cherish. </a:t>
            </a:r>
            <a:endParaRPr sz="2300">
              <a:solidFill>
                <a:srgbClr val="000000"/>
              </a:solidFill>
            </a:endParaRPr>
          </a:p>
          <a:p>
            <a:pPr indent="0" lvl="0" marL="0" rtl="0" algn="l">
              <a:lnSpc>
                <a:spcPct val="95000"/>
              </a:lnSpc>
              <a:spcBef>
                <a:spcPts val="0"/>
              </a:spcBef>
              <a:spcAft>
                <a:spcPts val="0"/>
              </a:spcAft>
              <a:buClr>
                <a:schemeClr val="dk1"/>
              </a:buClr>
              <a:buSzPts val="1100"/>
              <a:buFont typeface="Arial"/>
              <a:buNone/>
            </a:pPr>
            <a:r>
              <a:t/>
            </a:r>
            <a:endParaRPr sz="3000">
              <a:solidFill>
                <a:srgbClr val="000000"/>
              </a:solidFill>
            </a:endParaRPr>
          </a:p>
          <a:p>
            <a:pPr indent="0" lvl="0" marL="0" rtl="0" algn="l">
              <a:spcBef>
                <a:spcPts val="1200"/>
              </a:spcBef>
              <a:spcAft>
                <a:spcPts val="1200"/>
              </a:spcAft>
              <a:buNone/>
            </a:pPr>
            <a:r>
              <a:t/>
            </a:r>
            <a:endParaRPr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2: WPZ</a:t>
            </a:r>
            <a:endParaRPr/>
          </a:p>
        </p:txBody>
      </p:sp>
      <p:sp>
        <p:nvSpPr>
          <p:cNvPr id="111" name="Google Shape;111;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300">
                <a:solidFill>
                  <a:srgbClr val="000000"/>
                </a:solidFill>
              </a:rPr>
              <a:t>FIRDAUS’ SEXUALITY AND AMOROUSNESS: p. 12-13/20-22/28-32/33-34/44-47</a:t>
            </a:r>
            <a:endParaRPr b="1" sz="1300">
              <a:solidFill>
                <a:srgbClr val="000000"/>
              </a:solidFill>
            </a:endParaRPr>
          </a:p>
          <a:p>
            <a:pPr indent="0" lvl="0" marL="0" rtl="0" algn="just">
              <a:spcBef>
                <a:spcPts val="0"/>
              </a:spcBef>
              <a:spcAft>
                <a:spcPts val="0"/>
              </a:spcAft>
              <a:buClr>
                <a:schemeClr val="dk1"/>
              </a:buClr>
              <a:buSzPts val="1100"/>
              <a:buFont typeface="Arial"/>
              <a:buNone/>
            </a:pPr>
            <a:r>
              <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Firdaus ends up falling in love with a young boy Mohammadain with whom she experiences her first clitoral stimulation with. In this very intimate, youthful, and private space, Friday is given a glimpse at a different kind of masculinity. </a:t>
            </a:r>
            <a:endParaRPr sz="1300">
              <a:solidFill>
                <a:srgbClr val="000000"/>
              </a:solidFill>
            </a:endParaRPr>
          </a:p>
          <a:p>
            <a:pPr indent="0" lvl="0" marL="457200" rtl="0" algn="just">
              <a:spcBef>
                <a:spcPts val="0"/>
              </a:spcBef>
              <a:spcAft>
                <a:spcPts val="0"/>
              </a:spcAft>
              <a:buClr>
                <a:schemeClr val="dk1"/>
              </a:buClr>
              <a:buSzPts val="1100"/>
              <a:buFont typeface="Arial"/>
              <a:buNone/>
            </a:pPr>
            <a:r>
              <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This leads to yet another type of masculinity which is in many ways the opposite. After her parents die, Firdaus is taken in by her uncle and his wife who live in Cairo. In this space, she is sexually assaulted by him. This represents numerous types of ‘cutting away’, separations of self from self, that Firdaus undergoes. </a:t>
            </a:r>
            <a:endParaRPr sz="1300">
              <a:solidFill>
                <a:srgbClr val="000000"/>
              </a:solidFill>
            </a:endParaRPr>
          </a:p>
          <a:p>
            <a:pPr indent="0" lvl="0" marL="457200" rtl="0" algn="just">
              <a:spcBef>
                <a:spcPts val="0"/>
              </a:spcBef>
              <a:spcAft>
                <a:spcPts val="0"/>
              </a:spcAft>
              <a:buClr>
                <a:schemeClr val="dk1"/>
              </a:buClr>
              <a:buSzPts val="1100"/>
              <a:buFont typeface="Arial"/>
              <a:buNone/>
            </a:pPr>
            <a:r>
              <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On the one hand, she is cut off from any sense of mutual pleasure, safety, and equal participation in her own sexuality that she got a glimpse of with Mohammadain. On the other hand, sexuality as experienced with her uncle is exploitative and non-consensual. </a:t>
            </a:r>
            <a:endParaRPr sz="1300">
              <a:solidFill>
                <a:srgbClr val="000000"/>
              </a:solidFill>
            </a:endParaRPr>
          </a:p>
          <a:p>
            <a:pPr indent="0" lvl="0" marL="457200" rtl="0" algn="just">
              <a:spcBef>
                <a:spcPts val="0"/>
              </a:spcBef>
              <a:spcAft>
                <a:spcPts val="0"/>
              </a:spcAft>
              <a:buClr>
                <a:schemeClr val="dk1"/>
              </a:buClr>
              <a:buSzPts val="1100"/>
              <a:buFont typeface="Arial"/>
              <a:buNone/>
            </a:pPr>
            <a:r>
              <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In the most direct sense, hoever, Friday is literally and figuratively cut off from her own pleasure and sexuality due to the genital mutilation she is subjected to. </a:t>
            </a:r>
            <a:endParaRPr sz="1300">
              <a:solidFill>
                <a:srgbClr val="000000"/>
              </a:solidFil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