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309" r:id="rId5"/>
    <p:sldId id="310" r:id="rId6"/>
    <p:sldId id="311" r:id="rId7"/>
    <p:sldId id="312" r:id="rId8"/>
    <p:sldId id="279" r:id="rId9"/>
    <p:sldId id="259" r:id="rId10"/>
    <p:sldId id="260" r:id="rId11"/>
    <p:sldId id="307" r:id="rId12"/>
    <p:sldId id="308" r:id="rId13"/>
    <p:sldId id="313" r:id="rId14"/>
    <p:sldId id="314" r:id="rId15"/>
    <p:sldId id="315" r:id="rId16"/>
    <p:sldId id="317" r:id="rId17"/>
    <p:sldId id="316" r:id="rId18"/>
    <p:sldId id="318" r:id="rId19"/>
    <p:sldId id="319"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29BF6-9BB5-41BD-9782-B9C2C0710AFA}"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352E2-DD03-4F56-B053-1F0B55363F66}" type="slidenum">
              <a:rPr lang="en-US" smtClean="0"/>
              <a:t>‹#›</a:t>
            </a:fld>
            <a:endParaRPr lang="en-US"/>
          </a:p>
        </p:txBody>
      </p:sp>
    </p:spTree>
    <p:extLst>
      <p:ext uri="{BB962C8B-B14F-4D97-AF65-F5344CB8AC3E}">
        <p14:creationId xmlns:p14="http://schemas.microsoft.com/office/powerpoint/2010/main" val="213063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regression models, the intercept term is crucial because it represents the value of the dependent variable when all the independent variables (features) are zero. Including an intercept allows the model to make predictions even when all feature values are zero and helps improve the model's accuracy.</a:t>
            </a:r>
          </a:p>
          <a:p>
            <a:r>
              <a:rPr lang="en-US" dirty="0"/>
              <a:t>Here's why x0=1x_0 = 1x0​=1 is included:</a:t>
            </a:r>
          </a:p>
          <a:p>
            <a:pPr>
              <a:buFont typeface="+mj-lt"/>
              <a:buAutoNum type="arabicPeriod"/>
            </a:pPr>
            <a:r>
              <a:rPr lang="en-US" b="1" dirty="0"/>
              <a:t>Intercept Representation</a:t>
            </a:r>
            <a:r>
              <a:rPr lang="en-US" dirty="0"/>
              <a:t>: By setting x0=1x_0 = 1x0​=1, you can incorporate the intercept term θ0\theta_0θ0​ directly into the hypothesis function as part of the summation. This simplifies the mathematical formulation by allowing you to treat the intercept term as just another weight parameter.</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7</a:t>
            </a:fld>
            <a:endParaRPr lang="en-US"/>
          </a:p>
        </p:txBody>
      </p:sp>
    </p:spTree>
    <p:extLst>
      <p:ext uri="{BB962C8B-B14F-4D97-AF65-F5344CB8AC3E}">
        <p14:creationId xmlns:p14="http://schemas.microsoft.com/office/powerpoint/2010/main" val="53289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Supervised Learning</a:t>
            </a:r>
            <a:r>
              <a:rPr lang="en-US" dirty="0"/>
              <a:t> is a type of machine learning where the model is trained on a labeled dataset. In this paradigm, the algorithm learns to map inputs to outputs by using input-output pairs provided during training. The goal is for the model to learn the underlying relationship between the input features (predictors) and the output labels (targets) so that it can accurately predict the output for new, unseen inputs.</a:t>
            </a:r>
          </a:p>
          <a:p>
            <a:r>
              <a:rPr lang="en-US" b="1" dirty="0"/>
              <a:t>Key Components of Supervised Learning</a:t>
            </a:r>
          </a:p>
          <a:p>
            <a:pPr>
              <a:buFont typeface="+mj-lt"/>
              <a:buAutoNum type="arabicPeriod"/>
            </a:pPr>
            <a:r>
              <a:rPr lang="en-US" b="1" dirty="0"/>
              <a:t>Dataset</a:t>
            </a:r>
            <a:r>
              <a:rPr lang="en-US" dirty="0"/>
              <a:t>: The data used in supervised learning consists of:</a:t>
            </a:r>
          </a:p>
          <a:p>
            <a:pPr marL="742950" lvl="1" indent="-285750">
              <a:buFont typeface="+mj-lt"/>
              <a:buAutoNum type="arabicPeriod"/>
            </a:pPr>
            <a:r>
              <a:rPr lang="en-US" b="1" dirty="0"/>
              <a:t>Inputs (Features)</a:t>
            </a:r>
            <a:r>
              <a:rPr lang="en-US" dirty="0"/>
              <a:t>: The input variables (also called features or predictors) that the model uses to make predictions. These can be numerical, categorical, text, or any other type of data.</a:t>
            </a:r>
          </a:p>
          <a:p>
            <a:pPr marL="742950" lvl="1" indent="-285750">
              <a:buFont typeface="+mj-lt"/>
              <a:buAutoNum type="arabicPeriod"/>
            </a:pPr>
            <a:r>
              <a:rPr lang="en-US" b="1" dirty="0"/>
              <a:t>Outputs (Labels/Targets)</a:t>
            </a:r>
            <a:r>
              <a:rPr lang="en-US" dirty="0"/>
              <a:t>: The output variable(s) (also called labels or targets) that the model aims to predict. For example, in a house price prediction problem, the input might be features like the size and location of the house, and the output would be the price of the house.</a:t>
            </a:r>
          </a:p>
          <a:p>
            <a:pPr>
              <a:buFont typeface="+mj-lt"/>
              <a:buAutoNum type="arabicPeriod"/>
            </a:pPr>
            <a:r>
              <a:rPr lang="en-US" b="1" dirty="0"/>
              <a:t>Training Data</a:t>
            </a:r>
            <a:r>
              <a:rPr lang="en-US" dirty="0"/>
              <a:t>: A subset of the labeled dataset used to train the model. The model learns patterns and relationships from this data.</a:t>
            </a:r>
          </a:p>
          <a:p>
            <a:pPr>
              <a:buFont typeface="+mj-lt"/>
              <a:buAutoNum type="arabicPeriod"/>
            </a:pPr>
            <a:r>
              <a:rPr lang="en-US" b="1" dirty="0"/>
              <a:t>Validation and Test Data</a:t>
            </a:r>
            <a:r>
              <a:rPr lang="en-US" dirty="0"/>
              <a:t>:</a:t>
            </a:r>
          </a:p>
          <a:p>
            <a:pPr marL="742950" lvl="1" indent="-285750">
              <a:buFont typeface="+mj-lt"/>
              <a:buAutoNum type="arabicPeriod"/>
            </a:pPr>
            <a:r>
              <a:rPr lang="en-US" b="1" dirty="0"/>
              <a:t>Validation Data</a:t>
            </a:r>
            <a:r>
              <a:rPr lang="en-US" dirty="0"/>
              <a:t>: A separate set of data used to tune model hyperparameters and validate model performance during training.</a:t>
            </a:r>
          </a:p>
          <a:p>
            <a:pPr marL="742950" lvl="1" indent="-285750">
              <a:buFont typeface="+mj-lt"/>
              <a:buAutoNum type="arabicPeriod"/>
            </a:pPr>
            <a:r>
              <a:rPr lang="en-US" b="1" dirty="0"/>
              <a:t>Test Data</a:t>
            </a:r>
            <a:r>
              <a:rPr lang="en-US" dirty="0"/>
              <a:t>: A separate dataset used to evaluate the final performance of the model on unseen data. This data is not used during the training or validation phases.</a:t>
            </a:r>
          </a:p>
          <a:p>
            <a:pPr>
              <a:buFont typeface="+mj-lt"/>
              <a:buAutoNum type="arabicPeriod"/>
            </a:pPr>
            <a:r>
              <a:rPr lang="en-US" b="1" dirty="0"/>
              <a:t>Model</a:t>
            </a:r>
            <a:r>
              <a:rPr lang="en-US" dirty="0"/>
              <a:t>: A mathematical function or algorithm that maps inputs to outputs based on the patterns learned from the training data. The model's complexity and structure depend on the chosen algorithm.</a:t>
            </a:r>
          </a:p>
          <a:p>
            <a:pPr>
              <a:buFont typeface="+mj-lt"/>
              <a:buAutoNum type="arabicPeriod"/>
            </a:pPr>
            <a:r>
              <a:rPr lang="en-US" b="1" dirty="0"/>
              <a:t>Loss Function</a:t>
            </a:r>
            <a:r>
              <a:rPr lang="en-US" dirty="0"/>
              <a:t>: A function that measures the error between the predicted outputs of the model and the actual outputs (ground truth). The goal of training is to minimize this loss function.</a:t>
            </a:r>
          </a:p>
          <a:p>
            <a:pPr marL="742950" lvl="1" indent="-285750">
              <a:buFont typeface="+mj-lt"/>
              <a:buAutoNum type="arabicPeriod"/>
            </a:pPr>
            <a:r>
              <a:rPr lang="en-US" b="1" dirty="0"/>
              <a:t>Common Loss Functions</a:t>
            </a:r>
            <a:r>
              <a:rPr lang="en-US" dirty="0"/>
              <a:t>:</a:t>
            </a:r>
          </a:p>
          <a:p>
            <a:pPr marL="1143000" lvl="2" indent="-228600">
              <a:buFont typeface="+mj-lt"/>
              <a:buAutoNum type="arabicPeriod"/>
            </a:pPr>
            <a:r>
              <a:rPr lang="en-US" b="1" dirty="0"/>
              <a:t>Mean Squared Error (MSE)</a:t>
            </a:r>
            <a:r>
              <a:rPr lang="en-US" dirty="0"/>
              <a:t>: Used in regression tasks.</a:t>
            </a:r>
          </a:p>
          <a:p>
            <a:pPr marL="1143000" lvl="2" indent="-228600">
              <a:buFont typeface="+mj-lt"/>
              <a:buAutoNum type="arabicPeriod"/>
            </a:pPr>
            <a:r>
              <a:rPr lang="en-US" b="1" dirty="0"/>
              <a:t>Cross-Entropy Loss</a:t>
            </a:r>
            <a:r>
              <a:rPr lang="en-US" dirty="0"/>
              <a:t>: Used in classification tasks.</a:t>
            </a:r>
          </a:p>
          <a:p>
            <a:pPr>
              <a:buFont typeface="+mj-lt"/>
              <a:buAutoNum type="arabicPeriod"/>
            </a:pPr>
            <a:r>
              <a:rPr lang="en-US" b="1" dirty="0"/>
              <a:t>Optimizer</a:t>
            </a:r>
            <a:r>
              <a:rPr lang="en-US" dirty="0"/>
              <a:t>: An algorithm that adjusts the model's parameters (weights) to minimize the loss function. Examples include </a:t>
            </a:r>
            <a:r>
              <a:rPr lang="en-US" b="1" dirty="0"/>
              <a:t>Gradient Descent</a:t>
            </a:r>
            <a:r>
              <a:rPr lang="en-US" dirty="0"/>
              <a:t>, </a:t>
            </a:r>
            <a:r>
              <a:rPr lang="en-US" b="1" dirty="0"/>
              <a:t>Stochastic Gradient Descent (SGD)</a:t>
            </a:r>
            <a:r>
              <a:rPr lang="en-US" dirty="0"/>
              <a:t>, and </a:t>
            </a:r>
            <a:r>
              <a:rPr lang="en-US" b="1" dirty="0"/>
              <a:t>Adam</a:t>
            </a:r>
            <a:r>
              <a:rPr lang="en-US" dirty="0"/>
              <a:t>.</a:t>
            </a:r>
          </a:p>
          <a:p>
            <a:endParaRPr lang="en-US" dirty="0"/>
          </a:p>
        </p:txBody>
      </p:sp>
      <p:sp>
        <p:nvSpPr>
          <p:cNvPr id="4" name="Slide Number Placeholder 3"/>
          <p:cNvSpPr>
            <a:spLocks noGrp="1"/>
          </p:cNvSpPr>
          <p:nvPr>
            <p:ph type="sldNum" sz="quarter" idx="5"/>
          </p:nvPr>
        </p:nvSpPr>
        <p:spPr/>
        <p:txBody>
          <a:bodyPr/>
          <a:lstStyle/>
          <a:p>
            <a:fld id="{7245620C-B830-43D5-8A6E-DF5A956A1F07}" type="slidenum">
              <a:rPr lang="en-US" smtClean="0"/>
              <a:t>8</a:t>
            </a:fld>
            <a:endParaRPr lang="en-US"/>
          </a:p>
        </p:txBody>
      </p:sp>
    </p:spTree>
    <p:extLst>
      <p:ext uri="{BB962C8B-B14F-4D97-AF65-F5344CB8AC3E}">
        <p14:creationId xmlns:p14="http://schemas.microsoft.com/office/powerpoint/2010/main" val="197362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dirty="0"/>
                  <a:t>on the left.</a:t>
                </a:r>
              </a:p>
            </p:txBody>
          </p:sp>
        </mc:Choice>
        <mc:Fallback>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r>
                  <a:rPr lang="en-US" i="0">
                    <a:latin typeface="Cambria Math" panose="02040503050406030204" pitchFamily="18" charset="0"/>
                    <a:ea typeface="Cambria Math" panose="02040503050406030204" pitchFamily="18" charset="0"/>
                  </a:rPr>
                  <a:t>𝜃</a:t>
                </a:r>
                <a:r>
                  <a:rPr lang="en-US" b="0" i="0">
                    <a:latin typeface="Cambria Math" panose="02040503050406030204" pitchFamily="18" charset="0"/>
                    <a:ea typeface="Cambria Math" panose="02040503050406030204" pitchFamily="18" charset="0"/>
                  </a:rPr>
                  <a:t> </a:t>
                </a:r>
                <a:r>
                  <a:rPr lang="en-US" dirty="0"/>
                  <a:t>on the left.</a:t>
                </a:r>
              </a:p>
            </p:txBody>
          </p:sp>
        </mc:Fallback>
      </mc:AlternateContent>
      <p:sp>
        <p:nvSpPr>
          <p:cNvPr id="4" name="Slide Number Placeholder 3"/>
          <p:cNvSpPr>
            <a:spLocks noGrp="1"/>
          </p:cNvSpPr>
          <p:nvPr>
            <p:ph type="sldNum" sz="quarter" idx="5"/>
          </p:nvPr>
        </p:nvSpPr>
        <p:spPr/>
        <p:txBody>
          <a:bodyPr/>
          <a:lstStyle/>
          <a:p>
            <a:fld id="{FC4352E2-DD03-4F56-B053-1F0B55363F66}" type="slidenum">
              <a:rPr lang="en-US" smtClean="0"/>
              <a:t>19</a:t>
            </a:fld>
            <a:endParaRPr lang="en-US"/>
          </a:p>
        </p:txBody>
      </p:sp>
    </p:spTree>
    <p:extLst>
      <p:ext uri="{BB962C8B-B14F-4D97-AF65-F5344CB8AC3E}">
        <p14:creationId xmlns:p14="http://schemas.microsoft.com/office/powerpoint/2010/main" val="32510644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149113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410735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05434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96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4418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732584-4642-4C5C-89E8-1161895B8693}" type="datetimeFigureOut">
              <a:rPr lang="en-US" smtClean="0"/>
              <a:t>9/16/2024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325758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32584-4642-4C5C-89E8-1161895B8693}"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9243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32584-4642-4C5C-89E8-1161895B8693}"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1073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32584-4642-4C5C-89E8-1161895B8693}"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85691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32584-4642-4C5C-89E8-1161895B8693}"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4697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7579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9/16/2024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80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732584-4642-4C5C-89E8-1161895B8693}" type="datetimeFigureOut">
              <a:rPr lang="en-US" smtClean="0"/>
              <a:t>9/16/2024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316542-88C6-488C-8AE1-D32F367AE12F}" type="slidenum">
              <a:rPr lang="en-US" smtClean="0"/>
              <a:t>‹#›</a:t>
            </a:fld>
            <a:endParaRPr lang="en-US"/>
          </a:p>
        </p:txBody>
      </p:sp>
    </p:spTree>
    <p:extLst>
      <p:ext uri="{BB962C8B-B14F-4D97-AF65-F5344CB8AC3E}">
        <p14:creationId xmlns:p14="http://schemas.microsoft.com/office/powerpoint/2010/main" val="59578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0B-E3FA-E222-52F1-2CB18077F5EC}"/>
              </a:ext>
            </a:extLst>
          </p:cNvPr>
          <p:cNvSpPr>
            <a:spLocks noGrp="1"/>
          </p:cNvSpPr>
          <p:nvPr>
            <p:ph type="ctrTitle"/>
          </p:nvPr>
        </p:nvSpPr>
        <p:spPr/>
        <p:txBody>
          <a:bodyPr/>
          <a:lstStyle/>
          <a:p>
            <a:r>
              <a:rPr lang="en-US" dirty="0"/>
              <a:t>Supervised learning</a:t>
            </a:r>
          </a:p>
        </p:txBody>
      </p:sp>
      <p:sp>
        <p:nvSpPr>
          <p:cNvPr id="3" name="Subtitle 2">
            <a:extLst>
              <a:ext uri="{FF2B5EF4-FFF2-40B4-BE49-F238E27FC236}">
                <a16:creationId xmlns:a16="http://schemas.microsoft.com/office/drawing/2014/main" id="{51C83CE3-2FDC-74B8-AFA0-85BD82AD4C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686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48726E-D83A-383E-9F50-5A2FCCEC6386}"/>
              </a:ext>
            </a:extLst>
          </p:cNvPr>
          <p:cNvGraphicFramePr>
            <a:graphicFrameLocks noGrp="1"/>
          </p:cNvGraphicFramePr>
          <p:nvPr>
            <p:extLst>
              <p:ext uri="{D42A27DB-BD31-4B8C-83A1-F6EECF244321}">
                <p14:modId xmlns:p14="http://schemas.microsoft.com/office/powerpoint/2010/main" val="1628663464"/>
              </p:ext>
            </p:extLst>
          </p:nvPr>
        </p:nvGraphicFramePr>
        <p:xfrm>
          <a:off x="862642" y="-1"/>
          <a:ext cx="9946256" cy="6830033"/>
        </p:xfrm>
        <a:graphic>
          <a:graphicData uri="http://schemas.openxmlformats.org/drawingml/2006/table">
            <a:tbl>
              <a:tblPr firstRow="1" bandRow="1">
                <a:tableStyleId>{5C22544A-7EE6-4342-B048-85BDC9FD1C3A}</a:tableStyleId>
              </a:tblPr>
              <a:tblGrid>
                <a:gridCol w="686688">
                  <a:extLst>
                    <a:ext uri="{9D8B030D-6E8A-4147-A177-3AD203B41FA5}">
                      <a16:colId xmlns:a16="http://schemas.microsoft.com/office/drawing/2014/main" val="3047635095"/>
                    </a:ext>
                  </a:extLst>
                </a:gridCol>
                <a:gridCol w="1773946">
                  <a:extLst>
                    <a:ext uri="{9D8B030D-6E8A-4147-A177-3AD203B41FA5}">
                      <a16:colId xmlns:a16="http://schemas.microsoft.com/office/drawing/2014/main" val="2011106169"/>
                    </a:ext>
                  </a:extLst>
                </a:gridCol>
                <a:gridCol w="1988536">
                  <a:extLst>
                    <a:ext uri="{9D8B030D-6E8A-4147-A177-3AD203B41FA5}">
                      <a16:colId xmlns:a16="http://schemas.microsoft.com/office/drawing/2014/main" val="3906727741"/>
                    </a:ext>
                  </a:extLst>
                </a:gridCol>
                <a:gridCol w="2092254">
                  <a:extLst>
                    <a:ext uri="{9D8B030D-6E8A-4147-A177-3AD203B41FA5}">
                      <a16:colId xmlns:a16="http://schemas.microsoft.com/office/drawing/2014/main" val="943545833"/>
                    </a:ext>
                  </a:extLst>
                </a:gridCol>
                <a:gridCol w="2074373">
                  <a:extLst>
                    <a:ext uri="{9D8B030D-6E8A-4147-A177-3AD203B41FA5}">
                      <a16:colId xmlns:a16="http://schemas.microsoft.com/office/drawing/2014/main" val="4142967093"/>
                    </a:ext>
                  </a:extLst>
                </a:gridCol>
                <a:gridCol w="1330459">
                  <a:extLst>
                    <a:ext uri="{9D8B030D-6E8A-4147-A177-3AD203B41FA5}">
                      <a16:colId xmlns:a16="http://schemas.microsoft.com/office/drawing/2014/main" val="2182115679"/>
                    </a:ext>
                  </a:extLst>
                </a:gridCol>
              </a:tblGrid>
              <a:tr h="462709">
                <a:tc>
                  <a:txBody>
                    <a:bodyPr/>
                    <a:lstStyle/>
                    <a:p>
                      <a:pPr algn="ctr" fontAlgn="b"/>
                      <a:r>
                        <a:rPr lang="en-US" sz="1600" u="none" strike="noStrike">
                          <a:effectLst/>
                          <a:highlight>
                            <a:srgbClr val="E97132"/>
                          </a:highlight>
                        </a:rPr>
                        <a:t>Plot ID</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Size of Plot (sq. meters)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Distance from Airport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Proximity to Main Road (km)</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Proximity to City Center (km)</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Land Price (GHS)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extLst>
                  <a:ext uri="{0D108BD9-81ED-4DB2-BD59-A6C34878D82A}">
                    <a16:rowId xmlns:a16="http://schemas.microsoft.com/office/drawing/2014/main" val="362140640"/>
                  </a:ext>
                </a:extLst>
              </a:tr>
              <a:tr h="330201">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985797243"/>
                  </a:ext>
                </a:extLst>
              </a:tr>
              <a:tr h="317968">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824845530"/>
                  </a:ext>
                </a:extLst>
              </a:tr>
              <a:tr h="317968">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03262691"/>
                  </a:ext>
                </a:extLst>
              </a:tr>
              <a:tr h="317968">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55573036"/>
                  </a:ext>
                </a:extLst>
              </a:tr>
              <a:tr h="305739">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261869088"/>
                  </a:ext>
                </a:extLst>
              </a:tr>
              <a:tr h="317968">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52,200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265229972"/>
                  </a:ext>
                </a:extLst>
              </a:tr>
              <a:tr h="317968">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91980604"/>
                  </a:ext>
                </a:extLst>
              </a:tr>
              <a:tr h="305739">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38822565"/>
                  </a:ext>
                </a:extLst>
              </a:tr>
              <a:tr h="317968">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96420139"/>
                  </a:ext>
                </a:extLst>
              </a:tr>
              <a:tr h="317968">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27,250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203932620"/>
                  </a:ext>
                </a:extLst>
              </a:tr>
              <a:tr h="317968">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918016149"/>
                  </a:ext>
                </a:extLst>
              </a:tr>
              <a:tr h="317968">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830651093"/>
                  </a:ext>
                </a:extLst>
              </a:tr>
              <a:tr h="317968">
                <a:tc>
                  <a:txBody>
                    <a:bodyPr/>
                    <a:lstStyle/>
                    <a:p>
                      <a:pPr algn="ctr" fontAlgn="b"/>
                      <a:r>
                        <a:rPr lang="en-US" sz="1600" u="none" strike="noStrike">
                          <a:effectLst/>
                        </a:rPr>
                        <a:t>13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41,500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45375515"/>
                  </a:ext>
                </a:extLst>
              </a:tr>
              <a:tr h="317968">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80839954"/>
                  </a:ext>
                </a:extLst>
              </a:tr>
              <a:tr h="317968">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34,500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175532675"/>
                  </a:ext>
                </a:extLst>
              </a:tr>
              <a:tr h="317968">
                <a:tc>
                  <a:txBody>
                    <a:bodyPr/>
                    <a:lstStyle/>
                    <a:p>
                      <a:pPr algn="ctr" fontAlgn="b"/>
                      <a:r>
                        <a:rPr lang="en-US" sz="1600" u="none" strike="noStrike">
                          <a:effectLst/>
                        </a:rPr>
                        <a:t>16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686842695"/>
                  </a:ext>
                </a:extLst>
              </a:tr>
              <a:tr h="317968">
                <a:tc>
                  <a:txBody>
                    <a:bodyPr/>
                    <a:lstStyle/>
                    <a:p>
                      <a:pPr algn="ctr" fontAlgn="b"/>
                      <a:r>
                        <a:rPr lang="en-US" sz="1600" u="none" strike="noStrike">
                          <a:effectLst/>
                        </a:rPr>
                        <a:t>17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26,500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662688023"/>
                  </a:ext>
                </a:extLst>
              </a:tr>
              <a:tr h="317968">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33,000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13177305"/>
                  </a:ext>
                </a:extLst>
              </a:tr>
              <a:tr h="317968">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811311206"/>
                  </a:ext>
                </a:extLst>
              </a:tr>
              <a:tr h="305739">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53,500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112116372"/>
                  </a:ext>
                </a:extLst>
              </a:tr>
            </a:tbl>
          </a:graphicData>
        </a:graphic>
      </p:graphicFrame>
    </p:spTree>
    <p:extLst>
      <p:ext uri="{BB962C8B-B14F-4D97-AF65-F5344CB8AC3E}">
        <p14:creationId xmlns:p14="http://schemas.microsoft.com/office/powerpoint/2010/main" val="1280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858E-4EC3-251E-4933-787092425740}"/>
              </a:ext>
            </a:extLst>
          </p:cNvPr>
          <p:cNvSpPr/>
          <p:nvPr/>
        </p:nvSpPr>
        <p:spPr>
          <a:xfrm>
            <a:off x="9822612" y="6262777"/>
            <a:ext cx="474453" cy="483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851627A-D3FB-2DF5-42AB-630A2CA99BBC}"/>
              </a:ext>
            </a:extLst>
          </p:cNvPr>
          <p:cNvGrpSpPr/>
          <p:nvPr/>
        </p:nvGrpSpPr>
        <p:grpSpPr>
          <a:xfrm>
            <a:off x="1524000" y="0"/>
            <a:ext cx="9144000" cy="6858000"/>
            <a:chOff x="0" y="0"/>
            <a:chExt cx="9144000" cy="6858000"/>
          </a:xfrm>
        </p:grpSpPr>
        <p:grpSp>
          <p:nvGrpSpPr>
            <p:cNvPr id="6" name="Group 5">
              <a:extLst>
                <a:ext uri="{FF2B5EF4-FFF2-40B4-BE49-F238E27FC236}">
                  <a16:creationId xmlns:a16="http://schemas.microsoft.com/office/drawing/2014/main" id="{24D8036B-1146-7353-062D-58D2A8501C24}"/>
                </a:ext>
              </a:extLst>
            </p:cNvPr>
            <p:cNvGrpSpPr/>
            <p:nvPr/>
          </p:nvGrpSpPr>
          <p:grpSpPr>
            <a:xfrm>
              <a:off x="0" y="0"/>
              <a:ext cx="9144000" cy="6858000"/>
              <a:chOff x="0" y="0"/>
              <a:chExt cx="9144000" cy="6858000"/>
            </a:xfrm>
          </p:grpSpPr>
          <p:pic>
            <p:nvPicPr>
              <p:cNvPr id="3" name="Picture 2" descr="A diagram of a graph&#10;&#10;Description automatically generated">
                <a:extLst>
                  <a:ext uri="{FF2B5EF4-FFF2-40B4-BE49-F238E27FC236}">
                    <a16:creationId xmlns:a16="http://schemas.microsoft.com/office/drawing/2014/main" id="{13FEBEC4-94A8-1F1C-25D8-5C5710138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a:extLst>
                  <a:ext uri="{FF2B5EF4-FFF2-40B4-BE49-F238E27FC236}">
                    <a16:creationId xmlns:a16="http://schemas.microsoft.com/office/drawing/2014/main" id="{D9CD7C1A-08EF-EB1B-61E1-426300084886}"/>
                  </a:ext>
                </a:extLst>
              </p:cNvPr>
              <p:cNvSpPr/>
              <p:nvPr/>
            </p:nvSpPr>
            <p:spPr>
              <a:xfrm>
                <a:off x="0" y="6607834"/>
                <a:ext cx="2717321" cy="250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7F217762-B050-D27B-3699-7D36472AD4EB}"/>
                </a:ext>
              </a:extLst>
            </p:cNvPr>
            <p:cNvSpPr/>
            <p:nvPr/>
          </p:nvSpPr>
          <p:spPr>
            <a:xfrm>
              <a:off x="8298611" y="6357668"/>
              <a:ext cx="474453" cy="3191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907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4B4DCFF-ADF0-0A8E-0BF1-7668E6D1FB83}"/>
              </a:ext>
            </a:extLst>
          </p:cNvPr>
          <p:cNvGraphicFramePr>
            <a:graphicFrameLocks noGrp="1"/>
          </p:cNvGraphicFramePr>
          <p:nvPr>
            <p:extLst>
              <p:ext uri="{D42A27DB-BD31-4B8C-83A1-F6EECF244321}">
                <p14:modId xmlns:p14="http://schemas.microsoft.com/office/powerpoint/2010/main" val="3572668444"/>
              </p:ext>
            </p:extLst>
          </p:nvPr>
        </p:nvGraphicFramePr>
        <p:xfrm>
          <a:off x="1056197" y="210628"/>
          <a:ext cx="9502423" cy="2800350"/>
        </p:xfrm>
        <a:graphic>
          <a:graphicData uri="http://schemas.openxmlformats.org/drawingml/2006/table">
            <a:tbl>
              <a:tblPr firstRow="1" bandRow="1">
                <a:tableStyleId>{5C22544A-7EE6-4342-B048-85BDC9FD1C3A}</a:tableStyleId>
              </a:tblPr>
              <a:tblGrid>
                <a:gridCol w="977581">
                  <a:extLst>
                    <a:ext uri="{9D8B030D-6E8A-4147-A177-3AD203B41FA5}">
                      <a16:colId xmlns:a16="http://schemas.microsoft.com/office/drawing/2014/main" val="4229825896"/>
                    </a:ext>
                  </a:extLst>
                </a:gridCol>
                <a:gridCol w="828405">
                  <a:extLst>
                    <a:ext uri="{9D8B030D-6E8A-4147-A177-3AD203B41FA5}">
                      <a16:colId xmlns:a16="http://schemas.microsoft.com/office/drawing/2014/main" val="3677864793"/>
                    </a:ext>
                  </a:extLst>
                </a:gridCol>
                <a:gridCol w="1470025">
                  <a:extLst>
                    <a:ext uri="{9D8B030D-6E8A-4147-A177-3AD203B41FA5}">
                      <a16:colId xmlns:a16="http://schemas.microsoft.com/office/drawing/2014/main" val="2505920678"/>
                    </a:ext>
                  </a:extLst>
                </a:gridCol>
                <a:gridCol w="1752029">
                  <a:extLst>
                    <a:ext uri="{9D8B030D-6E8A-4147-A177-3AD203B41FA5}">
                      <a16:colId xmlns:a16="http://schemas.microsoft.com/office/drawing/2014/main" val="3798622593"/>
                    </a:ext>
                  </a:extLst>
                </a:gridCol>
                <a:gridCol w="1770063">
                  <a:extLst>
                    <a:ext uri="{9D8B030D-6E8A-4147-A177-3AD203B41FA5}">
                      <a16:colId xmlns:a16="http://schemas.microsoft.com/office/drawing/2014/main" val="1177001965"/>
                    </a:ext>
                  </a:extLst>
                </a:gridCol>
                <a:gridCol w="1282383">
                  <a:extLst>
                    <a:ext uri="{9D8B030D-6E8A-4147-A177-3AD203B41FA5}">
                      <a16:colId xmlns:a16="http://schemas.microsoft.com/office/drawing/2014/main" val="19961977"/>
                    </a:ext>
                  </a:extLst>
                </a:gridCol>
                <a:gridCol w="1421937">
                  <a:extLst>
                    <a:ext uri="{9D8B030D-6E8A-4147-A177-3AD203B41FA5}">
                      <a16:colId xmlns:a16="http://schemas.microsoft.com/office/drawing/2014/main" val="3266981345"/>
                    </a:ext>
                  </a:extLst>
                </a:gridCol>
              </a:tblGrid>
              <a:tr h="571500">
                <a:tc>
                  <a:txBody>
                    <a:bodyPr/>
                    <a:lstStyle/>
                    <a:p>
                      <a:pPr algn="ctr" fontAlgn="ctr"/>
                      <a:r>
                        <a:rPr lang="en-US" sz="1400" u="none" strike="noStrike">
                          <a:effectLst/>
                          <a:highlight>
                            <a:srgbClr val="E97132"/>
                          </a:highlight>
                        </a:rPr>
                        <a:t>Customer ID</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Age</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Income ($1000s)</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Education Level</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Previous Purchases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Marital Status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Buy Product (Target)</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2718157489"/>
                  </a:ext>
                </a:extLst>
              </a:tr>
              <a:tr h="190500">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61939023"/>
                  </a:ext>
                </a:extLst>
              </a:tr>
              <a:tr h="190500">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9223701"/>
                  </a:ext>
                </a:extLst>
              </a:tr>
              <a:tr h="190500">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35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PhD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9710669"/>
                  </a:ext>
                </a:extLst>
              </a:tr>
              <a:tr h="190500">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4461914"/>
                  </a:ext>
                </a:extLst>
              </a:tr>
              <a:tr h="190500">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High School</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Divorced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16663066"/>
                  </a:ext>
                </a:extLst>
              </a:tr>
              <a:tr h="190500">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51963132"/>
                  </a:ext>
                </a:extLst>
              </a:tr>
              <a:tr h="190500">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69897240"/>
                  </a:ext>
                </a:extLst>
              </a:tr>
              <a:tr h="190500">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90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PhD</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12</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Widowed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20727602"/>
                  </a:ext>
                </a:extLst>
              </a:tr>
              <a:tr h="190500">
                <a:tc>
                  <a:txBody>
                    <a:bodyPr/>
                    <a:lstStyle/>
                    <a:p>
                      <a:pPr algn="ct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High School</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20491378"/>
                  </a:ext>
                </a:extLst>
              </a:tr>
              <a:tr h="190500">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16433994"/>
                  </a:ext>
                </a:extLst>
              </a:tr>
            </a:tbl>
          </a:graphicData>
        </a:graphic>
      </p:graphicFrame>
      <p:graphicFrame>
        <p:nvGraphicFramePr>
          <p:cNvPr id="5" name="Table 4">
            <a:extLst>
              <a:ext uri="{FF2B5EF4-FFF2-40B4-BE49-F238E27FC236}">
                <a16:creationId xmlns:a16="http://schemas.microsoft.com/office/drawing/2014/main" id="{422871AA-C718-BA26-067F-AECDD27B48AD}"/>
              </a:ext>
            </a:extLst>
          </p:cNvPr>
          <p:cNvGraphicFramePr>
            <a:graphicFrameLocks noGrp="1"/>
          </p:cNvGraphicFramePr>
          <p:nvPr>
            <p:extLst>
              <p:ext uri="{D42A27DB-BD31-4B8C-83A1-F6EECF244321}">
                <p14:modId xmlns:p14="http://schemas.microsoft.com/office/powerpoint/2010/main" val="2901835343"/>
              </p:ext>
            </p:extLst>
          </p:nvPr>
        </p:nvGraphicFramePr>
        <p:xfrm>
          <a:off x="2187977" y="3779928"/>
          <a:ext cx="7238861" cy="2665095"/>
        </p:xfrm>
        <a:graphic>
          <a:graphicData uri="http://schemas.openxmlformats.org/drawingml/2006/table">
            <a:tbl>
              <a:tblPr firstRow="1" bandRow="1">
                <a:tableStyleId>{5C22544A-7EE6-4342-B048-85BDC9FD1C3A}</a:tableStyleId>
              </a:tblPr>
              <a:tblGrid>
                <a:gridCol w="933958">
                  <a:extLst>
                    <a:ext uri="{9D8B030D-6E8A-4147-A177-3AD203B41FA5}">
                      <a16:colId xmlns:a16="http://schemas.microsoft.com/office/drawing/2014/main" val="1537480883"/>
                    </a:ext>
                  </a:extLst>
                </a:gridCol>
                <a:gridCol w="903287">
                  <a:extLst>
                    <a:ext uri="{9D8B030D-6E8A-4147-A177-3AD203B41FA5}">
                      <a16:colId xmlns:a16="http://schemas.microsoft.com/office/drawing/2014/main" val="2941823307"/>
                    </a:ext>
                  </a:extLst>
                </a:gridCol>
                <a:gridCol w="917575">
                  <a:extLst>
                    <a:ext uri="{9D8B030D-6E8A-4147-A177-3AD203B41FA5}">
                      <a16:colId xmlns:a16="http://schemas.microsoft.com/office/drawing/2014/main" val="2911060858"/>
                    </a:ext>
                  </a:extLst>
                </a:gridCol>
                <a:gridCol w="1139253">
                  <a:extLst>
                    <a:ext uri="{9D8B030D-6E8A-4147-A177-3AD203B41FA5}">
                      <a16:colId xmlns:a16="http://schemas.microsoft.com/office/drawing/2014/main" val="1687735050"/>
                    </a:ext>
                  </a:extLst>
                </a:gridCol>
                <a:gridCol w="701675">
                  <a:extLst>
                    <a:ext uri="{9D8B030D-6E8A-4147-A177-3AD203B41FA5}">
                      <a16:colId xmlns:a16="http://schemas.microsoft.com/office/drawing/2014/main" val="569398801"/>
                    </a:ext>
                  </a:extLst>
                </a:gridCol>
                <a:gridCol w="609403">
                  <a:extLst>
                    <a:ext uri="{9D8B030D-6E8A-4147-A177-3AD203B41FA5}">
                      <a16:colId xmlns:a16="http://schemas.microsoft.com/office/drawing/2014/main" val="4200130676"/>
                    </a:ext>
                  </a:extLst>
                </a:gridCol>
                <a:gridCol w="840295">
                  <a:extLst>
                    <a:ext uri="{9D8B030D-6E8A-4147-A177-3AD203B41FA5}">
                      <a16:colId xmlns:a16="http://schemas.microsoft.com/office/drawing/2014/main" val="2932977216"/>
                    </a:ext>
                  </a:extLst>
                </a:gridCol>
                <a:gridCol w="1193415">
                  <a:extLst>
                    <a:ext uri="{9D8B030D-6E8A-4147-A177-3AD203B41FA5}">
                      <a16:colId xmlns:a16="http://schemas.microsoft.com/office/drawing/2014/main" val="3353068410"/>
                    </a:ext>
                  </a:extLst>
                </a:gridCol>
              </a:tblGrid>
              <a:tr h="381000">
                <a:tc>
                  <a:txBody>
                    <a:bodyPr/>
                    <a:lstStyle/>
                    <a:p>
                      <a:pPr algn="ctr" fontAlgn="ctr"/>
                      <a:r>
                        <a:rPr lang="en-US" sz="1400" u="none" strike="noStrike" dirty="0">
                          <a:effectLst/>
                          <a:highlight>
                            <a:srgbClr val="E97132"/>
                          </a:highlight>
                        </a:rPr>
                        <a:t>Patient ID</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Fever (°C)</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Headache</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Muscle Pain</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Nausea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Rash</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Diarrhea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Disease (Target)</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39394283"/>
                  </a:ext>
                </a:extLst>
              </a:tr>
              <a:tr h="190500">
                <a:tc>
                  <a:txBody>
                    <a:bodyPr/>
                    <a:lstStyle/>
                    <a:p>
                      <a:pPr algn="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83275736"/>
                  </a:ext>
                </a:extLst>
              </a:tr>
              <a:tr h="190500">
                <a:tc>
                  <a:txBody>
                    <a:bodyPr/>
                    <a:lstStyle/>
                    <a:p>
                      <a:pPr algn="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3119330"/>
                  </a:ext>
                </a:extLst>
              </a:tr>
              <a:tr h="190500">
                <a:tc>
                  <a:txBody>
                    <a:bodyPr/>
                    <a:lstStyle/>
                    <a:p>
                      <a:pPr algn="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dirty="0">
                          <a:effectLst/>
                        </a:rPr>
                        <a:t>37.8</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60140803"/>
                  </a:ext>
                </a:extLst>
              </a:tr>
              <a:tr h="190500">
                <a:tc>
                  <a:txBody>
                    <a:bodyPr/>
                    <a:lstStyle/>
                    <a:p>
                      <a:pPr algn="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40.2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85366970"/>
                  </a:ext>
                </a:extLst>
              </a:tr>
              <a:tr h="190500">
                <a:tc>
                  <a:txBody>
                    <a:bodyPr/>
                    <a:lstStyle/>
                    <a:p>
                      <a:pPr algn="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15899247"/>
                  </a:ext>
                </a:extLst>
              </a:tr>
              <a:tr h="190500">
                <a:tc>
                  <a:txBody>
                    <a:bodyPr/>
                    <a:lstStyle/>
                    <a:p>
                      <a:pPr algn="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89445085"/>
                  </a:ext>
                </a:extLst>
              </a:tr>
              <a:tr h="190500">
                <a:tc>
                  <a:txBody>
                    <a:bodyPr/>
                    <a:lstStyle/>
                    <a:p>
                      <a:pPr algn="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0069562"/>
                  </a:ext>
                </a:extLst>
              </a:tr>
              <a:tr h="190500">
                <a:tc>
                  <a:txBody>
                    <a:bodyPr/>
                    <a:lstStyle/>
                    <a:p>
                      <a:pPr algn="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43212364"/>
                  </a:ext>
                </a:extLst>
              </a:tr>
              <a:tr h="190500">
                <a:tc>
                  <a:txBody>
                    <a:bodyPr/>
                    <a:lstStyle/>
                    <a:p>
                      <a:pPr algn="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87532774"/>
                  </a:ext>
                </a:extLst>
              </a:tr>
              <a:tr h="190500">
                <a:tc>
                  <a:txBody>
                    <a:bodyPr/>
                    <a:lstStyle/>
                    <a:p>
                      <a:pPr algn="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dirty="0">
                          <a:effectLst/>
                        </a:rPr>
                        <a:t>Typhoid</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12448905"/>
                  </a:ext>
                </a:extLst>
              </a:tr>
            </a:tbl>
          </a:graphicData>
        </a:graphic>
      </p:graphicFrame>
    </p:spTree>
    <p:extLst>
      <p:ext uri="{BB962C8B-B14F-4D97-AF65-F5344CB8AC3E}">
        <p14:creationId xmlns:p14="http://schemas.microsoft.com/office/powerpoint/2010/main" val="254218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9E9A-43E7-5CB2-085A-FF40479A8F29}"/>
              </a:ext>
            </a:extLst>
          </p:cNvPr>
          <p:cNvSpPr>
            <a:spLocks noGrp="1"/>
          </p:cNvSpPr>
          <p:nvPr>
            <p:ph type="title"/>
          </p:nvPr>
        </p:nvSpPr>
        <p:spPr>
          <a:xfrm>
            <a:off x="1066800" y="-450166"/>
            <a:ext cx="10058400" cy="1609344"/>
          </a:xfrm>
        </p:spPr>
        <p:txBody>
          <a:bodyPr/>
          <a:lstStyle/>
          <a:p>
            <a:r>
              <a:rPr lang="en-US" dirty="0"/>
              <a:t>Notation to know</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3CAC808D-C9A1-98AB-8FD7-4D008309F5C3}"/>
                  </a:ext>
                </a:extLst>
              </p:cNvPr>
              <p:cNvSpPr txBox="1">
                <a:spLocks noGrp="1"/>
              </p:cNvSpPr>
              <p:nvPr>
                <p:ph idx="1"/>
              </p:nvPr>
            </p:nvSpPr>
            <p:spPr>
              <a:xfrm>
                <a:off x="583174" y="647529"/>
                <a:ext cx="10064750" cy="6754734"/>
              </a:xfrm>
              <a:prstGeom prst="rect">
                <a:avLst/>
              </a:prstGeom>
              <a:noFill/>
            </p:spPr>
            <p:txBody>
              <a:bodyPr wrap="square" lIns="0" tIns="0" rIns="0" bIns="0" rtlCol="0">
                <a:spAutoFit/>
              </a:bodyPr>
              <a:lstStyle/>
              <a:p>
                <a:pPr/>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pPr/>
                <a:r>
                  <a:rPr lang="en-US" sz="2800" dirty="0"/>
                  <a:t>When other features are added into the training model e.g. if input features ,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is 2 then </a:t>
                </a:r>
                <a14:m>
                  <m:oMath xmlns:m="http://schemas.openxmlformats.org/officeDocument/2006/math">
                    <m:r>
                      <a:rPr lang="en-US" sz="2800" i="1">
                        <a:latin typeface="Cambria Math" panose="02040503050406030204" pitchFamily="18" charset="0"/>
                      </a:rPr>
                      <m:t>𝑥</m:t>
                    </m:r>
                  </m:oMath>
                </a14:m>
                <a:r>
                  <a:rPr lang="en-US" sz="2800" dirty="0"/>
                  <a:t> is 3 dimensional.</a:t>
                </a:r>
              </a:p>
              <a:p>
                <a:pPr/>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oMath>
                </a14:m>
                <a:endParaRPr lang="en-US" sz="2800" dirty="0"/>
              </a:p>
              <a:p>
                <a:pPr/>
                <a:r>
                  <a:rPr lang="en-US" sz="2800" dirty="0"/>
                  <a:t>If the number of features  is denoted by </a:t>
                </a:r>
                <a:r>
                  <a:rPr lang="en-US" sz="2800" i="1" dirty="0"/>
                  <a:t>n</a:t>
                </a:r>
                <a:r>
                  <a:rPr lang="en-US" sz="2800" dirty="0"/>
                  <a:t> then,</a:t>
                </a:r>
              </a:p>
              <a:p>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r>
                  <a:rPr lang="en-US" sz="2800" dirty="0"/>
                  <a:t>if model parameter and input features,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𝑎𝑛𝑑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are</m:t>
                    </m:r>
                  </m:oMath>
                </a14:m>
                <a:r>
                  <a:rPr lang="en-US" sz="2800" dirty="0"/>
                  <a:t> n in number; then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θ</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𝑎𝑛𝑑</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𝑥</m:t>
                    </m:r>
                  </m:oMath>
                </a14:m>
                <a:r>
                  <a:rPr lang="en-US" sz="2800" dirty="0"/>
                  <a:t> are n+1 dimensional.</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r>
                                <a:rPr lang="en-US" sz="2800" b="0" i="1" smtClean="0">
                                  <a:latin typeface="Cambria Math" panose="02040503050406030204" pitchFamily="18" charset="0"/>
                                  <a:ea typeface="Cambria Math" panose="02040503050406030204" pitchFamily="18" charset="0"/>
                                </a:rPr>
                                <m:t>⋮</m:t>
                              </m:r>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mr>
                        </m:m>
                      </m:e>
                    </m:d>
                  </m:oMath>
                </a14:m>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oMath>
                </a14:m>
                <a:endParaRPr lang="en-US" sz="2800" dirty="0"/>
              </a:p>
              <a:p>
                <a:pPr/>
                <a:endParaRPr lang="en-US" sz="2800" dirty="0"/>
              </a:p>
            </p:txBody>
          </p:sp>
        </mc:Choice>
        <mc:Fallback>
          <p:sp>
            <p:nvSpPr>
              <p:cNvPr id="4" name="Content Placeholder 3">
                <a:extLst>
                  <a:ext uri="{FF2B5EF4-FFF2-40B4-BE49-F238E27FC236}">
                    <a16:creationId xmlns:a16="http://schemas.microsoft.com/office/drawing/2014/main" id="{3CAC808D-C9A1-98AB-8FD7-4D008309F5C3}"/>
                  </a:ext>
                </a:extLst>
              </p:cNvPr>
              <p:cNvSpPr txBox="1">
                <a:spLocks noGrp="1" noRot="1" noChangeAspect="1" noMove="1" noResize="1" noEditPoints="1" noAdjustHandles="1" noChangeArrowheads="1" noChangeShapeType="1" noTextEdit="1"/>
              </p:cNvSpPr>
              <p:nvPr>
                <p:ph idx="1"/>
              </p:nvPr>
            </p:nvSpPr>
            <p:spPr>
              <a:xfrm>
                <a:off x="583174" y="647529"/>
                <a:ext cx="10064750" cy="6754734"/>
              </a:xfrm>
              <a:prstGeom prst="rect">
                <a:avLst/>
              </a:prstGeom>
              <a:blipFill>
                <a:blip r:embed="rId2"/>
                <a:stretch>
                  <a:fillRect l="-1757" r="-2604"/>
                </a:stretch>
              </a:blipFill>
            </p:spPr>
            <p:txBody>
              <a:bodyPr/>
              <a:lstStyle/>
              <a:p>
                <a:r>
                  <a:rPr lang="en-US">
                    <a:noFill/>
                  </a:rPr>
                  <a:t> </a:t>
                </a:r>
              </a:p>
            </p:txBody>
          </p:sp>
        </mc:Fallback>
      </mc:AlternateContent>
    </p:spTree>
    <p:extLst>
      <p:ext uri="{BB962C8B-B14F-4D97-AF65-F5344CB8AC3E}">
        <p14:creationId xmlns:p14="http://schemas.microsoft.com/office/powerpoint/2010/main" val="160157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9059C76-4263-7CA0-E0CC-151692CFEE8E}"/>
                  </a:ext>
                </a:extLst>
              </p:cNvPr>
              <p:cNvSpPr>
                <a:spLocks noGrp="1"/>
              </p:cNvSpPr>
              <p:nvPr>
                <p:ph type="title"/>
              </p:nvPr>
            </p:nvSpPr>
            <p:spPr/>
            <p:txBody>
              <a:bodyPr/>
              <a:lstStyle/>
              <a:p>
                <a:r>
                  <a:rPr lang="en-US" dirty="0"/>
                  <a:t>How do you 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𝑝𝑎𝑟𝑎𝑚𝑡𝑒𝑟</m:t>
                    </m:r>
                    <m:r>
                      <a:rPr lang="en-US" b="0" i="1" smtClean="0">
                        <a:latin typeface="Cambria Math" panose="02040503050406030204" pitchFamily="18" charset="0"/>
                        <a:ea typeface="Cambria Math" panose="02040503050406030204" pitchFamily="18" charset="0"/>
                      </a:rPr>
                      <m:t>)</m:t>
                    </m:r>
                  </m:oMath>
                </a14:m>
                <a:r>
                  <a:rPr lang="en-US" dirty="0"/>
                  <a:t>?</a:t>
                </a:r>
              </a:p>
            </p:txBody>
          </p:sp>
        </mc:Choice>
        <mc:Fallback>
          <p:sp>
            <p:nvSpPr>
              <p:cNvPr id="2" name="Title 1">
                <a:extLst>
                  <a:ext uri="{FF2B5EF4-FFF2-40B4-BE49-F238E27FC236}">
                    <a16:creationId xmlns:a16="http://schemas.microsoft.com/office/drawing/2014/main" id="{E9059C76-4263-7CA0-E0CC-151692CFEE8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C97B3F-85BF-C4F0-C9C9-5E5142F2939A}"/>
                  </a:ext>
                </a:extLst>
              </p:cNvPr>
              <p:cNvSpPr>
                <a:spLocks noGrp="1"/>
              </p:cNvSpPr>
              <p:nvPr>
                <p:ph idx="1"/>
              </p:nvPr>
            </p:nvSpPr>
            <p:spPr/>
            <p:txBody>
              <a:bodyPr>
                <a:normAutofit/>
              </a:bodyPr>
              <a:lstStyle/>
              <a:p>
                <a:r>
                  <a:rPr lang="en-US" dirty="0"/>
                  <a:t>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such that,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r>
                  <a:rPr lang="en-US" dirty="0"/>
                  <a:t> for training example</a:t>
                </a:r>
              </a:p>
              <a:p>
                <a:r>
                  <a:rPr lang="en-US" dirty="0"/>
                  <a:t>We want to minimize the sum of the squared difference b/n the observed values and the values predicted by the linear model.</a:t>
                </a:r>
                <a:r>
                  <a:rPr lang="en-US" sz="2000" dirty="0"/>
                  <a:t> </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𝑚𝑖𝑛𝑖𝑚𝑖𝑧𝑒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oMath>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the prediction and y is the true price</a:t>
                </a:r>
              </a:p>
              <a:p>
                <a:r>
                  <a:rPr lang="en-US" dirty="0"/>
                  <a:t>Because there are many training examples, </a:t>
                </a:r>
              </a:p>
              <a:p>
                <a14:m>
                  <m:oMath xmlns:m="http://schemas.openxmlformats.org/officeDocument/2006/math">
                    <m:r>
                      <a:rPr lang="en-US" b="0" i="1" smtClean="0">
                        <a:latin typeface="Cambria Math" panose="02040503050406030204" pitchFamily="18" charset="0"/>
                      </a:rPr>
                      <m:t>𝑚𝑖𝑛𝑖𝑚𝑖𝑧𝑒</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14:m>
                  <m:oMath xmlns:m="http://schemas.openxmlformats.org/officeDocument/2006/math">
                    <m:r>
                      <a:rPr lang="en-US" b="0" i="1" smtClean="0">
                        <a:latin typeface="Cambria Math" panose="02040503050406030204" pitchFamily="18" charset="0"/>
                      </a:rPr>
                      <m:t>𝑚𝑖𝑛𝑖𝑚𝑖𝑧𝑒</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endParaRPr lang="en-US" dirty="0"/>
              </a:p>
            </p:txBody>
          </p:sp>
        </mc:Choice>
        <mc:Fallback>
          <p:sp>
            <p:nvSpPr>
              <p:cNvPr id="3" name="Content Placeholder 2">
                <a:extLst>
                  <a:ext uri="{FF2B5EF4-FFF2-40B4-BE49-F238E27FC236}">
                    <a16:creationId xmlns:a16="http://schemas.microsoft.com/office/drawing/2014/main" id="{1AC97B3F-85BF-C4F0-C9C9-5E5142F2939A}"/>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0466F66-77FB-3491-F248-4563DC6448E3}"/>
                  </a:ext>
                </a:extLst>
              </p:cNvPr>
              <p:cNvSpPr txBox="1"/>
              <p:nvPr/>
            </p:nvSpPr>
            <p:spPr>
              <a:xfrm>
                <a:off x="1673525" y="3429000"/>
                <a:ext cx="25879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4" name="TextBox 3">
                <a:extLst>
                  <a:ext uri="{FF2B5EF4-FFF2-40B4-BE49-F238E27FC236}">
                    <a16:creationId xmlns:a16="http://schemas.microsoft.com/office/drawing/2014/main" id="{90466F66-77FB-3491-F248-4563DC6448E3}"/>
                  </a:ext>
                </a:extLst>
              </p:cNvPr>
              <p:cNvSpPr txBox="1">
                <a:spLocks noRot="1" noChangeAspect="1" noMove="1" noResize="1" noEditPoints="1" noAdjustHandles="1" noChangeArrowheads="1" noChangeShapeType="1" noTextEdit="1"/>
              </p:cNvSpPr>
              <p:nvPr/>
            </p:nvSpPr>
            <p:spPr>
              <a:xfrm>
                <a:off x="1673525" y="3429000"/>
                <a:ext cx="258792" cy="369332"/>
              </a:xfrm>
              <a:prstGeom prst="rect">
                <a:avLst/>
              </a:prstGeom>
              <a:blipFill>
                <a:blip r:embed="rId4"/>
                <a:stretch>
                  <a:fillRect r="-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888F1C-5E3A-9EFA-A6C7-5126D0549AA1}"/>
                  </a:ext>
                </a:extLst>
              </p:cNvPr>
              <p:cNvSpPr txBox="1"/>
              <p:nvPr/>
            </p:nvSpPr>
            <p:spPr>
              <a:xfrm>
                <a:off x="1673525" y="4744840"/>
                <a:ext cx="25879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 name="TextBox 4">
                <a:extLst>
                  <a:ext uri="{FF2B5EF4-FFF2-40B4-BE49-F238E27FC236}">
                    <a16:creationId xmlns:a16="http://schemas.microsoft.com/office/drawing/2014/main" id="{D9888F1C-5E3A-9EFA-A6C7-5126D0549AA1}"/>
                  </a:ext>
                </a:extLst>
              </p:cNvPr>
              <p:cNvSpPr txBox="1">
                <a:spLocks noRot="1" noChangeAspect="1" noMove="1" noResize="1" noEditPoints="1" noAdjustHandles="1" noChangeArrowheads="1" noChangeShapeType="1" noTextEdit="1"/>
              </p:cNvSpPr>
              <p:nvPr/>
            </p:nvSpPr>
            <p:spPr>
              <a:xfrm>
                <a:off x="1673525" y="4744840"/>
                <a:ext cx="258792" cy="369332"/>
              </a:xfrm>
              <a:prstGeom prst="rect">
                <a:avLst/>
              </a:prstGeom>
              <a:blipFill>
                <a:blip r:embed="rId5"/>
                <a:stretch>
                  <a:fillRect r="-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1BEBFB5-540E-A2D3-6116-25C872ADD854}"/>
                  </a:ext>
                </a:extLst>
              </p:cNvPr>
              <p:cNvSpPr txBox="1"/>
              <p:nvPr/>
            </p:nvSpPr>
            <p:spPr>
              <a:xfrm>
                <a:off x="1673525" y="5273854"/>
                <a:ext cx="25879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6" name="TextBox 5">
                <a:extLst>
                  <a:ext uri="{FF2B5EF4-FFF2-40B4-BE49-F238E27FC236}">
                    <a16:creationId xmlns:a16="http://schemas.microsoft.com/office/drawing/2014/main" id="{A1BEBFB5-540E-A2D3-6116-25C872ADD854}"/>
                  </a:ext>
                </a:extLst>
              </p:cNvPr>
              <p:cNvSpPr txBox="1">
                <a:spLocks noRot="1" noChangeAspect="1" noMove="1" noResize="1" noEditPoints="1" noAdjustHandles="1" noChangeArrowheads="1" noChangeShapeType="1" noTextEdit="1"/>
              </p:cNvSpPr>
              <p:nvPr/>
            </p:nvSpPr>
            <p:spPr>
              <a:xfrm>
                <a:off x="1673525" y="5273854"/>
                <a:ext cx="258792" cy="369332"/>
              </a:xfrm>
              <a:prstGeom prst="rect">
                <a:avLst/>
              </a:prstGeom>
              <a:blipFill>
                <a:blip r:embed="rId6"/>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320105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3DCE-233C-2445-3B7F-150225C7BFDF}"/>
              </a:ext>
            </a:extLst>
          </p:cNvPr>
          <p:cNvSpPr>
            <a:spLocks noGrp="1"/>
          </p:cNvSpPr>
          <p:nvPr>
            <p:ph type="title"/>
          </p:nvPr>
        </p:nvSpPr>
        <p:spPr>
          <a:xfrm>
            <a:off x="1311387" y="-412515"/>
            <a:ext cx="10058400" cy="1609344"/>
          </a:xfrm>
        </p:spPr>
        <p:txBody>
          <a:bodyPr/>
          <a:lstStyle/>
          <a:p>
            <a:r>
              <a:rPr lang="en-US" dirty="0"/>
              <a:t>The cost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5461B9-042F-F8E6-832B-F7981AAD5201}"/>
                  </a:ext>
                </a:extLst>
              </p:cNvPr>
              <p:cNvSpPr>
                <a:spLocks noGrp="1"/>
              </p:cNvSpPr>
              <p:nvPr>
                <p:ph idx="1"/>
              </p:nvPr>
            </p:nvSpPr>
            <p:spPr>
              <a:xfrm>
                <a:off x="414241" y="1276019"/>
                <a:ext cx="10058400" cy="5512970"/>
              </a:xfrm>
            </p:spPr>
            <p:txBody>
              <a:bodyPr/>
              <a:lstStyle/>
              <a:p>
                <a:r>
                  <a:rPr lang="en-US" dirty="0"/>
                  <a:t>The cost function in linear regression is typically used to measure the error between the predicted values h(x) and the actual target values y. </a:t>
                </a:r>
              </a:p>
              <a:p>
                <a:r>
                  <a:rPr lang="en-US" dirty="0"/>
                  <a:t>The most used cost function is the </a:t>
                </a:r>
                <a:r>
                  <a:rPr lang="en-US" b="1" dirty="0"/>
                  <a:t>Mean Squared Error (MSE)</a:t>
                </a:r>
                <a:r>
                  <a:rPr lang="en-US" dirty="0"/>
                  <a:t>, which is defined as:</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sup>
                              <m:r>
                                <a:rPr lang="en-US" i="1">
                                  <a:latin typeface="Cambria Math" panose="02040503050406030204" pitchFamily="18" charset="0"/>
                                </a:rPr>
                                <m:t>2</m:t>
                              </m:r>
                            </m:sup>
                          </m:sSup>
                        </m:e>
                      </m:nary>
                    </m:oMath>
                  </m:oMathPara>
                </a14:m>
                <a:endParaRPr lang="en-US" dirty="0"/>
              </a:p>
              <a:p>
                <a:r>
                  <a:rPr lang="en-US" dirty="0"/>
                  <a:t>where:</a:t>
                </a:r>
              </a:p>
              <a:p>
                <a:pPr>
                  <a:buFont typeface="Arial" panose="020B0604020202020204" pitchFamily="34" charset="0"/>
                  <a:buChar char="•"/>
                </a:pPr>
                <a:r>
                  <a:rPr lang="en-US" dirty="0"/>
                  <a:t>m is the number of training examples,</a:t>
                </a:r>
              </a:p>
              <a:p>
                <a:pP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oMath>
                </a14:m>
                <a:r>
                  <a:rPr lang="en-US" dirty="0"/>
                  <a:t> is the predicted value for the </a:t>
                </a:r>
                <a:r>
                  <a:rPr lang="en-US" i="1" dirty="0" err="1"/>
                  <a:t>i</a:t>
                </a:r>
                <a:r>
                  <a:rPr lang="en-US" baseline="30000" dirty="0" err="1"/>
                  <a:t>th</a:t>
                </a:r>
                <a:r>
                  <a:rPr lang="en-US" dirty="0"/>
                  <a:t> training example,</a:t>
                </a:r>
              </a:p>
              <a:p>
                <a:pPr>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oMath>
                </a14:m>
                <a:r>
                  <a:rPr lang="en-US" dirty="0"/>
                  <a:t>is the actual target value.</a:t>
                </a:r>
              </a:p>
              <a:p>
                <a:pPr>
                  <a:buFont typeface="Arial" panose="020B0604020202020204" pitchFamily="34" charset="0"/>
                  <a:buChar char="•"/>
                </a:pPr>
                <a:r>
                  <a:rPr lang="en-US" dirty="0"/>
                  <a:t> this implies that we need to find a 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that minimizes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𝑚𝑖𝑛𝑖𝑚𝑖𝑧𝑒</m:t>
                    </m:r>
                  </m:oMath>
                </a14:m>
                <a:r>
                  <a:rPr lang="en-US" dirty="0"/>
                  <a:t>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425461B9-042F-F8E6-832B-F7981AAD5201}"/>
                  </a:ext>
                </a:extLst>
              </p:cNvPr>
              <p:cNvSpPr>
                <a:spLocks noGrp="1" noRot="1" noChangeAspect="1" noMove="1" noResize="1" noEditPoints="1" noAdjustHandles="1" noChangeArrowheads="1" noChangeShapeType="1" noTextEdit="1"/>
              </p:cNvSpPr>
              <p:nvPr>
                <p:ph idx="1"/>
              </p:nvPr>
            </p:nvSpPr>
            <p:spPr>
              <a:xfrm>
                <a:off x="414241" y="1276019"/>
                <a:ext cx="10058400" cy="5512970"/>
              </a:xfrm>
              <a:blipFill>
                <a:blip r:embed="rId2"/>
                <a:stretch>
                  <a:fillRect l="-303" t="-1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7FF102-DE95-5DD2-3191-A0CA74F9179B}"/>
                  </a:ext>
                </a:extLst>
              </p:cNvPr>
              <p:cNvSpPr txBox="1"/>
              <p:nvPr/>
            </p:nvSpPr>
            <p:spPr>
              <a:xfrm>
                <a:off x="1589963" y="5805889"/>
                <a:ext cx="25879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4" name="TextBox 3">
                <a:extLst>
                  <a:ext uri="{FF2B5EF4-FFF2-40B4-BE49-F238E27FC236}">
                    <a16:creationId xmlns:a16="http://schemas.microsoft.com/office/drawing/2014/main" id="{BC7FF102-DE95-5DD2-3191-A0CA74F9179B}"/>
                  </a:ext>
                </a:extLst>
              </p:cNvPr>
              <p:cNvSpPr txBox="1">
                <a:spLocks noRot="1" noChangeAspect="1" noMove="1" noResize="1" noEditPoints="1" noAdjustHandles="1" noChangeArrowheads="1" noChangeShapeType="1" noTextEdit="1"/>
              </p:cNvSpPr>
              <p:nvPr/>
            </p:nvSpPr>
            <p:spPr>
              <a:xfrm>
                <a:off x="1589963" y="5805889"/>
                <a:ext cx="258792" cy="369332"/>
              </a:xfrm>
              <a:prstGeom prst="rect">
                <a:avLst/>
              </a:prstGeom>
              <a:blipFill>
                <a:blip r:embed="rId3"/>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151028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C527457-77DF-61A8-7436-D9C69DD7B5B7}"/>
                  </a:ext>
                </a:extLst>
              </p:cNvPr>
              <p:cNvSpPr>
                <a:spLocks noGrp="1"/>
              </p:cNvSpPr>
              <p:nvPr>
                <p:ph type="title"/>
              </p:nvPr>
            </p:nvSpPr>
            <p:spPr/>
            <p:txBody>
              <a:bodyPr/>
              <a:lstStyle/>
              <a:p>
                <a:r>
                  <a:rPr lang="en-US" dirty="0"/>
                  <a:t>Implementing an algorithm to minimize the cost </a:t>
                </a:r>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p:txBody>
          </p:sp>
        </mc:Choice>
        <mc:Fallback>
          <p:sp>
            <p:nvSpPr>
              <p:cNvPr id="2" name="Title 1">
                <a:extLst>
                  <a:ext uri="{FF2B5EF4-FFF2-40B4-BE49-F238E27FC236}">
                    <a16:creationId xmlns:a16="http://schemas.microsoft.com/office/drawing/2014/main" id="{BC527457-77DF-61A8-7436-D9C69DD7B5B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36361A-3351-8A6C-F715-D99860573AE3}"/>
                  </a:ext>
                </a:extLst>
              </p:cNvPr>
              <p:cNvSpPr>
                <a:spLocks noGrp="1"/>
              </p:cNvSpPr>
              <p:nvPr>
                <p:ph idx="1"/>
              </p:nvPr>
            </p:nvSpPr>
            <p:spPr/>
            <p:txBody>
              <a:bodyPr/>
              <a:lstStyle/>
              <a:p>
                <a:r>
                  <a:rPr lang="en-US" dirty="0"/>
                  <a:t>Gradient Descent</a:t>
                </a:r>
              </a:p>
              <a:p>
                <a:r>
                  <a:rPr lang="en-US" dirty="0"/>
                  <a:t>Start with some value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say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0</m:t>
                        </m:r>
                      </m:e>
                    </m:acc>
                  </m:oMath>
                </a14:m>
                <a:r>
                  <a:rPr lang="en-US" dirty="0"/>
                  <a:t> </a:t>
                </a:r>
              </a:p>
              <a:p>
                <a:endParaRPr lang="en-US" dirty="0"/>
              </a:p>
              <a:p>
                <a:endParaRPr lang="en-US" dirty="0"/>
              </a:p>
              <a:p>
                <a:r>
                  <a:rPr lang="en-US" dirty="0"/>
                  <a:t>Keep changing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to reduce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1636361A-3351-8A6C-F715-D99860573AE3}"/>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CD8421F-9B77-A7B8-338C-B91242FB21AA}"/>
              </a:ext>
            </a:extLst>
          </p:cNvPr>
          <p:cNvCxnSpPr/>
          <p:nvPr/>
        </p:nvCxnSpPr>
        <p:spPr>
          <a:xfrm flipH="1" flipV="1">
            <a:off x="5542384" y="2808514"/>
            <a:ext cx="382555"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6F71131-813F-1B62-BC9E-83C39F44AF53}"/>
              </a:ext>
            </a:extLst>
          </p:cNvPr>
          <p:cNvSpPr txBox="1"/>
          <p:nvPr/>
        </p:nvSpPr>
        <p:spPr>
          <a:xfrm>
            <a:off x="5960853" y="2872596"/>
            <a:ext cx="1785668" cy="923330"/>
          </a:xfrm>
          <a:prstGeom prst="rect">
            <a:avLst/>
          </a:prstGeom>
          <a:noFill/>
        </p:spPr>
        <p:txBody>
          <a:bodyPr wrap="square" rtlCol="0">
            <a:spAutoFit/>
          </a:bodyPr>
          <a:lstStyle/>
          <a:p>
            <a:r>
              <a:rPr lang="en-US" dirty="0"/>
              <a:t>Denotes a vector with all zeros</a:t>
            </a:r>
          </a:p>
        </p:txBody>
      </p:sp>
    </p:spTree>
    <p:extLst>
      <p:ext uri="{BB962C8B-B14F-4D97-AF65-F5344CB8AC3E}">
        <p14:creationId xmlns:p14="http://schemas.microsoft.com/office/powerpoint/2010/main" val="156681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0DBC-5A2F-64A2-4DF3-4D3C0DC00C27}"/>
              </a:ext>
            </a:extLst>
          </p:cNvPr>
          <p:cNvSpPr>
            <a:spLocks noGrp="1"/>
          </p:cNvSpPr>
          <p:nvPr>
            <p:ph type="title"/>
          </p:nvPr>
        </p:nvSpPr>
        <p:spPr/>
        <p:txBody>
          <a:bodyPr/>
          <a:lstStyle/>
          <a:p>
            <a:endParaRPr lang="en-US"/>
          </a:p>
        </p:txBody>
      </p:sp>
      <p:pic>
        <p:nvPicPr>
          <p:cNvPr id="1026" name="Picture 2" descr="Output image">
            <a:extLst>
              <a:ext uri="{FF2B5EF4-FFF2-40B4-BE49-F238E27FC236}">
                <a16:creationId xmlns:a16="http://schemas.microsoft.com/office/drawing/2014/main" id="{FA2670CF-113F-5A03-47B2-99243F072D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505" y="484632"/>
            <a:ext cx="9667968" cy="629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26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5F0F-4D26-4B35-EF98-88D79B0963A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D45402B-14B7-D864-E667-A209B3F420EE}"/>
              </a:ext>
            </a:extLst>
          </p:cNvPr>
          <p:cNvPicPr>
            <a:picLocks noGrp="1" noChangeAspect="1"/>
          </p:cNvPicPr>
          <p:nvPr>
            <p:ph idx="1"/>
          </p:nvPr>
        </p:nvPicPr>
        <p:blipFill>
          <a:blip r:embed="rId2"/>
          <a:stretch>
            <a:fillRect/>
          </a:stretch>
        </p:blipFill>
        <p:spPr>
          <a:xfrm>
            <a:off x="31807" y="74645"/>
            <a:ext cx="11967359" cy="6677244"/>
          </a:xfrm>
          <a:prstGeom prst="rect">
            <a:avLst/>
          </a:prstGeom>
        </p:spPr>
      </p:pic>
    </p:spTree>
    <p:extLst>
      <p:ext uri="{BB962C8B-B14F-4D97-AF65-F5344CB8AC3E}">
        <p14:creationId xmlns:p14="http://schemas.microsoft.com/office/powerpoint/2010/main" val="60103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B03F-9FD4-D400-508A-BFFF1F5B8D5A}"/>
              </a:ext>
            </a:extLst>
          </p:cNvPr>
          <p:cNvSpPr>
            <a:spLocks noGrp="1"/>
          </p:cNvSpPr>
          <p:nvPr>
            <p:ph type="title"/>
          </p:nvPr>
        </p:nvSpPr>
        <p:spPr/>
        <p:txBody>
          <a:bodyPr/>
          <a:lstStyle/>
          <a:p>
            <a:r>
              <a:rPr lang="en-US" dirty="0"/>
              <a:t>Step size of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C2C7BD-BE71-DE1A-9976-F29E0FC4EB42}"/>
                  </a:ext>
                </a:extLst>
              </p:cNvPr>
              <p:cNvSpPr>
                <a:spLocks noGrp="1"/>
              </p:cNvSpPr>
              <p:nvPr>
                <p:ph idx="1"/>
              </p:nvPr>
            </p:nvSpPr>
            <p:spPr/>
            <p:txBody>
              <a:bodyPr/>
              <a:lstStyle/>
              <a:p>
                <a:r>
                  <a:rPr lang="en-US" dirty="0"/>
                  <a:t>The step size is assigned a value as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p>
              <a:p>
                <a:r>
                  <a:rPr lang="en-US" dirty="0"/>
                  <a:t>For each value of j as (j=0,1,2,…,n) where n is the number of features is updated according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a:t>
                </a:r>
              </a:p>
              <a:p>
                <a:r>
                  <a:rPr lang="en-US"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oMath>
                </a14:m>
                <a:r>
                  <a:rPr lang="en-US" dirty="0"/>
                  <a:t> is the learning rate. Set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to 0.01.</a:t>
                </a: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p:sp>
            <p:nvSpPr>
              <p:cNvPr id="3" name="Content Placeholder 2">
                <a:extLst>
                  <a:ext uri="{FF2B5EF4-FFF2-40B4-BE49-F238E27FC236}">
                    <a16:creationId xmlns:a16="http://schemas.microsoft.com/office/drawing/2014/main" id="{6FC2C7BD-BE71-DE1A-9976-F29E0FC4EB42}"/>
                  </a:ext>
                </a:extLst>
              </p:cNvPr>
              <p:cNvSpPr>
                <a:spLocks noGrp="1" noRot="1" noChangeAspect="1" noMove="1" noResize="1" noEditPoints="1" noAdjustHandles="1" noChangeArrowheads="1" noChangeShapeType="1" noTextEdit="1"/>
              </p:cNvSpPr>
              <p:nvPr>
                <p:ph idx="1"/>
              </p:nvPr>
            </p:nvSpPr>
            <p:spPr>
              <a:blipFill>
                <a:blip r:embed="rId3"/>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9306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EA71-5501-F627-8BC4-F0EE9F11AFF2}"/>
              </a:ext>
            </a:extLst>
          </p:cNvPr>
          <p:cNvSpPr>
            <a:spLocks noGrp="1"/>
          </p:cNvSpPr>
          <p:nvPr>
            <p:ph type="title"/>
          </p:nvPr>
        </p:nvSpPr>
        <p:spPr>
          <a:xfrm>
            <a:off x="1389026" y="441500"/>
            <a:ext cx="10058400" cy="1609344"/>
          </a:xfrm>
        </p:spPr>
        <p:txBody>
          <a:bodyPr/>
          <a:lstStyle/>
          <a:p>
            <a:r>
              <a:rPr lang="en-US" dirty="0"/>
              <a:t>What is supervised learning?</a:t>
            </a:r>
          </a:p>
        </p:txBody>
      </p:sp>
      <p:sp>
        <p:nvSpPr>
          <p:cNvPr id="3" name="Content Placeholder 2">
            <a:extLst>
              <a:ext uri="{FF2B5EF4-FFF2-40B4-BE49-F238E27FC236}">
                <a16:creationId xmlns:a16="http://schemas.microsoft.com/office/drawing/2014/main" id="{3D2F59CA-C10E-7EBA-52B3-BE5DB6509613}"/>
              </a:ext>
            </a:extLst>
          </p:cNvPr>
          <p:cNvSpPr>
            <a:spLocks noGrp="1"/>
          </p:cNvSpPr>
          <p:nvPr>
            <p:ph idx="1"/>
          </p:nvPr>
        </p:nvSpPr>
        <p:spPr/>
        <p:txBody>
          <a:bodyPr/>
          <a:lstStyle/>
          <a:p>
            <a:r>
              <a:rPr lang="en-US" dirty="0"/>
              <a:t>Supervised learning, also known as supervised machine learning, is a subcategory of </a:t>
            </a:r>
            <a:r>
              <a:rPr lang="en-US" dirty="0">
                <a:solidFill>
                  <a:srgbClr val="FF0000"/>
                </a:solidFill>
              </a:rPr>
              <a:t>machine learning </a:t>
            </a:r>
            <a:r>
              <a:rPr lang="en-US" dirty="0"/>
              <a:t>and </a:t>
            </a:r>
            <a:r>
              <a:rPr lang="en-US" dirty="0">
                <a:solidFill>
                  <a:srgbClr val="FF0000"/>
                </a:solidFill>
              </a:rPr>
              <a:t>artificial intelligence</a:t>
            </a:r>
            <a:r>
              <a:rPr lang="en-US" dirty="0"/>
              <a:t>. It is defined by its use of </a:t>
            </a:r>
            <a:r>
              <a:rPr lang="en-US" dirty="0">
                <a:solidFill>
                  <a:srgbClr val="FF0000"/>
                </a:solidFill>
              </a:rPr>
              <a:t>labeled data</a:t>
            </a:r>
            <a:r>
              <a:rPr lang="en-US" dirty="0"/>
              <a:t> sets to train algorithms that classify data or predict outcomes accurately.</a:t>
            </a:r>
          </a:p>
          <a:p>
            <a:endParaRPr lang="en-US" dirty="0"/>
          </a:p>
          <a:p>
            <a:r>
              <a:rPr lang="en-US" dirty="0"/>
              <a:t>As input data is fed into the model, it adjusts its weights until the model has been fitted appropriately, which occurs as part of the cross-validation process. Supervised learning helps organizations solve for a variety of real-world problems at scale, such as classifying spam in a separate folder from your inbox. It can be used to build highly accurate machine learning models.</a:t>
            </a:r>
          </a:p>
        </p:txBody>
      </p:sp>
    </p:spTree>
    <p:extLst>
      <p:ext uri="{BB962C8B-B14F-4D97-AF65-F5344CB8AC3E}">
        <p14:creationId xmlns:p14="http://schemas.microsoft.com/office/powerpoint/2010/main" val="321684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1A31-5812-C8AA-62E1-EE7541B2DBF2}"/>
              </a:ext>
            </a:extLst>
          </p:cNvPr>
          <p:cNvSpPr>
            <a:spLocks noGrp="1"/>
          </p:cNvSpPr>
          <p:nvPr>
            <p:ph type="title"/>
          </p:nvPr>
        </p:nvSpPr>
        <p:spPr/>
        <p:txBody>
          <a:bodyPr/>
          <a:lstStyle/>
          <a:p>
            <a:r>
              <a:rPr lang="en-US" dirty="0"/>
              <a:t>Stochastic gradient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3539C6-1AC8-D48C-28EF-178D39505A31}"/>
                  </a:ext>
                </a:extLst>
              </p:cNvPr>
              <p:cNvSpPr>
                <a:spLocks noGrp="1"/>
              </p:cNvSpPr>
              <p:nvPr>
                <p:ph idx="1"/>
              </p:nvPr>
            </p:nvSpPr>
            <p:spPr/>
            <p:txBody>
              <a:bodyPr/>
              <a:lstStyle/>
              <a:p>
                <a:r>
                  <a:rPr lang="en-US" dirty="0"/>
                  <a:t>For </a:t>
                </a:r>
                <a:r>
                  <a:rPr lang="en-US" dirty="0" err="1"/>
                  <a:t>i</a:t>
                </a:r>
                <a:r>
                  <a:rPr lang="en-US" dirty="0"/>
                  <a:t>=1 to m</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dirty="0"/>
                  <a:t> </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a14:m>
                <a:endParaRPr lang="en-US" dirty="0"/>
              </a:p>
              <a:p>
                <a:r>
                  <a:rPr lang="en-US"/>
                  <a:t>}</a:t>
                </a:r>
                <a:endParaRPr lang="en-US" dirty="0"/>
              </a:p>
            </p:txBody>
          </p:sp>
        </mc:Choice>
        <mc:Fallback>
          <p:sp>
            <p:nvSpPr>
              <p:cNvPr id="3" name="Content Placeholder 2">
                <a:extLst>
                  <a:ext uri="{FF2B5EF4-FFF2-40B4-BE49-F238E27FC236}">
                    <a16:creationId xmlns:a16="http://schemas.microsoft.com/office/drawing/2014/main" id="{D13539C6-1AC8-D48C-28EF-178D39505A31}"/>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124459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A82-DC69-2676-2721-E1F1FBA03387}"/>
              </a:ext>
            </a:extLst>
          </p:cNvPr>
          <p:cNvSpPr>
            <a:spLocks noGrp="1"/>
          </p:cNvSpPr>
          <p:nvPr>
            <p:ph type="title"/>
          </p:nvPr>
        </p:nvSpPr>
        <p:spPr/>
        <p:txBody>
          <a:bodyPr/>
          <a:lstStyle/>
          <a:p>
            <a:r>
              <a:rPr lang="en-US" dirty="0"/>
              <a:t>Types of supervised learning</a:t>
            </a:r>
          </a:p>
        </p:txBody>
      </p:sp>
      <p:sp>
        <p:nvSpPr>
          <p:cNvPr id="3" name="Content Placeholder 2">
            <a:extLst>
              <a:ext uri="{FF2B5EF4-FFF2-40B4-BE49-F238E27FC236}">
                <a16:creationId xmlns:a16="http://schemas.microsoft.com/office/drawing/2014/main" id="{48EE1A79-3338-11EC-D7A7-CABADB599489}"/>
              </a:ext>
            </a:extLst>
          </p:cNvPr>
          <p:cNvSpPr>
            <a:spLocks noGrp="1"/>
          </p:cNvSpPr>
          <p:nvPr>
            <p:ph idx="1"/>
          </p:nvPr>
        </p:nvSpPr>
        <p:spPr/>
        <p:txBody>
          <a:bodyPr>
            <a:normAutofit/>
          </a:bodyPr>
          <a:lstStyle/>
          <a:p>
            <a:pPr>
              <a:buFont typeface="+mj-lt"/>
              <a:buAutoNum type="arabicPeriod"/>
            </a:pPr>
            <a:r>
              <a:rPr lang="en-US" b="1" dirty="0"/>
              <a:t>Classification</a:t>
            </a:r>
            <a:r>
              <a:rPr lang="en-US" dirty="0"/>
              <a:t>: Involves predicting a categorical label. Examples include spam detection in emails, image recognition, and disease diagnosis. The output is a class label, such as "spam" or "not spam.“</a:t>
            </a:r>
          </a:p>
          <a:p>
            <a:pPr>
              <a:buFont typeface="+mj-lt"/>
              <a:buAutoNum type="arabicPeriod"/>
            </a:pPr>
            <a:endParaRPr lang="en-US" dirty="0"/>
          </a:p>
          <a:p>
            <a:pPr>
              <a:buFont typeface="+mj-lt"/>
              <a:buAutoNum type="arabicPeriod"/>
            </a:pPr>
            <a:r>
              <a:rPr lang="en-US" b="1" dirty="0"/>
              <a:t>Regression</a:t>
            </a:r>
            <a:r>
              <a:rPr lang="en-US" dirty="0"/>
              <a:t>: Involves predicting a continuous value. Examples include predicting house prices, stock prices, or temperature. The output is a real number, such as "$250,000" or "75°F.“</a:t>
            </a:r>
          </a:p>
          <a:p>
            <a:pPr>
              <a:buFont typeface="+mj-lt"/>
              <a:buAutoNum type="arabicPeriod"/>
            </a:pPr>
            <a:endParaRPr lang="en-US" dirty="0"/>
          </a:p>
          <a:p>
            <a:pPr marL="0" indent="0">
              <a:buNone/>
            </a:pPr>
            <a:r>
              <a:rPr lang="en-US" dirty="0"/>
              <a:t>In Machine Learning an attribute is a data type (e.g., “Mileage”), while a feature has several meanings depending on the context, but generally means an attribute plus its value (e.g., “Mileage =15,000”). Many people use the words attribute and feature inter‐changeably, though.</a:t>
            </a:r>
          </a:p>
        </p:txBody>
      </p:sp>
    </p:spTree>
    <p:extLst>
      <p:ext uri="{BB962C8B-B14F-4D97-AF65-F5344CB8AC3E}">
        <p14:creationId xmlns:p14="http://schemas.microsoft.com/office/powerpoint/2010/main" val="357534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E6CA-5147-34C8-C60A-8479BE492F5A}"/>
              </a:ext>
            </a:extLst>
          </p:cNvPr>
          <p:cNvSpPr>
            <a:spLocks noGrp="1"/>
          </p:cNvSpPr>
          <p:nvPr>
            <p:ph type="title"/>
          </p:nvPr>
        </p:nvSpPr>
        <p:spPr>
          <a:xfrm>
            <a:off x="1069848" y="484632"/>
            <a:ext cx="10558560" cy="1609344"/>
          </a:xfrm>
        </p:spPr>
        <p:txBody>
          <a:bodyPr/>
          <a:lstStyle/>
          <a:p>
            <a:r>
              <a:rPr lang="en-US" dirty="0"/>
              <a:t>Steps involved in supervised learning</a:t>
            </a:r>
          </a:p>
        </p:txBody>
      </p:sp>
      <p:sp>
        <p:nvSpPr>
          <p:cNvPr id="3" name="Content Placeholder 2">
            <a:extLst>
              <a:ext uri="{FF2B5EF4-FFF2-40B4-BE49-F238E27FC236}">
                <a16:creationId xmlns:a16="http://schemas.microsoft.com/office/drawing/2014/main" id="{5911173D-BB9F-58CD-EECD-6DF2C936375B}"/>
              </a:ext>
            </a:extLst>
          </p:cNvPr>
          <p:cNvSpPr>
            <a:spLocks noGrp="1"/>
          </p:cNvSpPr>
          <p:nvPr>
            <p:ph idx="1"/>
          </p:nvPr>
        </p:nvSpPr>
        <p:spPr>
          <a:xfrm>
            <a:off x="1063752" y="2216298"/>
            <a:ext cx="10058400" cy="4050792"/>
          </a:xfrm>
        </p:spPr>
        <p:txBody>
          <a:bodyPr/>
          <a:lstStyle/>
          <a:p>
            <a:pPr marL="457200" indent="-457200">
              <a:buFont typeface="+mj-lt"/>
              <a:buAutoNum type="arabicPeriod"/>
            </a:pPr>
            <a:r>
              <a:rPr lang="en-US" dirty="0"/>
              <a:t>Determine the type of training dataset</a:t>
            </a:r>
          </a:p>
          <a:p>
            <a:pPr marL="457200" indent="-457200">
              <a:buFont typeface="+mj-lt"/>
              <a:buAutoNum type="arabicPeriod"/>
            </a:pPr>
            <a:r>
              <a:rPr lang="en-US" dirty="0"/>
              <a:t>Collect/Gather the labelled training data</a:t>
            </a:r>
          </a:p>
          <a:p>
            <a:pPr marL="457200" indent="-457200">
              <a:buFont typeface="+mj-lt"/>
              <a:buAutoNum type="arabicPeriod"/>
            </a:pPr>
            <a:r>
              <a:rPr lang="en-US" dirty="0"/>
              <a:t>Split the training dataset into training dataset, test dataset</a:t>
            </a:r>
          </a:p>
          <a:p>
            <a:pPr marL="457200" indent="-457200">
              <a:buFont typeface="+mj-lt"/>
              <a:buAutoNum type="arabicPeriod"/>
            </a:pPr>
            <a:r>
              <a:rPr lang="en-US" dirty="0"/>
              <a:t>Determine the suitability algorithm for the model</a:t>
            </a:r>
          </a:p>
          <a:p>
            <a:pPr marL="457200" indent="-457200">
              <a:buFont typeface="+mj-lt"/>
              <a:buAutoNum type="arabicPeriod"/>
            </a:pPr>
            <a:r>
              <a:rPr lang="en-US" dirty="0"/>
              <a:t>Execute the algorithm on the training dataset.</a:t>
            </a:r>
          </a:p>
          <a:p>
            <a:pPr marL="457200" indent="-457200">
              <a:buFont typeface="+mj-lt"/>
              <a:buAutoNum type="arabicPeriod"/>
            </a:pPr>
            <a:r>
              <a:rPr lang="en-US" dirty="0"/>
              <a:t>Evaluate the accuracy of the model by providing the test set.</a:t>
            </a:r>
          </a:p>
        </p:txBody>
      </p:sp>
    </p:spTree>
    <p:extLst>
      <p:ext uri="{BB962C8B-B14F-4D97-AF65-F5344CB8AC3E}">
        <p14:creationId xmlns:p14="http://schemas.microsoft.com/office/powerpoint/2010/main" val="179360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FFA-973F-3C9B-35DF-5FC9BE19DF4B}"/>
              </a:ext>
            </a:extLst>
          </p:cNvPr>
          <p:cNvSpPr>
            <a:spLocks noGrp="1"/>
          </p:cNvSpPr>
          <p:nvPr>
            <p:ph type="title"/>
          </p:nvPr>
        </p:nvSpPr>
        <p:spPr/>
        <p:txBody>
          <a:bodyPr/>
          <a:lstStyle/>
          <a:p>
            <a:r>
              <a:rPr lang="en-US" dirty="0"/>
              <a:t>Supervised learning problem</a:t>
            </a:r>
          </a:p>
        </p:txBody>
      </p:sp>
      <p:sp>
        <p:nvSpPr>
          <p:cNvPr id="4" name="Rectangle: Rounded Corners 3">
            <a:extLst>
              <a:ext uri="{FF2B5EF4-FFF2-40B4-BE49-F238E27FC236}">
                <a16:creationId xmlns:a16="http://schemas.microsoft.com/office/drawing/2014/main" id="{187D292B-EB27-9ADD-8BD6-9FC0099FB507}"/>
              </a:ext>
            </a:extLst>
          </p:cNvPr>
          <p:cNvSpPr/>
          <p:nvPr/>
        </p:nvSpPr>
        <p:spPr>
          <a:xfrm>
            <a:off x="4658264" y="1992700"/>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p>
        </p:txBody>
      </p:sp>
      <p:sp>
        <p:nvSpPr>
          <p:cNvPr id="6" name="Rectangle: Rounded Corners 5">
            <a:extLst>
              <a:ext uri="{FF2B5EF4-FFF2-40B4-BE49-F238E27FC236}">
                <a16:creationId xmlns:a16="http://schemas.microsoft.com/office/drawing/2014/main" id="{FE0D2075-0DCC-33B1-3567-C2F7FD20B387}"/>
              </a:ext>
            </a:extLst>
          </p:cNvPr>
          <p:cNvSpPr/>
          <p:nvPr/>
        </p:nvSpPr>
        <p:spPr>
          <a:xfrm>
            <a:off x="4658264" y="5043576"/>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a:t>
            </a:r>
          </a:p>
        </p:txBody>
      </p:sp>
      <p:sp>
        <p:nvSpPr>
          <p:cNvPr id="7" name="Rectangle: Rounded Corners 6">
            <a:extLst>
              <a:ext uri="{FF2B5EF4-FFF2-40B4-BE49-F238E27FC236}">
                <a16:creationId xmlns:a16="http://schemas.microsoft.com/office/drawing/2014/main" id="{083EC775-5AA1-3E98-F0C0-DD493DEAEE5E}"/>
              </a:ext>
            </a:extLst>
          </p:cNvPr>
          <p:cNvSpPr/>
          <p:nvPr/>
        </p:nvSpPr>
        <p:spPr>
          <a:xfrm>
            <a:off x="4658264" y="3518138"/>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p:cxnSp>
        <p:nvCxnSpPr>
          <p:cNvPr id="9" name="Straight Arrow Connector 8">
            <a:extLst>
              <a:ext uri="{FF2B5EF4-FFF2-40B4-BE49-F238E27FC236}">
                <a16:creationId xmlns:a16="http://schemas.microsoft.com/office/drawing/2014/main" id="{7B0CABA9-88F5-1EBD-B117-34F143284802}"/>
              </a:ext>
            </a:extLst>
          </p:cNvPr>
          <p:cNvCxnSpPr>
            <a:stCxn id="4" idx="2"/>
            <a:endCxn id="7" idx="0"/>
          </p:cNvCxnSpPr>
          <p:nvPr/>
        </p:nvCxnSpPr>
        <p:spPr>
          <a:xfrm>
            <a:off x="5969479" y="2863968"/>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016CCB-DF9B-F156-0C47-4491D419CA3C}"/>
              </a:ext>
            </a:extLst>
          </p:cNvPr>
          <p:cNvCxnSpPr>
            <a:stCxn id="7" idx="2"/>
            <a:endCxn id="6" idx="0"/>
          </p:cNvCxnSpPr>
          <p:nvPr/>
        </p:nvCxnSpPr>
        <p:spPr>
          <a:xfrm>
            <a:off x="5969479" y="4389406"/>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C972A99-6BCE-8768-1E43-753A5932B757}"/>
              </a:ext>
            </a:extLst>
          </p:cNvPr>
          <p:cNvSpPr/>
          <p:nvPr/>
        </p:nvSpPr>
        <p:spPr>
          <a:xfrm>
            <a:off x="2337758"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p>
        </p:txBody>
      </p:sp>
      <p:sp>
        <p:nvSpPr>
          <p:cNvPr id="13" name="Oval 12">
            <a:extLst>
              <a:ext uri="{FF2B5EF4-FFF2-40B4-BE49-F238E27FC236}">
                <a16:creationId xmlns:a16="http://schemas.microsoft.com/office/drawing/2014/main" id="{FFBD5BD8-7099-8A15-70EA-5F4943F5891E}"/>
              </a:ext>
            </a:extLst>
          </p:cNvPr>
          <p:cNvSpPr/>
          <p:nvPr/>
        </p:nvSpPr>
        <p:spPr>
          <a:xfrm>
            <a:off x="7979434"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15" name="Straight Arrow Connector 14">
            <a:extLst>
              <a:ext uri="{FF2B5EF4-FFF2-40B4-BE49-F238E27FC236}">
                <a16:creationId xmlns:a16="http://schemas.microsoft.com/office/drawing/2014/main" id="{7555F067-F6E4-5457-5788-99AACB551649}"/>
              </a:ext>
            </a:extLst>
          </p:cNvPr>
          <p:cNvCxnSpPr>
            <a:stCxn id="12" idx="6"/>
            <a:endCxn id="6" idx="1"/>
          </p:cNvCxnSpPr>
          <p:nvPr/>
        </p:nvCxnSpPr>
        <p:spPr>
          <a:xfrm>
            <a:off x="395952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D9FF7F-7EE5-D381-06D5-F2F108918160}"/>
              </a:ext>
            </a:extLst>
          </p:cNvPr>
          <p:cNvCxnSpPr>
            <a:stCxn id="6" idx="3"/>
            <a:endCxn id="13" idx="2"/>
          </p:cNvCxnSpPr>
          <p:nvPr/>
        </p:nvCxnSpPr>
        <p:spPr>
          <a:xfrm>
            <a:off x="728069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02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10B-DCEC-8E4E-2C07-B57013F08BE7}"/>
              </a:ext>
            </a:extLst>
          </p:cNvPr>
          <p:cNvSpPr>
            <a:spLocks noGrp="1"/>
          </p:cNvSpPr>
          <p:nvPr>
            <p:ph type="title"/>
          </p:nvPr>
        </p:nvSpPr>
        <p:spPr/>
        <p:txBody>
          <a:bodyPr/>
          <a:lstStyle/>
          <a:p>
            <a:r>
              <a:rPr lang="en-US" dirty="0"/>
              <a:t>Design the learning algorithm such that..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C1612-7478-40A4-4ED8-6090AB27BB2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𝑥</m:t>
                      </m:r>
                    </m:oMath>
                  </m:oMathPara>
                </a14:m>
                <a:endParaRPr lang="en-US" sz="2800" dirty="0"/>
              </a:p>
            </p:txBody>
          </p:sp>
        </mc:Choice>
        <mc:Fallback xmlns="">
          <p:sp>
            <p:nvSpPr>
              <p:cNvPr id="3" name="Content Placeholder 2">
                <a:extLst>
                  <a:ext uri="{FF2B5EF4-FFF2-40B4-BE49-F238E27FC236}">
                    <a16:creationId xmlns:a16="http://schemas.microsoft.com/office/drawing/2014/main" id="{B06C1612-7478-40A4-4ED8-6090AB27BB2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585E569-89EA-FA0E-183B-DC2753136D8F}"/>
              </a:ext>
            </a:extLst>
          </p:cNvPr>
          <p:cNvCxnSpPr>
            <a:cxnSpLocks/>
          </p:cNvCxnSpPr>
          <p:nvPr/>
        </p:nvCxnSpPr>
        <p:spPr>
          <a:xfrm flipV="1">
            <a:off x="4580626" y="257067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2C04937-3A14-CC0A-AE0E-2D5C3B759FC8}"/>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9F1B8469-AEE6-8168-F550-C7A70B239DB2}"/>
              </a:ext>
            </a:extLst>
          </p:cNvPr>
          <p:cNvCxnSpPr>
            <a:cxnSpLocks/>
          </p:cNvCxnSpPr>
          <p:nvPr/>
        </p:nvCxnSpPr>
        <p:spPr>
          <a:xfrm flipH="1" flipV="1">
            <a:off x="7332453" y="2493034"/>
            <a:ext cx="431321"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B5FADFB-5E17-1C81-9D60-FD6B24D7C86F}"/>
              </a:ext>
            </a:extLst>
          </p:cNvPr>
          <p:cNvSpPr/>
          <p:nvPr/>
        </p:nvSpPr>
        <p:spPr>
          <a:xfrm>
            <a:off x="7763774" y="3109823"/>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a:t>
            </a:r>
          </a:p>
        </p:txBody>
      </p:sp>
      <p:cxnSp>
        <p:nvCxnSpPr>
          <p:cNvPr id="14" name="Straight Arrow Connector 13">
            <a:extLst>
              <a:ext uri="{FF2B5EF4-FFF2-40B4-BE49-F238E27FC236}">
                <a16:creationId xmlns:a16="http://schemas.microsoft.com/office/drawing/2014/main" id="{11D8FE16-87F5-EE8E-D3C7-6FB1F1640CB0}"/>
              </a:ext>
            </a:extLst>
          </p:cNvPr>
          <p:cNvCxnSpPr>
            <a:cxnSpLocks/>
          </p:cNvCxnSpPr>
          <p:nvPr/>
        </p:nvCxnSpPr>
        <p:spPr>
          <a:xfrm flipV="1">
            <a:off x="6067070" y="2493034"/>
            <a:ext cx="0" cy="9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DCEC3B-815D-E9D9-29D9-7F21BC13F0B9}"/>
              </a:ext>
            </a:extLst>
          </p:cNvPr>
          <p:cNvSpPr/>
          <p:nvPr/>
        </p:nvSpPr>
        <p:spPr>
          <a:xfrm>
            <a:off x="5388634" y="3418216"/>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cxnSp>
        <p:nvCxnSpPr>
          <p:cNvPr id="20" name="Straight Arrow Connector 19">
            <a:extLst>
              <a:ext uri="{FF2B5EF4-FFF2-40B4-BE49-F238E27FC236}">
                <a16:creationId xmlns:a16="http://schemas.microsoft.com/office/drawing/2014/main" id="{D480C625-F03F-4F84-83AD-299C49BC1C29}"/>
              </a:ext>
            </a:extLst>
          </p:cNvPr>
          <p:cNvCxnSpPr>
            <a:cxnSpLocks/>
          </p:cNvCxnSpPr>
          <p:nvPr/>
        </p:nvCxnSpPr>
        <p:spPr>
          <a:xfrm flipV="1">
            <a:off x="6219470" y="2493034"/>
            <a:ext cx="593784" cy="93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1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0F2-FD01-D536-06B0-B8916D061147}"/>
              </a:ext>
            </a:extLst>
          </p:cNvPr>
          <p:cNvSpPr>
            <a:spLocks noGrp="1"/>
          </p:cNvSpPr>
          <p:nvPr>
            <p:ph type="title"/>
          </p:nvPr>
        </p:nvSpPr>
        <p:spPr/>
        <p:txBody>
          <a:bodyPr/>
          <a:lstStyle/>
          <a:p>
            <a:r>
              <a:rPr lang="en-US" dirty="0"/>
              <a:t>As the input features increase then..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E8C2039-6E55-47BA-B926-4EFB7A47D56D}"/>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e>
                      </m:d>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1</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5" name="Content Placeholder 2">
                <a:extLst>
                  <a:ext uri="{FF2B5EF4-FFF2-40B4-BE49-F238E27FC236}">
                    <a16:creationId xmlns:a16="http://schemas.microsoft.com/office/drawing/2014/main" id="{AE8C2039-6E55-47BA-B926-4EFB7A47D56D}"/>
                  </a:ext>
                </a:extLst>
              </p:cNvPr>
              <p:cNvSpPr txBox="1">
                <a:spLocks noRot="1" noChangeAspect="1" noMove="1" noResize="1" noEditPoints="1" noAdjustHandles="1" noChangeArrowheads="1" noChangeShapeType="1" noTextEdit="1"/>
              </p:cNvSpPr>
              <p:nvPr/>
            </p:nvSpPr>
            <p:spPr>
              <a:xfrm>
                <a:off x="1069848" y="2121408"/>
                <a:ext cx="10058400" cy="405079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2AABF6B-C645-A9FE-5949-5DC0C98A5A69}"/>
              </a:ext>
            </a:extLst>
          </p:cNvPr>
          <p:cNvCxnSpPr>
            <a:cxnSpLocks/>
          </p:cNvCxnSpPr>
          <p:nvPr/>
        </p:nvCxnSpPr>
        <p:spPr>
          <a:xfrm flipV="1">
            <a:off x="3828515" y="253185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208B533-69FC-5AC4-FCFF-BF0B852F6E1D}"/>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A3492182-F121-EF10-3BA7-B7EB322AB9C3}"/>
              </a:ext>
            </a:extLst>
          </p:cNvPr>
          <p:cNvCxnSpPr>
            <a:cxnSpLocks/>
            <a:stCxn id="9" idx="0"/>
          </p:cNvCxnSpPr>
          <p:nvPr/>
        </p:nvCxnSpPr>
        <p:spPr>
          <a:xfrm flipH="1" flipV="1">
            <a:off x="6831943" y="2605177"/>
            <a:ext cx="2133883" cy="50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6ED286-3817-BEF7-485F-520978EDCCDB}"/>
              </a:ext>
            </a:extLst>
          </p:cNvPr>
          <p:cNvSpPr/>
          <p:nvPr/>
        </p:nvSpPr>
        <p:spPr>
          <a:xfrm>
            <a:off x="8258460" y="3111261"/>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1</a:t>
            </a:r>
          </a:p>
        </p:txBody>
      </p:sp>
      <p:cxnSp>
        <p:nvCxnSpPr>
          <p:cNvPr id="10" name="Straight Arrow Connector 9">
            <a:extLst>
              <a:ext uri="{FF2B5EF4-FFF2-40B4-BE49-F238E27FC236}">
                <a16:creationId xmlns:a16="http://schemas.microsoft.com/office/drawing/2014/main" id="{0C6318F0-0C4E-776B-88A9-BBEADF55BC73}"/>
              </a:ext>
            </a:extLst>
          </p:cNvPr>
          <p:cNvCxnSpPr>
            <a:cxnSpLocks/>
          </p:cNvCxnSpPr>
          <p:nvPr/>
        </p:nvCxnSpPr>
        <p:spPr>
          <a:xfrm flipV="1">
            <a:off x="5489100" y="2503818"/>
            <a:ext cx="0" cy="67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64E6CFF-7939-7753-31B3-7B0871346849}"/>
              </a:ext>
            </a:extLst>
          </p:cNvPr>
          <p:cNvSpPr/>
          <p:nvPr/>
        </p:nvSpPr>
        <p:spPr>
          <a:xfrm>
            <a:off x="4781734" y="3210579"/>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1</a:t>
            </a:r>
          </a:p>
        </p:txBody>
      </p:sp>
      <p:cxnSp>
        <p:nvCxnSpPr>
          <p:cNvPr id="12" name="Straight Arrow Connector 11">
            <a:extLst>
              <a:ext uri="{FF2B5EF4-FFF2-40B4-BE49-F238E27FC236}">
                <a16:creationId xmlns:a16="http://schemas.microsoft.com/office/drawing/2014/main" id="{2C6DBFA6-9CCA-FD2D-BA6C-3E56E1EE14D4}"/>
              </a:ext>
            </a:extLst>
          </p:cNvPr>
          <p:cNvCxnSpPr>
            <a:cxnSpLocks/>
          </p:cNvCxnSpPr>
          <p:nvPr/>
        </p:nvCxnSpPr>
        <p:spPr>
          <a:xfrm flipH="1" flipV="1">
            <a:off x="6325863" y="2531852"/>
            <a:ext cx="453061" cy="65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6A437E8C-BFE8-226C-52B6-4671458D822F}"/>
              </a:ext>
            </a:extLst>
          </p:cNvPr>
          <p:cNvSpPr>
            <a:spLocks noGrp="1"/>
          </p:cNvSpPr>
          <p:nvPr>
            <p:ph idx="1"/>
          </p:nvPr>
        </p:nvSpPr>
        <p:spPr>
          <a:xfrm>
            <a:off x="6195028" y="3210579"/>
            <a:ext cx="1681851" cy="83244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2 </a:t>
            </a:r>
          </a:p>
        </p:txBody>
      </p:sp>
      <p:cxnSp>
        <p:nvCxnSpPr>
          <p:cNvPr id="20" name="Straight Arrow Connector 19">
            <a:extLst>
              <a:ext uri="{FF2B5EF4-FFF2-40B4-BE49-F238E27FC236}">
                <a16:creationId xmlns:a16="http://schemas.microsoft.com/office/drawing/2014/main" id="{89468A47-EE6A-E234-B56E-2D015C9A44B0}"/>
              </a:ext>
            </a:extLst>
          </p:cNvPr>
          <p:cNvCxnSpPr>
            <a:cxnSpLocks/>
            <a:stCxn id="21" idx="0"/>
          </p:cNvCxnSpPr>
          <p:nvPr/>
        </p:nvCxnSpPr>
        <p:spPr>
          <a:xfrm flipH="1" flipV="1">
            <a:off x="7944928" y="2363638"/>
            <a:ext cx="2857535" cy="1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FFAE126-F4E6-750C-CAA9-06638A64F57A}"/>
              </a:ext>
            </a:extLst>
          </p:cNvPr>
          <p:cNvSpPr/>
          <p:nvPr/>
        </p:nvSpPr>
        <p:spPr>
          <a:xfrm>
            <a:off x="10095097" y="2503817"/>
            <a:ext cx="1414732" cy="80119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2</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D002AD-0250-DC7F-A62F-911DEB9F4C44}"/>
                  </a:ext>
                </a:extLst>
              </p:cNvPr>
              <p:cNvSpPr txBox="1"/>
              <p:nvPr/>
            </p:nvSpPr>
            <p:spPr>
              <a:xfrm>
                <a:off x="2491732" y="5487205"/>
                <a:ext cx="512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4" name="TextBox 23">
                <a:extLst>
                  <a:ext uri="{FF2B5EF4-FFF2-40B4-BE49-F238E27FC236}">
                    <a16:creationId xmlns:a16="http://schemas.microsoft.com/office/drawing/2014/main" id="{BCD002AD-0250-DC7F-A62F-911DEB9F4C44}"/>
                  </a:ext>
                </a:extLst>
              </p:cNvPr>
              <p:cNvSpPr txBox="1">
                <a:spLocks noRot="1" noChangeAspect="1" noMove="1" noResize="1" noEditPoints="1" noAdjustHandles="1" noChangeArrowheads="1" noChangeShapeType="1" noTextEdit="1"/>
              </p:cNvSpPr>
              <p:nvPr/>
            </p:nvSpPr>
            <p:spPr>
              <a:xfrm>
                <a:off x="2491732" y="5487205"/>
                <a:ext cx="51296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C6A146E-2354-FB2E-DD25-EFC867311B60}"/>
                  </a:ext>
                </a:extLst>
              </p:cNvPr>
              <p:cNvSpPr txBox="1"/>
              <p:nvPr/>
            </p:nvSpPr>
            <p:spPr>
              <a:xfrm>
                <a:off x="3217336" y="5142148"/>
                <a:ext cx="4640501" cy="1260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m:oMathPara>
                </a14:m>
                <a:endParaRPr lang="en-US" sz="2800" dirty="0"/>
              </a:p>
            </p:txBody>
          </p:sp>
        </mc:Choice>
        <mc:Fallback xmlns="">
          <p:sp>
            <p:nvSpPr>
              <p:cNvPr id="25" name="TextBox 24">
                <a:extLst>
                  <a:ext uri="{FF2B5EF4-FFF2-40B4-BE49-F238E27FC236}">
                    <a16:creationId xmlns:a16="http://schemas.microsoft.com/office/drawing/2014/main" id="{3C6A146E-2354-FB2E-DD25-EFC867311B60}"/>
                  </a:ext>
                </a:extLst>
              </p:cNvPr>
              <p:cNvSpPr txBox="1">
                <a:spLocks noRot="1" noChangeAspect="1" noMove="1" noResize="1" noEditPoints="1" noAdjustHandles="1" noChangeArrowheads="1" noChangeShapeType="1" noTextEdit="1"/>
              </p:cNvSpPr>
              <p:nvPr/>
            </p:nvSpPr>
            <p:spPr>
              <a:xfrm>
                <a:off x="3217336" y="5142148"/>
                <a:ext cx="4640501" cy="12600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5A2F8E9-DF99-8EC9-710C-7FF6E17CCC2A}"/>
                  </a:ext>
                </a:extLst>
              </p:cNvPr>
              <p:cNvSpPr txBox="1"/>
              <p:nvPr/>
            </p:nvSpPr>
            <p:spPr>
              <a:xfrm>
                <a:off x="5029904" y="6325750"/>
                <a:ext cx="6098344" cy="369332"/>
              </a:xfrm>
              <a:prstGeom prst="rect">
                <a:avLst/>
              </a:prstGeom>
              <a:noFill/>
            </p:spPr>
            <p:txBody>
              <a:bodyPr wrap="square">
                <a:spAutoFit/>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=1 </m:t>
                    </m:r>
                  </m:oMath>
                </a14:m>
                <a:r>
                  <a:rPr lang="en-US" dirty="0"/>
                  <a:t>to account for the intercept term (bias).</a:t>
                </a:r>
              </a:p>
            </p:txBody>
          </p:sp>
        </mc:Choice>
        <mc:Fallback>
          <p:sp>
            <p:nvSpPr>
              <p:cNvPr id="4" name="TextBox 3">
                <a:extLst>
                  <a:ext uri="{FF2B5EF4-FFF2-40B4-BE49-F238E27FC236}">
                    <a16:creationId xmlns:a16="http://schemas.microsoft.com/office/drawing/2014/main" id="{B5A2F8E9-DF99-8EC9-710C-7FF6E17CCC2A}"/>
                  </a:ext>
                </a:extLst>
              </p:cNvPr>
              <p:cNvSpPr txBox="1">
                <a:spLocks noRot="1" noChangeAspect="1" noMove="1" noResize="1" noEditPoints="1" noAdjustHandles="1" noChangeArrowheads="1" noChangeShapeType="1" noTextEdit="1"/>
              </p:cNvSpPr>
              <p:nvPr/>
            </p:nvSpPr>
            <p:spPr>
              <a:xfrm>
                <a:off x="5029904" y="6325750"/>
                <a:ext cx="6098344"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374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Freeform 416"/>
          <p:cNvSpPr/>
          <p:nvPr/>
        </p:nvSpPr>
        <p:spPr>
          <a:xfrm>
            <a:off x="1524000" y="2"/>
            <a:ext cx="9144000" cy="6857999"/>
          </a:xfrm>
          <a:custGeom>
            <a:avLst/>
            <a:gdLst/>
            <a:ahLst/>
            <a:cxnLst/>
            <a:rect l="0" t="0" r="0" b="0"/>
            <a:pathLst>
              <a:path w="9144000" h="6857999">
                <a:moveTo>
                  <a:pt x="0" y="6857999"/>
                </a:moveTo>
                <a:lnTo>
                  <a:pt x="9144000" y="6857999"/>
                </a:lnTo>
                <a:lnTo>
                  <a:pt x="9144000" y="0"/>
                </a:lnTo>
                <a:lnTo>
                  <a:pt x="0" y="0"/>
                </a:lnTo>
                <a:lnTo>
                  <a:pt x="0" y="6857999"/>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7" name="Freeform 417"/>
          <p:cNvSpPr/>
          <p:nvPr/>
        </p:nvSpPr>
        <p:spPr>
          <a:xfrm flipV="1">
            <a:off x="3918119" y="3102547"/>
            <a:ext cx="4928193" cy="2460054"/>
          </a:xfrm>
          <a:custGeom>
            <a:avLst/>
            <a:gdLst/>
            <a:ahLst/>
            <a:cxnLst/>
            <a:rect l="0" t="0" r="0" b="0"/>
            <a:pathLst>
              <a:path w="4928193" h="2460054">
                <a:moveTo>
                  <a:pt x="0" y="0"/>
                </a:moveTo>
                <a:lnTo>
                  <a:pt x="4928193" y="0"/>
                </a:lnTo>
                <a:moveTo>
                  <a:pt x="0" y="304800"/>
                </a:moveTo>
                <a:lnTo>
                  <a:pt x="4928193" y="304800"/>
                </a:lnTo>
                <a:moveTo>
                  <a:pt x="0" y="609600"/>
                </a:moveTo>
                <a:lnTo>
                  <a:pt x="4928193" y="609600"/>
                </a:lnTo>
                <a:moveTo>
                  <a:pt x="0" y="927100"/>
                </a:moveTo>
                <a:lnTo>
                  <a:pt x="4928193" y="927100"/>
                </a:lnTo>
                <a:moveTo>
                  <a:pt x="0" y="1231900"/>
                </a:moveTo>
                <a:lnTo>
                  <a:pt x="4928193" y="1231900"/>
                </a:lnTo>
                <a:moveTo>
                  <a:pt x="0" y="1536700"/>
                </a:moveTo>
                <a:lnTo>
                  <a:pt x="4928193" y="1536700"/>
                </a:lnTo>
                <a:moveTo>
                  <a:pt x="0" y="1841500"/>
                </a:moveTo>
                <a:lnTo>
                  <a:pt x="4928193" y="1841500"/>
                </a:lnTo>
                <a:moveTo>
                  <a:pt x="0" y="2146300"/>
                </a:moveTo>
                <a:lnTo>
                  <a:pt x="4928193" y="2146300"/>
                </a:lnTo>
                <a:moveTo>
                  <a:pt x="0" y="2460054"/>
                </a:moveTo>
                <a:lnTo>
                  <a:pt x="4928193" y="2460054"/>
                </a:lnTo>
              </a:path>
            </a:pathLst>
          </a:custGeom>
          <a:noFill/>
          <a:ln w="12700" cap="flat" cmpd="sng">
            <a:solidFill>
              <a:srgbClr val="D9D9D9">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8" name="Freeform 418"/>
          <p:cNvSpPr/>
          <p:nvPr/>
        </p:nvSpPr>
        <p:spPr>
          <a:xfrm flipV="1">
            <a:off x="3918119" y="3102548"/>
            <a:ext cx="1" cy="2767183"/>
          </a:xfrm>
          <a:custGeom>
            <a:avLst/>
            <a:gdLst/>
            <a:ahLst/>
            <a:cxnLst/>
            <a:rect l="0" t="0" r="0" b="0"/>
            <a:pathLst>
              <a:path w="1" h="2767183">
                <a:moveTo>
                  <a:pt x="0" y="0"/>
                </a:moveTo>
                <a:lnTo>
                  <a:pt x="1"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9" name="Freeform 419"/>
          <p:cNvSpPr/>
          <p:nvPr/>
        </p:nvSpPr>
        <p:spPr>
          <a:xfrm flipV="1">
            <a:off x="3861689" y="3102548"/>
            <a:ext cx="56430" cy="2767183"/>
          </a:xfrm>
          <a:custGeom>
            <a:avLst/>
            <a:gdLst/>
            <a:ahLst/>
            <a:cxnLst/>
            <a:rect l="0" t="0" r="0" b="0"/>
            <a:pathLst>
              <a:path w="56430" h="2767183">
                <a:moveTo>
                  <a:pt x="0" y="0"/>
                </a:moveTo>
                <a:lnTo>
                  <a:pt x="56430" y="0"/>
                </a:lnTo>
                <a:moveTo>
                  <a:pt x="0" y="307129"/>
                </a:moveTo>
                <a:lnTo>
                  <a:pt x="56430" y="307129"/>
                </a:lnTo>
                <a:moveTo>
                  <a:pt x="0" y="611929"/>
                </a:moveTo>
                <a:lnTo>
                  <a:pt x="56430" y="611929"/>
                </a:lnTo>
                <a:moveTo>
                  <a:pt x="0" y="916729"/>
                </a:moveTo>
                <a:lnTo>
                  <a:pt x="56430" y="916729"/>
                </a:lnTo>
                <a:moveTo>
                  <a:pt x="0" y="1234229"/>
                </a:moveTo>
                <a:lnTo>
                  <a:pt x="56430" y="1234229"/>
                </a:lnTo>
                <a:moveTo>
                  <a:pt x="0" y="1539029"/>
                </a:moveTo>
                <a:lnTo>
                  <a:pt x="56430" y="1539029"/>
                </a:lnTo>
                <a:moveTo>
                  <a:pt x="0" y="1843829"/>
                </a:moveTo>
                <a:lnTo>
                  <a:pt x="56430" y="1843829"/>
                </a:lnTo>
                <a:moveTo>
                  <a:pt x="0" y="2148629"/>
                </a:moveTo>
                <a:lnTo>
                  <a:pt x="56430" y="2148629"/>
                </a:lnTo>
                <a:moveTo>
                  <a:pt x="0" y="2453429"/>
                </a:moveTo>
                <a:lnTo>
                  <a:pt x="56430" y="2453429"/>
                </a:lnTo>
                <a:moveTo>
                  <a:pt x="0" y="2767183"/>
                </a:moveTo>
                <a:lnTo>
                  <a:pt x="56430"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0" name="Freeform 420"/>
          <p:cNvSpPr/>
          <p:nvPr/>
        </p:nvSpPr>
        <p:spPr>
          <a:xfrm flipV="1">
            <a:off x="3918119" y="5869730"/>
            <a:ext cx="4928193" cy="1"/>
          </a:xfrm>
          <a:custGeom>
            <a:avLst/>
            <a:gdLst/>
            <a:ahLst/>
            <a:cxnLst/>
            <a:rect l="0" t="0" r="0" b="0"/>
            <a:pathLst>
              <a:path w="4928193" h="1">
                <a:moveTo>
                  <a:pt x="0" y="1"/>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1" name="Freeform 421"/>
          <p:cNvSpPr/>
          <p:nvPr/>
        </p:nvSpPr>
        <p:spPr>
          <a:xfrm flipV="1">
            <a:off x="3918119" y="5869729"/>
            <a:ext cx="4928193" cy="56430"/>
          </a:xfrm>
          <a:custGeom>
            <a:avLst/>
            <a:gdLst/>
            <a:ahLst/>
            <a:cxnLst/>
            <a:rect l="0" t="0" r="0" b="0"/>
            <a:pathLst>
              <a:path w="4928193" h="56430">
                <a:moveTo>
                  <a:pt x="0" y="56430"/>
                </a:moveTo>
                <a:lnTo>
                  <a:pt x="0" y="0"/>
                </a:lnTo>
                <a:moveTo>
                  <a:pt x="984081" y="56430"/>
                </a:moveTo>
                <a:lnTo>
                  <a:pt x="984081" y="0"/>
                </a:lnTo>
                <a:moveTo>
                  <a:pt x="1974681" y="56430"/>
                </a:moveTo>
                <a:lnTo>
                  <a:pt x="1974681" y="0"/>
                </a:lnTo>
                <a:moveTo>
                  <a:pt x="2952581" y="56430"/>
                </a:moveTo>
                <a:lnTo>
                  <a:pt x="2952581" y="0"/>
                </a:lnTo>
                <a:moveTo>
                  <a:pt x="3943181" y="56430"/>
                </a:moveTo>
                <a:lnTo>
                  <a:pt x="3943181" y="0"/>
                </a:lnTo>
                <a:moveTo>
                  <a:pt x="4928193" y="56430"/>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2" name="Picture 4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6300" y="3556000"/>
            <a:ext cx="241300" cy="241300"/>
          </a:xfrm>
          <a:prstGeom prst="rect">
            <a:avLst/>
          </a:prstGeom>
          <a:noFill/>
        </p:spPr>
      </p:pic>
      <p:pic>
        <p:nvPicPr>
          <p:cNvPr id="423" name="Picture 4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87900" y="3365500"/>
            <a:ext cx="241300" cy="241300"/>
          </a:xfrm>
          <a:prstGeom prst="rect">
            <a:avLst/>
          </a:prstGeom>
          <a:noFill/>
        </p:spPr>
      </p:pic>
      <p:pic>
        <p:nvPicPr>
          <p:cNvPr id="424" name="Picture 4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76800" y="3543300"/>
            <a:ext cx="241300" cy="241300"/>
          </a:xfrm>
          <a:prstGeom prst="rect">
            <a:avLst/>
          </a:prstGeom>
          <a:noFill/>
        </p:spPr>
      </p:pic>
      <p:pic>
        <p:nvPicPr>
          <p:cNvPr id="425" name="Picture 4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78400" y="3479800"/>
            <a:ext cx="241300" cy="241300"/>
          </a:xfrm>
          <a:prstGeom prst="rect">
            <a:avLst/>
          </a:prstGeom>
          <a:noFill/>
        </p:spPr>
      </p:pic>
      <p:pic>
        <p:nvPicPr>
          <p:cNvPr id="426" name="Picture 4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80000" y="3467100"/>
            <a:ext cx="241300" cy="241300"/>
          </a:xfrm>
          <a:prstGeom prst="rect">
            <a:avLst/>
          </a:prstGeom>
          <a:noFill/>
        </p:spPr>
      </p:pic>
      <p:pic>
        <p:nvPicPr>
          <p:cNvPr id="427" name="Picture 4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81600" y="3568700"/>
            <a:ext cx="241300" cy="241300"/>
          </a:xfrm>
          <a:prstGeom prst="rect">
            <a:avLst/>
          </a:prstGeom>
          <a:noFill/>
        </p:spPr>
      </p:pic>
      <p:pic>
        <p:nvPicPr>
          <p:cNvPr id="428" name="Picture 4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70500" y="3644900"/>
            <a:ext cx="241300" cy="241300"/>
          </a:xfrm>
          <a:prstGeom prst="rect">
            <a:avLst/>
          </a:prstGeom>
          <a:noFill/>
        </p:spPr>
      </p:pic>
      <p:pic>
        <p:nvPicPr>
          <p:cNvPr id="429" name="Picture 4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2100" y="3454400"/>
            <a:ext cx="241300" cy="241300"/>
          </a:xfrm>
          <a:prstGeom prst="rect">
            <a:avLst/>
          </a:prstGeom>
          <a:noFill/>
        </p:spPr>
      </p:pic>
      <p:pic>
        <p:nvPicPr>
          <p:cNvPr id="430" name="Picture 4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73700" y="3479800"/>
            <a:ext cx="241300" cy="241300"/>
          </a:xfrm>
          <a:prstGeom prst="rect">
            <a:avLst/>
          </a:prstGeom>
          <a:noFill/>
        </p:spPr>
      </p:pic>
      <p:pic>
        <p:nvPicPr>
          <p:cNvPr id="431" name="Picture 4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75300" y="3467100"/>
            <a:ext cx="241300" cy="241300"/>
          </a:xfrm>
          <a:prstGeom prst="rect">
            <a:avLst/>
          </a:prstGeom>
          <a:noFill/>
        </p:spPr>
      </p:pic>
      <p:pic>
        <p:nvPicPr>
          <p:cNvPr id="432" name="Picture 4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4200" y="3606800"/>
            <a:ext cx="241300" cy="241300"/>
          </a:xfrm>
          <a:prstGeom prst="rect">
            <a:avLst/>
          </a:prstGeom>
          <a:noFill/>
        </p:spPr>
      </p:pic>
      <p:pic>
        <p:nvPicPr>
          <p:cNvPr id="433" name="Picture 4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65800" y="3860800"/>
            <a:ext cx="241300" cy="241300"/>
          </a:xfrm>
          <a:prstGeom prst="rect">
            <a:avLst/>
          </a:prstGeom>
          <a:noFill/>
        </p:spPr>
      </p:pic>
      <p:pic>
        <p:nvPicPr>
          <p:cNvPr id="434" name="Picture 4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7400" y="3759200"/>
            <a:ext cx="241300" cy="241300"/>
          </a:xfrm>
          <a:prstGeom prst="rect">
            <a:avLst/>
          </a:prstGeom>
          <a:noFill/>
        </p:spPr>
      </p:pic>
      <p:pic>
        <p:nvPicPr>
          <p:cNvPr id="435" name="Picture 4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69000" y="3454400"/>
            <a:ext cx="241300" cy="241300"/>
          </a:xfrm>
          <a:prstGeom prst="rect">
            <a:avLst/>
          </a:prstGeom>
          <a:noFill/>
        </p:spPr>
      </p:pic>
      <p:pic>
        <p:nvPicPr>
          <p:cNvPr id="436" name="Picture 4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70600" y="3771900"/>
            <a:ext cx="241300" cy="241300"/>
          </a:xfrm>
          <a:prstGeom prst="rect">
            <a:avLst/>
          </a:prstGeom>
          <a:noFill/>
        </p:spPr>
      </p:pic>
      <p:pic>
        <p:nvPicPr>
          <p:cNvPr id="437" name="Picture 4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59500" y="3568700"/>
            <a:ext cx="241300" cy="241300"/>
          </a:xfrm>
          <a:prstGeom prst="rect">
            <a:avLst/>
          </a:prstGeom>
          <a:noFill/>
        </p:spPr>
      </p:pic>
      <p:pic>
        <p:nvPicPr>
          <p:cNvPr id="438" name="Picture 4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61100" y="3886200"/>
            <a:ext cx="241300" cy="241300"/>
          </a:xfrm>
          <a:prstGeom prst="rect">
            <a:avLst/>
          </a:prstGeom>
          <a:noFill/>
        </p:spPr>
      </p:pic>
      <p:pic>
        <p:nvPicPr>
          <p:cNvPr id="439" name="Picture 4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62700" y="3352800"/>
            <a:ext cx="241300" cy="241300"/>
          </a:xfrm>
          <a:prstGeom prst="rect">
            <a:avLst/>
          </a:prstGeom>
          <a:noFill/>
        </p:spPr>
      </p:pic>
      <p:pic>
        <p:nvPicPr>
          <p:cNvPr id="440" name="Picture 4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64300" y="3708400"/>
            <a:ext cx="241300" cy="241300"/>
          </a:xfrm>
          <a:prstGeom prst="rect">
            <a:avLst/>
          </a:prstGeom>
          <a:noFill/>
        </p:spPr>
      </p:pic>
      <p:pic>
        <p:nvPicPr>
          <p:cNvPr id="441" name="Picture 44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53200" y="3759200"/>
            <a:ext cx="241300" cy="241300"/>
          </a:xfrm>
          <a:prstGeom prst="rect">
            <a:avLst/>
          </a:prstGeom>
          <a:noFill/>
        </p:spPr>
      </p:pic>
      <p:pic>
        <p:nvPicPr>
          <p:cNvPr id="442" name="Picture 4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54800" y="3860800"/>
            <a:ext cx="241300" cy="241300"/>
          </a:xfrm>
          <a:prstGeom prst="rect">
            <a:avLst/>
          </a:prstGeom>
          <a:noFill/>
        </p:spPr>
      </p:pic>
      <p:pic>
        <p:nvPicPr>
          <p:cNvPr id="443" name="Picture 4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56400" y="3835400"/>
            <a:ext cx="241300" cy="241300"/>
          </a:xfrm>
          <a:prstGeom prst="rect">
            <a:avLst/>
          </a:prstGeom>
          <a:noFill/>
        </p:spPr>
      </p:pic>
      <p:pic>
        <p:nvPicPr>
          <p:cNvPr id="444" name="Picture 4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58000" y="3695700"/>
            <a:ext cx="241300" cy="241300"/>
          </a:xfrm>
          <a:prstGeom prst="rect">
            <a:avLst/>
          </a:prstGeom>
          <a:noFill/>
        </p:spPr>
      </p:pic>
      <p:pic>
        <p:nvPicPr>
          <p:cNvPr id="445" name="Picture 4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946900" y="3937000"/>
            <a:ext cx="241300" cy="241300"/>
          </a:xfrm>
          <a:prstGeom prst="rect">
            <a:avLst/>
          </a:prstGeom>
          <a:noFill/>
        </p:spPr>
      </p:pic>
      <p:pic>
        <p:nvPicPr>
          <p:cNvPr id="446" name="Picture 4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48500" y="3886200"/>
            <a:ext cx="241300" cy="241300"/>
          </a:xfrm>
          <a:prstGeom prst="rect">
            <a:avLst/>
          </a:prstGeom>
          <a:noFill/>
        </p:spPr>
      </p:pic>
      <p:pic>
        <p:nvPicPr>
          <p:cNvPr id="447" name="Picture 4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50100" y="3911600"/>
            <a:ext cx="241300" cy="241300"/>
          </a:xfrm>
          <a:prstGeom prst="rect">
            <a:avLst/>
          </a:prstGeom>
          <a:noFill/>
        </p:spPr>
      </p:pic>
      <p:pic>
        <p:nvPicPr>
          <p:cNvPr id="448" name="Picture 4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51700" y="4064000"/>
            <a:ext cx="241300" cy="241300"/>
          </a:xfrm>
          <a:prstGeom prst="rect">
            <a:avLst/>
          </a:prstGeom>
          <a:noFill/>
        </p:spPr>
      </p:pic>
      <p:pic>
        <p:nvPicPr>
          <p:cNvPr id="449" name="Picture 4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40600" y="3949700"/>
            <a:ext cx="241300" cy="241300"/>
          </a:xfrm>
          <a:prstGeom prst="rect">
            <a:avLst/>
          </a:prstGeom>
          <a:noFill/>
        </p:spPr>
      </p:pic>
      <p:pic>
        <p:nvPicPr>
          <p:cNvPr id="450" name="Picture 4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42200" y="4457700"/>
            <a:ext cx="241300" cy="241300"/>
          </a:xfrm>
          <a:prstGeom prst="rect">
            <a:avLst/>
          </a:prstGeom>
          <a:noFill/>
        </p:spPr>
      </p:pic>
      <p:pic>
        <p:nvPicPr>
          <p:cNvPr id="451" name="Picture 4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43800" y="4330700"/>
            <a:ext cx="241300" cy="241300"/>
          </a:xfrm>
          <a:prstGeom prst="rect">
            <a:avLst/>
          </a:prstGeom>
          <a:noFill/>
        </p:spPr>
      </p:pic>
      <p:pic>
        <p:nvPicPr>
          <p:cNvPr id="452" name="Picture 4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45400" y="4127500"/>
            <a:ext cx="241300" cy="241300"/>
          </a:xfrm>
          <a:prstGeom prst="rect">
            <a:avLst/>
          </a:prstGeom>
          <a:noFill/>
        </p:spPr>
      </p:pic>
      <p:pic>
        <p:nvPicPr>
          <p:cNvPr id="453" name="Picture 4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34300" y="4267200"/>
            <a:ext cx="241300" cy="241300"/>
          </a:xfrm>
          <a:prstGeom prst="rect">
            <a:avLst/>
          </a:prstGeom>
          <a:noFill/>
        </p:spPr>
      </p:pic>
      <p:pic>
        <p:nvPicPr>
          <p:cNvPr id="454" name="Picture 4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35900" y="4356100"/>
            <a:ext cx="241300" cy="241300"/>
          </a:xfrm>
          <a:prstGeom prst="rect">
            <a:avLst/>
          </a:prstGeom>
          <a:noFill/>
        </p:spPr>
      </p:pic>
      <p:pic>
        <p:nvPicPr>
          <p:cNvPr id="455" name="Picture 4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937500" y="4660900"/>
            <a:ext cx="241300" cy="241300"/>
          </a:xfrm>
          <a:prstGeom prst="rect">
            <a:avLst/>
          </a:prstGeom>
          <a:noFill/>
        </p:spPr>
      </p:pic>
      <p:pic>
        <p:nvPicPr>
          <p:cNvPr id="456" name="Picture 4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46625" y="3584575"/>
            <a:ext cx="127000" cy="127000"/>
          </a:xfrm>
          <a:prstGeom prst="rect">
            <a:avLst/>
          </a:prstGeom>
          <a:noFill/>
        </p:spPr>
      </p:pic>
      <p:sp>
        <p:nvSpPr>
          <p:cNvPr id="457" name="Freeform 457"/>
          <p:cNvSpPr/>
          <p:nvPr/>
        </p:nvSpPr>
        <p:spPr>
          <a:xfrm flipV="1">
            <a:off x="4759325" y="3597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8" name="Picture 4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pic>
        <p:nvPicPr>
          <p:cNvPr id="459" name="Picture 45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sp>
        <p:nvSpPr>
          <p:cNvPr id="460" name="Freeform 460"/>
          <p:cNvSpPr/>
          <p:nvPr/>
        </p:nvSpPr>
        <p:spPr>
          <a:xfrm flipV="1">
            <a:off x="4860925" y="3406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1" name="Picture 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937125" y="3571875"/>
            <a:ext cx="127000" cy="127000"/>
          </a:xfrm>
          <a:prstGeom prst="rect">
            <a:avLst/>
          </a:prstGeom>
          <a:noFill/>
        </p:spPr>
      </p:pic>
      <p:sp>
        <p:nvSpPr>
          <p:cNvPr id="462" name="Freeform 462"/>
          <p:cNvSpPr/>
          <p:nvPr/>
        </p:nvSpPr>
        <p:spPr>
          <a:xfrm flipV="1">
            <a:off x="4949825" y="35845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3" name="Picture 4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pic>
        <p:nvPicPr>
          <p:cNvPr id="464" name="Picture 46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sp>
        <p:nvSpPr>
          <p:cNvPr id="465" name="Freeform 465"/>
          <p:cNvSpPr/>
          <p:nvPr/>
        </p:nvSpPr>
        <p:spPr>
          <a:xfrm flipV="1">
            <a:off x="50514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6" name="Picture 4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pic>
        <p:nvPicPr>
          <p:cNvPr id="467" name="Picture 46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sp>
        <p:nvSpPr>
          <p:cNvPr id="468" name="Freeform 468"/>
          <p:cNvSpPr/>
          <p:nvPr/>
        </p:nvSpPr>
        <p:spPr>
          <a:xfrm flipV="1">
            <a:off x="51530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9" name="Picture 4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241925" y="3597275"/>
            <a:ext cx="127000" cy="127000"/>
          </a:xfrm>
          <a:prstGeom prst="rect">
            <a:avLst/>
          </a:prstGeom>
          <a:noFill/>
        </p:spPr>
      </p:pic>
      <p:sp>
        <p:nvSpPr>
          <p:cNvPr id="470" name="Freeform 470"/>
          <p:cNvSpPr/>
          <p:nvPr/>
        </p:nvSpPr>
        <p:spPr>
          <a:xfrm flipV="1">
            <a:off x="52546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1" name="Picture 47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5330825" y="3673475"/>
            <a:ext cx="127000" cy="127000"/>
          </a:xfrm>
          <a:prstGeom prst="rect">
            <a:avLst/>
          </a:prstGeom>
          <a:noFill/>
        </p:spPr>
      </p:pic>
      <p:sp>
        <p:nvSpPr>
          <p:cNvPr id="472" name="Freeform 472"/>
          <p:cNvSpPr/>
          <p:nvPr/>
        </p:nvSpPr>
        <p:spPr>
          <a:xfrm flipV="1">
            <a:off x="5343525" y="3686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3" name="Picture 4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432425" y="3482975"/>
            <a:ext cx="127000" cy="127000"/>
          </a:xfrm>
          <a:prstGeom prst="rect">
            <a:avLst/>
          </a:prstGeom>
          <a:noFill/>
        </p:spPr>
      </p:pic>
      <p:sp>
        <p:nvSpPr>
          <p:cNvPr id="474" name="Freeform 474"/>
          <p:cNvSpPr/>
          <p:nvPr/>
        </p:nvSpPr>
        <p:spPr>
          <a:xfrm flipV="1">
            <a:off x="54451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5" name="Picture 47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pic>
        <p:nvPicPr>
          <p:cNvPr id="476" name="Picture 4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sp>
        <p:nvSpPr>
          <p:cNvPr id="477" name="Freeform 477"/>
          <p:cNvSpPr/>
          <p:nvPr/>
        </p:nvSpPr>
        <p:spPr>
          <a:xfrm flipV="1">
            <a:off x="55467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8" name="Picture 4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pic>
        <p:nvPicPr>
          <p:cNvPr id="479" name="Picture 47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sp>
        <p:nvSpPr>
          <p:cNvPr id="480" name="Freeform 480"/>
          <p:cNvSpPr/>
          <p:nvPr/>
        </p:nvSpPr>
        <p:spPr>
          <a:xfrm flipV="1">
            <a:off x="56483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1" name="Picture 4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5724525" y="3635375"/>
            <a:ext cx="127000" cy="127000"/>
          </a:xfrm>
          <a:prstGeom prst="rect">
            <a:avLst/>
          </a:prstGeom>
          <a:noFill/>
        </p:spPr>
      </p:pic>
      <p:sp>
        <p:nvSpPr>
          <p:cNvPr id="482" name="Freeform 482"/>
          <p:cNvSpPr/>
          <p:nvPr/>
        </p:nvSpPr>
        <p:spPr>
          <a:xfrm flipV="1">
            <a:off x="5737225" y="3648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3" name="Picture 48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5826125" y="3889375"/>
            <a:ext cx="127000" cy="127000"/>
          </a:xfrm>
          <a:prstGeom prst="rect">
            <a:avLst/>
          </a:prstGeom>
          <a:noFill/>
        </p:spPr>
      </p:pic>
      <p:sp>
        <p:nvSpPr>
          <p:cNvPr id="484" name="Freeform 484"/>
          <p:cNvSpPr/>
          <p:nvPr/>
        </p:nvSpPr>
        <p:spPr>
          <a:xfrm flipV="1">
            <a:off x="5838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5" name="Picture 4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927725" y="3787775"/>
            <a:ext cx="127000" cy="127000"/>
          </a:xfrm>
          <a:prstGeom prst="rect">
            <a:avLst/>
          </a:prstGeom>
          <a:noFill/>
        </p:spPr>
      </p:pic>
      <p:sp>
        <p:nvSpPr>
          <p:cNvPr id="486" name="Freeform 486"/>
          <p:cNvSpPr/>
          <p:nvPr/>
        </p:nvSpPr>
        <p:spPr>
          <a:xfrm flipV="1">
            <a:off x="59404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7" name="Picture 48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029325" y="3482975"/>
            <a:ext cx="127000" cy="127000"/>
          </a:xfrm>
          <a:prstGeom prst="rect">
            <a:avLst/>
          </a:prstGeom>
          <a:noFill/>
        </p:spPr>
      </p:pic>
      <p:sp>
        <p:nvSpPr>
          <p:cNvPr id="488" name="Freeform 488"/>
          <p:cNvSpPr/>
          <p:nvPr/>
        </p:nvSpPr>
        <p:spPr>
          <a:xfrm flipV="1">
            <a:off x="60420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9" name="Picture 48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130925" y="3800475"/>
            <a:ext cx="127000" cy="127000"/>
          </a:xfrm>
          <a:prstGeom prst="rect">
            <a:avLst/>
          </a:prstGeom>
          <a:noFill/>
        </p:spPr>
      </p:pic>
      <p:sp>
        <p:nvSpPr>
          <p:cNvPr id="490" name="Freeform 490"/>
          <p:cNvSpPr/>
          <p:nvPr/>
        </p:nvSpPr>
        <p:spPr>
          <a:xfrm flipV="1">
            <a:off x="6143625" y="3813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1" name="Picture 49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219825" y="3597275"/>
            <a:ext cx="127000" cy="127000"/>
          </a:xfrm>
          <a:prstGeom prst="rect">
            <a:avLst/>
          </a:prstGeom>
          <a:noFill/>
        </p:spPr>
      </p:pic>
      <p:sp>
        <p:nvSpPr>
          <p:cNvPr id="492" name="Freeform 492"/>
          <p:cNvSpPr/>
          <p:nvPr/>
        </p:nvSpPr>
        <p:spPr>
          <a:xfrm flipV="1">
            <a:off x="62325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3" name="Picture 49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pic>
        <p:nvPicPr>
          <p:cNvPr id="494" name="Picture 49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sp>
        <p:nvSpPr>
          <p:cNvPr id="495" name="Freeform 495"/>
          <p:cNvSpPr/>
          <p:nvPr/>
        </p:nvSpPr>
        <p:spPr>
          <a:xfrm flipV="1">
            <a:off x="63341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6" name="Picture 4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423025" y="3381375"/>
            <a:ext cx="127000" cy="127000"/>
          </a:xfrm>
          <a:prstGeom prst="rect">
            <a:avLst/>
          </a:prstGeom>
          <a:noFill/>
        </p:spPr>
      </p:pic>
      <p:sp>
        <p:nvSpPr>
          <p:cNvPr id="497" name="Freeform 497"/>
          <p:cNvSpPr/>
          <p:nvPr/>
        </p:nvSpPr>
        <p:spPr>
          <a:xfrm flipV="1">
            <a:off x="6435725" y="3394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8" name="Picture 4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524625" y="3736975"/>
            <a:ext cx="127000" cy="127000"/>
          </a:xfrm>
          <a:prstGeom prst="rect">
            <a:avLst/>
          </a:prstGeom>
          <a:noFill/>
        </p:spPr>
      </p:pic>
      <p:sp>
        <p:nvSpPr>
          <p:cNvPr id="499" name="Freeform 499"/>
          <p:cNvSpPr/>
          <p:nvPr/>
        </p:nvSpPr>
        <p:spPr>
          <a:xfrm flipV="1">
            <a:off x="6537325" y="3749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0" name="Picture 50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613525" y="3787775"/>
            <a:ext cx="127000" cy="127000"/>
          </a:xfrm>
          <a:prstGeom prst="rect">
            <a:avLst/>
          </a:prstGeom>
          <a:noFill/>
        </p:spPr>
      </p:pic>
      <p:sp>
        <p:nvSpPr>
          <p:cNvPr id="501" name="Freeform 501"/>
          <p:cNvSpPr/>
          <p:nvPr/>
        </p:nvSpPr>
        <p:spPr>
          <a:xfrm flipV="1">
            <a:off x="66262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2" name="Picture 5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15125" y="3889375"/>
            <a:ext cx="127000" cy="127000"/>
          </a:xfrm>
          <a:prstGeom prst="rect">
            <a:avLst/>
          </a:prstGeom>
          <a:noFill/>
        </p:spPr>
      </p:pic>
      <p:sp>
        <p:nvSpPr>
          <p:cNvPr id="503" name="Freeform 503"/>
          <p:cNvSpPr/>
          <p:nvPr/>
        </p:nvSpPr>
        <p:spPr>
          <a:xfrm flipV="1">
            <a:off x="6727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4" name="Picture 50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pic>
        <p:nvPicPr>
          <p:cNvPr id="505" name="Picture 50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sp>
        <p:nvSpPr>
          <p:cNvPr id="506" name="Freeform 506"/>
          <p:cNvSpPr/>
          <p:nvPr/>
        </p:nvSpPr>
        <p:spPr>
          <a:xfrm flipV="1">
            <a:off x="6829425" y="3876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7" name="Picture 5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918325" y="3724275"/>
            <a:ext cx="127000" cy="127000"/>
          </a:xfrm>
          <a:prstGeom prst="rect">
            <a:avLst/>
          </a:prstGeom>
          <a:noFill/>
        </p:spPr>
      </p:pic>
      <p:sp>
        <p:nvSpPr>
          <p:cNvPr id="508" name="Freeform 508"/>
          <p:cNvSpPr/>
          <p:nvPr/>
        </p:nvSpPr>
        <p:spPr>
          <a:xfrm flipV="1">
            <a:off x="6931025" y="3736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9" name="Picture 50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pic>
        <p:nvPicPr>
          <p:cNvPr id="510" name="Picture 5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sp>
        <p:nvSpPr>
          <p:cNvPr id="511" name="Freeform 511"/>
          <p:cNvSpPr/>
          <p:nvPr/>
        </p:nvSpPr>
        <p:spPr>
          <a:xfrm flipV="1">
            <a:off x="7019925" y="3978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2" name="Picture 5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pic>
        <p:nvPicPr>
          <p:cNvPr id="513" name="Picture 5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sp>
        <p:nvSpPr>
          <p:cNvPr id="514" name="Freeform 514"/>
          <p:cNvSpPr/>
          <p:nvPr/>
        </p:nvSpPr>
        <p:spPr>
          <a:xfrm flipV="1">
            <a:off x="71215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5" name="Picture 5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210425" y="3940175"/>
            <a:ext cx="127000" cy="127000"/>
          </a:xfrm>
          <a:prstGeom prst="rect">
            <a:avLst/>
          </a:prstGeom>
          <a:noFill/>
        </p:spPr>
      </p:pic>
      <p:sp>
        <p:nvSpPr>
          <p:cNvPr id="516" name="Freeform 516"/>
          <p:cNvSpPr/>
          <p:nvPr/>
        </p:nvSpPr>
        <p:spPr>
          <a:xfrm flipV="1">
            <a:off x="7223125" y="39528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7" name="Picture 5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7312025" y="4092575"/>
            <a:ext cx="127000" cy="127000"/>
          </a:xfrm>
          <a:prstGeom prst="rect">
            <a:avLst/>
          </a:prstGeom>
          <a:noFill/>
        </p:spPr>
      </p:pic>
      <p:sp>
        <p:nvSpPr>
          <p:cNvPr id="518" name="Freeform 518"/>
          <p:cNvSpPr/>
          <p:nvPr/>
        </p:nvSpPr>
        <p:spPr>
          <a:xfrm flipV="1">
            <a:off x="7324725" y="4105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9" name="Picture 5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400925" y="3978275"/>
            <a:ext cx="127000" cy="127000"/>
          </a:xfrm>
          <a:prstGeom prst="rect">
            <a:avLst/>
          </a:prstGeom>
          <a:noFill/>
        </p:spPr>
      </p:pic>
      <p:sp>
        <p:nvSpPr>
          <p:cNvPr id="520" name="Freeform 520"/>
          <p:cNvSpPr/>
          <p:nvPr/>
        </p:nvSpPr>
        <p:spPr>
          <a:xfrm flipV="1">
            <a:off x="7413625" y="3990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1" name="Picture 5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pic>
        <p:nvPicPr>
          <p:cNvPr id="522" name="Picture 5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sp>
        <p:nvSpPr>
          <p:cNvPr id="523" name="Freeform 523"/>
          <p:cNvSpPr/>
          <p:nvPr/>
        </p:nvSpPr>
        <p:spPr>
          <a:xfrm flipV="1">
            <a:off x="7515225" y="4498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4" name="Picture 5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7604125" y="4359275"/>
            <a:ext cx="127000" cy="127000"/>
          </a:xfrm>
          <a:prstGeom prst="rect">
            <a:avLst/>
          </a:prstGeom>
          <a:noFill/>
        </p:spPr>
      </p:pic>
      <p:sp>
        <p:nvSpPr>
          <p:cNvPr id="525" name="Freeform 525"/>
          <p:cNvSpPr/>
          <p:nvPr/>
        </p:nvSpPr>
        <p:spPr>
          <a:xfrm flipV="1">
            <a:off x="7616825" y="4371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6" name="Picture 5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705725" y="4156075"/>
            <a:ext cx="127000" cy="127000"/>
          </a:xfrm>
          <a:prstGeom prst="rect">
            <a:avLst/>
          </a:prstGeom>
          <a:noFill/>
        </p:spPr>
      </p:pic>
      <p:sp>
        <p:nvSpPr>
          <p:cNvPr id="527" name="Freeform 527"/>
          <p:cNvSpPr/>
          <p:nvPr/>
        </p:nvSpPr>
        <p:spPr>
          <a:xfrm flipV="1">
            <a:off x="7718425" y="4168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8" name="Picture 5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794625" y="4295775"/>
            <a:ext cx="127000" cy="127000"/>
          </a:xfrm>
          <a:prstGeom prst="rect">
            <a:avLst/>
          </a:prstGeom>
          <a:noFill/>
        </p:spPr>
      </p:pic>
      <p:sp>
        <p:nvSpPr>
          <p:cNvPr id="529" name="Freeform 529"/>
          <p:cNvSpPr/>
          <p:nvPr/>
        </p:nvSpPr>
        <p:spPr>
          <a:xfrm flipV="1">
            <a:off x="7807325" y="4308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0" name="Picture 5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pic>
        <p:nvPicPr>
          <p:cNvPr id="531" name="Picture 5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sp>
        <p:nvSpPr>
          <p:cNvPr id="532" name="Freeform 532"/>
          <p:cNvSpPr/>
          <p:nvPr/>
        </p:nvSpPr>
        <p:spPr>
          <a:xfrm flipV="1">
            <a:off x="7908925" y="4397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3" name="Picture 5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pic>
        <p:nvPicPr>
          <p:cNvPr id="534" name="Picture 5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sp>
        <p:nvSpPr>
          <p:cNvPr id="535" name="Freeform 535"/>
          <p:cNvSpPr/>
          <p:nvPr/>
        </p:nvSpPr>
        <p:spPr>
          <a:xfrm flipV="1">
            <a:off x="8010525" y="4702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6" name="Picture 53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a:xfrm>
            <a:off x="4318000" y="3365500"/>
            <a:ext cx="4254500" cy="1104900"/>
          </a:xfrm>
          <a:prstGeom prst="rect">
            <a:avLst/>
          </a:prstGeom>
          <a:noFill/>
        </p:spPr>
      </p:pic>
      <p:sp>
        <p:nvSpPr>
          <p:cNvPr id="537" name="Freeform 537"/>
          <p:cNvSpPr/>
          <p:nvPr/>
        </p:nvSpPr>
        <p:spPr>
          <a:xfrm flipV="1">
            <a:off x="4381500" y="3416300"/>
            <a:ext cx="4114800" cy="952500"/>
          </a:xfrm>
          <a:custGeom>
            <a:avLst/>
            <a:gdLst/>
            <a:ahLst/>
            <a:cxnLst/>
            <a:rect l="0" t="0" r="0" b="0"/>
            <a:pathLst>
              <a:path w="4114800" h="952500">
                <a:moveTo>
                  <a:pt x="0" y="952500"/>
                </a:moveTo>
                <a:lnTo>
                  <a:pt x="4114800" y="0"/>
                </a:lnTo>
              </a:path>
            </a:pathLst>
          </a:custGeom>
          <a:noFill/>
          <a:ln w="25400" cap="flat" cmpd="sng">
            <a:solidFill>
              <a:srgbClr val="F4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8" name="Picture 53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a:xfrm>
            <a:off x="4356100" y="3517900"/>
            <a:ext cx="4241800" cy="1257300"/>
          </a:xfrm>
          <a:prstGeom prst="rect">
            <a:avLst/>
          </a:prstGeom>
          <a:noFill/>
        </p:spPr>
      </p:pic>
      <p:sp>
        <p:nvSpPr>
          <p:cNvPr id="539" name="Freeform 539"/>
          <p:cNvSpPr/>
          <p:nvPr/>
        </p:nvSpPr>
        <p:spPr>
          <a:xfrm flipV="1">
            <a:off x="4419600" y="3568700"/>
            <a:ext cx="4114800" cy="1117600"/>
          </a:xfrm>
          <a:custGeom>
            <a:avLst/>
            <a:gdLst/>
            <a:ahLst/>
            <a:cxnLst/>
            <a:rect l="0" t="0" r="0" b="0"/>
            <a:pathLst>
              <a:path w="4114800" h="1117600">
                <a:moveTo>
                  <a:pt x="0" y="1117600"/>
                </a:moveTo>
                <a:cubicBezTo>
                  <a:pt x="787400" y="1109134"/>
                  <a:pt x="1574800" y="1100667"/>
                  <a:pt x="2260600" y="914400"/>
                </a:cubicBezTo>
                <a:cubicBezTo>
                  <a:pt x="2946400" y="728133"/>
                  <a:pt x="4114800" y="0"/>
                  <a:pt x="4114800" y="0"/>
                </a:cubicBezTo>
              </a:path>
            </a:pathLst>
          </a:custGeom>
          <a:noFill/>
          <a:ln w="25400" cap="flat" cmpd="sng">
            <a:solidFill>
              <a:srgbClr val="248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0" name="Rectangle 540"/>
          <p:cNvSpPr/>
          <p:nvPr/>
        </p:nvSpPr>
        <p:spPr>
          <a:xfrm>
            <a:off x="2441099" y="-6766"/>
            <a:ext cx="7361439" cy="677108"/>
          </a:xfrm>
          <a:prstGeom prst="rect">
            <a:avLst/>
          </a:prstGeom>
        </p:spPr>
        <p:txBody>
          <a:bodyPr wrap="none" lIns="0" tIns="0" rIns="0" bIns="0">
            <a:spAutoFit/>
          </a:bodyPr>
          <a:lstStyle/>
          <a:p>
            <a:pPr>
              <a:tabLst>
                <a:tab pos="2620324" algn="l"/>
                <a:tab pos="4851613" algn="l"/>
              </a:tabLst>
            </a:pPr>
            <a:r>
              <a:rPr lang="en-US" sz="4400" dirty="0">
                <a:solidFill>
                  <a:srgbClr val="000000"/>
                </a:solidFill>
                <a:latin typeface="Calibri"/>
              </a:rPr>
              <a:t>Supervised	Learning:	</a:t>
            </a:r>
            <a:r>
              <a:rPr lang="en-US" sz="4400" spc="-79" dirty="0">
                <a:solidFill>
                  <a:srgbClr val="000000"/>
                </a:solidFill>
                <a:latin typeface="Calibri"/>
              </a:rPr>
              <a:t>R</a:t>
            </a:r>
            <a:r>
              <a:rPr lang="en-US" sz="4400" dirty="0">
                <a:solidFill>
                  <a:srgbClr val="000000"/>
                </a:solidFill>
                <a:latin typeface="Calibri"/>
              </a:rPr>
              <a:t>eg</a:t>
            </a:r>
            <a:r>
              <a:rPr lang="en-US" sz="4400" spc="-57" dirty="0">
                <a:solidFill>
                  <a:srgbClr val="000000"/>
                </a:solidFill>
                <a:latin typeface="Calibri"/>
              </a:rPr>
              <a:t>r</a:t>
            </a:r>
            <a:r>
              <a:rPr lang="en-US" sz="4400" dirty="0">
                <a:solidFill>
                  <a:srgbClr val="000000"/>
                </a:solidFill>
                <a:latin typeface="Calibri"/>
              </a:rPr>
              <a:t>ession</a:t>
            </a:r>
          </a:p>
        </p:txBody>
      </p:sp>
      <p:sp>
        <p:nvSpPr>
          <p:cNvPr id="541" name="Rectangle 541"/>
          <p:cNvSpPr/>
          <p:nvPr/>
        </p:nvSpPr>
        <p:spPr>
          <a:xfrm>
            <a:off x="2072641" y="1045486"/>
            <a:ext cx="5787803" cy="492443"/>
          </a:xfrm>
          <a:prstGeom prst="rect">
            <a:avLst/>
          </a:prstGeom>
        </p:spPr>
        <p:txBody>
          <a:bodyPr wrap="none" lIns="0" tIns="0" rIns="0" bIns="0">
            <a:spAutoFit/>
          </a:bodyPr>
          <a:lstStyle/>
          <a:p>
            <a:pPr>
              <a:tabLst>
                <a:tab pos="1381983" algn="l"/>
                <a:tab pos="2069592" algn="l"/>
                <a:tab pos="2725249" algn="l"/>
                <a:tab pos="3412616" algn="l"/>
                <a:tab pos="4068274" algn="l"/>
                <a:tab pos="4571519" algn="l"/>
                <a:tab pos="5263641" algn="l"/>
              </a:tabLst>
            </a:pPr>
            <a:r>
              <a:rPr lang="en-US" sz="3200" spc="1579" dirty="0">
                <a:solidFill>
                  <a:srgbClr val="000000"/>
                </a:solidFill>
                <a:latin typeface="Arial"/>
              </a:rPr>
              <a:t>•</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x</a:t>
            </a:r>
            <a:r>
              <a:rPr lang="en-US" sz="3181" baseline="-33333" dirty="0">
                <a:solidFill>
                  <a:srgbClr val="000000"/>
                </a:solidFill>
                <a:latin typeface="Calibri"/>
              </a:rPr>
              <a:t>2</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2</a:t>
            </a:r>
            <a:r>
              <a:rPr lang="en-US" sz="3200" dirty="0">
                <a:solidFill>
                  <a:srgbClr val="000000"/>
                </a:solidFill>
                <a:latin typeface="Calibri"/>
              </a:rPr>
              <a:t>),	...,	(</a:t>
            </a:r>
            <a:r>
              <a:rPr lang="en-US" sz="3200" dirty="0">
                <a:solidFill>
                  <a:srgbClr val="000000"/>
                </a:solidFill>
                <a:latin typeface="Arial"/>
              </a:rPr>
              <a:t>x</a:t>
            </a:r>
            <a:r>
              <a:rPr lang="en-US" sz="3181" baseline="-33333" dirty="0">
                <a:solidFill>
                  <a:srgbClr val="000000"/>
                </a:solidFill>
                <a:latin typeface="Calibri"/>
              </a:rPr>
              <a:t>n</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n</a:t>
            </a:r>
            <a:r>
              <a:rPr lang="en-US" sz="3200" dirty="0">
                <a:solidFill>
                  <a:srgbClr val="000000"/>
                </a:solidFill>
                <a:latin typeface="Calibri"/>
              </a:rPr>
              <a:t>)</a:t>
            </a:r>
          </a:p>
        </p:txBody>
      </p:sp>
      <p:sp>
        <p:nvSpPr>
          <p:cNvPr id="542" name="Rectangle 542"/>
          <p:cNvSpPr/>
          <p:nvPr/>
        </p:nvSpPr>
        <p:spPr>
          <a:xfrm>
            <a:off x="2072640" y="1629686"/>
            <a:ext cx="7386638" cy="492443"/>
          </a:xfrm>
          <a:prstGeom prst="rect">
            <a:avLst/>
          </a:prstGeom>
        </p:spPr>
        <p:txBody>
          <a:bodyPr wrap="none" lIns="0" tIns="0" rIns="0" bIns="0">
            <a:spAutoFit/>
          </a:bodyPr>
          <a:lstStyle/>
          <a:p>
            <a:pPr>
              <a:tabLst>
                <a:tab pos="1359062" algn="l"/>
                <a:tab pos="1646712" algn="l"/>
                <a:tab pos="3121025" algn="l"/>
                <a:tab pos="3891023" algn="l"/>
                <a:tab pos="4330382" algn="l"/>
                <a:tab pos="5590158" algn="l"/>
                <a:tab pos="6856476" algn="l"/>
                <a:tab pos="6856476" algn="l"/>
              </a:tabLst>
            </a:pPr>
            <a:r>
              <a:rPr lang="en-US" sz="3200" spc="1579" dirty="0">
                <a:solidFill>
                  <a:srgbClr val="000000"/>
                </a:solidFill>
                <a:latin typeface="Arial"/>
              </a:rPr>
              <a:t>•</a:t>
            </a:r>
            <a:r>
              <a:rPr lang="en-US" sz="3200" dirty="0">
                <a:solidFill>
                  <a:srgbClr val="000000"/>
                </a:solidFill>
                <a:latin typeface="Calibri"/>
              </a:rPr>
              <a:t>Learn	a	function	</a:t>
            </a:r>
            <a:r>
              <a:rPr lang="en-US" sz="3200" dirty="0">
                <a:solidFill>
                  <a:srgbClr val="000000"/>
                </a:solidFill>
                <a:latin typeface="Arial"/>
              </a:rPr>
              <a:t>f</a:t>
            </a:r>
            <a:r>
              <a:rPr lang="en-US" sz="3200" dirty="0">
                <a:solidFill>
                  <a:srgbClr val="000000"/>
                </a:solidFill>
                <a:latin typeface="Calibri"/>
              </a:rPr>
              <a:t>(</a:t>
            </a:r>
            <a:r>
              <a:rPr lang="en-US" sz="3200" dirty="0">
                <a:solidFill>
                  <a:srgbClr val="000000"/>
                </a:solidFill>
                <a:latin typeface="Arial"/>
              </a:rPr>
              <a:t>x</a:t>
            </a:r>
            <a:r>
              <a:rPr lang="en-US" sz="3200" dirty="0">
                <a:solidFill>
                  <a:srgbClr val="000000"/>
                </a:solidFill>
                <a:latin typeface="Calibri"/>
              </a:rPr>
              <a:t>)	</a:t>
            </a:r>
            <a:r>
              <a:rPr lang="en-US" sz="3200" spc="-27" dirty="0">
                <a:solidFill>
                  <a:srgbClr val="000000"/>
                </a:solidFill>
                <a:latin typeface="Calibri"/>
              </a:rPr>
              <a:t>t</a:t>
            </a:r>
            <a:r>
              <a:rPr lang="en-US" sz="3200" dirty="0">
                <a:solidFill>
                  <a:srgbClr val="000000"/>
                </a:solidFill>
                <a:latin typeface="Calibri"/>
              </a:rPr>
              <a:t>o	p</a:t>
            </a:r>
            <a:r>
              <a:rPr lang="en-US" sz="3200" spc="-46" dirty="0">
                <a:solidFill>
                  <a:srgbClr val="000000"/>
                </a:solidFill>
                <a:latin typeface="Calibri"/>
              </a:rPr>
              <a:t>r</a:t>
            </a:r>
            <a:r>
              <a:rPr lang="en-US" sz="3200" dirty="0">
                <a:solidFill>
                  <a:srgbClr val="000000"/>
                </a:solidFill>
                <a:latin typeface="Calibri"/>
              </a:rPr>
              <a:t>edict	</a:t>
            </a:r>
            <a:r>
              <a:rPr lang="en-US" sz="3200" spc="731" dirty="0">
                <a:solidFill>
                  <a:srgbClr val="000000"/>
                </a:solidFill>
                <a:latin typeface="Arial"/>
              </a:rPr>
              <a:t>y</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	</a:t>
            </a:r>
          </a:p>
        </p:txBody>
      </p:sp>
      <p:sp>
        <p:nvSpPr>
          <p:cNvPr id="543" name="Rectangle 543"/>
          <p:cNvSpPr/>
          <p:nvPr/>
        </p:nvSpPr>
        <p:spPr>
          <a:xfrm>
            <a:off x="2529839" y="2223853"/>
            <a:ext cx="4496872" cy="430887"/>
          </a:xfrm>
          <a:prstGeom prst="rect">
            <a:avLst/>
          </a:prstGeom>
        </p:spPr>
        <p:txBody>
          <a:bodyPr wrap="none" lIns="0" tIns="0" rIns="0" bIns="0">
            <a:spAutoFit/>
          </a:bodyPr>
          <a:lstStyle/>
          <a:p>
            <a:pPr>
              <a:tabLst>
                <a:tab pos="842921" algn="l"/>
                <a:tab pos="2534577" algn="l"/>
                <a:tab pos="2971253" algn="l"/>
              </a:tabLst>
            </a:pPr>
            <a:r>
              <a:rPr lang="en-US" sz="2800" spc="693" dirty="0">
                <a:solidFill>
                  <a:srgbClr val="000000"/>
                </a:solidFill>
                <a:latin typeface="Arial"/>
              </a:rPr>
              <a:t>–</a:t>
            </a:r>
            <a:r>
              <a:rPr lang="en-US" sz="2800" spc="640" dirty="0">
                <a:solidFill>
                  <a:srgbClr val="000000"/>
                </a:solidFill>
                <a:latin typeface="Arial"/>
              </a:rPr>
              <a:t>y</a:t>
            </a:r>
            <a:r>
              <a:rPr lang="en-US" sz="2800" dirty="0">
                <a:solidFill>
                  <a:srgbClr val="000000"/>
                </a:solidFill>
                <a:latin typeface="Calibri"/>
              </a:rPr>
              <a:t>is	</a:t>
            </a:r>
            <a:r>
              <a:rPr lang="en-US" sz="2800" spc="-41" dirty="0">
                <a:solidFill>
                  <a:srgbClr val="000000"/>
                </a:solidFill>
                <a:latin typeface="Calibri"/>
              </a:rPr>
              <a:t>r</a:t>
            </a:r>
            <a:r>
              <a:rPr lang="en-US" sz="2800" dirty="0">
                <a:solidFill>
                  <a:srgbClr val="000000"/>
                </a:solidFill>
                <a:latin typeface="Calibri"/>
              </a:rPr>
              <a:t>eal</a:t>
            </a:r>
            <a:r>
              <a:rPr lang="en-US" sz="2800" spc="-17" dirty="0">
                <a:solidFill>
                  <a:srgbClr val="000000"/>
                </a:solidFill>
                <a:latin typeface="Calibri"/>
              </a:rPr>
              <a:t>-</a:t>
            </a:r>
            <a:r>
              <a:rPr lang="en-US" sz="2800" spc="-43" dirty="0">
                <a:solidFill>
                  <a:srgbClr val="000000"/>
                </a:solidFill>
                <a:latin typeface="Calibri"/>
              </a:rPr>
              <a:t>v</a:t>
            </a:r>
            <a:r>
              <a:rPr lang="en-US" sz="2800" dirty="0">
                <a:solidFill>
                  <a:srgbClr val="000000"/>
                </a:solidFill>
                <a:latin typeface="Calibri"/>
              </a:rPr>
              <a:t>alued	==	</a:t>
            </a:r>
            <a:r>
              <a:rPr lang="en-US" sz="2800" spc="-40" dirty="0">
                <a:solidFill>
                  <a:srgbClr val="000000"/>
                </a:solidFill>
                <a:latin typeface="Calibri"/>
              </a:rPr>
              <a:t>r</a:t>
            </a:r>
            <a:r>
              <a:rPr lang="en-US" sz="2800" dirty="0">
                <a:solidFill>
                  <a:srgbClr val="000000"/>
                </a:solidFill>
                <a:latin typeface="Calibri"/>
              </a:rPr>
              <a:t>eg</a:t>
            </a:r>
            <a:r>
              <a:rPr lang="en-US" sz="2800" spc="-40" dirty="0">
                <a:solidFill>
                  <a:srgbClr val="000000"/>
                </a:solidFill>
                <a:latin typeface="Calibri"/>
              </a:rPr>
              <a:t>r</a:t>
            </a:r>
            <a:r>
              <a:rPr lang="en-US" sz="2800" dirty="0">
                <a:solidFill>
                  <a:srgbClr val="000000"/>
                </a:solidFill>
                <a:latin typeface="Calibri"/>
              </a:rPr>
              <a:t>ession</a:t>
            </a:r>
          </a:p>
        </p:txBody>
      </p:sp>
      <p:sp>
        <p:nvSpPr>
          <p:cNvPr id="544" name="Rectangle 544"/>
          <p:cNvSpPr/>
          <p:nvPr/>
        </p:nvSpPr>
        <p:spPr>
          <a:xfrm>
            <a:off x="3663060" y="5713625"/>
            <a:ext cx="91372" cy="215444"/>
          </a:xfrm>
          <a:prstGeom prst="rect">
            <a:avLst/>
          </a:prstGeom>
        </p:spPr>
        <p:txBody>
          <a:bodyPr wrap="none" lIns="0" tIns="0" rIns="0" bIns="0">
            <a:spAutoFit/>
          </a:bodyPr>
          <a:lstStyle/>
          <a:p>
            <a:r>
              <a:rPr lang="en-US" sz="1400" dirty="0">
                <a:solidFill>
                  <a:srgbClr val="000000"/>
                </a:solidFill>
                <a:latin typeface="Calibri"/>
              </a:rPr>
              <a:t>0</a:t>
            </a:r>
          </a:p>
        </p:txBody>
      </p:sp>
      <p:sp>
        <p:nvSpPr>
          <p:cNvPr id="545" name="Rectangle 545"/>
          <p:cNvSpPr/>
          <p:nvPr/>
        </p:nvSpPr>
        <p:spPr>
          <a:xfrm>
            <a:off x="3663060" y="5406160"/>
            <a:ext cx="91372" cy="215444"/>
          </a:xfrm>
          <a:prstGeom prst="rect">
            <a:avLst/>
          </a:prstGeom>
        </p:spPr>
        <p:txBody>
          <a:bodyPr wrap="none" lIns="0" tIns="0" rIns="0" bIns="0">
            <a:spAutoFit/>
          </a:bodyPr>
          <a:lstStyle/>
          <a:p>
            <a:r>
              <a:rPr lang="en-US" sz="1400" dirty="0">
                <a:solidFill>
                  <a:srgbClr val="000000"/>
                </a:solidFill>
                <a:latin typeface="Calibri"/>
              </a:rPr>
              <a:t>1</a:t>
            </a:r>
          </a:p>
        </p:txBody>
      </p:sp>
      <p:sp>
        <p:nvSpPr>
          <p:cNvPr id="546" name="Rectangle 546"/>
          <p:cNvSpPr/>
          <p:nvPr/>
        </p:nvSpPr>
        <p:spPr>
          <a:xfrm>
            <a:off x="3663060" y="5098695"/>
            <a:ext cx="91372" cy="215444"/>
          </a:xfrm>
          <a:prstGeom prst="rect">
            <a:avLst/>
          </a:prstGeom>
        </p:spPr>
        <p:txBody>
          <a:bodyPr wrap="none" lIns="0" tIns="0" rIns="0" bIns="0">
            <a:spAutoFit/>
          </a:bodyPr>
          <a:lstStyle/>
          <a:p>
            <a:r>
              <a:rPr lang="en-US" sz="1400" dirty="0">
                <a:solidFill>
                  <a:srgbClr val="000000"/>
                </a:solidFill>
                <a:latin typeface="Calibri"/>
              </a:rPr>
              <a:t>2</a:t>
            </a:r>
          </a:p>
        </p:txBody>
      </p:sp>
      <p:sp>
        <p:nvSpPr>
          <p:cNvPr id="547" name="Rectangle 547"/>
          <p:cNvSpPr/>
          <p:nvPr/>
        </p:nvSpPr>
        <p:spPr>
          <a:xfrm>
            <a:off x="3663060" y="4791230"/>
            <a:ext cx="91372" cy="215444"/>
          </a:xfrm>
          <a:prstGeom prst="rect">
            <a:avLst/>
          </a:prstGeom>
        </p:spPr>
        <p:txBody>
          <a:bodyPr wrap="none" lIns="0" tIns="0" rIns="0" bIns="0">
            <a:spAutoFit/>
          </a:bodyPr>
          <a:lstStyle/>
          <a:p>
            <a:r>
              <a:rPr lang="en-US" sz="1400" dirty="0">
                <a:solidFill>
                  <a:srgbClr val="000000"/>
                </a:solidFill>
                <a:latin typeface="Calibri"/>
              </a:rPr>
              <a:t>3</a:t>
            </a:r>
          </a:p>
        </p:txBody>
      </p:sp>
      <p:sp>
        <p:nvSpPr>
          <p:cNvPr id="548" name="Rectangle 548"/>
          <p:cNvSpPr/>
          <p:nvPr/>
        </p:nvSpPr>
        <p:spPr>
          <a:xfrm>
            <a:off x="3663060" y="4483766"/>
            <a:ext cx="91372" cy="215444"/>
          </a:xfrm>
          <a:prstGeom prst="rect">
            <a:avLst/>
          </a:prstGeom>
        </p:spPr>
        <p:txBody>
          <a:bodyPr wrap="none" lIns="0" tIns="0" rIns="0" bIns="0">
            <a:spAutoFit/>
          </a:bodyPr>
          <a:lstStyle/>
          <a:p>
            <a:r>
              <a:rPr lang="en-US" sz="1400" dirty="0">
                <a:solidFill>
                  <a:srgbClr val="000000"/>
                </a:solidFill>
                <a:latin typeface="Calibri"/>
              </a:rPr>
              <a:t>4</a:t>
            </a:r>
          </a:p>
        </p:txBody>
      </p:sp>
      <p:sp>
        <p:nvSpPr>
          <p:cNvPr id="549" name="Rectangle 549"/>
          <p:cNvSpPr/>
          <p:nvPr/>
        </p:nvSpPr>
        <p:spPr>
          <a:xfrm>
            <a:off x="3663060" y="4176300"/>
            <a:ext cx="91372" cy="215444"/>
          </a:xfrm>
          <a:prstGeom prst="rect">
            <a:avLst/>
          </a:prstGeom>
        </p:spPr>
        <p:txBody>
          <a:bodyPr wrap="none" lIns="0" tIns="0" rIns="0" bIns="0">
            <a:spAutoFit/>
          </a:bodyPr>
          <a:lstStyle/>
          <a:p>
            <a:r>
              <a:rPr lang="en-US" sz="1400" dirty="0">
                <a:solidFill>
                  <a:srgbClr val="000000"/>
                </a:solidFill>
                <a:latin typeface="Calibri"/>
              </a:rPr>
              <a:t>5</a:t>
            </a:r>
          </a:p>
        </p:txBody>
      </p:sp>
      <p:sp>
        <p:nvSpPr>
          <p:cNvPr id="550" name="Rectangle 550"/>
          <p:cNvSpPr/>
          <p:nvPr/>
        </p:nvSpPr>
        <p:spPr>
          <a:xfrm>
            <a:off x="3663060" y="3868836"/>
            <a:ext cx="91372" cy="215444"/>
          </a:xfrm>
          <a:prstGeom prst="rect">
            <a:avLst/>
          </a:prstGeom>
        </p:spPr>
        <p:txBody>
          <a:bodyPr wrap="none" lIns="0" tIns="0" rIns="0" bIns="0">
            <a:spAutoFit/>
          </a:bodyPr>
          <a:lstStyle/>
          <a:p>
            <a:r>
              <a:rPr lang="en-US" sz="1400" dirty="0">
                <a:solidFill>
                  <a:srgbClr val="000000"/>
                </a:solidFill>
                <a:latin typeface="Calibri"/>
              </a:rPr>
              <a:t>6</a:t>
            </a:r>
          </a:p>
        </p:txBody>
      </p:sp>
      <p:sp>
        <p:nvSpPr>
          <p:cNvPr id="551" name="Rectangle 551"/>
          <p:cNvSpPr/>
          <p:nvPr/>
        </p:nvSpPr>
        <p:spPr>
          <a:xfrm>
            <a:off x="3663060" y="3561371"/>
            <a:ext cx="91372" cy="215444"/>
          </a:xfrm>
          <a:prstGeom prst="rect">
            <a:avLst/>
          </a:prstGeom>
        </p:spPr>
        <p:txBody>
          <a:bodyPr wrap="none" lIns="0" tIns="0" rIns="0" bIns="0">
            <a:spAutoFit/>
          </a:bodyPr>
          <a:lstStyle/>
          <a:p>
            <a:r>
              <a:rPr lang="en-US" sz="1400" dirty="0">
                <a:solidFill>
                  <a:srgbClr val="000000"/>
                </a:solidFill>
                <a:latin typeface="Calibri"/>
              </a:rPr>
              <a:t>7</a:t>
            </a:r>
          </a:p>
        </p:txBody>
      </p:sp>
      <p:sp>
        <p:nvSpPr>
          <p:cNvPr id="552" name="Rectangle 552"/>
          <p:cNvSpPr/>
          <p:nvPr/>
        </p:nvSpPr>
        <p:spPr>
          <a:xfrm>
            <a:off x="3663060" y="3253907"/>
            <a:ext cx="91372" cy="215444"/>
          </a:xfrm>
          <a:prstGeom prst="rect">
            <a:avLst/>
          </a:prstGeom>
        </p:spPr>
        <p:txBody>
          <a:bodyPr wrap="none" lIns="0" tIns="0" rIns="0" bIns="0">
            <a:spAutoFit/>
          </a:bodyPr>
          <a:lstStyle/>
          <a:p>
            <a:r>
              <a:rPr lang="en-US" sz="1400" dirty="0">
                <a:solidFill>
                  <a:srgbClr val="000000"/>
                </a:solidFill>
                <a:latin typeface="Calibri"/>
              </a:rPr>
              <a:t>8</a:t>
            </a:r>
          </a:p>
        </p:txBody>
      </p:sp>
      <p:sp>
        <p:nvSpPr>
          <p:cNvPr id="553" name="Rectangle 553"/>
          <p:cNvSpPr/>
          <p:nvPr/>
        </p:nvSpPr>
        <p:spPr>
          <a:xfrm>
            <a:off x="3663060" y="2946441"/>
            <a:ext cx="91372" cy="215444"/>
          </a:xfrm>
          <a:prstGeom prst="rect">
            <a:avLst/>
          </a:prstGeom>
        </p:spPr>
        <p:txBody>
          <a:bodyPr wrap="none" lIns="0" tIns="0" rIns="0" bIns="0">
            <a:spAutoFit/>
          </a:bodyPr>
          <a:lstStyle/>
          <a:p>
            <a:r>
              <a:rPr lang="en-US" sz="1400" dirty="0">
                <a:solidFill>
                  <a:srgbClr val="000000"/>
                </a:solidFill>
                <a:latin typeface="Calibri"/>
              </a:rPr>
              <a:t>9</a:t>
            </a:r>
          </a:p>
        </p:txBody>
      </p:sp>
      <p:sp>
        <p:nvSpPr>
          <p:cNvPr id="554" name="Rectangle 554"/>
          <p:cNvSpPr/>
          <p:nvPr/>
        </p:nvSpPr>
        <p:spPr>
          <a:xfrm>
            <a:off x="3737906" y="5935006"/>
            <a:ext cx="5341847" cy="215444"/>
          </a:xfrm>
          <a:prstGeom prst="rect">
            <a:avLst/>
          </a:prstGeom>
        </p:spPr>
        <p:txBody>
          <a:bodyPr wrap="none" lIns="0" tIns="0" rIns="0" bIns="0">
            <a:spAutoFit/>
          </a:bodyPr>
          <a:lstStyle/>
          <a:p>
            <a:pPr>
              <a:tabLst>
                <a:tab pos="985639" algn="l"/>
                <a:tab pos="1971277" algn="l"/>
                <a:tab pos="2956915" algn="l"/>
                <a:tab pos="3942553" algn="l"/>
                <a:tab pos="4928192" algn="l"/>
              </a:tabLst>
            </a:pPr>
            <a:r>
              <a:rPr lang="en-US" sz="1400" dirty="0">
                <a:solidFill>
                  <a:srgbClr val="000000"/>
                </a:solidFill>
                <a:latin typeface="Calibri"/>
              </a:rPr>
              <a:t>1970	1980	1990	2000	2010	2020</a:t>
            </a:r>
          </a:p>
        </p:txBody>
      </p:sp>
      <p:sp>
        <p:nvSpPr>
          <p:cNvPr id="555" name="Rectangle 555"/>
          <p:cNvSpPr/>
          <p:nvPr/>
        </p:nvSpPr>
        <p:spPr>
          <a:xfrm rot="-5400000">
            <a:off x="2094827" y="4237086"/>
            <a:ext cx="2357440" cy="426335"/>
          </a:xfrm>
          <a:prstGeom prst="rect">
            <a:avLst/>
          </a:prstGeom>
        </p:spPr>
        <p:txBody>
          <a:bodyPr wrap="none" lIns="0" tIns="0" rIns="0" bIns="0">
            <a:spAutoFit/>
          </a:bodyPr>
          <a:lstStyle/>
          <a:p>
            <a:pPr>
              <a:tabLst>
                <a:tab pos="850417" algn="l"/>
                <a:tab pos="1313319" algn="l"/>
                <a:tab pos="1614868" algn="l"/>
                <a:tab pos="1866455" algn="l"/>
              </a:tabLst>
            </a:pPr>
            <a:r>
              <a:rPr lang="en-US" sz="1400" b="1" dirty="0">
                <a:solidFill>
                  <a:srgbClr val="000000"/>
                </a:solidFill>
                <a:latin typeface="Calibri"/>
              </a:rPr>
              <a:t>Sep</a:t>
            </a:r>
            <a:r>
              <a:rPr lang="en-US" sz="1400" b="1" spc="-18" dirty="0">
                <a:solidFill>
                  <a:srgbClr val="000000"/>
                </a:solidFill>
                <a:latin typeface="Calibri"/>
              </a:rPr>
              <a:t>t</a:t>
            </a:r>
            <a:r>
              <a:rPr lang="en-US" sz="1400" b="1" dirty="0">
                <a:solidFill>
                  <a:srgbClr val="000000"/>
                </a:solidFill>
                <a:latin typeface="Calibri"/>
              </a:rPr>
              <a:t>ember	A</a:t>
            </a:r>
            <a:r>
              <a:rPr lang="en-US" sz="1400" b="1" spc="-19" dirty="0">
                <a:solidFill>
                  <a:srgbClr val="000000"/>
                </a:solidFill>
                <a:latin typeface="Calibri"/>
              </a:rPr>
              <a:t>r</a:t>
            </a:r>
            <a:r>
              <a:rPr lang="en-US" sz="1400" b="1" dirty="0">
                <a:solidFill>
                  <a:srgbClr val="000000"/>
                </a:solidFill>
                <a:latin typeface="Calibri"/>
              </a:rPr>
              <a:t>ctic	Sea	Ice	Ex</a:t>
            </a:r>
            <a:r>
              <a:rPr lang="en-US" sz="1400" b="1" spc="-18" dirty="0">
                <a:solidFill>
                  <a:srgbClr val="000000"/>
                </a:solidFill>
                <a:latin typeface="Calibri"/>
              </a:rPr>
              <a:t>t</a:t>
            </a:r>
            <a:r>
              <a:rPr lang="en-US" sz="1400" b="1" dirty="0">
                <a:solidFill>
                  <a:srgbClr val="000000"/>
                </a:solidFill>
                <a:latin typeface="Calibri"/>
              </a:rPr>
              <a:t>e</a:t>
            </a:r>
            <a:r>
              <a:rPr lang="en-US" sz="1400" b="1" spc="-14" dirty="0">
                <a:solidFill>
                  <a:srgbClr val="000000"/>
                </a:solidFill>
                <a:latin typeface="Calibri"/>
              </a:rPr>
              <a:t>n</a:t>
            </a:r>
            <a:r>
              <a:rPr lang="en-US" sz="1400" b="1" dirty="0">
                <a:solidFill>
                  <a:srgbClr val="000000"/>
                </a:solidFill>
                <a:latin typeface="Calibri"/>
              </a:rPr>
              <a:t>t</a:t>
            </a:r>
          </a:p>
          <a:p>
            <a:pPr marL="514730">
              <a:lnSpc>
                <a:spcPts val="1700"/>
              </a:lnSpc>
              <a:tabLst>
                <a:tab pos="1332770" algn="l"/>
                <a:tab pos="1539338" algn="l"/>
              </a:tabLst>
            </a:pPr>
            <a:r>
              <a:rPr lang="en-US" sz="1400" b="1" dirty="0">
                <a:solidFill>
                  <a:srgbClr val="000000"/>
                </a:solidFill>
                <a:latin typeface="Calibri"/>
              </a:rPr>
              <a:t>(1,000,000	sq	km)</a:t>
            </a:r>
          </a:p>
        </p:txBody>
      </p:sp>
      <p:sp>
        <p:nvSpPr>
          <p:cNvPr id="556" name="Rectangle 556"/>
          <p:cNvSpPr/>
          <p:nvPr/>
        </p:nvSpPr>
        <p:spPr>
          <a:xfrm>
            <a:off x="6222893" y="6196499"/>
            <a:ext cx="306174" cy="215444"/>
          </a:xfrm>
          <a:prstGeom prst="rect">
            <a:avLst/>
          </a:prstGeom>
        </p:spPr>
        <p:txBody>
          <a:bodyPr wrap="none" lIns="0" tIns="0" rIns="0" bIns="0">
            <a:spAutoFit/>
          </a:bodyPr>
          <a:lstStyle/>
          <a:p>
            <a:r>
              <a:rPr lang="en-US" sz="1400" b="1" spc="-113" dirty="0">
                <a:solidFill>
                  <a:srgbClr val="000000"/>
                </a:solidFill>
                <a:latin typeface="Calibri"/>
              </a:rPr>
              <a:t>Y</a:t>
            </a:r>
            <a:r>
              <a:rPr lang="en-US" sz="1400" b="1" dirty="0">
                <a:solidFill>
                  <a:srgbClr val="000000"/>
                </a:solidFill>
                <a:latin typeface="Calibri"/>
              </a:rPr>
              <a:t>ear</a:t>
            </a:r>
          </a:p>
        </p:txBody>
      </p:sp>
      <p:sp>
        <p:nvSpPr>
          <p:cNvPr id="557" name="Rectangle 557"/>
          <p:cNvSpPr/>
          <p:nvPr/>
        </p:nvSpPr>
        <p:spPr>
          <a:xfrm>
            <a:off x="1615439" y="6548359"/>
            <a:ext cx="5745804" cy="215444"/>
          </a:xfrm>
          <a:prstGeom prst="rect">
            <a:avLst/>
          </a:prstGeom>
        </p:spPr>
        <p:txBody>
          <a:bodyPr wrap="none" lIns="0" tIns="0" rIns="0" bIns="0">
            <a:spAutoFit/>
          </a:bodyPr>
          <a:lstStyle/>
          <a:p>
            <a:pPr>
              <a:tabLst>
                <a:tab pos="377238" algn="l"/>
                <a:tab pos="764895" algn="l"/>
                <a:tab pos="961738" algn="l"/>
                <a:tab pos="1364081" algn="l"/>
                <a:tab pos="1930801" algn="l"/>
                <a:tab pos="2118131" algn="l"/>
                <a:tab pos="2796616" algn="l"/>
                <a:tab pos="3599187" algn="l"/>
                <a:tab pos="4191954" algn="l"/>
                <a:tab pos="4457055" algn="l"/>
                <a:tab pos="5090467" algn="l"/>
                <a:tab pos="5220634" algn="l"/>
              </a:tabLst>
            </a:pPr>
            <a:r>
              <a:rPr lang="en-US" sz="1400" dirty="0">
                <a:solidFill>
                  <a:srgbClr val="000000"/>
                </a:solidFill>
                <a:latin typeface="Calibri"/>
              </a:rPr>
              <a:t>Da</a:t>
            </a:r>
            <a:r>
              <a:rPr lang="en-US" sz="1400" spc="-12" dirty="0">
                <a:solidFill>
                  <a:srgbClr val="000000"/>
                </a:solidFill>
                <a:latin typeface="Calibri"/>
              </a:rPr>
              <a:t>t</a:t>
            </a:r>
            <a:r>
              <a:rPr lang="en-US" sz="1400" dirty="0">
                <a:solidFill>
                  <a:srgbClr val="000000"/>
                </a:solidFill>
                <a:latin typeface="Calibri"/>
              </a:rPr>
              <a:t>a	f</a:t>
            </a:r>
            <a:r>
              <a:rPr lang="en-US" sz="1400" spc="-24" dirty="0">
                <a:solidFill>
                  <a:srgbClr val="000000"/>
                </a:solidFill>
                <a:latin typeface="Calibri"/>
              </a:rPr>
              <a:t>r</a:t>
            </a:r>
            <a:r>
              <a:rPr lang="en-US" sz="1400" dirty="0">
                <a:solidFill>
                  <a:srgbClr val="000000"/>
                </a:solidFill>
                <a:latin typeface="Calibri"/>
              </a:rPr>
              <a:t>om	G.	Wi</a:t>
            </a:r>
            <a:r>
              <a:rPr lang="en-US" sz="1400" spc="-14" dirty="0">
                <a:solidFill>
                  <a:srgbClr val="000000"/>
                </a:solidFill>
                <a:latin typeface="Calibri"/>
              </a:rPr>
              <a:t>t</a:t>
            </a:r>
            <a:r>
              <a:rPr lang="en-US" sz="1400" dirty="0">
                <a:solidFill>
                  <a:srgbClr val="000000"/>
                </a:solidFill>
                <a:latin typeface="Calibri"/>
              </a:rPr>
              <a:t>t.	Journal	of	S</a:t>
            </a:r>
            <a:r>
              <a:rPr lang="en-US" sz="1400" spc="-12" dirty="0">
                <a:solidFill>
                  <a:srgbClr val="000000"/>
                </a:solidFill>
                <a:latin typeface="Calibri"/>
              </a:rPr>
              <a:t>t</a:t>
            </a:r>
            <a:r>
              <a:rPr lang="en-US" sz="1400" dirty="0">
                <a:solidFill>
                  <a:srgbClr val="000000"/>
                </a:solidFill>
                <a:latin typeface="Calibri"/>
              </a:rPr>
              <a:t>ati</a:t>
            </a:r>
            <a:r>
              <a:rPr lang="en-US" sz="1400" spc="-13" dirty="0">
                <a:solidFill>
                  <a:srgbClr val="000000"/>
                </a:solidFill>
                <a:latin typeface="Calibri"/>
              </a:rPr>
              <a:t>s</a:t>
            </a:r>
            <a:r>
              <a:rPr lang="en-US" sz="1400" dirty="0">
                <a:solidFill>
                  <a:srgbClr val="000000"/>
                </a:solidFill>
                <a:latin typeface="Calibri"/>
              </a:rPr>
              <a:t>tics	</a:t>
            </a:r>
            <a:r>
              <a:rPr lang="en-US" sz="1400" spc="-16" dirty="0">
                <a:solidFill>
                  <a:srgbClr val="000000"/>
                </a:solidFill>
                <a:latin typeface="Calibri"/>
              </a:rPr>
              <a:t>E</a:t>
            </a:r>
            <a:r>
              <a:rPr lang="en-US" sz="1400" dirty="0">
                <a:solidFill>
                  <a:srgbClr val="000000"/>
                </a:solidFill>
                <a:latin typeface="Calibri"/>
              </a:rPr>
              <a:t>du</a:t>
            </a:r>
            <a:r>
              <a:rPr lang="en-US" sz="1400" spc="-16" dirty="0">
                <a:solidFill>
                  <a:srgbClr val="000000"/>
                </a:solidFill>
                <a:latin typeface="Calibri"/>
              </a:rPr>
              <a:t>c</a:t>
            </a:r>
            <a:r>
              <a:rPr lang="en-US" sz="1400" dirty="0">
                <a:solidFill>
                  <a:srgbClr val="000000"/>
                </a:solidFill>
                <a:latin typeface="Calibri"/>
              </a:rPr>
              <a:t>ation,	</a:t>
            </a:r>
            <a:r>
              <a:rPr lang="en-US" sz="1400" spc="-52" dirty="0">
                <a:solidFill>
                  <a:srgbClr val="000000"/>
                </a:solidFill>
                <a:latin typeface="Calibri"/>
              </a:rPr>
              <a:t>V</a:t>
            </a:r>
            <a:r>
              <a:rPr lang="en-US" sz="1400" dirty="0">
                <a:solidFill>
                  <a:srgbClr val="000000"/>
                </a:solidFill>
                <a:latin typeface="Calibri"/>
              </a:rPr>
              <a:t>olume	21,	Number	1	(2013)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EE2E-C5C9-9742-2A32-83FE27B6C1B3}"/>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6ED3F92D-1222-7684-B507-B6AB8FDD7A40}"/>
              </a:ext>
            </a:extLst>
          </p:cNvPr>
          <p:cNvGraphicFramePr>
            <a:graphicFrameLocks noGrp="1"/>
          </p:cNvGraphicFramePr>
          <p:nvPr>
            <p:ph idx="1"/>
            <p:extLst>
              <p:ext uri="{D42A27DB-BD31-4B8C-83A1-F6EECF244321}">
                <p14:modId xmlns:p14="http://schemas.microsoft.com/office/powerpoint/2010/main" val="224039016"/>
              </p:ext>
            </p:extLst>
          </p:nvPr>
        </p:nvGraphicFramePr>
        <p:xfrm>
          <a:off x="2398143" y="0"/>
          <a:ext cx="6711352" cy="6812620"/>
        </p:xfrm>
        <a:graphic>
          <a:graphicData uri="http://schemas.openxmlformats.org/drawingml/2006/table">
            <a:tbl>
              <a:tblPr firstRow="1" bandRow="1">
                <a:tableStyleId>{5C22544A-7EE6-4342-B048-85BDC9FD1C3A}</a:tableStyleId>
              </a:tblPr>
              <a:tblGrid>
                <a:gridCol w="1677838">
                  <a:extLst>
                    <a:ext uri="{9D8B030D-6E8A-4147-A177-3AD203B41FA5}">
                      <a16:colId xmlns:a16="http://schemas.microsoft.com/office/drawing/2014/main" val="4017665434"/>
                    </a:ext>
                  </a:extLst>
                </a:gridCol>
                <a:gridCol w="1677838">
                  <a:extLst>
                    <a:ext uri="{9D8B030D-6E8A-4147-A177-3AD203B41FA5}">
                      <a16:colId xmlns:a16="http://schemas.microsoft.com/office/drawing/2014/main" val="1307544875"/>
                    </a:ext>
                  </a:extLst>
                </a:gridCol>
                <a:gridCol w="1677838">
                  <a:extLst>
                    <a:ext uri="{9D8B030D-6E8A-4147-A177-3AD203B41FA5}">
                      <a16:colId xmlns:a16="http://schemas.microsoft.com/office/drawing/2014/main" val="2316286050"/>
                    </a:ext>
                  </a:extLst>
                </a:gridCol>
                <a:gridCol w="1677838">
                  <a:extLst>
                    <a:ext uri="{9D8B030D-6E8A-4147-A177-3AD203B41FA5}">
                      <a16:colId xmlns:a16="http://schemas.microsoft.com/office/drawing/2014/main" val="3369583328"/>
                    </a:ext>
                  </a:extLst>
                </a:gridCol>
              </a:tblGrid>
              <a:tr h="625067">
                <a:tc>
                  <a:txBody>
                    <a:bodyPr/>
                    <a:lstStyle/>
                    <a:p>
                      <a:pPr algn="ctr"/>
                      <a:r>
                        <a:rPr lang="en-US" dirty="0"/>
                        <a:t>Plot ID</a:t>
                      </a:r>
                    </a:p>
                  </a:txBody>
                  <a:tcPr anchor="ctr"/>
                </a:tc>
                <a:tc>
                  <a:txBody>
                    <a:bodyPr/>
                    <a:lstStyle/>
                    <a:p>
                      <a:pPr algn="ctr"/>
                      <a:r>
                        <a:rPr lang="en-US" dirty="0"/>
                        <a:t>Size of Plot (sq. meters)</a:t>
                      </a:r>
                    </a:p>
                  </a:txBody>
                  <a:tcPr anchor="ctr"/>
                </a:tc>
                <a:tc>
                  <a:txBody>
                    <a:bodyPr/>
                    <a:lstStyle/>
                    <a:p>
                      <a:pPr algn="ctr" fontAlgn="b"/>
                      <a:r>
                        <a:rPr lang="en-US" dirty="0"/>
                        <a:t>Distance from Airport (km)</a:t>
                      </a:r>
                    </a:p>
                  </a:txBody>
                  <a:tcPr marL="7447" marR="7447" marT="7447" marB="0" anchor="b"/>
                </a:tc>
                <a:tc>
                  <a:txBody>
                    <a:bodyPr/>
                    <a:lstStyle/>
                    <a:p>
                      <a:pPr algn="ctr"/>
                      <a:r>
                        <a:rPr lang="en-US" dirty="0"/>
                        <a:t>Land Price (GHS)</a:t>
                      </a:r>
                    </a:p>
                  </a:txBody>
                  <a:tcPr anchor="ctr"/>
                </a:tc>
                <a:extLst>
                  <a:ext uri="{0D108BD9-81ED-4DB2-BD59-A6C34878D82A}">
                    <a16:rowId xmlns:a16="http://schemas.microsoft.com/office/drawing/2014/main" val="3382990005"/>
                  </a:ext>
                </a:extLst>
              </a:tr>
              <a:tr h="308627">
                <a:tc>
                  <a:txBody>
                    <a:bodyPr/>
                    <a:lstStyle/>
                    <a:p>
                      <a:pPr algn="ctr"/>
                      <a:r>
                        <a:rPr lang="en-US" sz="1400" dirty="0"/>
                        <a:t>1</a:t>
                      </a:r>
                    </a:p>
                  </a:txBody>
                  <a:tcPr anchor="ctr"/>
                </a:tc>
                <a:tc>
                  <a:txBody>
                    <a:bodyPr/>
                    <a:lstStyle/>
                    <a:p>
                      <a:pPr algn="ctr"/>
                      <a:r>
                        <a:rPr lang="en-US" sz="1400"/>
                        <a:t>250</a:t>
                      </a:r>
                    </a:p>
                  </a:txBody>
                  <a:tcPr anchor="ctr"/>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25,000</a:t>
                      </a:r>
                    </a:p>
                  </a:txBody>
                  <a:tcPr anchor="ctr"/>
                </a:tc>
                <a:extLst>
                  <a:ext uri="{0D108BD9-81ED-4DB2-BD59-A6C34878D82A}">
                    <a16:rowId xmlns:a16="http://schemas.microsoft.com/office/drawing/2014/main" val="4216685177"/>
                  </a:ext>
                </a:extLst>
              </a:tr>
              <a:tr h="308627">
                <a:tc>
                  <a:txBody>
                    <a:bodyPr/>
                    <a:lstStyle/>
                    <a:p>
                      <a:pPr algn="ctr"/>
                      <a:r>
                        <a:rPr lang="en-US" sz="1400" dirty="0"/>
                        <a:t>2</a:t>
                      </a:r>
                    </a:p>
                  </a:txBody>
                  <a:tcPr anchor="ctr"/>
                </a:tc>
                <a:tc>
                  <a:txBody>
                    <a:bodyPr/>
                    <a:lstStyle/>
                    <a:p>
                      <a:pPr algn="ctr"/>
                      <a:r>
                        <a:rPr lang="en-US" sz="1400"/>
                        <a:t>300</a:t>
                      </a:r>
                    </a:p>
                  </a:txBody>
                  <a:tcPr anchor="ctr"/>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28,500</a:t>
                      </a:r>
                    </a:p>
                  </a:txBody>
                  <a:tcPr anchor="ctr"/>
                </a:tc>
                <a:extLst>
                  <a:ext uri="{0D108BD9-81ED-4DB2-BD59-A6C34878D82A}">
                    <a16:rowId xmlns:a16="http://schemas.microsoft.com/office/drawing/2014/main" val="2576892697"/>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3</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150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15,750</a:t>
                      </a:r>
                    </a:p>
                  </a:txBody>
                  <a:tcPr marL="9525" marR="9525" marT="9525" marB="0" anchor="ctr"/>
                </a:tc>
                <a:extLst>
                  <a:ext uri="{0D108BD9-81ED-4DB2-BD59-A6C34878D82A}">
                    <a16:rowId xmlns:a16="http://schemas.microsoft.com/office/drawing/2014/main" val="1105676969"/>
                  </a:ext>
                </a:extLst>
              </a:tr>
              <a:tr h="308627">
                <a:tc>
                  <a:txBody>
                    <a:bodyPr/>
                    <a:lstStyle/>
                    <a:p>
                      <a:pPr algn="ctr" fontAlgn="ctr"/>
                      <a:r>
                        <a:rPr lang="en-US" sz="1400" b="0" i="0" u="none" strike="noStrike">
                          <a:solidFill>
                            <a:srgbClr val="000000"/>
                          </a:solidFill>
                          <a:effectLst/>
                          <a:latin typeface="Aptos Narrow" panose="020B00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400</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36,000</a:t>
                      </a:r>
                    </a:p>
                  </a:txBody>
                  <a:tcPr marL="9525" marR="9525" marT="9525" marB="0" anchor="ctr"/>
                </a:tc>
                <a:extLst>
                  <a:ext uri="{0D108BD9-81ED-4DB2-BD59-A6C34878D82A}">
                    <a16:rowId xmlns:a16="http://schemas.microsoft.com/office/drawing/2014/main" val="222021072"/>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45,500</a:t>
                      </a:r>
                    </a:p>
                  </a:txBody>
                  <a:tcPr marL="9525" marR="9525" marT="9525" marB="0" anchor="ctr"/>
                </a:tc>
                <a:extLst>
                  <a:ext uri="{0D108BD9-81ED-4DB2-BD59-A6C34878D82A}">
                    <a16:rowId xmlns:a16="http://schemas.microsoft.com/office/drawing/2014/main" val="2912396278"/>
                  </a:ext>
                </a:extLst>
              </a:tr>
              <a:tr h="308627">
                <a:tc>
                  <a:txBody>
                    <a:bodyPr/>
                    <a:lstStyle/>
                    <a:p>
                      <a:pPr algn="ctr" fontAlgn="ctr"/>
                      <a:r>
                        <a:rPr lang="en-US" sz="1400" b="0" i="0" u="none" strike="noStrike">
                          <a:solidFill>
                            <a:srgbClr val="000000"/>
                          </a:solidFill>
                          <a:effectLst/>
                          <a:latin typeface="Aptos Narrow" panose="020B00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52,200</a:t>
                      </a:r>
                    </a:p>
                  </a:txBody>
                  <a:tcPr marL="9525" marR="9525" marT="9525" marB="0" anchor="ctr"/>
                </a:tc>
                <a:extLst>
                  <a:ext uri="{0D108BD9-81ED-4DB2-BD59-A6C34878D82A}">
                    <a16:rowId xmlns:a16="http://schemas.microsoft.com/office/drawing/2014/main" val="3436481586"/>
                  </a:ext>
                </a:extLst>
              </a:tr>
              <a:tr h="308627">
                <a:tc>
                  <a:txBody>
                    <a:bodyPr/>
                    <a:lstStyle/>
                    <a:p>
                      <a:pPr algn="ctr" fontAlgn="ctr"/>
                      <a:r>
                        <a:rPr lang="en-US" sz="1400" b="0" i="0" u="none" strike="noStrike">
                          <a:solidFill>
                            <a:srgbClr val="000000"/>
                          </a:solidFill>
                          <a:effectLst/>
                          <a:latin typeface="Aptos Narrow" panose="020B00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32,000</a:t>
                      </a:r>
                    </a:p>
                  </a:txBody>
                  <a:tcPr marL="9525" marR="9525" marT="9525" marB="0" anchor="ctr"/>
                </a:tc>
                <a:extLst>
                  <a:ext uri="{0D108BD9-81ED-4DB2-BD59-A6C34878D82A}">
                    <a16:rowId xmlns:a16="http://schemas.microsoft.com/office/drawing/2014/main" val="905456334"/>
                  </a:ext>
                </a:extLst>
              </a:tr>
              <a:tr h="308627">
                <a:tc>
                  <a:txBody>
                    <a:bodyPr/>
                    <a:lstStyle/>
                    <a:p>
                      <a:pPr algn="ctr" fontAlgn="ctr"/>
                      <a:r>
                        <a:rPr lang="en-US" sz="1400" b="0" i="0" u="none" strike="noStrike">
                          <a:solidFill>
                            <a:srgbClr val="000000"/>
                          </a:solidFill>
                          <a:effectLst/>
                          <a:latin typeface="Aptos Narrow" panose="020B00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40,500</a:t>
                      </a:r>
                    </a:p>
                  </a:txBody>
                  <a:tcPr marL="9525" marR="9525" marT="9525" marB="0" anchor="ctr"/>
                </a:tc>
                <a:extLst>
                  <a:ext uri="{0D108BD9-81ED-4DB2-BD59-A6C34878D82A}">
                    <a16:rowId xmlns:a16="http://schemas.microsoft.com/office/drawing/2014/main" val="2031739045"/>
                  </a:ext>
                </a:extLst>
              </a:tr>
              <a:tr h="308627">
                <a:tc>
                  <a:txBody>
                    <a:bodyPr/>
                    <a:lstStyle/>
                    <a:p>
                      <a:pPr algn="ctr" fontAlgn="ctr"/>
                      <a:r>
                        <a:rPr lang="en-US" sz="1400" b="0" i="0" u="none" strike="noStrike">
                          <a:solidFill>
                            <a:srgbClr val="000000"/>
                          </a:solidFill>
                          <a:effectLst/>
                          <a:latin typeface="Aptos Narrow" panose="020B00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200</a:t>
                      </a:r>
                    </a:p>
                  </a:txBody>
                  <a:tcPr marL="9525" marR="9525" marT="9525" marB="0" anchor="ctr"/>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19,000</a:t>
                      </a:r>
                    </a:p>
                  </a:txBody>
                  <a:tcPr marL="9525" marR="9525" marT="9525" marB="0" anchor="ctr"/>
                </a:tc>
                <a:extLst>
                  <a:ext uri="{0D108BD9-81ED-4DB2-BD59-A6C34878D82A}">
                    <a16:rowId xmlns:a16="http://schemas.microsoft.com/office/drawing/2014/main" val="2905792010"/>
                  </a:ext>
                </a:extLst>
              </a:tr>
              <a:tr h="308627">
                <a:tc>
                  <a:txBody>
                    <a:bodyPr/>
                    <a:lstStyle/>
                    <a:p>
                      <a:pPr algn="ctr" fontAlgn="ctr"/>
                      <a:r>
                        <a:rPr lang="en-US" sz="1400" b="0" i="0" u="none" strike="noStrike">
                          <a:solidFill>
                            <a:srgbClr val="000000"/>
                          </a:solidFill>
                          <a:effectLst/>
                          <a:latin typeface="Aptos Narrow" panose="020B00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27,250</a:t>
                      </a:r>
                    </a:p>
                  </a:txBody>
                  <a:tcPr marL="9525" marR="9525" marT="9525" marB="0" anchor="ctr"/>
                </a:tc>
                <a:extLst>
                  <a:ext uri="{0D108BD9-81ED-4DB2-BD59-A6C34878D82A}">
                    <a16:rowId xmlns:a16="http://schemas.microsoft.com/office/drawing/2014/main" val="3972443265"/>
                  </a:ext>
                </a:extLst>
              </a:tr>
              <a:tr h="308627">
                <a:tc>
                  <a:txBody>
                    <a:bodyPr/>
                    <a:lstStyle/>
                    <a:p>
                      <a:pPr algn="ctr" fontAlgn="ctr"/>
                      <a:r>
                        <a:rPr lang="en-US" sz="1400" b="0" i="0" u="none" strike="noStrike">
                          <a:solidFill>
                            <a:srgbClr val="000000"/>
                          </a:solidFill>
                          <a:effectLst/>
                          <a:latin typeface="Aptos Narrow" panose="020B0004020202020204" pitchFamily="34" charset="0"/>
                        </a:rPr>
                        <a:t>11</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325</a:t>
                      </a:r>
                    </a:p>
                  </a:txBody>
                  <a:tcPr marL="9525" marR="9525" marT="9525" marB="0" anchor="ctr"/>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30,000</a:t>
                      </a:r>
                    </a:p>
                  </a:txBody>
                  <a:tcPr marL="9525" marR="9525" marT="9525" marB="0" anchor="ctr"/>
                </a:tc>
                <a:extLst>
                  <a:ext uri="{0D108BD9-81ED-4DB2-BD59-A6C34878D82A}">
                    <a16:rowId xmlns:a16="http://schemas.microsoft.com/office/drawing/2014/main" val="2995556142"/>
                  </a:ext>
                </a:extLst>
              </a:tr>
              <a:tr h="308627">
                <a:tc>
                  <a:txBody>
                    <a:bodyPr/>
                    <a:lstStyle/>
                    <a:p>
                      <a:pPr algn="ctr" fontAlgn="ctr"/>
                      <a:r>
                        <a:rPr lang="en-US" sz="1400" b="0" i="0" u="none" strike="noStrike">
                          <a:solidFill>
                            <a:srgbClr val="000000"/>
                          </a:solidFill>
                          <a:effectLst/>
                          <a:latin typeface="Aptos Narrow" panose="020B00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550</a:t>
                      </a:r>
                    </a:p>
                  </a:txBody>
                  <a:tcPr marL="9525" marR="9525" marT="9525" marB="0" anchor="ctr"/>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50,000</a:t>
                      </a:r>
                    </a:p>
                  </a:txBody>
                  <a:tcPr marL="9525" marR="9525" marT="9525" marB="0" anchor="ctr"/>
                </a:tc>
                <a:extLst>
                  <a:ext uri="{0D108BD9-81ED-4DB2-BD59-A6C34878D82A}">
                    <a16:rowId xmlns:a16="http://schemas.microsoft.com/office/drawing/2014/main" val="3240437133"/>
                  </a:ext>
                </a:extLst>
              </a:tr>
              <a:tr h="308627">
                <a:tc>
                  <a:txBody>
                    <a:bodyPr/>
                    <a:lstStyle/>
                    <a:p>
                      <a:pPr algn="ctr" fontAlgn="ctr"/>
                      <a:r>
                        <a:rPr lang="en-US" sz="1400" b="0" i="0" u="none" strike="noStrike">
                          <a:solidFill>
                            <a:srgbClr val="000000"/>
                          </a:solidFill>
                          <a:effectLst/>
                          <a:latin typeface="Aptos Narrow" panose="020B00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41,500</a:t>
                      </a:r>
                    </a:p>
                  </a:txBody>
                  <a:tcPr marL="9525" marR="9525" marT="9525" marB="0" anchor="ctr"/>
                </a:tc>
                <a:extLst>
                  <a:ext uri="{0D108BD9-81ED-4DB2-BD59-A6C34878D82A}">
                    <a16:rowId xmlns:a16="http://schemas.microsoft.com/office/drawing/2014/main" val="3937143622"/>
                  </a:ext>
                </a:extLst>
              </a:tr>
              <a:tr h="308627">
                <a:tc>
                  <a:txBody>
                    <a:bodyPr/>
                    <a:lstStyle/>
                    <a:p>
                      <a:pPr algn="ctr" fontAlgn="ctr"/>
                      <a:r>
                        <a:rPr lang="en-US" sz="1400" b="0" i="0" u="none" strike="noStrike">
                          <a:solidFill>
                            <a:srgbClr val="000000"/>
                          </a:solidFill>
                          <a:effectLst/>
                          <a:latin typeface="Aptos Narrow" panose="020B00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225</a:t>
                      </a:r>
                    </a:p>
                  </a:txBody>
                  <a:tcPr marL="9525" marR="9525" marT="9525" marB="0" anchor="ctr"/>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20,750</a:t>
                      </a:r>
                    </a:p>
                  </a:txBody>
                  <a:tcPr marL="9525" marR="9525" marT="9525" marB="0" anchor="ctr"/>
                </a:tc>
                <a:extLst>
                  <a:ext uri="{0D108BD9-81ED-4DB2-BD59-A6C34878D82A}">
                    <a16:rowId xmlns:a16="http://schemas.microsoft.com/office/drawing/2014/main" val="105414588"/>
                  </a:ext>
                </a:extLst>
              </a:tr>
              <a:tr h="308627">
                <a:tc>
                  <a:txBody>
                    <a:bodyPr/>
                    <a:lstStyle/>
                    <a:p>
                      <a:pPr algn="ctr" fontAlgn="ctr"/>
                      <a:r>
                        <a:rPr lang="en-US" sz="1400" b="0" i="0" u="none" strike="noStrike">
                          <a:solidFill>
                            <a:srgbClr val="000000"/>
                          </a:solidFill>
                          <a:effectLst/>
                          <a:latin typeface="Aptos Narrow" panose="020B00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375</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34,500</a:t>
                      </a:r>
                    </a:p>
                  </a:txBody>
                  <a:tcPr marL="9525" marR="9525" marT="9525" marB="0" anchor="ctr"/>
                </a:tc>
                <a:extLst>
                  <a:ext uri="{0D108BD9-81ED-4DB2-BD59-A6C34878D82A}">
                    <a16:rowId xmlns:a16="http://schemas.microsoft.com/office/drawing/2014/main" val="3962221838"/>
                  </a:ext>
                </a:extLst>
              </a:tr>
              <a:tr h="308627">
                <a:tc>
                  <a:txBody>
                    <a:bodyPr/>
                    <a:lstStyle/>
                    <a:p>
                      <a:pPr algn="ctr" fontAlgn="ctr"/>
                      <a:r>
                        <a:rPr lang="en-US" sz="1400" b="0" i="0" u="none" strike="noStrike">
                          <a:solidFill>
                            <a:srgbClr val="000000"/>
                          </a:solidFill>
                          <a:effectLst/>
                          <a:latin typeface="Aptos Narrow" panose="020B00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175</a:t>
                      </a:r>
                    </a:p>
                  </a:txBody>
                  <a:tcPr marL="9525" marR="9525" marT="9525" marB="0" anchor="ctr"/>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17,500</a:t>
                      </a:r>
                    </a:p>
                  </a:txBody>
                  <a:tcPr marL="9525" marR="9525" marT="9525" marB="0" anchor="ctr"/>
                </a:tc>
                <a:extLst>
                  <a:ext uri="{0D108BD9-81ED-4DB2-BD59-A6C34878D82A}">
                    <a16:rowId xmlns:a16="http://schemas.microsoft.com/office/drawing/2014/main" val="2962191469"/>
                  </a:ext>
                </a:extLst>
              </a:tr>
              <a:tr h="308627">
                <a:tc>
                  <a:txBody>
                    <a:bodyPr/>
                    <a:lstStyle/>
                    <a:p>
                      <a:pPr algn="ctr" fontAlgn="ctr"/>
                      <a:r>
                        <a:rPr lang="en-US" sz="1400" b="0" i="0" u="none" strike="noStrike">
                          <a:solidFill>
                            <a:srgbClr val="000000"/>
                          </a:solidFill>
                          <a:effectLst/>
                          <a:latin typeface="Aptos Narrow" panose="020B00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26,500</a:t>
                      </a:r>
                    </a:p>
                  </a:txBody>
                  <a:tcPr marL="9525" marR="9525" marT="9525" marB="0" anchor="ctr"/>
                </a:tc>
                <a:extLst>
                  <a:ext uri="{0D108BD9-81ED-4DB2-BD59-A6C34878D82A}">
                    <a16:rowId xmlns:a16="http://schemas.microsoft.com/office/drawing/2014/main" val="1941274208"/>
                  </a:ext>
                </a:extLst>
              </a:tr>
              <a:tr h="308627">
                <a:tc>
                  <a:txBody>
                    <a:bodyPr/>
                    <a:lstStyle/>
                    <a:p>
                      <a:pPr algn="ctr" fontAlgn="ctr"/>
                      <a:r>
                        <a:rPr lang="en-US" sz="1400" b="0" i="0" u="none" strike="noStrike">
                          <a:solidFill>
                            <a:srgbClr val="000000"/>
                          </a:solidFill>
                          <a:effectLst/>
                          <a:latin typeface="Aptos Narrow" panose="020B00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33,000</a:t>
                      </a:r>
                    </a:p>
                  </a:txBody>
                  <a:tcPr marL="9525" marR="9525" marT="9525" marB="0" anchor="ctr"/>
                </a:tc>
                <a:extLst>
                  <a:ext uri="{0D108BD9-81ED-4DB2-BD59-A6C34878D82A}">
                    <a16:rowId xmlns:a16="http://schemas.microsoft.com/office/drawing/2014/main" val="2448178114"/>
                  </a:ext>
                </a:extLst>
              </a:tr>
              <a:tr h="308627">
                <a:tc>
                  <a:txBody>
                    <a:bodyPr/>
                    <a:lstStyle/>
                    <a:p>
                      <a:pPr algn="ctr" fontAlgn="ctr"/>
                      <a:r>
                        <a:rPr lang="en-US" sz="1400" b="0" i="0" u="none" strike="noStrike">
                          <a:solidFill>
                            <a:srgbClr val="000000"/>
                          </a:solidFill>
                          <a:effectLst/>
                          <a:latin typeface="Aptos Narrow" panose="020B00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a:solidFill>
                            <a:srgbClr val="000000"/>
                          </a:solidFill>
                          <a:effectLst/>
                          <a:latin typeface="Aptos Narrow" panose="020B0004020202020204" pitchFamily="34" charset="0"/>
                        </a:rPr>
                        <a:t>46,000</a:t>
                      </a:r>
                    </a:p>
                  </a:txBody>
                  <a:tcPr marL="9525" marR="9525" marT="9525" marB="0" anchor="ctr"/>
                </a:tc>
                <a:extLst>
                  <a:ext uri="{0D108BD9-81ED-4DB2-BD59-A6C34878D82A}">
                    <a16:rowId xmlns:a16="http://schemas.microsoft.com/office/drawing/2014/main" val="2928393447"/>
                  </a:ext>
                </a:extLst>
              </a:tr>
              <a:tr h="308627">
                <a:tc>
                  <a:txBody>
                    <a:bodyPr/>
                    <a:lstStyle/>
                    <a:p>
                      <a:pPr algn="ctr" fontAlgn="ctr"/>
                      <a:r>
                        <a:rPr lang="en-US" sz="1400" b="0" i="0" u="none" strike="noStrike">
                          <a:solidFill>
                            <a:srgbClr val="000000"/>
                          </a:solidFill>
                          <a:effectLst/>
                          <a:latin typeface="Aptos Narrow" panose="020B00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53,500</a:t>
                      </a:r>
                    </a:p>
                  </a:txBody>
                  <a:tcPr marL="9525" marR="9525" marT="9525" marB="0" anchor="ctr"/>
                </a:tc>
                <a:extLst>
                  <a:ext uri="{0D108BD9-81ED-4DB2-BD59-A6C34878D82A}">
                    <a16:rowId xmlns:a16="http://schemas.microsoft.com/office/drawing/2014/main" val="3706774831"/>
                  </a:ext>
                </a:extLst>
              </a:tr>
            </a:tbl>
          </a:graphicData>
        </a:graphic>
      </p:graphicFrame>
    </p:spTree>
    <p:extLst>
      <p:ext uri="{BB962C8B-B14F-4D97-AF65-F5344CB8AC3E}">
        <p14:creationId xmlns:p14="http://schemas.microsoft.com/office/powerpoint/2010/main" val="259824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507</TotalTime>
  <Words>1928</Words>
  <Application>Microsoft Office PowerPoint</Application>
  <PresentationFormat>Widescreen</PresentationFormat>
  <Paragraphs>501</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Narrow</vt:lpstr>
      <vt:lpstr>Arial</vt:lpstr>
      <vt:lpstr>Calibri</vt:lpstr>
      <vt:lpstr>Cambria Math</vt:lpstr>
      <vt:lpstr>Rockwell</vt:lpstr>
      <vt:lpstr>Rockwell Condensed</vt:lpstr>
      <vt:lpstr>Wingdings</vt:lpstr>
      <vt:lpstr>Wood Type</vt:lpstr>
      <vt:lpstr>Supervised learning</vt:lpstr>
      <vt:lpstr>What is supervised learning?</vt:lpstr>
      <vt:lpstr>Types of supervised learning</vt:lpstr>
      <vt:lpstr>Steps involved in supervised learning</vt:lpstr>
      <vt:lpstr>Supervised learning problem</vt:lpstr>
      <vt:lpstr>Design the learning algorithm such that..</vt:lpstr>
      <vt:lpstr>As the input features increase then..</vt:lpstr>
      <vt:lpstr>PowerPoint Presentation</vt:lpstr>
      <vt:lpstr>PowerPoint Presentation</vt:lpstr>
      <vt:lpstr>PowerPoint Presentation</vt:lpstr>
      <vt:lpstr>PowerPoint Presentation</vt:lpstr>
      <vt:lpstr>PowerPoint Presentation</vt:lpstr>
      <vt:lpstr>Notation to know</vt:lpstr>
      <vt:lpstr>How do you choose θ (paramter)?</vt:lpstr>
      <vt:lpstr>The cost function</vt:lpstr>
      <vt:lpstr>Implementing an algorithm to minimize the cost J(θ) </vt:lpstr>
      <vt:lpstr>PowerPoint Presentation</vt:lpstr>
      <vt:lpstr>PowerPoint Presentation</vt:lpstr>
      <vt:lpstr>Step size of gradient descent</vt:lpstr>
      <vt:lpstr>Stochastic gradient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nyantakyi</dc:creator>
  <cp:lastModifiedBy>isaac nyantakyi</cp:lastModifiedBy>
  <cp:revision>3</cp:revision>
  <dcterms:created xsi:type="dcterms:W3CDTF">2024-09-11T22:51:00Z</dcterms:created>
  <dcterms:modified xsi:type="dcterms:W3CDTF">2024-09-17T01:59:20Z</dcterms:modified>
</cp:coreProperties>
</file>