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309" r:id="rId5"/>
    <p:sldId id="310" r:id="rId6"/>
    <p:sldId id="311" r:id="rId7"/>
    <p:sldId id="312" r:id="rId8"/>
    <p:sldId id="279" r:id="rId9"/>
    <p:sldId id="259" r:id="rId10"/>
    <p:sldId id="260" r:id="rId11"/>
    <p:sldId id="307" r:id="rId12"/>
    <p:sldId id="308" r:id="rId13"/>
    <p:sldId id="313" r:id="rId14"/>
    <p:sldId id="314" r:id="rId15"/>
    <p:sldId id="315" r:id="rId16"/>
    <p:sldId id="317" r:id="rId17"/>
    <p:sldId id="316" r:id="rId18"/>
    <p:sldId id="318" r:id="rId19"/>
    <p:sldId id="319" r:id="rId20"/>
    <p:sldId id="321" r:id="rId21"/>
    <p:sldId id="322" r:id="rId22"/>
    <p:sldId id="323" r:id="rId23"/>
    <p:sldId id="324" r:id="rId24"/>
    <p:sldId id="320" r:id="rId25"/>
    <p:sldId id="326" r:id="rId26"/>
    <p:sldId id="327" r:id="rId27"/>
    <p:sldId id="328" r:id="rId28"/>
    <p:sldId id="329" r:id="rId29"/>
    <p:sldId id="330" r:id="rId30"/>
    <p:sldId id="331" r:id="rId31"/>
    <p:sldId id="325" r:id="rId32"/>
    <p:sldId id="332" r:id="rId33"/>
    <p:sldId id="341" r:id="rId34"/>
    <p:sldId id="338" r:id="rId35"/>
    <p:sldId id="339" r:id="rId36"/>
    <p:sldId id="340" r:id="rId37"/>
    <p:sldId id="333" r:id="rId38"/>
    <p:sldId id="334" r:id="rId39"/>
    <p:sldId id="335" r:id="rId40"/>
    <p:sldId id="336" r:id="rId41"/>
    <p:sldId id="342" r:id="rId42"/>
    <p:sldId id="337" r:id="rId43"/>
    <p:sldId id="343" r:id="rId44"/>
    <p:sldId id="344" r:id="rId45"/>
    <p:sldId id="345" r:id="rId46"/>
    <p:sldId id="346" r:id="rId47"/>
    <p:sldId id="347" r:id="rId48"/>
    <p:sldId id="349" r:id="rId49"/>
    <p:sldId id="34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13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29BF6-9BB5-41BD-9782-B9C2C0710AFA}"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352E2-DD03-4F56-B053-1F0B55363F66}" type="slidenum">
              <a:rPr lang="en-US" smtClean="0"/>
              <a:t>‹#›</a:t>
            </a:fld>
            <a:endParaRPr lang="en-US"/>
          </a:p>
        </p:txBody>
      </p:sp>
    </p:spTree>
    <p:extLst>
      <p:ext uri="{BB962C8B-B14F-4D97-AF65-F5344CB8AC3E}">
        <p14:creationId xmlns:p14="http://schemas.microsoft.com/office/powerpoint/2010/main" val="213063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regression models, the intercept term is crucial because it represents the value of the dependent variable when all the independent variables (features) are zero. Including an intercept allows the model to make predictions even when all feature values are zero and helps improve the model's accuracy.</a:t>
            </a:r>
          </a:p>
          <a:p>
            <a:r>
              <a:rPr lang="en-US" dirty="0"/>
              <a:t>Here's why x0=1x_0 = 1x0​=1 is included:</a:t>
            </a:r>
          </a:p>
          <a:p>
            <a:pPr>
              <a:buFont typeface="+mj-lt"/>
              <a:buAutoNum type="arabicPeriod"/>
            </a:pPr>
            <a:r>
              <a:rPr lang="en-US" b="1" dirty="0"/>
              <a:t>Intercept Representation</a:t>
            </a:r>
            <a:r>
              <a:rPr lang="en-US" dirty="0"/>
              <a:t>: By setting x0=1x_0 = 1x0​=1, you can incorporate the intercept term θ0\theta_0θ0​ directly into the hypothesis function as part of the summation. This simplifies the mathematical formulation by allowing you to treat the intercept term as just another weight parameter.</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7</a:t>
            </a:fld>
            <a:endParaRPr lang="en-US"/>
          </a:p>
        </p:txBody>
      </p:sp>
    </p:spTree>
    <p:extLst>
      <p:ext uri="{BB962C8B-B14F-4D97-AF65-F5344CB8AC3E}">
        <p14:creationId xmlns:p14="http://schemas.microsoft.com/office/powerpoint/2010/main" val="53289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Supervised Learning</a:t>
            </a:r>
            <a:r>
              <a:rPr lang="en-US" dirty="0"/>
              <a:t> is a type of machine learning where the model is trained on a labeled dataset. In this paradigm, the algorithm learns to map inputs to outputs by using input-output pairs provided during training. The goal is for the model to learn the underlying relationship between the input features (predictors) and the output labels (targets) so that it can accurately predict the output for new, unseen inputs.</a:t>
            </a:r>
          </a:p>
          <a:p>
            <a:r>
              <a:rPr lang="en-US" b="1" dirty="0"/>
              <a:t>Key Components of Supervised Learning</a:t>
            </a:r>
          </a:p>
          <a:p>
            <a:pPr>
              <a:buFont typeface="+mj-lt"/>
              <a:buAutoNum type="arabicPeriod"/>
            </a:pPr>
            <a:r>
              <a:rPr lang="en-US" b="1" dirty="0"/>
              <a:t>Dataset</a:t>
            </a:r>
            <a:r>
              <a:rPr lang="en-US" dirty="0"/>
              <a:t>: The data used in supervised learning consists of:</a:t>
            </a:r>
          </a:p>
          <a:p>
            <a:pPr marL="742950" lvl="1" indent="-285750">
              <a:buFont typeface="+mj-lt"/>
              <a:buAutoNum type="arabicPeriod"/>
            </a:pPr>
            <a:r>
              <a:rPr lang="en-US" b="1" dirty="0"/>
              <a:t>Inputs (Features)</a:t>
            </a:r>
            <a:r>
              <a:rPr lang="en-US" dirty="0"/>
              <a:t>: The input variables (also called features or predictors) that the model uses to make predictions. These can be numerical, categorical, text, or any other type of data.</a:t>
            </a:r>
          </a:p>
          <a:p>
            <a:pPr marL="742950" lvl="1" indent="-285750">
              <a:buFont typeface="+mj-lt"/>
              <a:buAutoNum type="arabicPeriod"/>
            </a:pPr>
            <a:r>
              <a:rPr lang="en-US" b="1" dirty="0"/>
              <a:t>Outputs (Labels/Targets)</a:t>
            </a:r>
            <a:r>
              <a:rPr lang="en-US" dirty="0"/>
              <a:t>: The output variable(s) (also called labels or targets) that the model aims to predict. For example, in a house price prediction problem, the input might be features like the size and location of the house, and the output would be the price of the house.</a:t>
            </a:r>
          </a:p>
          <a:p>
            <a:pPr>
              <a:buFont typeface="+mj-lt"/>
              <a:buAutoNum type="arabicPeriod"/>
            </a:pPr>
            <a:r>
              <a:rPr lang="en-US" b="1" dirty="0"/>
              <a:t>Training Data</a:t>
            </a:r>
            <a:r>
              <a:rPr lang="en-US" dirty="0"/>
              <a:t>: A subset of the labeled dataset used to train the model. The model learns patterns and relationships from this data.</a:t>
            </a:r>
          </a:p>
          <a:p>
            <a:pPr>
              <a:buFont typeface="+mj-lt"/>
              <a:buAutoNum type="arabicPeriod"/>
            </a:pPr>
            <a:r>
              <a:rPr lang="en-US" b="1" dirty="0"/>
              <a:t>Validation and Test Data</a:t>
            </a:r>
            <a:r>
              <a:rPr lang="en-US" dirty="0"/>
              <a:t>:</a:t>
            </a:r>
          </a:p>
          <a:p>
            <a:pPr marL="742950" lvl="1" indent="-285750">
              <a:buFont typeface="+mj-lt"/>
              <a:buAutoNum type="arabicPeriod"/>
            </a:pPr>
            <a:r>
              <a:rPr lang="en-US" b="1" dirty="0"/>
              <a:t>Validation Data</a:t>
            </a:r>
            <a:r>
              <a:rPr lang="en-US" dirty="0"/>
              <a:t>: A separate set of data used to tune model hyperparameters and validate model performance during training.</a:t>
            </a:r>
          </a:p>
          <a:p>
            <a:pPr marL="742950" lvl="1" indent="-285750">
              <a:buFont typeface="+mj-lt"/>
              <a:buAutoNum type="arabicPeriod"/>
            </a:pPr>
            <a:r>
              <a:rPr lang="en-US" b="1" dirty="0"/>
              <a:t>Test Data</a:t>
            </a:r>
            <a:r>
              <a:rPr lang="en-US" dirty="0"/>
              <a:t>: A separate dataset used to evaluate the final performance of the model on unseen data. This data is not used during the training or validation phases.</a:t>
            </a:r>
          </a:p>
          <a:p>
            <a:pPr>
              <a:buFont typeface="+mj-lt"/>
              <a:buAutoNum type="arabicPeriod"/>
            </a:pPr>
            <a:r>
              <a:rPr lang="en-US" b="1" dirty="0"/>
              <a:t>Model</a:t>
            </a:r>
            <a:r>
              <a:rPr lang="en-US" dirty="0"/>
              <a:t>: A mathematical function or algorithm that maps inputs to outputs based on the patterns learned from the training data. The model's complexity and structure depend on the chosen algorithm.</a:t>
            </a:r>
          </a:p>
          <a:p>
            <a:pPr>
              <a:buFont typeface="+mj-lt"/>
              <a:buAutoNum type="arabicPeriod"/>
            </a:pPr>
            <a:r>
              <a:rPr lang="en-US" b="1" dirty="0"/>
              <a:t>Loss Function</a:t>
            </a:r>
            <a:r>
              <a:rPr lang="en-US" dirty="0"/>
              <a:t>: A function that measures the error between the predicted outputs of the model and the actual outputs (ground truth). The goal of training is to minimize this loss function.</a:t>
            </a:r>
          </a:p>
          <a:p>
            <a:pPr marL="742950" lvl="1" indent="-285750">
              <a:buFont typeface="+mj-lt"/>
              <a:buAutoNum type="arabicPeriod"/>
            </a:pPr>
            <a:r>
              <a:rPr lang="en-US" b="1" dirty="0"/>
              <a:t>Common Loss Functions</a:t>
            </a:r>
            <a:r>
              <a:rPr lang="en-US" dirty="0"/>
              <a:t>:</a:t>
            </a:r>
          </a:p>
          <a:p>
            <a:pPr marL="1143000" lvl="2" indent="-228600">
              <a:buFont typeface="+mj-lt"/>
              <a:buAutoNum type="arabicPeriod"/>
            </a:pPr>
            <a:r>
              <a:rPr lang="en-US" b="1" dirty="0"/>
              <a:t>Mean Squared Error (MSE)</a:t>
            </a:r>
            <a:r>
              <a:rPr lang="en-US" dirty="0"/>
              <a:t>: Used in regression tasks.</a:t>
            </a:r>
          </a:p>
          <a:p>
            <a:pPr marL="1143000" lvl="2" indent="-228600">
              <a:buFont typeface="+mj-lt"/>
              <a:buAutoNum type="arabicPeriod"/>
            </a:pPr>
            <a:r>
              <a:rPr lang="en-US" b="1" dirty="0"/>
              <a:t>Cross-Entropy Loss</a:t>
            </a:r>
            <a:r>
              <a:rPr lang="en-US" dirty="0"/>
              <a:t>: Used in classification tasks.</a:t>
            </a:r>
          </a:p>
          <a:p>
            <a:pPr>
              <a:buFont typeface="+mj-lt"/>
              <a:buAutoNum type="arabicPeriod"/>
            </a:pPr>
            <a:r>
              <a:rPr lang="en-US" b="1" dirty="0"/>
              <a:t>Optimizer</a:t>
            </a:r>
            <a:r>
              <a:rPr lang="en-US" dirty="0"/>
              <a:t>: An algorithm that adjusts the model's parameters (weights) to minimize the loss function. Examples include </a:t>
            </a:r>
            <a:r>
              <a:rPr lang="en-US" b="1" dirty="0"/>
              <a:t>Gradient Descent</a:t>
            </a:r>
            <a:r>
              <a:rPr lang="en-US" dirty="0"/>
              <a:t>, </a:t>
            </a:r>
            <a:r>
              <a:rPr lang="en-US" b="1" dirty="0"/>
              <a:t>Stochastic Gradient Descent (SGD)</a:t>
            </a:r>
            <a:r>
              <a:rPr lang="en-US" dirty="0"/>
              <a:t>, and </a:t>
            </a:r>
            <a:r>
              <a:rPr lang="en-US" b="1" dirty="0"/>
              <a:t>Adam</a:t>
            </a:r>
            <a:r>
              <a:rPr lang="en-US" dirty="0"/>
              <a:t>.</a:t>
            </a:r>
          </a:p>
          <a:p>
            <a:endParaRPr lang="en-US" dirty="0"/>
          </a:p>
        </p:txBody>
      </p:sp>
      <p:sp>
        <p:nvSpPr>
          <p:cNvPr id="4" name="Slide Number Placeholder 3"/>
          <p:cNvSpPr>
            <a:spLocks noGrp="1"/>
          </p:cNvSpPr>
          <p:nvPr>
            <p:ph type="sldNum" sz="quarter" idx="5"/>
          </p:nvPr>
        </p:nvSpPr>
        <p:spPr/>
        <p:txBody>
          <a:bodyPr/>
          <a:lstStyle/>
          <a:p>
            <a:fld id="{7245620C-B830-43D5-8A6E-DF5A956A1F07}" type="slidenum">
              <a:rPr lang="en-US" smtClean="0"/>
              <a:t>8</a:t>
            </a:fld>
            <a:endParaRPr lang="en-US"/>
          </a:p>
        </p:txBody>
      </p:sp>
    </p:spTree>
    <p:extLst>
      <p:ext uri="{BB962C8B-B14F-4D97-AF65-F5344CB8AC3E}">
        <p14:creationId xmlns:p14="http://schemas.microsoft.com/office/powerpoint/2010/main" val="197362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dirty="0"/>
                  <a:t>on the left.</a:t>
                </a:r>
              </a:p>
            </p:txBody>
          </p:sp>
        </mc:Choice>
        <mc:Fallback xmlns="">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r>
                  <a:rPr lang="en-US" i="0">
                    <a:latin typeface="Cambria Math" panose="02040503050406030204" pitchFamily="18" charset="0"/>
                    <a:ea typeface="Cambria Math" panose="02040503050406030204" pitchFamily="18" charset="0"/>
                  </a:rPr>
                  <a:t>𝜃</a:t>
                </a:r>
                <a:r>
                  <a:rPr lang="en-US" b="0" i="0">
                    <a:latin typeface="Cambria Math" panose="02040503050406030204" pitchFamily="18" charset="0"/>
                    <a:ea typeface="Cambria Math" panose="02040503050406030204" pitchFamily="18" charset="0"/>
                  </a:rPr>
                  <a:t> </a:t>
                </a:r>
                <a:r>
                  <a:rPr lang="en-US" dirty="0"/>
                  <a:t>on the left.</a:t>
                </a:r>
              </a:p>
            </p:txBody>
          </p:sp>
        </mc:Fallback>
      </mc:AlternateContent>
      <p:sp>
        <p:nvSpPr>
          <p:cNvPr id="4" name="Slide Number Placeholder 3"/>
          <p:cNvSpPr>
            <a:spLocks noGrp="1"/>
          </p:cNvSpPr>
          <p:nvPr>
            <p:ph type="sldNum" sz="quarter" idx="5"/>
          </p:nvPr>
        </p:nvSpPr>
        <p:spPr/>
        <p:txBody>
          <a:bodyPr/>
          <a:lstStyle/>
          <a:p>
            <a:fld id="{FC4352E2-DD03-4F56-B053-1F0B55363F66}" type="slidenum">
              <a:rPr lang="en-US" smtClean="0"/>
              <a:t>19</a:t>
            </a:fld>
            <a:endParaRPr lang="en-US"/>
          </a:p>
        </p:txBody>
      </p:sp>
    </p:spTree>
    <p:extLst>
      <p:ext uri="{BB962C8B-B14F-4D97-AF65-F5344CB8AC3E}">
        <p14:creationId xmlns:p14="http://schemas.microsoft.com/office/powerpoint/2010/main" val="325106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a:t>
            </a:r>
            <a:r>
              <a:rPr lang="en-US" b="1" dirty="0"/>
              <a:t>mini-batch gradient descent</a:t>
            </a:r>
            <a:r>
              <a:rPr lang="en-US" dirty="0"/>
              <a:t> is often used, where a small random subset (or "mini-batch") of the dataset is used at each iteration. It combines the efficiency of SGD with the stability of batch gradient descent.</a:t>
            </a:r>
          </a:p>
        </p:txBody>
      </p:sp>
      <p:sp>
        <p:nvSpPr>
          <p:cNvPr id="4" name="Slide Number Placeholder 3"/>
          <p:cNvSpPr>
            <a:spLocks noGrp="1"/>
          </p:cNvSpPr>
          <p:nvPr>
            <p:ph type="sldNum" sz="quarter" idx="5"/>
          </p:nvPr>
        </p:nvSpPr>
        <p:spPr/>
        <p:txBody>
          <a:bodyPr/>
          <a:lstStyle/>
          <a:p>
            <a:fld id="{FC4352E2-DD03-4F56-B053-1F0B55363F66}" type="slidenum">
              <a:rPr lang="en-US" smtClean="0"/>
              <a:t>31</a:t>
            </a:fld>
            <a:endParaRPr lang="en-US"/>
          </a:p>
        </p:txBody>
      </p:sp>
    </p:spTree>
    <p:extLst>
      <p:ext uri="{BB962C8B-B14F-4D97-AF65-F5344CB8AC3E}">
        <p14:creationId xmlns:p14="http://schemas.microsoft.com/office/powerpoint/2010/main" val="410172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hyperparameter</a:t>
            </a:r>
            <a:r>
              <a:rPr lang="en-US" dirty="0"/>
              <a:t> is a parameter whose value is set before the learning process begins and is used to control the training of a machine learning model. Unlike regular parameters, which are learned from the data during training (e.g., weights in a neural network), hyperparameters are set prior to the training process and can significantly influence the model's performance.</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35</a:t>
            </a:fld>
            <a:endParaRPr lang="en-US"/>
          </a:p>
        </p:txBody>
      </p:sp>
    </p:spTree>
    <p:extLst>
      <p:ext uri="{BB962C8B-B14F-4D97-AF65-F5344CB8AC3E}">
        <p14:creationId xmlns:p14="http://schemas.microsoft.com/office/powerpoint/2010/main" val="380154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hyperparameter</a:t>
            </a:r>
            <a:r>
              <a:rPr lang="en-US" dirty="0"/>
              <a:t> is a parameter whose value is set before the learning process begins and is used to control the training of a machine learning model. Unlike regular parameters, which are learned from the data during training (e.g., weights in a neural network), hyperparameters are set prior to the training process and can significantly influence the model's performance.</a:t>
            </a:r>
          </a:p>
        </p:txBody>
      </p:sp>
      <p:sp>
        <p:nvSpPr>
          <p:cNvPr id="4" name="Slide Number Placeholder 3"/>
          <p:cNvSpPr>
            <a:spLocks noGrp="1"/>
          </p:cNvSpPr>
          <p:nvPr>
            <p:ph type="sldNum" sz="quarter" idx="5"/>
          </p:nvPr>
        </p:nvSpPr>
        <p:spPr/>
        <p:txBody>
          <a:bodyPr/>
          <a:lstStyle/>
          <a:p>
            <a:fld id="{FC4352E2-DD03-4F56-B053-1F0B55363F66}" type="slidenum">
              <a:rPr lang="en-US" smtClean="0"/>
              <a:t>40</a:t>
            </a:fld>
            <a:endParaRPr lang="en-US"/>
          </a:p>
        </p:txBody>
      </p:sp>
    </p:spTree>
    <p:extLst>
      <p:ext uri="{BB962C8B-B14F-4D97-AF65-F5344CB8AC3E}">
        <p14:creationId xmlns:p14="http://schemas.microsoft.com/office/powerpoint/2010/main" val="31106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42</a:t>
            </a:fld>
            <a:endParaRPr lang="en-US"/>
          </a:p>
        </p:txBody>
      </p:sp>
    </p:spTree>
    <p:extLst>
      <p:ext uri="{BB962C8B-B14F-4D97-AF65-F5344CB8AC3E}">
        <p14:creationId xmlns:p14="http://schemas.microsoft.com/office/powerpoint/2010/main" val="4007979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149113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410735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05434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96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4418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732584-4642-4C5C-89E8-1161895B8693}" type="datetimeFigureOut">
              <a:rPr lang="en-US" smtClean="0"/>
              <a:t>9/30/2024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325758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32584-4642-4C5C-89E8-1161895B8693}"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9243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32584-4642-4C5C-89E8-1161895B8693}"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1073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32584-4642-4C5C-89E8-1161895B8693}"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85691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32584-4642-4C5C-89E8-1161895B8693}"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4697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7579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9/30/2024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80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732584-4642-4C5C-89E8-1161895B8693}" type="datetimeFigureOut">
              <a:rPr lang="en-US" smtClean="0"/>
              <a:t>9/30/2024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316542-88C6-488C-8AE1-D32F367AE12F}" type="slidenum">
              <a:rPr lang="en-US" smtClean="0"/>
              <a:t>‹#›</a:t>
            </a:fld>
            <a:endParaRPr lang="en-US"/>
          </a:p>
        </p:txBody>
      </p:sp>
    </p:spTree>
    <p:extLst>
      <p:ext uri="{BB962C8B-B14F-4D97-AF65-F5344CB8AC3E}">
        <p14:creationId xmlns:p14="http://schemas.microsoft.com/office/powerpoint/2010/main" val="59578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0B-E3FA-E222-52F1-2CB18077F5EC}"/>
              </a:ext>
            </a:extLst>
          </p:cNvPr>
          <p:cNvSpPr>
            <a:spLocks noGrp="1"/>
          </p:cNvSpPr>
          <p:nvPr>
            <p:ph type="ctrTitle"/>
          </p:nvPr>
        </p:nvSpPr>
        <p:spPr/>
        <p:txBody>
          <a:bodyPr/>
          <a:lstStyle/>
          <a:p>
            <a:r>
              <a:rPr lang="en-US" dirty="0"/>
              <a:t>Supervised learning</a:t>
            </a:r>
          </a:p>
        </p:txBody>
      </p:sp>
      <p:sp>
        <p:nvSpPr>
          <p:cNvPr id="3" name="Subtitle 2">
            <a:extLst>
              <a:ext uri="{FF2B5EF4-FFF2-40B4-BE49-F238E27FC236}">
                <a16:creationId xmlns:a16="http://schemas.microsoft.com/office/drawing/2014/main" id="{51C83CE3-2FDC-74B8-AFA0-85BD82AD4CF0}"/>
              </a:ext>
            </a:extLst>
          </p:cNvPr>
          <p:cNvSpPr>
            <a:spLocks noGrp="1"/>
          </p:cNvSpPr>
          <p:nvPr>
            <p:ph type="subTitle" idx="1"/>
          </p:nvPr>
        </p:nvSpPr>
        <p:spPr/>
        <p:txBody>
          <a:bodyPr/>
          <a:lstStyle/>
          <a:p>
            <a:r>
              <a:rPr lang="en-US" dirty="0"/>
              <a:t>Isaac Osei </a:t>
            </a:r>
            <a:r>
              <a:rPr lang="en-US"/>
              <a:t>Nyantakyi,Ph.D</a:t>
            </a:r>
            <a:endParaRPr lang="en-US" dirty="0"/>
          </a:p>
        </p:txBody>
      </p:sp>
    </p:spTree>
    <p:extLst>
      <p:ext uri="{BB962C8B-B14F-4D97-AF65-F5344CB8AC3E}">
        <p14:creationId xmlns:p14="http://schemas.microsoft.com/office/powerpoint/2010/main" val="209686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48726E-D83A-383E-9F50-5A2FCCEC6386}"/>
              </a:ext>
            </a:extLst>
          </p:cNvPr>
          <p:cNvGraphicFramePr>
            <a:graphicFrameLocks noGrp="1"/>
          </p:cNvGraphicFramePr>
          <p:nvPr>
            <p:extLst>
              <p:ext uri="{D42A27DB-BD31-4B8C-83A1-F6EECF244321}">
                <p14:modId xmlns:p14="http://schemas.microsoft.com/office/powerpoint/2010/main" val="1628663464"/>
              </p:ext>
            </p:extLst>
          </p:nvPr>
        </p:nvGraphicFramePr>
        <p:xfrm>
          <a:off x="862642" y="-1"/>
          <a:ext cx="9946256" cy="6830033"/>
        </p:xfrm>
        <a:graphic>
          <a:graphicData uri="http://schemas.openxmlformats.org/drawingml/2006/table">
            <a:tbl>
              <a:tblPr firstRow="1" bandRow="1">
                <a:tableStyleId>{5C22544A-7EE6-4342-B048-85BDC9FD1C3A}</a:tableStyleId>
              </a:tblPr>
              <a:tblGrid>
                <a:gridCol w="686688">
                  <a:extLst>
                    <a:ext uri="{9D8B030D-6E8A-4147-A177-3AD203B41FA5}">
                      <a16:colId xmlns:a16="http://schemas.microsoft.com/office/drawing/2014/main" val="3047635095"/>
                    </a:ext>
                  </a:extLst>
                </a:gridCol>
                <a:gridCol w="1773946">
                  <a:extLst>
                    <a:ext uri="{9D8B030D-6E8A-4147-A177-3AD203B41FA5}">
                      <a16:colId xmlns:a16="http://schemas.microsoft.com/office/drawing/2014/main" val="2011106169"/>
                    </a:ext>
                  </a:extLst>
                </a:gridCol>
                <a:gridCol w="1988536">
                  <a:extLst>
                    <a:ext uri="{9D8B030D-6E8A-4147-A177-3AD203B41FA5}">
                      <a16:colId xmlns:a16="http://schemas.microsoft.com/office/drawing/2014/main" val="3906727741"/>
                    </a:ext>
                  </a:extLst>
                </a:gridCol>
                <a:gridCol w="2092254">
                  <a:extLst>
                    <a:ext uri="{9D8B030D-6E8A-4147-A177-3AD203B41FA5}">
                      <a16:colId xmlns:a16="http://schemas.microsoft.com/office/drawing/2014/main" val="943545833"/>
                    </a:ext>
                  </a:extLst>
                </a:gridCol>
                <a:gridCol w="2074373">
                  <a:extLst>
                    <a:ext uri="{9D8B030D-6E8A-4147-A177-3AD203B41FA5}">
                      <a16:colId xmlns:a16="http://schemas.microsoft.com/office/drawing/2014/main" val="4142967093"/>
                    </a:ext>
                  </a:extLst>
                </a:gridCol>
                <a:gridCol w="1330459">
                  <a:extLst>
                    <a:ext uri="{9D8B030D-6E8A-4147-A177-3AD203B41FA5}">
                      <a16:colId xmlns:a16="http://schemas.microsoft.com/office/drawing/2014/main" val="2182115679"/>
                    </a:ext>
                  </a:extLst>
                </a:gridCol>
              </a:tblGrid>
              <a:tr h="462709">
                <a:tc>
                  <a:txBody>
                    <a:bodyPr/>
                    <a:lstStyle/>
                    <a:p>
                      <a:pPr algn="ctr" fontAlgn="b"/>
                      <a:r>
                        <a:rPr lang="en-US" sz="1600" u="none" strike="noStrike" dirty="0">
                          <a:effectLst/>
                          <a:highlight>
                            <a:srgbClr val="E97132"/>
                          </a:highlight>
                        </a:rPr>
                        <a:t>Plot ID</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Size of Plot (sq. meters)</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Distance from Airport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Proximity to Main Road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Proximity to City Center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Land Price (GHS)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extLst>
                  <a:ext uri="{0D108BD9-81ED-4DB2-BD59-A6C34878D82A}">
                    <a16:rowId xmlns:a16="http://schemas.microsoft.com/office/drawing/2014/main" val="362140640"/>
                  </a:ext>
                </a:extLst>
              </a:tr>
              <a:tr h="330201">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985797243"/>
                  </a:ext>
                </a:extLst>
              </a:tr>
              <a:tr h="317968">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824845530"/>
                  </a:ext>
                </a:extLst>
              </a:tr>
              <a:tr h="317968">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03262691"/>
                  </a:ext>
                </a:extLst>
              </a:tr>
              <a:tr h="317968">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55573036"/>
                  </a:ext>
                </a:extLst>
              </a:tr>
              <a:tr h="305739">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261869088"/>
                  </a:ext>
                </a:extLst>
              </a:tr>
              <a:tr h="317968">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52,200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265229972"/>
                  </a:ext>
                </a:extLst>
              </a:tr>
              <a:tr h="317968">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91980604"/>
                  </a:ext>
                </a:extLst>
              </a:tr>
              <a:tr h="305739">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22</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38822565"/>
                  </a:ext>
                </a:extLst>
              </a:tr>
              <a:tr h="317968">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96420139"/>
                  </a:ext>
                </a:extLst>
              </a:tr>
              <a:tr h="317968">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27,250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203932620"/>
                  </a:ext>
                </a:extLst>
              </a:tr>
              <a:tr h="317968">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918016149"/>
                  </a:ext>
                </a:extLst>
              </a:tr>
              <a:tr h="317968">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50,000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830651093"/>
                  </a:ext>
                </a:extLst>
              </a:tr>
              <a:tr h="317968">
                <a:tc>
                  <a:txBody>
                    <a:bodyPr/>
                    <a:lstStyle/>
                    <a:p>
                      <a:pPr algn="ctr" fontAlgn="b"/>
                      <a:r>
                        <a:rPr lang="en-US" sz="1600" u="none" strike="noStrike">
                          <a:effectLst/>
                        </a:rPr>
                        <a:t>13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41,500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45375515"/>
                  </a:ext>
                </a:extLst>
              </a:tr>
              <a:tr h="317968">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20,750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80839954"/>
                  </a:ext>
                </a:extLst>
              </a:tr>
              <a:tr h="317968">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34,500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175532675"/>
                  </a:ext>
                </a:extLst>
              </a:tr>
              <a:tr h="317968">
                <a:tc>
                  <a:txBody>
                    <a:bodyPr/>
                    <a:lstStyle/>
                    <a:p>
                      <a:pPr algn="ctr" fontAlgn="b"/>
                      <a:r>
                        <a:rPr lang="en-US" sz="1600" u="none" strike="noStrike">
                          <a:effectLst/>
                        </a:rPr>
                        <a:t>16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17,500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686842695"/>
                  </a:ext>
                </a:extLst>
              </a:tr>
              <a:tr h="317968">
                <a:tc>
                  <a:txBody>
                    <a:bodyPr/>
                    <a:lstStyle/>
                    <a:p>
                      <a:pPr algn="ctr" fontAlgn="b"/>
                      <a:r>
                        <a:rPr lang="en-US" sz="1600" u="none" strike="noStrike">
                          <a:effectLst/>
                        </a:rPr>
                        <a:t>17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26,500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662688023"/>
                  </a:ext>
                </a:extLst>
              </a:tr>
              <a:tr h="317968">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33,000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13177305"/>
                  </a:ext>
                </a:extLst>
              </a:tr>
              <a:tr h="317968">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46,000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811311206"/>
                  </a:ext>
                </a:extLst>
              </a:tr>
              <a:tr h="305739">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53,500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112116372"/>
                  </a:ext>
                </a:extLst>
              </a:tr>
            </a:tbl>
          </a:graphicData>
        </a:graphic>
      </p:graphicFrame>
    </p:spTree>
    <p:extLst>
      <p:ext uri="{BB962C8B-B14F-4D97-AF65-F5344CB8AC3E}">
        <p14:creationId xmlns:p14="http://schemas.microsoft.com/office/powerpoint/2010/main" val="1280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858E-4EC3-251E-4933-787092425740}"/>
              </a:ext>
            </a:extLst>
          </p:cNvPr>
          <p:cNvSpPr/>
          <p:nvPr/>
        </p:nvSpPr>
        <p:spPr>
          <a:xfrm>
            <a:off x="9822612" y="6262777"/>
            <a:ext cx="474453" cy="483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851627A-D3FB-2DF5-42AB-630A2CA99BBC}"/>
              </a:ext>
            </a:extLst>
          </p:cNvPr>
          <p:cNvGrpSpPr/>
          <p:nvPr/>
        </p:nvGrpSpPr>
        <p:grpSpPr>
          <a:xfrm>
            <a:off x="1524000" y="0"/>
            <a:ext cx="9144000" cy="6858000"/>
            <a:chOff x="0" y="0"/>
            <a:chExt cx="9144000" cy="6858000"/>
          </a:xfrm>
        </p:grpSpPr>
        <p:grpSp>
          <p:nvGrpSpPr>
            <p:cNvPr id="6" name="Group 5">
              <a:extLst>
                <a:ext uri="{FF2B5EF4-FFF2-40B4-BE49-F238E27FC236}">
                  <a16:creationId xmlns:a16="http://schemas.microsoft.com/office/drawing/2014/main" id="{24D8036B-1146-7353-062D-58D2A8501C24}"/>
                </a:ext>
              </a:extLst>
            </p:cNvPr>
            <p:cNvGrpSpPr/>
            <p:nvPr/>
          </p:nvGrpSpPr>
          <p:grpSpPr>
            <a:xfrm>
              <a:off x="0" y="0"/>
              <a:ext cx="9144000" cy="6858000"/>
              <a:chOff x="0" y="0"/>
              <a:chExt cx="9144000" cy="6858000"/>
            </a:xfrm>
          </p:grpSpPr>
          <p:pic>
            <p:nvPicPr>
              <p:cNvPr id="3" name="Picture 2" descr="A diagram of a graph&#10;&#10;Description automatically generated">
                <a:extLst>
                  <a:ext uri="{FF2B5EF4-FFF2-40B4-BE49-F238E27FC236}">
                    <a16:creationId xmlns:a16="http://schemas.microsoft.com/office/drawing/2014/main" id="{13FEBEC4-94A8-1F1C-25D8-5C5710138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a:extLst>
                  <a:ext uri="{FF2B5EF4-FFF2-40B4-BE49-F238E27FC236}">
                    <a16:creationId xmlns:a16="http://schemas.microsoft.com/office/drawing/2014/main" id="{D9CD7C1A-08EF-EB1B-61E1-426300084886}"/>
                  </a:ext>
                </a:extLst>
              </p:cNvPr>
              <p:cNvSpPr/>
              <p:nvPr/>
            </p:nvSpPr>
            <p:spPr>
              <a:xfrm>
                <a:off x="0" y="6607834"/>
                <a:ext cx="2717321" cy="250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7F217762-B050-D27B-3699-7D36472AD4EB}"/>
                </a:ext>
              </a:extLst>
            </p:cNvPr>
            <p:cNvSpPr/>
            <p:nvPr/>
          </p:nvSpPr>
          <p:spPr>
            <a:xfrm>
              <a:off x="8298611" y="6357668"/>
              <a:ext cx="474453" cy="3191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907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4B4DCFF-ADF0-0A8E-0BF1-7668E6D1FB83}"/>
              </a:ext>
            </a:extLst>
          </p:cNvPr>
          <p:cNvGraphicFramePr>
            <a:graphicFrameLocks noGrp="1"/>
          </p:cNvGraphicFramePr>
          <p:nvPr>
            <p:extLst>
              <p:ext uri="{D42A27DB-BD31-4B8C-83A1-F6EECF244321}">
                <p14:modId xmlns:p14="http://schemas.microsoft.com/office/powerpoint/2010/main" val="3572668444"/>
              </p:ext>
            </p:extLst>
          </p:nvPr>
        </p:nvGraphicFramePr>
        <p:xfrm>
          <a:off x="1056197" y="210628"/>
          <a:ext cx="9502423" cy="2800350"/>
        </p:xfrm>
        <a:graphic>
          <a:graphicData uri="http://schemas.openxmlformats.org/drawingml/2006/table">
            <a:tbl>
              <a:tblPr firstRow="1" bandRow="1">
                <a:tableStyleId>{5C22544A-7EE6-4342-B048-85BDC9FD1C3A}</a:tableStyleId>
              </a:tblPr>
              <a:tblGrid>
                <a:gridCol w="977581">
                  <a:extLst>
                    <a:ext uri="{9D8B030D-6E8A-4147-A177-3AD203B41FA5}">
                      <a16:colId xmlns:a16="http://schemas.microsoft.com/office/drawing/2014/main" val="4229825896"/>
                    </a:ext>
                  </a:extLst>
                </a:gridCol>
                <a:gridCol w="828405">
                  <a:extLst>
                    <a:ext uri="{9D8B030D-6E8A-4147-A177-3AD203B41FA5}">
                      <a16:colId xmlns:a16="http://schemas.microsoft.com/office/drawing/2014/main" val="3677864793"/>
                    </a:ext>
                  </a:extLst>
                </a:gridCol>
                <a:gridCol w="1470025">
                  <a:extLst>
                    <a:ext uri="{9D8B030D-6E8A-4147-A177-3AD203B41FA5}">
                      <a16:colId xmlns:a16="http://schemas.microsoft.com/office/drawing/2014/main" val="2505920678"/>
                    </a:ext>
                  </a:extLst>
                </a:gridCol>
                <a:gridCol w="1752029">
                  <a:extLst>
                    <a:ext uri="{9D8B030D-6E8A-4147-A177-3AD203B41FA5}">
                      <a16:colId xmlns:a16="http://schemas.microsoft.com/office/drawing/2014/main" val="3798622593"/>
                    </a:ext>
                  </a:extLst>
                </a:gridCol>
                <a:gridCol w="1770063">
                  <a:extLst>
                    <a:ext uri="{9D8B030D-6E8A-4147-A177-3AD203B41FA5}">
                      <a16:colId xmlns:a16="http://schemas.microsoft.com/office/drawing/2014/main" val="1177001965"/>
                    </a:ext>
                  </a:extLst>
                </a:gridCol>
                <a:gridCol w="1282383">
                  <a:extLst>
                    <a:ext uri="{9D8B030D-6E8A-4147-A177-3AD203B41FA5}">
                      <a16:colId xmlns:a16="http://schemas.microsoft.com/office/drawing/2014/main" val="19961977"/>
                    </a:ext>
                  </a:extLst>
                </a:gridCol>
                <a:gridCol w="1421937">
                  <a:extLst>
                    <a:ext uri="{9D8B030D-6E8A-4147-A177-3AD203B41FA5}">
                      <a16:colId xmlns:a16="http://schemas.microsoft.com/office/drawing/2014/main" val="3266981345"/>
                    </a:ext>
                  </a:extLst>
                </a:gridCol>
              </a:tblGrid>
              <a:tr h="571500">
                <a:tc>
                  <a:txBody>
                    <a:bodyPr/>
                    <a:lstStyle/>
                    <a:p>
                      <a:pPr algn="ctr" fontAlgn="ctr"/>
                      <a:r>
                        <a:rPr lang="en-US" sz="1400" u="none" strike="noStrike">
                          <a:effectLst/>
                          <a:highlight>
                            <a:srgbClr val="E97132"/>
                          </a:highlight>
                        </a:rPr>
                        <a:t>Customer ID</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Age</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Income ($1000s)</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Education Level</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Previous Purchases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Marital Status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Buy Product (Target)</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2718157489"/>
                  </a:ext>
                </a:extLst>
              </a:tr>
              <a:tr h="190500">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61939023"/>
                  </a:ext>
                </a:extLst>
              </a:tr>
              <a:tr h="190500">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9223701"/>
                  </a:ext>
                </a:extLst>
              </a:tr>
              <a:tr h="190500">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35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PhD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9710669"/>
                  </a:ext>
                </a:extLst>
              </a:tr>
              <a:tr h="190500">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4461914"/>
                  </a:ext>
                </a:extLst>
              </a:tr>
              <a:tr h="190500">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High School</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Divorced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16663066"/>
                  </a:ext>
                </a:extLst>
              </a:tr>
              <a:tr h="190500">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51963132"/>
                  </a:ext>
                </a:extLst>
              </a:tr>
              <a:tr h="190500">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69897240"/>
                  </a:ext>
                </a:extLst>
              </a:tr>
              <a:tr h="190500">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90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PhD</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12</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Widowed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20727602"/>
                  </a:ext>
                </a:extLst>
              </a:tr>
              <a:tr h="190500">
                <a:tc>
                  <a:txBody>
                    <a:bodyPr/>
                    <a:lstStyle/>
                    <a:p>
                      <a:pPr algn="ct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High School</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20491378"/>
                  </a:ext>
                </a:extLst>
              </a:tr>
              <a:tr h="190500">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16433994"/>
                  </a:ext>
                </a:extLst>
              </a:tr>
            </a:tbl>
          </a:graphicData>
        </a:graphic>
      </p:graphicFrame>
      <p:graphicFrame>
        <p:nvGraphicFramePr>
          <p:cNvPr id="5" name="Table 4">
            <a:extLst>
              <a:ext uri="{FF2B5EF4-FFF2-40B4-BE49-F238E27FC236}">
                <a16:creationId xmlns:a16="http://schemas.microsoft.com/office/drawing/2014/main" id="{422871AA-C718-BA26-067F-AECDD27B48AD}"/>
              </a:ext>
            </a:extLst>
          </p:cNvPr>
          <p:cNvGraphicFramePr>
            <a:graphicFrameLocks noGrp="1"/>
          </p:cNvGraphicFramePr>
          <p:nvPr>
            <p:extLst>
              <p:ext uri="{D42A27DB-BD31-4B8C-83A1-F6EECF244321}">
                <p14:modId xmlns:p14="http://schemas.microsoft.com/office/powerpoint/2010/main" val="2901835343"/>
              </p:ext>
            </p:extLst>
          </p:nvPr>
        </p:nvGraphicFramePr>
        <p:xfrm>
          <a:off x="2187977" y="3779928"/>
          <a:ext cx="7238861" cy="2665095"/>
        </p:xfrm>
        <a:graphic>
          <a:graphicData uri="http://schemas.openxmlformats.org/drawingml/2006/table">
            <a:tbl>
              <a:tblPr firstRow="1" bandRow="1">
                <a:tableStyleId>{5C22544A-7EE6-4342-B048-85BDC9FD1C3A}</a:tableStyleId>
              </a:tblPr>
              <a:tblGrid>
                <a:gridCol w="933958">
                  <a:extLst>
                    <a:ext uri="{9D8B030D-6E8A-4147-A177-3AD203B41FA5}">
                      <a16:colId xmlns:a16="http://schemas.microsoft.com/office/drawing/2014/main" val="1537480883"/>
                    </a:ext>
                  </a:extLst>
                </a:gridCol>
                <a:gridCol w="903287">
                  <a:extLst>
                    <a:ext uri="{9D8B030D-6E8A-4147-A177-3AD203B41FA5}">
                      <a16:colId xmlns:a16="http://schemas.microsoft.com/office/drawing/2014/main" val="2941823307"/>
                    </a:ext>
                  </a:extLst>
                </a:gridCol>
                <a:gridCol w="917575">
                  <a:extLst>
                    <a:ext uri="{9D8B030D-6E8A-4147-A177-3AD203B41FA5}">
                      <a16:colId xmlns:a16="http://schemas.microsoft.com/office/drawing/2014/main" val="2911060858"/>
                    </a:ext>
                  </a:extLst>
                </a:gridCol>
                <a:gridCol w="1139253">
                  <a:extLst>
                    <a:ext uri="{9D8B030D-6E8A-4147-A177-3AD203B41FA5}">
                      <a16:colId xmlns:a16="http://schemas.microsoft.com/office/drawing/2014/main" val="1687735050"/>
                    </a:ext>
                  </a:extLst>
                </a:gridCol>
                <a:gridCol w="701675">
                  <a:extLst>
                    <a:ext uri="{9D8B030D-6E8A-4147-A177-3AD203B41FA5}">
                      <a16:colId xmlns:a16="http://schemas.microsoft.com/office/drawing/2014/main" val="569398801"/>
                    </a:ext>
                  </a:extLst>
                </a:gridCol>
                <a:gridCol w="609403">
                  <a:extLst>
                    <a:ext uri="{9D8B030D-6E8A-4147-A177-3AD203B41FA5}">
                      <a16:colId xmlns:a16="http://schemas.microsoft.com/office/drawing/2014/main" val="4200130676"/>
                    </a:ext>
                  </a:extLst>
                </a:gridCol>
                <a:gridCol w="840295">
                  <a:extLst>
                    <a:ext uri="{9D8B030D-6E8A-4147-A177-3AD203B41FA5}">
                      <a16:colId xmlns:a16="http://schemas.microsoft.com/office/drawing/2014/main" val="2932977216"/>
                    </a:ext>
                  </a:extLst>
                </a:gridCol>
                <a:gridCol w="1193415">
                  <a:extLst>
                    <a:ext uri="{9D8B030D-6E8A-4147-A177-3AD203B41FA5}">
                      <a16:colId xmlns:a16="http://schemas.microsoft.com/office/drawing/2014/main" val="3353068410"/>
                    </a:ext>
                  </a:extLst>
                </a:gridCol>
              </a:tblGrid>
              <a:tr h="381000">
                <a:tc>
                  <a:txBody>
                    <a:bodyPr/>
                    <a:lstStyle/>
                    <a:p>
                      <a:pPr algn="ctr" fontAlgn="ctr"/>
                      <a:r>
                        <a:rPr lang="en-US" sz="1400" u="none" strike="noStrike" dirty="0">
                          <a:effectLst/>
                          <a:highlight>
                            <a:srgbClr val="E97132"/>
                          </a:highlight>
                        </a:rPr>
                        <a:t>Patient ID</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Fever (°C)</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Headache</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Muscle Pain</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Nausea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Rash</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Diarrhea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Disease (Target)</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39394283"/>
                  </a:ext>
                </a:extLst>
              </a:tr>
              <a:tr h="190500">
                <a:tc>
                  <a:txBody>
                    <a:bodyPr/>
                    <a:lstStyle/>
                    <a:p>
                      <a:pPr algn="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83275736"/>
                  </a:ext>
                </a:extLst>
              </a:tr>
              <a:tr h="190500">
                <a:tc>
                  <a:txBody>
                    <a:bodyPr/>
                    <a:lstStyle/>
                    <a:p>
                      <a:pPr algn="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3119330"/>
                  </a:ext>
                </a:extLst>
              </a:tr>
              <a:tr h="190500">
                <a:tc>
                  <a:txBody>
                    <a:bodyPr/>
                    <a:lstStyle/>
                    <a:p>
                      <a:pPr algn="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dirty="0">
                          <a:effectLst/>
                        </a:rPr>
                        <a:t>37.8</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60140803"/>
                  </a:ext>
                </a:extLst>
              </a:tr>
              <a:tr h="190500">
                <a:tc>
                  <a:txBody>
                    <a:bodyPr/>
                    <a:lstStyle/>
                    <a:p>
                      <a:pPr algn="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40.2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85366970"/>
                  </a:ext>
                </a:extLst>
              </a:tr>
              <a:tr h="190500">
                <a:tc>
                  <a:txBody>
                    <a:bodyPr/>
                    <a:lstStyle/>
                    <a:p>
                      <a:pPr algn="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15899247"/>
                  </a:ext>
                </a:extLst>
              </a:tr>
              <a:tr h="190500">
                <a:tc>
                  <a:txBody>
                    <a:bodyPr/>
                    <a:lstStyle/>
                    <a:p>
                      <a:pPr algn="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89445085"/>
                  </a:ext>
                </a:extLst>
              </a:tr>
              <a:tr h="190500">
                <a:tc>
                  <a:txBody>
                    <a:bodyPr/>
                    <a:lstStyle/>
                    <a:p>
                      <a:pPr algn="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0069562"/>
                  </a:ext>
                </a:extLst>
              </a:tr>
              <a:tr h="190500">
                <a:tc>
                  <a:txBody>
                    <a:bodyPr/>
                    <a:lstStyle/>
                    <a:p>
                      <a:pPr algn="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43212364"/>
                  </a:ext>
                </a:extLst>
              </a:tr>
              <a:tr h="190500">
                <a:tc>
                  <a:txBody>
                    <a:bodyPr/>
                    <a:lstStyle/>
                    <a:p>
                      <a:pPr algn="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87532774"/>
                  </a:ext>
                </a:extLst>
              </a:tr>
              <a:tr h="190500">
                <a:tc>
                  <a:txBody>
                    <a:bodyPr/>
                    <a:lstStyle/>
                    <a:p>
                      <a:pPr algn="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dirty="0">
                          <a:effectLst/>
                        </a:rPr>
                        <a:t>Typhoid</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12448905"/>
                  </a:ext>
                </a:extLst>
              </a:tr>
            </a:tbl>
          </a:graphicData>
        </a:graphic>
      </p:graphicFrame>
    </p:spTree>
    <p:extLst>
      <p:ext uri="{BB962C8B-B14F-4D97-AF65-F5344CB8AC3E}">
        <p14:creationId xmlns:p14="http://schemas.microsoft.com/office/powerpoint/2010/main" val="254218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9E9A-43E7-5CB2-085A-FF40479A8F29}"/>
              </a:ext>
            </a:extLst>
          </p:cNvPr>
          <p:cNvSpPr>
            <a:spLocks noGrp="1"/>
          </p:cNvSpPr>
          <p:nvPr>
            <p:ph type="title"/>
          </p:nvPr>
        </p:nvSpPr>
        <p:spPr>
          <a:xfrm>
            <a:off x="1066800" y="-450166"/>
            <a:ext cx="10058400" cy="1609344"/>
          </a:xfrm>
        </p:spPr>
        <p:txBody>
          <a:bodyPr/>
          <a:lstStyle/>
          <a:p>
            <a:r>
              <a:rPr lang="en-US" dirty="0"/>
              <a:t>Notation to know</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CAC808D-C9A1-98AB-8FD7-4D008309F5C3}"/>
                  </a:ext>
                </a:extLst>
              </p:cNvPr>
              <p:cNvSpPr txBox="1">
                <a:spLocks noGrp="1"/>
              </p:cNvSpPr>
              <p:nvPr>
                <p:ph idx="1"/>
              </p:nvPr>
            </p:nvSpPr>
            <p:spPr>
              <a:xfrm>
                <a:off x="583174" y="647529"/>
                <a:ext cx="10064750" cy="6754734"/>
              </a:xfrm>
              <a:prstGeom prst="rect">
                <a:avLst/>
              </a:prstGeom>
              <a:noFill/>
            </p:spPr>
            <p:txBody>
              <a:bodyPr wrap="square" lIns="0" tIns="0" rIns="0" bIns="0" rtlCol="0">
                <a:spAutoFit/>
              </a:bodyPr>
              <a:lstStyle/>
              <a:p>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r>
                  <a:rPr lang="en-US" sz="2800" dirty="0"/>
                  <a:t>When other features are added into the training model e.g. if input features ,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is 2 then </a:t>
                </a:r>
                <a14:m>
                  <m:oMath xmlns:m="http://schemas.openxmlformats.org/officeDocument/2006/math">
                    <m:r>
                      <a:rPr lang="en-US" sz="2800" i="1">
                        <a:latin typeface="Cambria Math" panose="02040503050406030204" pitchFamily="18" charset="0"/>
                      </a:rPr>
                      <m:t>𝑥</m:t>
                    </m:r>
                  </m:oMath>
                </a14:m>
                <a:r>
                  <a:rPr lang="en-US" sz="2800" dirty="0"/>
                  <a:t> is 3 dimensional.</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oMath>
                </a14:m>
                <a:endParaRPr lang="en-US" sz="2800" dirty="0"/>
              </a:p>
              <a:p>
                <a:r>
                  <a:rPr lang="en-US" sz="2800" dirty="0"/>
                  <a:t>If the number of features  is denoted by </a:t>
                </a:r>
                <a:r>
                  <a:rPr lang="en-US" sz="2800" i="1" dirty="0"/>
                  <a:t>n</a:t>
                </a:r>
                <a:r>
                  <a:rPr lang="en-US" sz="2800" dirty="0"/>
                  <a:t> then,</a:t>
                </a:r>
              </a:p>
              <a:p>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r>
                  <a:rPr lang="en-US" sz="2800" dirty="0"/>
                  <a:t>if model parameter and input features,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𝑎𝑛𝑑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are</m:t>
                    </m:r>
                  </m:oMath>
                </a14:m>
                <a:r>
                  <a:rPr lang="en-US" sz="2800" dirty="0"/>
                  <a:t> n in number; then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θ</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𝑎𝑛𝑑</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𝑥</m:t>
                    </m:r>
                  </m:oMath>
                </a14:m>
                <a:r>
                  <a:rPr lang="en-US" sz="2800" dirty="0"/>
                  <a:t> are n+1 dimensional.</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r>
                                <a:rPr lang="en-US" sz="2800" b="0" i="1" smtClean="0">
                                  <a:latin typeface="Cambria Math" panose="02040503050406030204" pitchFamily="18" charset="0"/>
                                  <a:ea typeface="Cambria Math" panose="02040503050406030204" pitchFamily="18" charset="0"/>
                                </a:rPr>
                                <m:t>⋮</m:t>
                              </m:r>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mr>
                        </m:m>
                      </m:e>
                    </m:d>
                  </m:oMath>
                </a14:m>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oMath>
                </a14:m>
                <a:endParaRPr lang="en-US" sz="2800" dirty="0"/>
              </a:p>
              <a:p>
                <a:endParaRPr lang="en-US" sz="2800" dirty="0"/>
              </a:p>
            </p:txBody>
          </p:sp>
        </mc:Choice>
        <mc:Fallback xmlns="">
          <p:sp>
            <p:nvSpPr>
              <p:cNvPr id="4" name="Content Placeholder 3">
                <a:extLst>
                  <a:ext uri="{FF2B5EF4-FFF2-40B4-BE49-F238E27FC236}">
                    <a16:creationId xmlns:a16="http://schemas.microsoft.com/office/drawing/2014/main" id="{3CAC808D-C9A1-98AB-8FD7-4D008309F5C3}"/>
                  </a:ext>
                </a:extLst>
              </p:cNvPr>
              <p:cNvSpPr txBox="1">
                <a:spLocks noGrp="1" noRot="1" noChangeAspect="1" noMove="1" noResize="1" noEditPoints="1" noAdjustHandles="1" noChangeArrowheads="1" noChangeShapeType="1" noTextEdit="1"/>
              </p:cNvSpPr>
              <p:nvPr>
                <p:ph idx="1"/>
              </p:nvPr>
            </p:nvSpPr>
            <p:spPr>
              <a:xfrm>
                <a:off x="583174" y="647529"/>
                <a:ext cx="10064750" cy="6754734"/>
              </a:xfrm>
              <a:prstGeom prst="rect">
                <a:avLst/>
              </a:prstGeom>
              <a:blipFill>
                <a:blip r:embed="rId2"/>
                <a:stretch>
                  <a:fillRect l="-1757" r="-2604"/>
                </a:stretch>
              </a:blipFill>
            </p:spPr>
            <p:txBody>
              <a:bodyPr/>
              <a:lstStyle/>
              <a:p>
                <a:r>
                  <a:rPr lang="en-US">
                    <a:noFill/>
                  </a:rPr>
                  <a:t> </a:t>
                </a:r>
              </a:p>
            </p:txBody>
          </p:sp>
        </mc:Fallback>
      </mc:AlternateContent>
    </p:spTree>
    <p:extLst>
      <p:ext uri="{BB962C8B-B14F-4D97-AF65-F5344CB8AC3E}">
        <p14:creationId xmlns:p14="http://schemas.microsoft.com/office/powerpoint/2010/main" val="160157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9059C76-4263-7CA0-E0CC-151692CFEE8E}"/>
                  </a:ext>
                </a:extLst>
              </p:cNvPr>
              <p:cNvSpPr>
                <a:spLocks noGrp="1"/>
              </p:cNvSpPr>
              <p:nvPr>
                <p:ph type="title"/>
              </p:nvPr>
            </p:nvSpPr>
            <p:spPr/>
            <p:txBody>
              <a:bodyPr/>
              <a:lstStyle/>
              <a:p>
                <a:r>
                  <a:rPr lang="en-US" dirty="0"/>
                  <a:t>How do you 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𝑝𝑎𝑟𝑎𝑚𝑡𝑒𝑟</m:t>
                    </m:r>
                    <m:r>
                      <a:rPr lang="en-US" b="0" i="1" smtClean="0">
                        <a:latin typeface="Cambria Math" panose="02040503050406030204" pitchFamily="18" charset="0"/>
                        <a:ea typeface="Cambria Math" panose="02040503050406030204" pitchFamily="18" charset="0"/>
                      </a:rPr>
                      <m:t>)</m:t>
                    </m:r>
                  </m:oMath>
                </a14:m>
                <a:r>
                  <a:rPr lang="en-US" dirty="0"/>
                  <a:t>?</a:t>
                </a:r>
              </a:p>
            </p:txBody>
          </p:sp>
        </mc:Choice>
        <mc:Fallback xmlns="">
          <p:sp>
            <p:nvSpPr>
              <p:cNvPr id="2" name="Title 1">
                <a:extLst>
                  <a:ext uri="{FF2B5EF4-FFF2-40B4-BE49-F238E27FC236}">
                    <a16:creationId xmlns:a16="http://schemas.microsoft.com/office/drawing/2014/main" id="{E9059C76-4263-7CA0-E0CC-151692CFEE8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7B3F-85BF-C4F0-C9C9-5E5142F2939A}"/>
                  </a:ext>
                </a:extLst>
              </p:cNvPr>
              <p:cNvSpPr>
                <a:spLocks noGrp="1"/>
              </p:cNvSpPr>
              <p:nvPr>
                <p:ph idx="1"/>
              </p:nvPr>
            </p:nvSpPr>
            <p:spPr/>
            <p:txBody>
              <a:bodyPr>
                <a:normAutofit/>
              </a:bodyPr>
              <a:lstStyle/>
              <a:p>
                <a:r>
                  <a:rPr lang="en-US" dirty="0"/>
                  <a:t>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such that,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r>
                  <a:rPr lang="en-US" dirty="0"/>
                  <a:t> for training example</a:t>
                </a:r>
              </a:p>
              <a:p>
                <a:r>
                  <a:rPr lang="en-US" dirty="0"/>
                  <a:t>We want to minimize the sum of the squared difference b/n the observed values and the values predicted by the linear model.</a:t>
                </a:r>
                <a:r>
                  <a:rPr lang="en-US" sz="2000" dirty="0"/>
                  <a:t> </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𝑚𝑖𝑛𝑖𝑚𝑖𝑧𝑒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oMath>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the prediction and y is the true price</a:t>
                </a:r>
              </a:p>
              <a:p>
                <a:r>
                  <a:rPr lang="en-US" dirty="0"/>
                  <a:t>Because there are many training examples, </a:t>
                </a:r>
              </a:p>
              <a:p>
                <a14:m>
                  <m:oMath xmlns:m="http://schemas.openxmlformats.org/officeDocument/2006/math">
                    <m:r>
                      <a:rPr lang="en-US" b="0" i="1" smtClean="0">
                        <a:latin typeface="Cambria Math" panose="02040503050406030204" pitchFamily="18" charset="0"/>
                      </a:rPr>
                      <m:t>𝑚𝑖𝑛𝑖𝑚𝑖𝑧𝑒</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14:m>
                  <m:oMath xmlns:m="http://schemas.openxmlformats.org/officeDocument/2006/math">
                    <m:r>
                      <a:rPr lang="en-US" b="0" i="1" smtClean="0">
                        <a:latin typeface="Cambria Math" panose="02040503050406030204" pitchFamily="18" charset="0"/>
                      </a:rPr>
                      <m:t>𝑚𝑖𝑛𝑖𝑚𝑖𝑧𝑒</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1AC97B3F-85BF-C4F0-C9C9-5E5142F2939A}"/>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466F66-77FB-3491-F248-4563DC6448E3}"/>
                  </a:ext>
                </a:extLst>
              </p:cNvPr>
              <p:cNvSpPr txBox="1"/>
              <p:nvPr/>
            </p:nvSpPr>
            <p:spPr>
              <a:xfrm>
                <a:off x="1673525" y="3429000"/>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4" name="TextBox 3">
                <a:extLst>
                  <a:ext uri="{FF2B5EF4-FFF2-40B4-BE49-F238E27FC236}">
                    <a16:creationId xmlns:a16="http://schemas.microsoft.com/office/drawing/2014/main" id="{90466F66-77FB-3491-F248-4563DC6448E3}"/>
                  </a:ext>
                </a:extLst>
              </p:cNvPr>
              <p:cNvSpPr txBox="1">
                <a:spLocks noRot="1" noChangeAspect="1" noMove="1" noResize="1" noEditPoints="1" noAdjustHandles="1" noChangeArrowheads="1" noChangeShapeType="1" noTextEdit="1"/>
              </p:cNvSpPr>
              <p:nvPr/>
            </p:nvSpPr>
            <p:spPr>
              <a:xfrm>
                <a:off x="1673525" y="3429000"/>
                <a:ext cx="258792" cy="369332"/>
              </a:xfrm>
              <a:prstGeom prst="rect">
                <a:avLst/>
              </a:prstGeom>
              <a:blipFill>
                <a:blip r:embed="rId4"/>
                <a:stretch>
                  <a:fillRect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88F1C-5E3A-9EFA-A6C7-5126D0549AA1}"/>
                  </a:ext>
                </a:extLst>
              </p:cNvPr>
              <p:cNvSpPr txBox="1"/>
              <p:nvPr/>
            </p:nvSpPr>
            <p:spPr>
              <a:xfrm>
                <a:off x="1673525" y="4744840"/>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 name="TextBox 4">
                <a:extLst>
                  <a:ext uri="{FF2B5EF4-FFF2-40B4-BE49-F238E27FC236}">
                    <a16:creationId xmlns:a16="http://schemas.microsoft.com/office/drawing/2014/main" id="{D9888F1C-5E3A-9EFA-A6C7-5126D0549AA1}"/>
                  </a:ext>
                </a:extLst>
              </p:cNvPr>
              <p:cNvSpPr txBox="1">
                <a:spLocks noRot="1" noChangeAspect="1" noMove="1" noResize="1" noEditPoints="1" noAdjustHandles="1" noChangeArrowheads="1" noChangeShapeType="1" noTextEdit="1"/>
              </p:cNvSpPr>
              <p:nvPr/>
            </p:nvSpPr>
            <p:spPr>
              <a:xfrm>
                <a:off x="1673525" y="4744840"/>
                <a:ext cx="258792" cy="369332"/>
              </a:xfrm>
              <a:prstGeom prst="rect">
                <a:avLst/>
              </a:prstGeom>
              <a:blipFill>
                <a:blip r:embed="rId5"/>
                <a:stretch>
                  <a:fillRect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1BEBFB5-540E-A2D3-6116-25C872ADD854}"/>
                  </a:ext>
                </a:extLst>
              </p:cNvPr>
              <p:cNvSpPr txBox="1"/>
              <p:nvPr/>
            </p:nvSpPr>
            <p:spPr>
              <a:xfrm>
                <a:off x="1673525" y="5273854"/>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 name="TextBox 5">
                <a:extLst>
                  <a:ext uri="{FF2B5EF4-FFF2-40B4-BE49-F238E27FC236}">
                    <a16:creationId xmlns:a16="http://schemas.microsoft.com/office/drawing/2014/main" id="{A1BEBFB5-540E-A2D3-6116-25C872ADD854}"/>
                  </a:ext>
                </a:extLst>
              </p:cNvPr>
              <p:cNvSpPr txBox="1">
                <a:spLocks noRot="1" noChangeAspect="1" noMove="1" noResize="1" noEditPoints="1" noAdjustHandles="1" noChangeArrowheads="1" noChangeShapeType="1" noTextEdit="1"/>
              </p:cNvSpPr>
              <p:nvPr/>
            </p:nvSpPr>
            <p:spPr>
              <a:xfrm>
                <a:off x="1673525" y="5273854"/>
                <a:ext cx="258792" cy="369332"/>
              </a:xfrm>
              <a:prstGeom prst="rect">
                <a:avLst/>
              </a:prstGeom>
              <a:blipFill>
                <a:blip r:embed="rId6"/>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320105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3DCE-233C-2445-3B7F-150225C7BFDF}"/>
              </a:ext>
            </a:extLst>
          </p:cNvPr>
          <p:cNvSpPr>
            <a:spLocks noGrp="1"/>
          </p:cNvSpPr>
          <p:nvPr>
            <p:ph type="title"/>
          </p:nvPr>
        </p:nvSpPr>
        <p:spPr>
          <a:xfrm>
            <a:off x="1311387" y="-412515"/>
            <a:ext cx="10058400" cy="1609344"/>
          </a:xfrm>
        </p:spPr>
        <p:txBody>
          <a:bodyPr/>
          <a:lstStyle/>
          <a:p>
            <a:r>
              <a:rPr lang="en-US" dirty="0"/>
              <a:t>The cost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5461B9-042F-F8E6-832B-F7981AAD5201}"/>
                  </a:ext>
                </a:extLst>
              </p:cNvPr>
              <p:cNvSpPr>
                <a:spLocks noGrp="1"/>
              </p:cNvSpPr>
              <p:nvPr>
                <p:ph idx="1"/>
              </p:nvPr>
            </p:nvSpPr>
            <p:spPr>
              <a:xfrm>
                <a:off x="414241" y="1276019"/>
                <a:ext cx="10058400" cy="5512970"/>
              </a:xfrm>
            </p:spPr>
            <p:txBody>
              <a:bodyPr/>
              <a:lstStyle/>
              <a:p>
                <a:r>
                  <a:rPr lang="en-US" dirty="0"/>
                  <a:t>The cost function in linear regression is typically used to measure the error between the predicted values h(x) and the actual target values y. </a:t>
                </a:r>
              </a:p>
              <a:p>
                <a:r>
                  <a:rPr lang="en-US" dirty="0"/>
                  <a:t>The most used cost function is the </a:t>
                </a:r>
                <a:r>
                  <a:rPr lang="en-US" b="1" dirty="0"/>
                  <a:t>Mean Squared Error (MSE)</a:t>
                </a:r>
                <a:r>
                  <a:rPr lang="en-US" dirty="0"/>
                  <a:t>, which is defined as:</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sup>
                              <m:r>
                                <a:rPr lang="en-US" i="1">
                                  <a:latin typeface="Cambria Math" panose="02040503050406030204" pitchFamily="18" charset="0"/>
                                </a:rPr>
                                <m:t>2</m:t>
                              </m:r>
                            </m:sup>
                          </m:sSup>
                        </m:e>
                      </m:nary>
                    </m:oMath>
                  </m:oMathPara>
                </a14:m>
                <a:endParaRPr lang="en-US" dirty="0"/>
              </a:p>
              <a:p>
                <a:r>
                  <a:rPr lang="en-US" dirty="0"/>
                  <a:t>where:</a:t>
                </a:r>
              </a:p>
              <a:p>
                <a:pPr>
                  <a:buFont typeface="Arial" panose="020B0604020202020204" pitchFamily="34" charset="0"/>
                  <a:buChar char="•"/>
                </a:pPr>
                <a:r>
                  <a:rPr lang="en-US" dirty="0"/>
                  <a:t>m is the number of training examples,</a:t>
                </a:r>
              </a:p>
              <a:p>
                <a:pP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oMath>
                </a14:m>
                <a:r>
                  <a:rPr lang="en-US" dirty="0"/>
                  <a:t> is the predicted value for the </a:t>
                </a:r>
                <a:r>
                  <a:rPr lang="en-US" i="1" dirty="0" err="1"/>
                  <a:t>i</a:t>
                </a:r>
                <a:r>
                  <a:rPr lang="en-US" baseline="30000" dirty="0" err="1"/>
                  <a:t>th</a:t>
                </a:r>
                <a:r>
                  <a:rPr lang="en-US" dirty="0"/>
                  <a:t> training example,</a:t>
                </a:r>
              </a:p>
              <a:p>
                <a:pPr>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oMath>
                </a14:m>
                <a:r>
                  <a:rPr lang="en-US" dirty="0"/>
                  <a:t>is the actual target value.</a:t>
                </a:r>
              </a:p>
              <a:p>
                <a:pPr>
                  <a:buFont typeface="Arial" panose="020B0604020202020204" pitchFamily="34" charset="0"/>
                  <a:buChar char="•"/>
                </a:pPr>
                <a:r>
                  <a:rPr lang="en-US" dirty="0"/>
                  <a:t> this implies that we need to find a 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that minimizes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𝑚𝑖𝑛𝑖𝑚𝑖𝑧𝑒</m:t>
                    </m:r>
                  </m:oMath>
                </a14:m>
                <a:r>
                  <a:rPr lang="en-US" dirty="0"/>
                  <a:t>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425461B9-042F-F8E6-832B-F7981AAD5201}"/>
                  </a:ext>
                </a:extLst>
              </p:cNvPr>
              <p:cNvSpPr>
                <a:spLocks noGrp="1" noRot="1" noChangeAspect="1" noMove="1" noResize="1" noEditPoints="1" noAdjustHandles="1" noChangeArrowheads="1" noChangeShapeType="1" noTextEdit="1"/>
              </p:cNvSpPr>
              <p:nvPr>
                <p:ph idx="1"/>
              </p:nvPr>
            </p:nvSpPr>
            <p:spPr>
              <a:xfrm>
                <a:off x="414241" y="1276019"/>
                <a:ext cx="10058400" cy="5512970"/>
              </a:xfrm>
              <a:blipFill>
                <a:blip r:embed="rId2"/>
                <a:stretch>
                  <a:fillRect l="-303" t="-1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7FF102-DE95-5DD2-3191-A0CA74F9179B}"/>
                  </a:ext>
                </a:extLst>
              </p:cNvPr>
              <p:cNvSpPr txBox="1"/>
              <p:nvPr/>
            </p:nvSpPr>
            <p:spPr>
              <a:xfrm>
                <a:off x="1589963" y="5805889"/>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4" name="TextBox 3">
                <a:extLst>
                  <a:ext uri="{FF2B5EF4-FFF2-40B4-BE49-F238E27FC236}">
                    <a16:creationId xmlns:a16="http://schemas.microsoft.com/office/drawing/2014/main" id="{BC7FF102-DE95-5DD2-3191-A0CA74F9179B}"/>
                  </a:ext>
                </a:extLst>
              </p:cNvPr>
              <p:cNvSpPr txBox="1">
                <a:spLocks noRot="1" noChangeAspect="1" noMove="1" noResize="1" noEditPoints="1" noAdjustHandles="1" noChangeArrowheads="1" noChangeShapeType="1" noTextEdit="1"/>
              </p:cNvSpPr>
              <p:nvPr/>
            </p:nvSpPr>
            <p:spPr>
              <a:xfrm>
                <a:off x="1589963" y="5805889"/>
                <a:ext cx="258792" cy="369332"/>
              </a:xfrm>
              <a:prstGeom prst="rect">
                <a:avLst/>
              </a:prstGeom>
              <a:blipFill>
                <a:blip r:embed="rId3"/>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151028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C527457-77DF-61A8-7436-D9C69DD7B5B7}"/>
                  </a:ext>
                </a:extLst>
              </p:cNvPr>
              <p:cNvSpPr>
                <a:spLocks noGrp="1"/>
              </p:cNvSpPr>
              <p:nvPr>
                <p:ph type="title"/>
              </p:nvPr>
            </p:nvSpPr>
            <p:spPr/>
            <p:txBody>
              <a:bodyPr/>
              <a:lstStyle/>
              <a:p>
                <a:r>
                  <a:rPr lang="en-US" dirty="0"/>
                  <a:t>Implementing an algorithm to minimize the cost </a:t>
                </a:r>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p:txBody>
          </p:sp>
        </mc:Choice>
        <mc:Fallback xmlns="">
          <p:sp>
            <p:nvSpPr>
              <p:cNvPr id="2" name="Title 1">
                <a:extLst>
                  <a:ext uri="{FF2B5EF4-FFF2-40B4-BE49-F238E27FC236}">
                    <a16:creationId xmlns:a16="http://schemas.microsoft.com/office/drawing/2014/main" id="{BC527457-77DF-61A8-7436-D9C69DD7B5B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36361A-3351-8A6C-F715-D99860573AE3}"/>
                  </a:ext>
                </a:extLst>
              </p:cNvPr>
              <p:cNvSpPr>
                <a:spLocks noGrp="1"/>
              </p:cNvSpPr>
              <p:nvPr>
                <p:ph idx="1"/>
              </p:nvPr>
            </p:nvSpPr>
            <p:spPr/>
            <p:txBody>
              <a:bodyPr/>
              <a:lstStyle/>
              <a:p>
                <a:r>
                  <a:rPr lang="en-US" dirty="0"/>
                  <a:t>Gradient Descent</a:t>
                </a:r>
              </a:p>
              <a:p>
                <a:r>
                  <a:rPr lang="en-US" dirty="0"/>
                  <a:t>Start with some value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say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0</m:t>
                        </m:r>
                      </m:e>
                    </m:acc>
                  </m:oMath>
                </a14:m>
                <a:r>
                  <a:rPr lang="en-US" dirty="0"/>
                  <a:t> </a:t>
                </a:r>
              </a:p>
              <a:p>
                <a:endParaRPr lang="en-US" dirty="0"/>
              </a:p>
              <a:p>
                <a:endParaRPr lang="en-US" dirty="0"/>
              </a:p>
              <a:p>
                <a:r>
                  <a:rPr lang="en-US" dirty="0"/>
                  <a:t>Keep changing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to reduce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636361A-3351-8A6C-F715-D99860573AE3}"/>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CD8421F-9B77-A7B8-338C-B91242FB21AA}"/>
              </a:ext>
            </a:extLst>
          </p:cNvPr>
          <p:cNvCxnSpPr/>
          <p:nvPr/>
        </p:nvCxnSpPr>
        <p:spPr>
          <a:xfrm flipH="1" flipV="1">
            <a:off x="5542384" y="2808514"/>
            <a:ext cx="382555"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6F71131-813F-1B62-BC9E-83C39F44AF53}"/>
              </a:ext>
            </a:extLst>
          </p:cNvPr>
          <p:cNvSpPr txBox="1"/>
          <p:nvPr/>
        </p:nvSpPr>
        <p:spPr>
          <a:xfrm>
            <a:off x="5960853" y="2872596"/>
            <a:ext cx="1785668" cy="923330"/>
          </a:xfrm>
          <a:prstGeom prst="rect">
            <a:avLst/>
          </a:prstGeom>
          <a:noFill/>
        </p:spPr>
        <p:txBody>
          <a:bodyPr wrap="square" rtlCol="0">
            <a:spAutoFit/>
          </a:bodyPr>
          <a:lstStyle/>
          <a:p>
            <a:r>
              <a:rPr lang="en-US" dirty="0"/>
              <a:t>Denotes a vector with all zeros</a:t>
            </a:r>
          </a:p>
        </p:txBody>
      </p:sp>
    </p:spTree>
    <p:extLst>
      <p:ext uri="{BB962C8B-B14F-4D97-AF65-F5344CB8AC3E}">
        <p14:creationId xmlns:p14="http://schemas.microsoft.com/office/powerpoint/2010/main" val="156681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0DBC-5A2F-64A2-4DF3-4D3C0DC00C27}"/>
              </a:ext>
            </a:extLst>
          </p:cNvPr>
          <p:cNvSpPr>
            <a:spLocks noGrp="1"/>
          </p:cNvSpPr>
          <p:nvPr>
            <p:ph type="title"/>
          </p:nvPr>
        </p:nvSpPr>
        <p:spPr/>
        <p:txBody>
          <a:bodyPr/>
          <a:lstStyle/>
          <a:p>
            <a:endParaRPr lang="en-US"/>
          </a:p>
        </p:txBody>
      </p:sp>
      <p:pic>
        <p:nvPicPr>
          <p:cNvPr id="1026" name="Picture 2" descr="Output image">
            <a:extLst>
              <a:ext uri="{FF2B5EF4-FFF2-40B4-BE49-F238E27FC236}">
                <a16:creationId xmlns:a16="http://schemas.microsoft.com/office/drawing/2014/main" id="{FA2670CF-113F-5A03-47B2-99243F072D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505" y="484632"/>
            <a:ext cx="9667968" cy="629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26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5F0F-4D26-4B35-EF98-88D79B0963A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D45402B-14B7-D864-E667-A209B3F420EE}"/>
              </a:ext>
            </a:extLst>
          </p:cNvPr>
          <p:cNvPicPr>
            <a:picLocks noGrp="1" noChangeAspect="1"/>
          </p:cNvPicPr>
          <p:nvPr>
            <p:ph idx="1"/>
          </p:nvPr>
        </p:nvPicPr>
        <p:blipFill>
          <a:blip r:embed="rId2"/>
          <a:stretch>
            <a:fillRect/>
          </a:stretch>
        </p:blipFill>
        <p:spPr>
          <a:xfrm>
            <a:off x="31807" y="74645"/>
            <a:ext cx="11967359" cy="6677244"/>
          </a:xfrm>
          <a:prstGeom prst="rect">
            <a:avLst/>
          </a:prstGeom>
        </p:spPr>
      </p:pic>
    </p:spTree>
    <p:extLst>
      <p:ext uri="{BB962C8B-B14F-4D97-AF65-F5344CB8AC3E}">
        <p14:creationId xmlns:p14="http://schemas.microsoft.com/office/powerpoint/2010/main" val="60103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B03F-9FD4-D400-508A-BFFF1F5B8D5A}"/>
              </a:ext>
            </a:extLst>
          </p:cNvPr>
          <p:cNvSpPr>
            <a:spLocks noGrp="1"/>
          </p:cNvSpPr>
          <p:nvPr>
            <p:ph type="title"/>
          </p:nvPr>
        </p:nvSpPr>
        <p:spPr/>
        <p:txBody>
          <a:bodyPr/>
          <a:lstStyle/>
          <a:p>
            <a:r>
              <a:rPr lang="en-US" dirty="0"/>
              <a:t>Step size of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2C7BD-BE71-DE1A-9976-F29E0FC4EB42}"/>
                  </a:ext>
                </a:extLst>
              </p:cNvPr>
              <p:cNvSpPr>
                <a:spLocks noGrp="1"/>
              </p:cNvSpPr>
              <p:nvPr>
                <p:ph idx="1"/>
              </p:nvPr>
            </p:nvSpPr>
            <p:spPr/>
            <p:txBody>
              <a:bodyPr/>
              <a:lstStyle/>
              <a:p>
                <a:r>
                  <a:rPr lang="en-US" dirty="0"/>
                  <a:t>The step size is assigned a value as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p>
              <a:p>
                <a:r>
                  <a:rPr lang="en-US" dirty="0"/>
                  <a:t>For each value of j as (j=0,1,2,…,n) where n is the number of features is updated according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a:t>
                </a:r>
              </a:p>
              <a:p>
                <a:r>
                  <a:rPr lang="en-US"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oMath>
                </a14:m>
                <a:r>
                  <a:rPr lang="en-US" dirty="0"/>
                  <a:t> is the learning rate. Set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to 0.01.</a:t>
                </a: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xmlns="">
          <p:sp>
            <p:nvSpPr>
              <p:cNvPr id="3" name="Content Placeholder 2">
                <a:extLst>
                  <a:ext uri="{FF2B5EF4-FFF2-40B4-BE49-F238E27FC236}">
                    <a16:creationId xmlns:a16="http://schemas.microsoft.com/office/drawing/2014/main" id="{6FC2C7BD-BE71-DE1A-9976-F29E0FC4EB42}"/>
                  </a:ext>
                </a:extLst>
              </p:cNvPr>
              <p:cNvSpPr>
                <a:spLocks noGrp="1" noRot="1" noChangeAspect="1" noMove="1" noResize="1" noEditPoints="1" noAdjustHandles="1" noChangeArrowheads="1" noChangeShapeType="1" noTextEdit="1"/>
              </p:cNvSpPr>
              <p:nvPr>
                <p:ph idx="1"/>
              </p:nvPr>
            </p:nvSpPr>
            <p:spPr>
              <a:blipFill>
                <a:blip r:embed="rId3"/>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9306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EA71-5501-F627-8BC4-F0EE9F11AFF2}"/>
              </a:ext>
            </a:extLst>
          </p:cNvPr>
          <p:cNvSpPr>
            <a:spLocks noGrp="1"/>
          </p:cNvSpPr>
          <p:nvPr>
            <p:ph type="title"/>
          </p:nvPr>
        </p:nvSpPr>
        <p:spPr>
          <a:xfrm>
            <a:off x="1389026" y="441500"/>
            <a:ext cx="10058400" cy="1609344"/>
          </a:xfrm>
        </p:spPr>
        <p:txBody>
          <a:bodyPr/>
          <a:lstStyle/>
          <a:p>
            <a:r>
              <a:rPr lang="en-US" dirty="0"/>
              <a:t>What is supervised learning?</a:t>
            </a:r>
          </a:p>
        </p:txBody>
      </p:sp>
      <p:sp>
        <p:nvSpPr>
          <p:cNvPr id="3" name="Content Placeholder 2">
            <a:extLst>
              <a:ext uri="{FF2B5EF4-FFF2-40B4-BE49-F238E27FC236}">
                <a16:creationId xmlns:a16="http://schemas.microsoft.com/office/drawing/2014/main" id="{3D2F59CA-C10E-7EBA-52B3-BE5DB6509613}"/>
              </a:ext>
            </a:extLst>
          </p:cNvPr>
          <p:cNvSpPr>
            <a:spLocks noGrp="1"/>
          </p:cNvSpPr>
          <p:nvPr>
            <p:ph idx="1"/>
          </p:nvPr>
        </p:nvSpPr>
        <p:spPr/>
        <p:txBody>
          <a:bodyPr/>
          <a:lstStyle/>
          <a:p>
            <a:r>
              <a:rPr lang="en-US" dirty="0"/>
              <a:t>Supervised learning, also known as supervised machine learning, is a subcategory of </a:t>
            </a:r>
            <a:r>
              <a:rPr lang="en-US" dirty="0">
                <a:solidFill>
                  <a:srgbClr val="FF0000"/>
                </a:solidFill>
              </a:rPr>
              <a:t>machine learning </a:t>
            </a:r>
            <a:r>
              <a:rPr lang="en-US" dirty="0"/>
              <a:t>and </a:t>
            </a:r>
            <a:r>
              <a:rPr lang="en-US" dirty="0">
                <a:solidFill>
                  <a:srgbClr val="FF0000"/>
                </a:solidFill>
              </a:rPr>
              <a:t>artificial intelligence</a:t>
            </a:r>
            <a:r>
              <a:rPr lang="en-US" dirty="0"/>
              <a:t>. It is defined by its use of </a:t>
            </a:r>
            <a:r>
              <a:rPr lang="en-US" dirty="0">
                <a:solidFill>
                  <a:srgbClr val="FF0000"/>
                </a:solidFill>
              </a:rPr>
              <a:t>labeled data</a:t>
            </a:r>
            <a:r>
              <a:rPr lang="en-US" dirty="0"/>
              <a:t> sets to train algorithms that classify data or predict outcomes accurately.</a:t>
            </a:r>
          </a:p>
          <a:p>
            <a:endParaRPr lang="en-US" dirty="0"/>
          </a:p>
          <a:p>
            <a:r>
              <a:rPr lang="en-US" dirty="0"/>
              <a:t>As input data is fed into the model, it adjusts its weights until the model has been fitted appropriately, which occurs as part of the cross-validation process. Supervised learning helps organizations solve for a variety of real-world problems at scale, such as classifying spam in a separate folder from your inbox. It can be used to build highly accurate machine learning models.</a:t>
            </a:r>
          </a:p>
        </p:txBody>
      </p:sp>
    </p:spTree>
    <p:extLst>
      <p:ext uri="{BB962C8B-B14F-4D97-AF65-F5344CB8AC3E}">
        <p14:creationId xmlns:p14="http://schemas.microsoft.com/office/powerpoint/2010/main" val="321684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377C-E361-6E2B-8706-99114D1CCE26}"/>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Derivation of the Step Size for Gradient Descent</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64A7F7-E6C7-4A1E-A5DB-99A5F6EB12E7}"/>
                  </a:ext>
                </a:extLst>
              </p:cNvPr>
              <p:cNvSpPr>
                <a:spLocks noGrp="1"/>
              </p:cNvSpPr>
              <p:nvPr>
                <p:ph idx="1"/>
              </p:nvPr>
            </p:nvSpPr>
            <p:spPr/>
            <p:txBody>
              <a:bodyPr>
                <a:normAutofit/>
              </a:bodyPr>
              <a:lstStyle/>
              <a:p>
                <a:pPr marL="0" marR="0" indent="0">
                  <a:lnSpc>
                    <a:spcPts val="1200"/>
                  </a:lnSpc>
                  <a:spcBef>
                    <a:spcPts val="0"/>
                  </a:spcBef>
                  <a:spcAft>
                    <a:spcPts val="1200"/>
                  </a:spcAft>
                  <a:buNone/>
                </a:pPr>
                <a:r>
                  <a:rPr lang="en-US" sz="1800" b="1" dirty="0">
                    <a:effectLst/>
                    <a:latin typeface="Georgia" panose="02040502050405020303" pitchFamily="18" charset="0"/>
                    <a:ea typeface="Aptos" panose="020B0004020202020204" pitchFamily="34" charset="0"/>
                    <a:cs typeface="Times New Roman" panose="02020603050405020304" pitchFamily="18" charset="0"/>
                  </a:rPr>
                  <a:t>Step 1: Gradient Descent Update Rule</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1800" dirty="0">
                    <a:effectLst/>
                    <a:latin typeface="Georgia" panose="02040502050405020303" pitchFamily="18" charset="0"/>
                    <a:ea typeface="Aptos" panose="020B0004020202020204" pitchFamily="34" charset="0"/>
                    <a:cs typeface="Times New Roman" panose="02020603050405020304" pitchFamily="18" charset="0"/>
                  </a:rPr>
                  <a:t>The general update rule for gradient descent is:</a:t>
                </a:r>
              </a:p>
              <a:p>
                <a:pPr marL="0" marR="0" indent="0">
                  <a:lnSpc>
                    <a:spcPts val="1200"/>
                  </a:lnSpc>
                  <a:spcBef>
                    <a:spcPts val="0"/>
                  </a:spcBef>
                  <a:spcAft>
                    <a:spcPts val="1200"/>
                  </a:spcAft>
                  <a:buNone/>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m:oMathPara>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1800" dirty="0">
                    <a:effectLst/>
                    <a:latin typeface="Georgia" panose="02040502050405020303" pitchFamily="18" charset="0"/>
                    <a:ea typeface="Aptos" panose="020B0004020202020204" pitchFamily="34" charset="0"/>
                    <a:cs typeface="Times New Roman" panose="02020603050405020304" pitchFamily="18" charset="0"/>
                  </a:rPr>
                  <a:t>Where:</a:t>
                </a:r>
              </a:p>
              <a:p>
                <a:pPr marL="0" marR="0" lvl="0" indent="0">
                  <a:lnSpc>
                    <a:spcPts val="1200"/>
                  </a:lnSpc>
                  <a:spcBef>
                    <a:spcPts val="0"/>
                  </a:spcBef>
                  <a:spcAft>
                    <a:spcPts val="600"/>
                  </a:spcAft>
                  <a:buNone/>
                  <a:tabLst>
                    <a:tab pos="457200" algn="l"/>
                  </a:tabLst>
                </a:pPr>
                <a14:m>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parameter to be updated for feature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learning rate.</a:t>
                </a:r>
              </a:p>
              <a:p>
                <a:pPr marL="0" marR="0" lvl="0" indent="0">
                  <a:lnSpc>
                    <a:spcPts val="1200"/>
                  </a:lnSpc>
                  <a:spcBef>
                    <a:spcPts val="0"/>
                  </a:spcBef>
                  <a:spcAft>
                    <a:spcPts val="600"/>
                  </a:spcAft>
                  <a:buNone/>
                  <a:tabLst>
                    <a:tab pos="457200" algn="l"/>
                  </a:tabLst>
                </a:pPr>
                <a:endParaRPr lang="en-US" sz="1800" dirty="0">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gradient of the cost function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with respect to </a:t>
                </a:r>
                <a14:m>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C64A7F7-E6C7-4A1E-A5DB-99A5F6EB12E7}"/>
                  </a:ext>
                </a:extLst>
              </p:cNvPr>
              <p:cNvSpPr>
                <a:spLocks noGrp="1" noRot="1" noChangeAspect="1" noMove="1" noResize="1" noEditPoints="1" noAdjustHandles="1" noChangeArrowheads="1" noChangeShapeType="1" noTextEdit="1"/>
              </p:cNvSpPr>
              <p:nvPr>
                <p:ph idx="1"/>
              </p:nvPr>
            </p:nvSpPr>
            <p:spPr>
              <a:blipFill>
                <a:blip r:embed="rId2"/>
                <a:stretch>
                  <a:fillRect l="-545" t="-3308"/>
                </a:stretch>
              </a:blipFill>
            </p:spPr>
            <p:txBody>
              <a:bodyPr/>
              <a:lstStyle/>
              <a:p>
                <a:r>
                  <a:rPr lang="en-US">
                    <a:noFill/>
                  </a:rPr>
                  <a:t> </a:t>
                </a:r>
              </a:p>
            </p:txBody>
          </p:sp>
        </mc:Fallback>
      </mc:AlternateContent>
    </p:spTree>
    <p:extLst>
      <p:ext uri="{BB962C8B-B14F-4D97-AF65-F5344CB8AC3E}">
        <p14:creationId xmlns:p14="http://schemas.microsoft.com/office/powerpoint/2010/main" val="60116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28DF-1AB4-80FB-35BD-FDCC0B61A858}"/>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2: Applying the Update Rule</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35AE52-3164-AA63-6C28-CD2CC3656CC5}"/>
                  </a:ext>
                </a:extLst>
              </p:cNvPr>
              <p:cNvSpPr>
                <a:spLocks noGrp="1"/>
              </p:cNvSpPr>
              <p:nvPr>
                <p:ph idx="1"/>
              </p:nvPr>
            </p:nvSpPr>
            <p:spPr>
              <a:xfrm>
                <a:off x="802429" y="2199045"/>
                <a:ext cx="11058892" cy="4050792"/>
              </a:xfrm>
            </p:spPr>
            <p:txBody>
              <a:bodyPr/>
              <a:lstStyle/>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The gradient </a:t>
                </a:r>
                <a14:m>
                  <m:oMath xmlns:m="http://schemas.openxmlformats.org/officeDocument/2006/math">
                    <m:f>
                      <m:f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20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can be expressed as the partial derivative of the cost function. </a:t>
                </a:r>
              </a:p>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For linear regression, the cost function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defined as:</a:t>
                </a:r>
              </a:p>
              <a:p>
                <a:pPr marL="0" marR="0" indent="0">
                  <a:lnSpc>
                    <a:spcPts val="1200"/>
                  </a:lnSpc>
                  <a:spcBef>
                    <a:spcPts val="0"/>
                  </a:spcBef>
                  <a:spcAft>
                    <a:spcPts val="1200"/>
                  </a:spcAft>
                  <a:buNone/>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a:effectLst/>
                              <a:latin typeface="Cambria Math" panose="02040503050406030204" pitchFamily="18" charset="0"/>
                              <a:ea typeface="Aptos" panose="020B0004020202020204" pitchFamily="34" charset="0"/>
                              <a:cs typeface="Times New Roman" panose="02020603050405020304" pitchFamily="18" charset="0"/>
                            </a:rPr>
                            <m:t>1</m:t>
                          </m:r>
                        </m:num>
                        <m:den>
                          <m:r>
                            <a:rPr lang="en-US" sz="2000">
                              <a:effectLst/>
                              <a:latin typeface="Cambria Math" panose="02040503050406030204" pitchFamily="18" charset="0"/>
                              <a:ea typeface="Aptos" panose="020B0004020202020204" pitchFamily="34" charset="0"/>
                              <a:cs typeface="Times New Roman" panose="02020603050405020304" pitchFamily="18" charset="0"/>
                            </a:rPr>
                            <m:t>2</m:t>
                          </m:r>
                          <m:r>
                            <a:rPr lang="en-US" sz="2000"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sz="2000" i="1">
                              <a:effectLst/>
                              <a:latin typeface="Cambria Math" panose="02040503050406030204" pitchFamily="18" charset="0"/>
                              <a:ea typeface="Aptos" panose="020B0004020202020204" pitchFamily="34" charset="0"/>
                              <a:cs typeface="Times New Roman" panose="02020603050405020304" pitchFamily="18" charset="0"/>
                            </a:rPr>
                            <m:t> </m:t>
                          </m:r>
                        </m:e>
                      </m:nary>
                      <m:r>
                        <a:rPr lang="en-US" sz="20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20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a:effectLst/>
                              <a:latin typeface="Cambria Math" panose="02040503050406030204" pitchFamily="18" charset="0"/>
                              <a:ea typeface="Aptos" panose="020B0004020202020204" pitchFamily="34" charset="0"/>
                              <a:cs typeface="Times New Roman" panose="02020603050405020304" pitchFamily="18" charset="0"/>
                            </a:rPr>
                            <m:t>)</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2</m:t>
                          </m:r>
                        </m:sup>
                      </m:sSup>
                    </m:oMath>
                  </m:oMathPara>
                </a14:m>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Where:</a:t>
                </a:r>
              </a:p>
              <a:p>
                <a:pPr marL="0" marR="0" lvl="0" indent="0">
                  <a:lnSpc>
                    <a:spcPts val="1200"/>
                  </a:lnSpc>
                  <a:spcBef>
                    <a:spcPts val="0"/>
                  </a:spcBef>
                  <a:spcAft>
                    <a:spcPts val="600"/>
                  </a:spcAft>
                  <a:buNone/>
                  <a:tabLst>
                    <a:tab pos="457200" algn="l"/>
                  </a:tabLst>
                </a:pPr>
                <a14:m>
                  <m:oMath xmlns:m="http://schemas.openxmlformats.org/officeDocument/2006/math">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20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predicted value for the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r>
                  <a:rPr lang="en-US" sz="2000" dirty="0" err="1">
                    <a:effectLst/>
                    <a:latin typeface="Georgia" panose="02040502050405020303" pitchFamily="18" charset="0"/>
                    <a:ea typeface="Aptos" panose="020B0004020202020204" pitchFamily="34" charset="0"/>
                    <a:cs typeface="Times New Roman" panose="02020603050405020304" pitchFamily="18" charset="0"/>
                  </a:rPr>
                  <a:t>th</a:t>
                </a:r>
                <a:r>
                  <a:rPr lang="en-US" sz="2000" dirty="0">
                    <a:effectLst/>
                    <a:latin typeface="Georgia" panose="02040502050405020303" pitchFamily="18" charset="0"/>
                    <a:ea typeface="Aptos" panose="020B0004020202020204" pitchFamily="34" charset="0"/>
                    <a:cs typeface="Times New Roman" panose="02020603050405020304" pitchFamily="18" charset="0"/>
                  </a:rPr>
                  <a:t> training example using the current parameter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actual value for the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r>
                  <a:rPr lang="en-US" sz="2000" dirty="0" err="1">
                    <a:effectLst/>
                    <a:latin typeface="Georgia" panose="02040502050405020303" pitchFamily="18" charset="0"/>
                    <a:ea typeface="Aptos" panose="020B0004020202020204" pitchFamily="34" charset="0"/>
                    <a:cs typeface="Times New Roman" panose="02020603050405020304" pitchFamily="18" charset="0"/>
                  </a:rPr>
                  <a:t>th</a:t>
                </a:r>
                <a:r>
                  <a:rPr lang="en-US" sz="2000" dirty="0">
                    <a:effectLst/>
                    <a:latin typeface="Georgia" panose="02040502050405020303" pitchFamily="18" charset="0"/>
                    <a:ea typeface="Aptos" panose="020B0004020202020204" pitchFamily="34" charset="0"/>
                    <a:cs typeface="Times New Roman" panose="02020603050405020304" pitchFamily="18" charset="0"/>
                  </a:rPr>
                  <a:t> training example.</a:t>
                </a:r>
              </a:p>
              <a:p>
                <a:pPr marL="0" marR="0" lvl="0" indent="0">
                  <a:lnSpc>
                    <a:spcPts val="1200"/>
                  </a:lnSpc>
                  <a:spcBef>
                    <a:spcPts val="0"/>
                  </a:spcBef>
                  <a:spcAft>
                    <a:spcPts val="600"/>
                  </a:spcAft>
                  <a:buNone/>
                  <a:tabLst>
                    <a:tab pos="457200" algn="l"/>
                  </a:tabLst>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𝑚</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number of training examples.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35AE52-3164-AA63-6C28-CD2CC3656CC5}"/>
                  </a:ext>
                </a:extLst>
              </p:cNvPr>
              <p:cNvSpPr>
                <a:spLocks noGrp="1" noRot="1" noChangeAspect="1" noMove="1" noResize="1" noEditPoints="1" noAdjustHandles="1" noChangeArrowheads="1" noChangeShapeType="1" noTextEdit="1"/>
              </p:cNvSpPr>
              <p:nvPr>
                <p:ph idx="1"/>
              </p:nvPr>
            </p:nvSpPr>
            <p:spPr>
              <a:xfrm>
                <a:off x="802429" y="2199045"/>
                <a:ext cx="11058892" cy="4050792"/>
              </a:xfrm>
              <a:blipFill>
                <a:blip r:embed="rId2"/>
                <a:stretch>
                  <a:fillRect l="-606" t="-7530"/>
                </a:stretch>
              </a:blipFill>
            </p:spPr>
            <p:txBody>
              <a:bodyPr/>
              <a:lstStyle/>
              <a:p>
                <a:r>
                  <a:rPr lang="en-US">
                    <a:noFill/>
                  </a:rPr>
                  <a:t> </a:t>
                </a:r>
              </a:p>
            </p:txBody>
          </p:sp>
        </mc:Fallback>
      </mc:AlternateContent>
    </p:spTree>
    <p:extLst>
      <p:ext uri="{BB962C8B-B14F-4D97-AF65-F5344CB8AC3E}">
        <p14:creationId xmlns:p14="http://schemas.microsoft.com/office/powerpoint/2010/main" val="313068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82DFE80-E960-504E-C8C9-54974E6EAD49}"/>
                  </a:ext>
                </a:extLst>
              </p:cNvPr>
              <p:cNvSpPr>
                <a:spLocks noGrp="1"/>
              </p:cNvSpPr>
              <p:nvPr>
                <p:ph type="title"/>
              </p:nvPr>
            </p:nvSpPr>
            <p:spPr/>
            <p:txBody>
              <a:bodyPr>
                <a:norm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3: Gradient for Each </a:t>
                </a:r>
                <a14:m>
                  <m:oMath xmlns:m="http://schemas.openxmlformats.org/officeDocument/2006/math">
                    <m:sSub>
                      <m:sSubPr>
                        <m:ctrlPr>
                          <a:rPr lang="en-US" sz="32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32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32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endParaRPr lang="en-US" sz="3200" dirty="0"/>
              </a:p>
            </p:txBody>
          </p:sp>
        </mc:Choice>
        <mc:Fallback xmlns="">
          <p:sp>
            <p:nvSpPr>
              <p:cNvPr id="2" name="Title 1">
                <a:extLst>
                  <a:ext uri="{FF2B5EF4-FFF2-40B4-BE49-F238E27FC236}">
                    <a16:creationId xmlns:a16="http://schemas.microsoft.com/office/drawing/2014/main" id="{582DFE80-E960-504E-C8C9-54974E6EAD4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BF172-0C74-6E1D-BD06-25B02AA33B5D}"/>
                  </a:ext>
                </a:extLst>
              </p:cNvPr>
              <p:cNvSpPr>
                <a:spLocks noGrp="1"/>
              </p:cNvSpPr>
              <p:nvPr>
                <p:ph idx="1"/>
              </p:nvPr>
            </p:nvSpPr>
            <p:spPr>
              <a:xfrm>
                <a:off x="859766" y="1699231"/>
                <a:ext cx="10058400" cy="4050792"/>
              </a:xfrm>
            </p:spPr>
            <p:txBody>
              <a:bodyPr>
                <a:normAutofit/>
              </a:bodyPr>
              <a:lstStyle/>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To compute the gradient for each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 we take the partial derivative of the cost function</a:t>
                </a: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 with respect to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smtClean="0">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a:t>
                </a: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f>
                        <m:fPr>
                          <m:ctrlPr>
                            <a:rPr lang="en-US" i="1">
                              <a:effectLst/>
                              <a:latin typeface="Cambria Math" panose="02040503050406030204" pitchFamily="18" charset="0"/>
                              <a:ea typeface="Aptos" panose="020B0004020202020204" pitchFamily="34" charset="0"/>
                              <a:cs typeface="Times New Roman" panose="02020603050405020304" pitchFamily="18" charset="0"/>
                            </a:rPr>
                          </m:ctrlPr>
                        </m:fPr>
                        <m:num>
                          <m:r>
                            <a:rPr lang="en-US">
                              <a:effectLst/>
                              <a:latin typeface="Cambria Math" panose="02040503050406030204" pitchFamily="18" charset="0"/>
                              <a:ea typeface="Aptos" panose="020B0004020202020204" pitchFamily="34" charset="0"/>
                              <a:cs typeface="Times New Roman" panose="02020603050405020304" pitchFamily="18" charset="0"/>
                            </a:rPr>
                            <m:t>𝜕</m:t>
                          </m:r>
                        </m:num>
                        <m:den>
                          <m:r>
                            <a:rPr lang="en-US">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i="1">
                          <a:effectLst/>
                          <a:latin typeface="Cambria Math" panose="02040503050406030204" pitchFamily="18" charset="0"/>
                          <a:ea typeface="Aptos" panose="020B0004020202020204" pitchFamily="34" charset="0"/>
                          <a:cs typeface="Times New Roman" panose="02020603050405020304" pitchFamily="18" charset="0"/>
                        </a:rPr>
                        <m:t>𝐽</m:t>
                      </m:r>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𝜃</m:t>
                      </m:r>
                      <m:r>
                        <a:rPr lang="en-US">
                          <a:effectLst/>
                          <a:latin typeface="Cambria Math" panose="02040503050406030204" pitchFamily="18" charset="0"/>
                          <a:ea typeface="Aptos" panose="020B0004020202020204" pitchFamily="34" charset="0"/>
                          <a:cs typeface="Times New Roman" panose="02020603050405020304" pitchFamily="18" charset="0"/>
                        </a:rPr>
                        <m:t>)=</m:t>
                      </m:r>
                      <m:f>
                        <m:fPr>
                          <m:ctrlPr>
                            <a:rPr lang="en-US" i="1">
                              <a:effectLst/>
                              <a:latin typeface="Cambria Math" panose="02040503050406030204" pitchFamily="18" charset="0"/>
                              <a:ea typeface="Aptos" panose="020B0004020202020204" pitchFamily="34" charset="0"/>
                              <a:cs typeface="Times New Roman" panose="02020603050405020304" pitchFamily="18" charset="0"/>
                            </a:rPr>
                          </m:ctrlPr>
                        </m:fPr>
                        <m:num>
                          <m:r>
                            <a:rPr lang="en-US">
                              <a:effectLst/>
                              <a:latin typeface="Cambria Math" panose="02040503050406030204" pitchFamily="18" charset="0"/>
                              <a:ea typeface="Aptos" panose="020B0004020202020204" pitchFamily="34" charset="0"/>
                              <a:cs typeface="Times New Roman" panose="02020603050405020304" pitchFamily="18" charset="0"/>
                            </a:rPr>
                            <m:t>1</m:t>
                          </m:r>
                        </m:num>
                        <m:den>
                          <m:r>
                            <a:rPr lang="en-US"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i="1">
                              <a:effectLst/>
                              <a:latin typeface="Cambria Math" panose="02040503050406030204" pitchFamily="18" charset="0"/>
                              <a:ea typeface="Aptos" panose="020B0004020202020204" pitchFamily="34" charset="0"/>
                              <a:cs typeface="Times New Roman" panose="02020603050405020304" pitchFamily="18" charset="0"/>
                            </a:rPr>
                            <m:t> </m:t>
                          </m:r>
                        </m:e>
                      </m:nary>
                      <m:r>
                        <a:rPr lang="en-US">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h</m:t>
                          </m:r>
                        </m:e>
                        <m:sub>
                          <m:r>
                            <a:rPr lang="en-US"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p>
                      <m:r>
                        <a:rPr lang="en-US">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i="1">
                              <a:effectLst/>
                              <a:latin typeface="Cambria Math" panose="02040503050406030204" pitchFamily="18" charset="0"/>
                              <a:ea typeface="Aptos" panose="020B0004020202020204" pitchFamily="34" charset="0"/>
                              <a:cs typeface="Times New Roman" panose="02020603050405020304" pitchFamily="18" charset="0"/>
                            </a:rPr>
                            <m:t>𝑥</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bSup>
                    </m:oMath>
                  </m:oMathPara>
                </a14:m>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This gives us the direction and magnitude of the steepest descent for each parameter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7DBF172-0C74-6E1D-BD06-25B02AA33B5D}"/>
                  </a:ext>
                </a:extLst>
              </p:cNvPr>
              <p:cNvSpPr>
                <a:spLocks noGrp="1" noRot="1" noChangeAspect="1" noMove="1" noResize="1" noEditPoints="1" noAdjustHandles="1" noChangeArrowheads="1" noChangeShapeType="1" noTextEdit="1"/>
              </p:cNvSpPr>
              <p:nvPr>
                <p:ph idx="1"/>
              </p:nvPr>
            </p:nvSpPr>
            <p:spPr>
              <a:xfrm>
                <a:off x="859766" y="1699231"/>
                <a:ext cx="10058400" cy="4050792"/>
              </a:xfrm>
              <a:blipFill>
                <a:blip r:embed="rId3"/>
                <a:stretch>
                  <a:fillRect l="-606" t="-7530"/>
                </a:stretch>
              </a:blipFill>
            </p:spPr>
            <p:txBody>
              <a:bodyPr/>
              <a:lstStyle/>
              <a:p>
                <a:r>
                  <a:rPr lang="en-US">
                    <a:noFill/>
                  </a:rPr>
                  <a:t> </a:t>
                </a:r>
              </a:p>
            </p:txBody>
          </p:sp>
        </mc:Fallback>
      </mc:AlternateContent>
    </p:spTree>
    <p:extLst>
      <p:ext uri="{BB962C8B-B14F-4D97-AF65-F5344CB8AC3E}">
        <p14:creationId xmlns:p14="http://schemas.microsoft.com/office/powerpoint/2010/main" val="201970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F8BD-3FEF-8506-20D8-50B8FCF93C60}"/>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4: Update Rule with Learning Rate</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51FA1D-5368-594D-F379-08A139F8A25A}"/>
                  </a:ext>
                </a:extLst>
              </p:cNvPr>
              <p:cNvSpPr txBox="1"/>
              <p:nvPr/>
            </p:nvSpPr>
            <p:spPr>
              <a:xfrm>
                <a:off x="1167269" y="2492391"/>
                <a:ext cx="8986022" cy="2107821"/>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Using the above gradient, the update rule becomes:</a:t>
                </a:r>
              </a:p>
              <a:p>
                <a:pPr marL="0" marR="0">
                  <a:lnSpc>
                    <a:spcPts val="1200"/>
                  </a:lnSpc>
                  <a:spcBef>
                    <a:spcPts val="0"/>
                  </a:spcBef>
                  <a:spcAft>
                    <a:spcPts val="1200"/>
                  </a:spcAft>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1</m:t>
                          </m:r>
                        </m:num>
                        <m:den>
                          <m:r>
                            <a:rPr lang="en-US" sz="1800"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sz="1800" i="1">
                              <a:effectLst/>
                              <a:latin typeface="Cambria Math" panose="02040503050406030204" pitchFamily="18" charset="0"/>
                              <a:ea typeface="Aptos" panose="020B0004020202020204" pitchFamily="34" charset="0"/>
                              <a:cs typeface="Times New Roman" panose="02020603050405020304" pitchFamily="18" charset="0"/>
                            </a:rPr>
                            <m:t> </m:t>
                          </m:r>
                        </m:e>
                      </m:nary>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bSup>
                    </m:oMath>
                  </m:oMathPara>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Where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learning rate, which controls the size of the step we take in the direction</a:t>
                </a:r>
              </a:p>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 of the gradient.</a:t>
                </a:r>
              </a:p>
            </p:txBody>
          </p:sp>
        </mc:Choice>
        <mc:Fallback xmlns="">
          <p:sp>
            <p:nvSpPr>
              <p:cNvPr id="5" name="TextBox 4">
                <a:extLst>
                  <a:ext uri="{FF2B5EF4-FFF2-40B4-BE49-F238E27FC236}">
                    <a16:creationId xmlns:a16="http://schemas.microsoft.com/office/drawing/2014/main" id="{E251FA1D-5368-594D-F379-08A139F8A25A}"/>
                  </a:ext>
                </a:extLst>
              </p:cNvPr>
              <p:cNvSpPr txBox="1">
                <a:spLocks noRot="1" noChangeAspect="1" noMove="1" noResize="1" noEditPoints="1" noAdjustHandles="1" noChangeArrowheads="1" noChangeShapeType="1" noTextEdit="1"/>
              </p:cNvSpPr>
              <p:nvPr/>
            </p:nvSpPr>
            <p:spPr>
              <a:xfrm>
                <a:off x="1167269" y="2492391"/>
                <a:ext cx="8986022" cy="2107821"/>
              </a:xfrm>
              <a:prstGeom prst="rect">
                <a:avLst/>
              </a:prstGeom>
              <a:blipFill>
                <a:blip r:embed="rId2"/>
                <a:stretch>
                  <a:fillRect l="-542" t="-20809" r="-203" b="-25145"/>
                </a:stretch>
              </a:blipFill>
            </p:spPr>
            <p:txBody>
              <a:bodyPr/>
              <a:lstStyle/>
              <a:p>
                <a:r>
                  <a:rPr lang="en-US">
                    <a:noFill/>
                  </a:rPr>
                  <a:t> </a:t>
                </a:r>
              </a:p>
            </p:txBody>
          </p:sp>
        </mc:Fallback>
      </mc:AlternateContent>
    </p:spTree>
    <p:extLst>
      <p:ext uri="{BB962C8B-B14F-4D97-AF65-F5344CB8AC3E}">
        <p14:creationId xmlns:p14="http://schemas.microsoft.com/office/powerpoint/2010/main" val="428419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1A31-5812-C8AA-62E1-EE7541B2DBF2}"/>
              </a:ext>
            </a:extLst>
          </p:cNvPr>
          <p:cNvSpPr>
            <a:spLocks noGrp="1"/>
          </p:cNvSpPr>
          <p:nvPr>
            <p:ph type="title"/>
          </p:nvPr>
        </p:nvSpPr>
        <p:spPr/>
        <p:txBody>
          <a:bodyPr/>
          <a:lstStyle/>
          <a:p>
            <a:r>
              <a:rPr lang="en-US" dirty="0"/>
              <a:t>Stochastic gradient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3539C6-1AC8-D48C-28EF-178D39505A31}"/>
                  </a:ext>
                </a:extLst>
              </p:cNvPr>
              <p:cNvSpPr>
                <a:spLocks noGrp="1"/>
              </p:cNvSpPr>
              <p:nvPr>
                <p:ph idx="1"/>
              </p:nvPr>
            </p:nvSpPr>
            <p:spPr/>
            <p:txBody>
              <a:bodyPr/>
              <a:lstStyle/>
              <a:p>
                <a:r>
                  <a:rPr lang="en-US" dirty="0"/>
                  <a:t>For </a:t>
                </a:r>
                <a:r>
                  <a:rPr lang="en-US" dirty="0" err="1"/>
                  <a:t>i</a:t>
                </a:r>
                <a:r>
                  <a:rPr lang="en-US" dirty="0"/>
                  <a:t>=1 to m</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dirty="0"/>
                  <a:t> </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a14:m>
                <a:endParaRPr lang="en-US" dirty="0"/>
              </a:p>
              <a:p>
                <a:r>
                  <a:rPr lang="en-US" dirty="0"/>
                  <a:t>}</a:t>
                </a:r>
              </a:p>
            </p:txBody>
          </p:sp>
        </mc:Choice>
        <mc:Fallback xmlns="">
          <p:sp>
            <p:nvSpPr>
              <p:cNvPr id="3" name="Content Placeholder 2">
                <a:extLst>
                  <a:ext uri="{FF2B5EF4-FFF2-40B4-BE49-F238E27FC236}">
                    <a16:creationId xmlns:a16="http://schemas.microsoft.com/office/drawing/2014/main" id="{D13539C6-1AC8-D48C-28EF-178D39505A31}"/>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124459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AFE4-D008-6E11-EF6B-6C53926AD349}"/>
              </a:ext>
            </a:extLst>
          </p:cNvPr>
          <p:cNvSpPr>
            <a:spLocks noGrp="1"/>
          </p:cNvSpPr>
          <p:nvPr>
            <p:ph type="title"/>
          </p:nvPr>
        </p:nvSpPr>
        <p:spPr/>
        <p:txBody>
          <a:bodyPr/>
          <a:lstStyle/>
          <a:p>
            <a:r>
              <a:rPr lang="en-US" b="1" dirty="0"/>
              <a:t>Normal Equation:</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B035FD-266F-CB4C-34F0-9A3E27E9F71B}"/>
                  </a:ext>
                </a:extLst>
              </p:cNvPr>
              <p:cNvSpPr>
                <a:spLocks noGrp="1"/>
              </p:cNvSpPr>
              <p:nvPr>
                <p:ph idx="1"/>
              </p:nvPr>
            </p:nvSpPr>
            <p:spPr>
              <a:xfrm>
                <a:off x="345057" y="1380225"/>
                <a:ext cx="11645660" cy="5477775"/>
              </a:xfrm>
            </p:spPr>
            <p:txBody>
              <a:bodyPr>
                <a:normAutofit/>
              </a:bodyPr>
              <a:lstStyle/>
              <a:p>
                <a:r>
                  <a:rPr lang="en-US" dirty="0"/>
                  <a:t>The normal equation is a closed-form solution, which means it directly computes the optimal values of </a:t>
                </a:r>
                <a14:m>
                  <m:oMath xmlns:m="http://schemas.openxmlformats.org/officeDocument/2006/math">
                    <m:r>
                      <a:rPr lang="en-US"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 </m:t>
                    </m:r>
                  </m:oMath>
                </a14:m>
                <a:r>
                  <a:rPr lang="en-US" dirty="0"/>
                  <a:t>without the need for iteration. The equation is:</a:t>
                </a:r>
              </a:p>
              <a:p>
                <a:pPr marL="0" indent="0">
                  <a:buNone/>
                </a:pPr>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ea typeface="Cambria Math" panose="02040503050406030204" pitchFamily="18" charset="0"/>
                        </a:rPr>
                        <m:t>𝜃</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sSup>
                            <m:sSupPr>
                              <m:ctrlPr>
                                <a:rPr lang="en-US" sz="3000" i="1">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𝑋</m:t>
                              </m:r>
                            </m:e>
                            <m:sup>
                              <m:r>
                                <a:rPr lang="en-US" sz="3000" i="1">
                                  <a:latin typeface="Cambria Math" panose="02040503050406030204" pitchFamily="18" charset="0"/>
                                  <a:ea typeface="Cambria Math" panose="02040503050406030204" pitchFamily="18" charset="0"/>
                                </a:rPr>
                                <m:t>𝑇</m:t>
                              </m:r>
                            </m:sup>
                          </m:sSup>
                          <m:r>
                            <a:rPr lang="en-US" sz="3000" i="1">
                              <a:latin typeface="Cambria Math" panose="02040503050406030204" pitchFamily="18" charset="0"/>
                              <a:ea typeface="Cambria Math" panose="02040503050406030204" pitchFamily="18" charset="0"/>
                            </a:rPr>
                            <m:t>𝑋</m:t>
                          </m:r>
                          <m:r>
                            <m:rPr>
                              <m:nor/>
                            </m:rPr>
                            <a:rPr lang="en-US" sz="3000" dirty="0"/>
                            <m:t> </m:t>
                          </m:r>
                          <m:r>
                            <a:rPr lang="en-US" sz="3000" b="0" i="1" dirty="0" smtClean="0">
                              <a:latin typeface="Cambria Math" panose="02040503050406030204" pitchFamily="18" charset="0"/>
                            </a:rPr>
                            <m:t>)</m:t>
                          </m:r>
                        </m:e>
                        <m:sup>
                          <m:r>
                            <a:rPr lang="en-US" sz="3000" b="0" i="1" smtClean="0">
                              <a:latin typeface="Cambria Math" panose="02040503050406030204" pitchFamily="18" charset="0"/>
                              <a:ea typeface="Cambria Math" panose="02040503050406030204" pitchFamily="18" charset="0"/>
                            </a:rPr>
                            <m:t>−1</m:t>
                          </m:r>
                        </m:sup>
                      </m:sSup>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𝑋</m:t>
                          </m:r>
                        </m:e>
                        <m:sup>
                          <m:r>
                            <a:rPr lang="en-US" sz="3000" b="0" i="1" smtClean="0">
                              <a:latin typeface="Cambria Math" panose="02040503050406030204" pitchFamily="18" charset="0"/>
                              <a:ea typeface="Cambria Math" panose="02040503050406030204" pitchFamily="18" charset="0"/>
                            </a:rPr>
                            <m:t>𝑇</m:t>
                          </m:r>
                        </m:sup>
                      </m:sSup>
                      <m:r>
                        <a:rPr lang="en-US" sz="3000" b="0" i="1" smtClean="0">
                          <a:latin typeface="Cambria Math" panose="02040503050406030204" pitchFamily="18" charset="0"/>
                          <a:ea typeface="Cambria Math" panose="02040503050406030204" pitchFamily="18" charset="0"/>
                        </a:rPr>
                        <m:t>𝑦</m:t>
                      </m:r>
                    </m:oMath>
                  </m:oMathPara>
                </a14:m>
                <a:endParaRPr lang="en-US" sz="3000" b="1" dirty="0"/>
              </a:p>
              <a:p>
                <a:pPr marL="0" indent="0">
                  <a:buNone/>
                </a:pPr>
                <a:r>
                  <a:rPr lang="en-US" b="1" dirty="0"/>
                  <a:t>Key Characteristics</a:t>
                </a:r>
                <a:r>
                  <a:rPr lang="en-US" dirty="0"/>
                  <a:t>:</a:t>
                </a:r>
              </a:p>
              <a:p>
                <a:pPr>
                  <a:buFont typeface="Arial" panose="020B0604020202020204" pitchFamily="34" charset="0"/>
                  <a:buChar char="•"/>
                </a:pPr>
                <a:r>
                  <a:rPr lang="en-US" b="1" dirty="0"/>
                  <a:t>Exact solution</a:t>
                </a:r>
                <a:r>
                  <a:rPr lang="en-US" dirty="0"/>
                  <a:t>: No iterations needed; it computes the optimal solution in one step (matrix inversion).</a:t>
                </a:r>
              </a:p>
              <a:p>
                <a:pPr>
                  <a:buFont typeface="Arial" panose="020B0604020202020204" pitchFamily="34" charset="0"/>
                  <a:buChar char="•"/>
                </a:pPr>
                <a:r>
                  <a:rPr lang="en-US" b="1" dirty="0"/>
                  <a:t>Computational complexity</a:t>
                </a:r>
                <a:r>
                  <a:rPr lang="en-US" dirty="0"/>
                  <a:t>: Requires computing the inverse of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e>
                      <m:sup>
                        <m:r>
                          <a:rPr lang="en-US" sz="2000" i="1">
                            <a:latin typeface="Cambria Math" panose="02040503050406030204" pitchFamily="18" charset="0"/>
                            <a:ea typeface="Cambria Math" panose="02040503050406030204" pitchFamily="18" charset="0"/>
                          </a:rPr>
                          <m:t>𝑇</m:t>
                        </m:r>
                      </m:sup>
                    </m:sSup>
                    <m:r>
                      <a:rPr lang="en-US" sz="2000" i="1">
                        <a:latin typeface="Cambria Math" panose="02040503050406030204" pitchFamily="18" charset="0"/>
                        <a:ea typeface="Cambria Math" panose="02040503050406030204" pitchFamily="18" charset="0"/>
                      </a:rPr>
                      <m:t>𝑋</m:t>
                    </m:r>
                    <m:r>
                      <a:rPr lang="en-US" sz="2000" b="0" i="1" dirty="0" smtClean="0">
                        <a:latin typeface="Cambria Math" panose="02040503050406030204" pitchFamily="18" charset="0"/>
                      </a:rPr>
                      <m:t>)</m:t>
                    </m:r>
                  </m:oMath>
                </a14:m>
                <a:r>
                  <a:rPr lang="en-US" dirty="0"/>
                  <a:t>, which is</a:t>
                </a:r>
              </a:p>
              <a:p>
                <a:pPr>
                  <a:buFont typeface="Arial" panose="020B0604020202020204" pitchFamily="34" charset="0"/>
                  <a:buChar char="•"/>
                </a:pPr>
                <a:r>
                  <a:rPr lang="en-US" dirty="0"/>
                  <a:t> </a:t>
                </a:r>
                <a14:m>
                  <m:oMath xmlns:m="http://schemas.openxmlformats.org/officeDocument/2006/math">
                    <m:r>
                      <m:rPr>
                        <m:sty m:val="p"/>
                      </m:rPr>
                      <a:rPr lang="en-US" b="0" i="0" dirty="0" smtClean="0">
                        <a:latin typeface="Cambria Math" panose="02040503050406030204" pitchFamily="18" charset="0"/>
                      </a:rPr>
                      <m:t>O</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𝑛</m:t>
                        </m:r>
                      </m:e>
                      <m:sup>
                        <m:r>
                          <a:rPr lang="en-US" b="0" i="1" dirty="0" smtClean="0">
                            <a:latin typeface="Cambria Math" panose="02040503050406030204" pitchFamily="18" charset="0"/>
                          </a:rPr>
                          <m:t>3</m:t>
                        </m:r>
                      </m:sup>
                    </m:sSup>
                    <m:r>
                      <a:rPr lang="en-US" b="0" i="1" dirty="0" smtClean="0">
                        <a:latin typeface="Cambria Math" panose="02040503050406030204" pitchFamily="18" charset="0"/>
                      </a:rPr>
                      <m:t>)</m:t>
                    </m:r>
                  </m:oMath>
                </a14:m>
                <a:r>
                  <a:rPr lang="en-US" dirty="0"/>
                  <a:t>(where n is the number of features). This can become computationally expensive if the number of features is very large.</a:t>
                </a:r>
              </a:p>
              <a:p>
                <a:pPr>
                  <a:buFont typeface="Arial" panose="020B0604020202020204" pitchFamily="34" charset="0"/>
                  <a:buChar char="•"/>
                </a:pPr>
                <a:r>
                  <a:rPr lang="en-US" b="1" dirty="0"/>
                  <a:t>Works best for</a:t>
                </a:r>
                <a:r>
                  <a:rPr lang="en-US" dirty="0"/>
                  <a:t>: Small or medium-sized datasets (few features and data points) where matrix inversion is feasible.</a:t>
                </a:r>
              </a:p>
              <a:p>
                <a:pPr>
                  <a:buFont typeface="Arial" panose="020B0604020202020204" pitchFamily="34" charset="0"/>
                  <a:buChar char="•"/>
                </a:pPr>
                <a:r>
                  <a:rPr lang="en-US" b="1" dirty="0"/>
                  <a:t>Not iterative</a:t>
                </a:r>
                <a:r>
                  <a:rPr lang="en-US" dirty="0"/>
                  <a:t>: No gradual improvement like in gradient-based methods; the solution is obtained in one step.</a:t>
                </a:r>
              </a:p>
              <a:p>
                <a:endParaRPr lang="en-US" dirty="0"/>
              </a:p>
            </p:txBody>
          </p:sp>
        </mc:Choice>
        <mc:Fallback xmlns="">
          <p:sp>
            <p:nvSpPr>
              <p:cNvPr id="3" name="Content Placeholder 2">
                <a:extLst>
                  <a:ext uri="{FF2B5EF4-FFF2-40B4-BE49-F238E27FC236}">
                    <a16:creationId xmlns:a16="http://schemas.microsoft.com/office/drawing/2014/main" id="{1BB035FD-266F-CB4C-34F0-9A3E27E9F71B}"/>
                  </a:ext>
                </a:extLst>
              </p:cNvPr>
              <p:cNvSpPr>
                <a:spLocks noGrp="1" noRot="1" noChangeAspect="1" noMove="1" noResize="1" noEditPoints="1" noAdjustHandles="1" noChangeArrowheads="1" noChangeShapeType="1" noTextEdit="1"/>
              </p:cNvSpPr>
              <p:nvPr>
                <p:ph idx="1"/>
              </p:nvPr>
            </p:nvSpPr>
            <p:spPr>
              <a:xfrm>
                <a:off x="345057" y="1380225"/>
                <a:ext cx="11645660" cy="5477775"/>
              </a:xfrm>
              <a:blipFill>
                <a:blip r:embed="rId2"/>
                <a:stretch>
                  <a:fillRect l="-576" t="-1112"/>
                </a:stretch>
              </a:blipFill>
            </p:spPr>
            <p:txBody>
              <a:bodyPr/>
              <a:lstStyle/>
              <a:p>
                <a:r>
                  <a:rPr lang="en-US">
                    <a:noFill/>
                  </a:rPr>
                  <a:t> </a:t>
                </a:r>
              </a:p>
            </p:txBody>
          </p:sp>
        </mc:Fallback>
      </mc:AlternateContent>
    </p:spTree>
    <p:extLst>
      <p:ext uri="{BB962C8B-B14F-4D97-AF65-F5344CB8AC3E}">
        <p14:creationId xmlns:p14="http://schemas.microsoft.com/office/powerpoint/2010/main" val="177041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746E9-B4FF-9AB7-7347-58D52898F803}"/>
              </a:ext>
            </a:extLst>
          </p:cNvPr>
          <p:cNvSpPr>
            <a:spLocks noGrp="1"/>
          </p:cNvSpPr>
          <p:nvPr>
            <p:ph idx="1"/>
          </p:nvPr>
        </p:nvSpPr>
        <p:spPr>
          <a:xfrm>
            <a:off x="99204" y="629728"/>
            <a:ext cx="11993592" cy="6331789"/>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Fast for small datasets with relatively few features.</a:t>
            </a:r>
          </a:p>
          <a:p>
            <a:pPr>
              <a:buFont typeface="Arial" panose="020B0604020202020204" pitchFamily="34" charset="0"/>
              <a:buChar char="•"/>
            </a:pPr>
            <a:r>
              <a:rPr lang="en-US" sz="1900" dirty="0"/>
              <a:t>No need to choose learning rate or worry about convergence.</a:t>
            </a:r>
          </a:p>
          <a:p>
            <a:r>
              <a:rPr lang="en-US" sz="1900" b="1" dirty="0"/>
              <a:t>Cons</a:t>
            </a:r>
            <a:r>
              <a:rPr lang="en-US" sz="1900" dirty="0"/>
              <a:t>:</a:t>
            </a:r>
          </a:p>
          <a:p>
            <a:pPr>
              <a:buFont typeface="Arial" panose="020B0604020202020204" pitchFamily="34" charset="0"/>
              <a:buChar char="•"/>
            </a:pPr>
            <a:r>
              <a:rPr lang="en-US" sz="1900" dirty="0"/>
              <a:t>Becomes computationally expensive for large datasets due to matrix inversion.</a:t>
            </a:r>
          </a:p>
          <a:p>
            <a:pPr>
              <a:buFont typeface="Arial" panose="020B0604020202020204" pitchFamily="34" charset="0"/>
              <a:buChar char="•"/>
            </a:pPr>
            <a:r>
              <a:rPr lang="en-US" sz="1900" dirty="0"/>
              <a:t>Memory-intensive, especially for datasets with a high number of features.</a:t>
            </a:r>
          </a:p>
          <a:p>
            <a:r>
              <a:rPr lang="en-US" sz="1900" b="1" dirty="0"/>
              <a:t>Use Case</a:t>
            </a:r>
            <a:r>
              <a:rPr lang="en-US" sz="1900" dirty="0"/>
              <a:t>:</a:t>
            </a:r>
          </a:p>
          <a:p>
            <a:pPr>
              <a:buFont typeface="Arial" panose="020B0604020202020204" pitchFamily="34" charset="0"/>
              <a:buChar char="•"/>
            </a:pPr>
            <a:r>
              <a:rPr lang="en-US" sz="1900" dirty="0"/>
              <a:t>When you have a small dataset or a relatively small number of features where matrix inversion is practical.</a:t>
            </a:r>
          </a:p>
          <a:p>
            <a:pPr>
              <a:buFont typeface="Arial" panose="020B0604020202020204" pitchFamily="34" charset="0"/>
              <a:buChar char="•"/>
            </a:pPr>
            <a:r>
              <a:rPr lang="en-US" sz="1900" dirty="0"/>
              <a:t>When you want an exact solution.</a:t>
            </a:r>
          </a:p>
          <a:p>
            <a:endParaRPr lang="en-US" sz="1900" dirty="0"/>
          </a:p>
        </p:txBody>
      </p:sp>
    </p:spTree>
    <p:extLst>
      <p:ext uri="{BB962C8B-B14F-4D97-AF65-F5344CB8AC3E}">
        <p14:creationId xmlns:p14="http://schemas.microsoft.com/office/powerpoint/2010/main" val="191171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EE-C182-C7B5-5E20-6925D0454632}"/>
              </a:ext>
            </a:extLst>
          </p:cNvPr>
          <p:cNvSpPr>
            <a:spLocks noGrp="1"/>
          </p:cNvSpPr>
          <p:nvPr>
            <p:ph type="title"/>
          </p:nvPr>
        </p:nvSpPr>
        <p:spPr>
          <a:xfrm>
            <a:off x="336430" y="484632"/>
            <a:ext cx="10791818" cy="1609344"/>
          </a:xfrm>
        </p:spPr>
        <p:txBody>
          <a:bodyPr>
            <a:normAutofit fontScale="90000"/>
          </a:bodyPr>
          <a:lstStyle/>
          <a:p>
            <a:r>
              <a:rPr lang="en-US" b="1" dirty="0"/>
              <a:t>Stochastic Gradient Descent (SGD):</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ACED66-D09E-96D5-229B-6B047FF85A07}"/>
                  </a:ext>
                </a:extLst>
              </p:cNvPr>
              <p:cNvSpPr>
                <a:spLocks noGrp="1"/>
              </p:cNvSpPr>
              <p:nvPr>
                <p:ph idx="1"/>
              </p:nvPr>
            </p:nvSpPr>
            <p:spPr>
              <a:xfrm>
                <a:off x="189781" y="1578634"/>
                <a:ext cx="11197087" cy="4794734"/>
              </a:xfrm>
            </p:spPr>
            <p:txBody>
              <a:bodyPr>
                <a:normAutofit fontScale="92500" lnSpcReduction="10000"/>
              </a:bodyPr>
              <a:lstStyle/>
              <a:p>
                <a:r>
                  <a:rPr lang="en-US" dirty="0"/>
                  <a:t>In SGD, we update the parameters θ\</a:t>
                </a:r>
                <a:r>
                  <a:rPr lang="en-US" dirty="0" err="1"/>
                  <a:t>thetaθ</a:t>
                </a:r>
                <a:r>
                  <a:rPr lang="en-US" dirty="0"/>
                  <a:t> after computing the gradient using a single training example at a time. </a:t>
                </a:r>
              </a:p>
              <a:p>
                <a:r>
                  <a:rPr lang="en-US" dirty="0"/>
                  <a:t>The update rule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oMath>
                  </m:oMathPara>
                </a14:m>
                <a:endParaRPr lang="en-US" b="0" i="1" dirty="0">
                  <a:latin typeface="Cambria Math" panose="02040503050406030204" pitchFamily="18" charset="0"/>
                </a:endParaRPr>
              </a:p>
              <a:p>
                <a:pPr marL="0" indent="0">
                  <a:buNone/>
                </a:pPr>
                <a:r>
                  <a:rPr lang="en-US" b="0" dirty="0"/>
                  <a:t>x</a:t>
                </a:r>
                <a14:m>
                  <m:oMath xmlns:m="http://schemas.openxmlformats.org/officeDocument/2006/math">
                    <m:r>
                      <a:rPr lang="en-US" b="0" i="1" smtClean="0">
                        <a:latin typeface="Cambria Math" panose="02040503050406030204" pitchFamily="18" charset="0"/>
                      </a:rPr>
                      <m:t> </m:t>
                    </m:r>
                  </m:oMath>
                </a14:m>
                <a:r>
                  <a:rPr lang="en-US" dirty="0"/>
                  <a:t>are the features and label of the </a:t>
                </a:r>
                <a:r>
                  <a:rPr lang="en-US" dirty="0" err="1"/>
                  <a:t>i</a:t>
                </a:r>
                <a:r>
                  <a:rPr lang="en-US" baseline="30000" dirty="0" err="1"/>
                  <a:t>th</a:t>
                </a:r>
                <a:r>
                  <a:rPr lang="en-US" dirty="0"/>
                  <a:t> training example.</a:t>
                </a:r>
              </a:p>
              <a:p>
                <a:r>
                  <a:rPr lang="en-US" b="1" dirty="0"/>
                  <a:t>Key Characteristics</a:t>
                </a:r>
                <a:r>
                  <a:rPr lang="en-US" dirty="0"/>
                  <a:t>:</a:t>
                </a:r>
              </a:p>
              <a:p>
                <a:pPr>
                  <a:buFont typeface="Arial" panose="020B0604020202020204" pitchFamily="34" charset="0"/>
                  <a:buChar char="•"/>
                </a:pPr>
                <a:r>
                  <a:rPr lang="en-US" b="1" dirty="0"/>
                  <a:t>Faster per iteration</a:t>
                </a:r>
                <a:r>
                  <a:rPr lang="en-US" dirty="0"/>
                  <a:t>: Since it uses only one training example at a time, it’s computationally cheaper per iteration.</a:t>
                </a:r>
              </a:p>
              <a:p>
                <a:pPr>
                  <a:buFont typeface="Arial" panose="020B0604020202020204" pitchFamily="34" charset="0"/>
                  <a:buChar char="•"/>
                </a:pPr>
                <a:r>
                  <a:rPr lang="en-US" b="1" dirty="0"/>
                  <a:t>More noise</a:t>
                </a:r>
                <a:r>
                  <a:rPr lang="en-US" dirty="0"/>
                  <a:t>: Because it only looks at one example at a time, the gradients are noisy, which can cause the path to the minimum to fluctuate.</a:t>
                </a:r>
              </a:p>
              <a:p>
                <a:pPr>
                  <a:buFont typeface="Arial" panose="020B0604020202020204" pitchFamily="34" charset="0"/>
                  <a:buChar char="•"/>
                </a:pPr>
                <a:r>
                  <a:rPr lang="en-US" b="1" dirty="0"/>
                  <a:t>Randomness</a:t>
                </a:r>
                <a:r>
                  <a:rPr lang="en-US" dirty="0"/>
                  <a:t>: Each iteration can result in a different step direction due to randomness, which sometimes helps in escaping local minima.</a:t>
                </a:r>
              </a:p>
              <a:p>
                <a:pPr>
                  <a:buFont typeface="Arial" panose="020B0604020202020204" pitchFamily="34" charset="0"/>
                  <a:buChar char="•"/>
                </a:pPr>
                <a:r>
                  <a:rPr lang="en-US" b="1" dirty="0"/>
                  <a:t>Convergence</a:t>
                </a:r>
                <a:r>
                  <a:rPr lang="en-US" dirty="0"/>
                  <a:t>: Slower to converge compared to batch gradient descent, but it can handle large datasets well.</a:t>
                </a:r>
              </a:p>
              <a:p>
                <a:endParaRPr lang="en-US" dirty="0"/>
              </a:p>
            </p:txBody>
          </p:sp>
        </mc:Choice>
        <mc:Fallback xmlns="">
          <p:sp>
            <p:nvSpPr>
              <p:cNvPr id="3" name="Content Placeholder 2">
                <a:extLst>
                  <a:ext uri="{FF2B5EF4-FFF2-40B4-BE49-F238E27FC236}">
                    <a16:creationId xmlns:a16="http://schemas.microsoft.com/office/drawing/2014/main" id="{97ACED66-D09E-96D5-229B-6B047FF85A07}"/>
                  </a:ext>
                </a:extLst>
              </p:cNvPr>
              <p:cNvSpPr>
                <a:spLocks noGrp="1" noRot="1" noChangeAspect="1" noMove="1" noResize="1" noEditPoints="1" noAdjustHandles="1" noChangeArrowheads="1" noChangeShapeType="1" noTextEdit="1"/>
              </p:cNvSpPr>
              <p:nvPr>
                <p:ph idx="1"/>
              </p:nvPr>
            </p:nvSpPr>
            <p:spPr>
              <a:xfrm>
                <a:off x="189781" y="1578634"/>
                <a:ext cx="11197087" cy="4794734"/>
              </a:xfrm>
              <a:blipFill>
                <a:blip r:embed="rId2"/>
                <a:stretch>
                  <a:fillRect l="-490" t="-1906"/>
                </a:stretch>
              </a:blipFill>
            </p:spPr>
            <p:txBody>
              <a:bodyPr/>
              <a:lstStyle/>
              <a:p>
                <a:r>
                  <a:rPr lang="en-US">
                    <a:noFill/>
                  </a:rPr>
                  <a:t> </a:t>
                </a:r>
              </a:p>
            </p:txBody>
          </p:sp>
        </mc:Fallback>
      </mc:AlternateContent>
    </p:spTree>
    <p:extLst>
      <p:ext uri="{BB962C8B-B14F-4D97-AF65-F5344CB8AC3E}">
        <p14:creationId xmlns:p14="http://schemas.microsoft.com/office/powerpoint/2010/main" val="186696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CD4F2-0473-C4D2-BBBB-12158BCB10AC}"/>
              </a:ext>
            </a:extLst>
          </p:cNvPr>
          <p:cNvSpPr>
            <a:spLocks noGrp="1"/>
          </p:cNvSpPr>
          <p:nvPr>
            <p:ph idx="1"/>
          </p:nvPr>
        </p:nvSpPr>
        <p:spPr>
          <a:xfrm>
            <a:off x="130833" y="534837"/>
            <a:ext cx="11930333" cy="6159261"/>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Suitable for very large datasets, as it processes one example at a time.</a:t>
            </a:r>
          </a:p>
          <a:p>
            <a:pPr>
              <a:buFont typeface="Arial" panose="020B0604020202020204" pitchFamily="34" charset="0"/>
              <a:buChar char="•"/>
            </a:pPr>
            <a:r>
              <a:rPr lang="en-US" sz="1900" dirty="0"/>
              <a:t>Can be implemented online, meaning you can update θ\</a:t>
            </a:r>
            <a:r>
              <a:rPr lang="en-US" sz="1900" dirty="0" err="1"/>
              <a:t>thetaθ</a:t>
            </a:r>
            <a:r>
              <a:rPr lang="en-US" sz="1900" dirty="0"/>
              <a:t> continuously as new data arrives.</a:t>
            </a:r>
          </a:p>
          <a:p>
            <a:pPr>
              <a:buFont typeface="Arial" panose="020B0604020202020204" pitchFamily="34" charset="0"/>
              <a:buChar char="•"/>
            </a:pPr>
            <a:endParaRPr lang="en-US" sz="1900" dirty="0"/>
          </a:p>
          <a:p>
            <a:r>
              <a:rPr lang="en-US" sz="1900" b="1" dirty="0"/>
              <a:t>Cons</a:t>
            </a:r>
            <a:r>
              <a:rPr lang="en-US" sz="1900" dirty="0"/>
              <a:t>:</a:t>
            </a:r>
          </a:p>
          <a:p>
            <a:pPr>
              <a:buFont typeface="Arial" panose="020B0604020202020204" pitchFamily="34" charset="0"/>
              <a:buChar char="•"/>
            </a:pPr>
            <a:r>
              <a:rPr lang="en-US" sz="1900" dirty="0"/>
              <a:t>The noisy updates can cause instability and take longer to converge.</a:t>
            </a:r>
          </a:p>
          <a:p>
            <a:pPr>
              <a:buFont typeface="Arial" panose="020B0604020202020204" pitchFamily="34" charset="0"/>
              <a:buChar char="•"/>
            </a:pPr>
            <a:r>
              <a:rPr lang="en-US" sz="1900" dirty="0"/>
              <a:t>Requires more tuning of learning rates and sometimes momentum to stabilize convergence.</a:t>
            </a:r>
          </a:p>
          <a:p>
            <a:pPr>
              <a:buFont typeface="Arial" panose="020B0604020202020204" pitchFamily="34" charset="0"/>
              <a:buChar char="•"/>
            </a:pPr>
            <a:r>
              <a:rPr lang="en-US" sz="1900" dirty="0"/>
              <a:t>Does not guarantee the exact global minimum due to the randomness in updates.</a:t>
            </a:r>
          </a:p>
          <a:p>
            <a:pPr>
              <a:buFont typeface="Arial" panose="020B0604020202020204" pitchFamily="34" charset="0"/>
              <a:buChar char="•"/>
            </a:pPr>
            <a:endParaRPr lang="en-US" sz="1900" dirty="0"/>
          </a:p>
          <a:p>
            <a:r>
              <a:rPr lang="en-US" sz="1900" b="1" dirty="0"/>
              <a:t>Use Case</a:t>
            </a:r>
            <a:r>
              <a:rPr lang="en-US" sz="1900" dirty="0"/>
              <a:t>:</a:t>
            </a:r>
          </a:p>
          <a:p>
            <a:pPr>
              <a:buFont typeface="Arial" panose="020B0604020202020204" pitchFamily="34" charset="0"/>
              <a:buChar char="•"/>
            </a:pPr>
            <a:r>
              <a:rPr lang="en-US" sz="1900" dirty="0"/>
              <a:t>Large-scale datasets where it's not feasible to process all data at once.</a:t>
            </a:r>
          </a:p>
          <a:p>
            <a:pPr>
              <a:buFont typeface="Arial" panose="020B0604020202020204" pitchFamily="34" charset="0"/>
              <a:buChar char="•"/>
            </a:pPr>
            <a:r>
              <a:rPr lang="en-US" sz="1900" dirty="0"/>
              <a:t>When data arrives continuously (online learning).</a:t>
            </a:r>
          </a:p>
          <a:p>
            <a:endParaRPr lang="en-US" sz="1900" dirty="0"/>
          </a:p>
        </p:txBody>
      </p:sp>
    </p:spTree>
    <p:extLst>
      <p:ext uri="{BB962C8B-B14F-4D97-AF65-F5344CB8AC3E}">
        <p14:creationId xmlns:p14="http://schemas.microsoft.com/office/powerpoint/2010/main" val="59239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334D-8C76-48B6-1F9D-58F46A0F72F6}"/>
              </a:ext>
            </a:extLst>
          </p:cNvPr>
          <p:cNvSpPr>
            <a:spLocks noGrp="1"/>
          </p:cNvSpPr>
          <p:nvPr>
            <p:ph type="title"/>
          </p:nvPr>
        </p:nvSpPr>
        <p:spPr/>
        <p:txBody>
          <a:bodyPr/>
          <a:lstStyle/>
          <a:p>
            <a:r>
              <a:rPr lang="en-US" b="1" dirty="0"/>
              <a:t>Batch Gradient Descent:</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12BF5D-2702-CD43-7A47-6FAA22F4671C}"/>
                  </a:ext>
                </a:extLst>
              </p:cNvPr>
              <p:cNvSpPr>
                <a:spLocks noGrp="1"/>
              </p:cNvSpPr>
              <p:nvPr>
                <p:ph idx="1"/>
              </p:nvPr>
            </p:nvSpPr>
            <p:spPr>
              <a:xfrm>
                <a:off x="396815" y="1397479"/>
                <a:ext cx="11214340" cy="5106838"/>
              </a:xfrm>
            </p:spPr>
            <p:txBody>
              <a:bodyPr>
                <a:normAutofit/>
              </a:bodyPr>
              <a:lstStyle/>
              <a:p>
                <a:r>
                  <a:rPr lang="en-US" dirty="0"/>
                  <a:t>In batch gradient descent, we update the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after computing the gradient over the entire dataset. The update rule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 </m:t>
                      </m:r>
                    </m:oMath>
                  </m:oMathPara>
                </a14:m>
                <a:endParaRPr lang="en-US" dirty="0"/>
              </a:p>
              <a:p>
                <a:pPr marL="0" indent="0">
                  <a:buNone/>
                </a:pPr>
                <a:r>
                  <a:rPr lang="en-US" dirty="0"/>
                  <a:t> where </a:t>
                </a:r>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oMath>
                </a14:m>
                <a:r>
                  <a:rPr lang="en-US" dirty="0"/>
                  <a:t>is the gradient of the cost function over all the training examples.</a:t>
                </a:r>
              </a:p>
              <a:p>
                <a:r>
                  <a:rPr lang="en-US" b="1" dirty="0"/>
                  <a:t>Key Characteristics</a:t>
                </a:r>
                <a:r>
                  <a:rPr lang="en-US" dirty="0"/>
                  <a:t>:</a:t>
                </a:r>
              </a:p>
              <a:p>
                <a:pPr>
                  <a:buFont typeface="Arial" panose="020B0604020202020204" pitchFamily="34" charset="0"/>
                  <a:buChar char="•"/>
                </a:pPr>
                <a:r>
                  <a:rPr lang="en-US" b="1" dirty="0"/>
                  <a:t>More accurate updates</a:t>
                </a:r>
                <a:r>
                  <a:rPr lang="en-US" dirty="0"/>
                  <a:t>: Since it computes the gradient using the entire dataset, the steps taken towards the minimum are less noisy and more stable.</a:t>
                </a:r>
              </a:p>
              <a:p>
                <a:pPr>
                  <a:buFont typeface="Arial" panose="020B0604020202020204" pitchFamily="34" charset="0"/>
                  <a:buChar char="•"/>
                </a:pPr>
                <a:r>
                  <a:rPr lang="en-US" b="1" dirty="0"/>
                  <a:t>Slow for large datasets</a:t>
                </a:r>
                <a:r>
                  <a:rPr lang="en-US" dirty="0"/>
                  <a:t>: Every iteration requires computing the gradient using the entire dataset, which can be computationally expensive for large datasets.</a:t>
                </a:r>
              </a:p>
              <a:p>
                <a:pPr>
                  <a:buFont typeface="Arial" panose="020B0604020202020204" pitchFamily="34" charset="0"/>
                  <a:buChar char="•"/>
                </a:pPr>
                <a:r>
                  <a:rPr lang="en-US" b="1" dirty="0"/>
                  <a:t>Convergence</a:t>
                </a:r>
                <a:r>
                  <a:rPr lang="en-US" dirty="0"/>
                  <a:t>: More stable convergence than SGD, but slower than mini-batch gradient descent.</a:t>
                </a:r>
              </a:p>
              <a:p>
                <a:endParaRPr lang="en-US" dirty="0"/>
              </a:p>
            </p:txBody>
          </p:sp>
        </mc:Choice>
        <mc:Fallback xmlns="">
          <p:sp>
            <p:nvSpPr>
              <p:cNvPr id="3" name="Content Placeholder 2">
                <a:extLst>
                  <a:ext uri="{FF2B5EF4-FFF2-40B4-BE49-F238E27FC236}">
                    <a16:creationId xmlns:a16="http://schemas.microsoft.com/office/drawing/2014/main" id="{9312BF5D-2702-CD43-7A47-6FAA22F4671C}"/>
                  </a:ext>
                </a:extLst>
              </p:cNvPr>
              <p:cNvSpPr>
                <a:spLocks noGrp="1" noRot="1" noChangeAspect="1" noMove="1" noResize="1" noEditPoints="1" noAdjustHandles="1" noChangeArrowheads="1" noChangeShapeType="1" noTextEdit="1"/>
              </p:cNvSpPr>
              <p:nvPr>
                <p:ph idx="1"/>
              </p:nvPr>
            </p:nvSpPr>
            <p:spPr>
              <a:xfrm>
                <a:off x="396815" y="1397479"/>
                <a:ext cx="11214340" cy="5106838"/>
              </a:xfrm>
              <a:blipFill>
                <a:blip r:embed="rId2"/>
                <a:stretch>
                  <a:fillRect l="-272" t="-1193" r="-109"/>
                </a:stretch>
              </a:blipFill>
            </p:spPr>
            <p:txBody>
              <a:bodyPr/>
              <a:lstStyle/>
              <a:p>
                <a:r>
                  <a:rPr lang="en-US">
                    <a:noFill/>
                  </a:rPr>
                  <a:t> </a:t>
                </a:r>
              </a:p>
            </p:txBody>
          </p:sp>
        </mc:Fallback>
      </mc:AlternateContent>
    </p:spTree>
    <p:extLst>
      <p:ext uri="{BB962C8B-B14F-4D97-AF65-F5344CB8AC3E}">
        <p14:creationId xmlns:p14="http://schemas.microsoft.com/office/powerpoint/2010/main" val="195139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A82-DC69-2676-2721-E1F1FBA03387}"/>
              </a:ext>
            </a:extLst>
          </p:cNvPr>
          <p:cNvSpPr>
            <a:spLocks noGrp="1"/>
          </p:cNvSpPr>
          <p:nvPr>
            <p:ph type="title"/>
          </p:nvPr>
        </p:nvSpPr>
        <p:spPr/>
        <p:txBody>
          <a:bodyPr/>
          <a:lstStyle/>
          <a:p>
            <a:r>
              <a:rPr lang="en-US" dirty="0"/>
              <a:t>Types of supervised learning</a:t>
            </a:r>
          </a:p>
        </p:txBody>
      </p:sp>
      <p:sp>
        <p:nvSpPr>
          <p:cNvPr id="3" name="Content Placeholder 2">
            <a:extLst>
              <a:ext uri="{FF2B5EF4-FFF2-40B4-BE49-F238E27FC236}">
                <a16:creationId xmlns:a16="http://schemas.microsoft.com/office/drawing/2014/main" id="{48EE1A79-3338-11EC-D7A7-CABADB599489}"/>
              </a:ext>
            </a:extLst>
          </p:cNvPr>
          <p:cNvSpPr>
            <a:spLocks noGrp="1"/>
          </p:cNvSpPr>
          <p:nvPr>
            <p:ph idx="1"/>
          </p:nvPr>
        </p:nvSpPr>
        <p:spPr/>
        <p:txBody>
          <a:bodyPr>
            <a:normAutofit/>
          </a:bodyPr>
          <a:lstStyle/>
          <a:p>
            <a:pPr>
              <a:buFont typeface="+mj-lt"/>
              <a:buAutoNum type="arabicPeriod"/>
            </a:pPr>
            <a:r>
              <a:rPr lang="en-US" b="1" dirty="0"/>
              <a:t>Classification</a:t>
            </a:r>
            <a:r>
              <a:rPr lang="en-US" dirty="0"/>
              <a:t>: Involves predicting a categorical label. Examples include spam detection in emails, image recognition, and disease diagnosis. The output is a class label, such as "spam" or "not spam.“</a:t>
            </a:r>
          </a:p>
          <a:p>
            <a:pPr>
              <a:buFont typeface="+mj-lt"/>
              <a:buAutoNum type="arabicPeriod"/>
            </a:pPr>
            <a:endParaRPr lang="en-US" dirty="0"/>
          </a:p>
          <a:p>
            <a:pPr>
              <a:buFont typeface="+mj-lt"/>
              <a:buAutoNum type="arabicPeriod"/>
            </a:pPr>
            <a:r>
              <a:rPr lang="en-US" b="1" dirty="0"/>
              <a:t>Regression</a:t>
            </a:r>
            <a:r>
              <a:rPr lang="en-US" dirty="0"/>
              <a:t>: Involves predicting a continuous value. Examples include predicting house prices, stock prices, or temperature. The output is a real number, such as "$250,000" or "75°F.“</a:t>
            </a:r>
          </a:p>
          <a:p>
            <a:pPr>
              <a:buFont typeface="+mj-lt"/>
              <a:buAutoNum type="arabicPeriod"/>
            </a:pPr>
            <a:endParaRPr lang="en-US" dirty="0"/>
          </a:p>
          <a:p>
            <a:pPr marL="0" indent="0">
              <a:buNone/>
            </a:pPr>
            <a:r>
              <a:rPr lang="en-US" dirty="0"/>
              <a:t>In Machine Learning an attribute is a data type (e.g., “Mileage”), while a feature has several meanings depending on the context, but generally means an attribute plus its value (e.g., “Mileage =15,000”). Many people use the words attribute and feature inter‐changeably, though.</a:t>
            </a:r>
          </a:p>
        </p:txBody>
      </p:sp>
    </p:spTree>
    <p:extLst>
      <p:ext uri="{BB962C8B-B14F-4D97-AF65-F5344CB8AC3E}">
        <p14:creationId xmlns:p14="http://schemas.microsoft.com/office/powerpoint/2010/main" val="357534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2608A-FF17-84E9-BC08-65F59C7ECB6B}"/>
              </a:ext>
            </a:extLst>
          </p:cNvPr>
          <p:cNvSpPr>
            <a:spLocks noGrp="1"/>
          </p:cNvSpPr>
          <p:nvPr>
            <p:ph idx="1"/>
          </p:nvPr>
        </p:nvSpPr>
        <p:spPr>
          <a:xfrm>
            <a:off x="138023" y="785004"/>
            <a:ext cx="11533516" cy="6642339"/>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Provides more stable steps toward convergence as it uses the entire dataset.</a:t>
            </a:r>
          </a:p>
          <a:p>
            <a:pPr>
              <a:buFont typeface="Arial" panose="020B0604020202020204" pitchFamily="34" charset="0"/>
              <a:buChar char="•"/>
            </a:pPr>
            <a:r>
              <a:rPr lang="en-US" sz="1900" dirty="0"/>
              <a:t>Guaranteed to converge to the global minimum for convex cost functions (like in linear regression).</a:t>
            </a:r>
          </a:p>
          <a:p>
            <a:pPr>
              <a:buFont typeface="Arial" panose="020B0604020202020204" pitchFamily="34" charset="0"/>
              <a:buChar char="•"/>
            </a:pPr>
            <a:endParaRPr lang="en-US" sz="1900" dirty="0"/>
          </a:p>
          <a:p>
            <a:r>
              <a:rPr lang="en-US" sz="1900" b="1" dirty="0"/>
              <a:t>Cons</a:t>
            </a:r>
            <a:r>
              <a:rPr lang="en-US" sz="1900" dirty="0"/>
              <a:t>:</a:t>
            </a:r>
          </a:p>
          <a:p>
            <a:pPr>
              <a:buFont typeface="Arial" panose="020B0604020202020204" pitchFamily="34" charset="0"/>
              <a:buChar char="•"/>
            </a:pPr>
            <a:r>
              <a:rPr lang="en-US" sz="1900" dirty="0"/>
              <a:t>Computationally expensive for large datasets.</a:t>
            </a:r>
          </a:p>
          <a:p>
            <a:pPr>
              <a:buFont typeface="Arial" panose="020B0604020202020204" pitchFamily="34" charset="0"/>
              <a:buChar char="•"/>
            </a:pPr>
            <a:r>
              <a:rPr lang="en-US" sz="1900" dirty="0"/>
              <a:t>Requires all the data to fit into memory for each iteration.</a:t>
            </a:r>
          </a:p>
          <a:p>
            <a:pPr>
              <a:buFont typeface="Arial" panose="020B0604020202020204" pitchFamily="34" charset="0"/>
              <a:buChar char="•"/>
            </a:pPr>
            <a:r>
              <a:rPr lang="en-US" sz="1900" dirty="0"/>
              <a:t>Learning rate must be carefully tuned to avoid slow convergence or overshooting.</a:t>
            </a:r>
          </a:p>
          <a:p>
            <a:pPr>
              <a:buFont typeface="Arial" panose="020B0604020202020204" pitchFamily="34" charset="0"/>
              <a:buChar char="•"/>
            </a:pPr>
            <a:endParaRPr lang="en-US" sz="1900" dirty="0"/>
          </a:p>
          <a:p>
            <a:r>
              <a:rPr lang="en-US" sz="1900" b="1" dirty="0"/>
              <a:t>Use Case</a:t>
            </a:r>
            <a:r>
              <a:rPr lang="en-US" sz="1900" dirty="0"/>
              <a:t>:</a:t>
            </a:r>
          </a:p>
          <a:p>
            <a:pPr>
              <a:buFont typeface="Arial" panose="020B0604020202020204" pitchFamily="34" charset="0"/>
              <a:buChar char="•"/>
            </a:pPr>
            <a:r>
              <a:rPr lang="en-US" sz="1900" dirty="0"/>
              <a:t>Small to medium-sized datasets where you can process the entire dataset in one go.</a:t>
            </a:r>
          </a:p>
          <a:p>
            <a:pPr>
              <a:buFont typeface="Arial" panose="020B0604020202020204" pitchFamily="34" charset="0"/>
              <a:buChar char="•"/>
            </a:pPr>
            <a:r>
              <a:rPr lang="en-US" sz="1900" dirty="0"/>
              <a:t>When computational resources allow for processing the entire dataset at each step.</a:t>
            </a:r>
          </a:p>
          <a:p>
            <a:endParaRPr lang="en-US" sz="1900" dirty="0"/>
          </a:p>
        </p:txBody>
      </p:sp>
    </p:spTree>
    <p:extLst>
      <p:ext uri="{BB962C8B-B14F-4D97-AF65-F5344CB8AC3E}">
        <p14:creationId xmlns:p14="http://schemas.microsoft.com/office/powerpoint/2010/main" val="323206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784FC9F-282B-1340-6D1F-7D2828B89353}"/>
                  </a:ext>
                </a:extLst>
              </p:cNvPr>
              <p:cNvGraphicFramePr>
                <a:graphicFrameLocks noGrp="1"/>
              </p:cNvGraphicFramePr>
              <p:nvPr>
                <p:ph idx="1"/>
                <p:extLst>
                  <p:ext uri="{D42A27DB-BD31-4B8C-83A1-F6EECF244321}">
                    <p14:modId xmlns:p14="http://schemas.microsoft.com/office/powerpoint/2010/main" val="3157045273"/>
                  </p:ext>
                </p:extLst>
              </p:nvPr>
            </p:nvGraphicFramePr>
            <p:xfrm>
              <a:off x="336430" y="138022"/>
              <a:ext cx="11542144" cy="6581956"/>
            </p:xfrm>
            <a:graphic>
              <a:graphicData uri="http://schemas.openxmlformats.org/drawingml/2006/table">
                <a:tbl>
                  <a:tblPr>
                    <a:tableStyleId>{3B4B98B0-60AC-42C2-AFA5-B58CD77FA1E5}</a:tableStyleId>
                  </a:tblPr>
                  <a:tblGrid>
                    <a:gridCol w="1653901">
                      <a:extLst>
                        <a:ext uri="{9D8B030D-6E8A-4147-A177-3AD203B41FA5}">
                          <a16:colId xmlns:a16="http://schemas.microsoft.com/office/drawing/2014/main" val="3635142615"/>
                        </a:ext>
                      </a:extLst>
                    </a:gridCol>
                    <a:gridCol w="2775930">
                      <a:extLst>
                        <a:ext uri="{9D8B030D-6E8A-4147-A177-3AD203B41FA5}">
                          <a16:colId xmlns:a16="http://schemas.microsoft.com/office/drawing/2014/main" val="966381399"/>
                        </a:ext>
                      </a:extLst>
                    </a:gridCol>
                    <a:gridCol w="2406888">
                      <a:extLst>
                        <a:ext uri="{9D8B030D-6E8A-4147-A177-3AD203B41FA5}">
                          <a16:colId xmlns:a16="http://schemas.microsoft.com/office/drawing/2014/main" val="2157714957"/>
                        </a:ext>
                      </a:extLst>
                    </a:gridCol>
                    <a:gridCol w="1770462">
                      <a:extLst>
                        <a:ext uri="{9D8B030D-6E8A-4147-A177-3AD203B41FA5}">
                          <a16:colId xmlns:a16="http://schemas.microsoft.com/office/drawing/2014/main" val="3881079599"/>
                        </a:ext>
                      </a:extLst>
                    </a:gridCol>
                    <a:gridCol w="1312039">
                      <a:extLst>
                        <a:ext uri="{9D8B030D-6E8A-4147-A177-3AD203B41FA5}">
                          <a16:colId xmlns:a16="http://schemas.microsoft.com/office/drawing/2014/main" val="950008494"/>
                        </a:ext>
                      </a:extLst>
                    </a:gridCol>
                    <a:gridCol w="1622924">
                      <a:extLst>
                        <a:ext uri="{9D8B030D-6E8A-4147-A177-3AD203B41FA5}">
                          <a16:colId xmlns:a16="http://schemas.microsoft.com/office/drawing/2014/main" val="2465890565"/>
                        </a:ext>
                      </a:extLst>
                    </a:gridCol>
                  </a:tblGrid>
                  <a:tr h="975105">
                    <a:tc>
                      <a:txBody>
                        <a:bodyPr/>
                        <a:lstStyle/>
                        <a:p>
                          <a:pPr algn="ctr" fontAlgn="ctr"/>
                          <a:r>
                            <a:rPr lang="en-US" sz="1400" b="1" u="none" strike="noStrike">
                              <a:solidFill>
                                <a:srgbClr val="000000"/>
                              </a:solidFill>
                              <a:effectLst/>
                            </a:rPr>
                            <a:t>Method</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solidFill>
                                <a:srgbClr val="000000"/>
                              </a:solidFill>
                              <a:effectLst/>
                            </a:rPr>
                            <a:t>Iteration Type</a:t>
                          </a:r>
                          <a:endParaRPr lang="en-US" sz="1400" b="1" i="0" u="none" strike="noStrike" dirty="0">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Computational Complexity</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Best Use Case</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Strengths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Weaknesses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8438"/>
                      </a:ext>
                    </a:extLst>
                  </a:tr>
                  <a:tr h="1706433">
                    <a:tc>
                      <a:txBody>
                        <a:bodyPr/>
                        <a:lstStyle/>
                        <a:p>
                          <a:pPr algn="l" fontAlgn="ctr"/>
                          <a:r>
                            <a:rPr lang="en-US" sz="1400" b="1" u="none" strike="noStrike">
                              <a:solidFill>
                                <a:srgbClr val="000000"/>
                              </a:solidFill>
                              <a:effectLst/>
                              <a:highlight>
                                <a:srgbClr val="D9D9D9"/>
                              </a:highlight>
                            </a:rPr>
                            <a:t>Normal Equation</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Direct (Non-iterative)</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14:m>
                            <m:oMath xmlns:m="http://schemas.openxmlformats.org/officeDocument/2006/math">
                              <m:r>
                                <a:rPr lang="en-US" sz="1400" b="0" u="none" strike="noStrike" smtClean="0">
                                  <a:solidFill>
                                    <a:srgbClr val="000000"/>
                                  </a:solidFill>
                                  <a:effectLst/>
                                  <a:highlight>
                                    <a:srgbClr val="D9D9D9"/>
                                  </a:highlight>
                                  <a:latin typeface="Cambria Math" panose="02040503050406030204" pitchFamily="18" charset="0"/>
                                </a:rPr>
                                <m:t>𝑂</m:t>
                              </m:r>
                              <m:r>
                                <a:rPr lang="en-US" sz="1400" b="0" u="none" strike="noStrike" smtClean="0">
                                  <a:solidFill>
                                    <a:srgbClr val="000000"/>
                                  </a:solidFill>
                                  <a:effectLst/>
                                  <a:highlight>
                                    <a:srgbClr val="D9D9D9"/>
                                  </a:highlight>
                                  <a:latin typeface="Cambria Math" panose="02040503050406030204" pitchFamily="18" charset="0"/>
                                </a:rPr>
                                <m:t>(</m:t>
                              </m:r>
                              <m:sSup>
                                <m:sSupPr>
                                  <m:ctrlPr>
                                    <a:rPr lang="en-US" sz="1400" b="0" i="1" u="none" strike="noStrike" smtClean="0">
                                      <a:solidFill>
                                        <a:srgbClr val="000000"/>
                                      </a:solidFill>
                                      <a:effectLst/>
                                      <a:highlight>
                                        <a:srgbClr val="D9D9D9"/>
                                      </a:highlight>
                                      <a:latin typeface="Cambria Math" panose="02040503050406030204" pitchFamily="18" charset="0"/>
                                    </a:rPr>
                                  </m:ctrlPr>
                                </m:sSupPr>
                                <m:e>
                                  <m:r>
                                    <a:rPr lang="en-US" sz="1400" b="0" u="none" strike="noStrike" smtClean="0">
                                      <a:solidFill>
                                        <a:srgbClr val="000000"/>
                                      </a:solidFill>
                                      <a:effectLst/>
                                      <a:highlight>
                                        <a:srgbClr val="D9D9D9"/>
                                      </a:highlight>
                                      <a:latin typeface="Cambria Math" panose="02040503050406030204" pitchFamily="18" charset="0"/>
                                    </a:rPr>
                                    <m:t>𝑛</m:t>
                                  </m:r>
                                </m:e>
                                <m:sup>
                                  <m:r>
                                    <a:rPr lang="en-US" sz="1400" b="0" u="none" strike="noStrike" smtClean="0">
                                      <a:solidFill>
                                        <a:srgbClr val="000000"/>
                                      </a:solidFill>
                                      <a:effectLst/>
                                      <a:highlight>
                                        <a:srgbClr val="D9D9D9"/>
                                      </a:highlight>
                                      <a:latin typeface="Cambria Math" panose="02040503050406030204" pitchFamily="18" charset="0"/>
                                    </a:rPr>
                                    <m:t>3</m:t>
                                  </m:r>
                                </m:sup>
                              </m:sSup>
                              <m:r>
                                <a:rPr lang="en-US" sz="1400" b="0" u="none" strike="noStrike" smtClean="0">
                                  <a:solidFill>
                                    <a:srgbClr val="000000"/>
                                  </a:solidFill>
                                  <a:effectLst/>
                                  <a:highlight>
                                    <a:srgbClr val="D9D9D9"/>
                                  </a:highlight>
                                  <a:latin typeface="Cambria Math" panose="02040503050406030204" pitchFamily="18" charset="0"/>
                                </a:rPr>
                                <m:t>)</m:t>
                              </m:r>
                            </m:oMath>
                          </a14:m>
                          <a:r>
                            <a:rPr lang="pt-BR" sz="1400" b="0" u="none" strike="noStrike" dirty="0">
                              <a:solidFill>
                                <a:srgbClr val="000000"/>
                              </a:solidFill>
                              <a:effectLst/>
                              <a:highlight>
                                <a:srgbClr val="D9D9D9"/>
                              </a:highlight>
                            </a:rPr>
                            <a:t>(matrix inversion)</a:t>
                          </a:r>
                          <a:endParaRPr lang="pt-BR"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No need for iterations, provides an exact solution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Infeasible for large datasets with many features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427582"/>
                      </a:ext>
                    </a:extLst>
                  </a:tr>
                  <a:tr h="1950209">
                    <a:tc>
                      <a:txBody>
                        <a:bodyPr/>
                        <a:lstStyle/>
                        <a:p>
                          <a:pPr algn="l" fontAlgn="ctr"/>
                          <a:r>
                            <a:rPr lang="en-US" sz="1400" b="1" u="none" strike="noStrike">
                              <a:solidFill>
                                <a:srgbClr val="000000"/>
                              </a:solidFill>
                              <a:effectLst/>
                            </a:rPr>
                            <a:t>Stochastic Gradient Descent</a:t>
                          </a:r>
                          <a:endParaRPr lang="en-US" sz="1400" b="1"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Iterative (One example at a time)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14:m>
                            <m:oMath xmlns:m="http://schemas.openxmlformats.org/officeDocument/2006/math">
                              <m:r>
                                <a:rPr lang="en-US" sz="1400" b="0" u="none" strike="noStrike" smtClean="0">
                                  <a:solidFill>
                                    <a:srgbClr val="000000"/>
                                  </a:solidFill>
                                  <a:effectLst/>
                                  <a:latin typeface="Cambria Math" panose="02040503050406030204" pitchFamily="18" charset="0"/>
                                </a:rPr>
                                <m:t>𝑂</m:t>
                              </m:r>
                              <m:r>
                                <a:rPr lang="en-US" sz="1400" b="0" u="none" strike="noStrike" smtClean="0">
                                  <a:solidFill>
                                    <a:srgbClr val="000000"/>
                                  </a:solidFill>
                                  <a:effectLst/>
                                  <a:latin typeface="Cambria Math" panose="02040503050406030204" pitchFamily="18" charset="0"/>
                                </a:rPr>
                                <m:t>(</m:t>
                              </m:r>
                              <m:r>
                                <a:rPr lang="en-US" sz="1400" b="0" u="none" strike="noStrike" smtClean="0">
                                  <a:solidFill>
                                    <a:srgbClr val="000000"/>
                                  </a:solidFill>
                                  <a:effectLst/>
                                  <a:latin typeface="Cambria Math" panose="02040503050406030204" pitchFamily="18" charset="0"/>
                                </a:rPr>
                                <m:t>𝑚</m:t>
                              </m:r>
                              <m:r>
                                <a:rPr lang="en-US" sz="1400" b="0" u="none" strike="noStrike" smtClean="0">
                                  <a:solidFill>
                                    <a:srgbClr val="000000"/>
                                  </a:solidFill>
                                  <a:effectLst/>
                                  <a:latin typeface="Cambria Math" panose="02040503050406030204" pitchFamily="18" charset="0"/>
                                </a:rPr>
                                <m:t>∙</m:t>
                              </m:r>
                              <m:r>
                                <a:rPr lang="en-US" sz="1400" b="0" u="none" strike="noStrike" smtClean="0">
                                  <a:solidFill>
                                    <a:srgbClr val="000000"/>
                                  </a:solidFill>
                                  <a:effectLst/>
                                  <a:latin typeface="Cambria Math" panose="02040503050406030204" pitchFamily="18" charset="0"/>
                                </a:rPr>
                                <m:t>𝑛</m:t>
                              </m:r>
                              <m:r>
                                <a:rPr lang="en-US" sz="1400" b="0" u="none" strike="noStrike" smtClean="0">
                                  <a:solidFill>
                                    <a:srgbClr val="000000"/>
                                  </a:solidFill>
                                  <a:effectLst/>
                                  <a:latin typeface="Cambria Math" panose="02040503050406030204" pitchFamily="18" charset="0"/>
                                </a:rPr>
                                <m:t>)</m:t>
                              </m:r>
                            </m:oMath>
                          </a14:m>
                          <a:r>
                            <a:rPr lang="pt-BR" sz="1400" b="0" u="none" strike="noStrike" dirty="0">
                              <a:solidFill>
                                <a:srgbClr val="000000"/>
                              </a:solidFill>
                              <a:effectLst/>
                            </a:rPr>
                            <a:t>per iteration</a:t>
                          </a:r>
                          <a:endParaRPr lang="pt-BR"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Large datasets, online learning</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0000"/>
                              </a:solidFill>
                              <a:effectLst/>
                            </a:rPr>
                            <a:t>Handles very large datasets, works well for streaming data</a:t>
                          </a:r>
                          <a:endParaRPr lang="en-US"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Noisy updates, requires careful tuning of learning rate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619344"/>
                      </a:ext>
                    </a:extLst>
                  </a:tr>
                  <a:tr h="1950209">
                    <a:tc>
                      <a:txBody>
                        <a:bodyPr/>
                        <a:lstStyle/>
                        <a:p>
                          <a:pPr algn="l" fontAlgn="ctr"/>
                          <a:r>
                            <a:rPr lang="en-US" sz="1400" b="1" u="none" strike="noStrike">
                              <a:solidFill>
                                <a:srgbClr val="000000"/>
                              </a:solidFill>
                              <a:effectLst/>
                              <a:highlight>
                                <a:srgbClr val="D9D9D9"/>
                              </a:highlight>
                            </a:rPr>
                            <a:t>Batch Gradient Descent</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Iterative (All data per iteration)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14:m>
                            <m:oMath xmlns:m="http://schemas.openxmlformats.org/officeDocument/2006/math">
                              <m:r>
                                <a:rPr lang="en-US" sz="1400" b="0" u="none" strike="noStrike" smtClean="0">
                                  <a:solidFill>
                                    <a:srgbClr val="000000"/>
                                  </a:solidFill>
                                  <a:effectLst/>
                                  <a:highlight>
                                    <a:srgbClr val="D9D9D9"/>
                                  </a:highlight>
                                  <a:latin typeface="Cambria Math" panose="02040503050406030204" pitchFamily="18" charset="0"/>
                                </a:rPr>
                                <m:t>𝑂</m:t>
                              </m:r>
                              <m:r>
                                <a:rPr lang="en-US" sz="1400" b="0" u="none" strike="noStrike" smtClean="0">
                                  <a:solidFill>
                                    <a:srgbClr val="000000"/>
                                  </a:solidFill>
                                  <a:effectLst/>
                                  <a:highlight>
                                    <a:srgbClr val="D9D9D9"/>
                                  </a:highlight>
                                  <a:latin typeface="Cambria Math" panose="02040503050406030204" pitchFamily="18" charset="0"/>
                                </a:rPr>
                                <m:t>(</m:t>
                              </m:r>
                              <m:r>
                                <a:rPr lang="en-US" sz="1400" b="0" u="none" strike="noStrike" smtClean="0">
                                  <a:solidFill>
                                    <a:srgbClr val="000000"/>
                                  </a:solidFill>
                                  <a:effectLst/>
                                  <a:highlight>
                                    <a:srgbClr val="D9D9D9"/>
                                  </a:highlight>
                                  <a:latin typeface="Cambria Math" panose="02040503050406030204" pitchFamily="18" charset="0"/>
                                </a:rPr>
                                <m:t>𝑚</m:t>
                              </m:r>
                              <m:r>
                                <a:rPr lang="en-US" sz="1400" b="0" u="none" strike="noStrike" smtClean="0">
                                  <a:solidFill>
                                    <a:srgbClr val="000000"/>
                                  </a:solidFill>
                                  <a:effectLst/>
                                  <a:highlight>
                                    <a:srgbClr val="D9D9D9"/>
                                  </a:highlight>
                                  <a:latin typeface="Cambria Math" panose="02040503050406030204" pitchFamily="18" charset="0"/>
                                </a:rPr>
                                <m:t>∙</m:t>
                              </m:r>
                              <m:r>
                                <a:rPr lang="en-US" sz="1400" b="0" u="none" strike="noStrike" smtClean="0">
                                  <a:solidFill>
                                    <a:srgbClr val="000000"/>
                                  </a:solidFill>
                                  <a:effectLst/>
                                  <a:highlight>
                                    <a:srgbClr val="D9D9D9"/>
                                  </a:highlight>
                                  <a:latin typeface="Cambria Math" panose="02040503050406030204" pitchFamily="18" charset="0"/>
                                </a:rPr>
                                <m:t>𝑛</m:t>
                              </m:r>
                              <m:r>
                                <a:rPr lang="en-US" sz="1400" b="0" u="none" strike="noStrike" smtClean="0">
                                  <a:solidFill>
                                    <a:srgbClr val="000000"/>
                                  </a:solidFill>
                                  <a:effectLst/>
                                  <a:highlight>
                                    <a:srgbClr val="D9D9D9"/>
                                  </a:highlight>
                                  <a:latin typeface="Cambria Math" panose="02040503050406030204" pitchFamily="18" charset="0"/>
                                </a:rPr>
                                <m:t>)</m:t>
                              </m:r>
                            </m:oMath>
                          </a14:m>
                          <a:r>
                            <a:rPr lang="pt-BR" sz="1400" b="0" u="none" strike="noStrike" dirty="0">
                              <a:solidFill>
                                <a:srgbClr val="000000"/>
                              </a:solidFill>
                              <a:effectLst/>
                              <a:highlight>
                                <a:srgbClr val="D9D9D9"/>
                              </a:highlight>
                            </a:rPr>
                            <a:t>per iteration</a:t>
                          </a:r>
                          <a:endParaRPr lang="pt-BR"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More stable convergence, less noisy updates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dirty="0">
                              <a:solidFill>
                                <a:srgbClr val="000000"/>
                              </a:solidFill>
                              <a:effectLst/>
                              <a:highlight>
                                <a:srgbClr val="D9D9D9"/>
                              </a:highlight>
                            </a:rPr>
                            <a:t>Slow for large datasets, requires the entire dataset in memory</a:t>
                          </a:r>
                          <a:endParaRPr lang="en-US"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44155843"/>
                      </a:ext>
                    </a:extLst>
                  </a:tr>
                </a:tbl>
              </a:graphicData>
            </a:graphic>
          </p:graphicFrame>
        </mc:Choice>
        <mc:Fallback xmlns="">
          <p:graphicFrame>
            <p:nvGraphicFramePr>
              <p:cNvPr id="4" name="Content Placeholder 3">
                <a:extLst>
                  <a:ext uri="{FF2B5EF4-FFF2-40B4-BE49-F238E27FC236}">
                    <a16:creationId xmlns:a16="http://schemas.microsoft.com/office/drawing/2014/main" id="{5784FC9F-282B-1340-6D1F-7D2828B89353}"/>
                  </a:ext>
                </a:extLst>
              </p:cNvPr>
              <p:cNvGraphicFramePr>
                <a:graphicFrameLocks noGrp="1"/>
              </p:cNvGraphicFramePr>
              <p:nvPr>
                <p:ph idx="1"/>
                <p:extLst>
                  <p:ext uri="{D42A27DB-BD31-4B8C-83A1-F6EECF244321}">
                    <p14:modId xmlns:p14="http://schemas.microsoft.com/office/powerpoint/2010/main" val="3157045273"/>
                  </p:ext>
                </p:extLst>
              </p:nvPr>
            </p:nvGraphicFramePr>
            <p:xfrm>
              <a:off x="336430" y="138022"/>
              <a:ext cx="11542144" cy="6581956"/>
            </p:xfrm>
            <a:graphic>
              <a:graphicData uri="http://schemas.openxmlformats.org/drawingml/2006/table">
                <a:tbl>
                  <a:tblPr>
                    <a:tableStyleId>{3B4B98B0-60AC-42C2-AFA5-B58CD77FA1E5}</a:tableStyleId>
                  </a:tblPr>
                  <a:tblGrid>
                    <a:gridCol w="1653901">
                      <a:extLst>
                        <a:ext uri="{9D8B030D-6E8A-4147-A177-3AD203B41FA5}">
                          <a16:colId xmlns:a16="http://schemas.microsoft.com/office/drawing/2014/main" val="3635142615"/>
                        </a:ext>
                      </a:extLst>
                    </a:gridCol>
                    <a:gridCol w="2775930">
                      <a:extLst>
                        <a:ext uri="{9D8B030D-6E8A-4147-A177-3AD203B41FA5}">
                          <a16:colId xmlns:a16="http://schemas.microsoft.com/office/drawing/2014/main" val="966381399"/>
                        </a:ext>
                      </a:extLst>
                    </a:gridCol>
                    <a:gridCol w="2406888">
                      <a:extLst>
                        <a:ext uri="{9D8B030D-6E8A-4147-A177-3AD203B41FA5}">
                          <a16:colId xmlns:a16="http://schemas.microsoft.com/office/drawing/2014/main" val="2157714957"/>
                        </a:ext>
                      </a:extLst>
                    </a:gridCol>
                    <a:gridCol w="1770462">
                      <a:extLst>
                        <a:ext uri="{9D8B030D-6E8A-4147-A177-3AD203B41FA5}">
                          <a16:colId xmlns:a16="http://schemas.microsoft.com/office/drawing/2014/main" val="3881079599"/>
                        </a:ext>
                      </a:extLst>
                    </a:gridCol>
                    <a:gridCol w="1312039">
                      <a:extLst>
                        <a:ext uri="{9D8B030D-6E8A-4147-A177-3AD203B41FA5}">
                          <a16:colId xmlns:a16="http://schemas.microsoft.com/office/drawing/2014/main" val="950008494"/>
                        </a:ext>
                      </a:extLst>
                    </a:gridCol>
                    <a:gridCol w="1622924">
                      <a:extLst>
                        <a:ext uri="{9D8B030D-6E8A-4147-A177-3AD203B41FA5}">
                          <a16:colId xmlns:a16="http://schemas.microsoft.com/office/drawing/2014/main" val="2465890565"/>
                        </a:ext>
                      </a:extLst>
                    </a:gridCol>
                  </a:tblGrid>
                  <a:tr h="975105">
                    <a:tc>
                      <a:txBody>
                        <a:bodyPr/>
                        <a:lstStyle/>
                        <a:p>
                          <a:pPr algn="ctr" fontAlgn="ctr"/>
                          <a:r>
                            <a:rPr lang="en-US" sz="1400" b="1" u="none" strike="noStrike">
                              <a:solidFill>
                                <a:srgbClr val="000000"/>
                              </a:solidFill>
                              <a:effectLst/>
                            </a:rPr>
                            <a:t>Method</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solidFill>
                                <a:srgbClr val="000000"/>
                              </a:solidFill>
                              <a:effectLst/>
                            </a:rPr>
                            <a:t>Iteration Type</a:t>
                          </a:r>
                          <a:endParaRPr lang="en-US" sz="1400" b="1" i="0" u="none" strike="noStrike" dirty="0">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Computational Complexity</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Best Use Case</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Strengths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Weaknesses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8438"/>
                      </a:ext>
                    </a:extLst>
                  </a:tr>
                  <a:tr h="1706433">
                    <a:tc>
                      <a:txBody>
                        <a:bodyPr/>
                        <a:lstStyle/>
                        <a:p>
                          <a:pPr algn="l" fontAlgn="ctr"/>
                          <a:r>
                            <a:rPr lang="en-US" sz="1400" b="1" u="none" strike="noStrike">
                              <a:solidFill>
                                <a:srgbClr val="000000"/>
                              </a:solidFill>
                              <a:effectLst/>
                              <a:highlight>
                                <a:srgbClr val="D9D9D9"/>
                              </a:highlight>
                            </a:rPr>
                            <a:t>Normal Equation</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Direct (Non-iterative)</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4051" t="-57500" r="-195696" b="-229286"/>
                          </a:stretch>
                        </a:blipFill>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No need for iterations, provides an exact solution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Infeasible for large datasets with many features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427582"/>
                      </a:ext>
                    </a:extLst>
                  </a:tr>
                  <a:tr h="1950209">
                    <a:tc>
                      <a:txBody>
                        <a:bodyPr/>
                        <a:lstStyle/>
                        <a:p>
                          <a:pPr algn="l" fontAlgn="ctr"/>
                          <a:r>
                            <a:rPr lang="en-US" sz="1400" b="1" u="none" strike="noStrike">
                              <a:solidFill>
                                <a:srgbClr val="000000"/>
                              </a:solidFill>
                              <a:effectLst/>
                            </a:rPr>
                            <a:t>Stochastic Gradient Descent</a:t>
                          </a:r>
                          <a:endParaRPr lang="en-US" sz="1400" b="1"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Iterative (One example at a time)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4051" t="-137383" r="-195696" b="-100000"/>
                          </a:stretch>
                        </a:blipFill>
                      </a:tcPr>
                    </a:tc>
                    <a:tc>
                      <a:txBody>
                        <a:bodyPr/>
                        <a:lstStyle/>
                        <a:p>
                          <a:pPr algn="l" fontAlgn="ctr"/>
                          <a:r>
                            <a:rPr lang="en-US" sz="1400" b="0" u="none" strike="noStrike">
                              <a:solidFill>
                                <a:srgbClr val="000000"/>
                              </a:solidFill>
                              <a:effectLst/>
                            </a:rPr>
                            <a:t>Large datasets, online learning</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0000"/>
                              </a:solidFill>
                              <a:effectLst/>
                            </a:rPr>
                            <a:t>Handles very large datasets, works well for streaming data</a:t>
                          </a:r>
                          <a:endParaRPr lang="en-US"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Noisy updates, requires careful tuning of learning rate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619344"/>
                      </a:ext>
                    </a:extLst>
                  </a:tr>
                  <a:tr h="1950209">
                    <a:tc>
                      <a:txBody>
                        <a:bodyPr/>
                        <a:lstStyle/>
                        <a:p>
                          <a:pPr algn="l" fontAlgn="ctr"/>
                          <a:r>
                            <a:rPr lang="en-US" sz="1400" b="1" u="none" strike="noStrike">
                              <a:solidFill>
                                <a:srgbClr val="000000"/>
                              </a:solidFill>
                              <a:effectLst/>
                              <a:highlight>
                                <a:srgbClr val="D9D9D9"/>
                              </a:highlight>
                            </a:rPr>
                            <a:t>Batch Gradient Descent</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Iterative (All data per iteration)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blipFill>
                          <a:blip r:embed="rId3"/>
                          <a:stretch>
                            <a:fillRect l="-184051" t="-238125" r="-195696" b="-312"/>
                          </a:stretch>
                        </a:blipFill>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More stable convergence, less noisy updates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dirty="0">
                              <a:solidFill>
                                <a:srgbClr val="000000"/>
                              </a:solidFill>
                              <a:effectLst/>
                              <a:highlight>
                                <a:srgbClr val="D9D9D9"/>
                              </a:highlight>
                            </a:rPr>
                            <a:t>Slow for large datasets, requires the entire dataset in memory</a:t>
                          </a:r>
                          <a:endParaRPr lang="en-US"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44155843"/>
                      </a:ext>
                    </a:extLst>
                  </a:tr>
                </a:tbl>
              </a:graphicData>
            </a:graphic>
          </p:graphicFrame>
        </mc:Fallback>
      </mc:AlternateContent>
    </p:spTree>
    <p:extLst>
      <p:ext uri="{BB962C8B-B14F-4D97-AF65-F5344CB8AC3E}">
        <p14:creationId xmlns:p14="http://schemas.microsoft.com/office/powerpoint/2010/main" val="129108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3" name="Rectangle 206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253062-CE24-8AA2-BBD1-5D3723DDED4A}"/>
              </a:ext>
            </a:extLst>
          </p:cNvPr>
          <p:cNvSpPr>
            <a:spLocks noGrp="1"/>
          </p:cNvSpPr>
          <p:nvPr>
            <p:ph type="title"/>
          </p:nvPr>
        </p:nvSpPr>
        <p:spPr>
          <a:xfrm>
            <a:off x="1066799" y="470259"/>
            <a:ext cx="10058400" cy="1609344"/>
          </a:xfrm>
        </p:spPr>
        <p:txBody>
          <a:bodyPr>
            <a:normAutofit/>
          </a:bodyPr>
          <a:lstStyle/>
          <a:p>
            <a:r>
              <a:rPr lang="en-US" dirty="0"/>
              <a:t>Locally weighted regression</a:t>
            </a:r>
          </a:p>
        </p:txBody>
      </p:sp>
      <p:pic>
        <p:nvPicPr>
          <p:cNvPr id="5" name="Content Placeholder 4" descr="A screenshot of a table&#10;&#10;Description automatically generated">
            <a:extLst>
              <a:ext uri="{FF2B5EF4-FFF2-40B4-BE49-F238E27FC236}">
                <a16:creationId xmlns:a16="http://schemas.microsoft.com/office/drawing/2014/main" id="{DBB42135-F74B-8695-E116-7FC50C0060A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99389" y="1987826"/>
            <a:ext cx="7380514" cy="4860795"/>
          </a:xfrm>
        </p:spPr>
      </p:pic>
      <p:sp>
        <p:nvSpPr>
          <p:cNvPr id="2065" name="Oval 206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7" name="Oval 20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50792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0F08-3A94-8C17-5782-74541CED3BFA}"/>
              </a:ext>
            </a:extLst>
          </p:cNvPr>
          <p:cNvSpPr>
            <a:spLocks noGrp="1"/>
          </p:cNvSpPr>
          <p:nvPr>
            <p:ph type="title"/>
          </p:nvPr>
        </p:nvSpPr>
        <p:spPr/>
        <p:txBody>
          <a:bodyPr/>
          <a:lstStyle/>
          <a:p>
            <a:endParaRPr lang="en-US"/>
          </a:p>
        </p:txBody>
      </p:sp>
      <p:pic>
        <p:nvPicPr>
          <p:cNvPr id="5" name="Content Placeholder 4" descr="A graph with red lines and blue dots&#10;&#10;Description automatically generated">
            <a:extLst>
              <a:ext uri="{FF2B5EF4-FFF2-40B4-BE49-F238E27FC236}">
                <a16:creationId xmlns:a16="http://schemas.microsoft.com/office/drawing/2014/main" id="{1A7E5D18-DFB0-A3EC-010E-36CC62272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2550031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9D58-88E0-A361-9221-B6D1727B2C2F}"/>
              </a:ext>
            </a:extLst>
          </p:cNvPr>
          <p:cNvSpPr>
            <a:spLocks noGrp="1"/>
          </p:cNvSpPr>
          <p:nvPr>
            <p:ph type="title"/>
          </p:nvPr>
        </p:nvSpPr>
        <p:spPr/>
        <p:txBody>
          <a:bodyPr/>
          <a:lstStyle/>
          <a:p>
            <a:r>
              <a:rPr lang="en-US" b="1" dirty="0"/>
              <a:t>Locally Weighted Regression (LWR)</a:t>
            </a:r>
            <a:endParaRPr lang="en-US" dirty="0"/>
          </a:p>
        </p:txBody>
      </p:sp>
      <p:sp>
        <p:nvSpPr>
          <p:cNvPr id="3" name="Content Placeholder 2">
            <a:extLst>
              <a:ext uri="{FF2B5EF4-FFF2-40B4-BE49-F238E27FC236}">
                <a16:creationId xmlns:a16="http://schemas.microsoft.com/office/drawing/2014/main" id="{CE3337AD-D7E1-A09D-CB22-BFE6B6CC1ED7}"/>
              </a:ext>
            </a:extLst>
          </p:cNvPr>
          <p:cNvSpPr>
            <a:spLocks noGrp="1"/>
          </p:cNvSpPr>
          <p:nvPr>
            <p:ph idx="1"/>
          </p:nvPr>
        </p:nvSpPr>
        <p:spPr/>
        <p:txBody>
          <a:bodyPr/>
          <a:lstStyle/>
          <a:p>
            <a:r>
              <a:rPr lang="en-US" b="1" dirty="0"/>
              <a:t>Locally Weighted Regression (LWR)</a:t>
            </a:r>
            <a:r>
              <a:rPr lang="en-US" dirty="0"/>
              <a:t>, also known as </a:t>
            </a:r>
            <a:r>
              <a:rPr lang="en-US" b="1" dirty="0"/>
              <a:t>Locally Weighted Scatterplot Smoothing (LOWESS)</a:t>
            </a:r>
            <a:r>
              <a:rPr lang="en-US" dirty="0"/>
              <a:t> or </a:t>
            </a:r>
            <a:r>
              <a:rPr lang="en-US" b="1" dirty="0"/>
              <a:t>LOESS</a:t>
            </a:r>
            <a:r>
              <a:rPr lang="en-US" dirty="0"/>
              <a:t>, is a non-parametric regression technique that allows for fitting a regression model to data in a way that emphasizes local points in the dataset. This approach is particularly useful for capturing complex relationships in data without assuming a global form for the relationship.</a:t>
            </a:r>
          </a:p>
        </p:txBody>
      </p:sp>
    </p:spTree>
    <p:extLst>
      <p:ext uri="{BB962C8B-B14F-4D97-AF65-F5344CB8AC3E}">
        <p14:creationId xmlns:p14="http://schemas.microsoft.com/office/powerpoint/2010/main" val="3991731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4318-A103-2372-9661-FD785B1729CC}"/>
              </a:ext>
            </a:extLst>
          </p:cNvPr>
          <p:cNvSpPr>
            <a:spLocks noGrp="1"/>
          </p:cNvSpPr>
          <p:nvPr>
            <p:ph type="title"/>
          </p:nvPr>
        </p:nvSpPr>
        <p:spPr/>
        <p:txBody>
          <a:bodyPr/>
          <a:lstStyle/>
          <a:p>
            <a:r>
              <a:rPr lang="en-US" b="1" dirty="0"/>
              <a:t>Key Concepts</a:t>
            </a:r>
            <a:br>
              <a:rPr lang="en-US" b="1" dirty="0"/>
            </a:br>
            <a:endParaRPr lang="en-US" dirty="0"/>
          </a:p>
        </p:txBody>
      </p:sp>
      <p:sp>
        <p:nvSpPr>
          <p:cNvPr id="3" name="Content Placeholder 2">
            <a:extLst>
              <a:ext uri="{FF2B5EF4-FFF2-40B4-BE49-F238E27FC236}">
                <a16:creationId xmlns:a16="http://schemas.microsoft.com/office/drawing/2014/main" id="{D039DDBF-0842-AE70-AC0A-4B7B6D2B3093}"/>
              </a:ext>
            </a:extLst>
          </p:cNvPr>
          <p:cNvSpPr>
            <a:spLocks noGrp="1"/>
          </p:cNvSpPr>
          <p:nvPr>
            <p:ph idx="1"/>
          </p:nvPr>
        </p:nvSpPr>
        <p:spPr/>
        <p:txBody>
          <a:bodyPr>
            <a:normAutofit fontScale="92500" lnSpcReduction="20000"/>
          </a:bodyPr>
          <a:lstStyle/>
          <a:p>
            <a:pPr>
              <a:buFont typeface="+mj-lt"/>
              <a:buAutoNum type="arabicPeriod"/>
            </a:pPr>
            <a:r>
              <a:rPr lang="en-US" b="1" dirty="0"/>
              <a:t>Local Fitting</a:t>
            </a:r>
            <a:r>
              <a:rPr lang="en-US" dirty="0"/>
              <a:t>: Instead of fitting a single model to the entire dataset, LWR fits a model to a subset of data points that are "locally" close to a specific point of interest. The idea is that nearby points can provide more relevant information for estimating the response variable at that point.</a:t>
            </a:r>
          </a:p>
          <a:p>
            <a:pPr>
              <a:buFont typeface="+mj-lt"/>
              <a:buAutoNum type="arabicPeriod"/>
            </a:pPr>
            <a:r>
              <a:rPr lang="en-US" b="1" dirty="0"/>
              <a:t>Weighted Regression</a:t>
            </a:r>
            <a:r>
              <a:rPr lang="en-US" dirty="0"/>
              <a:t>: The algorithm assigns weights to data points based on their distance from the point of interest. Points closer to the target point receive higher weights, while those further away receive lower weights. The weights can be determined using a kernel function (e.g., Gaussian kernel).</a:t>
            </a:r>
          </a:p>
          <a:p>
            <a:pPr>
              <a:buFont typeface="+mj-lt"/>
              <a:buAutoNum type="arabicPeriod"/>
            </a:pPr>
            <a:r>
              <a:rPr lang="en-US" b="1" dirty="0"/>
              <a:t>Kernel Function</a:t>
            </a:r>
            <a:r>
              <a:rPr lang="en-US" dirty="0"/>
              <a:t>: A kernel function determines how weights are assigned to the neighboring points. Common choices include:</a:t>
            </a:r>
          </a:p>
          <a:p>
            <a:pPr marL="742950" lvl="1" indent="-285750">
              <a:buFont typeface="+mj-lt"/>
              <a:buAutoNum type="arabicPeriod"/>
            </a:pPr>
            <a:r>
              <a:rPr lang="en-US" b="1" dirty="0"/>
              <a:t>Gaussian Kernel</a:t>
            </a:r>
            <a:r>
              <a:rPr lang="en-US" dirty="0"/>
              <a:t>: Provides weights based on the normal distribution.</a:t>
            </a:r>
          </a:p>
          <a:p>
            <a:pPr marL="742950" lvl="1" indent="-285750">
              <a:buFont typeface="+mj-lt"/>
              <a:buAutoNum type="arabicPeriod"/>
            </a:pPr>
            <a:r>
              <a:rPr lang="en-US" b="1" dirty="0"/>
              <a:t>Triangular Kernel</a:t>
            </a:r>
            <a:r>
              <a:rPr lang="en-US" dirty="0"/>
              <a:t>: A simple linear decay based on distance.</a:t>
            </a:r>
          </a:p>
          <a:p>
            <a:pPr>
              <a:buFont typeface="+mj-lt"/>
              <a:buAutoNum type="arabicPeriod"/>
            </a:pPr>
            <a:r>
              <a:rPr lang="en-US" b="1" dirty="0"/>
              <a:t>Parameter Tuning</a:t>
            </a:r>
            <a:r>
              <a:rPr lang="en-US" dirty="0"/>
              <a:t>: One important hyperparameter in LWR is the bandwidth or span, which determines how many points are considered "local." A smaller bandwidth means that the regression will be more sensitive to local fluctuations, while a larger bandwidth will produce a smoother fit.</a:t>
            </a:r>
          </a:p>
          <a:p>
            <a:endParaRPr lang="en-US" dirty="0"/>
          </a:p>
        </p:txBody>
      </p:sp>
    </p:spTree>
    <p:extLst>
      <p:ext uri="{BB962C8B-B14F-4D97-AF65-F5344CB8AC3E}">
        <p14:creationId xmlns:p14="http://schemas.microsoft.com/office/powerpoint/2010/main" val="2644821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9D6A-7B23-861C-32DE-E04F1EEA9D0E}"/>
              </a:ext>
            </a:extLst>
          </p:cNvPr>
          <p:cNvSpPr>
            <a:spLocks noGrp="1"/>
          </p:cNvSpPr>
          <p:nvPr>
            <p:ph type="title"/>
          </p:nvPr>
        </p:nvSpPr>
        <p:spPr>
          <a:xfrm>
            <a:off x="103517" y="484632"/>
            <a:ext cx="12088483" cy="1609344"/>
          </a:xfrm>
        </p:spPr>
        <p:txBody>
          <a:bodyPr>
            <a:normAutofit fontScale="90000"/>
          </a:bodyPr>
          <a:lstStyle/>
          <a:p>
            <a:r>
              <a:rPr lang="en-US" b="1" dirty="0"/>
              <a:t>Steps in Locally Weighted Regression</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0022F-DBBB-1C40-6EEA-AD5260AAA04F}"/>
                  </a:ext>
                </a:extLst>
              </p:cNvPr>
              <p:cNvSpPr>
                <a:spLocks noGrp="1"/>
              </p:cNvSpPr>
              <p:nvPr>
                <p:ph idx="1"/>
              </p:nvPr>
            </p:nvSpPr>
            <p:spPr/>
            <p:txBody>
              <a:bodyPr>
                <a:normAutofit/>
              </a:bodyPr>
              <a:lstStyle/>
              <a:p>
                <a:pPr>
                  <a:buFont typeface="+mj-lt"/>
                  <a:buAutoNum type="arabicPeriod"/>
                </a:pPr>
                <a:r>
                  <a:rPr lang="en-US" b="1" dirty="0"/>
                  <a:t>Choose a target point</a:t>
                </a:r>
                <a:r>
                  <a:rPr lang="en-US" dirty="0"/>
                  <a:t>: Select a point where you want to estimate the response variable.</a:t>
                </a:r>
              </a:p>
              <a:p>
                <a:pPr>
                  <a:buFont typeface="+mj-lt"/>
                  <a:buAutoNum type="arabicPeriod"/>
                </a:pPr>
                <a:r>
                  <a:rPr lang="en-US" b="1" dirty="0"/>
                  <a:t>Calculate Weights</a:t>
                </a:r>
                <a:r>
                  <a:rPr lang="en-US" dirty="0"/>
                  <a:t>: For each point in the dataset, calculate a weight based on its distance from the target point using the chosen kernel function.</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𝑒𝑥𝑝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𝜏</m:t>
                              </m:r>
                            </m:e>
                            <m:sup>
                              <m:r>
                                <a:rPr lang="en-US" b="0" i="1" smtClean="0">
                                  <a:latin typeface="Cambria Math" panose="02040503050406030204" pitchFamily="18" charset="0"/>
                                </a:rPr>
                                <m:t>2</m:t>
                              </m:r>
                            </m:sup>
                          </m:sSup>
                        </m:den>
                      </m:f>
                    </m:oMath>
                  </m:oMathPara>
                </a14:m>
                <a:endParaRPr lang="en-US" dirty="0"/>
              </a:p>
              <a:p>
                <a:pPr>
                  <a:buFont typeface="+mj-lt"/>
                  <a:buAutoNum type="arabicPeriod"/>
                </a:pPr>
                <a:r>
                  <a:rPr lang="en-US" b="1" dirty="0"/>
                  <a:t>Fit a Local Model</a:t>
                </a:r>
                <a:r>
                  <a:rPr lang="en-US" dirty="0"/>
                  <a:t>: Use weighted least squares regression to fit a model to the points in the neighborhood of the target point, using the calculated weights.</a:t>
                </a:r>
              </a:p>
              <a:p>
                <a:pPr>
                  <a:buFont typeface="+mj-lt"/>
                  <a:buAutoNum type="arabicPeriod"/>
                </a:pPr>
                <a:r>
                  <a:rPr lang="en-US" b="1" dirty="0"/>
                  <a:t>Estimate the Response</a:t>
                </a:r>
                <a:r>
                  <a:rPr lang="en-US" dirty="0"/>
                  <a:t>: The output of the local model at the target point provides the estimated value for that point.</a:t>
                </a:r>
              </a:p>
              <a:p>
                <a:pPr>
                  <a:buFont typeface="+mj-lt"/>
                  <a:buAutoNum type="arabicPeriod"/>
                </a:pPr>
                <a:r>
                  <a:rPr lang="en-US" b="1" dirty="0"/>
                  <a:t>Repeat</a:t>
                </a:r>
                <a:r>
                  <a:rPr lang="en-US" dirty="0"/>
                  <a:t>: This process can be repeated for each point of interest to produce a smooth curve.</a:t>
                </a:r>
              </a:p>
              <a:p>
                <a:endParaRPr lang="en-US" dirty="0"/>
              </a:p>
            </p:txBody>
          </p:sp>
        </mc:Choice>
        <mc:Fallback xmlns="">
          <p:sp>
            <p:nvSpPr>
              <p:cNvPr id="3" name="Content Placeholder 2">
                <a:extLst>
                  <a:ext uri="{FF2B5EF4-FFF2-40B4-BE49-F238E27FC236}">
                    <a16:creationId xmlns:a16="http://schemas.microsoft.com/office/drawing/2014/main" id="{A670022F-DBBB-1C40-6EEA-AD5260AAA04F}"/>
                  </a:ext>
                </a:extLst>
              </p:cNvPr>
              <p:cNvSpPr>
                <a:spLocks noGrp="1" noRot="1" noChangeAspect="1" noMove="1" noResize="1" noEditPoints="1" noAdjustHandles="1" noChangeArrowheads="1" noChangeShapeType="1" noTextEdit="1"/>
              </p:cNvSpPr>
              <p:nvPr>
                <p:ph idx="1"/>
              </p:nvPr>
            </p:nvSpPr>
            <p:spPr>
              <a:blipFill>
                <a:blip r:embed="rId2"/>
                <a:stretch>
                  <a:fillRect l="-364" t="-1504" b="-1504"/>
                </a:stretch>
              </a:blipFill>
            </p:spPr>
            <p:txBody>
              <a:bodyPr/>
              <a:lstStyle/>
              <a:p>
                <a:r>
                  <a:rPr lang="en-US">
                    <a:noFill/>
                  </a:rPr>
                  <a:t> </a:t>
                </a:r>
              </a:p>
            </p:txBody>
          </p:sp>
        </mc:Fallback>
      </mc:AlternateContent>
    </p:spTree>
    <p:extLst>
      <p:ext uri="{BB962C8B-B14F-4D97-AF65-F5344CB8AC3E}">
        <p14:creationId xmlns:p14="http://schemas.microsoft.com/office/powerpoint/2010/main" val="1807635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8D90-6FB6-191D-DBE7-06A97C1851AE}"/>
              </a:ext>
            </a:extLst>
          </p:cNvPr>
          <p:cNvSpPr>
            <a:spLocks noGrp="1"/>
          </p:cNvSpPr>
          <p:nvPr>
            <p:ph type="title"/>
          </p:nvPr>
        </p:nvSpPr>
        <p:spPr/>
        <p:txBody>
          <a:bodyPr/>
          <a:lstStyle/>
          <a:p>
            <a:r>
              <a:rPr lang="en-US" dirty="0"/>
              <a:t>Parametric and non parametric learning algorithm</a:t>
            </a:r>
          </a:p>
        </p:txBody>
      </p:sp>
      <p:sp>
        <p:nvSpPr>
          <p:cNvPr id="3" name="Content Placeholder 2">
            <a:extLst>
              <a:ext uri="{FF2B5EF4-FFF2-40B4-BE49-F238E27FC236}">
                <a16:creationId xmlns:a16="http://schemas.microsoft.com/office/drawing/2014/main" id="{354C58F4-03E5-9027-34A1-E2BB01098F04}"/>
              </a:ext>
            </a:extLst>
          </p:cNvPr>
          <p:cNvSpPr>
            <a:spLocks noGrp="1"/>
          </p:cNvSpPr>
          <p:nvPr>
            <p:ph idx="1"/>
          </p:nvPr>
        </p:nvSpPr>
        <p:spPr/>
        <p:txBody>
          <a:bodyPr/>
          <a:lstStyle/>
          <a:p>
            <a:r>
              <a:rPr lang="en-US" b="1" dirty="0"/>
              <a:t>Parametric Learning Algorithms</a:t>
            </a:r>
          </a:p>
          <a:p>
            <a:pPr>
              <a:buFont typeface="+mj-lt"/>
              <a:buAutoNum type="arabicPeriod"/>
            </a:pPr>
            <a:r>
              <a:rPr lang="en-US" b="1" dirty="0"/>
              <a:t>Definition</a:t>
            </a:r>
            <a:r>
              <a:rPr lang="en-US" dirty="0"/>
              <a:t>: These algorithms assume a specific form for the underlying data distribution and have a fixed number of parameters. The model is defined by these parameters, which are learned from the training data.</a:t>
            </a:r>
          </a:p>
          <a:p>
            <a:pPr>
              <a:buFont typeface="+mj-lt"/>
              <a:buAutoNum type="arabicPeriod"/>
            </a:pPr>
            <a:r>
              <a:rPr lang="en-US" b="1" dirty="0"/>
              <a:t>Examples</a:t>
            </a:r>
            <a:r>
              <a:rPr lang="en-US" dirty="0"/>
              <a:t>:</a:t>
            </a:r>
          </a:p>
          <a:p>
            <a:pPr marL="742950" lvl="1" indent="-285750">
              <a:buFont typeface="+mj-lt"/>
              <a:buAutoNum type="arabicPeriod"/>
            </a:pPr>
            <a:r>
              <a:rPr lang="en-US" b="1" dirty="0"/>
              <a:t>Linear Regression</a:t>
            </a:r>
            <a:r>
              <a:rPr lang="en-US" dirty="0"/>
              <a:t>: Assumes a linear relationship between input features and the target variable.</a:t>
            </a:r>
          </a:p>
          <a:p>
            <a:pPr marL="742950" lvl="1" indent="-285750">
              <a:buFont typeface="+mj-lt"/>
              <a:buAutoNum type="arabicPeriod"/>
            </a:pPr>
            <a:r>
              <a:rPr lang="en-US" b="1" dirty="0"/>
              <a:t>Logistic Regression</a:t>
            </a:r>
            <a:r>
              <a:rPr lang="en-US" dirty="0"/>
              <a:t>: Models binary outcomes using a logistic function.</a:t>
            </a:r>
          </a:p>
          <a:p>
            <a:pPr marL="742950" lvl="1" indent="-285750">
              <a:buFont typeface="+mj-lt"/>
              <a:buAutoNum type="arabicPeriod"/>
            </a:pPr>
            <a:r>
              <a:rPr lang="en-US" b="1" dirty="0"/>
              <a:t>Naive Bayes</a:t>
            </a:r>
            <a:r>
              <a:rPr lang="en-US" dirty="0"/>
              <a:t>: Based on Bayes' theorem with a strong assumption of independence among features.</a:t>
            </a:r>
          </a:p>
          <a:p>
            <a:endParaRPr lang="en-US" dirty="0"/>
          </a:p>
        </p:txBody>
      </p:sp>
    </p:spTree>
    <p:extLst>
      <p:ext uri="{BB962C8B-B14F-4D97-AF65-F5344CB8AC3E}">
        <p14:creationId xmlns:p14="http://schemas.microsoft.com/office/powerpoint/2010/main" val="171415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11802C-9D7A-A0C4-82B3-8BC659F47C73}"/>
              </a:ext>
            </a:extLst>
          </p:cNvPr>
          <p:cNvSpPr>
            <a:spLocks noGrp="1" noChangeArrowheads="1"/>
          </p:cNvSpPr>
          <p:nvPr>
            <p:ph idx="1"/>
          </p:nvPr>
        </p:nvSpPr>
        <p:spPr bwMode="auto">
          <a:xfrm>
            <a:off x="586596" y="1148604"/>
            <a:ext cx="1056753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Simplicity</a:t>
            </a:r>
            <a:r>
              <a:rPr kumimoji="0" lang="en-US" altLang="en-US" b="0" i="0" u="none" strike="noStrike" cap="none" normalizeH="0" baseline="0" dirty="0">
                <a:ln>
                  <a:noFill/>
                </a:ln>
                <a:solidFill>
                  <a:schemeClr val="tx1"/>
                </a:solidFill>
                <a:effectLst/>
                <a:latin typeface="Arial" panose="020B0604020202020204" pitchFamily="34" charset="0"/>
              </a:rPr>
              <a:t>: Easier to understand and implement.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 Typically requires less computational power and memory, especially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Interpretability</a:t>
            </a:r>
            <a:r>
              <a:rPr kumimoji="0" lang="en-US" altLang="en-US" b="0" i="0" u="none" strike="noStrike" cap="none" normalizeH="0" baseline="0" dirty="0">
                <a:ln>
                  <a:noFill/>
                </a:ln>
                <a:solidFill>
                  <a:schemeClr val="tx1"/>
                </a:solidFill>
                <a:effectLst/>
                <a:latin typeface="Arial" panose="020B0604020202020204" pitchFamily="34" charset="0"/>
              </a:rPr>
              <a:t>: Parameters can often be interpreted, making it easier to understand the model's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Disadvantages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Assumption Sensitivity</a:t>
            </a:r>
            <a:r>
              <a:rPr kumimoji="0" lang="en-US" altLang="en-US" b="0" i="0" u="none" strike="noStrike" cap="none" normalizeH="0" baseline="0" dirty="0">
                <a:ln>
                  <a:noFill/>
                </a:ln>
                <a:solidFill>
                  <a:schemeClr val="tx1"/>
                </a:solidFill>
                <a:effectLst/>
                <a:latin typeface="Arial" panose="020B0604020202020204" pitchFamily="34" charset="0"/>
              </a:rPr>
              <a:t>: Performance can degrade if the assumption about the data distribution is incorrect.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Limited Flexibility</a:t>
            </a:r>
            <a:r>
              <a:rPr kumimoji="0" lang="en-US" altLang="en-US" b="0" i="0" u="none" strike="noStrike" cap="none" normalizeH="0" baseline="0" dirty="0">
                <a:ln>
                  <a:noFill/>
                </a:ln>
                <a:solidFill>
                  <a:schemeClr val="tx1"/>
                </a:solidFill>
                <a:effectLst/>
                <a:latin typeface="Arial" panose="020B0604020202020204" pitchFamily="34" charset="0"/>
              </a:rPr>
              <a:t>: May not capture complex relationships in the data due to their simplistic nature.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560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F07D-AE65-7EBA-2DD9-DFA7F3BEB01C}"/>
              </a:ext>
            </a:extLst>
          </p:cNvPr>
          <p:cNvSpPr>
            <a:spLocks noGrp="1"/>
          </p:cNvSpPr>
          <p:nvPr>
            <p:ph type="title"/>
          </p:nvPr>
        </p:nvSpPr>
        <p:spPr>
          <a:xfrm>
            <a:off x="1138860" y="512064"/>
            <a:ext cx="10058400" cy="1609344"/>
          </a:xfrm>
        </p:spPr>
        <p:txBody>
          <a:bodyPr>
            <a:normAutofit fontScale="90000"/>
          </a:bodyPr>
          <a:lstStyle/>
          <a:p>
            <a:r>
              <a:rPr lang="en-US" b="1" dirty="0"/>
              <a:t>Non-Parametric Learning Algorithms</a:t>
            </a:r>
            <a:br>
              <a:rPr lang="en-US" b="1" dirty="0"/>
            </a:br>
            <a:endParaRPr lang="en-US" dirty="0"/>
          </a:p>
        </p:txBody>
      </p:sp>
      <p:sp>
        <p:nvSpPr>
          <p:cNvPr id="3" name="Content Placeholder 2">
            <a:extLst>
              <a:ext uri="{FF2B5EF4-FFF2-40B4-BE49-F238E27FC236}">
                <a16:creationId xmlns:a16="http://schemas.microsoft.com/office/drawing/2014/main" id="{89475706-D301-9242-F938-AAC8CD21B742}"/>
              </a:ext>
            </a:extLst>
          </p:cNvPr>
          <p:cNvSpPr>
            <a:spLocks noGrp="1"/>
          </p:cNvSpPr>
          <p:nvPr>
            <p:ph idx="1"/>
          </p:nvPr>
        </p:nvSpPr>
        <p:spPr>
          <a:xfrm>
            <a:off x="846740" y="1846053"/>
            <a:ext cx="10498520" cy="4757467"/>
          </a:xfrm>
        </p:spPr>
        <p:txBody>
          <a:bodyPr/>
          <a:lstStyle/>
          <a:p>
            <a:pPr marL="0" indent="0">
              <a:buNone/>
            </a:pPr>
            <a:r>
              <a:rPr lang="en-US" dirty="0"/>
              <a:t>These algorithms do not assume a specific form for the data distribution and can adapt their shape based on the data. The number of parameters can grow with the size of the training data.</a:t>
            </a:r>
          </a:p>
          <a:p>
            <a:pPr marL="0" indent="0">
              <a:buNone/>
            </a:pPr>
            <a:r>
              <a:rPr lang="en-US" b="1" dirty="0"/>
              <a:t>Examples</a:t>
            </a:r>
            <a:r>
              <a:rPr lang="en-US" dirty="0"/>
              <a:t>:</a:t>
            </a:r>
          </a:p>
          <a:p>
            <a:pPr marL="800100" lvl="1" indent="-342900">
              <a:buFont typeface="+mj-lt"/>
              <a:buAutoNum type="arabicPeriod"/>
            </a:pPr>
            <a:r>
              <a:rPr lang="en-US" b="1" dirty="0"/>
              <a:t>K-Nearest Neighbors (KNN)</a:t>
            </a:r>
            <a:r>
              <a:rPr lang="en-US" dirty="0"/>
              <a:t>: Classifies instances based on the majority class of their neighbors.</a:t>
            </a:r>
          </a:p>
          <a:p>
            <a:pPr marL="800100" lvl="1" indent="-342900">
              <a:buFont typeface="+mj-lt"/>
              <a:buAutoNum type="arabicPeriod"/>
            </a:pPr>
            <a:r>
              <a:rPr lang="en-US" b="1" dirty="0"/>
              <a:t>Decision Trees</a:t>
            </a:r>
            <a:r>
              <a:rPr lang="en-US" dirty="0"/>
              <a:t>: Splits data based on feature values to create a model that predicts outcomes.</a:t>
            </a:r>
          </a:p>
          <a:p>
            <a:pPr marL="800100" lvl="1" indent="-342900">
              <a:buFont typeface="+mj-lt"/>
              <a:buAutoNum type="arabicPeriod"/>
            </a:pPr>
            <a:r>
              <a:rPr lang="en-US" b="1" dirty="0"/>
              <a:t>Support Vector Machines (SVM)</a:t>
            </a:r>
            <a:r>
              <a:rPr lang="en-US" dirty="0"/>
              <a:t>: Finds a hyperplane that best separates different classes in the feature space.</a:t>
            </a:r>
          </a:p>
          <a:p>
            <a:endParaRPr lang="en-US" dirty="0"/>
          </a:p>
        </p:txBody>
      </p:sp>
    </p:spTree>
    <p:extLst>
      <p:ext uri="{BB962C8B-B14F-4D97-AF65-F5344CB8AC3E}">
        <p14:creationId xmlns:p14="http://schemas.microsoft.com/office/powerpoint/2010/main" val="199187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E6CA-5147-34C8-C60A-8479BE492F5A}"/>
              </a:ext>
            </a:extLst>
          </p:cNvPr>
          <p:cNvSpPr>
            <a:spLocks noGrp="1"/>
          </p:cNvSpPr>
          <p:nvPr>
            <p:ph type="title"/>
          </p:nvPr>
        </p:nvSpPr>
        <p:spPr>
          <a:xfrm>
            <a:off x="1069848" y="484632"/>
            <a:ext cx="10558560" cy="1609344"/>
          </a:xfrm>
        </p:spPr>
        <p:txBody>
          <a:bodyPr/>
          <a:lstStyle/>
          <a:p>
            <a:r>
              <a:rPr lang="en-US" dirty="0"/>
              <a:t>Steps involved in supervised learning</a:t>
            </a:r>
          </a:p>
        </p:txBody>
      </p:sp>
      <p:sp>
        <p:nvSpPr>
          <p:cNvPr id="3" name="Content Placeholder 2">
            <a:extLst>
              <a:ext uri="{FF2B5EF4-FFF2-40B4-BE49-F238E27FC236}">
                <a16:creationId xmlns:a16="http://schemas.microsoft.com/office/drawing/2014/main" id="{5911173D-BB9F-58CD-EECD-6DF2C936375B}"/>
              </a:ext>
            </a:extLst>
          </p:cNvPr>
          <p:cNvSpPr>
            <a:spLocks noGrp="1"/>
          </p:cNvSpPr>
          <p:nvPr>
            <p:ph idx="1"/>
          </p:nvPr>
        </p:nvSpPr>
        <p:spPr>
          <a:xfrm>
            <a:off x="1063752" y="2216298"/>
            <a:ext cx="10058400" cy="4050792"/>
          </a:xfrm>
        </p:spPr>
        <p:txBody>
          <a:bodyPr/>
          <a:lstStyle/>
          <a:p>
            <a:pPr marL="457200" indent="-457200">
              <a:buFont typeface="+mj-lt"/>
              <a:buAutoNum type="arabicPeriod"/>
            </a:pPr>
            <a:r>
              <a:rPr lang="en-US" dirty="0"/>
              <a:t>Determine the type of training dataset</a:t>
            </a:r>
          </a:p>
          <a:p>
            <a:pPr marL="457200" indent="-457200">
              <a:buFont typeface="+mj-lt"/>
              <a:buAutoNum type="arabicPeriod"/>
            </a:pPr>
            <a:r>
              <a:rPr lang="en-US" dirty="0"/>
              <a:t>Collect/Gather the labelled training data</a:t>
            </a:r>
          </a:p>
          <a:p>
            <a:pPr marL="457200" indent="-457200">
              <a:buFont typeface="+mj-lt"/>
              <a:buAutoNum type="arabicPeriod"/>
            </a:pPr>
            <a:r>
              <a:rPr lang="en-US" dirty="0"/>
              <a:t>Split the training dataset into training dataset, test dataset</a:t>
            </a:r>
          </a:p>
          <a:p>
            <a:pPr marL="457200" indent="-457200">
              <a:buFont typeface="+mj-lt"/>
              <a:buAutoNum type="arabicPeriod"/>
            </a:pPr>
            <a:r>
              <a:rPr lang="en-US" dirty="0"/>
              <a:t>Determine the suitability algorithm for the model</a:t>
            </a:r>
          </a:p>
          <a:p>
            <a:pPr marL="457200" indent="-457200">
              <a:buFont typeface="+mj-lt"/>
              <a:buAutoNum type="arabicPeriod"/>
            </a:pPr>
            <a:r>
              <a:rPr lang="en-US" dirty="0"/>
              <a:t>Execute the algorithm on the training dataset.</a:t>
            </a:r>
          </a:p>
          <a:p>
            <a:pPr marL="457200" indent="-457200">
              <a:buFont typeface="+mj-lt"/>
              <a:buAutoNum type="arabicPeriod"/>
            </a:pPr>
            <a:r>
              <a:rPr lang="en-US" dirty="0"/>
              <a:t>Evaluate the accuracy of the model by providing the test set.</a:t>
            </a:r>
          </a:p>
        </p:txBody>
      </p:sp>
    </p:spTree>
    <p:extLst>
      <p:ext uri="{BB962C8B-B14F-4D97-AF65-F5344CB8AC3E}">
        <p14:creationId xmlns:p14="http://schemas.microsoft.com/office/powerpoint/2010/main" val="1793605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6C67E8-2185-FED6-5D29-57018E0975A2}"/>
              </a:ext>
            </a:extLst>
          </p:cNvPr>
          <p:cNvSpPr>
            <a:spLocks noGrp="1" noChangeArrowheads="1"/>
          </p:cNvSpPr>
          <p:nvPr>
            <p:ph idx="1"/>
          </p:nvPr>
        </p:nvSpPr>
        <p:spPr bwMode="auto">
          <a:xfrm>
            <a:off x="207034" y="1045238"/>
            <a:ext cx="1092121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Flexibility</a:t>
            </a:r>
            <a:r>
              <a:rPr kumimoji="0" lang="en-US" altLang="en-US" b="0" i="0" u="none" strike="noStrike" cap="none" normalizeH="0" baseline="0" dirty="0">
                <a:ln>
                  <a:noFill/>
                </a:ln>
                <a:solidFill>
                  <a:schemeClr val="tx1"/>
                </a:solidFill>
                <a:effectLst/>
                <a:latin typeface="Arial" panose="020B0604020202020204" pitchFamily="34" charset="0"/>
              </a:rPr>
              <a:t>: Can model complex relationships without a predefined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Fewer Assumptions</a:t>
            </a:r>
            <a:r>
              <a:rPr kumimoji="0" lang="en-US" altLang="en-US" b="0" i="0" u="none" strike="noStrike" cap="none" normalizeH="0" baseline="0" dirty="0">
                <a:ln>
                  <a:noFill/>
                </a:ln>
                <a:solidFill>
                  <a:schemeClr val="tx1"/>
                </a:solidFill>
                <a:effectLst/>
                <a:latin typeface="Arial" panose="020B0604020202020204" pitchFamily="34" charset="0"/>
              </a:rPr>
              <a:t>: Often performs better in cases where the underlying data distribution is unknown.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Disadvantages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Computational Cost</a:t>
            </a:r>
            <a:r>
              <a:rPr kumimoji="0" lang="en-US" altLang="en-US" b="0" i="0" u="none" strike="noStrike" cap="none" normalizeH="0" baseline="0" dirty="0">
                <a:ln>
                  <a:noFill/>
                </a:ln>
                <a:solidFill>
                  <a:schemeClr val="tx1"/>
                </a:solidFill>
                <a:effectLst/>
                <a:latin typeface="Arial" panose="020B0604020202020204" pitchFamily="34" charset="0"/>
              </a:rPr>
              <a:t>: Can be more resource-intensive, especially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Overfitting</a:t>
            </a:r>
            <a:r>
              <a:rPr kumimoji="0" lang="en-US" altLang="en-US" b="0" i="0" u="none" strike="noStrike" cap="none" normalizeH="0" baseline="0" dirty="0">
                <a:ln>
                  <a:noFill/>
                </a:ln>
                <a:solidFill>
                  <a:schemeClr val="tx1"/>
                </a:solidFill>
                <a:effectLst/>
                <a:latin typeface="Arial" panose="020B0604020202020204" pitchFamily="34" charset="0"/>
              </a:rPr>
              <a:t>: More prone to overfitting, especially if the model is too complex relative to the amount of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806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E3D4-B254-495A-C278-E1B0C872E904}"/>
              </a:ext>
            </a:extLst>
          </p:cNvPr>
          <p:cNvSpPr>
            <a:spLocks noGrp="1"/>
          </p:cNvSpPr>
          <p:nvPr>
            <p:ph type="title"/>
          </p:nvPr>
        </p:nvSpPr>
        <p:spPr/>
        <p:txBody>
          <a:bodyPr/>
          <a:lstStyle/>
          <a:p>
            <a:r>
              <a:rPr lang="en-US" dirty="0"/>
              <a:t>Classification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1AF8C-DF9A-903C-9890-2E1C32673BFB}"/>
                  </a:ext>
                </a:extLst>
              </p:cNvPr>
              <p:cNvSpPr>
                <a:spLocks noGrp="1"/>
              </p:cNvSpPr>
              <p:nvPr>
                <p:ph idx="1"/>
              </p:nvPr>
            </p:nvSpPr>
            <p:spPr>
              <a:xfrm>
                <a:off x="401053" y="1780673"/>
                <a:ext cx="11454063" cy="5662864"/>
              </a:xfrm>
            </p:spPr>
            <p:txBody>
              <a:bodyPr>
                <a:normAutofit/>
              </a:bodyPr>
              <a:lstStyle/>
              <a:p>
                <a:r>
                  <a:rPr lang="en-US" dirty="0"/>
                  <a:t>It is a predictive analysis algorithm and based on the concept of probability.</a:t>
                </a:r>
              </a:p>
              <a:p>
                <a:r>
                  <a:rPr lang="en-US" dirty="0"/>
                  <a:t>Measures the relationship between the dependent variable and the one or more independent variables (features), by estimating probabilities using logistic function.</a:t>
                </a:r>
              </a:p>
              <a:p>
                <a:r>
                  <a:rPr lang="en-US" dirty="0"/>
                  <a:t>It is used to assign observations to a discrete set of classes.</a:t>
                </a:r>
              </a:p>
              <a:p>
                <a:r>
                  <a:rPr lang="en-US" dirty="0"/>
                  <a:t>E.g.</a:t>
                </a:r>
              </a:p>
              <a:p>
                <a:pPr lvl="1"/>
                <a:r>
                  <a:rPr lang="en-US" dirty="0"/>
                  <a:t>Email spam or not spam</a:t>
                </a:r>
              </a:p>
              <a:p>
                <a:pPr lvl="1"/>
                <a:r>
                  <a:rPr lang="en-US" dirty="0"/>
                  <a:t>Online transactions Fraud or not Fraud,</a:t>
                </a:r>
              </a:p>
              <a:p>
                <a:pPr lvl="1"/>
                <a:r>
                  <a:rPr lang="en-US" dirty="0"/>
                  <a:t>Tumor Malignant or Benign.</a:t>
                </a:r>
              </a:p>
              <a:p>
                <a:r>
                  <a:rPr lang="en-US" dirty="0"/>
                  <a:t>Logistic regression transforms its output using sigmoid(logistic) function to return a probability value.</a:t>
                </a:r>
              </a:p>
              <a:p>
                <a:r>
                  <a:rPr lang="en-US" dirty="0"/>
                  <a:t>Logistic regression limits the hypothesis function between 0 to 1 i.e.,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num>
                      <m:den>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m:t>
                            </m:r>
                          </m:sup>
                        </m:sSup>
                      </m:den>
                    </m:f>
                    <m:r>
                      <a:rPr lang="en-US" i="1" dirty="0" smtClean="0">
                        <a:latin typeface="Cambria Math" panose="02040503050406030204" pitchFamily="18" charset="0"/>
                        <a:ea typeface="Cambria Math" panose="02040503050406030204" pitchFamily="18" charset="0"/>
                      </a:rPr>
                      <m:t>𝜖</m:t>
                    </m:r>
                    <m:r>
                      <a:rPr lang="en-US" b="0" i="1" dirty="0" smtClean="0">
                        <a:latin typeface="Cambria Math" panose="02040503050406030204" pitchFamily="18" charset="0"/>
                        <a:ea typeface="Cambria Math" panose="02040503050406030204" pitchFamily="18" charset="0"/>
                      </a:rPr>
                      <m:t>[0,1]</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3" name="Content Placeholder 2">
                <a:extLst>
                  <a:ext uri="{FF2B5EF4-FFF2-40B4-BE49-F238E27FC236}">
                    <a16:creationId xmlns:a16="http://schemas.microsoft.com/office/drawing/2014/main" id="{AF31AF8C-DF9A-903C-9890-2E1C32673BFB}"/>
                  </a:ext>
                </a:extLst>
              </p:cNvPr>
              <p:cNvSpPr>
                <a:spLocks noGrp="1" noRot="1" noChangeAspect="1" noMove="1" noResize="1" noEditPoints="1" noAdjustHandles="1" noChangeArrowheads="1" noChangeShapeType="1" noTextEdit="1"/>
              </p:cNvSpPr>
              <p:nvPr>
                <p:ph idx="1"/>
              </p:nvPr>
            </p:nvSpPr>
            <p:spPr>
              <a:xfrm>
                <a:off x="401053" y="1780673"/>
                <a:ext cx="11454063" cy="5662864"/>
              </a:xfrm>
              <a:blipFill>
                <a:blip r:embed="rId2"/>
                <a:stretch>
                  <a:fillRect l="-266" t="-1076" r="-692"/>
                </a:stretch>
              </a:blipFill>
            </p:spPr>
            <p:txBody>
              <a:bodyPr/>
              <a:lstStyle/>
              <a:p>
                <a:r>
                  <a:rPr lang="en-US">
                    <a:noFill/>
                  </a:rPr>
                  <a:t> </a:t>
                </a:r>
              </a:p>
            </p:txBody>
          </p:sp>
        </mc:Fallback>
      </mc:AlternateContent>
    </p:spTree>
    <p:extLst>
      <p:ext uri="{BB962C8B-B14F-4D97-AF65-F5344CB8AC3E}">
        <p14:creationId xmlns:p14="http://schemas.microsoft.com/office/powerpoint/2010/main" val="1906183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236-B596-9C4E-9DEB-5D0FD0B67B14}"/>
              </a:ext>
            </a:extLst>
          </p:cNvPr>
          <p:cNvSpPr>
            <a:spLocks noGrp="1"/>
          </p:cNvSpPr>
          <p:nvPr>
            <p:ph type="title"/>
          </p:nvPr>
        </p:nvSpPr>
        <p:spPr>
          <a:xfrm>
            <a:off x="256674" y="484632"/>
            <a:ext cx="11935326" cy="1609344"/>
          </a:xfrm>
        </p:spPr>
        <p:txBody>
          <a:bodyPr>
            <a:normAutofit fontScale="90000"/>
          </a:bodyPr>
          <a:lstStyle/>
          <a:p>
            <a:r>
              <a:rPr lang="en-US" dirty="0"/>
              <a:t>Types of classification using logistic regression</a:t>
            </a:r>
            <a:br>
              <a:rPr lang="en-US" dirty="0"/>
            </a:br>
            <a:endParaRPr lang="en-US" dirty="0"/>
          </a:p>
        </p:txBody>
      </p:sp>
      <p:sp>
        <p:nvSpPr>
          <p:cNvPr id="3" name="Content Placeholder 2">
            <a:extLst>
              <a:ext uri="{FF2B5EF4-FFF2-40B4-BE49-F238E27FC236}">
                <a16:creationId xmlns:a16="http://schemas.microsoft.com/office/drawing/2014/main" id="{C5E57FFB-648D-D0FF-63A0-F606249D50F9}"/>
              </a:ext>
            </a:extLst>
          </p:cNvPr>
          <p:cNvSpPr>
            <a:spLocks noGrp="1"/>
          </p:cNvSpPr>
          <p:nvPr>
            <p:ph idx="1"/>
          </p:nvPr>
        </p:nvSpPr>
        <p:spPr>
          <a:xfrm>
            <a:off x="788550" y="1748590"/>
            <a:ext cx="10871574" cy="4824663"/>
          </a:xfrm>
        </p:spPr>
        <p:txBody>
          <a:bodyPr>
            <a:normAutofit/>
          </a:bodyPr>
          <a:lstStyle/>
          <a:p>
            <a:r>
              <a:rPr lang="en-US" sz="2800" dirty="0"/>
              <a:t>Binary classification (e.g. Tumor Malignant or Benign)</a:t>
            </a:r>
          </a:p>
          <a:p>
            <a:r>
              <a:rPr lang="en-US" sz="2800" dirty="0"/>
              <a:t>Multi-Class classification (e.g.  Cats, dogs or sheep)</a:t>
            </a:r>
          </a:p>
          <a:p>
            <a:endParaRPr lang="en-US" sz="2800" dirty="0"/>
          </a:p>
          <a:p>
            <a:r>
              <a:rPr lang="en-US" sz="2800" dirty="0"/>
              <a:t>Assumptions for Logistic Regression:</a:t>
            </a:r>
          </a:p>
          <a:p>
            <a:r>
              <a:rPr lang="en-US" sz="2800" dirty="0"/>
              <a:t>The dependent variable must be categorical in nature.</a:t>
            </a:r>
          </a:p>
          <a:p>
            <a:r>
              <a:rPr lang="en-US" sz="2800" dirty="0"/>
              <a:t>The independent variable should not have multi-collinearity i.e. </a:t>
            </a:r>
            <a:r>
              <a:rPr lang="en-US" sz="2800" b="1" dirty="0"/>
              <a:t>independent variables must be independent of each other</a:t>
            </a:r>
            <a:r>
              <a:rPr lang="en-US" sz="2800" dirty="0"/>
              <a:t>.</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515885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00C-E780-001D-4B4D-B371FAE0D2D8}"/>
              </a:ext>
            </a:extLst>
          </p:cNvPr>
          <p:cNvSpPr>
            <a:spLocks noGrp="1"/>
          </p:cNvSpPr>
          <p:nvPr>
            <p:ph type="title"/>
          </p:nvPr>
        </p:nvSpPr>
        <p:spPr>
          <a:xfrm>
            <a:off x="952018" y="0"/>
            <a:ext cx="10058400" cy="1609344"/>
          </a:xfrm>
        </p:spPr>
        <p:txBody>
          <a:bodyPr/>
          <a:lstStyle/>
          <a:p>
            <a:r>
              <a:rPr lang="en-US" dirty="0"/>
              <a:t>Sigmoid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F799BE-3DA4-167E-68E7-987FDE72337D}"/>
                  </a:ext>
                </a:extLst>
              </p:cNvPr>
              <p:cNvSpPr>
                <a:spLocks noGrp="1"/>
              </p:cNvSpPr>
              <p:nvPr>
                <p:ph idx="1"/>
              </p:nvPr>
            </p:nvSpPr>
            <p:spPr>
              <a:xfrm>
                <a:off x="657727" y="1395663"/>
                <a:ext cx="10470522" cy="4776537"/>
              </a:xfrm>
            </p:spPr>
            <p:txBody>
              <a:bodyPr>
                <a:normAutofit/>
              </a:bodyPr>
              <a:lstStyle/>
              <a:p>
                <a:r>
                  <a:rPr lang="en-US" dirty="0"/>
                  <a:t>Maps the predicted values to probabilities.</a:t>
                </a:r>
              </a:p>
              <a:p>
                <a:r>
                  <a:rPr lang="en-US" dirty="0"/>
                  <a:t>Sigmoid Function maps any real value into another value between 0 and 1.</a:t>
                </a:r>
              </a:p>
              <a:p>
                <a:r>
                  <a:rPr lang="en-US" dirty="0"/>
                  <a:t>Hence it forms a curve like the “S” form. The S-form curve is called the Sigmoid function or logistic function.</a:t>
                </a:r>
              </a:p>
              <a:p>
                <a:endParaRPr lang="en-US" dirty="0"/>
              </a:p>
              <a:p>
                <a:pPr marL="0" indent="0">
                  <a:buNone/>
                </a:pPr>
                <a:r>
                  <a:rPr lang="en-US" dirty="0"/>
                  <a:t> </a:t>
                </a:r>
                <a14:m>
                  <m:oMath xmlns:m="http://schemas.openxmlformats.org/officeDocument/2006/math">
                    <m:r>
                      <a:rPr lang="en-US" sz="280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1+</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sup>
                        </m:sSup>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𝑧</m:t>
                            </m:r>
                          </m:sup>
                        </m:sSup>
                      </m:num>
                      <m:den>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𝑧</m:t>
                            </m:r>
                          </m:sup>
                        </m:sSup>
                        <m:r>
                          <a:rPr lang="en-US" sz="2800" b="0" i="1" smtClean="0">
                            <a:latin typeface="Cambria Math" panose="02040503050406030204" pitchFamily="18" charset="0"/>
                            <a:ea typeface="Cambria Math" panose="02040503050406030204" pitchFamily="18" charset="0"/>
                          </a:rPr>
                          <m:t>+1</m:t>
                        </m:r>
                      </m:den>
                    </m:f>
                  </m:oMath>
                </a14:m>
                <a:endParaRPr lang="en-US" sz="2800" dirty="0"/>
              </a:p>
              <a:p>
                <a:pPr marL="0" indent="0">
                  <a:buNone/>
                </a:pP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0"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𝑛</m:t>
                        </m:r>
                      </m:sub>
                    </m:sSub>
                  </m:oMath>
                </a14:m>
                <a:r>
                  <a:rPr lang="en-US" sz="2800" dirty="0"/>
                  <a:t> </a:t>
                </a:r>
              </a:p>
              <a:p>
                <a:pPr marL="0" indent="0">
                  <a:buNone/>
                </a:pPr>
                <a:r>
                  <a:rPr lang="en-US" sz="2800" dirty="0"/>
                  <a:t>where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𝑏𝑖𝑎𝑠</m:t>
                    </m:r>
                    <m:r>
                      <a:rPr lang="en-US" sz="2800" b="0" i="1" smtClean="0">
                        <a:latin typeface="Cambria Math" panose="02040503050406030204" pitchFamily="18" charset="0"/>
                      </a:rPr>
                      <m:t> </m:t>
                    </m:r>
                    <m:r>
                      <a:rPr lang="en-US" sz="2800" b="0" i="1" smtClean="0">
                        <a:latin typeface="Cambria Math" panose="02040503050406030204" pitchFamily="18" charset="0"/>
                      </a:rPr>
                      <m:t>𝑜𝑟</m:t>
                    </m:r>
                    <m:r>
                      <a:rPr lang="en-US" sz="2800" b="0" i="1" smtClean="0">
                        <a:latin typeface="Cambria Math" panose="02040503050406030204" pitchFamily="18" charset="0"/>
                      </a:rPr>
                      <m:t> </m:t>
                    </m:r>
                    <m:r>
                      <a:rPr lang="en-US" sz="2800" b="0" i="1" smtClean="0">
                        <a:latin typeface="Cambria Math" panose="02040503050406030204" pitchFamily="18" charset="0"/>
                      </a:rPr>
                      <m:t>𝑖𝑛𝑡𝑒𝑟𝑐𝑒𝑝𝑡</m:t>
                    </m:r>
                    <m:r>
                      <a:rPr lang="en-US" sz="2800" b="0" i="1" smtClean="0">
                        <a:latin typeface="Cambria Math" panose="02040503050406030204" pitchFamily="18" charset="0"/>
                      </a:rPr>
                      <m:t>)=1</m:t>
                    </m:r>
                  </m:oMath>
                </a14:m>
                <a:endParaRPr lang="en-US" sz="2800" dirty="0"/>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𝑖𝑛𝑑𝑒𝑝𝑒𝑛𝑑𝑒𝑛𝑡</m:t>
                      </m:r>
                      <m:r>
                        <a:rPr lang="en-US" sz="2800" b="0" i="1" smtClean="0">
                          <a:latin typeface="Cambria Math" panose="02040503050406030204" pitchFamily="18" charset="0"/>
                        </a:rPr>
                        <m:t> </m:t>
                      </m:r>
                      <m:r>
                        <a:rPr lang="en-US" sz="2800" b="0" i="1" smtClean="0">
                          <a:latin typeface="Cambria Math" panose="02040503050406030204" pitchFamily="18" charset="0"/>
                        </a:rPr>
                        <m:t>𝑣𝑎𝑟𝑖𝑎𝑏𝑙𝑒</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=0,1,2,…,</m:t>
                      </m:r>
                      <m:r>
                        <a:rPr lang="en-US" sz="2800" b="0" i="1" smtClean="0">
                          <a:latin typeface="Cambria Math" panose="02040503050406030204" pitchFamily="18" charset="0"/>
                        </a:rPr>
                        <m:t>𝑛</m:t>
                      </m:r>
                    </m:oMath>
                  </m:oMathPara>
                </a14:m>
                <a:endParaRPr lang="en-US" sz="2800" dirty="0"/>
              </a:p>
            </p:txBody>
          </p:sp>
        </mc:Choice>
        <mc:Fallback>
          <p:sp>
            <p:nvSpPr>
              <p:cNvPr id="3" name="Content Placeholder 2">
                <a:extLst>
                  <a:ext uri="{FF2B5EF4-FFF2-40B4-BE49-F238E27FC236}">
                    <a16:creationId xmlns:a16="http://schemas.microsoft.com/office/drawing/2014/main" id="{40F799BE-3DA4-167E-68E7-987FDE72337D}"/>
                  </a:ext>
                </a:extLst>
              </p:cNvPr>
              <p:cNvSpPr>
                <a:spLocks noGrp="1" noRot="1" noChangeAspect="1" noMove="1" noResize="1" noEditPoints="1" noAdjustHandles="1" noChangeArrowheads="1" noChangeShapeType="1" noTextEdit="1"/>
              </p:cNvSpPr>
              <p:nvPr>
                <p:ph idx="1"/>
              </p:nvPr>
            </p:nvSpPr>
            <p:spPr>
              <a:xfrm>
                <a:off x="657727" y="1395663"/>
                <a:ext cx="10470522" cy="4776537"/>
              </a:xfrm>
              <a:blipFill>
                <a:blip r:embed="rId2"/>
                <a:stretch>
                  <a:fillRect l="-1222" t="-1403"/>
                </a:stretch>
              </a:blipFill>
            </p:spPr>
            <p:txBody>
              <a:bodyPr/>
              <a:lstStyle/>
              <a:p>
                <a:r>
                  <a:rPr lang="en-US">
                    <a:noFill/>
                  </a:rPr>
                  <a:t> </a:t>
                </a:r>
              </a:p>
            </p:txBody>
          </p:sp>
        </mc:Fallback>
      </mc:AlternateContent>
    </p:spTree>
    <p:extLst>
      <p:ext uri="{BB962C8B-B14F-4D97-AF65-F5344CB8AC3E}">
        <p14:creationId xmlns:p14="http://schemas.microsoft.com/office/powerpoint/2010/main" val="1829225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26AD-5DD8-9931-2A63-783ACC8BC56F}"/>
              </a:ext>
            </a:extLst>
          </p:cNvPr>
          <p:cNvSpPr>
            <a:spLocks noGrp="1"/>
          </p:cNvSpPr>
          <p:nvPr>
            <p:ph type="title"/>
          </p:nvPr>
        </p:nvSpPr>
        <p:spPr/>
        <p:txBody>
          <a:bodyPr/>
          <a:lstStyle/>
          <a:p>
            <a:r>
              <a:rPr lang="en-US" dirty="0"/>
              <a:t>Decision boundary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0F7AC2-215A-7D31-978B-A41D5B92CF48}"/>
                  </a:ext>
                </a:extLst>
              </p:cNvPr>
              <p:cNvSpPr>
                <a:spLocks noGrp="1"/>
              </p:cNvSpPr>
              <p:nvPr>
                <p:ph idx="1"/>
              </p:nvPr>
            </p:nvSpPr>
            <p:spPr/>
            <p:txBody>
              <a:bodyPr/>
              <a:lstStyle/>
              <a:p>
                <a:r>
                  <a:rPr lang="en-US" dirty="0"/>
                  <a:t>Threshold classifier 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𝑎𝑡</m:t>
                    </m:r>
                    <m:r>
                      <a:rPr lang="en-US" b="0" i="1" smtClean="0">
                        <a:latin typeface="Cambria Math" panose="02040503050406030204" pitchFamily="18" charset="0"/>
                      </a:rPr>
                      <m:t> 0.5:</m:t>
                    </m:r>
                  </m:oMath>
                </a14:m>
                <a:endParaRPr lang="en-US" b="0" dirty="0"/>
              </a:p>
              <a:p>
                <a:pPr marL="0" indent="0">
                  <a:buNone/>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≥0.5,  </m:t>
                    </m:r>
                    <m:r>
                      <a:rPr lang="en-US" b="0" i="1" smtClean="0">
                        <a:latin typeface="Cambria Math" panose="02040503050406030204" pitchFamily="18" charset="0"/>
                        <a:ea typeface="Cambria Math" panose="02040503050406030204" pitchFamily="18" charset="0"/>
                      </a:rPr>
                      <m:t>𝑝𝑟𝑒𝑑𝑖𝑐𝑡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oMath>
                </a14:m>
                <a:endParaRPr lang="en-US" dirty="0"/>
              </a:p>
              <a:p>
                <a:pPr marL="0" indent="0">
                  <a:buNone/>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0.5,  </m:t>
                    </m:r>
                    <m:r>
                      <a:rPr lang="en-US" b="0" i="1" smtClean="0">
                        <a:latin typeface="Cambria Math" panose="02040503050406030204" pitchFamily="18" charset="0"/>
                        <a:ea typeface="Cambria Math" panose="02040503050406030204" pitchFamily="18" charset="0"/>
                      </a:rPr>
                      <m:t>𝑝𝑟𝑒𝑑𝑖𝑐𝑡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20F7AC2-215A-7D31-978B-A41D5B92CF48}"/>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71A9174-253C-ED9B-249F-20F4359B5CEB}"/>
              </a:ext>
            </a:extLst>
          </p:cNvPr>
          <p:cNvCxnSpPr>
            <a:cxnSpLocks/>
          </p:cNvCxnSpPr>
          <p:nvPr/>
        </p:nvCxnSpPr>
        <p:spPr>
          <a:xfrm flipH="1">
            <a:off x="4347713" y="3575649"/>
            <a:ext cx="8627" cy="259655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5AF7E7-B0C9-390D-2968-D006B272DCB8}"/>
              </a:ext>
            </a:extLst>
          </p:cNvPr>
          <p:cNvCxnSpPr/>
          <p:nvPr/>
        </p:nvCxnSpPr>
        <p:spPr>
          <a:xfrm>
            <a:off x="4347713" y="6172200"/>
            <a:ext cx="41320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1164D2-C1F8-3096-6336-2806FD09A638}"/>
              </a:ext>
            </a:extLst>
          </p:cNvPr>
          <p:cNvCxnSpPr/>
          <p:nvPr/>
        </p:nvCxnSpPr>
        <p:spPr>
          <a:xfrm>
            <a:off x="4356340" y="4968819"/>
            <a:ext cx="402853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35958B-64EE-6660-6E1A-CE5673A56F48}"/>
              </a:ext>
            </a:extLst>
          </p:cNvPr>
          <p:cNvCxnSpPr/>
          <p:nvPr/>
        </p:nvCxnSpPr>
        <p:spPr>
          <a:xfrm>
            <a:off x="4356340" y="3732363"/>
            <a:ext cx="40285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9F5A566-79CF-9E45-E055-8E3A92CFEF18}"/>
              </a:ext>
            </a:extLst>
          </p:cNvPr>
          <p:cNvCxnSpPr>
            <a:cxnSpLocks/>
          </p:cNvCxnSpPr>
          <p:nvPr/>
        </p:nvCxnSpPr>
        <p:spPr>
          <a:xfrm flipV="1">
            <a:off x="5296619" y="3732363"/>
            <a:ext cx="2539043" cy="2439837"/>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ACB22339-09BB-2734-01A8-980E34E38817}"/>
              </a:ext>
            </a:extLst>
          </p:cNvPr>
          <p:cNvSpPr/>
          <p:nvPr/>
        </p:nvSpPr>
        <p:spPr>
          <a:xfrm>
            <a:off x="7832785" y="3726611"/>
            <a:ext cx="379562" cy="8627"/>
          </a:xfrm>
          <a:custGeom>
            <a:avLst/>
            <a:gdLst>
              <a:gd name="connsiteX0" fmla="*/ 0 w 379562"/>
              <a:gd name="connsiteY0" fmla="*/ 0 h 8627"/>
              <a:gd name="connsiteX1" fmla="*/ 379562 w 379562"/>
              <a:gd name="connsiteY1" fmla="*/ 8627 h 8627"/>
            </a:gdLst>
            <a:ahLst/>
            <a:cxnLst>
              <a:cxn ang="0">
                <a:pos x="connsiteX0" y="connsiteY0"/>
              </a:cxn>
              <a:cxn ang="0">
                <a:pos x="connsiteX1" y="connsiteY1"/>
              </a:cxn>
            </a:cxnLst>
            <a:rect l="l" t="t" r="r" b="b"/>
            <a:pathLst>
              <a:path w="379562" h="8627">
                <a:moveTo>
                  <a:pt x="0" y="0"/>
                </a:moveTo>
                <a:lnTo>
                  <a:pt x="379562" y="8627"/>
                </a:lnTo>
              </a:path>
            </a:pathLst>
          </a:cu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CE162EB-B025-6F17-0EC0-94AAC823FB36}"/>
              </a:ext>
            </a:extLst>
          </p:cNvPr>
          <p:cNvSpPr/>
          <p:nvPr/>
        </p:nvSpPr>
        <p:spPr>
          <a:xfrm>
            <a:off x="4917057" y="6163573"/>
            <a:ext cx="379562" cy="8627"/>
          </a:xfrm>
          <a:custGeom>
            <a:avLst/>
            <a:gdLst>
              <a:gd name="connsiteX0" fmla="*/ 0 w 379562"/>
              <a:gd name="connsiteY0" fmla="*/ 0 h 8627"/>
              <a:gd name="connsiteX1" fmla="*/ 379562 w 379562"/>
              <a:gd name="connsiteY1" fmla="*/ 8627 h 8627"/>
            </a:gdLst>
            <a:ahLst/>
            <a:cxnLst>
              <a:cxn ang="0">
                <a:pos x="connsiteX0" y="connsiteY0"/>
              </a:cxn>
              <a:cxn ang="0">
                <a:pos x="connsiteX1" y="connsiteY1"/>
              </a:cxn>
            </a:cxnLst>
            <a:rect l="l" t="t" r="r" b="b"/>
            <a:pathLst>
              <a:path w="379562" h="8627">
                <a:moveTo>
                  <a:pt x="0" y="0"/>
                </a:moveTo>
                <a:lnTo>
                  <a:pt x="379562" y="8627"/>
                </a:lnTo>
              </a:path>
            </a:pathLst>
          </a:cu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5A9AD0D-FE9D-3C3D-1CCA-745F4E609411}"/>
              </a:ext>
            </a:extLst>
          </p:cNvPr>
          <p:cNvSpPr/>
          <p:nvPr/>
        </p:nvSpPr>
        <p:spPr>
          <a:xfrm>
            <a:off x="4919567" y="6106675"/>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A15D47-848B-1FC7-07A3-05B1BAB42F09}"/>
              </a:ext>
            </a:extLst>
          </p:cNvPr>
          <p:cNvSpPr/>
          <p:nvPr/>
        </p:nvSpPr>
        <p:spPr>
          <a:xfrm>
            <a:off x="5053643" y="6106675"/>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2A90E09-96E2-EAF9-98B1-AFC4416FDABD}"/>
              </a:ext>
            </a:extLst>
          </p:cNvPr>
          <p:cNvSpPr/>
          <p:nvPr/>
        </p:nvSpPr>
        <p:spPr>
          <a:xfrm>
            <a:off x="5194543" y="6108885"/>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D1C055-546A-A14A-01F2-067BE6DBC1CD}"/>
              </a:ext>
            </a:extLst>
          </p:cNvPr>
          <p:cNvSpPr/>
          <p:nvPr/>
        </p:nvSpPr>
        <p:spPr>
          <a:xfrm>
            <a:off x="5348378" y="6109606"/>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4EAB5DD-0CCF-C6B8-D62F-9236D8FC1634}"/>
              </a:ext>
            </a:extLst>
          </p:cNvPr>
          <p:cNvSpPr/>
          <p:nvPr/>
        </p:nvSpPr>
        <p:spPr>
          <a:xfrm>
            <a:off x="7677597" y="3680550"/>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360AFF-F261-116A-DACA-DF71CBEEF20B}"/>
              </a:ext>
            </a:extLst>
          </p:cNvPr>
          <p:cNvSpPr/>
          <p:nvPr/>
        </p:nvSpPr>
        <p:spPr>
          <a:xfrm>
            <a:off x="7811221" y="3680550"/>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DACD5B6-2A28-A90F-E238-BB890808484A}"/>
              </a:ext>
            </a:extLst>
          </p:cNvPr>
          <p:cNvSpPr/>
          <p:nvPr/>
        </p:nvSpPr>
        <p:spPr>
          <a:xfrm>
            <a:off x="7940615" y="3680550"/>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6BB6595D-A53C-C2CF-803C-DDB888B12A75}"/>
              </a:ext>
            </a:extLst>
          </p:cNvPr>
          <p:cNvSpPr/>
          <p:nvPr/>
        </p:nvSpPr>
        <p:spPr>
          <a:xfrm>
            <a:off x="8071446" y="3680550"/>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C66F4F4-07DD-336D-A469-D7600B7969C8}"/>
              </a:ext>
            </a:extLst>
          </p:cNvPr>
          <p:cNvSpPr/>
          <p:nvPr/>
        </p:nvSpPr>
        <p:spPr>
          <a:xfrm>
            <a:off x="6501443" y="4897593"/>
            <a:ext cx="129394" cy="10937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3707874-A14F-3FEB-3B58-DF7255A2CD73}"/>
              </a:ext>
            </a:extLst>
          </p:cNvPr>
          <p:cNvSpPr/>
          <p:nvPr/>
        </p:nvSpPr>
        <p:spPr>
          <a:xfrm>
            <a:off x="5889689" y="5888996"/>
            <a:ext cx="129394" cy="10937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E1A4F65-A3B1-4A68-B77D-EA9009847751}"/>
              </a:ext>
            </a:extLst>
          </p:cNvPr>
          <p:cNvSpPr/>
          <p:nvPr/>
        </p:nvSpPr>
        <p:spPr>
          <a:xfrm>
            <a:off x="6932769" y="4033438"/>
            <a:ext cx="129394" cy="10937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2D577F5-58B9-5002-BBD9-330AAB47E38C}"/>
              </a:ext>
            </a:extLst>
          </p:cNvPr>
          <p:cNvSpPr txBox="1"/>
          <p:nvPr/>
        </p:nvSpPr>
        <p:spPr>
          <a:xfrm>
            <a:off x="4199625" y="3259207"/>
            <a:ext cx="296175" cy="369332"/>
          </a:xfrm>
          <a:prstGeom prst="rect">
            <a:avLst/>
          </a:prstGeom>
          <a:noFill/>
        </p:spPr>
        <p:txBody>
          <a:bodyPr wrap="square" rtlCol="0">
            <a:spAutoFit/>
          </a:bodyPr>
          <a:lstStyle/>
          <a:p>
            <a:r>
              <a:rPr lang="en-US" dirty="0">
                <a:solidFill>
                  <a:srgbClr val="FF0000"/>
                </a:solidFill>
              </a:rPr>
              <a:t>y</a:t>
            </a:r>
          </a:p>
        </p:txBody>
      </p:sp>
      <p:sp>
        <p:nvSpPr>
          <p:cNvPr id="42" name="TextBox 41">
            <a:extLst>
              <a:ext uri="{FF2B5EF4-FFF2-40B4-BE49-F238E27FC236}">
                <a16:creationId xmlns:a16="http://schemas.microsoft.com/office/drawing/2014/main" id="{201F50A4-EFC4-604B-9514-684B82172EAC}"/>
              </a:ext>
            </a:extLst>
          </p:cNvPr>
          <p:cNvSpPr txBox="1"/>
          <p:nvPr/>
        </p:nvSpPr>
        <p:spPr>
          <a:xfrm>
            <a:off x="8384872" y="5976697"/>
            <a:ext cx="296175" cy="369332"/>
          </a:xfrm>
          <a:prstGeom prst="rect">
            <a:avLst/>
          </a:prstGeom>
          <a:noFill/>
        </p:spPr>
        <p:txBody>
          <a:bodyPr wrap="square" rtlCol="0">
            <a:spAutoFit/>
          </a:bodyPr>
          <a:lstStyle/>
          <a:p>
            <a:r>
              <a:rPr lang="en-US" dirty="0">
                <a:solidFill>
                  <a:srgbClr val="FF0000"/>
                </a:solidFill>
              </a:rPr>
              <a:t>x</a:t>
            </a:r>
          </a:p>
        </p:txBody>
      </p:sp>
      <p:sp>
        <p:nvSpPr>
          <p:cNvPr id="43" name="TextBox 42">
            <a:extLst>
              <a:ext uri="{FF2B5EF4-FFF2-40B4-BE49-F238E27FC236}">
                <a16:creationId xmlns:a16="http://schemas.microsoft.com/office/drawing/2014/main" id="{FECA7FB2-47B7-F603-4C6F-DD03BEEA2BD0}"/>
              </a:ext>
            </a:extLst>
          </p:cNvPr>
          <p:cNvSpPr txBox="1"/>
          <p:nvPr/>
        </p:nvSpPr>
        <p:spPr>
          <a:xfrm>
            <a:off x="4097547" y="6079246"/>
            <a:ext cx="270297" cy="369332"/>
          </a:xfrm>
          <a:prstGeom prst="rect">
            <a:avLst/>
          </a:prstGeom>
          <a:noFill/>
        </p:spPr>
        <p:txBody>
          <a:bodyPr wrap="square" rtlCol="0">
            <a:spAutoFit/>
          </a:bodyPr>
          <a:lstStyle/>
          <a:p>
            <a:r>
              <a:rPr lang="en-US" dirty="0">
                <a:solidFill>
                  <a:srgbClr val="FF0000"/>
                </a:solidFill>
              </a:rPr>
              <a:t>0</a:t>
            </a:r>
          </a:p>
        </p:txBody>
      </p:sp>
      <p:sp>
        <p:nvSpPr>
          <p:cNvPr id="44" name="TextBox 43">
            <a:extLst>
              <a:ext uri="{FF2B5EF4-FFF2-40B4-BE49-F238E27FC236}">
                <a16:creationId xmlns:a16="http://schemas.microsoft.com/office/drawing/2014/main" id="{201D3917-996D-74EC-CF59-589D54B9C3DF}"/>
              </a:ext>
            </a:extLst>
          </p:cNvPr>
          <p:cNvSpPr txBox="1"/>
          <p:nvPr/>
        </p:nvSpPr>
        <p:spPr>
          <a:xfrm>
            <a:off x="3909202" y="4751078"/>
            <a:ext cx="523337" cy="369332"/>
          </a:xfrm>
          <a:prstGeom prst="rect">
            <a:avLst/>
          </a:prstGeom>
          <a:noFill/>
        </p:spPr>
        <p:txBody>
          <a:bodyPr wrap="square" rtlCol="0">
            <a:spAutoFit/>
          </a:bodyPr>
          <a:lstStyle/>
          <a:p>
            <a:r>
              <a:rPr lang="en-US" dirty="0">
                <a:solidFill>
                  <a:srgbClr val="FF0000"/>
                </a:solidFill>
              </a:rPr>
              <a:t>0.5</a:t>
            </a:r>
          </a:p>
        </p:txBody>
      </p:sp>
      <p:sp>
        <p:nvSpPr>
          <p:cNvPr id="45" name="TextBox 44">
            <a:extLst>
              <a:ext uri="{FF2B5EF4-FFF2-40B4-BE49-F238E27FC236}">
                <a16:creationId xmlns:a16="http://schemas.microsoft.com/office/drawing/2014/main" id="{FB448247-4AF1-C4C7-4C96-2AD36A718D44}"/>
              </a:ext>
            </a:extLst>
          </p:cNvPr>
          <p:cNvSpPr txBox="1"/>
          <p:nvPr/>
        </p:nvSpPr>
        <p:spPr>
          <a:xfrm>
            <a:off x="4079573" y="3536827"/>
            <a:ext cx="270297" cy="369332"/>
          </a:xfrm>
          <a:prstGeom prst="rect">
            <a:avLst/>
          </a:prstGeom>
          <a:noFill/>
        </p:spPr>
        <p:txBody>
          <a:bodyPr wrap="square" rtlCol="0">
            <a:spAutoFit/>
          </a:bodyPr>
          <a:lstStyle/>
          <a:p>
            <a:r>
              <a:rPr lang="en-US" dirty="0">
                <a:solidFill>
                  <a:srgbClr val="FF0000"/>
                </a:solidFill>
              </a:rPr>
              <a:t>1</a:t>
            </a:r>
          </a:p>
        </p:txBody>
      </p:sp>
      <p:sp>
        <p:nvSpPr>
          <p:cNvPr id="46" name="TextBox 45">
            <a:extLst>
              <a:ext uri="{FF2B5EF4-FFF2-40B4-BE49-F238E27FC236}">
                <a16:creationId xmlns:a16="http://schemas.microsoft.com/office/drawing/2014/main" id="{0A2890AD-2F89-16D1-3A7A-E4216A93A948}"/>
              </a:ext>
            </a:extLst>
          </p:cNvPr>
          <p:cNvSpPr txBox="1"/>
          <p:nvPr/>
        </p:nvSpPr>
        <p:spPr>
          <a:xfrm>
            <a:off x="6838587" y="4190506"/>
            <a:ext cx="903705" cy="369332"/>
          </a:xfrm>
          <a:prstGeom prst="rect">
            <a:avLst/>
          </a:prstGeom>
          <a:noFill/>
        </p:spPr>
        <p:txBody>
          <a:bodyPr wrap="square" rtlCol="0">
            <a:spAutoFit/>
          </a:bodyPr>
          <a:lstStyle/>
          <a:p>
            <a:r>
              <a:rPr lang="en-US" dirty="0">
                <a:solidFill>
                  <a:srgbClr val="FF0000"/>
                </a:solidFill>
              </a:rPr>
              <a:t>y=0.8</a:t>
            </a:r>
          </a:p>
        </p:txBody>
      </p:sp>
      <p:sp>
        <p:nvSpPr>
          <p:cNvPr id="48" name="TextBox 47">
            <a:extLst>
              <a:ext uri="{FF2B5EF4-FFF2-40B4-BE49-F238E27FC236}">
                <a16:creationId xmlns:a16="http://schemas.microsoft.com/office/drawing/2014/main" id="{CC137694-C77E-238D-13DC-1DD104F27800}"/>
              </a:ext>
            </a:extLst>
          </p:cNvPr>
          <p:cNvSpPr txBox="1"/>
          <p:nvPr/>
        </p:nvSpPr>
        <p:spPr>
          <a:xfrm>
            <a:off x="6049582" y="5792031"/>
            <a:ext cx="903705" cy="369332"/>
          </a:xfrm>
          <a:prstGeom prst="rect">
            <a:avLst/>
          </a:prstGeom>
          <a:noFill/>
        </p:spPr>
        <p:txBody>
          <a:bodyPr wrap="square" rtlCol="0">
            <a:spAutoFit/>
          </a:bodyPr>
          <a:lstStyle/>
          <a:p>
            <a:r>
              <a:rPr lang="en-US" dirty="0">
                <a:solidFill>
                  <a:srgbClr val="FF0000"/>
                </a:solidFill>
              </a:rPr>
              <a:t>y=0.3</a:t>
            </a:r>
          </a:p>
        </p:txBody>
      </p:sp>
      <p:cxnSp>
        <p:nvCxnSpPr>
          <p:cNvPr id="50" name="Straight Arrow Connector 49">
            <a:extLst>
              <a:ext uri="{FF2B5EF4-FFF2-40B4-BE49-F238E27FC236}">
                <a16:creationId xmlns:a16="http://schemas.microsoft.com/office/drawing/2014/main" id="{A1EEC87D-FCF9-8E54-3E55-D15E72129531}"/>
              </a:ext>
            </a:extLst>
          </p:cNvPr>
          <p:cNvCxnSpPr/>
          <p:nvPr/>
        </p:nvCxnSpPr>
        <p:spPr>
          <a:xfrm flipH="1" flipV="1">
            <a:off x="6630837" y="5006969"/>
            <a:ext cx="175405" cy="2378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1E36B6F-17A2-EAA6-0D57-8CBD98E1434F}"/>
              </a:ext>
            </a:extLst>
          </p:cNvPr>
          <p:cNvSpPr txBox="1"/>
          <p:nvPr/>
        </p:nvSpPr>
        <p:spPr>
          <a:xfrm>
            <a:off x="6643330" y="5210463"/>
            <a:ext cx="2197583" cy="261610"/>
          </a:xfrm>
          <a:prstGeom prst="rect">
            <a:avLst/>
          </a:prstGeom>
          <a:noFill/>
        </p:spPr>
        <p:txBody>
          <a:bodyPr wrap="square" rtlCol="0">
            <a:spAutoFit/>
          </a:bodyPr>
          <a:lstStyle/>
          <a:p>
            <a:r>
              <a:rPr lang="en-US" sz="1100" dirty="0">
                <a:solidFill>
                  <a:srgbClr val="FF0000"/>
                </a:solidFill>
              </a:rPr>
              <a:t>Threshold value</a:t>
            </a:r>
          </a:p>
        </p:txBody>
      </p:sp>
      <p:cxnSp>
        <p:nvCxnSpPr>
          <p:cNvPr id="52" name="Straight Arrow Connector 51">
            <a:extLst>
              <a:ext uri="{FF2B5EF4-FFF2-40B4-BE49-F238E27FC236}">
                <a16:creationId xmlns:a16="http://schemas.microsoft.com/office/drawing/2014/main" id="{CCB73425-8021-5D01-9B6E-C7A6D7A7D02B}"/>
              </a:ext>
            </a:extLst>
          </p:cNvPr>
          <p:cNvCxnSpPr>
            <a:cxnSpLocks/>
          </p:cNvCxnSpPr>
          <p:nvPr/>
        </p:nvCxnSpPr>
        <p:spPr>
          <a:xfrm flipH="1">
            <a:off x="7290440" y="4027857"/>
            <a:ext cx="403491"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F24FA0A-0D7C-83F0-C81C-70A7D996BB03}"/>
              </a:ext>
            </a:extLst>
          </p:cNvPr>
          <p:cNvSpPr txBox="1"/>
          <p:nvPr/>
        </p:nvSpPr>
        <p:spPr>
          <a:xfrm>
            <a:off x="7626331" y="3835987"/>
            <a:ext cx="1098792" cy="369332"/>
          </a:xfrm>
          <a:prstGeom prst="rect">
            <a:avLst/>
          </a:prstGeom>
          <a:noFill/>
        </p:spPr>
        <p:txBody>
          <a:bodyPr wrap="square" rtlCol="0">
            <a:spAutoFit/>
          </a:bodyPr>
          <a:lstStyle/>
          <a:p>
            <a:r>
              <a:rPr lang="en-US" dirty="0">
                <a:solidFill>
                  <a:srgbClr val="FF0000"/>
                </a:solidFill>
              </a:rPr>
              <a:t>S-Curve</a:t>
            </a:r>
          </a:p>
        </p:txBody>
      </p:sp>
    </p:spTree>
    <p:extLst>
      <p:ext uri="{BB962C8B-B14F-4D97-AF65-F5344CB8AC3E}">
        <p14:creationId xmlns:p14="http://schemas.microsoft.com/office/powerpoint/2010/main" val="32632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500"/>
                                        <p:tgtEl>
                                          <p:spTgt spid="51"/>
                                        </p:tgtEl>
                                      </p:cBhvr>
                                    </p:animEffect>
                                  </p:childTnLst>
                                </p:cTn>
                              </p:par>
                              <p:par>
                                <p:cTn id="89" presetID="10" presetClass="entr" presetSubtype="0"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8" grpId="0" animBg="1"/>
      <p:bldP spid="39" grpId="0" animBg="1"/>
      <p:bldP spid="40" grpId="0" animBg="1"/>
      <p:bldP spid="41" grpId="0"/>
      <p:bldP spid="42" grpId="0"/>
      <p:bldP spid="43" grpId="0"/>
      <p:bldP spid="44" grpId="0"/>
      <p:bldP spid="45" grpId="0"/>
      <p:bldP spid="46" grpId="0"/>
      <p:bldP spid="48" grpId="0"/>
      <p:bldP spid="51" grpId="0"/>
      <p:bldP spid="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FBA1-931E-0D49-4CB1-ABE27B8B9488}"/>
              </a:ext>
            </a:extLst>
          </p:cNvPr>
          <p:cNvSpPr>
            <a:spLocks noGrp="1"/>
          </p:cNvSpPr>
          <p:nvPr>
            <p:ph type="title"/>
          </p:nvPr>
        </p:nvSpPr>
        <p:spPr/>
        <p:txBody>
          <a:bodyPr/>
          <a:lstStyle/>
          <a:p>
            <a:r>
              <a:rPr lang="en-US" dirty="0"/>
              <a:t>Linear decision boundary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94C315-8BC7-10FC-BCEE-33D267CA5EED}"/>
                  </a:ext>
                </a:extLst>
              </p:cNvPr>
              <p:cNvSpPr>
                <a:spLocks noGrp="1"/>
              </p:cNvSpPr>
              <p:nvPr>
                <p:ph idx="1"/>
              </p:nvPr>
            </p:nvSpPr>
            <p:spPr>
              <a:xfrm>
                <a:off x="1063752" y="1811165"/>
                <a:ext cx="10058400" cy="1033273"/>
              </a:xfrm>
            </p:spPr>
            <p:txBody>
              <a:bodyPr/>
              <a:lstStyle/>
              <a:p>
                <a:r>
                  <a:rPr lang="en-US" dirty="0"/>
                  <a:t>Predict ‘y=0’, if </a:t>
                </a:r>
                <a14:m>
                  <m:oMath xmlns:m="http://schemas.openxmlformats.org/officeDocument/2006/math">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endParaRPr lang="en-US" dirty="0"/>
              </a:p>
            </p:txBody>
          </p:sp>
        </mc:Choice>
        <mc:Fallback>
          <p:sp>
            <p:nvSpPr>
              <p:cNvPr id="3" name="Content Placeholder 2">
                <a:extLst>
                  <a:ext uri="{FF2B5EF4-FFF2-40B4-BE49-F238E27FC236}">
                    <a16:creationId xmlns:a16="http://schemas.microsoft.com/office/drawing/2014/main" id="{E394C315-8BC7-10FC-BCEE-33D267CA5EED}"/>
                  </a:ext>
                </a:extLst>
              </p:cNvPr>
              <p:cNvSpPr>
                <a:spLocks noGrp="1" noRot="1" noChangeAspect="1" noMove="1" noResize="1" noEditPoints="1" noAdjustHandles="1" noChangeArrowheads="1" noChangeShapeType="1" noTextEdit="1"/>
              </p:cNvSpPr>
              <p:nvPr>
                <p:ph idx="1"/>
              </p:nvPr>
            </p:nvSpPr>
            <p:spPr>
              <a:xfrm>
                <a:off x="1063752" y="1811165"/>
                <a:ext cx="10058400" cy="1033273"/>
              </a:xfrm>
              <a:blipFill>
                <a:blip r:embed="rId2"/>
                <a:stretch>
                  <a:fillRect l="-303" t="-588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5CC4B7F-960E-6C21-6517-CCCAE79E11BD}"/>
              </a:ext>
            </a:extLst>
          </p:cNvPr>
          <p:cNvSpPr txBox="1">
            <a:spLocks/>
          </p:cNvSpPr>
          <p:nvPr/>
        </p:nvSpPr>
        <p:spPr>
          <a:xfrm>
            <a:off x="1063752" y="334768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Non-Linear decision boundary</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E5B7D0D-0F88-593A-63A3-5C69C9B50B86}"/>
                  </a:ext>
                </a:extLst>
              </p:cNvPr>
              <p:cNvSpPr txBox="1">
                <a:spLocks/>
              </p:cNvSpPr>
              <p:nvPr/>
            </p:nvSpPr>
            <p:spPr>
              <a:xfrm>
                <a:off x="1063752" y="4791457"/>
                <a:ext cx="10058400" cy="103327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Predict ‘y=0’, if </a:t>
                </a:r>
                <a14:m>
                  <m:oMath xmlns:m="http://schemas.openxmlformats.org/officeDocument/2006/math">
                    <m:r>
                      <a:rPr lang="en-US" i="1" smtClean="0">
                        <a:latin typeface="Cambria Math" panose="02040503050406030204" pitchFamily="18" charset="0"/>
                      </a:rPr>
                      <m:t>3+</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3</m:t>
                        </m:r>
                      </m:sup>
                    </m:sSubSup>
                    <m:r>
                      <a:rPr lang="en-US" i="1" smtClean="0">
                        <a:latin typeface="Cambria Math" panose="02040503050406030204" pitchFamily="18" charset="0"/>
                        <a:ea typeface="Cambria Math" panose="02040503050406030204" pitchFamily="18" charset="0"/>
                      </a:rPr>
                      <m:t>≥0</m:t>
                    </m:r>
                  </m:oMath>
                </a14:m>
                <a:endParaRPr lang="en-US" dirty="0">
                  <a:ea typeface="Cambria Math" panose="02040503050406030204" pitchFamily="18" charset="0"/>
                </a:endParaRPr>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i="1" smtClean="0">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0</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1</m:t>
                        </m:r>
                      </m:sub>
                    </m:sSub>
                    <m:sSub>
                      <m:sSubPr>
                        <m:ctrlPr>
                          <a:rPr lang="en-US" i="1">
                            <a:latin typeface="Cambria Math" panose="02040503050406030204" pitchFamily="18" charset="0"/>
                          </a:rPr>
                        </m:ctrlPr>
                      </m:sSubPr>
                      <m:e>
                        <m:r>
                          <a:rPr lang="en-US"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e>
                      <m:sub>
                        <m:r>
                          <a:rPr lang="en-US"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2</m:t>
                        </m:r>
                      </m:sub>
                    </m:sSub>
                    <m:r>
                      <a:rPr lang="en-US" i="1" smtClean="0">
                        <a:latin typeface="Cambria Math" panose="02040503050406030204" pitchFamily="18"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smtClean="0">
                        <a:latin typeface="Cambria Math" panose="02040503050406030204" pitchFamily="18"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oMath>
                </a14:m>
                <a:endParaRPr lang="en-US" dirty="0"/>
              </a:p>
            </p:txBody>
          </p:sp>
        </mc:Choice>
        <mc:Fallback>
          <p:sp>
            <p:nvSpPr>
              <p:cNvPr id="5" name="Content Placeholder 2">
                <a:extLst>
                  <a:ext uri="{FF2B5EF4-FFF2-40B4-BE49-F238E27FC236}">
                    <a16:creationId xmlns:a16="http://schemas.microsoft.com/office/drawing/2014/main" id="{4E5B7D0D-0F88-593A-63A3-5C69C9B50B86}"/>
                  </a:ext>
                </a:extLst>
              </p:cNvPr>
              <p:cNvSpPr txBox="1">
                <a:spLocks noRot="1" noChangeAspect="1" noMove="1" noResize="1" noEditPoints="1" noAdjustHandles="1" noChangeArrowheads="1" noChangeShapeType="1" noTextEdit="1"/>
              </p:cNvSpPr>
              <p:nvPr/>
            </p:nvSpPr>
            <p:spPr>
              <a:xfrm>
                <a:off x="1063752" y="4791457"/>
                <a:ext cx="10058400" cy="1033273"/>
              </a:xfrm>
              <a:prstGeom prst="rect">
                <a:avLst/>
              </a:prstGeom>
              <a:blipFill>
                <a:blip r:embed="rId4"/>
                <a:stretch>
                  <a:fillRect l="-303" t="-5294"/>
                </a:stretch>
              </a:blipFill>
            </p:spPr>
            <p:txBody>
              <a:bodyPr/>
              <a:lstStyle/>
              <a:p>
                <a:r>
                  <a:rPr lang="en-US">
                    <a:noFill/>
                  </a:rPr>
                  <a:t> </a:t>
                </a:r>
              </a:p>
            </p:txBody>
          </p:sp>
        </mc:Fallback>
      </mc:AlternateContent>
    </p:spTree>
    <p:extLst>
      <p:ext uri="{BB962C8B-B14F-4D97-AF65-F5344CB8AC3E}">
        <p14:creationId xmlns:p14="http://schemas.microsoft.com/office/powerpoint/2010/main" val="254498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F8-EA3F-55ED-70B8-154C392D9453}"/>
              </a:ext>
            </a:extLst>
          </p:cNvPr>
          <p:cNvSpPr>
            <a:spLocks noGrp="1"/>
          </p:cNvSpPr>
          <p:nvPr>
            <p:ph type="title"/>
          </p:nvPr>
        </p:nvSpPr>
        <p:spPr/>
        <p:txBody>
          <a:bodyPr/>
          <a:lstStyle/>
          <a:p>
            <a:r>
              <a:rPr lang="en-US" dirty="0"/>
              <a:t>Cost/error/loss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75F0C6-3D0B-22CE-B441-389A3FBB93AA}"/>
                  </a:ext>
                </a:extLst>
              </p:cNvPr>
              <p:cNvSpPr>
                <a:spLocks noGrp="1"/>
              </p:cNvSpPr>
              <p:nvPr>
                <p:ph idx="1"/>
              </p:nvPr>
            </p:nvSpPr>
            <p:spPr/>
            <p:txBody>
              <a:bodyPr>
                <a:normAutofit/>
              </a:bodyPr>
              <a:lstStyle/>
              <a:p>
                <a:r>
                  <a:rPr lang="en-US" sz="2400" dirty="0"/>
                  <a:t>Cost Function </a:t>
                </a:r>
                <a14:m>
                  <m:oMath xmlns:m="http://schemas.openxmlformats.org/officeDocument/2006/math">
                    <m:r>
                      <a:rPr lang="en-US" sz="2400" b="0" i="1" smtClean="0">
                        <a:latin typeface="Cambria Math" panose="02040503050406030204" pitchFamily="18" charset="0"/>
                        <a:ea typeface="Cambria Math" panose="02040503050406030204" pitchFamily="18" charset="0"/>
                      </a:rPr>
                      <m:t>ℓ</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sup>
                                    </m:sSup>
                                  </m:e>
                                </m:d>
                              </m:e>
                            </m:func>
                          </m:e>
                        </m:func>
                        <m:r>
                          <a:rPr lang="en-US" sz="2400" b="0" i="1" smtClean="0">
                            <a:latin typeface="Cambria Math" panose="02040503050406030204" pitchFamily="18" charset="0"/>
                          </a:rPr>
                          <m:t>))</m:t>
                        </m:r>
                      </m:e>
                    </m:nary>
                  </m:oMath>
                </a14:m>
                <a:endParaRPr lang="en-US" sz="2400" dirty="0"/>
              </a:p>
              <a:p>
                <a:pPr marL="0" indent="0">
                  <a:buNone/>
                </a:pPr>
                <a:r>
                  <a:rPr lang="en-US" sz="2400" dirty="0"/>
                  <a:t>Where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𝐺𝑟𝑜𝑢𝑛𝑑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𝑡𝑟𝑢𝑡h𝑠</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𝐴𝑐𝑡𝑢𝑎𝑙</m:t>
                    </m:r>
                    <m:r>
                      <a:rPr lang="en-US" sz="2400" b="0" i="1" smtClean="0">
                        <a:latin typeface="Cambria Math" panose="02040503050406030204" pitchFamily="18" charset="0"/>
                      </a:rPr>
                      <m:t> </m:t>
                    </m:r>
                    <m:r>
                      <a:rPr lang="en-US" sz="2400" b="0" i="1" smtClean="0">
                        <a:latin typeface="Cambria Math" panose="02040503050406030204" pitchFamily="18" charset="0"/>
                      </a:rPr>
                      <m:t>𝑜𝑢𝑡𝑝𝑢𝑡</m:t>
                    </m:r>
                  </m:oMath>
                </a14:m>
                <a:endParaRPr lang="en-US" sz="2400" dirty="0"/>
              </a:p>
              <a:p>
                <a:pPr marL="0" indent="0">
                  <a:buNone/>
                </a:pP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sup>
                    </m:sSup>
                    <m:r>
                      <a:rPr lang="en-US" sz="2400" b="0" i="1" smtClean="0">
                        <a:latin typeface="Cambria Math" panose="02040503050406030204" pitchFamily="18" charset="0"/>
                      </a:rPr>
                      <m:t>−</m:t>
                    </m:r>
                    <m:r>
                      <a:rPr lang="en-US" sz="2400" b="0" i="1" smtClean="0">
                        <a:latin typeface="Cambria Math" panose="02040503050406030204" pitchFamily="18" charset="0"/>
                      </a:rPr>
                      <m:t>𝑃𝑟𝑒𝑑𝑖𝑐𝑡𝑖𝑜𝑛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𝑜𝑢𝑡𝑝𝑢𝑡</m:t>
                    </m:r>
                  </m:oMath>
                </a14:m>
                <a:endParaRPr lang="en-US" sz="2400" dirty="0"/>
              </a:p>
              <a:p>
                <a:pPr marL="0" indent="0">
                  <a:buNone/>
                </a:pPr>
                <a:r>
                  <a:rPr lang="en-US" sz="2400" dirty="0"/>
                  <a: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𝑁𝑜</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𝑡𝑟𝑎𝑖𝑛𝑖𝑛𝑔</m:t>
                    </m:r>
                    <m:r>
                      <a:rPr lang="en-US" sz="2400" b="0" i="1" smtClean="0">
                        <a:latin typeface="Cambria Math" panose="02040503050406030204" pitchFamily="18" charset="0"/>
                      </a:rPr>
                      <m:t> </m:t>
                    </m:r>
                    <m:r>
                      <a:rPr lang="en-US" sz="2400" b="0" i="1" smtClean="0">
                        <a:latin typeface="Cambria Math" panose="02040503050406030204" pitchFamily="18" charset="0"/>
                      </a:rPr>
                      <m:t>𝑒𝑥𝑎𝑚𝑝𝑙𝑒𝑠</m:t>
                    </m:r>
                  </m:oMath>
                </a14:m>
                <a:endParaRPr lang="en-US" sz="2400" dirty="0"/>
              </a:p>
              <a:p>
                <a:pPr marL="0" indent="0">
                  <a:buNone/>
                </a:pPr>
                <a:r>
                  <a:rPr lang="en-US" sz="2400" dirty="0"/>
                  <a:t>              </a:t>
                </a:r>
              </a:p>
            </p:txBody>
          </p:sp>
        </mc:Choice>
        <mc:Fallback>
          <p:sp>
            <p:nvSpPr>
              <p:cNvPr id="3" name="Content Placeholder 2">
                <a:extLst>
                  <a:ext uri="{FF2B5EF4-FFF2-40B4-BE49-F238E27FC236}">
                    <a16:creationId xmlns:a16="http://schemas.microsoft.com/office/drawing/2014/main" id="{C775F0C6-3D0B-22CE-B441-389A3FBB93AA}"/>
                  </a:ext>
                </a:extLst>
              </p:cNvPr>
              <p:cNvSpPr>
                <a:spLocks noGrp="1" noRot="1" noChangeAspect="1" noMove="1" noResize="1" noEditPoints="1" noAdjustHandles="1" noChangeArrowheads="1" noChangeShapeType="1" noTextEdit="1"/>
              </p:cNvSpPr>
              <p:nvPr>
                <p:ph idx="1"/>
              </p:nvPr>
            </p:nvSpPr>
            <p:spPr>
              <a:blipFill>
                <a:blip r:embed="rId2"/>
                <a:stretch>
                  <a:fillRect l="-970" t="-150"/>
                </a:stretch>
              </a:blipFill>
            </p:spPr>
            <p:txBody>
              <a:bodyPr/>
              <a:lstStyle/>
              <a:p>
                <a:r>
                  <a:rPr lang="en-US">
                    <a:noFill/>
                  </a:rPr>
                  <a:t> </a:t>
                </a:r>
              </a:p>
            </p:txBody>
          </p:sp>
        </mc:Fallback>
      </mc:AlternateContent>
    </p:spTree>
    <p:extLst>
      <p:ext uri="{BB962C8B-B14F-4D97-AF65-F5344CB8AC3E}">
        <p14:creationId xmlns:p14="http://schemas.microsoft.com/office/powerpoint/2010/main" val="2835944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50D2-19E1-1CA3-2D36-DD4C26CE84BA}"/>
              </a:ext>
            </a:extLst>
          </p:cNvPr>
          <p:cNvSpPr>
            <a:spLocks noGrp="1"/>
          </p:cNvSpPr>
          <p:nvPr>
            <p:ph type="title"/>
          </p:nvPr>
        </p:nvSpPr>
        <p:spPr/>
        <p:txBody>
          <a:bodyPr/>
          <a:lstStyle/>
          <a:p>
            <a:r>
              <a:rPr lang="en-US" dirty="0"/>
              <a:t>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85E9BA-9ED1-9BB1-5BA4-C876CE68B8A4}"/>
                  </a:ext>
                </a:extLst>
              </p:cNvPr>
              <p:cNvSpPr>
                <a:spLocks noGrp="1"/>
              </p:cNvSpPr>
              <p:nvPr>
                <p:ph idx="1"/>
              </p:nvPr>
            </p:nvSpPr>
            <p:spPr/>
            <p:txBody>
              <a:bodyPr/>
              <a:lstStyle/>
              <a:p>
                <a:r>
                  <a:rPr lang="en-US" dirty="0"/>
                  <a:t>The objective of training a machine learning model is to minimize the loss or error between ground truths and predictions by changing the trainable parameters.</a:t>
                </a:r>
              </a:p>
              <a:p>
                <a:endParaRPr lang="en-US" dirty="0"/>
              </a:p>
              <a:p>
                <a:r>
                  <a:rPr lang="en-US" dirty="0"/>
                  <a:t>Gradient is the extension of derivative in multi-dimensional space, tells the direction along with the loss or error is optimally minimized.</a:t>
                </a:r>
              </a:p>
              <a:p>
                <a:endParaRPr lang="en-US" dirty="0"/>
              </a:p>
              <a:p>
                <a:r>
                  <a:rPr lang="en-US" dirty="0"/>
                  <a:t>Gradient is defined as the maximum rate of change and in the context of a logistic regression is expressed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ea typeface="Cambria Math" panose="02040503050406030204" pitchFamily="18" charset="0"/>
                        </a:rPr>
                        <m:t>ℓ</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a:p>
            </p:txBody>
          </p:sp>
        </mc:Choice>
        <mc:Fallback>
          <p:sp>
            <p:nvSpPr>
              <p:cNvPr id="3" name="Content Placeholder 2">
                <a:extLst>
                  <a:ext uri="{FF2B5EF4-FFF2-40B4-BE49-F238E27FC236}">
                    <a16:creationId xmlns:a16="http://schemas.microsoft.com/office/drawing/2014/main" id="{0085E9BA-9ED1-9BB1-5BA4-C876CE68B8A4}"/>
                  </a:ext>
                </a:extLst>
              </p:cNvPr>
              <p:cNvSpPr>
                <a:spLocks noGrp="1" noRot="1" noChangeAspect="1" noMove="1" noResize="1" noEditPoints="1" noAdjustHandles="1" noChangeArrowheads="1" noChangeShapeType="1" noTextEdit="1"/>
              </p:cNvSpPr>
              <p:nvPr>
                <p:ph idx="1"/>
              </p:nvPr>
            </p:nvSpPr>
            <p:spPr>
              <a:blipFill>
                <a:blip r:embed="rId2"/>
                <a:stretch>
                  <a:fillRect l="-303" t="-1504" r="-121"/>
                </a:stretch>
              </a:blipFill>
            </p:spPr>
            <p:txBody>
              <a:bodyPr/>
              <a:lstStyle/>
              <a:p>
                <a:r>
                  <a:rPr lang="en-US">
                    <a:noFill/>
                  </a:rPr>
                  <a:t> </a:t>
                </a:r>
              </a:p>
            </p:txBody>
          </p:sp>
        </mc:Fallback>
      </mc:AlternateContent>
    </p:spTree>
    <p:extLst>
      <p:ext uri="{BB962C8B-B14F-4D97-AF65-F5344CB8AC3E}">
        <p14:creationId xmlns:p14="http://schemas.microsoft.com/office/powerpoint/2010/main" val="809442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D3E2-54F0-BD74-84DD-E619347EE9F2}"/>
              </a:ext>
            </a:extLst>
          </p:cNvPr>
          <p:cNvSpPr>
            <a:spLocks noGrp="1"/>
          </p:cNvSpPr>
          <p:nvPr>
            <p:ph type="title"/>
          </p:nvPr>
        </p:nvSpPr>
        <p:spPr>
          <a:xfrm>
            <a:off x="1066800" y="148277"/>
            <a:ext cx="10058400" cy="1609344"/>
          </a:xfrm>
        </p:spPr>
        <p:txBody>
          <a:bodyPr/>
          <a:lstStyle/>
          <a:p>
            <a:r>
              <a:rPr lang="en-US" dirty="0"/>
              <a:t>Newtons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E63BA7-D7B9-7525-BDD4-AA356CA88371}"/>
                  </a:ext>
                </a:extLst>
              </p:cNvPr>
              <p:cNvSpPr>
                <a:spLocks noGrp="1"/>
              </p:cNvSpPr>
              <p:nvPr>
                <p:ph idx="1"/>
              </p:nvPr>
            </p:nvSpPr>
            <p:spPr>
              <a:xfrm>
                <a:off x="636494" y="1748118"/>
                <a:ext cx="10721788" cy="4625250"/>
              </a:xfrm>
            </p:spPr>
            <p:txBody>
              <a:bodyPr>
                <a:normAutofit/>
              </a:bodyPr>
              <a:lstStyle/>
              <a:p>
                <a:r>
                  <a:rPr lang="en-US" dirty="0"/>
                  <a:t>We want to ultimately find the value of delta as the width of the iteration given by</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But </a:t>
                </a:r>
                <a14:m>
                  <m:oMath xmlns:m="http://schemas.openxmlformats.org/officeDocument/2006/math">
                    <m:r>
                      <m:rPr>
                        <m:sty m:val="p"/>
                      </m:rPr>
                      <a:rPr lang="en-US" b="0" i="1" smtClean="0">
                        <a:latin typeface="Cambria Math" panose="02040503050406030204" pitchFamily="18" charset="0"/>
                        <a:ea typeface="Cambria Math" panose="02040503050406030204" pitchFamily="18" charset="0"/>
                      </a:rPr>
                      <m:t>∇</m:t>
                    </m:r>
                  </m:oMath>
                </a14:m>
                <a:r>
                  <a:rPr lang="en-US" dirty="0"/>
                  <a:t> denote the slope of the line for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it’s defined by the height over the width.</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0</m:t>
                              </m:r>
                            </m:sup>
                          </m:sSup>
                          <m:r>
                            <a:rPr lang="en-US" b="0" i="1" smtClean="0">
                              <a:latin typeface="Cambria Math" panose="02040503050406030204" pitchFamily="18" charset="0"/>
                            </a:rPr>
                            <m:t>)</m:t>
                          </m:r>
                        </m:num>
                        <m:den>
                          <m:r>
                            <m:rPr>
                              <m:sty m:val="p"/>
                            </m:rPr>
                            <a:rPr lang="en-US" b="0" i="1" smtClean="0">
                              <a:latin typeface="Cambria Math" panose="02040503050406030204" pitchFamily="18" charset="0"/>
                              <a:ea typeface="Cambria Math" panose="02040503050406030204" pitchFamily="18" charset="0"/>
                            </a:rPr>
                            <m:t>∇</m:t>
                          </m:r>
                        </m:den>
                      </m:f>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0</m:t>
                              </m:r>
                            </m:sup>
                          </m:sSup>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rPr>
                                      </m:ctrlPr>
                                    </m:dPr>
                                    <m:e>
                                      <m:r>
                                        <a:rPr lang="en-US" i="1">
                                          <a:latin typeface="Cambria Math" panose="02040503050406030204" pitchFamily="18" charset="0"/>
                                        </a:rPr>
                                        <m:t>0</m:t>
                                      </m:r>
                                    </m:e>
                                  </m:d>
                                </m:sup>
                              </m:sSup>
                            </m:e>
                          </m:d>
                        </m:den>
                      </m:f>
                    </m:oMath>
                  </m:oMathPara>
                </a14:m>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ℓ</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a14:m>
                <a:r>
                  <a:rPr lang="en-US" dirty="0"/>
                  <a:t> because we want to find the place where the 1</a:t>
                </a:r>
                <a:r>
                  <a:rPr lang="en-US" baseline="30000" dirty="0"/>
                  <a:t>st</a:t>
                </a:r>
                <a:r>
                  <a:rPr lang="en-US" dirty="0"/>
                  <a:t> derivative of </a:t>
                </a:r>
                <a14:m>
                  <m:oMath xmlns:m="http://schemas.openxmlformats.org/officeDocument/2006/math">
                    <m:r>
                      <a:rPr lang="en-US" i="1" smtClean="0">
                        <a:latin typeface="Cambria Math" panose="02040503050406030204" pitchFamily="18" charset="0"/>
                        <a:ea typeface="Cambria Math" panose="02040503050406030204" pitchFamily="18" charset="0"/>
                      </a:rPr>
                      <m:t>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=0</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1CE63BA7-D7B9-7525-BDD4-AA356CA88371}"/>
                  </a:ext>
                </a:extLst>
              </p:cNvPr>
              <p:cNvSpPr>
                <a:spLocks noGrp="1" noRot="1" noChangeAspect="1" noMove="1" noResize="1" noEditPoints="1" noAdjustHandles="1" noChangeArrowheads="1" noChangeShapeType="1" noTextEdit="1"/>
              </p:cNvSpPr>
              <p:nvPr>
                <p:ph idx="1"/>
              </p:nvPr>
            </p:nvSpPr>
            <p:spPr>
              <a:xfrm>
                <a:off x="636494" y="1748118"/>
                <a:ext cx="10721788" cy="4625250"/>
              </a:xfrm>
              <a:blipFill>
                <a:blip r:embed="rId2"/>
                <a:stretch>
                  <a:fillRect l="-569" t="-1449"/>
                </a:stretch>
              </a:blipFill>
            </p:spPr>
            <p:txBody>
              <a:bodyPr/>
              <a:lstStyle/>
              <a:p>
                <a:r>
                  <a:rPr lang="en-US">
                    <a:noFill/>
                  </a:rPr>
                  <a:t> </a:t>
                </a:r>
              </a:p>
            </p:txBody>
          </p:sp>
        </mc:Fallback>
      </mc:AlternateContent>
    </p:spTree>
    <p:extLst>
      <p:ext uri="{BB962C8B-B14F-4D97-AF65-F5344CB8AC3E}">
        <p14:creationId xmlns:p14="http://schemas.microsoft.com/office/powerpoint/2010/main" val="235528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C23C-B553-7CC1-A05D-490CBE39DF1B}"/>
              </a:ext>
            </a:extLst>
          </p:cNvPr>
          <p:cNvSpPr>
            <a:spLocks noGrp="1"/>
          </p:cNvSpPr>
          <p:nvPr>
            <p:ph type="title"/>
          </p:nvPr>
        </p:nvSpPr>
        <p:spPr/>
        <p:txBody>
          <a:bodyPr/>
          <a:lstStyle/>
          <a:p>
            <a:endParaRPr lang="en-US"/>
          </a:p>
        </p:txBody>
      </p:sp>
      <p:pic>
        <p:nvPicPr>
          <p:cNvPr id="1026" name="Picture 2" descr="Lightbox">
            <a:extLst>
              <a:ext uri="{FF2B5EF4-FFF2-40B4-BE49-F238E27FC236}">
                <a16:creationId xmlns:a16="http://schemas.microsoft.com/office/drawing/2014/main" id="{2843ADCC-89BB-8925-52D9-315B08CC3DD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742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27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FFA-973F-3C9B-35DF-5FC9BE19DF4B}"/>
              </a:ext>
            </a:extLst>
          </p:cNvPr>
          <p:cNvSpPr>
            <a:spLocks noGrp="1"/>
          </p:cNvSpPr>
          <p:nvPr>
            <p:ph type="title"/>
          </p:nvPr>
        </p:nvSpPr>
        <p:spPr/>
        <p:txBody>
          <a:bodyPr/>
          <a:lstStyle/>
          <a:p>
            <a:r>
              <a:rPr lang="en-US" dirty="0"/>
              <a:t>Supervised learning problem</a:t>
            </a:r>
          </a:p>
        </p:txBody>
      </p:sp>
      <p:sp>
        <p:nvSpPr>
          <p:cNvPr id="4" name="Rectangle: Rounded Corners 3">
            <a:extLst>
              <a:ext uri="{FF2B5EF4-FFF2-40B4-BE49-F238E27FC236}">
                <a16:creationId xmlns:a16="http://schemas.microsoft.com/office/drawing/2014/main" id="{187D292B-EB27-9ADD-8BD6-9FC0099FB507}"/>
              </a:ext>
            </a:extLst>
          </p:cNvPr>
          <p:cNvSpPr/>
          <p:nvPr/>
        </p:nvSpPr>
        <p:spPr>
          <a:xfrm>
            <a:off x="4658264" y="1992700"/>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p>
        </p:txBody>
      </p:sp>
      <p:sp>
        <p:nvSpPr>
          <p:cNvPr id="6" name="Rectangle: Rounded Corners 5">
            <a:extLst>
              <a:ext uri="{FF2B5EF4-FFF2-40B4-BE49-F238E27FC236}">
                <a16:creationId xmlns:a16="http://schemas.microsoft.com/office/drawing/2014/main" id="{FE0D2075-0DCC-33B1-3567-C2F7FD20B387}"/>
              </a:ext>
            </a:extLst>
          </p:cNvPr>
          <p:cNvSpPr/>
          <p:nvPr/>
        </p:nvSpPr>
        <p:spPr>
          <a:xfrm>
            <a:off x="4658264" y="5043576"/>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a:t>
            </a:r>
          </a:p>
        </p:txBody>
      </p:sp>
      <p:sp>
        <p:nvSpPr>
          <p:cNvPr id="7" name="Rectangle: Rounded Corners 6">
            <a:extLst>
              <a:ext uri="{FF2B5EF4-FFF2-40B4-BE49-F238E27FC236}">
                <a16:creationId xmlns:a16="http://schemas.microsoft.com/office/drawing/2014/main" id="{083EC775-5AA1-3E98-F0C0-DD493DEAEE5E}"/>
              </a:ext>
            </a:extLst>
          </p:cNvPr>
          <p:cNvSpPr/>
          <p:nvPr/>
        </p:nvSpPr>
        <p:spPr>
          <a:xfrm>
            <a:off x="4658264" y="3518138"/>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p:cxnSp>
        <p:nvCxnSpPr>
          <p:cNvPr id="9" name="Straight Arrow Connector 8">
            <a:extLst>
              <a:ext uri="{FF2B5EF4-FFF2-40B4-BE49-F238E27FC236}">
                <a16:creationId xmlns:a16="http://schemas.microsoft.com/office/drawing/2014/main" id="{7B0CABA9-88F5-1EBD-B117-34F143284802}"/>
              </a:ext>
            </a:extLst>
          </p:cNvPr>
          <p:cNvCxnSpPr>
            <a:stCxn id="4" idx="2"/>
            <a:endCxn id="7" idx="0"/>
          </p:cNvCxnSpPr>
          <p:nvPr/>
        </p:nvCxnSpPr>
        <p:spPr>
          <a:xfrm>
            <a:off x="5969479" y="2863968"/>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016CCB-DF9B-F156-0C47-4491D419CA3C}"/>
              </a:ext>
            </a:extLst>
          </p:cNvPr>
          <p:cNvCxnSpPr>
            <a:stCxn id="7" idx="2"/>
            <a:endCxn id="6" idx="0"/>
          </p:cNvCxnSpPr>
          <p:nvPr/>
        </p:nvCxnSpPr>
        <p:spPr>
          <a:xfrm>
            <a:off x="5969479" y="4389406"/>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C972A99-6BCE-8768-1E43-753A5932B757}"/>
              </a:ext>
            </a:extLst>
          </p:cNvPr>
          <p:cNvSpPr/>
          <p:nvPr/>
        </p:nvSpPr>
        <p:spPr>
          <a:xfrm>
            <a:off x="2337758"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p>
        </p:txBody>
      </p:sp>
      <p:sp>
        <p:nvSpPr>
          <p:cNvPr id="13" name="Oval 12">
            <a:extLst>
              <a:ext uri="{FF2B5EF4-FFF2-40B4-BE49-F238E27FC236}">
                <a16:creationId xmlns:a16="http://schemas.microsoft.com/office/drawing/2014/main" id="{FFBD5BD8-7099-8A15-70EA-5F4943F5891E}"/>
              </a:ext>
            </a:extLst>
          </p:cNvPr>
          <p:cNvSpPr/>
          <p:nvPr/>
        </p:nvSpPr>
        <p:spPr>
          <a:xfrm>
            <a:off x="7979434"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15" name="Straight Arrow Connector 14">
            <a:extLst>
              <a:ext uri="{FF2B5EF4-FFF2-40B4-BE49-F238E27FC236}">
                <a16:creationId xmlns:a16="http://schemas.microsoft.com/office/drawing/2014/main" id="{7555F067-F6E4-5457-5788-99AACB551649}"/>
              </a:ext>
            </a:extLst>
          </p:cNvPr>
          <p:cNvCxnSpPr>
            <a:stCxn id="12" idx="6"/>
            <a:endCxn id="6" idx="1"/>
          </p:cNvCxnSpPr>
          <p:nvPr/>
        </p:nvCxnSpPr>
        <p:spPr>
          <a:xfrm>
            <a:off x="395952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D9FF7F-7EE5-D381-06D5-F2F108918160}"/>
              </a:ext>
            </a:extLst>
          </p:cNvPr>
          <p:cNvCxnSpPr>
            <a:stCxn id="6" idx="3"/>
            <a:endCxn id="13" idx="2"/>
          </p:cNvCxnSpPr>
          <p:nvPr/>
        </p:nvCxnSpPr>
        <p:spPr>
          <a:xfrm>
            <a:off x="728069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02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10B-DCEC-8E4E-2C07-B57013F08BE7}"/>
              </a:ext>
            </a:extLst>
          </p:cNvPr>
          <p:cNvSpPr>
            <a:spLocks noGrp="1"/>
          </p:cNvSpPr>
          <p:nvPr>
            <p:ph type="title"/>
          </p:nvPr>
        </p:nvSpPr>
        <p:spPr/>
        <p:txBody>
          <a:bodyPr/>
          <a:lstStyle/>
          <a:p>
            <a:r>
              <a:rPr lang="en-US" dirty="0"/>
              <a:t>Design the learning algorithm such that..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C1612-7478-40A4-4ED8-6090AB27BB2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𝑥</m:t>
                      </m:r>
                    </m:oMath>
                  </m:oMathPara>
                </a14:m>
                <a:endParaRPr lang="en-US" sz="2800" dirty="0"/>
              </a:p>
            </p:txBody>
          </p:sp>
        </mc:Choice>
        <mc:Fallback xmlns="">
          <p:sp>
            <p:nvSpPr>
              <p:cNvPr id="3" name="Content Placeholder 2">
                <a:extLst>
                  <a:ext uri="{FF2B5EF4-FFF2-40B4-BE49-F238E27FC236}">
                    <a16:creationId xmlns:a16="http://schemas.microsoft.com/office/drawing/2014/main" id="{B06C1612-7478-40A4-4ED8-6090AB27BB2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585E569-89EA-FA0E-183B-DC2753136D8F}"/>
              </a:ext>
            </a:extLst>
          </p:cNvPr>
          <p:cNvCxnSpPr>
            <a:cxnSpLocks/>
          </p:cNvCxnSpPr>
          <p:nvPr/>
        </p:nvCxnSpPr>
        <p:spPr>
          <a:xfrm flipV="1">
            <a:off x="4580626" y="257067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2C04937-3A14-CC0A-AE0E-2D5C3B759FC8}"/>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9F1B8469-AEE6-8168-F550-C7A70B239DB2}"/>
              </a:ext>
            </a:extLst>
          </p:cNvPr>
          <p:cNvCxnSpPr>
            <a:cxnSpLocks/>
          </p:cNvCxnSpPr>
          <p:nvPr/>
        </p:nvCxnSpPr>
        <p:spPr>
          <a:xfrm flipH="1" flipV="1">
            <a:off x="7332453" y="2493034"/>
            <a:ext cx="431321"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B5FADFB-5E17-1C81-9D60-FD6B24D7C86F}"/>
              </a:ext>
            </a:extLst>
          </p:cNvPr>
          <p:cNvSpPr/>
          <p:nvPr/>
        </p:nvSpPr>
        <p:spPr>
          <a:xfrm>
            <a:off x="7763774" y="3109823"/>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a:t>
            </a:r>
          </a:p>
        </p:txBody>
      </p:sp>
      <p:cxnSp>
        <p:nvCxnSpPr>
          <p:cNvPr id="14" name="Straight Arrow Connector 13">
            <a:extLst>
              <a:ext uri="{FF2B5EF4-FFF2-40B4-BE49-F238E27FC236}">
                <a16:creationId xmlns:a16="http://schemas.microsoft.com/office/drawing/2014/main" id="{11D8FE16-87F5-EE8E-D3C7-6FB1F1640CB0}"/>
              </a:ext>
            </a:extLst>
          </p:cNvPr>
          <p:cNvCxnSpPr>
            <a:cxnSpLocks/>
          </p:cNvCxnSpPr>
          <p:nvPr/>
        </p:nvCxnSpPr>
        <p:spPr>
          <a:xfrm flipV="1">
            <a:off x="6067070" y="2493034"/>
            <a:ext cx="0" cy="9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DCEC3B-815D-E9D9-29D9-7F21BC13F0B9}"/>
              </a:ext>
            </a:extLst>
          </p:cNvPr>
          <p:cNvSpPr/>
          <p:nvPr/>
        </p:nvSpPr>
        <p:spPr>
          <a:xfrm>
            <a:off x="5388634" y="3418216"/>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cxnSp>
        <p:nvCxnSpPr>
          <p:cNvPr id="20" name="Straight Arrow Connector 19">
            <a:extLst>
              <a:ext uri="{FF2B5EF4-FFF2-40B4-BE49-F238E27FC236}">
                <a16:creationId xmlns:a16="http://schemas.microsoft.com/office/drawing/2014/main" id="{D480C625-F03F-4F84-83AD-299C49BC1C29}"/>
              </a:ext>
            </a:extLst>
          </p:cNvPr>
          <p:cNvCxnSpPr>
            <a:cxnSpLocks/>
          </p:cNvCxnSpPr>
          <p:nvPr/>
        </p:nvCxnSpPr>
        <p:spPr>
          <a:xfrm flipV="1">
            <a:off x="6219470" y="2493034"/>
            <a:ext cx="593784" cy="93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1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0F2-FD01-D536-06B0-B8916D061147}"/>
              </a:ext>
            </a:extLst>
          </p:cNvPr>
          <p:cNvSpPr>
            <a:spLocks noGrp="1"/>
          </p:cNvSpPr>
          <p:nvPr>
            <p:ph type="title"/>
          </p:nvPr>
        </p:nvSpPr>
        <p:spPr/>
        <p:txBody>
          <a:bodyPr/>
          <a:lstStyle/>
          <a:p>
            <a:r>
              <a:rPr lang="en-US" dirty="0"/>
              <a:t>As the input features increase then..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E8C2039-6E55-47BA-B926-4EFB7A47D56D}"/>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e>
                      </m:d>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1</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5" name="Content Placeholder 2">
                <a:extLst>
                  <a:ext uri="{FF2B5EF4-FFF2-40B4-BE49-F238E27FC236}">
                    <a16:creationId xmlns:a16="http://schemas.microsoft.com/office/drawing/2014/main" id="{AE8C2039-6E55-47BA-B926-4EFB7A47D56D}"/>
                  </a:ext>
                </a:extLst>
              </p:cNvPr>
              <p:cNvSpPr txBox="1">
                <a:spLocks noRot="1" noChangeAspect="1" noMove="1" noResize="1" noEditPoints="1" noAdjustHandles="1" noChangeArrowheads="1" noChangeShapeType="1" noTextEdit="1"/>
              </p:cNvSpPr>
              <p:nvPr/>
            </p:nvSpPr>
            <p:spPr>
              <a:xfrm>
                <a:off x="1069848" y="2121408"/>
                <a:ext cx="10058400" cy="405079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2AABF6B-C645-A9FE-5949-5DC0C98A5A69}"/>
              </a:ext>
            </a:extLst>
          </p:cNvPr>
          <p:cNvCxnSpPr>
            <a:cxnSpLocks/>
          </p:cNvCxnSpPr>
          <p:nvPr/>
        </p:nvCxnSpPr>
        <p:spPr>
          <a:xfrm flipV="1">
            <a:off x="3828515" y="253185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208B533-69FC-5AC4-FCFF-BF0B852F6E1D}"/>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A3492182-F121-EF10-3BA7-B7EB322AB9C3}"/>
              </a:ext>
            </a:extLst>
          </p:cNvPr>
          <p:cNvCxnSpPr>
            <a:cxnSpLocks/>
            <a:stCxn id="9" idx="0"/>
          </p:cNvCxnSpPr>
          <p:nvPr/>
        </p:nvCxnSpPr>
        <p:spPr>
          <a:xfrm flipH="1" flipV="1">
            <a:off x="6831943" y="2605177"/>
            <a:ext cx="2133883" cy="50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6ED286-3817-BEF7-485F-520978EDCCDB}"/>
              </a:ext>
            </a:extLst>
          </p:cNvPr>
          <p:cNvSpPr/>
          <p:nvPr/>
        </p:nvSpPr>
        <p:spPr>
          <a:xfrm>
            <a:off x="8258460" y="3111261"/>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1</a:t>
            </a:r>
          </a:p>
        </p:txBody>
      </p:sp>
      <p:cxnSp>
        <p:nvCxnSpPr>
          <p:cNvPr id="10" name="Straight Arrow Connector 9">
            <a:extLst>
              <a:ext uri="{FF2B5EF4-FFF2-40B4-BE49-F238E27FC236}">
                <a16:creationId xmlns:a16="http://schemas.microsoft.com/office/drawing/2014/main" id="{0C6318F0-0C4E-776B-88A9-BBEADF55BC73}"/>
              </a:ext>
            </a:extLst>
          </p:cNvPr>
          <p:cNvCxnSpPr>
            <a:cxnSpLocks/>
          </p:cNvCxnSpPr>
          <p:nvPr/>
        </p:nvCxnSpPr>
        <p:spPr>
          <a:xfrm flipV="1">
            <a:off x="5489100" y="2503818"/>
            <a:ext cx="0" cy="67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64E6CFF-7939-7753-31B3-7B0871346849}"/>
              </a:ext>
            </a:extLst>
          </p:cNvPr>
          <p:cNvSpPr/>
          <p:nvPr/>
        </p:nvSpPr>
        <p:spPr>
          <a:xfrm>
            <a:off x="4781734" y="3210579"/>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1</a:t>
            </a:r>
          </a:p>
        </p:txBody>
      </p:sp>
      <p:cxnSp>
        <p:nvCxnSpPr>
          <p:cNvPr id="12" name="Straight Arrow Connector 11">
            <a:extLst>
              <a:ext uri="{FF2B5EF4-FFF2-40B4-BE49-F238E27FC236}">
                <a16:creationId xmlns:a16="http://schemas.microsoft.com/office/drawing/2014/main" id="{2C6DBFA6-9CCA-FD2D-BA6C-3E56E1EE14D4}"/>
              </a:ext>
            </a:extLst>
          </p:cNvPr>
          <p:cNvCxnSpPr>
            <a:cxnSpLocks/>
          </p:cNvCxnSpPr>
          <p:nvPr/>
        </p:nvCxnSpPr>
        <p:spPr>
          <a:xfrm flipH="1" flipV="1">
            <a:off x="6325863" y="2531852"/>
            <a:ext cx="453061" cy="65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6A437E8C-BFE8-226C-52B6-4671458D822F}"/>
              </a:ext>
            </a:extLst>
          </p:cNvPr>
          <p:cNvSpPr>
            <a:spLocks noGrp="1"/>
          </p:cNvSpPr>
          <p:nvPr>
            <p:ph idx="1"/>
          </p:nvPr>
        </p:nvSpPr>
        <p:spPr>
          <a:xfrm>
            <a:off x="6195028" y="3210579"/>
            <a:ext cx="1681851" cy="83244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2 </a:t>
            </a:r>
          </a:p>
        </p:txBody>
      </p:sp>
      <p:cxnSp>
        <p:nvCxnSpPr>
          <p:cNvPr id="20" name="Straight Arrow Connector 19">
            <a:extLst>
              <a:ext uri="{FF2B5EF4-FFF2-40B4-BE49-F238E27FC236}">
                <a16:creationId xmlns:a16="http://schemas.microsoft.com/office/drawing/2014/main" id="{89468A47-EE6A-E234-B56E-2D015C9A44B0}"/>
              </a:ext>
            </a:extLst>
          </p:cNvPr>
          <p:cNvCxnSpPr>
            <a:cxnSpLocks/>
            <a:stCxn id="21" idx="0"/>
          </p:cNvCxnSpPr>
          <p:nvPr/>
        </p:nvCxnSpPr>
        <p:spPr>
          <a:xfrm flipH="1" flipV="1">
            <a:off x="7944928" y="2363638"/>
            <a:ext cx="2857535" cy="1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FFAE126-F4E6-750C-CAA9-06638A64F57A}"/>
              </a:ext>
            </a:extLst>
          </p:cNvPr>
          <p:cNvSpPr/>
          <p:nvPr/>
        </p:nvSpPr>
        <p:spPr>
          <a:xfrm>
            <a:off x="10095097" y="2503817"/>
            <a:ext cx="1414732" cy="80119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2</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D002AD-0250-DC7F-A62F-911DEB9F4C44}"/>
                  </a:ext>
                </a:extLst>
              </p:cNvPr>
              <p:cNvSpPr txBox="1"/>
              <p:nvPr/>
            </p:nvSpPr>
            <p:spPr>
              <a:xfrm>
                <a:off x="2491732" y="5487205"/>
                <a:ext cx="512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4" name="TextBox 23">
                <a:extLst>
                  <a:ext uri="{FF2B5EF4-FFF2-40B4-BE49-F238E27FC236}">
                    <a16:creationId xmlns:a16="http://schemas.microsoft.com/office/drawing/2014/main" id="{BCD002AD-0250-DC7F-A62F-911DEB9F4C44}"/>
                  </a:ext>
                </a:extLst>
              </p:cNvPr>
              <p:cNvSpPr txBox="1">
                <a:spLocks noRot="1" noChangeAspect="1" noMove="1" noResize="1" noEditPoints="1" noAdjustHandles="1" noChangeArrowheads="1" noChangeShapeType="1" noTextEdit="1"/>
              </p:cNvSpPr>
              <p:nvPr/>
            </p:nvSpPr>
            <p:spPr>
              <a:xfrm>
                <a:off x="2491732" y="5487205"/>
                <a:ext cx="51296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C6A146E-2354-FB2E-DD25-EFC867311B60}"/>
                  </a:ext>
                </a:extLst>
              </p:cNvPr>
              <p:cNvSpPr txBox="1"/>
              <p:nvPr/>
            </p:nvSpPr>
            <p:spPr>
              <a:xfrm>
                <a:off x="3217336" y="5142148"/>
                <a:ext cx="4640501" cy="1260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m:oMathPara>
                </a14:m>
                <a:endParaRPr lang="en-US" sz="2800" dirty="0"/>
              </a:p>
            </p:txBody>
          </p:sp>
        </mc:Choice>
        <mc:Fallback xmlns="">
          <p:sp>
            <p:nvSpPr>
              <p:cNvPr id="25" name="TextBox 24">
                <a:extLst>
                  <a:ext uri="{FF2B5EF4-FFF2-40B4-BE49-F238E27FC236}">
                    <a16:creationId xmlns:a16="http://schemas.microsoft.com/office/drawing/2014/main" id="{3C6A146E-2354-FB2E-DD25-EFC867311B60}"/>
                  </a:ext>
                </a:extLst>
              </p:cNvPr>
              <p:cNvSpPr txBox="1">
                <a:spLocks noRot="1" noChangeAspect="1" noMove="1" noResize="1" noEditPoints="1" noAdjustHandles="1" noChangeArrowheads="1" noChangeShapeType="1" noTextEdit="1"/>
              </p:cNvSpPr>
              <p:nvPr/>
            </p:nvSpPr>
            <p:spPr>
              <a:xfrm>
                <a:off x="3217336" y="5142148"/>
                <a:ext cx="4640501" cy="12600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A2F8E9-DF99-8EC9-710C-7FF6E17CCC2A}"/>
                  </a:ext>
                </a:extLst>
              </p:cNvPr>
              <p:cNvSpPr txBox="1"/>
              <p:nvPr/>
            </p:nvSpPr>
            <p:spPr>
              <a:xfrm>
                <a:off x="5029904" y="6325750"/>
                <a:ext cx="6098344" cy="369332"/>
              </a:xfrm>
              <a:prstGeom prst="rect">
                <a:avLst/>
              </a:prstGeom>
              <a:noFill/>
            </p:spPr>
            <p:txBody>
              <a:bodyPr wrap="square">
                <a:spAutoFit/>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=1 </m:t>
                    </m:r>
                  </m:oMath>
                </a14:m>
                <a:r>
                  <a:rPr lang="en-US" dirty="0"/>
                  <a:t>to account for the intercept term (bias).</a:t>
                </a:r>
              </a:p>
            </p:txBody>
          </p:sp>
        </mc:Choice>
        <mc:Fallback xmlns="">
          <p:sp>
            <p:nvSpPr>
              <p:cNvPr id="4" name="TextBox 3">
                <a:extLst>
                  <a:ext uri="{FF2B5EF4-FFF2-40B4-BE49-F238E27FC236}">
                    <a16:creationId xmlns:a16="http://schemas.microsoft.com/office/drawing/2014/main" id="{B5A2F8E9-DF99-8EC9-710C-7FF6E17CCC2A}"/>
                  </a:ext>
                </a:extLst>
              </p:cNvPr>
              <p:cNvSpPr txBox="1">
                <a:spLocks noRot="1" noChangeAspect="1" noMove="1" noResize="1" noEditPoints="1" noAdjustHandles="1" noChangeArrowheads="1" noChangeShapeType="1" noTextEdit="1"/>
              </p:cNvSpPr>
              <p:nvPr/>
            </p:nvSpPr>
            <p:spPr>
              <a:xfrm>
                <a:off x="5029904" y="6325750"/>
                <a:ext cx="6098344"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374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Freeform 416"/>
          <p:cNvSpPr/>
          <p:nvPr/>
        </p:nvSpPr>
        <p:spPr>
          <a:xfrm>
            <a:off x="1524000" y="2"/>
            <a:ext cx="9144000" cy="6857999"/>
          </a:xfrm>
          <a:custGeom>
            <a:avLst/>
            <a:gdLst/>
            <a:ahLst/>
            <a:cxnLst/>
            <a:rect l="0" t="0" r="0" b="0"/>
            <a:pathLst>
              <a:path w="9144000" h="6857999">
                <a:moveTo>
                  <a:pt x="0" y="6857999"/>
                </a:moveTo>
                <a:lnTo>
                  <a:pt x="9144000" y="6857999"/>
                </a:lnTo>
                <a:lnTo>
                  <a:pt x="9144000" y="0"/>
                </a:lnTo>
                <a:lnTo>
                  <a:pt x="0" y="0"/>
                </a:lnTo>
                <a:lnTo>
                  <a:pt x="0" y="6857999"/>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7" name="Freeform 417"/>
          <p:cNvSpPr/>
          <p:nvPr/>
        </p:nvSpPr>
        <p:spPr>
          <a:xfrm flipV="1">
            <a:off x="3918119" y="3102547"/>
            <a:ext cx="4928193" cy="2460054"/>
          </a:xfrm>
          <a:custGeom>
            <a:avLst/>
            <a:gdLst/>
            <a:ahLst/>
            <a:cxnLst/>
            <a:rect l="0" t="0" r="0" b="0"/>
            <a:pathLst>
              <a:path w="4928193" h="2460054">
                <a:moveTo>
                  <a:pt x="0" y="0"/>
                </a:moveTo>
                <a:lnTo>
                  <a:pt x="4928193" y="0"/>
                </a:lnTo>
                <a:moveTo>
                  <a:pt x="0" y="304800"/>
                </a:moveTo>
                <a:lnTo>
                  <a:pt x="4928193" y="304800"/>
                </a:lnTo>
                <a:moveTo>
                  <a:pt x="0" y="609600"/>
                </a:moveTo>
                <a:lnTo>
                  <a:pt x="4928193" y="609600"/>
                </a:lnTo>
                <a:moveTo>
                  <a:pt x="0" y="927100"/>
                </a:moveTo>
                <a:lnTo>
                  <a:pt x="4928193" y="927100"/>
                </a:lnTo>
                <a:moveTo>
                  <a:pt x="0" y="1231900"/>
                </a:moveTo>
                <a:lnTo>
                  <a:pt x="4928193" y="1231900"/>
                </a:lnTo>
                <a:moveTo>
                  <a:pt x="0" y="1536700"/>
                </a:moveTo>
                <a:lnTo>
                  <a:pt x="4928193" y="1536700"/>
                </a:lnTo>
                <a:moveTo>
                  <a:pt x="0" y="1841500"/>
                </a:moveTo>
                <a:lnTo>
                  <a:pt x="4928193" y="1841500"/>
                </a:lnTo>
                <a:moveTo>
                  <a:pt x="0" y="2146300"/>
                </a:moveTo>
                <a:lnTo>
                  <a:pt x="4928193" y="2146300"/>
                </a:lnTo>
                <a:moveTo>
                  <a:pt x="0" y="2460054"/>
                </a:moveTo>
                <a:lnTo>
                  <a:pt x="4928193" y="2460054"/>
                </a:lnTo>
              </a:path>
            </a:pathLst>
          </a:custGeom>
          <a:noFill/>
          <a:ln w="12700" cap="flat" cmpd="sng">
            <a:solidFill>
              <a:srgbClr val="D9D9D9">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8" name="Freeform 418"/>
          <p:cNvSpPr/>
          <p:nvPr/>
        </p:nvSpPr>
        <p:spPr>
          <a:xfrm flipV="1">
            <a:off x="3918119" y="3102548"/>
            <a:ext cx="1" cy="2767183"/>
          </a:xfrm>
          <a:custGeom>
            <a:avLst/>
            <a:gdLst/>
            <a:ahLst/>
            <a:cxnLst/>
            <a:rect l="0" t="0" r="0" b="0"/>
            <a:pathLst>
              <a:path w="1" h="2767183">
                <a:moveTo>
                  <a:pt x="0" y="0"/>
                </a:moveTo>
                <a:lnTo>
                  <a:pt x="1"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9" name="Freeform 419"/>
          <p:cNvSpPr/>
          <p:nvPr/>
        </p:nvSpPr>
        <p:spPr>
          <a:xfrm flipV="1">
            <a:off x="3861689" y="3102548"/>
            <a:ext cx="56430" cy="2767183"/>
          </a:xfrm>
          <a:custGeom>
            <a:avLst/>
            <a:gdLst/>
            <a:ahLst/>
            <a:cxnLst/>
            <a:rect l="0" t="0" r="0" b="0"/>
            <a:pathLst>
              <a:path w="56430" h="2767183">
                <a:moveTo>
                  <a:pt x="0" y="0"/>
                </a:moveTo>
                <a:lnTo>
                  <a:pt x="56430" y="0"/>
                </a:lnTo>
                <a:moveTo>
                  <a:pt x="0" y="307129"/>
                </a:moveTo>
                <a:lnTo>
                  <a:pt x="56430" y="307129"/>
                </a:lnTo>
                <a:moveTo>
                  <a:pt x="0" y="611929"/>
                </a:moveTo>
                <a:lnTo>
                  <a:pt x="56430" y="611929"/>
                </a:lnTo>
                <a:moveTo>
                  <a:pt x="0" y="916729"/>
                </a:moveTo>
                <a:lnTo>
                  <a:pt x="56430" y="916729"/>
                </a:lnTo>
                <a:moveTo>
                  <a:pt x="0" y="1234229"/>
                </a:moveTo>
                <a:lnTo>
                  <a:pt x="56430" y="1234229"/>
                </a:lnTo>
                <a:moveTo>
                  <a:pt x="0" y="1539029"/>
                </a:moveTo>
                <a:lnTo>
                  <a:pt x="56430" y="1539029"/>
                </a:lnTo>
                <a:moveTo>
                  <a:pt x="0" y="1843829"/>
                </a:moveTo>
                <a:lnTo>
                  <a:pt x="56430" y="1843829"/>
                </a:lnTo>
                <a:moveTo>
                  <a:pt x="0" y="2148629"/>
                </a:moveTo>
                <a:lnTo>
                  <a:pt x="56430" y="2148629"/>
                </a:lnTo>
                <a:moveTo>
                  <a:pt x="0" y="2453429"/>
                </a:moveTo>
                <a:lnTo>
                  <a:pt x="56430" y="2453429"/>
                </a:lnTo>
                <a:moveTo>
                  <a:pt x="0" y="2767183"/>
                </a:moveTo>
                <a:lnTo>
                  <a:pt x="56430"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0" name="Freeform 420"/>
          <p:cNvSpPr/>
          <p:nvPr/>
        </p:nvSpPr>
        <p:spPr>
          <a:xfrm flipV="1">
            <a:off x="3918119" y="5869730"/>
            <a:ext cx="4928193" cy="1"/>
          </a:xfrm>
          <a:custGeom>
            <a:avLst/>
            <a:gdLst/>
            <a:ahLst/>
            <a:cxnLst/>
            <a:rect l="0" t="0" r="0" b="0"/>
            <a:pathLst>
              <a:path w="4928193" h="1">
                <a:moveTo>
                  <a:pt x="0" y="1"/>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1" name="Freeform 421"/>
          <p:cNvSpPr/>
          <p:nvPr/>
        </p:nvSpPr>
        <p:spPr>
          <a:xfrm flipV="1">
            <a:off x="3918119" y="5869729"/>
            <a:ext cx="4928193" cy="56430"/>
          </a:xfrm>
          <a:custGeom>
            <a:avLst/>
            <a:gdLst/>
            <a:ahLst/>
            <a:cxnLst/>
            <a:rect l="0" t="0" r="0" b="0"/>
            <a:pathLst>
              <a:path w="4928193" h="56430">
                <a:moveTo>
                  <a:pt x="0" y="56430"/>
                </a:moveTo>
                <a:lnTo>
                  <a:pt x="0" y="0"/>
                </a:lnTo>
                <a:moveTo>
                  <a:pt x="984081" y="56430"/>
                </a:moveTo>
                <a:lnTo>
                  <a:pt x="984081" y="0"/>
                </a:lnTo>
                <a:moveTo>
                  <a:pt x="1974681" y="56430"/>
                </a:moveTo>
                <a:lnTo>
                  <a:pt x="1974681" y="0"/>
                </a:lnTo>
                <a:moveTo>
                  <a:pt x="2952581" y="56430"/>
                </a:moveTo>
                <a:lnTo>
                  <a:pt x="2952581" y="0"/>
                </a:lnTo>
                <a:moveTo>
                  <a:pt x="3943181" y="56430"/>
                </a:moveTo>
                <a:lnTo>
                  <a:pt x="3943181" y="0"/>
                </a:lnTo>
                <a:moveTo>
                  <a:pt x="4928193" y="56430"/>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2" name="Picture 4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6300" y="3556000"/>
            <a:ext cx="241300" cy="241300"/>
          </a:xfrm>
          <a:prstGeom prst="rect">
            <a:avLst/>
          </a:prstGeom>
          <a:noFill/>
        </p:spPr>
      </p:pic>
      <p:pic>
        <p:nvPicPr>
          <p:cNvPr id="423" name="Picture 4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87900" y="3365500"/>
            <a:ext cx="241300" cy="241300"/>
          </a:xfrm>
          <a:prstGeom prst="rect">
            <a:avLst/>
          </a:prstGeom>
          <a:noFill/>
        </p:spPr>
      </p:pic>
      <p:pic>
        <p:nvPicPr>
          <p:cNvPr id="424" name="Picture 4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76800" y="3543300"/>
            <a:ext cx="241300" cy="241300"/>
          </a:xfrm>
          <a:prstGeom prst="rect">
            <a:avLst/>
          </a:prstGeom>
          <a:noFill/>
        </p:spPr>
      </p:pic>
      <p:pic>
        <p:nvPicPr>
          <p:cNvPr id="425" name="Picture 4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78400" y="3479800"/>
            <a:ext cx="241300" cy="241300"/>
          </a:xfrm>
          <a:prstGeom prst="rect">
            <a:avLst/>
          </a:prstGeom>
          <a:noFill/>
        </p:spPr>
      </p:pic>
      <p:pic>
        <p:nvPicPr>
          <p:cNvPr id="426" name="Picture 4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80000" y="3467100"/>
            <a:ext cx="241300" cy="241300"/>
          </a:xfrm>
          <a:prstGeom prst="rect">
            <a:avLst/>
          </a:prstGeom>
          <a:noFill/>
        </p:spPr>
      </p:pic>
      <p:pic>
        <p:nvPicPr>
          <p:cNvPr id="427" name="Picture 4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81600" y="3568700"/>
            <a:ext cx="241300" cy="241300"/>
          </a:xfrm>
          <a:prstGeom prst="rect">
            <a:avLst/>
          </a:prstGeom>
          <a:noFill/>
        </p:spPr>
      </p:pic>
      <p:pic>
        <p:nvPicPr>
          <p:cNvPr id="428" name="Picture 4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70500" y="3644900"/>
            <a:ext cx="241300" cy="241300"/>
          </a:xfrm>
          <a:prstGeom prst="rect">
            <a:avLst/>
          </a:prstGeom>
          <a:noFill/>
        </p:spPr>
      </p:pic>
      <p:pic>
        <p:nvPicPr>
          <p:cNvPr id="429" name="Picture 4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2100" y="3454400"/>
            <a:ext cx="241300" cy="241300"/>
          </a:xfrm>
          <a:prstGeom prst="rect">
            <a:avLst/>
          </a:prstGeom>
          <a:noFill/>
        </p:spPr>
      </p:pic>
      <p:pic>
        <p:nvPicPr>
          <p:cNvPr id="430" name="Picture 4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73700" y="3479800"/>
            <a:ext cx="241300" cy="241300"/>
          </a:xfrm>
          <a:prstGeom prst="rect">
            <a:avLst/>
          </a:prstGeom>
          <a:noFill/>
        </p:spPr>
      </p:pic>
      <p:pic>
        <p:nvPicPr>
          <p:cNvPr id="431" name="Picture 4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75300" y="3467100"/>
            <a:ext cx="241300" cy="241300"/>
          </a:xfrm>
          <a:prstGeom prst="rect">
            <a:avLst/>
          </a:prstGeom>
          <a:noFill/>
        </p:spPr>
      </p:pic>
      <p:pic>
        <p:nvPicPr>
          <p:cNvPr id="432" name="Picture 4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4200" y="3606800"/>
            <a:ext cx="241300" cy="241300"/>
          </a:xfrm>
          <a:prstGeom prst="rect">
            <a:avLst/>
          </a:prstGeom>
          <a:noFill/>
        </p:spPr>
      </p:pic>
      <p:pic>
        <p:nvPicPr>
          <p:cNvPr id="433" name="Picture 4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65800" y="3860800"/>
            <a:ext cx="241300" cy="241300"/>
          </a:xfrm>
          <a:prstGeom prst="rect">
            <a:avLst/>
          </a:prstGeom>
          <a:noFill/>
        </p:spPr>
      </p:pic>
      <p:pic>
        <p:nvPicPr>
          <p:cNvPr id="434" name="Picture 4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7400" y="3759200"/>
            <a:ext cx="241300" cy="241300"/>
          </a:xfrm>
          <a:prstGeom prst="rect">
            <a:avLst/>
          </a:prstGeom>
          <a:noFill/>
        </p:spPr>
      </p:pic>
      <p:pic>
        <p:nvPicPr>
          <p:cNvPr id="435" name="Picture 4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69000" y="3454400"/>
            <a:ext cx="241300" cy="241300"/>
          </a:xfrm>
          <a:prstGeom prst="rect">
            <a:avLst/>
          </a:prstGeom>
          <a:noFill/>
        </p:spPr>
      </p:pic>
      <p:pic>
        <p:nvPicPr>
          <p:cNvPr id="436" name="Picture 4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70600" y="3771900"/>
            <a:ext cx="241300" cy="241300"/>
          </a:xfrm>
          <a:prstGeom prst="rect">
            <a:avLst/>
          </a:prstGeom>
          <a:noFill/>
        </p:spPr>
      </p:pic>
      <p:pic>
        <p:nvPicPr>
          <p:cNvPr id="437" name="Picture 4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59500" y="3568700"/>
            <a:ext cx="241300" cy="241300"/>
          </a:xfrm>
          <a:prstGeom prst="rect">
            <a:avLst/>
          </a:prstGeom>
          <a:noFill/>
        </p:spPr>
      </p:pic>
      <p:pic>
        <p:nvPicPr>
          <p:cNvPr id="438" name="Picture 4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61100" y="3886200"/>
            <a:ext cx="241300" cy="241300"/>
          </a:xfrm>
          <a:prstGeom prst="rect">
            <a:avLst/>
          </a:prstGeom>
          <a:noFill/>
        </p:spPr>
      </p:pic>
      <p:pic>
        <p:nvPicPr>
          <p:cNvPr id="439" name="Picture 4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62700" y="3352800"/>
            <a:ext cx="241300" cy="241300"/>
          </a:xfrm>
          <a:prstGeom prst="rect">
            <a:avLst/>
          </a:prstGeom>
          <a:noFill/>
        </p:spPr>
      </p:pic>
      <p:pic>
        <p:nvPicPr>
          <p:cNvPr id="440" name="Picture 4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64300" y="3708400"/>
            <a:ext cx="241300" cy="241300"/>
          </a:xfrm>
          <a:prstGeom prst="rect">
            <a:avLst/>
          </a:prstGeom>
          <a:noFill/>
        </p:spPr>
      </p:pic>
      <p:pic>
        <p:nvPicPr>
          <p:cNvPr id="441" name="Picture 44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53200" y="3759200"/>
            <a:ext cx="241300" cy="241300"/>
          </a:xfrm>
          <a:prstGeom prst="rect">
            <a:avLst/>
          </a:prstGeom>
          <a:noFill/>
        </p:spPr>
      </p:pic>
      <p:pic>
        <p:nvPicPr>
          <p:cNvPr id="442" name="Picture 4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54800" y="3860800"/>
            <a:ext cx="241300" cy="241300"/>
          </a:xfrm>
          <a:prstGeom prst="rect">
            <a:avLst/>
          </a:prstGeom>
          <a:noFill/>
        </p:spPr>
      </p:pic>
      <p:pic>
        <p:nvPicPr>
          <p:cNvPr id="443" name="Picture 4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56400" y="3835400"/>
            <a:ext cx="241300" cy="241300"/>
          </a:xfrm>
          <a:prstGeom prst="rect">
            <a:avLst/>
          </a:prstGeom>
          <a:noFill/>
        </p:spPr>
      </p:pic>
      <p:pic>
        <p:nvPicPr>
          <p:cNvPr id="444" name="Picture 4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58000" y="3695700"/>
            <a:ext cx="241300" cy="241300"/>
          </a:xfrm>
          <a:prstGeom prst="rect">
            <a:avLst/>
          </a:prstGeom>
          <a:noFill/>
        </p:spPr>
      </p:pic>
      <p:pic>
        <p:nvPicPr>
          <p:cNvPr id="445" name="Picture 4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946900" y="3937000"/>
            <a:ext cx="241300" cy="241300"/>
          </a:xfrm>
          <a:prstGeom prst="rect">
            <a:avLst/>
          </a:prstGeom>
          <a:noFill/>
        </p:spPr>
      </p:pic>
      <p:pic>
        <p:nvPicPr>
          <p:cNvPr id="446" name="Picture 4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48500" y="3886200"/>
            <a:ext cx="241300" cy="241300"/>
          </a:xfrm>
          <a:prstGeom prst="rect">
            <a:avLst/>
          </a:prstGeom>
          <a:noFill/>
        </p:spPr>
      </p:pic>
      <p:pic>
        <p:nvPicPr>
          <p:cNvPr id="447" name="Picture 4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50100" y="3911600"/>
            <a:ext cx="241300" cy="241300"/>
          </a:xfrm>
          <a:prstGeom prst="rect">
            <a:avLst/>
          </a:prstGeom>
          <a:noFill/>
        </p:spPr>
      </p:pic>
      <p:pic>
        <p:nvPicPr>
          <p:cNvPr id="448" name="Picture 4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51700" y="4064000"/>
            <a:ext cx="241300" cy="241300"/>
          </a:xfrm>
          <a:prstGeom prst="rect">
            <a:avLst/>
          </a:prstGeom>
          <a:noFill/>
        </p:spPr>
      </p:pic>
      <p:pic>
        <p:nvPicPr>
          <p:cNvPr id="449" name="Picture 4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40600" y="3949700"/>
            <a:ext cx="241300" cy="241300"/>
          </a:xfrm>
          <a:prstGeom prst="rect">
            <a:avLst/>
          </a:prstGeom>
          <a:noFill/>
        </p:spPr>
      </p:pic>
      <p:pic>
        <p:nvPicPr>
          <p:cNvPr id="450" name="Picture 4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42200" y="4457700"/>
            <a:ext cx="241300" cy="241300"/>
          </a:xfrm>
          <a:prstGeom prst="rect">
            <a:avLst/>
          </a:prstGeom>
          <a:noFill/>
        </p:spPr>
      </p:pic>
      <p:pic>
        <p:nvPicPr>
          <p:cNvPr id="451" name="Picture 4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43800" y="4330700"/>
            <a:ext cx="241300" cy="241300"/>
          </a:xfrm>
          <a:prstGeom prst="rect">
            <a:avLst/>
          </a:prstGeom>
          <a:noFill/>
        </p:spPr>
      </p:pic>
      <p:pic>
        <p:nvPicPr>
          <p:cNvPr id="452" name="Picture 4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45400" y="4127500"/>
            <a:ext cx="241300" cy="241300"/>
          </a:xfrm>
          <a:prstGeom prst="rect">
            <a:avLst/>
          </a:prstGeom>
          <a:noFill/>
        </p:spPr>
      </p:pic>
      <p:pic>
        <p:nvPicPr>
          <p:cNvPr id="453" name="Picture 4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34300" y="4267200"/>
            <a:ext cx="241300" cy="241300"/>
          </a:xfrm>
          <a:prstGeom prst="rect">
            <a:avLst/>
          </a:prstGeom>
          <a:noFill/>
        </p:spPr>
      </p:pic>
      <p:pic>
        <p:nvPicPr>
          <p:cNvPr id="454" name="Picture 4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35900" y="4356100"/>
            <a:ext cx="241300" cy="241300"/>
          </a:xfrm>
          <a:prstGeom prst="rect">
            <a:avLst/>
          </a:prstGeom>
          <a:noFill/>
        </p:spPr>
      </p:pic>
      <p:pic>
        <p:nvPicPr>
          <p:cNvPr id="455" name="Picture 4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937500" y="4660900"/>
            <a:ext cx="241300" cy="241300"/>
          </a:xfrm>
          <a:prstGeom prst="rect">
            <a:avLst/>
          </a:prstGeom>
          <a:noFill/>
        </p:spPr>
      </p:pic>
      <p:pic>
        <p:nvPicPr>
          <p:cNvPr id="456" name="Picture 4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46625" y="3584575"/>
            <a:ext cx="127000" cy="127000"/>
          </a:xfrm>
          <a:prstGeom prst="rect">
            <a:avLst/>
          </a:prstGeom>
          <a:noFill/>
        </p:spPr>
      </p:pic>
      <p:sp>
        <p:nvSpPr>
          <p:cNvPr id="457" name="Freeform 457"/>
          <p:cNvSpPr/>
          <p:nvPr/>
        </p:nvSpPr>
        <p:spPr>
          <a:xfrm flipV="1">
            <a:off x="4759325" y="3597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8" name="Picture 4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pic>
        <p:nvPicPr>
          <p:cNvPr id="459" name="Picture 45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sp>
        <p:nvSpPr>
          <p:cNvPr id="460" name="Freeform 460"/>
          <p:cNvSpPr/>
          <p:nvPr/>
        </p:nvSpPr>
        <p:spPr>
          <a:xfrm flipV="1">
            <a:off x="4860925" y="3406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1" name="Picture 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937125" y="3571875"/>
            <a:ext cx="127000" cy="127000"/>
          </a:xfrm>
          <a:prstGeom prst="rect">
            <a:avLst/>
          </a:prstGeom>
          <a:noFill/>
        </p:spPr>
      </p:pic>
      <p:sp>
        <p:nvSpPr>
          <p:cNvPr id="462" name="Freeform 462"/>
          <p:cNvSpPr/>
          <p:nvPr/>
        </p:nvSpPr>
        <p:spPr>
          <a:xfrm flipV="1">
            <a:off x="4949825" y="35845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3" name="Picture 4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pic>
        <p:nvPicPr>
          <p:cNvPr id="464" name="Picture 46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sp>
        <p:nvSpPr>
          <p:cNvPr id="465" name="Freeform 465"/>
          <p:cNvSpPr/>
          <p:nvPr/>
        </p:nvSpPr>
        <p:spPr>
          <a:xfrm flipV="1">
            <a:off x="50514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6" name="Picture 4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pic>
        <p:nvPicPr>
          <p:cNvPr id="467" name="Picture 46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sp>
        <p:nvSpPr>
          <p:cNvPr id="468" name="Freeform 468"/>
          <p:cNvSpPr/>
          <p:nvPr/>
        </p:nvSpPr>
        <p:spPr>
          <a:xfrm flipV="1">
            <a:off x="51530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9" name="Picture 4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241925" y="3597275"/>
            <a:ext cx="127000" cy="127000"/>
          </a:xfrm>
          <a:prstGeom prst="rect">
            <a:avLst/>
          </a:prstGeom>
          <a:noFill/>
        </p:spPr>
      </p:pic>
      <p:sp>
        <p:nvSpPr>
          <p:cNvPr id="470" name="Freeform 470"/>
          <p:cNvSpPr/>
          <p:nvPr/>
        </p:nvSpPr>
        <p:spPr>
          <a:xfrm flipV="1">
            <a:off x="52546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1" name="Picture 47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5330825" y="3673475"/>
            <a:ext cx="127000" cy="127000"/>
          </a:xfrm>
          <a:prstGeom prst="rect">
            <a:avLst/>
          </a:prstGeom>
          <a:noFill/>
        </p:spPr>
      </p:pic>
      <p:sp>
        <p:nvSpPr>
          <p:cNvPr id="472" name="Freeform 472"/>
          <p:cNvSpPr/>
          <p:nvPr/>
        </p:nvSpPr>
        <p:spPr>
          <a:xfrm flipV="1">
            <a:off x="5343525" y="3686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3" name="Picture 4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432425" y="3482975"/>
            <a:ext cx="127000" cy="127000"/>
          </a:xfrm>
          <a:prstGeom prst="rect">
            <a:avLst/>
          </a:prstGeom>
          <a:noFill/>
        </p:spPr>
      </p:pic>
      <p:sp>
        <p:nvSpPr>
          <p:cNvPr id="474" name="Freeform 474"/>
          <p:cNvSpPr/>
          <p:nvPr/>
        </p:nvSpPr>
        <p:spPr>
          <a:xfrm flipV="1">
            <a:off x="54451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5" name="Picture 47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pic>
        <p:nvPicPr>
          <p:cNvPr id="476" name="Picture 4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sp>
        <p:nvSpPr>
          <p:cNvPr id="477" name="Freeform 477"/>
          <p:cNvSpPr/>
          <p:nvPr/>
        </p:nvSpPr>
        <p:spPr>
          <a:xfrm flipV="1">
            <a:off x="55467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8" name="Picture 4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pic>
        <p:nvPicPr>
          <p:cNvPr id="479" name="Picture 47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sp>
        <p:nvSpPr>
          <p:cNvPr id="480" name="Freeform 480"/>
          <p:cNvSpPr/>
          <p:nvPr/>
        </p:nvSpPr>
        <p:spPr>
          <a:xfrm flipV="1">
            <a:off x="56483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1" name="Picture 4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5724525" y="3635375"/>
            <a:ext cx="127000" cy="127000"/>
          </a:xfrm>
          <a:prstGeom prst="rect">
            <a:avLst/>
          </a:prstGeom>
          <a:noFill/>
        </p:spPr>
      </p:pic>
      <p:sp>
        <p:nvSpPr>
          <p:cNvPr id="482" name="Freeform 482"/>
          <p:cNvSpPr/>
          <p:nvPr/>
        </p:nvSpPr>
        <p:spPr>
          <a:xfrm flipV="1">
            <a:off x="5737225" y="3648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3" name="Picture 48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5826125" y="3889375"/>
            <a:ext cx="127000" cy="127000"/>
          </a:xfrm>
          <a:prstGeom prst="rect">
            <a:avLst/>
          </a:prstGeom>
          <a:noFill/>
        </p:spPr>
      </p:pic>
      <p:sp>
        <p:nvSpPr>
          <p:cNvPr id="484" name="Freeform 484"/>
          <p:cNvSpPr/>
          <p:nvPr/>
        </p:nvSpPr>
        <p:spPr>
          <a:xfrm flipV="1">
            <a:off x="5838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5" name="Picture 4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927725" y="3787775"/>
            <a:ext cx="127000" cy="127000"/>
          </a:xfrm>
          <a:prstGeom prst="rect">
            <a:avLst/>
          </a:prstGeom>
          <a:noFill/>
        </p:spPr>
      </p:pic>
      <p:sp>
        <p:nvSpPr>
          <p:cNvPr id="486" name="Freeform 486"/>
          <p:cNvSpPr/>
          <p:nvPr/>
        </p:nvSpPr>
        <p:spPr>
          <a:xfrm flipV="1">
            <a:off x="59404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7" name="Picture 48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029325" y="3482975"/>
            <a:ext cx="127000" cy="127000"/>
          </a:xfrm>
          <a:prstGeom prst="rect">
            <a:avLst/>
          </a:prstGeom>
          <a:noFill/>
        </p:spPr>
      </p:pic>
      <p:sp>
        <p:nvSpPr>
          <p:cNvPr id="488" name="Freeform 488"/>
          <p:cNvSpPr/>
          <p:nvPr/>
        </p:nvSpPr>
        <p:spPr>
          <a:xfrm flipV="1">
            <a:off x="60420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9" name="Picture 48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130925" y="3800475"/>
            <a:ext cx="127000" cy="127000"/>
          </a:xfrm>
          <a:prstGeom prst="rect">
            <a:avLst/>
          </a:prstGeom>
          <a:noFill/>
        </p:spPr>
      </p:pic>
      <p:sp>
        <p:nvSpPr>
          <p:cNvPr id="490" name="Freeform 490"/>
          <p:cNvSpPr/>
          <p:nvPr/>
        </p:nvSpPr>
        <p:spPr>
          <a:xfrm flipV="1">
            <a:off x="6143625" y="3813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1" name="Picture 49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219825" y="3597275"/>
            <a:ext cx="127000" cy="127000"/>
          </a:xfrm>
          <a:prstGeom prst="rect">
            <a:avLst/>
          </a:prstGeom>
          <a:noFill/>
        </p:spPr>
      </p:pic>
      <p:sp>
        <p:nvSpPr>
          <p:cNvPr id="492" name="Freeform 492"/>
          <p:cNvSpPr/>
          <p:nvPr/>
        </p:nvSpPr>
        <p:spPr>
          <a:xfrm flipV="1">
            <a:off x="62325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3" name="Picture 49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pic>
        <p:nvPicPr>
          <p:cNvPr id="494" name="Picture 49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sp>
        <p:nvSpPr>
          <p:cNvPr id="495" name="Freeform 495"/>
          <p:cNvSpPr/>
          <p:nvPr/>
        </p:nvSpPr>
        <p:spPr>
          <a:xfrm flipV="1">
            <a:off x="63341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6" name="Picture 4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423025" y="3381375"/>
            <a:ext cx="127000" cy="127000"/>
          </a:xfrm>
          <a:prstGeom prst="rect">
            <a:avLst/>
          </a:prstGeom>
          <a:noFill/>
        </p:spPr>
      </p:pic>
      <p:sp>
        <p:nvSpPr>
          <p:cNvPr id="497" name="Freeform 497"/>
          <p:cNvSpPr/>
          <p:nvPr/>
        </p:nvSpPr>
        <p:spPr>
          <a:xfrm flipV="1">
            <a:off x="6435725" y="3394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8" name="Picture 4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524625" y="3736975"/>
            <a:ext cx="127000" cy="127000"/>
          </a:xfrm>
          <a:prstGeom prst="rect">
            <a:avLst/>
          </a:prstGeom>
          <a:noFill/>
        </p:spPr>
      </p:pic>
      <p:sp>
        <p:nvSpPr>
          <p:cNvPr id="499" name="Freeform 499"/>
          <p:cNvSpPr/>
          <p:nvPr/>
        </p:nvSpPr>
        <p:spPr>
          <a:xfrm flipV="1">
            <a:off x="6537325" y="3749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0" name="Picture 50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613525" y="3787775"/>
            <a:ext cx="127000" cy="127000"/>
          </a:xfrm>
          <a:prstGeom prst="rect">
            <a:avLst/>
          </a:prstGeom>
          <a:noFill/>
        </p:spPr>
      </p:pic>
      <p:sp>
        <p:nvSpPr>
          <p:cNvPr id="501" name="Freeform 501"/>
          <p:cNvSpPr/>
          <p:nvPr/>
        </p:nvSpPr>
        <p:spPr>
          <a:xfrm flipV="1">
            <a:off x="66262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2" name="Picture 5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15125" y="3889375"/>
            <a:ext cx="127000" cy="127000"/>
          </a:xfrm>
          <a:prstGeom prst="rect">
            <a:avLst/>
          </a:prstGeom>
          <a:noFill/>
        </p:spPr>
      </p:pic>
      <p:sp>
        <p:nvSpPr>
          <p:cNvPr id="503" name="Freeform 503"/>
          <p:cNvSpPr/>
          <p:nvPr/>
        </p:nvSpPr>
        <p:spPr>
          <a:xfrm flipV="1">
            <a:off x="6727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4" name="Picture 50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pic>
        <p:nvPicPr>
          <p:cNvPr id="505" name="Picture 50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sp>
        <p:nvSpPr>
          <p:cNvPr id="506" name="Freeform 506"/>
          <p:cNvSpPr/>
          <p:nvPr/>
        </p:nvSpPr>
        <p:spPr>
          <a:xfrm flipV="1">
            <a:off x="6829425" y="3876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7" name="Picture 5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918325" y="3724275"/>
            <a:ext cx="127000" cy="127000"/>
          </a:xfrm>
          <a:prstGeom prst="rect">
            <a:avLst/>
          </a:prstGeom>
          <a:noFill/>
        </p:spPr>
      </p:pic>
      <p:sp>
        <p:nvSpPr>
          <p:cNvPr id="508" name="Freeform 508"/>
          <p:cNvSpPr/>
          <p:nvPr/>
        </p:nvSpPr>
        <p:spPr>
          <a:xfrm flipV="1">
            <a:off x="6931025" y="3736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9" name="Picture 50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pic>
        <p:nvPicPr>
          <p:cNvPr id="510" name="Picture 5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sp>
        <p:nvSpPr>
          <p:cNvPr id="511" name="Freeform 511"/>
          <p:cNvSpPr/>
          <p:nvPr/>
        </p:nvSpPr>
        <p:spPr>
          <a:xfrm flipV="1">
            <a:off x="7019925" y="3978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2" name="Picture 5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pic>
        <p:nvPicPr>
          <p:cNvPr id="513" name="Picture 5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sp>
        <p:nvSpPr>
          <p:cNvPr id="514" name="Freeform 514"/>
          <p:cNvSpPr/>
          <p:nvPr/>
        </p:nvSpPr>
        <p:spPr>
          <a:xfrm flipV="1">
            <a:off x="71215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5" name="Picture 5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210425" y="3940175"/>
            <a:ext cx="127000" cy="127000"/>
          </a:xfrm>
          <a:prstGeom prst="rect">
            <a:avLst/>
          </a:prstGeom>
          <a:noFill/>
        </p:spPr>
      </p:pic>
      <p:sp>
        <p:nvSpPr>
          <p:cNvPr id="516" name="Freeform 516"/>
          <p:cNvSpPr/>
          <p:nvPr/>
        </p:nvSpPr>
        <p:spPr>
          <a:xfrm flipV="1">
            <a:off x="7223125" y="39528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7" name="Picture 5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7312025" y="4092575"/>
            <a:ext cx="127000" cy="127000"/>
          </a:xfrm>
          <a:prstGeom prst="rect">
            <a:avLst/>
          </a:prstGeom>
          <a:noFill/>
        </p:spPr>
      </p:pic>
      <p:sp>
        <p:nvSpPr>
          <p:cNvPr id="518" name="Freeform 518"/>
          <p:cNvSpPr/>
          <p:nvPr/>
        </p:nvSpPr>
        <p:spPr>
          <a:xfrm flipV="1">
            <a:off x="7324725" y="4105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9" name="Picture 5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400925" y="3978275"/>
            <a:ext cx="127000" cy="127000"/>
          </a:xfrm>
          <a:prstGeom prst="rect">
            <a:avLst/>
          </a:prstGeom>
          <a:noFill/>
        </p:spPr>
      </p:pic>
      <p:sp>
        <p:nvSpPr>
          <p:cNvPr id="520" name="Freeform 520"/>
          <p:cNvSpPr/>
          <p:nvPr/>
        </p:nvSpPr>
        <p:spPr>
          <a:xfrm flipV="1">
            <a:off x="7413625" y="3990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1" name="Picture 5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pic>
        <p:nvPicPr>
          <p:cNvPr id="522" name="Picture 5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sp>
        <p:nvSpPr>
          <p:cNvPr id="523" name="Freeform 523"/>
          <p:cNvSpPr/>
          <p:nvPr/>
        </p:nvSpPr>
        <p:spPr>
          <a:xfrm flipV="1">
            <a:off x="7515225" y="4498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4" name="Picture 5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7604125" y="4359275"/>
            <a:ext cx="127000" cy="127000"/>
          </a:xfrm>
          <a:prstGeom prst="rect">
            <a:avLst/>
          </a:prstGeom>
          <a:noFill/>
        </p:spPr>
      </p:pic>
      <p:sp>
        <p:nvSpPr>
          <p:cNvPr id="525" name="Freeform 525"/>
          <p:cNvSpPr/>
          <p:nvPr/>
        </p:nvSpPr>
        <p:spPr>
          <a:xfrm flipV="1">
            <a:off x="7616825" y="4371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6" name="Picture 5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705725" y="4156075"/>
            <a:ext cx="127000" cy="127000"/>
          </a:xfrm>
          <a:prstGeom prst="rect">
            <a:avLst/>
          </a:prstGeom>
          <a:noFill/>
        </p:spPr>
      </p:pic>
      <p:sp>
        <p:nvSpPr>
          <p:cNvPr id="527" name="Freeform 527"/>
          <p:cNvSpPr/>
          <p:nvPr/>
        </p:nvSpPr>
        <p:spPr>
          <a:xfrm flipV="1">
            <a:off x="7718425" y="4168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8" name="Picture 5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794625" y="4295775"/>
            <a:ext cx="127000" cy="127000"/>
          </a:xfrm>
          <a:prstGeom prst="rect">
            <a:avLst/>
          </a:prstGeom>
          <a:noFill/>
        </p:spPr>
      </p:pic>
      <p:sp>
        <p:nvSpPr>
          <p:cNvPr id="529" name="Freeform 529"/>
          <p:cNvSpPr/>
          <p:nvPr/>
        </p:nvSpPr>
        <p:spPr>
          <a:xfrm flipV="1">
            <a:off x="7807325" y="4308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0" name="Picture 5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pic>
        <p:nvPicPr>
          <p:cNvPr id="531" name="Picture 5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sp>
        <p:nvSpPr>
          <p:cNvPr id="532" name="Freeform 532"/>
          <p:cNvSpPr/>
          <p:nvPr/>
        </p:nvSpPr>
        <p:spPr>
          <a:xfrm flipV="1">
            <a:off x="7908925" y="4397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3" name="Picture 5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pic>
        <p:nvPicPr>
          <p:cNvPr id="534" name="Picture 5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sp>
        <p:nvSpPr>
          <p:cNvPr id="535" name="Freeform 535"/>
          <p:cNvSpPr/>
          <p:nvPr/>
        </p:nvSpPr>
        <p:spPr>
          <a:xfrm flipV="1">
            <a:off x="8010525" y="4702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6" name="Picture 53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a:xfrm>
            <a:off x="4318000" y="3365500"/>
            <a:ext cx="4254500" cy="1104900"/>
          </a:xfrm>
          <a:prstGeom prst="rect">
            <a:avLst/>
          </a:prstGeom>
          <a:noFill/>
        </p:spPr>
      </p:pic>
      <p:sp>
        <p:nvSpPr>
          <p:cNvPr id="537" name="Freeform 537"/>
          <p:cNvSpPr/>
          <p:nvPr/>
        </p:nvSpPr>
        <p:spPr>
          <a:xfrm flipV="1">
            <a:off x="4381500" y="3416300"/>
            <a:ext cx="4114800" cy="952500"/>
          </a:xfrm>
          <a:custGeom>
            <a:avLst/>
            <a:gdLst/>
            <a:ahLst/>
            <a:cxnLst/>
            <a:rect l="0" t="0" r="0" b="0"/>
            <a:pathLst>
              <a:path w="4114800" h="952500">
                <a:moveTo>
                  <a:pt x="0" y="952500"/>
                </a:moveTo>
                <a:lnTo>
                  <a:pt x="4114800" y="0"/>
                </a:lnTo>
              </a:path>
            </a:pathLst>
          </a:custGeom>
          <a:noFill/>
          <a:ln w="25400" cap="flat" cmpd="sng">
            <a:solidFill>
              <a:srgbClr val="F4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8" name="Picture 53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a:xfrm>
            <a:off x="4356100" y="3517900"/>
            <a:ext cx="4241800" cy="1257300"/>
          </a:xfrm>
          <a:prstGeom prst="rect">
            <a:avLst/>
          </a:prstGeom>
          <a:noFill/>
        </p:spPr>
      </p:pic>
      <p:sp>
        <p:nvSpPr>
          <p:cNvPr id="539" name="Freeform 539"/>
          <p:cNvSpPr/>
          <p:nvPr/>
        </p:nvSpPr>
        <p:spPr>
          <a:xfrm flipV="1">
            <a:off x="4419600" y="3568700"/>
            <a:ext cx="4114800" cy="1117600"/>
          </a:xfrm>
          <a:custGeom>
            <a:avLst/>
            <a:gdLst/>
            <a:ahLst/>
            <a:cxnLst/>
            <a:rect l="0" t="0" r="0" b="0"/>
            <a:pathLst>
              <a:path w="4114800" h="1117600">
                <a:moveTo>
                  <a:pt x="0" y="1117600"/>
                </a:moveTo>
                <a:cubicBezTo>
                  <a:pt x="787400" y="1109134"/>
                  <a:pt x="1574800" y="1100667"/>
                  <a:pt x="2260600" y="914400"/>
                </a:cubicBezTo>
                <a:cubicBezTo>
                  <a:pt x="2946400" y="728133"/>
                  <a:pt x="4114800" y="0"/>
                  <a:pt x="4114800" y="0"/>
                </a:cubicBezTo>
              </a:path>
            </a:pathLst>
          </a:custGeom>
          <a:noFill/>
          <a:ln w="25400" cap="flat" cmpd="sng">
            <a:solidFill>
              <a:srgbClr val="248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0" name="Rectangle 540"/>
          <p:cNvSpPr/>
          <p:nvPr/>
        </p:nvSpPr>
        <p:spPr>
          <a:xfrm>
            <a:off x="2441099" y="-6766"/>
            <a:ext cx="7361439" cy="677108"/>
          </a:xfrm>
          <a:prstGeom prst="rect">
            <a:avLst/>
          </a:prstGeom>
        </p:spPr>
        <p:txBody>
          <a:bodyPr wrap="none" lIns="0" tIns="0" rIns="0" bIns="0">
            <a:spAutoFit/>
          </a:bodyPr>
          <a:lstStyle/>
          <a:p>
            <a:pPr>
              <a:tabLst>
                <a:tab pos="2620324" algn="l"/>
                <a:tab pos="4851613" algn="l"/>
              </a:tabLst>
            </a:pPr>
            <a:r>
              <a:rPr lang="en-US" sz="4400" dirty="0">
                <a:solidFill>
                  <a:srgbClr val="000000"/>
                </a:solidFill>
                <a:latin typeface="Calibri"/>
              </a:rPr>
              <a:t>Supervised	Learning:	</a:t>
            </a:r>
            <a:r>
              <a:rPr lang="en-US" sz="4400" spc="-79" dirty="0">
                <a:solidFill>
                  <a:srgbClr val="000000"/>
                </a:solidFill>
                <a:latin typeface="Calibri"/>
              </a:rPr>
              <a:t>R</a:t>
            </a:r>
            <a:r>
              <a:rPr lang="en-US" sz="4400" dirty="0">
                <a:solidFill>
                  <a:srgbClr val="000000"/>
                </a:solidFill>
                <a:latin typeface="Calibri"/>
              </a:rPr>
              <a:t>eg</a:t>
            </a:r>
            <a:r>
              <a:rPr lang="en-US" sz="4400" spc="-57" dirty="0">
                <a:solidFill>
                  <a:srgbClr val="000000"/>
                </a:solidFill>
                <a:latin typeface="Calibri"/>
              </a:rPr>
              <a:t>r</a:t>
            </a:r>
            <a:r>
              <a:rPr lang="en-US" sz="4400" dirty="0">
                <a:solidFill>
                  <a:srgbClr val="000000"/>
                </a:solidFill>
                <a:latin typeface="Calibri"/>
              </a:rPr>
              <a:t>ession</a:t>
            </a:r>
          </a:p>
        </p:txBody>
      </p:sp>
      <p:sp>
        <p:nvSpPr>
          <p:cNvPr id="541" name="Rectangle 541"/>
          <p:cNvSpPr/>
          <p:nvPr/>
        </p:nvSpPr>
        <p:spPr>
          <a:xfrm>
            <a:off x="2072641" y="1045486"/>
            <a:ext cx="5787803" cy="492443"/>
          </a:xfrm>
          <a:prstGeom prst="rect">
            <a:avLst/>
          </a:prstGeom>
        </p:spPr>
        <p:txBody>
          <a:bodyPr wrap="none" lIns="0" tIns="0" rIns="0" bIns="0">
            <a:spAutoFit/>
          </a:bodyPr>
          <a:lstStyle/>
          <a:p>
            <a:pPr>
              <a:tabLst>
                <a:tab pos="1381983" algn="l"/>
                <a:tab pos="2069592" algn="l"/>
                <a:tab pos="2725249" algn="l"/>
                <a:tab pos="3412616" algn="l"/>
                <a:tab pos="4068274" algn="l"/>
                <a:tab pos="4571519" algn="l"/>
                <a:tab pos="5263641" algn="l"/>
              </a:tabLst>
            </a:pPr>
            <a:r>
              <a:rPr lang="en-US" sz="3200" spc="1579" dirty="0">
                <a:solidFill>
                  <a:srgbClr val="000000"/>
                </a:solidFill>
                <a:latin typeface="Arial"/>
              </a:rPr>
              <a:t>•</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x</a:t>
            </a:r>
            <a:r>
              <a:rPr lang="en-US" sz="3181" baseline="-33333" dirty="0">
                <a:solidFill>
                  <a:srgbClr val="000000"/>
                </a:solidFill>
                <a:latin typeface="Calibri"/>
              </a:rPr>
              <a:t>2</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2</a:t>
            </a:r>
            <a:r>
              <a:rPr lang="en-US" sz="3200" dirty="0">
                <a:solidFill>
                  <a:srgbClr val="000000"/>
                </a:solidFill>
                <a:latin typeface="Calibri"/>
              </a:rPr>
              <a:t>),	...,	(</a:t>
            </a:r>
            <a:r>
              <a:rPr lang="en-US" sz="3200" dirty="0">
                <a:solidFill>
                  <a:srgbClr val="000000"/>
                </a:solidFill>
                <a:latin typeface="Arial"/>
              </a:rPr>
              <a:t>x</a:t>
            </a:r>
            <a:r>
              <a:rPr lang="en-US" sz="3181" baseline="-33333" dirty="0">
                <a:solidFill>
                  <a:srgbClr val="000000"/>
                </a:solidFill>
                <a:latin typeface="Calibri"/>
              </a:rPr>
              <a:t>n</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n</a:t>
            </a:r>
            <a:r>
              <a:rPr lang="en-US" sz="3200" dirty="0">
                <a:solidFill>
                  <a:srgbClr val="000000"/>
                </a:solidFill>
                <a:latin typeface="Calibri"/>
              </a:rPr>
              <a:t>)</a:t>
            </a:r>
          </a:p>
        </p:txBody>
      </p:sp>
      <p:sp>
        <p:nvSpPr>
          <p:cNvPr id="542" name="Rectangle 542"/>
          <p:cNvSpPr/>
          <p:nvPr/>
        </p:nvSpPr>
        <p:spPr>
          <a:xfrm>
            <a:off x="2072640" y="1629686"/>
            <a:ext cx="7386638" cy="492443"/>
          </a:xfrm>
          <a:prstGeom prst="rect">
            <a:avLst/>
          </a:prstGeom>
        </p:spPr>
        <p:txBody>
          <a:bodyPr wrap="none" lIns="0" tIns="0" rIns="0" bIns="0">
            <a:spAutoFit/>
          </a:bodyPr>
          <a:lstStyle/>
          <a:p>
            <a:pPr>
              <a:tabLst>
                <a:tab pos="1359062" algn="l"/>
                <a:tab pos="1646712" algn="l"/>
                <a:tab pos="3121025" algn="l"/>
                <a:tab pos="3891023" algn="l"/>
                <a:tab pos="4330382" algn="l"/>
                <a:tab pos="5590158" algn="l"/>
                <a:tab pos="6856476" algn="l"/>
                <a:tab pos="6856476" algn="l"/>
              </a:tabLst>
            </a:pPr>
            <a:r>
              <a:rPr lang="en-US" sz="3200" spc="1579" dirty="0">
                <a:solidFill>
                  <a:srgbClr val="000000"/>
                </a:solidFill>
                <a:latin typeface="Arial"/>
              </a:rPr>
              <a:t>•</a:t>
            </a:r>
            <a:r>
              <a:rPr lang="en-US" sz="3200" dirty="0">
                <a:solidFill>
                  <a:srgbClr val="000000"/>
                </a:solidFill>
                <a:latin typeface="Calibri"/>
              </a:rPr>
              <a:t>Learn	a	function	</a:t>
            </a:r>
            <a:r>
              <a:rPr lang="en-US" sz="3200" dirty="0">
                <a:solidFill>
                  <a:srgbClr val="000000"/>
                </a:solidFill>
                <a:latin typeface="Arial"/>
              </a:rPr>
              <a:t>f</a:t>
            </a:r>
            <a:r>
              <a:rPr lang="en-US" sz="3200" dirty="0">
                <a:solidFill>
                  <a:srgbClr val="000000"/>
                </a:solidFill>
                <a:latin typeface="Calibri"/>
              </a:rPr>
              <a:t>(</a:t>
            </a:r>
            <a:r>
              <a:rPr lang="en-US" sz="3200" dirty="0">
                <a:solidFill>
                  <a:srgbClr val="000000"/>
                </a:solidFill>
                <a:latin typeface="Arial"/>
              </a:rPr>
              <a:t>x</a:t>
            </a:r>
            <a:r>
              <a:rPr lang="en-US" sz="3200" dirty="0">
                <a:solidFill>
                  <a:srgbClr val="000000"/>
                </a:solidFill>
                <a:latin typeface="Calibri"/>
              </a:rPr>
              <a:t>)	</a:t>
            </a:r>
            <a:r>
              <a:rPr lang="en-US" sz="3200" spc="-27" dirty="0">
                <a:solidFill>
                  <a:srgbClr val="000000"/>
                </a:solidFill>
                <a:latin typeface="Calibri"/>
              </a:rPr>
              <a:t>t</a:t>
            </a:r>
            <a:r>
              <a:rPr lang="en-US" sz="3200" dirty="0">
                <a:solidFill>
                  <a:srgbClr val="000000"/>
                </a:solidFill>
                <a:latin typeface="Calibri"/>
              </a:rPr>
              <a:t>o	p</a:t>
            </a:r>
            <a:r>
              <a:rPr lang="en-US" sz="3200" spc="-46" dirty="0">
                <a:solidFill>
                  <a:srgbClr val="000000"/>
                </a:solidFill>
                <a:latin typeface="Calibri"/>
              </a:rPr>
              <a:t>r</a:t>
            </a:r>
            <a:r>
              <a:rPr lang="en-US" sz="3200" dirty="0">
                <a:solidFill>
                  <a:srgbClr val="000000"/>
                </a:solidFill>
                <a:latin typeface="Calibri"/>
              </a:rPr>
              <a:t>edict	</a:t>
            </a:r>
            <a:r>
              <a:rPr lang="en-US" sz="3200" spc="731" dirty="0">
                <a:solidFill>
                  <a:srgbClr val="000000"/>
                </a:solidFill>
                <a:latin typeface="Arial"/>
              </a:rPr>
              <a:t>y</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	</a:t>
            </a:r>
          </a:p>
        </p:txBody>
      </p:sp>
      <p:sp>
        <p:nvSpPr>
          <p:cNvPr id="543" name="Rectangle 543"/>
          <p:cNvSpPr/>
          <p:nvPr/>
        </p:nvSpPr>
        <p:spPr>
          <a:xfrm>
            <a:off x="2529839" y="2223853"/>
            <a:ext cx="4496872" cy="430887"/>
          </a:xfrm>
          <a:prstGeom prst="rect">
            <a:avLst/>
          </a:prstGeom>
        </p:spPr>
        <p:txBody>
          <a:bodyPr wrap="none" lIns="0" tIns="0" rIns="0" bIns="0">
            <a:spAutoFit/>
          </a:bodyPr>
          <a:lstStyle/>
          <a:p>
            <a:pPr>
              <a:tabLst>
                <a:tab pos="842921" algn="l"/>
                <a:tab pos="2534577" algn="l"/>
                <a:tab pos="2971253" algn="l"/>
              </a:tabLst>
            </a:pPr>
            <a:r>
              <a:rPr lang="en-US" sz="2800" spc="693" dirty="0">
                <a:solidFill>
                  <a:srgbClr val="000000"/>
                </a:solidFill>
                <a:latin typeface="Arial"/>
              </a:rPr>
              <a:t>–</a:t>
            </a:r>
            <a:r>
              <a:rPr lang="en-US" sz="2800" spc="640" dirty="0">
                <a:solidFill>
                  <a:srgbClr val="000000"/>
                </a:solidFill>
                <a:latin typeface="Arial"/>
              </a:rPr>
              <a:t>y</a:t>
            </a:r>
            <a:r>
              <a:rPr lang="en-US" sz="2800" dirty="0">
                <a:solidFill>
                  <a:srgbClr val="000000"/>
                </a:solidFill>
                <a:latin typeface="Calibri"/>
              </a:rPr>
              <a:t>is	</a:t>
            </a:r>
            <a:r>
              <a:rPr lang="en-US" sz="2800" spc="-41" dirty="0">
                <a:solidFill>
                  <a:srgbClr val="000000"/>
                </a:solidFill>
                <a:latin typeface="Calibri"/>
              </a:rPr>
              <a:t>r</a:t>
            </a:r>
            <a:r>
              <a:rPr lang="en-US" sz="2800" dirty="0">
                <a:solidFill>
                  <a:srgbClr val="000000"/>
                </a:solidFill>
                <a:latin typeface="Calibri"/>
              </a:rPr>
              <a:t>eal</a:t>
            </a:r>
            <a:r>
              <a:rPr lang="en-US" sz="2800" spc="-17" dirty="0">
                <a:solidFill>
                  <a:srgbClr val="000000"/>
                </a:solidFill>
                <a:latin typeface="Calibri"/>
              </a:rPr>
              <a:t>-</a:t>
            </a:r>
            <a:r>
              <a:rPr lang="en-US" sz="2800" spc="-43" dirty="0">
                <a:solidFill>
                  <a:srgbClr val="000000"/>
                </a:solidFill>
                <a:latin typeface="Calibri"/>
              </a:rPr>
              <a:t>v</a:t>
            </a:r>
            <a:r>
              <a:rPr lang="en-US" sz="2800" dirty="0">
                <a:solidFill>
                  <a:srgbClr val="000000"/>
                </a:solidFill>
                <a:latin typeface="Calibri"/>
              </a:rPr>
              <a:t>alued	==	</a:t>
            </a:r>
            <a:r>
              <a:rPr lang="en-US" sz="2800" spc="-40" dirty="0">
                <a:solidFill>
                  <a:srgbClr val="000000"/>
                </a:solidFill>
                <a:latin typeface="Calibri"/>
              </a:rPr>
              <a:t>r</a:t>
            </a:r>
            <a:r>
              <a:rPr lang="en-US" sz="2800" dirty="0">
                <a:solidFill>
                  <a:srgbClr val="000000"/>
                </a:solidFill>
                <a:latin typeface="Calibri"/>
              </a:rPr>
              <a:t>eg</a:t>
            </a:r>
            <a:r>
              <a:rPr lang="en-US" sz="2800" spc="-40" dirty="0">
                <a:solidFill>
                  <a:srgbClr val="000000"/>
                </a:solidFill>
                <a:latin typeface="Calibri"/>
              </a:rPr>
              <a:t>r</a:t>
            </a:r>
            <a:r>
              <a:rPr lang="en-US" sz="2800" dirty="0">
                <a:solidFill>
                  <a:srgbClr val="000000"/>
                </a:solidFill>
                <a:latin typeface="Calibri"/>
              </a:rPr>
              <a:t>ession</a:t>
            </a:r>
          </a:p>
        </p:txBody>
      </p:sp>
      <p:sp>
        <p:nvSpPr>
          <p:cNvPr id="544" name="Rectangle 544"/>
          <p:cNvSpPr/>
          <p:nvPr/>
        </p:nvSpPr>
        <p:spPr>
          <a:xfrm>
            <a:off x="3663060" y="5713625"/>
            <a:ext cx="91372" cy="215444"/>
          </a:xfrm>
          <a:prstGeom prst="rect">
            <a:avLst/>
          </a:prstGeom>
        </p:spPr>
        <p:txBody>
          <a:bodyPr wrap="none" lIns="0" tIns="0" rIns="0" bIns="0">
            <a:spAutoFit/>
          </a:bodyPr>
          <a:lstStyle/>
          <a:p>
            <a:r>
              <a:rPr lang="en-US" sz="1400" dirty="0">
                <a:solidFill>
                  <a:srgbClr val="000000"/>
                </a:solidFill>
                <a:latin typeface="Calibri"/>
              </a:rPr>
              <a:t>0</a:t>
            </a:r>
          </a:p>
        </p:txBody>
      </p:sp>
      <p:sp>
        <p:nvSpPr>
          <p:cNvPr id="545" name="Rectangle 545"/>
          <p:cNvSpPr/>
          <p:nvPr/>
        </p:nvSpPr>
        <p:spPr>
          <a:xfrm>
            <a:off x="3663060" y="5406160"/>
            <a:ext cx="91372" cy="215444"/>
          </a:xfrm>
          <a:prstGeom prst="rect">
            <a:avLst/>
          </a:prstGeom>
        </p:spPr>
        <p:txBody>
          <a:bodyPr wrap="none" lIns="0" tIns="0" rIns="0" bIns="0">
            <a:spAutoFit/>
          </a:bodyPr>
          <a:lstStyle/>
          <a:p>
            <a:r>
              <a:rPr lang="en-US" sz="1400" dirty="0">
                <a:solidFill>
                  <a:srgbClr val="000000"/>
                </a:solidFill>
                <a:latin typeface="Calibri"/>
              </a:rPr>
              <a:t>1</a:t>
            </a:r>
          </a:p>
        </p:txBody>
      </p:sp>
      <p:sp>
        <p:nvSpPr>
          <p:cNvPr id="546" name="Rectangle 546"/>
          <p:cNvSpPr/>
          <p:nvPr/>
        </p:nvSpPr>
        <p:spPr>
          <a:xfrm>
            <a:off x="3663060" y="5098695"/>
            <a:ext cx="91372" cy="215444"/>
          </a:xfrm>
          <a:prstGeom prst="rect">
            <a:avLst/>
          </a:prstGeom>
        </p:spPr>
        <p:txBody>
          <a:bodyPr wrap="none" lIns="0" tIns="0" rIns="0" bIns="0">
            <a:spAutoFit/>
          </a:bodyPr>
          <a:lstStyle/>
          <a:p>
            <a:r>
              <a:rPr lang="en-US" sz="1400" dirty="0">
                <a:solidFill>
                  <a:srgbClr val="000000"/>
                </a:solidFill>
                <a:latin typeface="Calibri"/>
              </a:rPr>
              <a:t>2</a:t>
            </a:r>
          </a:p>
        </p:txBody>
      </p:sp>
      <p:sp>
        <p:nvSpPr>
          <p:cNvPr id="547" name="Rectangle 547"/>
          <p:cNvSpPr/>
          <p:nvPr/>
        </p:nvSpPr>
        <p:spPr>
          <a:xfrm>
            <a:off x="3663060" y="4791230"/>
            <a:ext cx="91372" cy="215444"/>
          </a:xfrm>
          <a:prstGeom prst="rect">
            <a:avLst/>
          </a:prstGeom>
        </p:spPr>
        <p:txBody>
          <a:bodyPr wrap="none" lIns="0" tIns="0" rIns="0" bIns="0">
            <a:spAutoFit/>
          </a:bodyPr>
          <a:lstStyle/>
          <a:p>
            <a:r>
              <a:rPr lang="en-US" sz="1400" dirty="0">
                <a:solidFill>
                  <a:srgbClr val="000000"/>
                </a:solidFill>
                <a:latin typeface="Calibri"/>
              </a:rPr>
              <a:t>3</a:t>
            </a:r>
          </a:p>
        </p:txBody>
      </p:sp>
      <p:sp>
        <p:nvSpPr>
          <p:cNvPr id="548" name="Rectangle 548"/>
          <p:cNvSpPr/>
          <p:nvPr/>
        </p:nvSpPr>
        <p:spPr>
          <a:xfrm>
            <a:off x="3663060" y="4483766"/>
            <a:ext cx="91372" cy="215444"/>
          </a:xfrm>
          <a:prstGeom prst="rect">
            <a:avLst/>
          </a:prstGeom>
        </p:spPr>
        <p:txBody>
          <a:bodyPr wrap="none" lIns="0" tIns="0" rIns="0" bIns="0">
            <a:spAutoFit/>
          </a:bodyPr>
          <a:lstStyle/>
          <a:p>
            <a:r>
              <a:rPr lang="en-US" sz="1400" dirty="0">
                <a:solidFill>
                  <a:srgbClr val="000000"/>
                </a:solidFill>
                <a:latin typeface="Calibri"/>
              </a:rPr>
              <a:t>4</a:t>
            </a:r>
          </a:p>
        </p:txBody>
      </p:sp>
      <p:sp>
        <p:nvSpPr>
          <p:cNvPr id="549" name="Rectangle 549"/>
          <p:cNvSpPr/>
          <p:nvPr/>
        </p:nvSpPr>
        <p:spPr>
          <a:xfrm>
            <a:off x="3663060" y="4176300"/>
            <a:ext cx="91372" cy="215444"/>
          </a:xfrm>
          <a:prstGeom prst="rect">
            <a:avLst/>
          </a:prstGeom>
        </p:spPr>
        <p:txBody>
          <a:bodyPr wrap="none" lIns="0" tIns="0" rIns="0" bIns="0">
            <a:spAutoFit/>
          </a:bodyPr>
          <a:lstStyle/>
          <a:p>
            <a:r>
              <a:rPr lang="en-US" sz="1400" dirty="0">
                <a:solidFill>
                  <a:srgbClr val="000000"/>
                </a:solidFill>
                <a:latin typeface="Calibri"/>
              </a:rPr>
              <a:t>5</a:t>
            </a:r>
          </a:p>
        </p:txBody>
      </p:sp>
      <p:sp>
        <p:nvSpPr>
          <p:cNvPr id="550" name="Rectangle 550"/>
          <p:cNvSpPr/>
          <p:nvPr/>
        </p:nvSpPr>
        <p:spPr>
          <a:xfrm>
            <a:off x="3663060" y="3868836"/>
            <a:ext cx="91372" cy="215444"/>
          </a:xfrm>
          <a:prstGeom prst="rect">
            <a:avLst/>
          </a:prstGeom>
        </p:spPr>
        <p:txBody>
          <a:bodyPr wrap="none" lIns="0" tIns="0" rIns="0" bIns="0">
            <a:spAutoFit/>
          </a:bodyPr>
          <a:lstStyle/>
          <a:p>
            <a:r>
              <a:rPr lang="en-US" sz="1400" dirty="0">
                <a:solidFill>
                  <a:srgbClr val="000000"/>
                </a:solidFill>
                <a:latin typeface="Calibri"/>
              </a:rPr>
              <a:t>6</a:t>
            </a:r>
          </a:p>
        </p:txBody>
      </p:sp>
      <p:sp>
        <p:nvSpPr>
          <p:cNvPr id="551" name="Rectangle 551"/>
          <p:cNvSpPr/>
          <p:nvPr/>
        </p:nvSpPr>
        <p:spPr>
          <a:xfrm>
            <a:off x="3663060" y="3561371"/>
            <a:ext cx="91372" cy="215444"/>
          </a:xfrm>
          <a:prstGeom prst="rect">
            <a:avLst/>
          </a:prstGeom>
        </p:spPr>
        <p:txBody>
          <a:bodyPr wrap="none" lIns="0" tIns="0" rIns="0" bIns="0">
            <a:spAutoFit/>
          </a:bodyPr>
          <a:lstStyle/>
          <a:p>
            <a:r>
              <a:rPr lang="en-US" sz="1400" dirty="0">
                <a:solidFill>
                  <a:srgbClr val="000000"/>
                </a:solidFill>
                <a:latin typeface="Calibri"/>
              </a:rPr>
              <a:t>7</a:t>
            </a:r>
          </a:p>
        </p:txBody>
      </p:sp>
      <p:sp>
        <p:nvSpPr>
          <p:cNvPr id="552" name="Rectangle 552"/>
          <p:cNvSpPr/>
          <p:nvPr/>
        </p:nvSpPr>
        <p:spPr>
          <a:xfrm>
            <a:off x="3663060" y="3253907"/>
            <a:ext cx="91372" cy="215444"/>
          </a:xfrm>
          <a:prstGeom prst="rect">
            <a:avLst/>
          </a:prstGeom>
        </p:spPr>
        <p:txBody>
          <a:bodyPr wrap="none" lIns="0" tIns="0" rIns="0" bIns="0">
            <a:spAutoFit/>
          </a:bodyPr>
          <a:lstStyle/>
          <a:p>
            <a:r>
              <a:rPr lang="en-US" sz="1400" dirty="0">
                <a:solidFill>
                  <a:srgbClr val="000000"/>
                </a:solidFill>
                <a:latin typeface="Calibri"/>
              </a:rPr>
              <a:t>8</a:t>
            </a:r>
          </a:p>
        </p:txBody>
      </p:sp>
      <p:sp>
        <p:nvSpPr>
          <p:cNvPr id="553" name="Rectangle 553"/>
          <p:cNvSpPr/>
          <p:nvPr/>
        </p:nvSpPr>
        <p:spPr>
          <a:xfrm>
            <a:off x="3663060" y="2946441"/>
            <a:ext cx="91372" cy="215444"/>
          </a:xfrm>
          <a:prstGeom prst="rect">
            <a:avLst/>
          </a:prstGeom>
        </p:spPr>
        <p:txBody>
          <a:bodyPr wrap="none" lIns="0" tIns="0" rIns="0" bIns="0">
            <a:spAutoFit/>
          </a:bodyPr>
          <a:lstStyle/>
          <a:p>
            <a:r>
              <a:rPr lang="en-US" sz="1400" dirty="0">
                <a:solidFill>
                  <a:srgbClr val="000000"/>
                </a:solidFill>
                <a:latin typeface="Calibri"/>
              </a:rPr>
              <a:t>9</a:t>
            </a:r>
          </a:p>
        </p:txBody>
      </p:sp>
      <p:sp>
        <p:nvSpPr>
          <p:cNvPr id="554" name="Rectangle 554"/>
          <p:cNvSpPr/>
          <p:nvPr/>
        </p:nvSpPr>
        <p:spPr>
          <a:xfrm>
            <a:off x="3737906" y="5935006"/>
            <a:ext cx="5341847" cy="215444"/>
          </a:xfrm>
          <a:prstGeom prst="rect">
            <a:avLst/>
          </a:prstGeom>
        </p:spPr>
        <p:txBody>
          <a:bodyPr wrap="none" lIns="0" tIns="0" rIns="0" bIns="0">
            <a:spAutoFit/>
          </a:bodyPr>
          <a:lstStyle/>
          <a:p>
            <a:pPr>
              <a:tabLst>
                <a:tab pos="985639" algn="l"/>
                <a:tab pos="1971277" algn="l"/>
                <a:tab pos="2956915" algn="l"/>
                <a:tab pos="3942553" algn="l"/>
                <a:tab pos="4928192" algn="l"/>
              </a:tabLst>
            </a:pPr>
            <a:r>
              <a:rPr lang="en-US" sz="1400" dirty="0">
                <a:solidFill>
                  <a:srgbClr val="000000"/>
                </a:solidFill>
                <a:latin typeface="Calibri"/>
              </a:rPr>
              <a:t>1970	1980	1990	2000	2010	2020</a:t>
            </a:r>
          </a:p>
        </p:txBody>
      </p:sp>
      <p:sp>
        <p:nvSpPr>
          <p:cNvPr id="555" name="Rectangle 555"/>
          <p:cNvSpPr/>
          <p:nvPr/>
        </p:nvSpPr>
        <p:spPr>
          <a:xfrm rot="-5400000">
            <a:off x="2094827" y="4237086"/>
            <a:ext cx="2357440" cy="426335"/>
          </a:xfrm>
          <a:prstGeom prst="rect">
            <a:avLst/>
          </a:prstGeom>
        </p:spPr>
        <p:txBody>
          <a:bodyPr wrap="none" lIns="0" tIns="0" rIns="0" bIns="0">
            <a:spAutoFit/>
          </a:bodyPr>
          <a:lstStyle/>
          <a:p>
            <a:pPr>
              <a:tabLst>
                <a:tab pos="850417" algn="l"/>
                <a:tab pos="1313319" algn="l"/>
                <a:tab pos="1614868" algn="l"/>
                <a:tab pos="1866455" algn="l"/>
              </a:tabLst>
            </a:pPr>
            <a:r>
              <a:rPr lang="en-US" sz="1400" b="1" dirty="0">
                <a:solidFill>
                  <a:srgbClr val="000000"/>
                </a:solidFill>
                <a:latin typeface="Calibri"/>
              </a:rPr>
              <a:t>Sep</a:t>
            </a:r>
            <a:r>
              <a:rPr lang="en-US" sz="1400" b="1" spc="-18" dirty="0">
                <a:solidFill>
                  <a:srgbClr val="000000"/>
                </a:solidFill>
                <a:latin typeface="Calibri"/>
              </a:rPr>
              <a:t>t</a:t>
            </a:r>
            <a:r>
              <a:rPr lang="en-US" sz="1400" b="1" dirty="0">
                <a:solidFill>
                  <a:srgbClr val="000000"/>
                </a:solidFill>
                <a:latin typeface="Calibri"/>
              </a:rPr>
              <a:t>ember	A</a:t>
            </a:r>
            <a:r>
              <a:rPr lang="en-US" sz="1400" b="1" spc="-19" dirty="0">
                <a:solidFill>
                  <a:srgbClr val="000000"/>
                </a:solidFill>
                <a:latin typeface="Calibri"/>
              </a:rPr>
              <a:t>r</a:t>
            </a:r>
            <a:r>
              <a:rPr lang="en-US" sz="1400" b="1" dirty="0">
                <a:solidFill>
                  <a:srgbClr val="000000"/>
                </a:solidFill>
                <a:latin typeface="Calibri"/>
              </a:rPr>
              <a:t>ctic	Sea	Ice	Ex</a:t>
            </a:r>
            <a:r>
              <a:rPr lang="en-US" sz="1400" b="1" spc="-18" dirty="0">
                <a:solidFill>
                  <a:srgbClr val="000000"/>
                </a:solidFill>
                <a:latin typeface="Calibri"/>
              </a:rPr>
              <a:t>t</a:t>
            </a:r>
            <a:r>
              <a:rPr lang="en-US" sz="1400" b="1" dirty="0">
                <a:solidFill>
                  <a:srgbClr val="000000"/>
                </a:solidFill>
                <a:latin typeface="Calibri"/>
              </a:rPr>
              <a:t>e</a:t>
            </a:r>
            <a:r>
              <a:rPr lang="en-US" sz="1400" b="1" spc="-14" dirty="0">
                <a:solidFill>
                  <a:srgbClr val="000000"/>
                </a:solidFill>
                <a:latin typeface="Calibri"/>
              </a:rPr>
              <a:t>n</a:t>
            </a:r>
            <a:r>
              <a:rPr lang="en-US" sz="1400" b="1" dirty="0">
                <a:solidFill>
                  <a:srgbClr val="000000"/>
                </a:solidFill>
                <a:latin typeface="Calibri"/>
              </a:rPr>
              <a:t>t</a:t>
            </a:r>
          </a:p>
          <a:p>
            <a:pPr marL="514730">
              <a:lnSpc>
                <a:spcPts val="1700"/>
              </a:lnSpc>
              <a:tabLst>
                <a:tab pos="1332770" algn="l"/>
                <a:tab pos="1539338" algn="l"/>
              </a:tabLst>
            </a:pPr>
            <a:r>
              <a:rPr lang="en-US" sz="1400" b="1" dirty="0">
                <a:solidFill>
                  <a:srgbClr val="000000"/>
                </a:solidFill>
                <a:latin typeface="Calibri"/>
              </a:rPr>
              <a:t>(1,000,000	sq	km)</a:t>
            </a:r>
          </a:p>
        </p:txBody>
      </p:sp>
      <p:sp>
        <p:nvSpPr>
          <p:cNvPr id="556" name="Rectangle 556"/>
          <p:cNvSpPr/>
          <p:nvPr/>
        </p:nvSpPr>
        <p:spPr>
          <a:xfrm>
            <a:off x="6222893" y="6196499"/>
            <a:ext cx="306174" cy="215444"/>
          </a:xfrm>
          <a:prstGeom prst="rect">
            <a:avLst/>
          </a:prstGeom>
        </p:spPr>
        <p:txBody>
          <a:bodyPr wrap="none" lIns="0" tIns="0" rIns="0" bIns="0">
            <a:spAutoFit/>
          </a:bodyPr>
          <a:lstStyle/>
          <a:p>
            <a:r>
              <a:rPr lang="en-US" sz="1400" b="1" spc="-113" dirty="0">
                <a:solidFill>
                  <a:srgbClr val="000000"/>
                </a:solidFill>
                <a:latin typeface="Calibri"/>
              </a:rPr>
              <a:t>Y</a:t>
            </a:r>
            <a:r>
              <a:rPr lang="en-US" sz="1400" b="1" dirty="0">
                <a:solidFill>
                  <a:srgbClr val="000000"/>
                </a:solidFill>
                <a:latin typeface="Calibri"/>
              </a:rPr>
              <a:t>ear</a:t>
            </a:r>
          </a:p>
        </p:txBody>
      </p:sp>
      <p:sp>
        <p:nvSpPr>
          <p:cNvPr id="557" name="Rectangle 557"/>
          <p:cNvSpPr/>
          <p:nvPr/>
        </p:nvSpPr>
        <p:spPr>
          <a:xfrm>
            <a:off x="1615439" y="6548359"/>
            <a:ext cx="5745804" cy="215444"/>
          </a:xfrm>
          <a:prstGeom prst="rect">
            <a:avLst/>
          </a:prstGeom>
        </p:spPr>
        <p:txBody>
          <a:bodyPr wrap="none" lIns="0" tIns="0" rIns="0" bIns="0">
            <a:spAutoFit/>
          </a:bodyPr>
          <a:lstStyle/>
          <a:p>
            <a:pPr>
              <a:tabLst>
                <a:tab pos="377238" algn="l"/>
                <a:tab pos="764895" algn="l"/>
                <a:tab pos="961738" algn="l"/>
                <a:tab pos="1364081" algn="l"/>
                <a:tab pos="1930801" algn="l"/>
                <a:tab pos="2118131" algn="l"/>
                <a:tab pos="2796616" algn="l"/>
                <a:tab pos="3599187" algn="l"/>
                <a:tab pos="4191954" algn="l"/>
                <a:tab pos="4457055" algn="l"/>
                <a:tab pos="5090467" algn="l"/>
                <a:tab pos="5220634" algn="l"/>
              </a:tabLst>
            </a:pPr>
            <a:r>
              <a:rPr lang="en-US" sz="1400" dirty="0">
                <a:solidFill>
                  <a:srgbClr val="000000"/>
                </a:solidFill>
                <a:latin typeface="Calibri"/>
              </a:rPr>
              <a:t>Da</a:t>
            </a:r>
            <a:r>
              <a:rPr lang="en-US" sz="1400" spc="-12" dirty="0">
                <a:solidFill>
                  <a:srgbClr val="000000"/>
                </a:solidFill>
                <a:latin typeface="Calibri"/>
              </a:rPr>
              <a:t>t</a:t>
            </a:r>
            <a:r>
              <a:rPr lang="en-US" sz="1400" dirty="0">
                <a:solidFill>
                  <a:srgbClr val="000000"/>
                </a:solidFill>
                <a:latin typeface="Calibri"/>
              </a:rPr>
              <a:t>a	f</a:t>
            </a:r>
            <a:r>
              <a:rPr lang="en-US" sz="1400" spc="-24" dirty="0">
                <a:solidFill>
                  <a:srgbClr val="000000"/>
                </a:solidFill>
                <a:latin typeface="Calibri"/>
              </a:rPr>
              <a:t>r</a:t>
            </a:r>
            <a:r>
              <a:rPr lang="en-US" sz="1400" dirty="0">
                <a:solidFill>
                  <a:srgbClr val="000000"/>
                </a:solidFill>
                <a:latin typeface="Calibri"/>
              </a:rPr>
              <a:t>om	G.	Wi</a:t>
            </a:r>
            <a:r>
              <a:rPr lang="en-US" sz="1400" spc="-14" dirty="0">
                <a:solidFill>
                  <a:srgbClr val="000000"/>
                </a:solidFill>
                <a:latin typeface="Calibri"/>
              </a:rPr>
              <a:t>t</a:t>
            </a:r>
            <a:r>
              <a:rPr lang="en-US" sz="1400" dirty="0">
                <a:solidFill>
                  <a:srgbClr val="000000"/>
                </a:solidFill>
                <a:latin typeface="Calibri"/>
              </a:rPr>
              <a:t>t.	Journal	of	S</a:t>
            </a:r>
            <a:r>
              <a:rPr lang="en-US" sz="1400" spc="-12" dirty="0">
                <a:solidFill>
                  <a:srgbClr val="000000"/>
                </a:solidFill>
                <a:latin typeface="Calibri"/>
              </a:rPr>
              <a:t>t</a:t>
            </a:r>
            <a:r>
              <a:rPr lang="en-US" sz="1400" dirty="0">
                <a:solidFill>
                  <a:srgbClr val="000000"/>
                </a:solidFill>
                <a:latin typeface="Calibri"/>
              </a:rPr>
              <a:t>ati</a:t>
            </a:r>
            <a:r>
              <a:rPr lang="en-US" sz="1400" spc="-13" dirty="0">
                <a:solidFill>
                  <a:srgbClr val="000000"/>
                </a:solidFill>
                <a:latin typeface="Calibri"/>
              </a:rPr>
              <a:t>s</a:t>
            </a:r>
            <a:r>
              <a:rPr lang="en-US" sz="1400" dirty="0">
                <a:solidFill>
                  <a:srgbClr val="000000"/>
                </a:solidFill>
                <a:latin typeface="Calibri"/>
              </a:rPr>
              <a:t>tics	</a:t>
            </a:r>
            <a:r>
              <a:rPr lang="en-US" sz="1400" spc="-16" dirty="0">
                <a:solidFill>
                  <a:srgbClr val="000000"/>
                </a:solidFill>
                <a:latin typeface="Calibri"/>
              </a:rPr>
              <a:t>E</a:t>
            </a:r>
            <a:r>
              <a:rPr lang="en-US" sz="1400" dirty="0">
                <a:solidFill>
                  <a:srgbClr val="000000"/>
                </a:solidFill>
                <a:latin typeface="Calibri"/>
              </a:rPr>
              <a:t>du</a:t>
            </a:r>
            <a:r>
              <a:rPr lang="en-US" sz="1400" spc="-16" dirty="0">
                <a:solidFill>
                  <a:srgbClr val="000000"/>
                </a:solidFill>
                <a:latin typeface="Calibri"/>
              </a:rPr>
              <a:t>c</a:t>
            </a:r>
            <a:r>
              <a:rPr lang="en-US" sz="1400" dirty="0">
                <a:solidFill>
                  <a:srgbClr val="000000"/>
                </a:solidFill>
                <a:latin typeface="Calibri"/>
              </a:rPr>
              <a:t>ation,	</a:t>
            </a:r>
            <a:r>
              <a:rPr lang="en-US" sz="1400" spc="-52" dirty="0">
                <a:solidFill>
                  <a:srgbClr val="000000"/>
                </a:solidFill>
                <a:latin typeface="Calibri"/>
              </a:rPr>
              <a:t>V</a:t>
            </a:r>
            <a:r>
              <a:rPr lang="en-US" sz="1400" dirty="0">
                <a:solidFill>
                  <a:srgbClr val="000000"/>
                </a:solidFill>
                <a:latin typeface="Calibri"/>
              </a:rPr>
              <a:t>olume	21,	Number	1	(2013)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EE2E-C5C9-9742-2A32-83FE27B6C1B3}"/>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6ED3F92D-1222-7684-B507-B6AB8FDD7A40}"/>
              </a:ext>
            </a:extLst>
          </p:cNvPr>
          <p:cNvGraphicFramePr>
            <a:graphicFrameLocks noGrp="1"/>
          </p:cNvGraphicFramePr>
          <p:nvPr>
            <p:ph idx="1"/>
            <p:extLst>
              <p:ext uri="{D42A27DB-BD31-4B8C-83A1-F6EECF244321}">
                <p14:modId xmlns:p14="http://schemas.microsoft.com/office/powerpoint/2010/main" val="224039016"/>
              </p:ext>
            </p:extLst>
          </p:nvPr>
        </p:nvGraphicFramePr>
        <p:xfrm>
          <a:off x="2398143" y="0"/>
          <a:ext cx="6711352" cy="6812620"/>
        </p:xfrm>
        <a:graphic>
          <a:graphicData uri="http://schemas.openxmlformats.org/drawingml/2006/table">
            <a:tbl>
              <a:tblPr firstRow="1" bandRow="1">
                <a:tableStyleId>{5C22544A-7EE6-4342-B048-85BDC9FD1C3A}</a:tableStyleId>
              </a:tblPr>
              <a:tblGrid>
                <a:gridCol w="1677838">
                  <a:extLst>
                    <a:ext uri="{9D8B030D-6E8A-4147-A177-3AD203B41FA5}">
                      <a16:colId xmlns:a16="http://schemas.microsoft.com/office/drawing/2014/main" val="4017665434"/>
                    </a:ext>
                  </a:extLst>
                </a:gridCol>
                <a:gridCol w="1677838">
                  <a:extLst>
                    <a:ext uri="{9D8B030D-6E8A-4147-A177-3AD203B41FA5}">
                      <a16:colId xmlns:a16="http://schemas.microsoft.com/office/drawing/2014/main" val="1307544875"/>
                    </a:ext>
                  </a:extLst>
                </a:gridCol>
                <a:gridCol w="1677838">
                  <a:extLst>
                    <a:ext uri="{9D8B030D-6E8A-4147-A177-3AD203B41FA5}">
                      <a16:colId xmlns:a16="http://schemas.microsoft.com/office/drawing/2014/main" val="2316286050"/>
                    </a:ext>
                  </a:extLst>
                </a:gridCol>
                <a:gridCol w="1677838">
                  <a:extLst>
                    <a:ext uri="{9D8B030D-6E8A-4147-A177-3AD203B41FA5}">
                      <a16:colId xmlns:a16="http://schemas.microsoft.com/office/drawing/2014/main" val="3369583328"/>
                    </a:ext>
                  </a:extLst>
                </a:gridCol>
              </a:tblGrid>
              <a:tr h="625067">
                <a:tc>
                  <a:txBody>
                    <a:bodyPr/>
                    <a:lstStyle/>
                    <a:p>
                      <a:pPr algn="ctr"/>
                      <a:r>
                        <a:rPr lang="en-US" dirty="0"/>
                        <a:t>Plot ID</a:t>
                      </a:r>
                    </a:p>
                  </a:txBody>
                  <a:tcPr anchor="ctr"/>
                </a:tc>
                <a:tc>
                  <a:txBody>
                    <a:bodyPr/>
                    <a:lstStyle/>
                    <a:p>
                      <a:pPr algn="ctr"/>
                      <a:r>
                        <a:rPr lang="en-US" dirty="0"/>
                        <a:t>Size of Plot (sq. meters)</a:t>
                      </a:r>
                    </a:p>
                  </a:txBody>
                  <a:tcPr anchor="ctr"/>
                </a:tc>
                <a:tc>
                  <a:txBody>
                    <a:bodyPr/>
                    <a:lstStyle/>
                    <a:p>
                      <a:pPr algn="ctr" fontAlgn="b"/>
                      <a:r>
                        <a:rPr lang="en-US" dirty="0"/>
                        <a:t>Distance from Airport (km)</a:t>
                      </a:r>
                    </a:p>
                  </a:txBody>
                  <a:tcPr marL="7447" marR="7447" marT="7447" marB="0" anchor="b"/>
                </a:tc>
                <a:tc>
                  <a:txBody>
                    <a:bodyPr/>
                    <a:lstStyle/>
                    <a:p>
                      <a:pPr algn="ctr"/>
                      <a:r>
                        <a:rPr lang="en-US" dirty="0"/>
                        <a:t>Land Price (GHS)</a:t>
                      </a:r>
                    </a:p>
                  </a:txBody>
                  <a:tcPr anchor="ctr"/>
                </a:tc>
                <a:extLst>
                  <a:ext uri="{0D108BD9-81ED-4DB2-BD59-A6C34878D82A}">
                    <a16:rowId xmlns:a16="http://schemas.microsoft.com/office/drawing/2014/main" val="3382990005"/>
                  </a:ext>
                </a:extLst>
              </a:tr>
              <a:tr h="308627">
                <a:tc>
                  <a:txBody>
                    <a:bodyPr/>
                    <a:lstStyle/>
                    <a:p>
                      <a:pPr algn="ctr"/>
                      <a:r>
                        <a:rPr lang="en-US" sz="1400" dirty="0"/>
                        <a:t>1</a:t>
                      </a:r>
                    </a:p>
                  </a:txBody>
                  <a:tcPr anchor="ctr"/>
                </a:tc>
                <a:tc>
                  <a:txBody>
                    <a:bodyPr/>
                    <a:lstStyle/>
                    <a:p>
                      <a:pPr algn="ctr"/>
                      <a:r>
                        <a:rPr lang="en-US" sz="1400"/>
                        <a:t>250</a:t>
                      </a:r>
                    </a:p>
                  </a:txBody>
                  <a:tcPr anchor="ctr"/>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25,000</a:t>
                      </a:r>
                    </a:p>
                  </a:txBody>
                  <a:tcPr anchor="ctr"/>
                </a:tc>
                <a:extLst>
                  <a:ext uri="{0D108BD9-81ED-4DB2-BD59-A6C34878D82A}">
                    <a16:rowId xmlns:a16="http://schemas.microsoft.com/office/drawing/2014/main" val="4216685177"/>
                  </a:ext>
                </a:extLst>
              </a:tr>
              <a:tr h="308627">
                <a:tc>
                  <a:txBody>
                    <a:bodyPr/>
                    <a:lstStyle/>
                    <a:p>
                      <a:pPr algn="ctr"/>
                      <a:r>
                        <a:rPr lang="en-US" sz="1400" dirty="0"/>
                        <a:t>2</a:t>
                      </a:r>
                    </a:p>
                  </a:txBody>
                  <a:tcPr anchor="ctr"/>
                </a:tc>
                <a:tc>
                  <a:txBody>
                    <a:bodyPr/>
                    <a:lstStyle/>
                    <a:p>
                      <a:pPr algn="ctr"/>
                      <a:r>
                        <a:rPr lang="en-US" sz="1400"/>
                        <a:t>300</a:t>
                      </a:r>
                    </a:p>
                  </a:txBody>
                  <a:tcPr anchor="ctr"/>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28,500</a:t>
                      </a:r>
                    </a:p>
                  </a:txBody>
                  <a:tcPr anchor="ctr"/>
                </a:tc>
                <a:extLst>
                  <a:ext uri="{0D108BD9-81ED-4DB2-BD59-A6C34878D82A}">
                    <a16:rowId xmlns:a16="http://schemas.microsoft.com/office/drawing/2014/main" val="2576892697"/>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3</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150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15,750</a:t>
                      </a:r>
                    </a:p>
                  </a:txBody>
                  <a:tcPr marL="9525" marR="9525" marT="9525" marB="0" anchor="ctr"/>
                </a:tc>
                <a:extLst>
                  <a:ext uri="{0D108BD9-81ED-4DB2-BD59-A6C34878D82A}">
                    <a16:rowId xmlns:a16="http://schemas.microsoft.com/office/drawing/2014/main" val="1105676969"/>
                  </a:ext>
                </a:extLst>
              </a:tr>
              <a:tr h="308627">
                <a:tc>
                  <a:txBody>
                    <a:bodyPr/>
                    <a:lstStyle/>
                    <a:p>
                      <a:pPr algn="ctr" fontAlgn="ctr"/>
                      <a:r>
                        <a:rPr lang="en-US" sz="1400" b="0" i="0" u="none" strike="noStrike">
                          <a:solidFill>
                            <a:srgbClr val="000000"/>
                          </a:solidFill>
                          <a:effectLst/>
                          <a:latin typeface="Aptos Narrow" panose="020B00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400</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36,000</a:t>
                      </a:r>
                    </a:p>
                  </a:txBody>
                  <a:tcPr marL="9525" marR="9525" marT="9525" marB="0" anchor="ctr"/>
                </a:tc>
                <a:extLst>
                  <a:ext uri="{0D108BD9-81ED-4DB2-BD59-A6C34878D82A}">
                    <a16:rowId xmlns:a16="http://schemas.microsoft.com/office/drawing/2014/main" val="222021072"/>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45,500</a:t>
                      </a:r>
                    </a:p>
                  </a:txBody>
                  <a:tcPr marL="9525" marR="9525" marT="9525" marB="0" anchor="ctr"/>
                </a:tc>
                <a:extLst>
                  <a:ext uri="{0D108BD9-81ED-4DB2-BD59-A6C34878D82A}">
                    <a16:rowId xmlns:a16="http://schemas.microsoft.com/office/drawing/2014/main" val="2912396278"/>
                  </a:ext>
                </a:extLst>
              </a:tr>
              <a:tr h="308627">
                <a:tc>
                  <a:txBody>
                    <a:bodyPr/>
                    <a:lstStyle/>
                    <a:p>
                      <a:pPr algn="ctr" fontAlgn="ctr"/>
                      <a:r>
                        <a:rPr lang="en-US" sz="1400" b="0" i="0" u="none" strike="noStrike">
                          <a:solidFill>
                            <a:srgbClr val="000000"/>
                          </a:solidFill>
                          <a:effectLst/>
                          <a:latin typeface="Aptos Narrow" panose="020B00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52,200</a:t>
                      </a:r>
                    </a:p>
                  </a:txBody>
                  <a:tcPr marL="9525" marR="9525" marT="9525" marB="0" anchor="ctr"/>
                </a:tc>
                <a:extLst>
                  <a:ext uri="{0D108BD9-81ED-4DB2-BD59-A6C34878D82A}">
                    <a16:rowId xmlns:a16="http://schemas.microsoft.com/office/drawing/2014/main" val="3436481586"/>
                  </a:ext>
                </a:extLst>
              </a:tr>
              <a:tr h="308627">
                <a:tc>
                  <a:txBody>
                    <a:bodyPr/>
                    <a:lstStyle/>
                    <a:p>
                      <a:pPr algn="ctr" fontAlgn="ctr"/>
                      <a:r>
                        <a:rPr lang="en-US" sz="1400" b="0" i="0" u="none" strike="noStrike">
                          <a:solidFill>
                            <a:srgbClr val="000000"/>
                          </a:solidFill>
                          <a:effectLst/>
                          <a:latin typeface="Aptos Narrow" panose="020B00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32,000</a:t>
                      </a:r>
                    </a:p>
                  </a:txBody>
                  <a:tcPr marL="9525" marR="9525" marT="9525" marB="0" anchor="ctr"/>
                </a:tc>
                <a:extLst>
                  <a:ext uri="{0D108BD9-81ED-4DB2-BD59-A6C34878D82A}">
                    <a16:rowId xmlns:a16="http://schemas.microsoft.com/office/drawing/2014/main" val="905456334"/>
                  </a:ext>
                </a:extLst>
              </a:tr>
              <a:tr h="308627">
                <a:tc>
                  <a:txBody>
                    <a:bodyPr/>
                    <a:lstStyle/>
                    <a:p>
                      <a:pPr algn="ctr" fontAlgn="ctr"/>
                      <a:r>
                        <a:rPr lang="en-US" sz="1400" b="0" i="0" u="none" strike="noStrike">
                          <a:solidFill>
                            <a:srgbClr val="000000"/>
                          </a:solidFill>
                          <a:effectLst/>
                          <a:latin typeface="Aptos Narrow" panose="020B00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40,500</a:t>
                      </a:r>
                    </a:p>
                  </a:txBody>
                  <a:tcPr marL="9525" marR="9525" marT="9525" marB="0" anchor="ctr"/>
                </a:tc>
                <a:extLst>
                  <a:ext uri="{0D108BD9-81ED-4DB2-BD59-A6C34878D82A}">
                    <a16:rowId xmlns:a16="http://schemas.microsoft.com/office/drawing/2014/main" val="2031739045"/>
                  </a:ext>
                </a:extLst>
              </a:tr>
              <a:tr h="308627">
                <a:tc>
                  <a:txBody>
                    <a:bodyPr/>
                    <a:lstStyle/>
                    <a:p>
                      <a:pPr algn="ctr" fontAlgn="ctr"/>
                      <a:r>
                        <a:rPr lang="en-US" sz="1400" b="0" i="0" u="none" strike="noStrike">
                          <a:solidFill>
                            <a:srgbClr val="000000"/>
                          </a:solidFill>
                          <a:effectLst/>
                          <a:latin typeface="Aptos Narrow" panose="020B00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200</a:t>
                      </a:r>
                    </a:p>
                  </a:txBody>
                  <a:tcPr marL="9525" marR="9525" marT="9525" marB="0" anchor="ctr"/>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19,000</a:t>
                      </a:r>
                    </a:p>
                  </a:txBody>
                  <a:tcPr marL="9525" marR="9525" marT="9525" marB="0" anchor="ctr"/>
                </a:tc>
                <a:extLst>
                  <a:ext uri="{0D108BD9-81ED-4DB2-BD59-A6C34878D82A}">
                    <a16:rowId xmlns:a16="http://schemas.microsoft.com/office/drawing/2014/main" val="2905792010"/>
                  </a:ext>
                </a:extLst>
              </a:tr>
              <a:tr h="308627">
                <a:tc>
                  <a:txBody>
                    <a:bodyPr/>
                    <a:lstStyle/>
                    <a:p>
                      <a:pPr algn="ctr" fontAlgn="ctr"/>
                      <a:r>
                        <a:rPr lang="en-US" sz="1400" b="0" i="0" u="none" strike="noStrike">
                          <a:solidFill>
                            <a:srgbClr val="000000"/>
                          </a:solidFill>
                          <a:effectLst/>
                          <a:latin typeface="Aptos Narrow" panose="020B00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27,250</a:t>
                      </a:r>
                    </a:p>
                  </a:txBody>
                  <a:tcPr marL="9525" marR="9525" marT="9525" marB="0" anchor="ctr"/>
                </a:tc>
                <a:extLst>
                  <a:ext uri="{0D108BD9-81ED-4DB2-BD59-A6C34878D82A}">
                    <a16:rowId xmlns:a16="http://schemas.microsoft.com/office/drawing/2014/main" val="3972443265"/>
                  </a:ext>
                </a:extLst>
              </a:tr>
              <a:tr h="308627">
                <a:tc>
                  <a:txBody>
                    <a:bodyPr/>
                    <a:lstStyle/>
                    <a:p>
                      <a:pPr algn="ctr" fontAlgn="ctr"/>
                      <a:r>
                        <a:rPr lang="en-US" sz="1400" b="0" i="0" u="none" strike="noStrike">
                          <a:solidFill>
                            <a:srgbClr val="000000"/>
                          </a:solidFill>
                          <a:effectLst/>
                          <a:latin typeface="Aptos Narrow" panose="020B0004020202020204" pitchFamily="34" charset="0"/>
                        </a:rPr>
                        <a:t>11</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325</a:t>
                      </a:r>
                    </a:p>
                  </a:txBody>
                  <a:tcPr marL="9525" marR="9525" marT="9525" marB="0" anchor="ctr"/>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30,000</a:t>
                      </a:r>
                    </a:p>
                  </a:txBody>
                  <a:tcPr marL="9525" marR="9525" marT="9525" marB="0" anchor="ctr"/>
                </a:tc>
                <a:extLst>
                  <a:ext uri="{0D108BD9-81ED-4DB2-BD59-A6C34878D82A}">
                    <a16:rowId xmlns:a16="http://schemas.microsoft.com/office/drawing/2014/main" val="2995556142"/>
                  </a:ext>
                </a:extLst>
              </a:tr>
              <a:tr h="308627">
                <a:tc>
                  <a:txBody>
                    <a:bodyPr/>
                    <a:lstStyle/>
                    <a:p>
                      <a:pPr algn="ctr" fontAlgn="ctr"/>
                      <a:r>
                        <a:rPr lang="en-US" sz="1400" b="0" i="0" u="none" strike="noStrike">
                          <a:solidFill>
                            <a:srgbClr val="000000"/>
                          </a:solidFill>
                          <a:effectLst/>
                          <a:latin typeface="Aptos Narrow" panose="020B00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550</a:t>
                      </a:r>
                    </a:p>
                  </a:txBody>
                  <a:tcPr marL="9525" marR="9525" marT="9525" marB="0" anchor="ctr"/>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50,000</a:t>
                      </a:r>
                    </a:p>
                  </a:txBody>
                  <a:tcPr marL="9525" marR="9525" marT="9525" marB="0" anchor="ctr"/>
                </a:tc>
                <a:extLst>
                  <a:ext uri="{0D108BD9-81ED-4DB2-BD59-A6C34878D82A}">
                    <a16:rowId xmlns:a16="http://schemas.microsoft.com/office/drawing/2014/main" val="3240437133"/>
                  </a:ext>
                </a:extLst>
              </a:tr>
              <a:tr h="308627">
                <a:tc>
                  <a:txBody>
                    <a:bodyPr/>
                    <a:lstStyle/>
                    <a:p>
                      <a:pPr algn="ctr" fontAlgn="ctr"/>
                      <a:r>
                        <a:rPr lang="en-US" sz="1400" b="0" i="0" u="none" strike="noStrike">
                          <a:solidFill>
                            <a:srgbClr val="000000"/>
                          </a:solidFill>
                          <a:effectLst/>
                          <a:latin typeface="Aptos Narrow" panose="020B00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41,500</a:t>
                      </a:r>
                    </a:p>
                  </a:txBody>
                  <a:tcPr marL="9525" marR="9525" marT="9525" marB="0" anchor="ctr"/>
                </a:tc>
                <a:extLst>
                  <a:ext uri="{0D108BD9-81ED-4DB2-BD59-A6C34878D82A}">
                    <a16:rowId xmlns:a16="http://schemas.microsoft.com/office/drawing/2014/main" val="3937143622"/>
                  </a:ext>
                </a:extLst>
              </a:tr>
              <a:tr h="308627">
                <a:tc>
                  <a:txBody>
                    <a:bodyPr/>
                    <a:lstStyle/>
                    <a:p>
                      <a:pPr algn="ctr" fontAlgn="ctr"/>
                      <a:r>
                        <a:rPr lang="en-US" sz="1400" b="0" i="0" u="none" strike="noStrike">
                          <a:solidFill>
                            <a:srgbClr val="000000"/>
                          </a:solidFill>
                          <a:effectLst/>
                          <a:latin typeface="Aptos Narrow" panose="020B00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225</a:t>
                      </a:r>
                    </a:p>
                  </a:txBody>
                  <a:tcPr marL="9525" marR="9525" marT="9525" marB="0" anchor="ctr"/>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20,750</a:t>
                      </a:r>
                    </a:p>
                  </a:txBody>
                  <a:tcPr marL="9525" marR="9525" marT="9525" marB="0" anchor="ctr"/>
                </a:tc>
                <a:extLst>
                  <a:ext uri="{0D108BD9-81ED-4DB2-BD59-A6C34878D82A}">
                    <a16:rowId xmlns:a16="http://schemas.microsoft.com/office/drawing/2014/main" val="105414588"/>
                  </a:ext>
                </a:extLst>
              </a:tr>
              <a:tr h="308627">
                <a:tc>
                  <a:txBody>
                    <a:bodyPr/>
                    <a:lstStyle/>
                    <a:p>
                      <a:pPr algn="ctr" fontAlgn="ctr"/>
                      <a:r>
                        <a:rPr lang="en-US" sz="1400" b="0" i="0" u="none" strike="noStrike">
                          <a:solidFill>
                            <a:srgbClr val="000000"/>
                          </a:solidFill>
                          <a:effectLst/>
                          <a:latin typeface="Aptos Narrow" panose="020B00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375</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34,500</a:t>
                      </a:r>
                    </a:p>
                  </a:txBody>
                  <a:tcPr marL="9525" marR="9525" marT="9525" marB="0" anchor="ctr"/>
                </a:tc>
                <a:extLst>
                  <a:ext uri="{0D108BD9-81ED-4DB2-BD59-A6C34878D82A}">
                    <a16:rowId xmlns:a16="http://schemas.microsoft.com/office/drawing/2014/main" val="3962221838"/>
                  </a:ext>
                </a:extLst>
              </a:tr>
              <a:tr h="308627">
                <a:tc>
                  <a:txBody>
                    <a:bodyPr/>
                    <a:lstStyle/>
                    <a:p>
                      <a:pPr algn="ctr" fontAlgn="ctr"/>
                      <a:r>
                        <a:rPr lang="en-US" sz="1400" b="0" i="0" u="none" strike="noStrike">
                          <a:solidFill>
                            <a:srgbClr val="000000"/>
                          </a:solidFill>
                          <a:effectLst/>
                          <a:latin typeface="Aptos Narrow" panose="020B00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175</a:t>
                      </a:r>
                    </a:p>
                  </a:txBody>
                  <a:tcPr marL="9525" marR="9525" marT="9525" marB="0" anchor="ctr"/>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17,500</a:t>
                      </a:r>
                    </a:p>
                  </a:txBody>
                  <a:tcPr marL="9525" marR="9525" marT="9525" marB="0" anchor="ctr"/>
                </a:tc>
                <a:extLst>
                  <a:ext uri="{0D108BD9-81ED-4DB2-BD59-A6C34878D82A}">
                    <a16:rowId xmlns:a16="http://schemas.microsoft.com/office/drawing/2014/main" val="2962191469"/>
                  </a:ext>
                </a:extLst>
              </a:tr>
              <a:tr h="308627">
                <a:tc>
                  <a:txBody>
                    <a:bodyPr/>
                    <a:lstStyle/>
                    <a:p>
                      <a:pPr algn="ctr" fontAlgn="ctr"/>
                      <a:r>
                        <a:rPr lang="en-US" sz="1400" b="0" i="0" u="none" strike="noStrike">
                          <a:solidFill>
                            <a:srgbClr val="000000"/>
                          </a:solidFill>
                          <a:effectLst/>
                          <a:latin typeface="Aptos Narrow" panose="020B00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26,500</a:t>
                      </a:r>
                    </a:p>
                  </a:txBody>
                  <a:tcPr marL="9525" marR="9525" marT="9525" marB="0" anchor="ctr"/>
                </a:tc>
                <a:extLst>
                  <a:ext uri="{0D108BD9-81ED-4DB2-BD59-A6C34878D82A}">
                    <a16:rowId xmlns:a16="http://schemas.microsoft.com/office/drawing/2014/main" val="1941274208"/>
                  </a:ext>
                </a:extLst>
              </a:tr>
              <a:tr h="308627">
                <a:tc>
                  <a:txBody>
                    <a:bodyPr/>
                    <a:lstStyle/>
                    <a:p>
                      <a:pPr algn="ctr" fontAlgn="ctr"/>
                      <a:r>
                        <a:rPr lang="en-US" sz="1400" b="0" i="0" u="none" strike="noStrike">
                          <a:solidFill>
                            <a:srgbClr val="000000"/>
                          </a:solidFill>
                          <a:effectLst/>
                          <a:latin typeface="Aptos Narrow" panose="020B00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33,000</a:t>
                      </a:r>
                    </a:p>
                  </a:txBody>
                  <a:tcPr marL="9525" marR="9525" marT="9525" marB="0" anchor="ctr"/>
                </a:tc>
                <a:extLst>
                  <a:ext uri="{0D108BD9-81ED-4DB2-BD59-A6C34878D82A}">
                    <a16:rowId xmlns:a16="http://schemas.microsoft.com/office/drawing/2014/main" val="2448178114"/>
                  </a:ext>
                </a:extLst>
              </a:tr>
              <a:tr h="308627">
                <a:tc>
                  <a:txBody>
                    <a:bodyPr/>
                    <a:lstStyle/>
                    <a:p>
                      <a:pPr algn="ctr" fontAlgn="ctr"/>
                      <a:r>
                        <a:rPr lang="en-US" sz="1400" b="0" i="0" u="none" strike="noStrike">
                          <a:solidFill>
                            <a:srgbClr val="000000"/>
                          </a:solidFill>
                          <a:effectLst/>
                          <a:latin typeface="Aptos Narrow" panose="020B00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46,000</a:t>
                      </a:r>
                    </a:p>
                  </a:txBody>
                  <a:tcPr marL="9525" marR="9525" marT="9525" marB="0" anchor="ctr"/>
                </a:tc>
                <a:extLst>
                  <a:ext uri="{0D108BD9-81ED-4DB2-BD59-A6C34878D82A}">
                    <a16:rowId xmlns:a16="http://schemas.microsoft.com/office/drawing/2014/main" val="2928393447"/>
                  </a:ext>
                </a:extLst>
              </a:tr>
              <a:tr h="308627">
                <a:tc>
                  <a:txBody>
                    <a:bodyPr/>
                    <a:lstStyle/>
                    <a:p>
                      <a:pPr algn="ctr" fontAlgn="ctr"/>
                      <a:r>
                        <a:rPr lang="en-US" sz="1400" b="0" i="0" u="none" strike="noStrike">
                          <a:solidFill>
                            <a:srgbClr val="000000"/>
                          </a:solidFill>
                          <a:effectLst/>
                          <a:latin typeface="Aptos Narrow" panose="020B00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53,500</a:t>
                      </a:r>
                    </a:p>
                  </a:txBody>
                  <a:tcPr marL="9525" marR="9525" marT="9525" marB="0" anchor="ctr"/>
                </a:tc>
                <a:extLst>
                  <a:ext uri="{0D108BD9-81ED-4DB2-BD59-A6C34878D82A}">
                    <a16:rowId xmlns:a16="http://schemas.microsoft.com/office/drawing/2014/main" val="3706774831"/>
                  </a:ext>
                </a:extLst>
              </a:tr>
            </a:tbl>
          </a:graphicData>
        </a:graphic>
      </p:graphicFrame>
    </p:spTree>
    <p:extLst>
      <p:ext uri="{BB962C8B-B14F-4D97-AF65-F5344CB8AC3E}">
        <p14:creationId xmlns:p14="http://schemas.microsoft.com/office/powerpoint/2010/main" val="259824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3868</TotalTime>
  <Words>4537</Words>
  <Application>Microsoft Office PowerPoint</Application>
  <PresentationFormat>Widescreen</PresentationFormat>
  <Paragraphs>752</Paragraphs>
  <Slides>49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Aptos</vt:lpstr>
      <vt:lpstr>Aptos Narrow</vt:lpstr>
      <vt:lpstr>Arial</vt:lpstr>
      <vt:lpstr>Calibri</vt:lpstr>
      <vt:lpstr>Cambria Math</vt:lpstr>
      <vt:lpstr>Georgia</vt:lpstr>
      <vt:lpstr>Rockwell</vt:lpstr>
      <vt:lpstr>Rockwell Condensed</vt:lpstr>
      <vt:lpstr>Rockwell Extra Bold</vt:lpstr>
      <vt:lpstr>Wingdings</vt:lpstr>
      <vt:lpstr>Wood Type</vt:lpstr>
      <vt:lpstr>Supervised learning</vt:lpstr>
      <vt:lpstr>What is supervised learning?</vt:lpstr>
      <vt:lpstr>Types of supervised learning</vt:lpstr>
      <vt:lpstr>Steps involved in supervised learning</vt:lpstr>
      <vt:lpstr>Supervised learning problem</vt:lpstr>
      <vt:lpstr>Design the learning algorithm such that..</vt:lpstr>
      <vt:lpstr>As the input features increase then..</vt:lpstr>
      <vt:lpstr>PowerPoint Presentation</vt:lpstr>
      <vt:lpstr>PowerPoint Presentation</vt:lpstr>
      <vt:lpstr>PowerPoint Presentation</vt:lpstr>
      <vt:lpstr>PowerPoint Presentation</vt:lpstr>
      <vt:lpstr>PowerPoint Presentation</vt:lpstr>
      <vt:lpstr>Notation to know</vt:lpstr>
      <vt:lpstr>How do you choose θ (paramter)?</vt:lpstr>
      <vt:lpstr>The cost function</vt:lpstr>
      <vt:lpstr>Implementing an algorithm to minimize the cost J(θ) </vt:lpstr>
      <vt:lpstr>PowerPoint Presentation</vt:lpstr>
      <vt:lpstr>PowerPoint Presentation</vt:lpstr>
      <vt:lpstr>Step size of gradient descent</vt:lpstr>
      <vt:lpstr>Derivation of the Step Size for Gradient Descent </vt:lpstr>
      <vt:lpstr>Step 2: Applying the Update Rule </vt:lpstr>
      <vt:lpstr>Step 3: Gradient for Each θ_j</vt:lpstr>
      <vt:lpstr>Step 4: Update Rule with Learning Rate </vt:lpstr>
      <vt:lpstr>Stochastic gradient</vt:lpstr>
      <vt:lpstr>Normal Equation: </vt:lpstr>
      <vt:lpstr>PowerPoint Presentation</vt:lpstr>
      <vt:lpstr>Stochastic Gradient Descent (SGD): </vt:lpstr>
      <vt:lpstr>PowerPoint Presentation</vt:lpstr>
      <vt:lpstr>Batch Gradient Descent: </vt:lpstr>
      <vt:lpstr>PowerPoint Presentation</vt:lpstr>
      <vt:lpstr>PowerPoint Presentation</vt:lpstr>
      <vt:lpstr>Locally weighted regression</vt:lpstr>
      <vt:lpstr>PowerPoint Presentation</vt:lpstr>
      <vt:lpstr>Locally Weighted Regression (LWR)</vt:lpstr>
      <vt:lpstr>Key Concepts </vt:lpstr>
      <vt:lpstr>Steps in Locally Weighted Regression </vt:lpstr>
      <vt:lpstr>Parametric and non parametric learning algorithm</vt:lpstr>
      <vt:lpstr>PowerPoint Presentation</vt:lpstr>
      <vt:lpstr>Non-Parametric Learning Algorithms </vt:lpstr>
      <vt:lpstr>PowerPoint Presentation</vt:lpstr>
      <vt:lpstr>Classification algorithm</vt:lpstr>
      <vt:lpstr>Types of classification using logistic regression </vt:lpstr>
      <vt:lpstr>Sigmoid Function</vt:lpstr>
      <vt:lpstr>Decision boundary</vt:lpstr>
      <vt:lpstr>Linear decision boundary</vt:lpstr>
      <vt:lpstr>Cost/error/loss function</vt:lpstr>
      <vt:lpstr>Gradient descent</vt:lpstr>
      <vt:lpstr>Newtons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nyantakyi</dc:creator>
  <cp:lastModifiedBy>isaac nyantakyi</cp:lastModifiedBy>
  <cp:revision>12</cp:revision>
  <dcterms:created xsi:type="dcterms:W3CDTF">2024-09-11T22:51:00Z</dcterms:created>
  <dcterms:modified xsi:type="dcterms:W3CDTF">2024-10-01T02:01:58Z</dcterms:modified>
</cp:coreProperties>
</file>