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309" r:id="rId5"/>
    <p:sldId id="310" r:id="rId6"/>
    <p:sldId id="311" r:id="rId7"/>
    <p:sldId id="312" r:id="rId8"/>
    <p:sldId id="279" r:id="rId9"/>
    <p:sldId id="259" r:id="rId10"/>
    <p:sldId id="260" r:id="rId11"/>
    <p:sldId id="307" r:id="rId12"/>
    <p:sldId id="30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29BF6-9BB5-41BD-9782-B9C2C0710AFA}"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352E2-DD03-4F56-B053-1F0B55363F66}" type="slidenum">
              <a:rPr lang="en-US" smtClean="0"/>
              <a:t>‹#›</a:t>
            </a:fld>
            <a:endParaRPr lang="en-US"/>
          </a:p>
        </p:txBody>
      </p:sp>
    </p:spTree>
    <p:extLst>
      <p:ext uri="{BB962C8B-B14F-4D97-AF65-F5344CB8AC3E}">
        <p14:creationId xmlns:p14="http://schemas.microsoft.com/office/powerpoint/2010/main" val="2130636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regression models, the intercept term is crucial because it represents the value of the dependent variable when all the independent variables (features) are zero. Including an intercept allows the model to make predictions even when all feature values are zero and helps improve the model's accuracy.</a:t>
            </a:r>
          </a:p>
          <a:p>
            <a:r>
              <a:rPr lang="en-US" dirty="0"/>
              <a:t>Here's why x0=1x_0 = 1x0​=1 is included:</a:t>
            </a:r>
          </a:p>
          <a:p>
            <a:pPr>
              <a:buFont typeface="+mj-lt"/>
              <a:buAutoNum type="arabicPeriod"/>
            </a:pPr>
            <a:r>
              <a:rPr lang="en-US" b="1" dirty="0"/>
              <a:t>Intercept Representation</a:t>
            </a:r>
            <a:r>
              <a:rPr lang="en-US" dirty="0"/>
              <a:t>: By setting x0=1x_0 = 1x0​=1, you can incorporate the intercept term θ0\theta_0θ0​ directly into the hypothesis function as part of the summation. This simplifies the mathematical formulation by allowing you to treat the intercept term as just another weight parameter.</a:t>
            </a:r>
          </a:p>
          <a:p>
            <a:endParaRPr lang="en-US" dirty="0"/>
          </a:p>
        </p:txBody>
      </p:sp>
      <p:sp>
        <p:nvSpPr>
          <p:cNvPr id="4" name="Slide Number Placeholder 3"/>
          <p:cNvSpPr>
            <a:spLocks noGrp="1"/>
          </p:cNvSpPr>
          <p:nvPr>
            <p:ph type="sldNum" sz="quarter" idx="5"/>
          </p:nvPr>
        </p:nvSpPr>
        <p:spPr/>
        <p:txBody>
          <a:bodyPr/>
          <a:lstStyle/>
          <a:p>
            <a:fld id="{FC4352E2-DD03-4F56-B053-1F0B55363F66}" type="slidenum">
              <a:rPr lang="en-US" smtClean="0"/>
              <a:t>7</a:t>
            </a:fld>
            <a:endParaRPr lang="en-US"/>
          </a:p>
        </p:txBody>
      </p:sp>
    </p:spTree>
    <p:extLst>
      <p:ext uri="{BB962C8B-B14F-4D97-AF65-F5344CB8AC3E}">
        <p14:creationId xmlns:p14="http://schemas.microsoft.com/office/powerpoint/2010/main" val="532892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Supervised Learning</a:t>
            </a:r>
            <a:r>
              <a:rPr lang="en-US" dirty="0"/>
              <a:t> is a type of machine learning where the model is trained on a labeled dataset. In this paradigm, the algorithm learns to map inputs to outputs by using input-output pairs provided during training. The goal is for the model to learn the underlying relationship between the input features (predictors) and the output labels (targets) so that it can accurately predict the output for new, unseen inputs.</a:t>
            </a:r>
          </a:p>
          <a:p>
            <a:r>
              <a:rPr lang="en-US" b="1" dirty="0"/>
              <a:t>Key Components of Supervised Learning</a:t>
            </a:r>
          </a:p>
          <a:p>
            <a:pPr>
              <a:buFont typeface="+mj-lt"/>
              <a:buAutoNum type="arabicPeriod"/>
            </a:pPr>
            <a:r>
              <a:rPr lang="en-US" b="1" dirty="0"/>
              <a:t>Dataset</a:t>
            </a:r>
            <a:r>
              <a:rPr lang="en-US" dirty="0"/>
              <a:t>: The data used in supervised learning consists of:</a:t>
            </a:r>
          </a:p>
          <a:p>
            <a:pPr marL="742950" lvl="1" indent="-285750">
              <a:buFont typeface="+mj-lt"/>
              <a:buAutoNum type="arabicPeriod"/>
            </a:pPr>
            <a:r>
              <a:rPr lang="en-US" b="1" dirty="0"/>
              <a:t>Inputs (Features)</a:t>
            </a:r>
            <a:r>
              <a:rPr lang="en-US" dirty="0"/>
              <a:t>: The input variables (also called features or predictors) that the model uses to make predictions. These can be numerical, categorical, text, or any other type of data.</a:t>
            </a:r>
          </a:p>
          <a:p>
            <a:pPr marL="742950" lvl="1" indent="-285750">
              <a:buFont typeface="+mj-lt"/>
              <a:buAutoNum type="arabicPeriod"/>
            </a:pPr>
            <a:r>
              <a:rPr lang="en-US" b="1" dirty="0"/>
              <a:t>Outputs (Labels/Targets)</a:t>
            </a:r>
            <a:r>
              <a:rPr lang="en-US" dirty="0"/>
              <a:t>: The output variable(s) (also called labels or targets) that the model aims to predict. For example, in a house price prediction problem, the input might be features like the size and location of the house, and the output would be the price of the house.</a:t>
            </a:r>
          </a:p>
          <a:p>
            <a:pPr>
              <a:buFont typeface="+mj-lt"/>
              <a:buAutoNum type="arabicPeriod"/>
            </a:pPr>
            <a:r>
              <a:rPr lang="en-US" b="1" dirty="0"/>
              <a:t>Training Data</a:t>
            </a:r>
            <a:r>
              <a:rPr lang="en-US" dirty="0"/>
              <a:t>: A subset of the labeled dataset used to train the model. The model learns patterns and relationships from this data.</a:t>
            </a:r>
          </a:p>
          <a:p>
            <a:pPr>
              <a:buFont typeface="+mj-lt"/>
              <a:buAutoNum type="arabicPeriod"/>
            </a:pPr>
            <a:r>
              <a:rPr lang="en-US" b="1" dirty="0"/>
              <a:t>Validation and Test Data</a:t>
            </a:r>
            <a:r>
              <a:rPr lang="en-US" dirty="0"/>
              <a:t>:</a:t>
            </a:r>
          </a:p>
          <a:p>
            <a:pPr marL="742950" lvl="1" indent="-285750">
              <a:buFont typeface="+mj-lt"/>
              <a:buAutoNum type="arabicPeriod"/>
            </a:pPr>
            <a:r>
              <a:rPr lang="en-US" b="1" dirty="0"/>
              <a:t>Validation Data</a:t>
            </a:r>
            <a:r>
              <a:rPr lang="en-US" dirty="0"/>
              <a:t>: A separate set of data used to tune model hyperparameters and validate model performance during training.</a:t>
            </a:r>
          </a:p>
          <a:p>
            <a:pPr marL="742950" lvl="1" indent="-285750">
              <a:buFont typeface="+mj-lt"/>
              <a:buAutoNum type="arabicPeriod"/>
            </a:pPr>
            <a:r>
              <a:rPr lang="en-US" b="1" dirty="0"/>
              <a:t>Test Data</a:t>
            </a:r>
            <a:r>
              <a:rPr lang="en-US" dirty="0"/>
              <a:t>: A separate dataset used to evaluate the final performance of the model on unseen data. This data is not used during the training or validation phases.</a:t>
            </a:r>
          </a:p>
          <a:p>
            <a:pPr>
              <a:buFont typeface="+mj-lt"/>
              <a:buAutoNum type="arabicPeriod"/>
            </a:pPr>
            <a:r>
              <a:rPr lang="en-US" b="1" dirty="0"/>
              <a:t>Model</a:t>
            </a:r>
            <a:r>
              <a:rPr lang="en-US" dirty="0"/>
              <a:t>: A mathematical function or algorithm that maps inputs to outputs based on the patterns learned from the training data. The model's complexity and structure depend on the chosen algorithm.</a:t>
            </a:r>
          </a:p>
          <a:p>
            <a:pPr>
              <a:buFont typeface="+mj-lt"/>
              <a:buAutoNum type="arabicPeriod"/>
            </a:pPr>
            <a:r>
              <a:rPr lang="en-US" b="1" dirty="0"/>
              <a:t>Loss Function</a:t>
            </a:r>
            <a:r>
              <a:rPr lang="en-US" dirty="0"/>
              <a:t>: A function that measures the error between the predicted outputs of the model and the actual outputs (ground truth). The goal of training is to minimize this loss function.</a:t>
            </a:r>
          </a:p>
          <a:p>
            <a:pPr marL="742950" lvl="1" indent="-285750">
              <a:buFont typeface="+mj-lt"/>
              <a:buAutoNum type="arabicPeriod"/>
            </a:pPr>
            <a:r>
              <a:rPr lang="en-US" b="1" dirty="0"/>
              <a:t>Common Loss Functions</a:t>
            </a:r>
            <a:r>
              <a:rPr lang="en-US" dirty="0"/>
              <a:t>:</a:t>
            </a:r>
          </a:p>
          <a:p>
            <a:pPr marL="1143000" lvl="2" indent="-228600">
              <a:buFont typeface="+mj-lt"/>
              <a:buAutoNum type="arabicPeriod"/>
            </a:pPr>
            <a:r>
              <a:rPr lang="en-US" b="1" dirty="0"/>
              <a:t>Mean Squared Error (MSE)</a:t>
            </a:r>
            <a:r>
              <a:rPr lang="en-US" dirty="0"/>
              <a:t>: Used in regression tasks.</a:t>
            </a:r>
          </a:p>
          <a:p>
            <a:pPr marL="1143000" lvl="2" indent="-228600">
              <a:buFont typeface="+mj-lt"/>
              <a:buAutoNum type="arabicPeriod"/>
            </a:pPr>
            <a:r>
              <a:rPr lang="en-US" b="1" dirty="0"/>
              <a:t>Cross-Entropy Loss</a:t>
            </a:r>
            <a:r>
              <a:rPr lang="en-US" dirty="0"/>
              <a:t>: Used in classification tasks.</a:t>
            </a:r>
          </a:p>
          <a:p>
            <a:pPr>
              <a:buFont typeface="+mj-lt"/>
              <a:buAutoNum type="arabicPeriod"/>
            </a:pPr>
            <a:r>
              <a:rPr lang="en-US" b="1" dirty="0"/>
              <a:t>Optimizer</a:t>
            </a:r>
            <a:r>
              <a:rPr lang="en-US" dirty="0"/>
              <a:t>: An algorithm that adjusts the model's parameters (weights) to minimize the loss function. Examples include </a:t>
            </a:r>
            <a:r>
              <a:rPr lang="en-US" b="1" dirty="0"/>
              <a:t>Gradient Descent</a:t>
            </a:r>
            <a:r>
              <a:rPr lang="en-US" dirty="0"/>
              <a:t>, </a:t>
            </a:r>
            <a:r>
              <a:rPr lang="en-US" b="1" dirty="0"/>
              <a:t>Stochastic Gradient Descent (SGD)</a:t>
            </a:r>
            <a:r>
              <a:rPr lang="en-US" dirty="0"/>
              <a:t>, and </a:t>
            </a:r>
            <a:r>
              <a:rPr lang="en-US" b="1" dirty="0"/>
              <a:t>Adam</a:t>
            </a:r>
            <a:r>
              <a:rPr lang="en-US" dirty="0"/>
              <a:t>.</a:t>
            </a:r>
          </a:p>
          <a:p>
            <a:endParaRPr lang="en-US" dirty="0"/>
          </a:p>
        </p:txBody>
      </p:sp>
      <p:sp>
        <p:nvSpPr>
          <p:cNvPr id="4" name="Slide Number Placeholder 3"/>
          <p:cNvSpPr>
            <a:spLocks noGrp="1"/>
          </p:cNvSpPr>
          <p:nvPr>
            <p:ph type="sldNum" sz="quarter" idx="5"/>
          </p:nvPr>
        </p:nvSpPr>
        <p:spPr/>
        <p:txBody>
          <a:bodyPr/>
          <a:lstStyle/>
          <a:p>
            <a:fld id="{7245620C-B830-43D5-8A6E-DF5A956A1F07}" type="slidenum">
              <a:rPr lang="en-US" smtClean="0"/>
              <a:t>8</a:t>
            </a:fld>
            <a:endParaRPr lang="en-US"/>
          </a:p>
        </p:txBody>
      </p:sp>
    </p:spTree>
    <p:extLst>
      <p:ext uri="{BB962C8B-B14F-4D97-AF65-F5344CB8AC3E}">
        <p14:creationId xmlns:p14="http://schemas.microsoft.com/office/powerpoint/2010/main" val="19736219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149113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410735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05434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96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32584-4642-4C5C-89E8-1161895B8693}"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4418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732584-4642-4C5C-89E8-1161895B8693}" type="datetimeFigureOut">
              <a:rPr lang="en-US" smtClean="0"/>
              <a:t>9/11/2024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316542-88C6-488C-8AE1-D32F367AE12F}" type="slidenum">
              <a:rPr lang="en-US" smtClean="0"/>
              <a:t>‹#›</a:t>
            </a:fld>
            <a:endParaRPr lang="en-US"/>
          </a:p>
        </p:txBody>
      </p:sp>
    </p:spTree>
    <p:extLst>
      <p:ext uri="{BB962C8B-B14F-4D97-AF65-F5344CB8AC3E}">
        <p14:creationId xmlns:p14="http://schemas.microsoft.com/office/powerpoint/2010/main" val="325758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32584-4642-4C5C-89E8-1161895B8693}"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9243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32584-4642-4C5C-89E8-1161895B8693}"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21073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32584-4642-4C5C-89E8-1161895B8693}"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85691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32584-4642-4C5C-89E8-1161895B8693}"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4697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375797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32584-4642-4C5C-89E8-1161895B8693}" type="datetimeFigureOut">
              <a:rPr lang="en-US" smtClean="0"/>
              <a:t>9/11/2024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316542-88C6-488C-8AE1-D32F367AE12F}" type="slidenum">
              <a:rPr lang="en-US" smtClean="0"/>
              <a:t>‹#›</a:t>
            </a:fld>
            <a:endParaRPr lang="en-US"/>
          </a:p>
        </p:txBody>
      </p:sp>
    </p:spTree>
    <p:extLst>
      <p:ext uri="{BB962C8B-B14F-4D97-AF65-F5344CB8AC3E}">
        <p14:creationId xmlns:p14="http://schemas.microsoft.com/office/powerpoint/2010/main" val="180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732584-4642-4C5C-89E8-1161895B8693}" type="datetimeFigureOut">
              <a:rPr lang="en-US" smtClean="0"/>
              <a:t>9/11/2024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316542-88C6-488C-8AE1-D32F367AE12F}" type="slidenum">
              <a:rPr lang="en-US" smtClean="0"/>
              <a:t>‹#›</a:t>
            </a:fld>
            <a:endParaRPr lang="en-US"/>
          </a:p>
        </p:txBody>
      </p:sp>
    </p:spTree>
    <p:extLst>
      <p:ext uri="{BB962C8B-B14F-4D97-AF65-F5344CB8AC3E}">
        <p14:creationId xmlns:p14="http://schemas.microsoft.com/office/powerpoint/2010/main" val="595782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A20B-E3FA-E222-52F1-2CB18077F5EC}"/>
              </a:ext>
            </a:extLst>
          </p:cNvPr>
          <p:cNvSpPr>
            <a:spLocks noGrp="1"/>
          </p:cNvSpPr>
          <p:nvPr>
            <p:ph type="ctrTitle"/>
          </p:nvPr>
        </p:nvSpPr>
        <p:spPr/>
        <p:txBody>
          <a:bodyPr/>
          <a:lstStyle/>
          <a:p>
            <a:r>
              <a:rPr lang="en-US" dirty="0"/>
              <a:t>Supervised learning</a:t>
            </a:r>
          </a:p>
        </p:txBody>
      </p:sp>
      <p:sp>
        <p:nvSpPr>
          <p:cNvPr id="3" name="Subtitle 2">
            <a:extLst>
              <a:ext uri="{FF2B5EF4-FFF2-40B4-BE49-F238E27FC236}">
                <a16:creationId xmlns:a16="http://schemas.microsoft.com/office/drawing/2014/main" id="{51C83CE3-2FDC-74B8-AFA0-85BD82AD4C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686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48726E-D83A-383E-9F50-5A2FCCEC6386}"/>
              </a:ext>
            </a:extLst>
          </p:cNvPr>
          <p:cNvGraphicFramePr>
            <a:graphicFrameLocks noGrp="1"/>
          </p:cNvGraphicFramePr>
          <p:nvPr>
            <p:extLst>
              <p:ext uri="{D42A27DB-BD31-4B8C-83A1-F6EECF244321}">
                <p14:modId xmlns:p14="http://schemas.microsoft.com/office/powerpoint/2010/main" val="1628663464"/>
              </p:ext>
            </p:extLst>
          </p:nvPr>
        </p:nvGraphicFramePr>
        <p:xfrm>
          <a:off x="862642" y="-1"/>
          <a:ext cx="9946256" cy="6830033"/>
        </p:xfrm>
        <a:graphic>
          <a:graphicData uri="http://schemas.openxmlformats.org/drawingml/2006/table">
            <a:tbl>
              <a:tblPr firstRow="1" bandRow="1">
                <a:tableStyleId>{5C22544A-7EE6-4342-B048-85BDC9FD1C3A}</a:tableStyleId>
              </a:tblPr>
              <a:tblGrid>
                <a:gridCol w="686688">
                  <a:extLst>
                    <a:ext uri="{9D8B030D-6E8A-4147-A177-3AD203B41FA5}">
                      <a16:colId xmlns:a16="http://schemas.microsoft.com/office/drawing/2014/main" val="3047635095"/>
                    </a:ext>
                  </a:extLst>
                </a:gridCol>
                <a:gridCol w="1773946">
                  <a:extLst>
                    <a:ext uri="{9D8B030D-6E8A-4147-A177-3AD203B41FA5}">
                      <a16:colId xmlns:a16="http://schemas.microsoft.com/office/drawing/2014/main" val="2011106169"/>
                    </a:ext>
                  </a:extLst>
                </a:gridCol>
                <a:gridCol w="1988536">
                  <a:extLst>
                    <a:ext uri="{9D8B030D-6E8A-4147-A177-3AD203B41FA5}">
                      <a16:colId xmlns:a16="http://schemas.microsoft.com/office/drawing/2014/main" val="3906727741"/>
                    </a:ext>
                  </a:extLst>
                </a:gridCol>
                <a:gridCol w="2092254">
                  <a:extLst>
                    <a:ext uri="{9D8B030D-6E8A-4147-A177-3AD203B41FA5}">
                      <a16:colId xmlns:a16="http://schemas.microsoft.com/office/drawing/2014/main" val="943545833"/>
                    </a:ext>
                  </a:extLst>
                </a:gridCol>
                <a:gridCol w="2074373">
                  <a:extLst>
                    <a:ext uri="{9D8B030D-6E8A-4147-A177-3AD203B41FA5}">
                      <a16:colId xmlns:a16="http://schemas.microsoft.com/office/drawing/2014/main" val="4142967093"/>
                    </a:ext>
                  </a:extLst>
                </a:gridCol>
                <a:gridCol w="1330459">
                  <a:extLst>
                    <a:ext uri="{9D8B030D-6E8A-4147-A177-3AD203B41FA5}">
                      <a16:colId xmlns:a16="http://schemas.microsoft.com/office/drawing/2014/main" val="2182115679"/>
                    </a:ext>
                  </a:extLst>
                </a:gridCol>
              </a:tblGrid>
              <a:tr h="462709">
                <a:tc>
                  <a:txBody>
                    <a:bodyPr/>
                    <a:lstStyle/>
                    <a:p>
                      <a:pPr algn="ctr" fontAlgn="b"/>
                      <a:r>
                        <a:rPr lang="en-US" sz="1600" u="none" strike="noStrike">
                          <a:effectLst/>
                          <a:highlight>
                            <a:srgbClr val="E97132"/>
                          </a:highlight>
                        </a:rPr>
                        <a:t>Plot ID</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Size of Plot (sq. meters)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Distance from Airport (km)</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Proximity to Main Road (km)</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Proximity to City Center (km)</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tc>
                  <a:txBody>
                    <a:bodyPr/>
                    <a:lstStyle/>
                    <a:p>
                      <a:pPr algn="ctr" fontAlgn="b"/>
                      <a:r>
                        <a:rPr lang="en-US" sz="1600" u="none" strike="noStrike">
                          <a:effectLst/>
                          <a:highlight>
                            <a:srgbClr val="E97132"/>
                          </a:highlight>
                        </a:rPr>
                        <a:t>Land Price (GHS)</a:t>
                      </a:r>
                      <a:endParaRPr lang="en-US" sz="1600" b="1" i="0" u="none" strike="noStrike">
                        <a:solidFill>
                          <a:srgbClr val="FFFFFF"/>
                        </a:solidFill>
                        <a:effectLst/>
                        <a:highlight>
                          <a:srgbClr val="E97132"/>
                        </a:highlight>
                        <a:latin typeface="Aptos Narrow" panose="020B0004020202020204" pitchFamily="34" charset="0"/>
                      </a:endParaRPr>
                    </a:p>
                  </a:txBody>
                  <a:tcPr marL="7447" marR="7447" marT="7447" marB="0" anchor="b"/>
                </a:tc>
                <a:extLst>
                  <a:ext uri="{0D108BD9-81ED-4DB2-BD59-A6C34878D82A}">
                    <a16:rowId xmlns:a16="http://schemas.microsoft.com/office/drawing/2014/main" val="362140640"/>
                  </a:ext>
                </a:extLst>
              </a:tr>
              <a:tr h="330201">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985797243"/>
                  </a:ext>
                </a:extLst>
              </a:tr>
              <a:tr h="317968">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824845530"/>
                  </a:ext>
                </a:extLst>
              </a:tr>
              <a:tr h="317968">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03262691"/>
                  </a:ext>
                </a:extLst>
              </a:tr>
              <a:tr h="317968">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55573036"/>
                  </a:ext>
                </a:extLst>
              </a:tr>
              <a:tr h="305739">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261869088"/>
                  </a:ext>
                </a:extLst>
              </a:tr>
              <a:tr h="317968">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52,200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265229972"/>
                  </a:ext>
                </a:extLst>
              </a:tr>
              <a:tr h="317968">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91980604"/>
                  </a:ext>
                </a:extLst>
              </a:tr>
              <a:tr h="305739">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40,500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38822565"/>
                  </a:ext>
                </a:extLst>
              </a:tr>
              <a:tr h="317968">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796420139"/>
                  </a:ext>
                </a:extLst>
              </a:tr>
              <a:tr h="317968">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27,250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203932620"/>
                  </a:ext>
                </a:extLst>
              </a:tr>
              <a:tr h="317968">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30,000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918016149"/>
                  </a:ext>
                </a:extLst>
              </a:tr>
              <a:tr h="317968">
                <a:tc>
                  <a:txBody>
                    <a:bodyPr/>
                    <a:lstStyle/>
                    <a:p>
                      <a:pPr algn="ctr" fontAlgn="b"/>
                      <a:r>
                        <a:rPr lang="en-US" sz="1600" u="none" strike="noStrike">
                          <a:effectLst/>
                        </a:rPr>
                        <a:t>12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830651093"/>
                  </a:ext>
                </a:extLst>
              </a:tr>
              <a:tr h="317968">
                <a:tc>
                  <a:txBody>
                    <a:bodyPr/>
                    <a:lstStyle/>
                    <a:p>
                      <a:pPr algn="ctr" fontAlgn="b"/>
                      <a:r>
                        <a:rPr lang="en-US" sz="1600" u="none" strike="noStrike">
                          <a:effectLst/>
                        </a:rPr>
                        <a:t>13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41,500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045375515"/>
                  </a:ext>
                </a:extLst>
              </a:tr>
              <a:tr h="317968">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13.5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20,750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80839954"/>
                  </a:ext>
                </a:extLst>
              </a:tr>
              <a:tr h="317968">
                <a:tc>
                  <a:txBody>
                    <a:bodyPr/>
                    <a:lstStyle/>
                    <a:p>
                      <a:pPr algn="ctr" fontAlgn="b"/>
                      <a:r>
                        <a:rPr lang="en-US" sz="1600" u="none" strike="noStrike">
                          <a:effectLst/>
                        </a:rPr>
                        <a:t>15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34,500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4175532675"/>
                  </a:ext>
                </a:extLst>
              </a:tr>
              <a:tr h="317968">
                <a:tc>
                  <a:txBody>
                    <a:bodyPr/>
                    <a:lstStyle/>
                    <a:p>
                      <a:pPr algn="ctr" fontAlgn="b"/>
                      <a:r>
                        <a:rPr lang="en-US" sz="1600" u="none" strike="noStrike">
                          <a:effectLst/>
                        </a:rPr>
                        <a:t>16</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17,500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3686842695"/>
                  </a:ext>
                </a:extLst>
              </a:tr>
              <a:tr h="317968">
                <a:tc>
                  <a:txBody>
                    <a:bodyPr/>
                    <a:lstStyle/>
                    <a:p>
                      <a:pPr algn="ctr" fontAlgn="b"/>
                      <a:r>
                        <a:rPr lang="en-US" sz="1600" u="none" strike="noStrike">
                          <a:effectLst/>
                        </a:rPr>
                        <a:t>17</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11</a:t>
                      </a:r>
                      <a:endParaRPr lang="en-US" sz="1600" b="0" i="0" u="none" strike="noStrike" dirty="0">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26,500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662688023"/>
                  </a:ext>
                </a:extLst>
              </a:tr>
              <a:tr h="317968">
                <a:tc>
                  <a:txBody>
                    <a:bodyPr/>
                    <a:lstStyle/>
                    <a:p>
                      <a:pPr algn="ctr" fontAlgn="b"/>
                      <a:r>
                        <a:rPr lang="en-US" sz="1600" u="none" strike="noStrike">
                          <a:effectLst/>
                        </a:rPr>
                        <a:t>18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350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2.5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15.5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33,000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2613177305"/>
                  </a:ext>
                </a:extLst>
              </a:tr>
              <a:tr h="317968">
                <a:tc>
                  <a:txBody>
                    <a:bodyPr/>
                    <a:lstStyle/>
                    <a:p>
                      <a:pPr algn="ctr" fontAlgn="b"/>
                      <a:r>
                        <a:rPr lang="en-US" sz="1600" u="none" strike="noStrike">
                          <a:effectLst/>
                        </a:rPr>
                        <a:t>19</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500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9.5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46,000</a:t>
                      </a:r>
                      <a:endParaRPr lang="en-US" sz="1600" b="0" i="0" u="none" strike="noStrike">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811311206"/>
                  </a:ext>
                </a:extLst>
              </a:tr>
              <a:tr h="305739">
                <a:tc>
                  <a:txBody>
                    <a:bodyPr/>
                    <a:lstStyle/>
                    <a:p>
                      <a:pPr algn="ctr" fontAlgn="b"/>
                      <a:r>
                        <a:rPr lang="en-US" sz="1600" u="none" strike="noStrike">
                          <a:effectLst/>
                        </a:rPr>
                        <a:t>20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600</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1</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a:effectLst/>
                        </a:rPr>
                        <a:t>7.5</a:t>
                      </a:r>
                      <a:endParaRPr lang="en-US" sz="1600" b="0" i="0" u="none" strike="noStrike">
                        <a:solidFill>
                          <a:srgbClr val="000000"/>
                        </a:solidFill>
                        <a:effectLst/>
                        <a:latin typeface="Aptos Narrow" panose="020B0004020202020204" pitchFamily="34" charset="0"/>
                      </a:endParaRPr>
                    </a:p>
                  </a:txBody>
                  <a:tcPr marL="7447" marR="7447" marT="7447" marB="0" anchor="b"/>
                </a:tc>
                <a:tc>
                  <a:txBody>
                    <a:bodyPr/>
                    <a:lstStyle/>
                    <a:p>
                      <a:pPr algn="ctr" fontAlgn="b"/>
                      <a:r>
                        <a:rPr lang="en-US" sz="1600" u="none" strike="noStrike" dirty="0">
                          <a:effectLst/>
                        </a:rPr>
                        <a:t>53,500</a:t>
                      </a:r>
                      <a:endParaRPr lang="en-US" sz="1600" b="0" i="0" u="none" strike="noStrike" dirty="0">
                        <a:solidFill>
                          <a:srgbClr val="000000"/>
                        </a:solidFill>
                        <a:effectLst/>
                        <a:latin typeface="Aptos Narrow" panose="020B0004020202020204" pitchFamily="34" charset="0"/>
                      </a:endParaRPr>
                    </a:p>
                  </a:txBody>
                  <a:tcPr marL="7447" marR="7447" marT="7447" marB="0" anchor="b"/>
                </a:tc>
                <a:extLst>
                  <a:ext uri="{0D108BD9-81ED-4DB2-BD59-A6C34878D82A}">
                    <a16:rowId xmlns:a16="http://schemas.microsoft.com/office/drawing/2014/main" val="1112116372"/>
                  </a:ext>
                </a:extLst>
              </a:tr>
            </a:tbl>
          </a:graphicData>
        </a:graphic>
      </p:graphicFrame>
    </p:spTree>
    <p:extLst>
      <p:ext uri="{BB962C8B-B14F-4D97-AF65-F5344CB8AC3E}">
        <p14:creationId xmlns:p14="http://schemas.microsoft.com/office/powerpoint/2010/main" val="12807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86858E-4EC3-251E-4933-787092425740}"/>
              </a:ext>
            </a:extLst>
          </p:cNvPr>
          <p:cNvSpPr/>
          <p:nvPr/>
        </p:nvSpPr>
        <p:spPr>
          <a:xfrm>
            <a:off x="9822612" y="6262777"/>
            <a:ext cx="474453" cy="4830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851627A-D3FB-2DF5-42AB-630A2CA99BBC}"/>
              </a:ext>
            </a:extLst>
          </p:cNvPr>
          <p:cNvGrpSpPr/>
          <p:nvPr/>
        </p:nvGrpSpPr>
        <p:grpSpPr>
          <a:xfrm>
            <a:off x="1524000" y="0"/>
            <a:ext cx="9144000" cy="6858000"/>
            <a:chOff x="0" y="0"/>
            <a:chExt cx="9144000" cy="6858000"/>
          </a:xfrm>
        </p:grpSpPr>
        <p:grpSp>
          <p:nvGrpSpPr>
            <p:cNvPr id="6" name="Group 5">
              <a:extLst>
                <a:ext uri="{FF2B5EF4-FFF2-40B4-BE49-F238E27FC236}">
                  <a16:creationId xmlns:a16="http://schemas.microsoft.com/office/drawing/2014/main" id="{24D8036B-1146-7353-062D-58D2A8501C24}"/>
                </a:ext>
              </a:extLst>
            </p:cNvPr>
            <p:cNvGrpSpPr/>
            <p:nvPr/>
          </p:nvGrpSpPr>
          <p:grpSpPr>
            <a:xfrm>
              <a:off x="0" y="0"/>
              <a:ext cx="9144000" cy="6858000"/>
              <a:chOff x="0" y="0"/>
              <a:chExt cx="9144000" cy="6858000"/>
            </a:xfrm>
          </p:grpSpPr>
          <p:pic>
            <p:nvPicPr>
              <p:cNvPr id="3" name="Picture 2" descr="A diagram of a graph&#10;&#10;Description automatically generated">
                <a:extLst>
                  <a:ext uri="{FF2B5EF4-FFF2-40B4-BE49-F238E27FC236}">
                    <a16:creationId xmlns:a16="http://schemas.microsoft.com/office/drawing/2014/main" id="{13FEBEC4-94A8-1F1C-25D8-5C5710138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a:extLst>
                  <a:ext uri="{FF2B5EF4-FFF2-40B4-BE49-F238E27FC236}">
                    <a16:creationId xmlns:a16="http://schemas.microsoft.com/office/drawing/2014/main" id="{D9CD7C1A-08EF-EB1B-61E1-426300084886}"/>
                  </a:ext>
                </a:extLst>
              </p:cNvPr>
              <p:cNvSpPr/>
              <p:nvPr/>
            </p:nvSpPr>
            <p:spPr>
              <a:xfrm>
                <a:off x="0" y="6607834"/>
                <a:ext cx="2717321" cy="250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7F217762-B050-D27B-3699-7D36472AD4EB}"/>
                </a:ext>
              </a:extLst>
            </p:cNvPr>
            <p:cNvSpPr/>
            <p:nvPr/>
          </p:nvSpPr>
          <p:spPr>
            <a:xfrm>
              <a:off x="8298611" y="6357668"/>
              <a:ext cx="474453" cy="3191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907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4B4DCFF-ADF0-0A8E-0BF1-7668E6D1FB83}"/>
              </a:ext>
            </a:extLst>
          </p:cNvPr>
          <p:cNvGraphicFramePr>
            <a:graphicFrameLocks noGrp="1"/>
          </p:cNvGraphicFramePr>
          <p:nvPr>
            <p:extLst>
              <p:ext uri="{D42A27DB-BD31-4B8C-83A1-F6EECF244321}">
                <p14:modId xmlns:p14="http://schemas.microsoft.com/office/powerpoint/2010/main" val="3572668444"/>
              </p:ext>
            </p:extLst>
          </p:nvPr>
        </p:nvGraphicFramePr>
        <p:xfrm>
          <a:off x="1056197" y="210628"/>
          <a:ext cx="9502423" cy="2800350"/>
        </p:xfrm>
        <a:graphic>
          <a:graphicData uri="http://schemas.openxmlformats.org/drawingml/2006/table">
            <a:tbl>
              <a:tblPr firstRow="1" bandRow="1">
                <a:tableStyleId>{5C22544A-7EE6-4342-B048-85BDC9FD1C3A}</a:tableStyleId>
              </a:tblPr>
              <a:tblGrid>
                <a:gridCol w="977581">
                  <a:extLst>
                    <a:ext uri="{9D8B030D-6E8A-4147-A177-3AD203B41FA5}">
                      <a16:colId xmlns:a16="http://schemas.microsoft.com/office/drawing/2014/main" val="4229825896"/>
                    </a:ext>
                  </a:extLst>
                </a:gridCol>
                <a:gridCol w="828405">
                  <a:extLst>
                    <a:ext uri="{9D8B030D-6E8A-4147-A177-3AD203B41FA5}">
                      <a16:colId xmlns:a16="http://schemas.microsoft.com/office/drawing/2014/main" val="3677864793"/>
                    </a:ext>
                  </a:extLst>
                </a:gridCol>
                <a:gridCol w="1470025">
                  <a:extLst>
                    <a:ext uri="{9D8B030D-6E8A-4147-A177-3AD203B41FA5}">
                      <a16:colId xmlns:a16="http://schemas.microsoft.com/office/drawing/2014/main" val="2505920678"/>
                    </a:ext>
                  </a:extLst>
                </a:gridCol>
                <a:gridCol w="1752029">
                  <a:extLst>
                    <a:ext uri="{9D8B030D-6E8A-4147-A177-3AD203B41FA5}">
                      <a16:colId xmlns:a16="http://schemas.microsoft.com/office/drawing/2014/main" val="3798622593"/>
                    </a:ext>
                  </a:extLst>
                </a:gridCol>
                <a:gridCol w="1770063">
                  <a:extLst>
                    <a:ext uri="{9D8B030D-6E8A-4147-A177-3AD203B41FA5}">
                      <a16:colId xmlns:a16="http://schemas.microsoft.com/office/drawing/2014/main" val="1177001965"/>
                    </a:ext>
                  </a:extLst>
                </a:gridCol>
                <a:gridCol w="1282383">
                  <a:extLst>
                    <a:ext uri="{9D8B030D-6E8A-4147-A177-3AD203B41FA5}">
                      <a16:colId xmlns:a16="http://schemas.microsoft.com/office/drawing/2014/main" val="19961977"/>
                    </a:ext>
                  </a:extLst>
                </a:gridCol>
                <a:gridCol w="1421937">
                  <a:extLst>
                    <a:ext uri="{9D8B030D-6E8A-4147-A177-3AD203B41FA5}">
                      <a16:colId xmlns:a16="http://schemas.microsoft.com/office/drawing/2014/main" val="3266981345"/>
                    </a:ext>
                  </a:extLst>
                </a:gridCol>
              </a:tblGrid>
              <a:tr h="571500">
                <a:tc>
                  <a:txBody>
                    <a:bodyPr/>
                    <a:lstStyle/>
                    <a:p>
                      <a:pPr algn="ctr" fontAlgn="ctr"/>
                      <a:r>
                        <a:rPr lang="en-US" sz="1400" u="none" strike="noStrike">
                          <a:effectLst/>
                          <a:highlight>
                            <a:srgbClr val="E97132"/>
                          </a:highlight>
                        </a:rPr>
                        <a:t>Customer ID</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Age</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Income ($1000s)</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Education Level</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Previous Purchases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Marital Status</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Buy Product (Target)</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2718157489"/>
                  </a:ext>
                </a:extLst>
              </a:tr>
              <a:tr h="190500">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61939023"/>
                  </a:ext>
                </a:extLst>
              </a:tr>
              <a:tr h="190500">
                <a:tc>
                  <a:txBody>
                    <a:bodyPr/>
                    <a:lstStyle/>
                    <a:p>
                      <a:pPr algn="ct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9223701"/>
                  </a:ext>
                </a:extLst>
              </a:tr>
              <a:tr h="190500">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35</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PhD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9710669"/>
                  </a:ext>
                </a:extLst>
              </a:tr>
              <a:tr h="190500">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100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4461914"/>
                  </a:ext>
                </a:extLst>
              </a:tr>
              <a:tr h="190500">
                <a:tc>
                  <a:txBody>
                    <a:bodyPr/>
                    <a:lstStyle/>
                    <a:p>
                      <a:pPr algn="ct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High School</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Divorced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16663066"/>
                  </a:ext>
                </a:extLst>
              </a:tr>
              <a:tr h="190500">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40</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51963132"/>
                  </a:ext>
                </a:extLst>
              </a:tr>
              <a:tr h="190500">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28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Bachelor's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69897240"/>
                  </a:ext>
                </a:extLst>
              </a:tr>
              <a:tr h="190500">
                <a:tc>
                  <a:txBody>
                    <a:bodyPr/>
                    <a:lstStyle/>
                    <a:p>
                      <a:pPr algn="ct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90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PhD</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12</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Widowed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20727602"/>
                  </a:ext>
                </a:extLst>
              </a:tr>
              <a:tr h="190500">
                <a:tc>
                  <a:txBody>
                    <a:bodyPr/>
                    <a:lstStyle/>
                    <a:p>
                      <a:pPr algn="ct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32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55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High School</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Married</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720491378"/>
                  </a:ext>
                </a:extLst>
              </a:tr>
              <a:tr h="190500">
                <a:tc>
                  <a:txBody>
                    <a:bodyPr/>
                    <a:lstStyle/>
                    <a:p>
                      <a:pPr algn="ct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42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Master's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a:effectLst/>
                        </a:rPr>
                        <a:t>Single</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16433994"/>
                  </a:ext>
                </a:extLst>
              </a:tr>
            </a:tbl>
          </a:graphicData>
        </a:graphic>
      </p:graphicFrame>
      <p:graphicFrame>
        <p:nvGraphicFramePr>
          <p:cNvPr id="5" name="Table 4">
            <a:extLst>
              <a:ext uri="{FF2B5EF4-FFF2-40B4-BE49-F238E27FC236}">
                <a16:creationId xmlns:a16="http://schemas.microsoft.com/office/drawing/2014/main" id="{422871AA-C718-BA26-067F-AECDD27B48AD}"/>
              </a:ext>
            </a:extLst>
          </p:cNvPr>
          <p:cNvGraphicFramePr>
            <a:graphicFrameLocks noGrp="1"/>
          </p:cNvGraphicFramePr>
          <p:nvPr>
            <p:extLst>
              <p:ext uri="{D42A27DB-BD31-4B8C-83A1-F6EECF244321}">
                <p14:modId xmlns:p14="http://schemas.microsoft.com/office/powerpoint/2010/main" val="2901835343"/>
              </p:ext>
            </p:extLst>
          </p:nvPr>
        </p:nvGraphicFramePr>
        <p:xfrm>
          <a:off x="2187977" y="3779928"/>
          <a:ext cx="7238861" cy="2665095"/>
        </p:xfrm>
        <a:graphic>
          <a:graphicData uri="http://schemas.openxmlformats.org/drawingml/2006/table">
            <a:tbl>
              <a:tblPr firstRow="1" bandRow="1">
                <a:tableStyleId>{5C22544A-7EE6-4342-B048-85BDC9FD1C3A}</a:tableStyleId>
              </a:tblPr>
              <a:tblGrid>
                <a:gridCol w="933958">
                  <a:extLst>
                    <a:ext uri="{9D8B030D-6E8A-4147-A177-3AD203B41FA5}">
                      <a16:colId xmlns:a16="http://schemas.microsoft.com/office/drawing/2014/main" val="1537480883"/>
                    </a:ext>
                  </a:extLst>
                </a:gridCol>
                <a:gridCol w="903287">
                  <a:extLst>
                    <a:ext uri="{9D8B030D-6E8A-4147-A177-3AD203B41FA5}">
                      <a16:colId xmlns:a16="http://schemas.microsoft.com/office/drawing/2014/main" val="2941823307"/>
                    </a:ext>
                  </a:extLst>
                </a:gridCol>
                <a:gridCol w="917575">
                  <a:extLst>
                    <a:ext uri="{9D8B030D-6E8A-4147-A177-3AD203B41FA5}">
                      <a16:colId xmlns:a16="http://schemas.microsoft.com/office/drawing/2014/main" val="2911060858"/>
                    </a:ext>
                  </a:extLst>
                </a:gridCol>
                <a:gridCol w="1139253">
                  <a:extLst>
                    <a:ext uri="{9D8B030D-6E8A-4147-A177-3AD203B41FA5}">
                      <a16:colId xmlns:a16="http://schemas.microsoft.com/office/drawing/2014/main" val="1687735050"/>
                    </a:ext>
                  </a:extLst>
                </a:gridCol>
                <a:gridCol w="701675">
                  <a:extLst>
                    <a:ext uri="{9D8B030D-6E8A-4147-A177-3AD203B41FA5}">
                      <a16:colId xmlns:a16="http://schemas.microsoft.com/office/drawing/2014/main" val="569398801"/>
                    </a:ext>
                  </a:extLst>
                </a:gridCol>
                <a:gridCol w="609403">
                  <a:extLst>
                    <a:ext uri="{9D8B030D-6E8A-4147-A177-3AD203B41FA5}">
                      <a16:colId xmlns:a16="http://schemas.microsoft.com/office/drawing/2014/main" val="4200130676"/>
                    </a:ext>
                  </a:extLst>
                </a:gridCol>
                <a:gridCol w="840295">
                  <a:extLst>
                    <a:ext uri="{9D8B030D-6E8A-4147-A177-3AD203B41FA5}">
                      <a16:colId xmlns:a16="http://schemas.microsoft.com/office/drawing/2014/main" val="2932977216"/>
                    </a:ext>
                  </a:extLst>
                </a:gridCol>
                <a:gridCol w="1193415">
                  <a:extLst>
                    <a:ext uri="{9D8B030D-6E8A-4147-A177-3AD203B41FA5}">
                      <a16:colId xmlns:a16="http://schemas.microsoft.com/office/drawing/2014/main" val="3353068410"/>
                    </a:ext>
                  </a:extLst>
                </a:gridCol>
              </a:tblGrid>
              <a:tr h="381000">
                <a:tc>
                  <a:txBody>
                    <a:bodyPr/>
                    <a:lstStyle/>
                    <a:p>
                      <a:pPr algn="ctr" fontAlgn="ctr"/>
                      <a:r>
                        <a:rPr lang="en-US" sz="1400" u="none" strike="noStrike" dirty="0">
                          <a:effectLst/>
                          <a:highlight>
                            <a:srgbClr val="E97132"/>
                          </a:highlight>
                        </a:rPr>
                        <a:t>Patient ID</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Fever (°C)</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Headache</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Muscle Pain</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Nausea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dirty="0">
                          <a:effectLst/>
                          <a:highlight>
                            <a:srgbClr val="E97132"/>
                          </a:highlight>
                        </a:rPr>
                        <a:t>Rash</a:t>
                      </a:r>
                      <a:endParaRPr lang="en-US" sz="1400" b="1" i="0" u="none" strike="noStrike" dirty="0">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Diarrhea</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tc>
                  <a:txBody>
                    <a:bodyPr/>
                    <a:lstStyle/>
                    <a:p>
                      <a:pPr algn="ctr" fontAlgn="ctr"/>
                      <a:r>
                        <a:rPr lang="en-US" sz="1400" u="none" strike="noStrike">
                          <a:effectLst/>
                          <a:highlight>
                            <a:srgbClr val="E97132"/>
                          </a:highlight>
                        </a:rPr>
                        <a:t>Disease (Target)</a:t>
                      </a:r>
                      <a:endParaRPr lang="en-US" sz="1400" b="1" i="0" u="none" strike="noStrike">
                        <a:solidFill>
                          <a:srgbClr val="FFFFFF"/>
                        </a:solidFill>
                        <a:effectLst/>
                        <a:highlight>
                          <a:srgbClr val="E97132"/>
                        </a:highlight>
                        <a:latin typeface="Aptos Narrow" panose="020B0004020202020204" pitchFamily="34" charset="0"/>
                      </a:endParaRPr>
                    </a:p>
                  </a:txBody>
                  <a:tcPr marL="9525" marR="9525" marT="9525" marB="0" anchor="ctr"/>
                </a:tc>
                <a:extLst>
                  <a:ext uri="{0D108BD9-81ED-4DB2-BD59-A6C34878D82A}">
                    <a16:rowId xmlns:a16="http://schemas.microsoft.com/office/drawing/2014/main" val="39394283"/>
                  </a:ext>
                </a:extLst>
              </a:tr>
              <a:tr h="190500">
                <a:tc>
                  <a:txBody>
                    <a:bodyPr/>
                    <a:lstStyle/>
                    <a:p>
                      <a:pPr algn="r" fontAlgn="ctr"/>
                      <a:r>
                        <a:rPr lang="en-US" sz="1400" u="none" strike="noStrike">
                          <a:effectLst/>
                        </a:rPr>
                        <a:t>1</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83275736"/>
                  </a:ext>
                </a:extLst>
              </a:tr>
              <a:tr h="190500">
                <a:tc>
                  <a:txBody>
                    <a:bodyPr/>
                    <a:lstStyle/>
                    <a:p>
                      <a:pPr algn="r" fontAlgn="ctr"/>
                      <a:r>
                        <a:rPr lang="en-US" sz="1400" u="none" strike="noStrike">
                          <a:effectLst/>
                        </a:rPr>
                        <a:t>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3119330"/>
                  </a:ext>
                </a:extLst>
              </a:tr>
              <a:tr h="190500">
                <a:tc>
                  <a:txBody>
                    <a:bodyPr/>
                    <a:lstStyle/>
                    <a:p>
                      <a:pPr algn="r" fontAlgn="ctr"/>
                      <a:r>
                        <a:rPr lang="en-US" sz="1400" u="none" strike="noStrike">
                          <a:effectLst/>
                        </a:rPr>
                        <a:t>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dirty="0">
                          <a:effectLst/>
                        </a:rPr>
                        <a:t>37.8</a:t>
                      </a:r>
                      <a:endParaRPr lang="en-US"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60140803"/>
                  </a:ext>
                </a:extLst>
              </a:tr>
              <a:tr h="190500">
                <a:tc>
                  <a:txBody>
                    <a:bodyPr/>
                    <a:lstStyle/>
                    <a:p>
                      <a:pPr algn="r" fontAlgn="ctr"/>
                      <a:r>
                        <a:rPr lang="en-US" sz="1400" u="none" strike="noStrike">
                          <a:effectLst/>
                        </a:rPr>
                        <a:t>4</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40.2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85366970"/>
                  </a:ext>
                </a:extLst>
              </a:tr>
              <a:tr h="190500">
                <a:tc>
                  <a:txBody>
                    <a:bodyPr/>
                    <a:lstStyle/>
                    <a:p>
                      <a:pPr algn="r" fontAlgn="ctr"/>
                      <a:r>
                        <a:rPr lang="en-US" sz="1400" u="none" strike="noStrike">
                          <a:effectLst/>
                        </a:rPr>
                        <a:t>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15899247"/>
                  </a:ext>
                </a:extLst>
              </a:tr>
              <a:tr h="190500">
                <a:tc>
                  <a:txBody>
                    <a:bodyPr/>
                    <a:lstStyle/>
                    <a:p>
                      <a:pPr algn="r" fontAlgn="ctr"/>
                      <a:r>
                        <a:rPr lang="en-US" sz="1400" u="none" strike="noStrike">
                          <a:effectLst/>
                        </a:rPr>
                        <a:t>6</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89445085"/>
                  </a:ext>
                </a:extLst>
              </a:tr>
              <a:tr h="190500">
                <a:tc>
                  <a:txBody>
                    <a:bodyPr/>
                    <a:lstStyle/>
                    <a:p>
                      <a:pPr algn="r" fontAlgn="ctr"/>
                      <a:r>
                        <a:rPr lang="en-US" sz="1400" u="none" strike="noStrike">
                          <a:effectLst/>
                        </a:rPr>
                        <a:t>7</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37.5</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90069562"/>
                  </a:ext>
                </a:extLst>
              </a:tr>
              <a:tr h="190500">
                <a:tc>
                  <a:txBody>
                    <a:bodyPr/>
                    <a:lstStyle/>
                    <a:p>
                      <a:pPr algn="r" fontAlgn="ctr"/>
                      <a:r>
                        <a:rPr lang="en-US" sz="1400" u="none" strike="noStrike">
                          <a:effectLst/>
                        </a:rPr>
                        <a:t>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38.8</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Malaria</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43212364"/>
                  </a:ext>
                </a:extLst>
              </a:tr>
              <a:tr h="190500">
                <a:tc>
                  <a:txBody>
                    <a:bodyPr/>
                    <a:lstStyle/>
                    <a:p>
                      <a:pPr algn="r" fontAlgn="ctr"/>
                      <a:r>
                        <a:rPr lang="en-US" sz="1400" u="none" strike="noStrike">
                          <a:effectLst/>
                        </a:rPr>
                        <a:t>9</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39.2</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Typhoid</a:t>
                      </a:r>
                      <a:endParaRPr lang="en-US" sz="14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787532774"/>
                  </a:ext>
                </a:extLst>
              </a:tr>
              <a:tr h="190500">
                <a:tc>
                  <a:txBody>
                    <a:bodyPr/>
                    <a:lstStyle/>
                    <a:p>
                      <a:pPr algn="r" fontAlgn="ctr"/>
                      <a:r>
                        <a:rPr lang="en-US" sz="1400" u="none" strike="noStrike">
                          <a:effectLst/>
                        </a:rPr>
                        <a:t>10</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400" u="none" strike="noStrike">
                          <a:effectLst/>
                        </a:rPr>
                        <a:t>38.3</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No</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Yes</a:t>
                      </a:r>
                      <a:endParaRPr lang="en-US" sz="14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dirty="0">
                          <a:effectLst/>
                        </a:rPr>
                        <a:t>Typhoid</a:t>
                      </a:r>
                      <a:endParaRPr lang="en-US" sz="14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12448905"/>
                  </a:ext>
                </a:extLst>
              </a:tr>
            </a:tbl>
          </a:graphicData>
        </a:graphic>
      </p:graphicFrame>
    </p:spTree>
    <p:extLst>
      <p:ext uri="{BB962C8B-B14F-4D97-AF65-F5344CB8AC3E}">
        <p14:creationId xmlns:p14="http://schemas.microsoft.com/office/powerpoint/2010/main" val="254218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EA71-5501-F627-8BC4-F0EE9F11AFF2}"/>
              </a:ext>
            </a:extLst>
          </p:cNvPr>
          <p:cNvSpPr>
            <a:spLocks noGrp="1"/>
          </p:cNvSpPr>
          <p:nvPr>
            <p:ph type="title"/>
          </p:nvPr>
        </p:nvSpPr>
        <p:spPr>
          <a:xfrm>
            <a:off x="1389026" y="441500"/>
            <a:ext cx="10058400" cy="1609344"/>
          </a:xfrm>
        </p:spPr>
        <p:txBody>
          <a:bodyPr/>
          <a:lstStyle/>
          <a:p>
            <a:r>
              <a:rPr lang="en-US" dirty="0"/>
              <a:t>What is supervised learning?</a:t>
            </a:r>
          </a:p>
        </p:txBody>
      </p:sp>
      <p:sp>
        <p:nvSpPr>
          <p:cNvPr id="3" name="Content Placeholder 2">
            <a:extLst>
              <a:ext uri="{FF2B5EF4-FFF2-40B4-BE49-F238E27FC236}">
                <a16:creationId xmlns:a16="http://schemas.microsoft.com/office/drawing/2014/main" id="{3D2F59CA-C10E-7EBA-52B3-BE5DB6509613}"/>
              </a:ext>
            </a:extLst>
          </p:cNvPr>
          <p:cNvSpPr>
            <a:spLocks noGrp="1"/>
          </p:cNvSpPr>
          <p:nvPr>
            <p:ph idx="1"/>
          </p:nvPr>
        </p:nvSpPr>
        <p:spPr/>
        <p:txBody>
          <a:bodyPr/>
          <a:lstStyle/>
          <a:p>
            <a:r>
              <a:rPr lang="en-US" dirty="0"/>
              <a:t>Supervised learning, also known as supervised machine learning, is a subcategory of </a:t>
            </a:r>
            <a:r>
              <a:rPr lang="en-US" dirty="0">
                <a:solidFill>
                  <a:srgbClr val="FF0000"/>
                </a:solidFill>
              </a:rPr>
              <a:t>machine learning </a:t>
            </a:r>
            <a:r>
              <a:rPr lang="en-US" dirty="0"/>
              <a:t>and </a:t>
            </a:r>
            <a:r>
              <a:rPr lang="en-US" dirty="0">
                <a:solidFill>
                  <a:srgbClr val="FF0000"/>
                </a:solidFill>
              </a:rPr>
              <a:t>artificial intelligence</a:t>
            </a:r>
            <a:r>
              <a:rPr lang="en-US" dirty="0"/>
              <a:t>. It is defined by its use of </a:t>
            </a:r>
            <a:r>
              <a:rPr lang="en-US" dirty="0">
                <a:solidFill>
                  <a:srgbClr val="FF0000"/>
                </a:solidFill>
              </a:rPr>
              <a:t>labeled data</a:t>
            </a:r>
            <a:r>
              <a:rPr lang="en-US" dirty="0"/>
              <a:t> sets to train algorithms that classify data or predict outcomes accurately.</a:t>
            </a:r>
          </a:p>
          <a:p>
            <a:endParaRPr lang="en-US" dirty="0"/>
          </a:p>
          <a:p>
            <a:r>
              <a:rPr lang="en-US" dirty="0"/>
              <a:t>As input data is fed into the model, it adjusts its weights until the model has been fitted appropriately, which occurs as part of the cross-validation process. Supervised learning helps organizations solve for a variety of real-world problems at scale, such as classifying spam in a separate folder from your inbox. It can be used to build highly accurate machine learning models.</a:t>
            </a:r>
          </a:p>
        </p:txBody>
      </p:sp>
    </p:spTree>
    <p:extLst>
      <p:ext uri="{BB962C8B-B14F-4D97-AF65-F5344CB8AC3E}">
        <p14:creationId xmlns:p14="http://schemas.microsoft.com/office/powerpoint/2010/main" val="321684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A82-DC69-2676-2721-E1F1FBA03387}"/>
              </a:ext>
            </a:extLst>
          </p:cNvPr>
          <p:cNvSpPr>
            <a:spLocks noGrp="1"/>
          </p:cNvSpPr>
          <p:nvPr>
            <p:ph type="title"/>
          </p:nvPr>
        </p:nvSpPr>
        <p:spPr/>
        <p:txBody>
          <a:bodyPr/>
          <a:lstStyle/>
          <a:p>
            <a:r>
              <a:rPr lang="en-US" dirty="0"/>
              <a:t>Types of supervised learning</a:t>
            </a:r>
          </a:p>
        </p:txBody>
      </p:sp>
      <p:sp>
        <p:nvSpPr>
          <p:cNvPr id="3" name="Content Placeholder 2">
            <a:extLst>
              <a:ext uri="{FF2B5EF4-FFF2-40B4-BE49-F238E27FC236}">
                <a16:creationId xmlns:a16="http://schemas.microsoft.com/office/drawing/2014/main" id="{48EE1A79-3338-11EC-D7A7-CABADB599489}"/>
              </a:ext>
            </a:extLst>
          </p:cNvPr>
          <p:cNvSpPr>
            <a:spLocks noGrp="1"/>
          </p:cNvSpPr>
          <p:nvPr>
            <p:ph idx="1"/>
          </p:nvPr>
        </p:nvSpPr>
        <p:spPr/>
        <p:txBody>
          <a:bodyPr>
            <a:normAutofit/>
          </a:bodyPr>
          <a:lstStyle/>
          <a:p>
            <a:pPr>
              <a:buFont typeface="+mj-lt"/>
              <a:buAutoNum type="arabicPeriod"/>
            </a:pPr>
            <a:r>
              <a:rPr lang="en-US" b="1" dirty="0"/>
              <a:t>Classification</a:t>
            </a:r>
            <a:r>
              <a:rPr lang="en-US" dirty="0"/>
              <a:t>: Involves predicting a categorical label. Examples include spam detection in emails, image recognition, and disease diagnosis. The output is a class label, such as "spam" or "not spam.“</a:t>
            </a:r>
          </a:p>
          <a:p>
            <a:pPr>
              <a:buFont typeface="+mj-lt"/>
              <a:buAutoNum type="arabicPeriod"/>
            </a:pPr>
            <a:endParaRPr lang="en-US" dirty="0"/>
          </a:p>
          <a:p>
            <a:pPr>
              <a:buFont typeface="+mj-lt"/>
              <a:buAutoNum type="arabicPeriod"/>
            </a:pPr>
            <a:r>
              <a:rPr lang="en-US" b="1" dirty="0"/>
              <a:t>Regression</a:t>
            </a:r>
            <a:r>
              <a:rPr lang="en-US" dirty="0"/>
              <a:t>: Involves predicting a continuous value. Examples include predicting house prices, stock prices, or temperature. The output is a real number, such as "$250,000" or "75°F.“</a:t>
            </a:r>
          </a:p>
          <a:p>
            <a:pPr>
              <a:buFont typeface="+mj-lt"/>
              <a:buAutoNum type="arabicPeriod"/>
            </a:pPr>
            <a:endParaRPr lang="en-US" dirty="0"/>
          </a:p>
          <a:p>
            <a:pPr marL="0" indent="0">
              <a:buNone/>
            </a:pPr>
            <a:r>
              <a:rPr lang="en-US" dirty="0"/>
              <a:t>In Machine Learning an attribute is a data type (e.g., “Mileage”), while a feature has several meanings depending on the context, but generally means an attribute plus its value (e.g., “Mileage =15,000”). Many people use the words attribute and feature inter‐changeably, though.</a:t>
            </a:r>
          </a:p>
        </p:txBody>
      </p:sp>
    </p:spTree>
    <p:extLst>
      <p:ext uri="{BB962C8B-B14F-4D97-AF65-F5344CB8AC3E}">
        <p14:creationId xmlns:p14="http://schemas.microsoft.com/office/powerpoint/2010/main" val="357534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E6CA-5147-34C8-C60A-8479BE492F5A}"/>
              </a:ext>
            </a:extLst>
          </p:cNvPr>
          <p:cNvSpPr>
            <a:spLocks noGrp="1"/>
          </p:cNvSpPr>
          <p:nvPr>
            <p:ph type="title"/>
          </p:nvPr>
        </p:nvSpPr>
        <p:spPr>
          <a:xfrm>
            <a:off x="1069848" y="484632"/>
            <a:ext cx="10558560" cy="1609344"/>
          </a:xfrm>
        </p:spPr>
        <p:txBody>
          <a:bodyPr/>
          <a:lstStyle/>
          <a:p>
            <a:r>
              <a:rPr lang="en-US" dirty="0"/>
              <a:t>Steps involved in supervised learning</a:t>
            </a:r>
          </a:p>
        </p:txBody>
      </p:sp>
      <p:sp>
        <p:nvSpPr>
          <p:cNvPr id="3" name="Content Placeholder 2">
            <a:extLst>
              <a:ext uri="{FF2B5EF4-FFF2-40B4-BE49-F238E27FC236}">
                <a16:creationId xmlns:a16="http://schemas.microsoft.com/office/drawing/2014/main" id="{5911173D-BB9F-58CD-EECD-6DF2C936375B}"/>
              </a:ext>
            </a:extLst>
          </p:cNvPr>
          <p:cNvSpPr>
            <a:spLocks noGrp="1"/>
          </p:cNvSpPr>
          <p:nvPr>
            <p:ph idx="1"/>
          </p:nvPr>
        </p:nvSpPr>
        <p:spPr>
          <a:xfrm>
            <a:off x="1063752" y="2216298"/>
            <a:ext cx="10058400" cy="4050792"/>
          </a:xfrm>
        </p:spPr>
        <p:txBody>
          <a:bodyPr/>
          <a:lstStyle/>
          <a:p>
            <a:pPr marL="457200" indent="-457200">
              <a:buFont typeface="+mj-lt"/>
              <a:buAutoNum type="arabicPeriod"/>
            </a:pPr>
            <a:r>
              <a:rPr lang="en-US" dirty="0"/>
              <a:t>Determine the type of training dataset</a:t>
            </a:r>
          </a:p>
          <a:p>
            <a:pPr marL="457200" indent="-457200">
              <a:buFont typeface="+mj-lt"/>
              <a:buAutoNum type="arabicPeriod"/>
            </a:pPr>
            <a:r>
              <a:rPr lang="en-US" dirty="0"/>
              <a:t>Collect/Gather the labelled training data</a:t>
            </a:r>
          </a:p>
          <a:p>
            <a:pPr marL="457200" indent="-457200">
              <a:buFont typeface="+mj-lt"/>
              <a:buAutoNum type="arabicPeriod"/>
            </a:pPr>
            <a:r>
              <a:rPr lang="en-US" dirty="0"/>
              <a:t>Split the training dataset into training dataset, test dataset</a:t>
            </a:r>
          </a:p>
          <a:p>
            <a:pPr marL="457200" indent="-457200">
              <a:buFont typeface="+mj-lt"/>
              <a:buAutoNum type="arabicPeriod"/>
            </a:pPr>
            <a:r>
              <a:rPr lang="en-US" dirty="0"/>
              <a:t>Determine the suitability algorithm for the model</a:t>
            </a:r>
          </a:p>
          <a:p>
            <a:pPr marL="457200" indent="-457200">
              <a:buFont typeface="+mj-lt"/>
              <a:buAutoNum type="arabicPeriod"/>
            </a:pPr>
            <a:r>
              <a:rPr lang="en-US" dirty="0"/>
              <a:t>Execute the algorithm on the training dataset.</a:t>
            </a:r>
          </a:p>
          <a:p>
            <a:pPr marL="457200" indent="-457200">
              <a:buFont typeface="+mj-lt"/>
              <a:buAutoNum type="arabicPeriod"/>
            </a:pPr>
            <a:r>
              <a:rPr lang="en-US" dirty="0"/>
              <a:t>Evaluate the accuracy of the model by providing the test set.</a:t>
            </a:r>
          </a:p>
        </p:txBody>
      </p:sp>
    </p:spTree>
    <p:extLst>
      <p:ext uri="{BB962C8B-B14F-4D97-AF65-F5344CB8AC3E}">
        <p14:creationId xmlns:p14="http://schemas.microsoft.com/office/powerpoint/2010/main" val="179360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FFA-973F-3C9B-35DF-5FC9BE19DF4B}"/>
              </a:ext>
            </a:extLst>
          </p:cNvPr>
          <p:cNvSpPr>
            <a:spLocks noGrp="1"/>
          </p:cNvSpPr>
          <p:nvPr>
            <p:ph type="title"/>
          </p:nvPr>
        </p:nvSpPr>
        <p:spPr/>
        <p:txBody>
          <a:bodyPr/>
          <a:lstStyle/>
          <a:p>
            <a:r>
              <a:rPr lang="en-US" dirty="0"/>
              <a:t>Supervised learning problem</a:t>
            </a:r>
          </a:p>
        </p:txBody>
      </p:sp>
      <p:sp>
        <p:nvSpPr>
          <p:cNvPr id="4" name="Rectangle: Rounded Corners 3">
            <a:extLst>
              <a:ext uri="{FF2B5EF4-FFF2-40B4-BE49-F238E27FC236}">
                <a16:creationId xmlns:a16="http://schemas.microsoft.com/office/drawing/2014/main" id="{187D292B-EB27-9ADD-8BD6-9FC0099FB507}"/>
              </a:ext>
            </a:extLst>
          </p:cNvPr>
          <p:cNvSpPr/>
          <p:nvPr/>
        </p:nvSpPr>
        <p:spPr>
          <a:xfrm>
            <a:off x="4658264" y="1992700"/>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p>
        </p:txBody>
      </p:sp>
      <p:sp>
        <p:nvSpPr>
          <p:cNvPr id="6" name="Rectangle: Rounded Corners 5">
            <a:extLst>
              <a:ext uri="{FF2B5EF4-FFF2-40B4-BE49-F238E27FC236}">
                <a16:creationId xmlns:a16="http://schemas.microsoft.com/office/drawing/2014/main" id="{FE0D2075-0DCC-33B1-3567-C2F7FD20B387}"/>
              </a:ext>
            </a:extLst>
          </p:cNvPr>
          <p:cNvSpPr/>
          <p:nvPr/>
        </p:nvSpPr>
        <p:spPr>
          <a:xfrm>
            <a:off x="4658264" y="5043576"/>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a:t>
            </a:r>
          </a:p>
        </p:txBody>
      </p:sp>
      <p:sp>
        <p:nvSpPr>
          <p:cNvPr id="7" name="Rectangle: Rounded Corners 6">
            <a:extLst>
              <a:ext uri="{FF2B5EF4-FFF2-40B4-BE49-F238E27FC236}">
                <a16:creationId xmlns:a16="http://schemas.microsoft.com/office/drawing/2014/main" id="{083EC775-5AA1-3E98-F0C0-DD493DEAEE5E}"/>
              </a:ext>
            </a:extLst>
          </p:cNvPr>
          <p:cNvSpPr/>
          <p:nvPr/>
        </p:nvSpPr>
        <p:spPr>
          <a:xfrm>
            <a:off x="4658264" y="3518138"/>
            <a:ext cx="2622430"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p>
        </p:txBody>
      </p:sp>
      <p:cxnSp>
        <p:nvCxnSpPr>
          <p:cNvPr id="9" name="Straight Arrow Connector 8">
            <a:extLst>
              <a:ext uri="{FF2B5EF4-FFF2-40B4-BE49-F238E27FC236}">
                <a16:creationId xmlns:a16="http://schemas.microsoft.com/office/drawing/2014/main" id="{7B0CABA9-88F5-1EBD-B117-34F143284802}"/>
              </a:ext>
            </a:extLst>
          </p:cNvPr>
          <p:cNvCxnSpPr>
            <a:stCxn id="4" idx="2"/>
            <a:endCxn id="7" idx="0"/>
          </p:cNvCxnSpPr>
          <p:nvPr/>
        </p:nvCxnSpPr>
        <p:spPr>
          <a:xfrm>
            <a:off x="5969479" y="2863968"/>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016CCB-DF9B-F156-0C47-4491D419CA3C}"/>
              </a:ext>
            </a:extLst>
          </p:cNvPr>
          <p:cNvCxnSpPr>
            <a:stCxn id="7" idx="2"/>
            <a:endCxn id="6" idx="0"/>
          </p:cNvCxnSpPr>
          <p:nvPr/>
        </p:nvCxnSpPr>
        <p:spPr>
          <a:xfrm>
            <a:off x="5969479" y="4389406"/>
            <a:ext cx="0" cy="65417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C972A99-6BCE-8768-1E43-753A5932B757}"/>
              </a:ext>
            </a:extLst>
          </p:cNvPr>
          <p:cNvSpPr/>
          <p:nvPr/>
        </p:nvSpPr>
        <p:spPr>
          <a:xfrm>
            <a:off x="2337758"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p>
        </p:txBody>
      </p:sp>
      <p:sp>
        <p:nvSpPr>
          <p:cNvPr id="13" name="Oval 12">
            <a:extLst>
              <a:ext uri="{FF2B5EF4-FFF2-40B4-BE49-F238E27FC236}">
                <a16:creationId xmlns:a16="http://schemas.microsoft.com/office/drawing/2014/main" id="{FFBD5BD8-7099-8A15-70EA-5F4943F5891E}"/>
              </a:ext>
            </a:extLst>
          </p:cNvPr>
          <p:cNvSpPr/>
          <p:nvPr/>
        </p:nvSpPr>
        <p:spPr>
          <a:xfrm>
            <a:off x="7979434" y="5061605"/>
            <a:ext cx="1621766" cy="83521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price</a:t>
            </a:r>
          </a:p>
        </p:txBody>
      </p:sp>
      <p:cxnSp>
        <p:nvCxnSpPr>
          <p:cNvPr id="15" name="Straight Arrow Connector 14">
            <a:extLst>
              <a:ext uri="{FF2B5EF4-FFF2-40B4-BE49-F238E27FC236}">
                <a16:creationId xmlns:a16="http://schemas.microsoft.com/office/drawing/2014/main" id="{7555F067-F6E4-5457-5788-99AACB551649}"/>
              </a:ext>
            </a:extLst>
          </p:cNvPr>
          <p:cNvCxnSpPr>
            <a:stCxn id="12" idx="6"/>
            <a:endCxn id="6" idx="1"/>
          </p:cNvCxnSpPr>
          <p:nvPr/>
        </p:nvCxnSpPr>
        <p:spPr>
          <a:xfrm>
            <a:off x="395952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D9FF7F-7EE5-D381-06D5-F2F108918160}"/>
              </a:ext>
            </a:extLst>
          </p:cNvPr>
          <p:cNvCxnSpPr>
            <a:stCxn id="6" idx="3"/>
            <a:endCxn id="13" idx="2"/>
          </p:cNvCxnSpPr>
          <p:nvPr/>
        </p:nvCxnSpPr>
        <p:spPr>
          <a:xfrm>
            <a:off x="7280694" y="5479210"/>
            <a:ext cx="69874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02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10B-DCEC-8E4E-2C07-B57013F08BE7}"/>
              </a:ext>
            </a:extLst>
          </p:cNvPr>
          <p:cNvSpPr>
            <a:spLocks noGrp="1"/>
          </p:cNvSpPr>
          <p:nvPr>
            <p:ph type="title"/>
          </p:nvPr>
        </p:nvSpPr>
        <p:spPr/>
        <p:txBody>
          <a:bodyPr/>
          <a:lstStyle/>
          <a:p>
            <a:r>
              <a:rPr lang="en-US" dirty="0"/>
              <a:t>Design the learning algorithm such that..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6C1612-7478-40A4-4ED8-6090AB27BB2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h</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𝑥</m:t>
                      </m:r>
                    </m:oMath>
                  </m:oMathPara>
                </a14:m>
                <a:endParaRPr lang="en-US" sz="2800" dirty="0"/>
              </a:p>
            </p:txBody>
          </p:sp>
        </mc:Choice>
        <mc:Fallback>
          <p:sp>
            <p:nvSpPr>
              <p:cNvPr id="3" name="Content Placeholder 2">
                <a:extLst>
                  <a:ext uri="{FF2B5EF4-FFF2-40B4-BE49-F238E27FC236}">
                    <a16:creationId xmlns:a16="http://schemas.microsoft.com/office/drawing/2014/main" id="{B06C1612-7478-40A4-4ED8-6090AB27BB2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E585E569-89EA-FA0E-183B-DC2753136D8F}"/>
              </a:ext>
            </a:extLst>
          </p:cNvPr>
          <p:cNvCxnSpPr>
            <a:cxnSpLocks/>
          </p:cNvCxnSpPr>
          <p:nvPr/>
        </p:nvCxnSpPr>
        <p:spPr>
          <a:xfrm flipV="1">
            <a:off x="4580626" y="257067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72C04937-3A14-CC0A-AE0E-2D5C3B759FC8}"/>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9F1B8469-AEE6-8168-F550-C7A70B239DB2}"/>
              </a:ext>
            </a:extLst>
          </p:cNvPr>
          <p:cNvCxnSpPr>
            <a:cxnSpLocks/>
          </p:cNvCxnSpPr>
          <p:nvPr/>
        </p:nvCxnSpPr>
        <p:spPr>
          <a:xfrm flipH="1" flipV="1">
            <a:off x="7332453" y="2493034"/>
            <a:ext cx="431321" cy="690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B5FADFB-5E17-1C81-9D60-FD6B24D7C86F}"/>
              </a:ext>
            </a:extLst>
          </p:cNvPr>
          <p:cNvSpPr/>
          <p:nvPr/>
        </p:nvSpPr>
        <p:spPr>
          <a:xfrm>
            <a:off x="7763774" y="3109823"/>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a:t>
            </a:r>
          </a:p>
        </p:txBody>
      </p:sp>
      <p:cxnSp>
        <p:nvCxnSpPr>
          <p:cNvPr id="14" name="Straight Arrow Connector 13">
            <a:extLst>
              <a:ext uri="{FF2B5EF4-FFF2-40B4-BE49-F238E27FC236}">
                <a16:creationId xmlns:a16="http://schemas.microsoft.com/office/drawing/2014/main" id="{11D8FE16-87F5-EE8E-D3C7-6FB1F1640CB0}"/>
              </a:ext>
            </a:extLst>
          </p:cNvPr>
          <p:cNvCxnSpPr>
            <a:cxnSpLocks/>
          </p:cNvCxnSpPr>
          <p:nvPr/>
        </p:nvCxnSpPr>
        <p:spPr>
          <a:xfrm flipV="1">
            <a:off x="6067070" y="2493034"/>
            <a:ext cx="0" cy="92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CDCEC3B-815D-E9D9-29D9-7F21BC13F0B9}"/>
              </a:ext>
            </a:extLst>
          </p:cNvPr>
          <p:cNvSpPr/>
          <p:nvPr/>
        </p:nvSpPr>
        <p:spPr>
          <a:xfrm>
            <a:off x="5388634" y="3418216"/>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a:t>
            </a:r>
          </a:p>
        </p:txBody>
      </p:sp>
      <p:cxnSp>
        <p:nvCxnSpPr>
          <p:cNvPr id="20" name="Straight Arrow Connector 19">
            <a:extLst>
              <a:ext uri="{FF2B5EF4-FFF2-40B4-BE49-F238E27FC236}">
                <a16:creationId xmlns:a16="http://schemas.microsoft.com/office/drawing/2014/main" id="{D480C625-F03F-4F84-83AD-299C49BC1C29}"/>
              </a:ext>
            </a:extLst>
          </p:cNvPr>
          <p:cNvCxnSpPr>
            <a:cxnSpLocks/>
          </p:cNvCxnSpPr>
          <p:nvPr/>
        </p:nvCxnSpPr>
        <p:spPr>
          <a:xfrm flipV="1">
            <a:off x="6219470" y="2493034"/>
            <a:ext cx="593784" cy="937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1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80F2-FD01-D536-06B0-B8916D061147}"/>
              </a:ext>
            </a:extLst>
          </p:cNvPr>
          <p:cNvSpPr>
            <a:spLocks noGrp="1"/>
          </p:cNvSpPr>
          <p:nvPr>
            <p:ph type="title"/>
          </p:nvPr>
        </p:nvSpPr>
        <p:spPr/>
        <p:txBody>
          <a:bodyPr/>
          <a:lstStyle/>
          <a:p>
            <a:r>
              <a:rPr lang="en-US" dirty="0"/>
              <a:t>As the input features increase then..</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AE8C2039-6E55-47BA-B926-4EFB7A47D56D}"/>
                  </a:ext>
                </a:extLst>
              </p:cNvPr>
              <p:cNvSpPr txBox="1">
                <a:spLocks/>
              </p:cNvSpPr>
              <p:nvPr/>
            </p:nvSpPr>
            <p:spPr>
              <a:xfrm>
                <a:off x="1069848" y="2121408"/>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smtClean="0">
                              <a:latin typeface="Cambria Math" panose="02040503050406030204" pitchFamily="18" charset="0"/>
                            </a:rPr>
                          </m:ctrlPr>
                        </m:dPr>
                        <m:e>
                          <m:r>
                            <a:rPr lang="en-US" sz="2800" i="1" smtClean="0">
                              <a:latin typeface="Cambria Math" panose="02040503050406030204" pitchFamily="18" charset="0"/>
                            </a:rPr>
                            <m:t>𝑥</m:t>
                          </m:r>
                        </m:e>
                      </m:d>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0</m:t>
                          </m:r>
                        </m:sub>
                      </m:sSub>
                      <m:r>
                        <a:rPr lang="en-US" sz="2800" i="1" smtClean="0">
                          <a:latin typeface="Cambria Math" panose="02040503050406030204" pitchFamily="18" charset="0"/>
                        </a:rPr>
                        <m:t>+</m:t>
                      </m:r>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𝜃</m:t>
                          </m:r>
                        </m:e>
                        <m:sub>
                          <m:r>
                            <a:rPr lang="en-US" sz="2800" i="1" smtClean="0">
                              <a:latin typeface="Cambria Math" panose="02040503050406030204" pitchFamily="18" charset="0"/>
                            </a:rPr>
                            <m:t>1</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dirty="0"/>
              </a:p>
            </p:txBody>
          </p:sp>
        </mc:Choice>
        <mc:Fallback>
          <p:sp>
            <p:nvSpPr>
              <p:cNvPr id="5" name="Content Placeholder 2">
                <a:extLst>
                  <a:ext uri="{FF2B5EF4-FFF2-40B4-BE49-F238E27FC236}">
                    <a16:creationId xmlns:a16="http://schemas.microsoft.com/office/drawing/2014/main" id="{AE8C2039-6E55-47BA-B926-4EFB7A47D56D}"/>
                  </a:ext>
                </a:extLst>
              </p:cNvPr>
              <p:cNvSpPr txBox="1">
                <a:spLocks noRot="1" noChangeAspect="1" noMove="1" noResize="1" noEditPoints="1" noAdjustHandles="1" noChangeArrowheads="1" noChangeShapeType="1" noTextEdit="1"/>
              </p:cNvSpPr>
              <p:nvPr/>
            </p:nvSpPr>
            <p:spPr>
              <a:xfrm>
                <a:off x="1069848" y="2121408"/>
                <a:ext cx="10058400" cy="405079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2AABF6B-C645-A9FE-5949-5DC0C98A5A69}"/>
              </a:ext>
            </a:extLst>
          </p:cNvPr>
          <p:cNvCxnSpPr>
            <a:cxnSpLocks/>
          </p:cNvCxnSpPr>
          <p:nvPr/>
        </p:nvCxnSpPr>
        <p:spPr>
          <a:xfrm flipV="1">
            <a:off x="3828515" y="2531852"/>
            <a:ext cx="399515" cy="612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208B533-69FC-5AC4-FCFF-BF0B852F6E1D}"/>
              </a:ext>
            </a:extLst>
          </p:cNvPr>
          <p:cNvSpPr/>
          <p:nvPr/>
        </p:nvSpPr>
        <p:spPr>
          <a:xfrm>
            <a:off x="3004693" y="3121325"/>
            <a:ext cx="1647645" cy="12508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Hypothesis with input feature x</a:t>
            </a:r>
          </a:p>
        </p:txBody>
      </p:sp>
      <p:cxnSp>
        <p:nvCxnSpPr>
          <p:cNvPr id="8" name="Straight Arrow Connector 7">
            <a:extLst>
              <a:ext uri="{FF2B5EF4-FFF2-40B4-BE49-F238E27FC236}">
                <a16:creationId xmlns:a16="http://schemas.microsoft.com/office/drawing/2014/main" id="{A3492182-F121-EF10-3BA7-B7EB322AB9C3}"/>
              </a:ext>
            </a:extLst>
          </p:cNvPr>
          <p:cNvCxnSpPr>
            <a:cxnSpLocks/>
            <a:stCxn id="9" idx="0"/>
          </p:cNvCxnSpPr>
          <p:nvPr/>
        </p:nvCxnSpPr>
        <p:spPr>
          <a:xfrm flipH="1" flipV="1">
            <a:off x="6831943" y="2605177"/>
            <a:ext cx="2133883" cy="50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346ED286-3817-BEF7-485F-520978EDCCDB}"/>
              </a:ext>
            </a:extLst>
          </p:cNvPr>
          <p:cNvSpPr/>
          <p:nvPr/>
        </p:nvSpPr>
        <p:spPr>
          <a:xfrm>
            <a:off x="8258460" y="3111261"/>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1</a:t>
            </a:r>
          </a:p>
        </p:txBody>
      </p:sp>
      <p:cxnSp>
        <p:nvCxnSpPr>
          <p:cNvPr id="10" name="Straight Arrow Connector 9">
            <a:extLst>
              <a:ext uri="{FF2B5EF4-FFF2-40B4-BE49-F238E27FC236}">
                <a16:creationId xmlns:a16="http://schemas.microsoft.com/office/drawing/2014/main" id="{0C6318F0-0C4E-776B-88A9-BBEADF55BC73}"/>
              </a:ext>
            </a:extLst>
          </p:cNvPr>
          <p:cNvCxnSpPr>
            <a:cxnSpLocks/>
          </p:cNvCxnSpPr>
          <p:nvPr/>
        </p:nvCxnSpPr>
        <p:spPr>
          <a:xfrm flipV="1">
            <a:off x="5489100" y="2503818"/>
            <a:ext cx="0" cy="679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64E6CFF-7939-7753-31B3-7B0871346849}"/>
              </a:ext>
            </a:extLst>
          </p:cNvPr>
          <p:cNvSpPr/>
          <p:nvPr/>
        </p:nvSpPr>
        <p:spPr>
          <a:xfrm>
            <a:off x="4781734" y="3210579"/>
            <a:ext cx="1414732" cy="87126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1</a:t>
            </a:r>
          </a:p>
        </p:txBody>
      </p:sp>
      <p:cxnSp>
        <p:nvCxnSpPr>
          <p:cNvPr id="12" name="Straight Arrow Connector 11">
            <a:extLst>
              <a:ext uri="{FF2B5EF4-FFF2-40B4-BE49-F238E27FC236}">
                <a16:creationId xmlns:a16="http://schemas.microsoft.com/office/drawing/2014/main" id="{2C6DBFA6-9CCA-FD2D-BA6C-3E56E1EE14D4}"/>
              </a:ext>
            </a:extLst>
          </p:cNvPr>
          <p:cNvCxnSpPr>
            <a:cxnSpLocks/>
          </p:cNvCxnSpPr>
          <p:nvPr/>
        </p:nvCxnSpPr>
        <p:spPr>
          <a:xfrm flipH="1" flipV="1">
            <a:off x="6325863" y="2531852"/>
            <a:ext cx="453061" cy="65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6A437E8C-BFE8-226C-52B6-4671458D822F}"/>
              </a:ext>
            </a:extLst>
          </p:cNvPr>
          <p:cNvSpPr>
            <a:spLocks noGrp="1"/>
          </p:cNvSpPr>
          <p:nvPr>
            <p:ph idx="1"/>
          </p:nvPr>
        </p:nvSpPr>
        <p:spPr>
          <a:xfrm>
            <a:off x="6195028" y="3210579"/>
            <a:ext cx="1681851" cy="83244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2 </a:t>
            </a:r>
          </a:p>
        </p:txBody>
      </p:sp>
      <p:cxnSp>
        <p:nvCxnSpPr>
          <p:cNvPr id="20" name="Straight Arrow Connector 19">
            <a:extLst>
              <a:ext uri="{FF2B5EF4-FFF2-40B4-BE49-F238E27FC236}">
                <a16:creationId xmlns:a16="http://schemas.microsoft.com/office/drawing/2014/main" id="{89468A47-EE6A-E234-B56E-2D015C9A44B0}"/>
              </a:ext>
            </a:extLst>
          </p:cNvPr>
          <p:cNvCxnSpPr>
            <a:cxnSpLocks/>
            <a:stCxn id="21" idx="0"/>
          </p:cNvCxnSpPr>
          <p:nvPr/>
        </p:nvCxnSpPr>
        <p:spPr>
          <a:xfrm flipH="1" flipV="1">
            <a:off x="7944928" y="2363638"/>
            <a:ext cx="2857535" cy="14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FFAE126-F4E6-750C-CAA9-06638A64F57A}"/>
              </a:ext>
            </a:extLst>
          </p:cNvPr>
          <p:cNvSpPr/>
          <p:nvPr/>
        </p:nvSpPr>
        <p:spPr>
          <a:xfrm>
            <a:off x="10095097" y="2503817"/>
            <a:ext cx="1414732" cy="80119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feature 2</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CD002AD-0250-DC7F-A62F-911DEB9F4C44}"/>
                  </a:ext>
                </a:extLst>
              </p:cNvPr>
              <p:cNvSpPr txBox="1"/>
              <p:nvPr/>
            </p:nvSpPr>
            <p:spPr>
              <a:xfrm>
                <a:off x="2491732" y="5487205"/>
                <a:ext cx="512961"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m:t>
                      </m:r>
                    </m:oMath>
                  </m:oMathPara>
                </a14:m>
                <a:endParaRPr lang="en-US" sz="2800" dirty="0"/>
              </a:p>
            </p:txBody>
          </p:sp>
        </mc:Choice>
        <mc:Fallback>
          <p:sp>
            <p:nvSpPr>
              <p:cNvPr id="24" name="TextBox 23">
                <a:extLst>
                  <a:ext uri="{FF2B5EF4-FFF2-40B4-BE49-F238E27FC236}">
                    <a16:creationId xmlns:a16="http://schemas.microsoft.com/office/drawing/2014/main" id="{BCD002AD-0250-DC7F-A62F-911DEB9F4C44}"/>
                  </a:ext>
                </a:extLst>
              </p:cNvPr>
              <p:cNvSpPr txBox="1">
                <a:spLocks noRot="1" noChangeAspect="1" noMove="1" noResize="1" noEditPoints="1" noAdjustHandles="1" noChangeArrowheads="1" noChangeShapeType="1" noTextEdit="1"/>
              </p:cNvSpPr>
              <p:nvPr/>
            </p:nvSpPr>
            <p:spPr>
              <a:xfrm>
                <a:off x="2491732" y="5487205"/>
                <a:ext cx="512961"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3C6A146E-2354-FB2E-DD25-EFC867311B60}"/>
                  </a:ext>
                </a:extLst>
              </p:cNvPr>
              <p:cNvSpPr txBox="1"/>
              <p:nvPr/>
            </p:nvSpPr>
            <p:spPr>
              <a:xfrm>
                <a:off x="3217336" y="5142148"/>
                <a:ext cx="4640501" cy="12600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=0</m:t>
                          </m:r>
                        </m:sub>
                        <m:sup>
                          <m:r>
                            <a:rPr lang="en-US" sz="2800" b="0" i="1" smtClean="0">
                              <a:latin typeface="Cambria Math" panose="02040503050406030204" pitchFamily="18" charset="0"/>
                            </a:rPr>
                            <m:t>2</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𝜃</m:t>
                              </m:r>
                            </m:e>
                            <m:sub>
                              <m:r>
                                <a:rPr lang="en-US" sz="2800" b="0" i="1" smtClean="0">
                                  <a:latin typeface="Cambria Math" panose="02040503050406030204" pitchFamily="18" charset="0"/>
                                </a:rPr>
                                <m:t>𝑗</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r>
                        <a:rPr lang="en-US" sz="2800" b="0" i="1" smtClean="0">
                          <a:latin typeface="Cambria Math" panose="02040503050406030204" pitchFamily="18" charset="0"/>
                        </a:rPr>
                        <m:t> </m:t>
                      </m:r>
                      <m:r>
                        <a:rPr lang="en-US" sz="2800" b="0" i="1" smtClean="0">
                          <a:latin typeface="Cambria Math" panose="02040503050406030204" pitchFamily="18" charset="0"/>
                        </a:rPr>
                        <m:t>𝑤h𝑒𝑟𝑒</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=1</m:t>
                      </m:r>
                    </m:oMath>
                  </m:oMathPara>
                </a14:m>
                <a:endParaRPr lang="en-US" sz="2800" dirty="0"/>
              </a:p>
            </p:txBody>
          </p:sp>
        </mc:Choice>
        <mc:Fallback>
          <p:sp>
            <p:nvSpPr>
              <p:cNvPr id="25" name="TextBox 24">
                <a:extLst>
                  <a:ext uri="{FF2B5EF4-FFF2-40B4-BE49-F238E27FC236}">
                    <a16:creationId xmlns:a16="http://schemas.microsoft.com/office/drawing/2014/main" id="{3C6A146E-2354-FB2E-DD25-EFC867311B60}"/>
                  </a:ext>
                </a:extLst>
              </p:cNvPr>
              <p:cNvSpPr txBox="1">
                <a:spLocks noRot="1" noChangeAspect="1" noMove="1" noResize="1" noEditPoints="1" noAdjustHandles="1" noChangeArrowheads="1" noChangeShapeType="1" noTextEdit="1"/>
              </p:cNvSpPr>
              <p:nvPr/>
            </p:nvSpPr>
            <p:spPr>
              <a:xfrm>
                <a:off x="3217336" y="5142148"/>
                <a:ext cx="4640501" cy="126008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4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Freeform 416"/>
          <p:cNvSpPr/>
          <p:nvPr/>
        </p:nvSpPr>
        <p:spPr>
          <a:xfrm>
            <a:off x="1524000" y="2"/>
            <a:ext cx="9144000" cy="6857999"/>
          </a:xfrm>
          <a:custGeom>
            <a:avLst/>
            <a:gdLst/>
            <a:ahLst/>
            <a:cxnLst/>
            <a:rect l="0" t="0" r="0" b="0"/>
            <a:pathLst>
              <a:path w="9144000" h="6857999">
                <a:moveTo>
                  <a:pt x="0" y="6857999"/>
                </a:moveTo>
                <a:lnTo>
                  <a:pt x="9144000" y="6857999"/>
                </a:lnTo>
                <a:lnTo>
                  <a:pt x="9144000" y="0"/>
                </a:lnTo>
                <a:lnTo>
                  <a:pt x="0" y="0"/>
                </a:lnTo>
                <a:lnTo>
                  <a:pt x="0" y="6857999"/>
                </a:lnTo>
                <a:close/>
              </a:path>
            </a:pathLst>
          </a:custGeom>
          <a:solidFill>
            <a:srgbClr val="FFFFFF">
              <a:alpha val="10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7" name="Freeform 417"/>
          <p:cNvSpPr/>
          <p:nvPr/>
        </p:nvSpPr>
        <p:spPr>
          <a:xfrm flipV="1">
            <a:off x="3918119" y="3102547"/>
            <a:ext cx="4928193" cy="2460054"/>
          </a:xfrm>
          <a:custGeom>
            <a:avLst/>
            <a:gdLst/>
            <a:ahLst/>
            <a:cxnLst/>
            <a:rect l="0" t="0" r="0" b="0"/>
            <a:pathLst>
              <a:path w="4928193" h="2460054">
                <a:moveTo>
                  <a:pt x="0" y="0"/>
                </a:moveTo>
                <a:lnTo>
                  <a:pt x="4928193" y="0"/>
                </a:lnTo>
                <a:moveTo>
                  <a:pt x="0" y="304800"/>
                </a:moveTo>
                <a:lnTo>
                  <a:pt x="4928193" y="304800"/>
                </a:lnTo>
                <a:moveTo>
                  <a:pt x="0" y="609600"/>
                </a:moveTo>
                <a:lnTo>
                  <a:pt x="4928193" y="609600"/>
                </a:lnTo>
                <a:moveTo>
                  <a:pt x="0" y="927100"/>
                </a:moveTo>
                <a:lnTo>
                  <a:pt x="4928193" y="927100"/>
                </a:lnTo>
                <a:moveTo>
                  <a:pt x="0" y="1231900"/>
                </a:moveTo>
                <a:lnTo>
                  <a:pt x="4928193" y="1231900"/>
                </a:lnTo>
                <a:moveTo>
                  <a:pt x="0" y="1536700"/>
                </a:moveTo>
                <a:lnTo>
                  <a:pt x="4928193" y="1536700"/>
                </a:lnTo>
                <a:moveTo>
                  <a:pt x="0" y="1841500"/>
                </a:moveTo>
                <a:lnTo>
                  <a:pt x="4928193" y="1841500"/>
                </a:lnTo>
                <a:moveTo>
                  <a:pt x="0" y="2146300"/>
                </a:moveTo>
                <a:lnTo>
                  <a:pt x="4928193" y="2146300"/>
                </a:lnTo>
                <a:moveTo>
                  <a:pt x="0" y="2460054"/>
                </a:moveTo>
                <a:lnTo>
                  <a:pt x="4928193" y="2460054"/>
                </a:lnTo>
              </a:path>
            </a:pathLst>
          </a:custGeom>
          <a:noFill/>
          <a:ln w="12700" cap="flat" cmpd="sng">
            <a:solidFill>
              <a:srgbClr val="D9D9D9">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8" name="Freeform 418"/>
          <p:cNvSpPr/>
          <p:nvPr/>
        </p:nvSpPr>
        <p:spPr>
          <a:xfrm flipV="1">
            <a:off x="3918119" y="3102548"/>
            <a:ext cx="1" cy="2767183"/>
          </a:xfrm>
          <a:custGeom>
            <a:avLst/>
            <a:gdLst/>
            <a:ahLst/>
            <a:cxnLst/>
            <a:rect l="0" t="0" r="0" b="0"/>
            <a:pathLst>
              <a:path w="1" h="2767183">
                <a:moveTo>
                  <a:pt x="0" y="0"/>
                </a:moveTo>
                <a:lnTo>
                  <a:pt x="1"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9" name="Freeform 419"/>
          <p:cNvSpPr/>
          <p:nvPr/>
        </p:nvSpPr>
        <p:spPr>
          <a:xfrm flipV="1">
            <a:off x="3861689" y="3102548"/>
            <a:ext cx="56430" cy="2767183"/>
          </a:xfrm>
          <a:custGeom>
            <a:avLst/>
            <a:gdLst/>
            <a:ahLst/>
            <a:cxnLst/>
            <a:rect l="0" t="0" r="0" b="0"/>
            <a:pathLst>
              <a:path w="56430" h="2767183">
                <a:moveTo>
                  <a:pt x="0" y="0"/>
                </a:moveTo>
                <a:lnTo>
                  <a:pt x="56430" y="0"/>
                </a:lnTo>
                <a:moveTo>
                  <a:pt x="0" y="307129"/>
                </a:moveTo>
                <a:lnTo>
                  <a:pt x="56430" y="307129"/>
                </a:lnTo>
                <a:moveTo>
                  <a:pt x="0" y="611929"/>
                </a:moveTo>
                <a:lnTo>
                  <a:pt x="56430" y="611929"/>
                </a:lnTo>
                <a:moveTo>
                  <a:pt x="0" y="916729"/>
                </a:moveTo>
                <a:lnTo>
                  <a:pt x="56430" y="916729"/>
                </a:lnTo>
                <a:moveTo>
                  <a:pt x="0" y="1234229"/>
                </a:moveTo>
                <a:lnTo>
                  <a:pt x="56430" y="1234229"/>
                </a:lnTo>
                <a:moveTo>
                  <a:pt x="0" y="1539029"/>
                </a:moveTo>
                <a:lnTo>
                  <a:pt x="56430" y="1539029"/>
                </a:lnTo>
                <a:moveTo>
                  <a:pt x="0" y="1843829"/>
                </a:moveTo>
                <a:lnTo>
                  <a:pt x="56430" y="1843829"/>
                </a:lnTo>
                <a:moveTo>
                  <a:pt x="0" y="2148629"/>
                </a:moveTo>
                <a:lnTo>
                  <a:pt x="56430" y="2148629"/>
                </a:lnTo>
                <a:moveTo>
                  <a:pt x="0" y="2453429"/>
                </a:moveTo>
                <a:lnTo>
                  <a:pt x="56430" y="2453429"/>
                </a:lnTo>
                <a:moveTo>
                  <a:pt x="0" y="2767183"/>
                </a:moveTo>
                <a:lnTo>
                  <a:pt x="56430" y="2767183"/>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0" name="Freeform 420"/>
          <p:cNvSpPr/>
          <p:nvPr/>
        </p:nvSpPr>
        <p:spPr>
          <a:xfrm flipV="1">
            <a:off x="3918119" y="5869730"/>
            <a:ext cx="4928193" cy="1"/>
          </a:xfrm>
          <a:custGeom>
            <a:avLst/>
            <a:gdLst/>
            <a:ahLst/>
            <a:cxnLst/>
            <a:rect l="0" t="0" r="0" b="0"/>
            <a:pathLst>
              <a:path w="4928193" h="1">
                <a:moveTo>
                  <a:pt x="0" y="1"/>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1" name="Freeform 421"/>
          <p:cNvSpPr/>
          <p:nvPr/>
        </p:nvSpPr>
        <p:spPr>
          <a:xfrm flipV="1">
            <a:off x="3918119" y="5869729"/>
            <a:ext cx="4928193" cy="56430"/>
          </a:xfrm>
          <a:custGeom>
            <a:avLst/>
            <a:gdLst/>
            <a:ahLst/>
            <a:cxnLst/>
            <a:rect l="0" t="0" r="0" b="0"/>
            <a:pathLst>
              <a:path w="4928193" h="56430">
                <a:moveTo>
                  <a:pt x="0" y="56430"/>
                </a:moveTo>
                <a:lnTo>
                  <a:pt x="0" y="0"/>
                </a:lnTo>
                <a:moveTo>
                  <a:pt x="984081" y="56430"/>
                </a:moveTo>
                <a:lnTo>
                  <a:pt x="984081" y="0"/>
                </a:lnTo>
                <a:moveTo>
                  <a:pt x="1974681" y="56430"/>
                </a:moveTo>
                <a:lnTo>
                  <a:pt x="1974681" y="0"/>
                </a:lnTo>
                <a:moveTo>
                  <a:pt x="2952581" y="56430"/>
                </a:moveTo>
                <a:lnTo>
                  <a:pt x="2952581" y="0"/>
                </a:lnTo>
                <a:moveTo>
                  <a:pt x="3943181" y="56430"/>
                </a:moveTo>
                <a:lnTo>
                  <a:pt x="3943181" y="0"/>
                </a:lnTo>
                <a:moveTo>
                  <a:pt x="4928193" y="56430"/>
                </a:moveTo>
                <a:lnTo>
                  <a:pt x="4928193" y="0"/>
                </a:lnTo>
              </a:path>
            </a:pathLst>
          </a:custGeom>
          <a:noFill/>
          <a:ln w="12700" cap="flat" cmpd="sng">
            <a:solidFill>
              <a:srgbClr val="868686">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22" name="Picture 4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686300" y="3556000"/>
            <a:ext cx="241300" cy="241300"/>
          </a:xfrm>
          <a:prstGeom prst="rect">
            <a:avLst/>
          </a:prstGeom>
          <a:noFill/>
        </p:spPr>
      </p:pic>
      <p:pic>
        <p:nvPicPr>
          <p:cNvPr id="423" name="Picture 4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87900" y="3365500"/>
            <a:ext cx="241300" cy="241300"/>
          </a:xfrm>
          <a:prstGeom prst="rect">
            <a:avLst/>
          </a:prstGeom>
          <a:noFill/>
        </p:spPr>
      </p:pic>
      <p:pic>
        <p:nvPicPr>
          <p:cNvPr id="424" name="Picture 4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876800" y="3543300"/>
            <a:ext cx="241300" cy="241300"/>
          </a:xfrm>
          <a:prstGeom prst="rect">
            <a:avLst/>
          </a:prstGeom>
          <a:noFill/>
        </p:spPr>
      </p:pic>
      <p:pic>
        <p:nvPicPr>
          <p:cNvPr id="425" name="Picture 4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978400" y="3479800"/>
            <a:ext cx="241300" cy="241300"/>
          </a:xfrm>
          <a:prstGeom prst="rect">
            <a:avLst/>
          </a:prstGeom>
          <a:noFill/>
        </p:spPr>
      </p:pic>
      <p:pic>
        <p:nvPicPr>
          <p:cNvPr id="426" name="Picture 4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80000" y="3467100"/>
            <a:ext cx="241300" cy="241300"/>
          </a:xfrm>
          <a:prstGeom prst="rect">
            <a:avLst/>
          </a:prstGeom>
          <a:noFill/>
        </p:spPr>
      </p:pic>
      <p:pic>
        <p:nvPicPr>
          <p:cNvPr id="427" name="Picture 4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81600" y="3568700"/>
            <a:ext cx="241300" cy="241300"/>
          </a:xfrm>
          <a:prstGeom prst="rect">
            <a:avLst/>
          </a:prstGeom>
          <a:noFill/>
        </p:spPr>
      </p:pic>
      <p:pic>
        <p:nvPicPr>
          <p:cNvPr id="428" name="Picture 4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70500" y="3644900"/>
            <a:ext cx="241300" cy="241300"/>
          </a:xfrm>
          <a:prstGeom prst="rect">
            <a:avLst/>
          </a:prstGeom>
          <a:noFill/>
        </p:spPr>
      </p:pic>
      <p:pic>
        <p:nvPicPr>
          <p:cNvPr id="429" name="Picture 4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2100" y="3454400"/>
            <a:ext cx="241300" cy="241300"/>
          </a:xfrm>
          <a:prstGeom prst="rect">
            <a:avLst/>
          </a:prstGeom>
          <a:noFill/>
        </p:spPr>
      </p:pic>
      <p:pic>
        <p:nvPicPr>
          <p:cNvPr id="430" name="Picture 4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473700" y="3479800"/>
            <a:ext cx="241300" cy="241300"/>
          </a:xfrm>
          <a:prstGeom prst="rect">
            <a:avLst/>
          </a:prstGeom>
          <a:noFill/>
        </p:spPr>
      </p:pic>
      <p:pic>
        <p:nvPicPr>
          <p:cNvPr id="431" name="Picture 4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75300" y="3467100"/>
            <a:ext cx="241300" cy="241300"/>
          </a:xfrm>
          <a:prstGeom prst="rect">
            <a:avLst/>
          </a:prstGeom>
          <a:noFill/>
        </p:spPr>
      </p:pic>
      <p:pic>
        <p:nvPicPr>
          <p:cNvPr id="432" name="Picture 4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4200" y="3606800"/>
            <a:ext cx="241300" cy="241300"/>
          </a:xfrm>
          <a:prstGeom prst="rect">
            <a:avLst/>
          </a:prstGeom>
          <a:noFill/>
        </p:spPr>
      </p:pic>
      <p:pic>
        <p:nvPicPr>
          <p:cNvPr id="433" name="Picture 4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65800" y="3860800"/>
            <a:ext cx="241300" cy="241300"/>
          </a:xfrm>
          <a:prstGeom prst="rect">
            <a:avLst/>
          </a:prstGeom>
          <a:noFill/>
        </p:spPr>
      </p:pic>
      <p:pic>
        <p:nvPicPr>
          <p:cNvPr id="434" name="Picture 43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867400" y="3759200"/>
            <a:ext cx="241300" cy="241300"/>
          </a:xfrm>
          <a:prstGeom prst="rect">
            <a:avLst/>
          </a:prstGeom>
          <a:noFill/>
        </p:spPr>
      </p:pic>
      <p:pic>
        <p:nvPicPr>
          <p:cNvPr id="435" name="Picture 4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69000" y="3454400"/>
            <a:ext cx="241300" cy="241300"/>
          </a:xfrm>
          <a:prstGeom prst="rect">
            <a:avLst/>
          </a:prstGeom>
          <a:noFill/>
        </p:spPr>
      </p:pic>
      <p:pic>
        <p:nvPicPr>
          <p:cNvPr id="436" name="Picture 4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70600" y="3771900"/>
            <a:ext cx="241300" cy="241300"/>
          </a:xfrm>
          <a:prstGeom prst="rect">
            <a:avLst/>
          </a:prstGeom>
          <a:noFill/>
        </p:spPr>
      </p:pic>
      <p:pic>
        <p:nvPicPr>
          <p:cNvPr id="437" name="Picture 43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159500" y="3568700"/>
            <a:ext cx="241300" cy="241300"/>
          </a:xfrm>
          <a:prstGeom prst="rect">
            <a:avLst/>
          </a:prstGeom>
          <a:noFill/>
        </p:spPr>
      </p:pic>
      <p:pic>
        <p:nvPicPr>
          <p:cNvPr id="438" name="Picture 43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261100" y="3886200"/>
            <a:ext cx="241300" cy="241300"/>
          </a:xfrm>
          <a:prstGeom prst="rect">
            <a:avLst/>
          </a:prstGeom>
          <a:noFill/>
        </p:spPr>
      </p:pic>
      <p:pic>
        <p:nvPicPr>
          <p:cNvPr id="439" name="Picture 43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62700" y="3352800"/>
            <a:ext cx="241300" cy="241300"/>
          </a:xfrm>
          <a:prstGeom prst="rect">
            <a:avLst/>
          </a:prstGeom>
          <a:noFill/>
        </p:spPr>
      </p:pic>
      <p:pic>
        <p:nvPicPr>
          <p:cNvPr id="440" name="Picture 44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464300" y="3708400"/>
            <a:ext cx="241300" cy="241300"/>
          </a:xfrm>
          <a:prstGeom prst="rect">
            <a:avLst/>
          </a:prstGeom>
          <a:noFill/>
        </p:spPr>
      </p:pic>
      <p:pic>
        <p:nvPicPr>
          <p:cNvPr id="441" name="Picture 44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553200" y="3759200"/>
            <a:ext cx="241300" cy="241300"/>
          </a:xfrm>
          <a:prstGeom prst="rect">
            <a:avLst/>
          </a:prstGeom>
          <a:noFill/>
        </p:spPr>
      </p:pic>
      <p:pic>
        <p:nvPicPr>
          <p:cNvPr id="442" name="Picture 44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54800" y="3860800"/>
            <a:ext cx="241300" cy="241300"/>
          </a:xfrm>
          <a:prstGeom prst="rect">
            <a:avLst/>
          </a:prstGeom>
          <a:noFill/>
        </p:spPr>
      </p:pic>
      <p:pic>
        <p:nvPicPr>
          <p:cNvPr id="443" name="Picture 4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56400" y="3835400"/>
            <a:ext cx="241300" cy="241300"/>
          </a:xfrm>
          <a:prstGeom prst="rect">
            <a:avLst/>
          </a:prstGeom>
          <a:noFill/>
        </p:spPr>
      </p:pic>
      <p:pic>
        <p:nvPicPr>
          <p:cNvPr id="444" name="Picture 44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858000" y="3695700"/>
            <a:ext cx="241300" cy="241300"/>
          </a:xfrm>
          <a:prstGeom prst="rect">
            <a:avLst/>
          </a:prstGeom>
          <a:noFill/>
        </p:spPr>
      </p:pic>
      <p:pic>
        <p:nvPicPr>
          <p:cNvPr id="445" name="Picture 44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946900" y="3937000"/>
            <a:ext cx="241300" cy="241300"/>
          </a:xfrm>
          <a:prstGeom prst="rect">
            <a:avLst/>
          </a:prstGeom>
          <a:noFill/>
        </p:spPr>
      </p:pic>
      <p:pic>
        <p:nvPicPr>
          <p:cNvPr id="446" name="Picture 4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048500" y="3886200"/>
            <a:ext cx="241300" cy="241300"/>
          </a:xfrm>
          <a:prstGeom prst="rect">
            <a:avLst/>
          </a:prstGeom>
          <a:noFill/>
        </p:spPr>
      </p:pic>
      <p:pic>
        <p:nvPicPr>
          <p:cNvPr id="447" name="Picture 44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150100" y="3911600"/>
            <a:ext cx="241300" cy="241300"/>
          </a:xfrm>
          <a:prstGeom prst="rect">
            <a:avLst/>
          </a:prstGeom>
          <a:noFill/>
        </p:spPr>
      </p:pic>
      <p:pic>
        <p:nvPicPr>
          <p:cNvPr id="448" name="Picture 44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251700" y="4064000"/>
            <a:ext cx="241300" cy="241300"/>
          </a:xfrm>
          <a:prstGeom prst="rect">
            <a:avLst/>
          </a:prstGeom>
          <a:noFill/>
        </p:spPr>
      </p:pic>
      <p:pic>
        <p:nvPicPr>
          <p:cNvPr id="449" name="Picture 44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340600" y="3949700"/>
            <a:ext cx="241300" cy="241300"/>
          </a:xfrm>
          <a:prstGeom prst="rect">
            <a:avLst/>
          </a:prstGeom>
          <a:noFill/>
        </p:spPr>
      </p:pic>
      <p:pic>
        <p:nvPicPr>
          <p:cNvPr id="450" name="Picture 45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442200" y="4457700"/>
            <a:ext cx="241300" cy="241300"/>
          </a:xfrm>
          <a:prstGeom prst="rect">
            <a:avLst/>
          </a:prstGeom>
          <a:noFill/>
        </p:spPr>
      </p:pic>
      <p:pic>
        <p:nvPicPr>
          <p:cNvPr id="451" name="Picture 45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543800" y="4330700"/>
            <a:ext cx="241300" cy="241300"/>
          </a:xfrm>
          <a:prstGeom prst="rect">
            <a:avLst/>
          </a:prstGeom>
          <a:noFill/>
        </p:spPr>
      </p:pic>
      <p:pic>
        <p:nvPicPr>
          <p:cNvPr id="452" name="Picture 45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45400" y="4127500"/>
            <a:ext cx="241300" cy="241300"/>
          </a:xfrm>
          <a:prstGeom prst="rect">
            <a:avLst/>
          </a:prstGeom>
          <a:noFill/>
        </p:spPr>
      </p:pic>
      <p:pic>
        <p:nvPicPr>
          <p:cNvPr id="453" name="Picture 4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34300" y="4267200"/>
            <a:ext cx="241300" cy="241300"/>
          </a:xfrm>
          <a:prstGeom prst="rect">
            <a:avLst/>
          </a:prstGeom>
          <a:noFill/>
        </p:spPr>
      </p:pic>
      <p:pic>
        <p:nvPicPr>
          <p:cNvPr id="454" name="Picture 45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835900" y="4356100"/>
            <a:ext cx="241300" cy="241300"/>
          </a:xfrm>
          <a:prstGeom prst="rect">
            <a:avLst/>
          </a:prstGeom>
          <a:noFill/>
        </p:spPr>
      </p:pic>
      <p:pic>
        <p:nvPicPr>
          <p:cNvPr id="455" name="Picture 4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937500" y="4660900"/>
            <a:ext cx="241300" cy="241300"/>
          </a:xfrm>
          <a:prstGeom prst="rect">
            <a:avLst/>
          </a:prstGeom>
          <a:noFill/>
        </p:spPr>
      </p:pic>
      <p:pic>
        <p:nvPicPr>
          <p:cNvPr id="456" name="Picture 45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46625" y="3584575"/>
            <a:ext cx="127000" cy="127000"/>
          </a:xfrm>
          <a:prstGeom prst="rect">
            <a:avLst/>
          </a:prstGeom>
          <a:noFill/>
        </p:spPr>
      </p:pic>
      <p:sp>
        <p:nvSpPr>
          <p:cNvPr id="457" name="Freeform 457"/>
          <p:cNvSpPr/>
          <p:nvPr/>
        </p:nvSpPr>
        <p:spPr>
          <a:xfrm flipV="1">
            <a:off x="4759325" y="3597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8" name="Picture 45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pic>
        <p:nvPicPr>
          <p:cNvPr id="459" name="Picture 45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4848225" y="3394075"/>
            <a:ext cx="127000" cy="127000"/>
          </a:xfrm>
          <a:prstGeom prst="rect">
            <a:avLst/>
          </a:prstGeom>
          <a:noFill/>
        </p:spPr>
      </p:pic>
      <p:sp>
        <p:nvSpPr>
          <p:cNvPr id="460" name="Freeform 460"/>
          <p:cNvSpPr/>
          <p:nvPr/>
        </p:nvSpPr>
        <p:spPr>
          <a:xfrm flipV="1">
            <a:off x="4860925" y="3406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1" name="Picture 46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4937125" y="3571875"/>
            <a:ext cx="127000" cy="127000"/>
          </a:xfrm>
          <a:prstGeom prst="rect">
            <a:avLst/>
          </a:prstGeom>
          <a:noFill/>
        </p:spPr>
      </p:pic>
      <p:sp>
        <p:nvSpPr>
          <p:cNvPr id="462" name="Freeform 462"/>
          <p:cNvSpPr/>
          <p:nvPr/>
        </p:nvSpPr>
        <p:spPr>
          <a:xfrm flipV="1">
            <a:off x="4949825" y="35845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3" name="Picture 46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pic>
        <p:nvPicPr>
          <p:cNvPr id="464" name="Picture 46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038725" y="3508375"/>
            <a:ext cx="127000" cy="127000"/>
          </a:xfrm>
          <a:prstGeom prst="rect">
            <a:avLst/>
          </a:prstGeom>
          <a:noFill/>
        </p:spPr>
      </p:pic>
      <p:sp>
        <p:nvSpPr>
          <p:cNvPr id="465" name="Freeform 465"/>
          <p:cNvSpPr/>
          <p:nvPr/>
        </p:nvSpPr>
        <p:spPr>
          <a:xfrm flipV="1">
            <a:off x="50514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6" name="Picture 4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pic>
        <p:nvPicPr>
          <p:cNvPr id="467" name="Picture 46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140325" y="3495675"/>
            <a:ext cx="127000" cy="127000"/>
          </a:xfrm>
          <a:prstGeom prst="rect">
            <a:avLst/>
          </a:prstGeom>
          <a:noFill/>
        </p:spPr>
      </p:pic>
      <p:sp>
        <p:nvSpPr>
          <p:cNvPr id="468" name="Freeform 468"/>
          <p:cNvSpPr/>
          <p:nvPr/>
        </p:nvSpPr>
        <p:spPr>
          <a:xfrm flipV="1">
            <a:off x="51530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69" name="Picture 46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241925" y="3597275"/>
            <a:ext cx="127000" cy="127000"/>
          </a:xfrm>
          <a:prstGeom prst="rect">
            <a:avLst/>
          </a:prstGeom>
          <a:noFill/>
        </p:spPr>
      </p:pic>
      <p:sp>
        <p:nvSpPr>
          <p:cNvPr id="470" name="Freeform 470"/>
          <p:cNvSpPr/>
          <p:nvPr/>
        </p:nvSpPr>
        <p:spPr>
          <a:xfrm flipV="1">
            <a:off x="52546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1" name="Picture 47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5330825" y="3673475"/>
            <a:ext cx="127000" cy="127000"/>
          </a:xfrm>
          <a:prstGeom prst="rect">
            <a:avLst/>
          </a:prstGeom>
          <a:noFill/>
        </p:spPr>
      </p:pic>
      <p:sp>
        <p:nvSpPr>
          <p:cNvPr id="472" name="Freeform 472"/>
          <p:cNvSpPr/>
          <p:nvPr/>
        </p:nvSpPr>
        <p:spPr>
          <a:xfrm flipV="1">
            <a:off x="5343525" y="3686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3" name="Picture 47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432425" y="3482975"/>
            <a:ext cx="127000" cy="127000"/>
          </a:xfrm>
          <a:prstGeom prst="rect">
            <a:avLst/>
          </a:prstGeom>
          <a:noFill/>
        </p:spPr>
      </p:pic>
      <p:sp>
        <p:nvSpPr>
          <p:cNvPr id="474" name="Freeform 474"/>
          <p:cNvSpPr/>
          <p:nvPr/>
        </p:nvSpPr>
        <p:spPr>
          <a:xfrm flipV="1">
            <a:off x="54451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5" name="Picture 47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pic>
        <p:nvPicPr>
          <p:cNvPr id="476" name="Picture 47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534025" y="3508375"/>
            <a:ext cx="127000" cy="127000"/>
          </a:xfrm>
          <a:prstGeom prst="rect">
            <a:avLst/>
          </a:prstGeom>
          <a:noFill/>
        </p:spPr>
      </p:pic>
      <p:sp>
        <p:nvSpPr>
          <p:cNvPr id="477" name="Freeform 477"/>
          <p:cNvSpPr/>
          <p:nvPr/>
        </p:nvSpPr>
        <p:spPr>
          <a:xfrm flipV="1">
            <a:off x="5546725" y="3521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8" name="Picture 47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pic>
        <p:nvPicPr>
          <p:cNvPr id="479" name="Picture 47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5635625" y="3495675"/>
            <a:ext cx="127000" cy="127000"/>
          </a:xfrm>
          <a:prstGeom prst="rect">
            <a:avLst/>
          </a:prstGeom>
          <a:noFill/>
        </p:spPr>
      </p:pic>
      <p:sp>
        <p:nvSpPr>
          <p:cNvPr id="480" name="Freeform 480"/>
          <p:cNvSpPr/>
          <p:nvPr/>
        </p:nvSpPr>
        <p:spPr>
          <a:xfrm flipV="1">
            <a:off x="5648325" y="3508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1" name="Picture 48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5724525" y="3635375"/>
            <a:ext cx="127000" cy="127000"/>
          </a:xfrm>
          <a:prstGeom prst="rect">
            <a:avLst/>
          </a:prstGeom>
          <a:noFill/>
        </p:spPr>
      </p:pic>
      <p:sp>
        <p:nvSpPr>
          <p:cNvPr id="482" name="Freeform 482"/>
          <p:cNvSpPr/>
          <p:nvPr/>
        </p:nvSpPr>
        <p:spPr>
          <a:xfrm flipV="1">
            <a:off x="5737225" y="3648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3" name="Picture 48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5826125" y="3889375"/>
            <a:ext cx="127000" cy="127000"/>
          </a:xfrm>
          <a:prstGeom prst="rect">
            <a:avLst/>
          </a:prstGeom>
          <a:noFill/>
        </p:spPr>
      </p:pic>
      <p:sp>
        <p:nvSpPr>
          <p:cNvPr id="484" name="Freeform 484"/>
          <p:cNvSpPr/>
          <p:nvPr/>
        </p:nvSpPr>
        <p:spPr>
          <a:xfrm flipV="1">
            <a:off x="5838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5" name="Picture 4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5927725" y="3787775"/>
            <a:ext cx="127000" cy="127000"/>
          </a:xfrm>
          <a:prstGeom prst="rect">
            <a:avLst/>
          </a:prstGeom>
          <a:noFill/>
        </p:spPr>
      </p:pic>
      <p:sp>
        <p:nvSpPr>
          <p:cNvPr id="486" name="Freeform 486"/>
          <p:cNvSpPr/>
          <p:nvPr/>
        </p:nvSpPr>
        <p:spPr>
          <a:xfrm flipV="1">
            <a:off x="59404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7" name="Picture 48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029325" y="3482975"/>
            <a:ext cx="127000" cy="127000"/>
          </a:xfrm>
          <a:prstGeom prst="rect">
            <a:avLst/>
          </a:prstGeom>
          <a:noFill/>
        </p:spPr>
      </p:pic>
      <p:sp>
        <p:nvSpPr>
          <p:cNvPr id="488" name="Freeform 488"/>
          <p:cNvSpPr/>
          <p:nvPr/>
        </p:nvSpPr>
        <p:spPr>
          <a:xfrm flipV="1">
            <a:off x="6042025" y="3495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89" name="Picture 48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130925" y="3800475"/>
            <a:ext cx="127000" cy="127000"/>
          </a:xfrm>
          <a:prstGeom prst="rect">
            <a:avLst/>
          </a:prstGeom>
          <a:noFill/>
        </p:spPr>
      </p:pic>
      <p:sp>
        <p:nvSpPr>
          <p:cNvPr id="490" name="Freeform 490"/>
          <p:cNvSpPr/>
          <p:nvPr/>
        </p:nvSpPr>
        <p:spPr>
          <a:xfrm flipV="1">
            <a:off x="6143625" y="3813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1" name="Picture 49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219825" y="3597275"/>
            <a:ext cx="127000" cy="127000"/>
          </a:xfrm>
          <a:prstGeom prst="rect">
            <a:avLst/>
          </a:prstGeom>
          <a:noFill/>
        </p:spPr>
      </p:pic>
      <p:sp>
        <p:nvSpPr>
          <p:cNvPr id="492" name="Freeform 492"/>
          <p:cNvSpPr/>
          <p:nvPr/>
        </p:nvSpPr>
        <p:spPr>
          <a:xfrm flipV="1">
            <a:off x="6232525" y="3609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3" name="Picture 49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pic>
        <p:nvPicPr>
          <p:cNvPr id="494" name="Picture 49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6321425" y="3914775"/>
            <a:ext cx="127000" cy="127000"/>
          </a:xfrm>
          <a:prstGeom prst="rect">
            <a:avLst/>
          </a:prstGeom>
          <a:noFill/>
        </p:spPr>
      </p:pic>
      <p:sp>
        <p:nvSpPr>
          <p:cNvPr id="495" name="Freeform 495"/>
          <p:cNvSpPr/>
          <p:nvPr/>
        </p:nvSpPr>
        <p:spPr>
          <a:xfrm flipV="1">
            <a:off x="63341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6" name="Picture 4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423025" y="3381375"/>
            <a:ext cx="127000" cy="127000"/>
          </a:xfrm>
          <a:prstGeom prst="rect">
            <a:avLst/>
          </a:prstGeom>
          <a:noFill/>
        </p:spPr>
      </p:pic>
      <p:sp>
        <p:nvSpPr>
          <p:cNvPr id="497" name="Freeform 497"/>
          <p:cNvSpPr/>
          <p:nvPr/>
        </p:nvSpPr>
        <p:spPr>
          <a:xfrm flipV="1">
            <a:off x="6435725" y="3394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98" name="Picture 49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524625" y="3736975"/>
            <a:ext cx="127000" cy="127000"/>
          </a:xfrm>
          <a:prstGeom prst="rect">
            <a:avLst/>
          </a:prstGeom>
          <a:noFill/>
        </p:spPr>
      </p:pic>
      <p:sp>
        <p:nvSpPr>
          <p:cNvPr id="499" name="Freeform 499"/>
          <p:cNvSpPr/>
          <p:nvPr/>
        </p:nvSpPr>
        <p:spPr>
          <a:xfrm flipV="1">
            <a:off x="6537325" y="3749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0" name="Picture 50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613525" y="3787775"/>
            <a:ext cx="127000" cy="127000"/>
          </a:xfrm>
          <a:prstGeom prst="rect">
            <a:avLst/>
          </a:prstGeom>
          <a:noFill/>
        </p:spPr>
      </p:pic>
      <p:sp>
        <p:nvSpPr>
          <p:cNvPr id="501" name="Freeform 501"/>
          <p:cNvSpPr/>
          <p:nvPr/>
        </p:nvSpPr>
        <p:spPr>
          <a:xfrm flipV="1">
            <a:off x="6626225" y="3800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2" name="Picture 50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6715125" y="3889375"/>
            <a:ext cx="127000" cy="127000"/>
          </a:xfrm>
          <a:prstGeom prst="rect">
            <a:avLst/>
          </a:prstGeom>
          <a:noFill/>
        </p:spPr>
      </p:pic>
      <p:sp>
        <p:nvSpPr>
          <p:cNvPr id="503" name="Freeform 503"/>
          <p:cNvSpPr/>
          <p:nvPr/>
        </p:nvSpPr>
        <p:spPr>
          <a:xfrm flipV="1">
            <a:off x="6727825" y="39020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4" name="Picture 50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pic>
        <p:nvPicPr>
          <p:cNvPr id="505" name="Picture 50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6816725" y="3863975"/>
            <a:ext cx="127000" cy="127000"/>
          </a:xfrm>
          <a:prstGeom prst="rect">
            <a:avLst/>
          </a:prstGeom>
          <a:noFill/>
        </p:spPr>
      </p:pic>
      <p:sp>
        <p:nvSpPr>
          <p:cNvPr id="506" name="Freeform 506"/>
          <p:cNvSpPr/>
          <p:nvPr/>
        </p:nvSpPr>
        <p:spPr>
          <a:xfrm flipV="1">
            <a:off x="6829425" y="38766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7" name="Picture 5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6918325" y="3724275"/>
            <a:ext cx="127000" cy="127000"/>
          </a:xfrm>
          <a:prstGeom prst="rect">
            <a:avLst/>
          </a:prstGeom>
          <a:noFill/>
        </p:spPr>
      </p:pic>
      <p:sp>
        <p:nvSpPr>
          <p:cNvPr id="508" name="Freeform 508"/>
          <p:cNvSpPr/>
          <p:nvPr/>
        </p:nvSpPr>
        <p:spPr>
          <a:xfrm flipV="1">
            <a:off x="6931025" y="3736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9" name="Picture 50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pic>
        <p:nvPicPr>
          <p:cNvPr id="510" name="Picture 5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007225" y="3965575"/>
            <a:ext cx="127000" cy="127000"/>
          </a:xfrm>
          <a:prstGeom prst="rect">
            <a:avLst/>
          </a:prstGeom>
          <a:noFill/>
        </p:spPr>
      </p:pic>
      <p:sp>
        <p:nvSpPr>
          <p:cNvPr id="511" name="Freeform 511"/>
          <p:cNvSpPr/>
          <p:nvPr/>
        </p:nvSpPr>
        <p:spPr>
          <a:xfrm flipV="1">
            <a:off x="7019925" y="3978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2" name="Picture 5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pic>
        <p:nvPicPr>
          <p:cNvPr id="513" name="Picture 5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a:xfrm>
            <a:off x="7108825" y="3914775"/>
            <a:ext cx="127000" cy="127000"/>
          </a:xfrm>
          <a:prstGeom prst="rect">
            <a:avLst/>
          </a:prstGeom>
          <a:noFill/>
        </p:spPr>
      </p:pic>
      <p:sp>
        <p:nvSpPr>
          <p:cNvPr id="514" name="Freeform 514"/>
          <p:cNvSpPr/>
          <p:nvPr/>
        </p:nvSpPr>
        <p:spPr>
          <a:xfrm flipV="1">
            <a:off x="7121525" y="3927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5" name="Picture 5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210425" y="3940175"/>
            <a:ext cx="127000" cy="127000"/>
          </a:xfrm>
          <a:prstGeom prst="rect">
            <a:avLst/>
          </a:prstGeom>
          <a:noFill/>
        </p:spPr>
      </p:pic>
      <p:sp>
        <p:nvSpPr>
          <p:cNvPr id="516" name="Freeform 516"/>
          <p:cNvSpPr/>
          <p:nvPr/>
        </p:nvSpPr>
        <p:spPr>
          <a:xfrm flipV="1">
            <a:off x="7223125" y="39528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7" name="Picture 51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a:xfrm>
            <a:off x="7312025" y="4092575"/>
            <a:ext cx="127000" cy="127000"/>
          </a:xfrm>
          <a:prstGeom prst="rect">
            <a:avLst/>
          </a:prstGeom>
          <a:noFill/>
        </p:spPr>
      </p:pic>
      <p:sp>
        <p:nvSpPr>
          <p:cNvPr id="518" name="Freeform 518"/>
          <p:cNvSpPr/>
          <p:nvPr/>
        </p:nvSpPr>
        <p:spPr>
          <a:xfrm flipV="1">
            <a:off x="7324725" y="41052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9" name="Picture 5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7400925" y="3978275"/>
            <a:ext cx="127000" cy="127000"/>
          </a:xfrm>
          <a:prstGeom prst="rect">
            <a:avLst/>
          </a:prstGeom>
          <a:noFill/>
        </p:spPr>
      </p:pic>
      <p:sp>
        <p:nvSpPr>
          <p:cNvPr id="520" name="Freeform 520"/>
          <p:cNvSpPr/>
          <p:nvPr/>
        </p:nvSpPr>
        <p:spPr>
          <a:xfrm flipV="1">
            <a:off x="7413625" y="3990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1" name="Picture 5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pic>
        <p:nvPicPr>
          <p:cNvPr id="522" name="Picture 52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a:xfrm>
            <a:off x="7502525" y="4486275"/>
            <a:ext cx="127000" cy="127000"/>
          </a:xfrm>
          <a:prstGeom prst="rect">
            <a:avLst/>
          </a:prstGeom>
          <a:noFill/>
        </p:spPr>
      </p:pic>
      <p:sp>
        <p:nvSpPr>
          <p:cNvPr id="523" name="Freeform 523"/>
          <p:cNvSpPr/>
          <p:nvPr/>
        </p:nvSpPr>
        <p:spPr>
          <a:xfrm flipV="1">
            <a:off x="7515225" y="4498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4" name="Picture 52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7604125" y="4359275"/>
            <a:ext cx="127000" cy="127000"/>
          </a:xfrm>
          <a:prstGeom prst="rect">
            <a:avLst/>
          </a:prstGeom>
          <a:noFill/>
        </p:spPr>
      </p:pic>
      <p:sp>
        <p:nvSpPr>
          <p:cNvPr id="525" name="Freeform 525"/>
          <p:cNvSpPr/>
          <p:nvPr/>
        </p:nvSpPr>
        <p:spPr>
          <a:xfrm flipV="1">
            <a:off x="7616825" y="43719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6" name="Picture 5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705725" y="4156075"/>
            <a:ext cx="127000" cy="127000"/>
          </a:xfrm>
          <a:prstGeom prst="rect">
            <a:avLst/>
          </a:prstGeom>
          <a:noFill/>
        </p:spPr>
      </p:pic>
      <p:sp>
        <p:nvSpPr>
          <p:cNvPr id="527" name="Freeform 527"/>
          <p:cNvSpPr/>
          <p:nvPr/>
        </p:nvSpPr>
        <p:spPr>
          <a:xfrm flipV="1">
            <a:off x="7718425" y="41687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28" name="Picture 5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a:xfrm>
            <a:off x="7794625" y="4295775"/>
            <a:ext cx="127000" cy="127000"/>
          </a:xfrm>
          <a:prstGeom prst="rect">
            <a:avLst/>
          </a:prstGeom>
          <a:noFill/>
        </p:spPr>
      </p:pic>
      <p:sp>
        <p:nvSpPr>
          <p:cNvPr id="529" name="Freeform 529"/>
          <p:cNvSpPr/>
          <p:nvPr/>
        </p:nvSpPr>
        <p:spPr>
          <a:xfrm flipV="1">
            <a:off x="7807325" y="43084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0" name="Picture 5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pic>
        <p:nvPicPr>
          <p:cNvPr id="531" name="Picture 5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896225" y="4384675"/>
            <a:ext cx="127000" cy="127000"/>
          </a:xfrm>
          <a:prstGeom prst="rect">
            <a:avLst/>
          </a:prstGeom>
          <a:noFill/>
        </p:spPr>
      </p:pic>
      <p:sp>
        <p:nvSpPr>
          <p:cNvPr id="532" name="Freeform 532"/>
          <p:cNvSpPr/>
          <p:nvPr/>
        </p:nvSpPr>
        <p:spPr>
          <a:xfrm flipV="1">
            <a:off x="7908925" y="43973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3" name="Picture 53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pic>
        <p:nvPicPr>
          <p:cNvPr id="534" name="Picture 5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a:xfrm>
            <a:off x="7997825" y="4689475"/>
            <a:ext cx="127000" cy="127000"/>
          </a:xfrm>
          <a:prstGeom prst="rect">
            <a:avLst/>
          </a:prstGeom>
          <a:noFill/>
        </p:spPr>
      </p:pic>
      <p:sp>
        <p:nvSpPr>
          <p:cNvPr id="535" name="Freeform 535"/>
          <p:cNvSpPr/>
          <p:nvPr/>
        </p:nvSpPr>
        <p:spPr>
          <a:xfrm flipV="1">
            <a:off x="8010525" y="4702176"/>
            <a:ext cx="101600" cy="101600"/>
          </a:xfrm>
          <a:custGeom>
            <a:avLst/>
            <a:gdLst/>
            <a:ahLst/>
            <a:cxnLst/>
            <a:rect l="0" t="0" r="0" b="0"/>
            <a:pathLst>
              <a:path w="1290320000" h="1290320000">
                <a:moveTo>
                  <a:pt x="645160000" y="1290320000"/>
                </a:moveTo>
                <a:lnTo>
                  <a:pt x="1290320000" y="645160000"/>
                </a:lnTo>
                <a:lnTo>
                  <a:pt x="645160000" y="0"/>
                </a:lnTo>
                <a:lnTo>
                  <a:pt x="0" y="645160000"/>
                </a:lnTo>
                <a:close/>
                <a:moveTo>
                  <a:pt x="0" y="1370965000"/>
                </a:moveTo>
              </a:path>
            </a:pathLst>
          </a:custGeom>
          <a:noFill/>
          <a:ln w="12700" cap="flat" cmpd="sng">
            <a:solidFill>
              <a:srgbClr val="537FBD">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6" name="Picture 53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a:xfrm>
            <a:off x="4318000" y="3365500"/>
            <a:ext cx="4254500" cy="1104900"/>
          </a:xfrm>
          <a:prstGeom prst="rect">
            <a:avLst/>
          </a:prstGeom>
          <a:noFill/>
        </p:spPr>
      </p:pic>
      <p:sp>
        <p:nvSpPr>
          <p:cNvPr id="537" name="Freeform 537"/>
          <p:cNvSpPr/>
          <p:nvPr/>
        </p:nvSpPr>
        <p:spPr>
          <a:xfrm flipV="1">
            <a:off x="4381500" y="3416300"/>
            <a:ext cx="4114800" cy="952500"/>
          </a:xfrm>
          <a:custGeom>
            <a:avLst/>
            <a:gdLst/>
            <a:ahLst/>
            <a:cxnLst/>
            <a:rect l="0" t="0" r="0" b="0"/>
            <a:pathLst>
              <a:path w="4114800" h="952500">
                <a:moveTo>
                  <a:pt x="0" y="952500"/>
                </a:moveTo>
                <a:lnTo>
                  <a:pt x="4114800" y="0"/>
                </a:lnTo>
              </a:path>
            </a:pathLst>
          </a:custGeom>
          <a:noFill/>
          <a:ln w="25400" cap="flat" cmpd="sng">
            <a:solidFill>
              <a:srgbClr val="F40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38" name="Picture 53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a:xfrm>
            <a:off x="4356100" y="3517900"/>
            <a:ext cx="4241800" cy="1257300"/>
          </a:xfrm>
          <a:prstGeom prst="rect">
            <a:avLst/>
          </a:prstGeom>
          <a:noFill/>
        </p:spPr>
      </p:pic>
      <p:sp>
        <p:nvSpPr>
          <p:cNvPr id="539" name="Freeform 539"/>
          <p:cNvSpPr/>
          <p:nvPr/>
        </p:nvSpPr>
        <p:spPr>
          <a:xfrm flipV="1">
            <a:off x="4419600" y="3568700"/>
            <a:ext cx="4114800" cy="1117600"/>
          </a:xfrm>
          <a:custGeom>
            <a:avLst/>
            <a:gdLst/>
            <a:ahLst/>
            <a:cxnLst/>
            <a:rect l="0" t="0" r="0" b="0"/>
            <a:pathLst>
              <a:path w="4114800" h="1117600">
                <a:moveTo>
                  <a:pt x="0" y="1117600"/>
                </a:moveTo>
                <a:cubicBezTo>
                  <a:pt x="787400" y="1109134"/>
                  <a:pt x="1574800" y="1100667"/>
                  <a:pt x="2260600" y="914400"/>
                </a:cubicBezTo>
                <a:cubicBezTo>
                  <a:pt x="2946400" y="728133"/>
                  <a:pt x="4114800" y="0"/>
                  <a:pt x="4114800" y="0"/>
                </a:cubicBezTo>
              </a:path>
            </a:pathLst>
          </a:custGeom>
          <a:noFill/>
          <a:ln w="25400" cap="flat" cmpd="sng">
            <a:solidFill>
              <a:srgbClr val="2480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0" name="Rectangle 540"/>
          <p:cNvSpPr/>
          <p:nvPr/>
        </p:nvSpPr>
        <p:spPr>
          <a:xfrm>
            <a:off x="2441099" y="-6766"/>
            <a:ext cx="7361439" cy="677108"/>
          </a:xfrm>
          <a:prstGeom prst="rect">
            <a:avLst/>
          </a:prstGeom>
        </p:spPr>
        <p:txBody>
          <a:bodyPr wrap="none" lIns="0" tIns="0" rIns="0" bIns="0">
            <a:spAutoFit/>
          </a:bodyPr>
          <a:lstStyle/>
          <a:p>
            <a:pPr>
              <a:tabLst>
                <a:tab pos="2620324" algn="l"/>
                <a:tab pos="4851613" algn="l"/>
              </a:tabLst>
            </a:pPr>
            <a:r>
              <a:rPr lang="en-US" sz="4400" dirty="0">
                <a:solidFill>
                  <a:srgbClr val="000000"/>
                </a:solidFill>
                <a:latin typeface="Calibri"/>
              </a:rPr>
              <a:t>Supervised	Learning:	</a:t>
            </a:r>
            <a:r>
              <a:rPr lang="en-US" sz="4400" spc="-79" dirty="0">
                <a:solidFill>
                  <a:srgbClr val="000000"/>
                </a:solidFill>
                <a:latin typeface="Calibri"/>
              </a:rPr>
              <a:t>R</a:t>
            </a:r>
            <a:r>
              <a:rPr lang="en-US" sz="4400" dirty="0">
                <a:solidFill>
                  <a:srgbClr val="000000"/>
                </a:solidFill>
                <a:latin typeface="Calibri"/>
              </a:rPr>
              <a:t>eg</a:t>
            </a:r>
            <a:r>
              <a:rPr lang="en-US" sz="4400" spc="-57" dirty="0">
                <a:solidFill>
                  <a:srgbClr val="000000"/>
                </a:solidFill>
                <a:latin typeface="Calibri"/>
              </a:rPr>
              <a:t>r</a:t>
            </a:r>
            <a:r>
              <a:rPr lang="en-US" sz="4400" dirty="0">
                <a:solidFill>
                  <a:srgbClr val="000000"/>
                </a:solidFill>
                <a:latin typeface="Calibri"/>
              </a:rPr>
              <a:t>ession</a:t>
            </a:r>
          </a:p>
        </p:txBody>
      </p:sp>
      <p:sp>
        <p:nvSpPr>
          <p:cNvPr id="541" name="Rectangle 541"/>
          <p:cNvSpPr/>
          <p:nvPr/>
        </p:nvSpPr>
        <p:spPr>
          <a:xfrm>
            <a:off x="2072641" y="1045486"/>
            <a:ext cx="5787803" cy="492443"/>
          </a:xfrm>
          <a:prstGeom prst="rect">
            <a:avLst/>
          </a:prstGeom>
        </p:spPr>
        <p:txBody>
          <a:bodyPr wrap="none" lIns="0" tIns="0" rIns="0" bIns="0">
            <a:spAutoFit/>
          </a:bodyPr>
          <a:lstStyle/>
          <a:p>
            <a:pPr>
              <a:tabLst>
                <a:tab pos="1381983" algn="l"/>
                <a:tab pos="2069592" algn="l"/>
                <a:tab pos="2725249" algn="l"/>
                <a:tab pos="3412616" algn="l"/>
                <a:tab pos="4068274" algn="l"/>
                <a:tab pos="4571519" algn="l"/>
                <a:tab pos="5263641" algn="l"/>
              </a:tabLst>
            </a:pPr>
            <a:r>
              <a:rPr lang="en-US" sz="3200" spc="1579" dirty="0">
                <a:solidFill>
                  <a:srgbClr val="000000"/>
                </a:solidFill>
                <a:latin typeface="Arial"/>
              </a:rPr>
              <a:t>•</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1</a:t>
            </a:r>
            <a:r>
              <a:rPr lang="en-US" sz="3200" dirty="0">
                <a:solidFill>
                  <a:srgbClr val="000000"/>
                </a:solidFill>
                <a:latin typeface="Calibri"/>
              </a:rPr>
              <a:t>),	(</a:t>
            </a:r>
            <a:r>
              <a:rPr lang="en-US" sz="3200" dirty="0">
                <a:solidFill>
                  <a:srgbClr val="000000"/>
                </a:solidFill>
                <a:latin typeface="Arial"/>
              </a:rPr>
              <a:t>x</a:t>
            </a:r>
            <a:r>
              <a:rPr lang="en-US" sz="3181" baseline="-33333" dirty="0">
                <a:solidFill>
                  <a:srgbClr val="000000"/>
                </a:solidFill>
                <a:latin typeface="Calibri"/>
              </a:rPr>
              <a:t>2</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2</a:t>
            </a:r>
            <a:r>
              <a:rPr lang="en-US" sz="3200" dirty="0">
                <a:solidFill>
                  <a:srgbClr val="000000"/>
                </a:solidFill>
                <a:latin typeface="Calibri"/>
              </a:rPr>
              <a:t>),	...,	(</a:t>
            </a:r>
            <a:r>
              <a:rPr lang="en-US" sz="3200" dirty="0">
                <a:solidFill>
                  <a:srgbClr val="000000"/>
                </a:solidFill>
                <a:latin typeface="Arial"/>
              </a:rPr>
              <a:t>x</a:t>
            </a:r>
            <a:r>
              <a:rPr lang="en-US" sz="3181" baseline="-33333" dirty="0">
                <a:solidFill>
                  <a:srgbClr val="000000"/>
                </a:solidFill>
                <a:latin typeface="Calibri"/>
              </a:rPr>
              <a:t>n</a:t>
            </a:r>
            <a:r>
              <a:rPr lang="en-US" sz="3200" dirty="0">
                <a:solidFill>
                  <a:srgbClr val="000000"/>
                </a:solidFill>
                <a:latin typeface="Calibri"/>
              </a:rPr>
              <a:t>,	</a:t>
            </a:r>
            <a:r>
              <a:rPr lang="en-US" sz="3200" dirty="0">
                <a:solidFill>
                  <a:srgbClr val="000000"/>
                </a:solidFill>
                <a:latin typeface="Arial"/>
              </a:rPr>
              <a:t>y</a:t>
            </a:r>
            <a:r>
              <a:rPr lang="en-US" sz="3181" baseline="-33333" dirty="0">
                <a:solidFill>
                  <a:srgbClr val="000000"/>
                </a:solidFill>
                <a:latin typeface="Calibri"/>
              </a:rPr>
              <a:t>n</a:t>
            </a:r>
            <a:r>
              <a:rPr lang="en-US" sz="3200" dirty="0">
                <a:solidFill>
                  <a:srgbClr val="000000"/>
                </a:solidFill>
                <a:latin typeface="Calibri"/>
              </a:rPr>
              <a:t>)</a:t>
            </a:r>
          </a:p>
        </p:txBody>
      </p:sp>
      <p:sp>
        <p:nvSpPr>
          <p:cNvPr id="542" name="Rectangle 542"/>
          <p:cNvSpPr/>
          <p:nvPr/>
        </p:nvSpPr>
        <p:spPr>
          <a:xfrm>
            <a:off x="2072640" y="1629686"/>
            <a:ext cx="7386638" cy="492443"/>
          </a:xfrm>
          <a:prstGeom prst="rect">
            <a:avLst/>
          </a:prstGeom>
        </p:spPr>
        <p:txBody>
          <a:bodyPr wrap="none" lIns="0" tIns="0" rIns="0" bIns="0">
            <a:spAutoFit/>
          </a:bodyPr>
          <a:lstStyle/>
          <a:p>
            <a:pPr>
              <a:tabLst>
                <a:tab pos="1359062" algn="l"/>
                <a:tab pos="1646712" algn="l"/>
                <a:tab pos="3121025" algn="l"/>
                <a:tab pos="3891023" algn="l"/>
                <a:tab pos="4330382" algn="l"/>
                <a:tab pos="5590158" algn="l"/>
                <a:tab pos="6856476" algn="l"/>
                <a:tab pos="6856476" algn="l"/>
              </a:tabLst>
            </a:pPr>
            <a:r>
              <a:rPr lang="en-US" sz="3200" spc="1579" dirty="0">
                <a:solidFill>
                  <a:srgbClr val="000000"/>
                </a:solidFill>
                <a:latin typeface="Arial"/>
              </a:rPr>
              <a:t>•</a:t>
            </a:r>
            <a:r>
              <a:rPr lang="en-US" sz="3200" dirty="0">
                <a:solidFill>
                  <a:srgbClr val="000000"/>
                </a:solidFill>
                <a:latin typeface="Calibri"/>
              </a:rPr>
              <a:t>Learn	a	function	</a:t>
            </a:r>
            <a:r>
              <a:rPr lang="en-US" sz="3200" dirty="0">
                <a:solidFill>
                  <a:srgbClr val="000000"/>
                </a:solidFill>
                <a:latin typeface="Arial"/>
              </a:rPr>
              <a:t>f</a:t>
            </a:r>
            <a:r>
              <a:rPr lang="en-US" sz="3200" dirty="0">
                <a:solidFill>
                  <a:srgbClr val="000000"/>
                </a:solidFill>
                <a:latin typeface="Calibri"/>
              </a:rPr>
              <a:t>(</a:t>
            </a:r>
            <a:r>
              <a:rPr lang="en-US" sz="3200" dirty="0">
                <a:solidFill>
                  <a:srgbClr val="000000"/>
                </a:solidFill>
                <a:latin typeface="Arial"/>
              </a:rPr>
              <a:t>x</a:t>
            </a:r>
            <a:r>
              <a:rPr lang="en-US" sz="3200" dirty="0">
                <a:solidFill>
                  <a:srgbClr val="000000"/>
                </a:solidFill>
                <a:latin typeface="Calibri"/>
              </a:rPr>
              <a:t>)	</a:t>
            </a:r>
            <a:r>
              <a:rPr lang="en-US" sz="3200" spc="-27" dirty="0">
                <a:solidFill>
                  <a:srgbClr val="000000"/>
                </a:solidFill>
                <a:latin typeface="Calibri"/>
              </a:rPr>
              <a:t>t</a:t>
            </a:r>
            <a:r>
              <a:rPr lang="en-US" sz="3200" dirty="0">
                <a:solidFill>
                  <a:srgbClr val="000000"/>
                </a:solidFill>
                <a:latin typeface="Calibri"/>
              </a:rPr>
              <a:t>o	p</a:t>
            </a:r>
            <a:r>
              <a:rPr lang="en-US" sz="3200" spc="-46" dirty="0">
                <a:solidFill>
                  <a:srgbClr val="000000"/>
                </a:solidFill>
                <a:latin typeface="Calibri"/>
              </a:rPr>
              <a:t>r</a:t>
            </a:r>
            <a:r>
              <a:rPr lang="en-US" sz="3200" dirty="0">
                <a:solidFill>
                  <a:srgbClr val="000000"/>
                </a:solidFill>
                <a:latin typeface="Calibri"/>
              </a:rPr>
              <a:t>edict	</a:t>
            </a:r>
            <a:r>
              <a:rPr lang="en-US" sz="3200" spc="731" dirty="0">
                <a:solidFill>
                  <a:srgbClr val="000000"/>
                </a:solidFill>
                <a:latin typeface="Arial"/>
              </a:rPr>
              <a:t>y</a:t>
            </a:r>
            <a:r>
              <a:rPr lang="en-US" sz="3200" dirty="0">
                <a:solidFill>
                  <a:srgbClr val="000000"/>
                </a:solidFill>
                <a:latin typeface="Calibri"/>
              </a:rPr>
              <a:t>gi</a:t>
            </a:r>
            <a:r>
              <a:rPr lang="en-US" sz="3200" spc="-27" dirty="0">
                <a:solidFill>
                  <a:srgbClr val="000000"/>
                </a:solidFill>
                <a:latin typeface="Calibri"/>
              </a:rPr>
              <a:t>v</a:t>
            </a:r>
            <a:r>
              <a:rPr lang="en-US" sz="3200" dirty="0">
                <a:solidFill>
                  <a:srgbClr val="000000"/>
                </a:solidFill>
                <a:latin typeface="Calibri"/>
              </a:rPr>
              <a:t>en	</a:t>
            </a:r>
            <a:r>
              <a:rPr lang="en-US" sz="3200" dirty="0">
                <a:solidFill>
                  <a:srgbClr val="000000"/>
                </a:solidFill>
                <a:latin typeface="Arial"/>
              </a:rPr>
              <a:t>x	</a:t>
            </a:r>
          </a:p>
        </p:txBody>
      </p:sp>
      <p:sp>
        <p:nvSpPr>
          <p:cNvPr id="543" name="Rectangle 543"/>
          <p:cNvSpPr/>
          <p:nvPr/>
        </p:nvSpPr>
        <p:spPr>
          <a:xfrm>
            <a:off x="2529839" y="2223853"/>
            <a:ext cx="4496872" cy="430887"/>
          </a:xfrm>
          <a:prstGeom prst="rect">
            <a:avLst/>
          </a:prstGeom>
        </p:spPr>
        <p:txBody>
          <a:bodyPr wrap="none" lIns="0" tIns="0" rIns="0" bIns="0">
            <a:spAutoFit/>
          </a:bodyPr>
          <a:lstStyle/>
          <a:p>
            <a:pPr>
              <a:tabLst>
                <a:tab pos="842921" algn="l"/>
                <a:tab pos="2534577" algn="l"/>
                <a:tab pos="2971253" algn="l"/>
              </a:tabLst>
            </a:pPr>
            <a:r>
              <a:rPr lang="en-US" sz="2800" spc="693" dirty="0">
                <a:solidFill>
                  <a:srgbClr val="000000"/>
                </a:solidFill>
                <a:latin typeface="Arial"/>
              </a:rPr>
              <a:t>–</a:t>
            </a:r>
            <a:r>
              <a:rPr lang="en-US" sz="2800" spc="640" dirty="0">
                <a:solidFill>
                  <a:srgbClr val="000000"/>
                </a:solidFill>
                <a:latin typeface="Arial"/>
              </a:rPr>
              <a:t>y</a:t>
            </a:r>
            <a:r>
              <a:rPr lang="en-US" sz="2800" dirty="0">
                <a:solidFill>
                  <a:srgbClr val="000000"/>
                </a:solidFill>
                <a:latin typeface="Calibri"/>
              </a:rPr>
              <a:t>is	</a:t>
            </a:r>
            <a:r>
              <a:rPr lang="en-US" sz="2800" spc="-41" dirty="0">
                <a:solidFill>
                  <a:srgbClr val="000000"/>
                </a:solidFill>
                <a:latin typeface="Calibri"/>
              </a:rPr>
              <a:t>r</a:t>
            </a:r>
            <a:r>
              <a:rPr lang="en-US" sz="2800" dirty="0">
                <a:solidFill>
                  <a:srgbClr val="000000"/>
                </a:solidFill>
                <a:latin typeface="Calibri"/>
              </a:rPr>
              <a:t>eal</a:t>
            </a:r>
            <a:r>
              <a:rPr lang="en-US" sz="2800" spc="-17" dirty="0">
                <a:solidFill>
                  <a:srgbClr val="000000"/>
                </a:solidFill>
                <a:latin typeface="Calibri"/>
              </a:rPr>
              <a:t>-</a:t>
            </a:r>
            <a:r>
              <a:rPr lang="en-US" sz="2800" spc="-43" dirty="0">
                <a:solidFill>
                  <a:srgbClr val="000000"/>
                </a:solidFill>
                <a:latin typeface="Calibri"/>
              </a:rPr>
              <a:t>v</a:t>
            </a:r>
            <a:r>
              <a:rPr lang="en-US" sz="2800" dirty="0">
                <a:solidFill>
                  <a:srgbClr val="000000"/>
                </a:solidFill>
                <a:latin typeface="Calibri"/>
              </a:rPr>
              <a:t>alued	==	</a:t>
            </a:r>
            <a:r>
              <a:rPr lang="en-US" sz="2800" spc="-40" dirty="0">
                <a:solidFill>
                  <a:srgbClr val="000000"/>
                </a:solidFill>
                <a:latin typeface="Calibri"/>
              </a:rPr>
              <a:t>r</a:t>
            </a:r>
            <a:r>
              <a:rPr lang="en-US" sz="2800" dirty="0">
                <a:solidFill>
                  <a:srgbClr val="000000"/>
                </a:solidFill>
                <a:latin typeface="Calibri"/>
              </a:rPr>
              <a:t>eg</a:t>
            </a:r>
            <a:r>
              <a:rPr lang="en-US" sz="2800" spc="-40" dirty="0">
                <a:solidFill>
                  <a:srgbClr val="000000"/>
                </a:solidFill>
                <a:latin typeface="Calibri"/>
              </a:rPr>
              <a:t>r</a:t>
            </a:r>
            <a:r>
              <a:rPr lang="en-US" sz="2800" dirty="0">
                <a:solidFill>
                  <a:srgbClr val="000000"/>
                </a:solidFill>
                <a:latin typeface="Calibri"/>
              </a:rPr>
              <a:t>ession</a:t>
            </a:r>
          </a:p>
        </p:txBody>
      </p:sp>
      <p:sp>
        <p:nvSpPr>
          <p:cNvPr id="544" name="Rectangle 544"/>
          <p:cNvSpPr/>
          <p:nvPr/>
        </p:nvSpPr>
        <p:spPr>
          <a:xfrm>
            <a:off x="3663060" y="5713625"/>
            <a:ext cx="91372" cy="215444"/>
          </a:xfrm>
          <a:prstGeom prst="rect">
            <a:avLst/>
          </a:prstGeom>
        </p:spPr>
        <p:txBody>
          <a:bodyPr wrap="none" lIns="0" tIns="0" rIns="0" bIns="0">
            <a:spAutoFit/>
          </a:bodyPr>
          <a:lstStyle/>
          <a:p>
            <a:r>
              <a:rPr lang="en-US" sz="1400" dirty="0">
                <a:solidFill>
                  <a:srgbClr val="000000"/>
                </a:solidFill>
                <a:latin typeface="Calibri"/>
              </a:rPr>
              <a:t>0</a:t>
            </a:r>
          </a:p>
        </p:txBody>
      </p:sp>
      <p:sp>
        <p:nvSpPr>
          <p:cNvPr id="545" name="Rectangle 545"/>
          <p:cNvSpPr/>
          <p:nvPr/>
        </p:nvSpPr>
        <p:spPr>
          <a:xfrm>
            <a:off x="3663060" y="5406160"/>
            <a:ext cx="91372" cy="215444"/>
          </a:xfrm>
          <a:prstGeom prst="rect">
            <a:avLst/>
          </a:prstGeom>
        </p:spPr>
        <p:txBody>
          <a:bodyPr wrap="none" lIns="0" tIns="0" rIns="0" bIns="0">
            <a:spAutoFit/>
          </a:bodyPr>
          <a:lstStyle/>
          <a:p>
            <a:r>
              <a:rPr lang="en-US" sz="1400" dirty="0">
                <a:solidFill>
                  <a:srgbClr val="000000"/>
                </a:solidFill>
                <a:latin typeface="Calibri"/>
              </a:rPr>
              <a:t>1</a:t>
            </a:r>
          </a:p>
        </p:txBody>
      </p:sp>
      <p:sp>
        <p:nvSpPr>
          <p:cNvPr id="546" name="Rectangle 546"/>
          <p:cNvSpPr/>
          <p:nvPr/>
        </p:nvSpPr>
        <p:spPr>
          <a:xfrm>
            <a:off x="3663060" y="5098695"/>
            <a:ext cx="91372" cy="215444"/>
          </a:xfrm>
          <a:prstGeom prst="rect">
            <a:avLst/>
          </a:prstGeom>
        </p:spPr>
        <p:txBody>
          <a:bodyPr wrap="none" lIns="0" tIns="0" rIns="0" bIns="0">
            <a:spAutoFit/>
          </a:bodyPr>
          <a:lstStyle/>
          <a:p>
            <a:r>
              <a:rPr lang="en-US" sz="1400" dirty="0">
                <a:solidFill>
                  <a:srgbClr val="000000"/>
                </a:solidFill>
                <a:latin typeface="Calibri"/>
              </a:rPr>
              <a:t>2</a:t>
            </a:r>
          </a:p>
        </p:txBody>
      </p:sp>
      <p:sp>
        <p:nvSpPr>
          <p:cNvPr id="547" name="Rectangle 547"/>
          <p:cNvSpPr/>
          <p:nvPr/>
        </p:nvSpPr>
        <p:spPr>
          <a:xfrm>
            <a:off x="3663060" y="4791230"/>
            <a:ext cx="91372" cy="215444"/>
          </a:xfrm>
          <a:prstGeom prst="rect">
            <a:avLst/>
          </a:prstGeom>
        </p:spPr>
        <p:txBody>
          <a:bodyPr wrap="none" lIns="0" tIns="0" rIns="0" bIns="0">
            <a:spAutoFit/>
          </a:bodyPr>
          <a:lstStyle/>
          <a:p>
            <a:r>
              <a:rPr lang="en-US" sz="1400" dirty="0">
                <a:solidFill>
                  <a:srgbClr val="000000"/>
                </a:solidFill>
                <a:latin typeface="Calibri"/>
              </a:rPr>
              <a:t>3</a:t>
            </a:r>
          </a:p>
        </p:txBody>
      </p:sp>
      <p:sp>
        <p:nvSpPr>
          <p:cNvPr id="548" name="Rectangle 548"/>
          <p:cNvSpPr/>
          <p:nvPr/>
        </p:nvSpPr>
        <p:spPr>
          <a:xfrm>
            <a:off x="3663060" y="4483766"/>
            <a:ext cx="91372" cy="215444"/>
          </a:xfrm>
          <a:prstGeom prst="rect">
            <a:avLst/>
          </a:prstGeom>
        </p:spPr>
        <p:txBody>
          <a:bodyPr wrap="none" lIns="0" tIns="0" rIns="0" bIns="0">
            <a:spAutoFit/>
          </a:bodyPr>
          <a:lstStyle/>
          <a:p>
            <a:r>
              <a:rPr lang="en-US" sz="1400" dirty="0">
                <a:solidFill>
                  <a:srgbClr val="000000"/>
                </a:solidFill>
                <a:latin typeface="Calibri"/>
              </a:rPr>
              <a:t>4</a:t>
            </a:r>
          </a:p>
        </p:txBody>
      </p:sp>
      <p:sp>
        <p:nvSpPr>
          <p:cNvPr id="549" name="Rectangle 549"/>
          <p:cNvSpPr/>
          <p:nvPr/>
        </p:nvSpPr>
        <p:spPr>
          <a:xfrm>
            <a:off x="3663060" y="4176300"/>
            <a:ext cx="91372" cy="215444"/>
          </a:xfrm>
          <a:prstGeom prst="rect">
            <a:avLst/>
          </a:prstGeom>
        </p:spPr>
        <p:txBody>
          <a:bodyPr wrap="none" lIns="0" tIns="0" rIns="0" bIns="0">
            <a:spAutoFit/>
          </a:bodyPr>
          <a:lstStyle/>
          <a:p>
            <a:r>
              <a:rPr lang="en-US" sz="1400" dirty="0">
                <a:solidFill>
                  <a:srgbClr val="000000"/>
                </a:solidFill>
                <a:latin typeface="Calibri"/>
              </a:rPr>
              <a:t>5</a:t>
            </a:r>
          </a:p>
        </p:txBody>
      </p:sp>
      <p:sp>
        <p:nvSpPr>
          <p:cNvPr id="550" name="Rectangle 550"/>
          <p:cNvSpPr/>
          <p:nvPr/>
        </p:nvSpPr>
        <p:spPr>
          <a:xfrm>
            <a:off x="3663060" y="3868836"/>
            <a:ext cx="91372" cy="215444"/>
          </a:xfrm>
          <a:prstGeom prst="rect">
            <a:avLst/>
          </a:prstGeom>
        </p:spPr>
        <p:txBody>
          <a:bodyPr wrap="none" lIns="0" tIns="0" rIns="0" bIns="0">
            <a:spAutoFit/>
          </a:bodyPr>
          <a:lstStyle/>
          <a:p>
            <a:r>
              <a:rPr lang="en-US" sz="1400" dirty="0">
                <a:solidFill>
                  <a:srgbClr val="000000"/>
                </a:solidFill>
                <a:latin typeface="Calibri"/>
              </a:rPr>
              <a:t>6</a:t>
            </a:r>
          </a:p>
        </p:txBody>
      </p:sp>
      <p:sp>
        <p:nvSpPr>
          <p:cNvPr id="551" name="Rectangle 551"/>
          <p:cNvSpPr/>
          <p:nvPr/>
        </p:nvSpPr>
        <p:spPr>
          <a:xfrm>
            <a:off x="3663060" y="3561371"/>
            <a:ext cx="91372" cy="215444"/>
          </a:xfrm>
          <a:prstGeom prst="rect">
            <a:avLst/>
          </a:prstGeom>
        </p:spPr>
        <p:txBody>
          <a:bodyPr wrap="none" lIns="0" tIns="0" rIns="0" bIns="0">
            <a:spAutoFit/>
          </a:bodyPr>
          <a:lstStyle/>
          <a:p>
            <a:r>
              <a:rPr lang="en-US" sz="1400" dirty="0">
                <a:solidFill>
                  <a:srgbClr val="000000"/>
                </a:solidFill>
                <a:latin typeface="Calibri"/>
              </a:rPr>
              <a:t>7</a:t>
            </a:r>
          </a:p>
        </p:txBody>
      </p:sp>
      <p:sp>
        <p:nvSpPr>
          <p:cNvPr id="552" name="Rectangle 552"/>
          <p:cNvSpPr/>
          <p:nvPr/>
        </p:nvSpPr>
        <p:spPr>
          <a:xfrm>
            <a:off x="3663060" y="3253907"/>
            <a:ext cx="91372" cy="215444"/>
          </a:xfrm>
          <a:prstGeom prst="rect">
            <a:avLst/>
          </a:prstGeom>
        </p:spPr>
        <p:txBody>
          <a:bodyPr wrap="none" lIns="0" tIns="0" rIns="0" bIns="0">
            <a:spAutoFit/>
          </a:bodyPr>
          <a:lstStyle/>
          <a:p>
            <a:r>
              <a:rPr lang="en-US" sz="1400" dirty="0">
                <a:solidFill>
                  <a:srgbClr val="000000"/>
                </a:solidFill>
                <a:latin typeface="Calibri"/>
              </a:rPr>
              <a:t>8</a:t>
            </a:r>
          </a:p>
        </p:txBody>
      </p:sp>
      <p:sp>
        <p:nvSpPr>
          <p:cNvPr id="553" name="Rectangle 553"/>
          <p:cNvSpPr/>
          <p:nvPr/>
        </p:nvSpPr>
        <p:spPr>
          <a:xfrm>
            <a:off x="3663060" y="2946441"/>
            <a:ext cx="91372" cy="215444"/>
          </a:xfrm>
          <a:prstGeom prst="rect">
            <a:avLst/>
          </a:prstGeom>
        </p:spPr>
        <p:txBody>
          <a:bodyPr wrap="none" lIns="0" tIns="0" rIns="0" bIns="0">
            <a:spAutoFit/>
          </a:bodyPr>
          <a:lstStyle/>
          <a:p>
            <a:r>
              <a:rPr lang="en-US" sz="1400" dirty="0">
                <a:solidFill>
                  <a:srgbClr val="000000"/>
                </a:solidFill>
                <a:latin typeface="Calibri"/>
              </a:rPr>
              <a:t>9</a:t>
            </a:r>
          </a:p>
        </p:txBody>
      </p:sp>
      <p:sp>
        <p:nvSpPr>
          <p:cNvPr id="554" name="Rectangle 554"/>
          <p:cNvSpPr/>
          <p:nvPr/>
        </p:nvSpPr>
        <p:spPr>
          <a:xfrm>
            <a:off x="3737906" y="5935006"/>
            <a:ext cx="5341847" cy="215444"/>
          </a:xfrm>
          <a:prstGeom prst="rect">
            <a:avLst/>
          </a:prstGeom>
        </p:spPr>
        <p:txBody>
          <a:bodyPr wrap="none" lIns="0" tIns="0" rIns="0" bIns="0">
            <a:spAutoFit/>
          </a:bodyPr>
          <a:lstStyle/>
          <a:p>
            <a:pPr>
              <a:tabLst>
                <a:tab pos="985639" algn="l"/>
                <a:tab pos="1971277" algn="l"/>
                <a:tab pos="2956915" algn="l"/>
                <a:tab pos="3942553" algn="l"/>
                <a:tab pos="4928192" algn="l"/>
              </a:tabLst>
            </a:pPr>
            <a:r>
              <a:rPr lang="en-US" sz="1400" dirty="0">
                <a:solidFill>
                  <a:srgbClr val="000000"/>
                </a:solidFill>
                <a:latin typeface="Calibri"/>
              </a:rPr>
              <a:t>1970	1980	1990	2000	2010	2020</a:t>
            </a:r>
          </a:p>
        </p:txBody>
      </p:sp>
      <p:sp>
        <p:nvSpPr>
          <p:cNvPr id="555" name="Rectangle 555"/>
          <p:cNvSpPr/>
          <p:nvPr/>
        </p:nvSpPr>
        <p:spPr>
          <a:xfrm rot="-5400000">
            <a:off x="2094827" y="4237086"/>
            <a:ext cx="2357440" cy="426335"/>
          </a:xfrm>
          <a:prstGeom prst="rect">
            <a:avLst/>
          </a:prstGeom>
        </p:spPr>
        <p:txBody>
          <a:bodyPr wrap="none" lIns="0" tIns="0" rIns="0" bIns="0">
            <a:spAutoFit/>
          </a:bodyPr>
          <a:lstStyle/>
          <a:p>
            <a:pPr>
              <a:tabLst>
                <a:tab pos="850417" algn="l"/>
                <a:tab pos="1313319" algn="l"/>
                <a:tab pos="1614868" algn="l"/>
                <a:tab pos="1866455" algn="l"/>
              </a:tabLst>
            </a:pPr>
            <a:r>
              <a:rPr lang="en-US" sz="1400" b="1" dirty="0">
                <a:solidFill>
                  <a:srgbClr val="000000"/>
                </a:solidFill>
                <a:latin typeface="Calibri"/>
              </a:rPr>
              <a:t>Sep</a:t>
            </a:r>
            <a:r>
              <a:rPr lang="en-US" sz="1400" b="1" spc="-18" dirty="0">
                <a:solidFill>
                  <a:srgbClr val="000000"/>
                </a:solidFill>
                <a:latin typeface="Calibri"/>
              </a:rPr>
              <a:t>t</a:t>
            </a:r>
            <a:r>
              <a:rPr lang="en-US" sz="1400" b="1" dirty="0">
                <a:solidFill>
                  <a:srgbClr val="000000"/>
                </a:solidFill>
                <a:latin typeface="Calibri"/>
              </a:rPr>
              <a:t>ember	A</a:t>
            </a:r>
            <a:r>
              <a:rPr lang="en-US" sz="1400" b="1" spc="-19" dirty="0">
                <a:solidFill>
                  <a:srgbClr val="000000"/>
                </a:solidFill>
                <a:latin typeface="Calibri"/>
              </a:rPr>
              <a:t>r</a:t>
            </a:r>
            <a:r>
              <a:rPr lang="en-US" sz="1400" b="1" dirty="0">
                <a:solidFill>
                  <a:srgbClr val="000000"/>
                </a:solidFill>
                <a:latin typeface="Calibri"/>
              </a:rPr>
              <a:t>ctic	Sea	Ice	Ex</a:t>
            </a:r>
            <a:r>
              <a:rPr lang="en-US" sz="1400" b="1" spc="-18" dirty="0">
                <a:solidFill>
                  <a:srgbClr val="000000"/>
                </a:solidFill>
                <a:latin typeface="Calibri"/>
              </a:rPr>
              <a:t>t</a:t>
            </a:r>
            <a:r>
              <a:rPr lang="en-US" sz="1400" b="1" dirty="0">
                <a:solidFill>
                  <a:srgbClr val="000000"/>
                </a:solidFill>
                <a:latin typeface="Calibri"/>
              </a:rPr>
              <a:t>e</a:t>
            </a:r>
            <a:r>
              <a:rPr lang="en-US" sz="1400" b="1" spc="-14" dirty="0">
                <a:solidFill>
                  <a:srgbClr val="000000"/>
                </a:solidFill>
                <a:latin typeface="Calibri"/>
              </a:rPr>
              <a:t>n</a:t>
            </a:r>
            <a:r>
              <a:rPr lang="en-US" sz="1400" b="1" dirty="0">
                <a:solidFill>
                  <a:srgbClr val="000000"/>
                </a:solidFill>
                <a:latin typeface="Calibri"/>
              </a:rPr>
              <a:t>t</a:t>
            </a:r>
          </a:p>
          <a:p>
            <a:pPr marL="514730">
              <a:lnSpc>
                <a:spcPts val="1700"/>
              </a:lnSpc>
              <a:tabLst>
                <a:tab pos="1332770" algn="l"/>
                <a:tab pos="1539338" algn="l"/>
              </a:tabLst>
            </a:pPr>
            <a:r>
              <a:rPr lang="en-US" sz="1400" b="1" dirty="0">
                <a:solidFill>
                  <a:srgbClr val="000000"/>
                </a:solidFill>
                <a:latin typeface="Calibri"/>
              </a:rPr>
              <a:t>(1,000,000	sq	km)</a:t>
            </a:r>
          </a:p>
        </p:txBody>
      </p:sp>
      <p:sp>
        <p:nvSpPr>
          <p:cNvPr id="556" name="Rectangle 556"/>
          <p:cNvSpPr/>
          <p:nvPr/>
        </p:nvSpPr>
        <p:spPr>
          <a:xfrm>
            <a:off x="6222893" y="6196499"/>
            <a:ext cx="306174" cy="215444"/>
          </a:xfrm>
          <a:prstGeom prst="rect">
            <a:avLst/>
          </a:prstGeom>
        </p:spPr>
        <p:txBody>
          <a:bodyPr wrap="none" lIns="0" tIns="0" rIns="0" bIns="0">
            <a:spAutoFit/>
          </a:bodyPr>
          <a:lstStyle/>
          <a:p>
            <a:r>
              <a:rPr lang="en-US" sz="1400" b="1" spc="-113" dirty="0">
                <a:solidFill>
                  <a:srgbClr val="000000"/>
                </a:solidFill>
                <a:latin typeface="Calibri"/>
              </a:rPr>
              <a:t>Y</a:t>
            </a:r>
            <a:r>
              <a:rPr lang="en-US" sz="1400" b="1" dirty="0">
                <a:solidFill>
                  <a:srgbClr val="000000"/>
                </a:solidFill>
                <a:latin typeface="Calibri"/>
              </a:rPr>
              <a:t>ear</a:t>
            </a:r>
          </a:p>
        </p:txBody>
      </p:sp>
      <p:sp>
        <p:nvSpPr>
          <p:cNvPr id="557" name="Rectangle 557"/>
          <p:cNvSpPr/>
          <p:nvPr/>
        </p:nvSpPr>
        <p:spPr>
          <a:xfrm>
            <a:off x="1615439" y="6548359"/>
            <a:ext cx="5745804" cy="215444"/>
          </a:xfrm>
          <a:prstGeom prst="rect">
            <a:avLst/>
          </a:prstGeom>
        </p:spPr>
        <p:txBody>
          <a:bodyPr wrap="none" lIns="0" tIns="0" rIns="0" bIns="0">
            <a:spAutoFit/>
          </a:bodyPr>
          <a:lstStyle/>
          <a:p>
            <a:pPr>
              <a:tabLst>
                <a:tab pos="377238" algn="l"/>
                <a:tab pos="764895" algn="l"/>
                <a:tab pos="961738" algn="l"/>
                <a:tab pos="1364081" algn="l"/>
                <a:tab pos="1930801" algn="l"/>
                <a:tab pos="2118131" algn="l"/>
                <a:tab pos="2796616" algn="l"/>
                <a:tab pos="3599187" algn="l"/>
                <a:tab pos="4191954" algn="l"/>
                <a:tab pos="4457055" algn="l"/>
                <a:tab pos="5090467" algn="l"/>
                <a:tab pos="5220634" algn="l"/>
              </a:tabLst>
            </a:pPr>
            <a:r>
              <a:rPr lang="en-US" sz="1400" dirty="0">
                <a:solidFill>
                  <a:srgbClr val="000000"/>
                </a:solidFill>
                <a:latin typeface="Calibri"/>
              </a:rPr>
              <a:t>Da</a:t>
            </a:r>
            <a:r>
              <a:rPr lang="en-US" sz="1400" spc="-12" dirty="0">
                <a:solidFill>
                  <a:srgbClr val="000000"/>
                </a:solidFill>
                <a:latin typeface="Calibri"/>
              </a:rPr>
              <a:t>t</a:t>
            </a:r>
            <a:r>
              <a:rPr lang="en-US" sz="1400" dirty="0">
                <a:solidFill>
                  <a:srgbClr val="000000"/>
                </a:solidFill>
                <a:latin typeface="Calibri"/>
              </a:rPr>
              <a:t>a	f</a:t>
            </a:r>
            <a:r>
              <a:rPr lang="en-US" sz="1400" spc="-24" dirty="0">
                <a:solidFill>
                  <a:srgbClr val="000000"/>
                </a:solidFill>
                <a:latin typeface="Calibri"/>
              </a:rPr>
              <a:t>r</a:t>
            </a:r>
            <a:r>
              <a:rPr lang="en-US" sz="1400" dirty="0">
                <a:solidFill>
                  <a:srgbClr val="000000"/>
                </a:solidFill>
                <a:latin typeface="Calibri"/>
              </a:rPr>
              <a:t>om	G.	Wi</a:t>
            </a:r>
            <a:r>
              <a:rPr lang="en-US" sz="1400" spc="-14" dirty="0">
                <a:solidFill>
                  <a:srgbClr val="000000"/>
                </a:solidFill>
                <a:latin typeface="Calibri"/>
              </a:rPr>
              <a:t>t</a:t>
            </a:r>
            <a:r>
              <a:rPr lang="en-US" sz="1400" dirty="0">
                <a:solidFill>
                  <a:srgbClr val="000000"/>
                </a:solidFill>
                <a:latin typeface="Calibri"/>
              </a:rPr>
              <a:t>t.	Journal	of	S</a:t>
            </a:r>
            <a:r>
              <a:rPr lang="en-US" sz="1400" spc="-12" dirty="0">
                <a:solidFill>
                  <a:srgbClr val="000000"/>
                </a:solidFill>
                <a:latin typeface="Calibri"/>
              </a:rPr>
              <a:t>t</a:t>
            </a:r>
            <a:r>
              <a:rPr lang="en-US" sz="1400" dirty="0">
                <a:solidFill>
                  <a:srgbClr val="000000"/>
                </a:solidFill>
                <a:latin typeface="Calibri"/>
              </a:rPr>
              <a:t>ati</a:t>
            </a:r>
            <a:r>
              <a:rPr lang="en-US" sz="1400" spc="-13" dirty="0">
                <a:solidFill>
                  <a:srgbClr val="000000"/>
                </a:solidFill>
                <a:latin typeface="Calibri"/>
              </a:rPr>
              <a:t>s</a:t>
            </a:r>
            <a:r>
              <a:rPr lang="en-US" sz="1400" dirty="0">
                <a:solidFill>
                  <a:srgbClr val="000000"/>
                </a:solidFill>
                <a:latin typeface="Calibri"/>
              </a:rPr>
              <a:t>tics	</a:t>
            </a:r>
            <a:r>
              <a:rPr lang="en-US" sz="1400" spc="-16" dirty="0">
                <a:solidFill>
                  <a:srgbClr val="000000"/>
                </a:solidFill>
                <a:latin typeface="Calibri"/>
              </a:rPr>
              <a:t>E</a:t>
            </a:r>
            <a:r>
              <a:rPr lang="en-US" sz="1400" dirty="0">
                <a:solidFill>
                  <a:srgbClr val="000000"/>
                </a:solidFill>
                <a:latin typeface="Calibri"/>
              </a:rPr>
              <a:t>du</a:t>
            </a:r>
            <a:r>
              <a:rPr lang="en-US" sz="1400" spc="-16" dirty="0">
                <a:solidFill>
                  <a:srgbClr val="000000"/>
                </a:solidFill>
                <a:latin typeface="Calibri"/>
              </a:rPr>
              <a:t>c</a:t>
            </a:r>
            <a:r>
              <a:rPr lang="en-US" sz="1400" dirty="0">
                <a:solidFill>
                  <a:srgbClr val="000000"/>
                </a:solidFill>
                <a:latin typeface="Calibri"/>
              </a:rPr>
              <a:t>ation,	</a:t>
            </a:r>
            <a:r>
              <a:rPr lang="en-US" sz="1400" spc="-52" dirty="0">
                <a:solidFill>
                  <a:srgbClr val="000000"/>
                </a:solidFill>
                <a:latin typeface="Calibri"/>
              </a:rPr>
              <a:t>V</a:t>
            </a:r>
            <a:r>
              <a:rPr lang="en-US" sz="1400" dirty="0">
                <a:solidFill>
                  <a:srgbClr val="000000"/>
                </a:solidFill>
                <a:latin typeface="Calibri"/>
              </a:rPr>
              <a:t>olume	21,	Number	1	(2013)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EE2E-C5C9-9742-2A32-83FE27B6C1B3}"/>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6ED3F92D-1222-7684-B507-B6AB8FDD7A40}"/>
              </a:ext>
            </a:extLst>
          </p:cNvPr>
          <p:cNvGraphicFramePr>
            <a:graphicFrameLocks noGrp="1"/>
          </p:cNvGraphicFramePr>
          <p:nvPr>
            <p:ph idx="1"/>
            <p:extLst>
              <p:ext uri="{D42A27DB-BD31-4B8C-83A1-F6EECF244321}">
                <p14:modId xmlns:p14="http://schemas.microsoft.com/office/powerpoint/2010/main" val="3275716375"/>
              </p:ext>
            </p:extLst>
          </p:nvPr>
        </p:nvGraphicFramePr>
        <p:xfrm>
          <a:off x="2398143" y="0"/>
          <a:ext cx="6763110" cy="6858010"/>
        </p:xfrm>
        <a:graphic>
          <a:graphicData uri="http://schemas.openxmlformats.org/drawingml/2006/table">
            <a:tbl>
              <a:tblPr firstRow="1" bandRow="1">
                <a:tableStyleId>{5C22544A-7EE6-4342-B048-85BDC9FD1C3A}</a:tableStyleId>
              </a:tblPr>
              <a:tblGrid>
                <a:gridCol w="2254370">
                  <a:extLst>
                    <a:ext uri="{9D8B030D-6E8A-4147-A177-3AD203B41FA5}">
                      <a16:colId xmlns:a16="http://schemas.microsoft.com/office/drawing/2014/main" val="4017665434"/>
                    </a:ext>
                  </a:extLst>
                </a:gridCol>
                <a:gridCol w="2254370">
                  <a:extLst>
                    <a:ext uri="{9D8B030D-6E8A-4147-A177-3AD203B41FA5}">
                      <a16:colId xmlns:a16="http://schemas.microsoft.com/office/drawing/2014/main" val="1307544875"/>
                    </a:ext>
                  </a:extLst>
                </a:gridCol>
                <a:gridCol w="2254370">
                  <a:extLst>
                    <a:ext uri="{9D8B030D-6E8A-4147-A177-3AD203B41FA5}">
                      <a16:colId xmlns:a16="http://schemas.microsoft.com/office/drawing/2014/main" val="3369583328"/>
                    </a:ext>
                  </a:extLst>
                </a:gridCol>
              </a:tblGrid>
              <a:tr h="537210">
                <a:tc>
                  <a:txBody>
                    <a:bodyPr/>
                    <a:lstStyle/>
                    <a:p>
                      <a:pPr algn="ctr"/>
                      <a:r>
                        <a:rPr lang="en-US" sz="1400" dirty="0"/>
                        <a:t>Plot ID</a:t>
                      </a:r>
                    </a:p>
                  </a:txBody>
                  <a:tcPr anchor="ctr"/>
                </a:tc>
                <a:tc>
                  <a:txBody>
                    <a:bodyPr/>
                    <a:lstStyle/>
                    <a:p>
                      <a:pPr algn="ctr"/>
                      <a:r>
                        <a:rPr lang="en-US" sz="1400" dirty="0"/>
                        <a:t>Size of Plot (sq. meters)</a:t>
                      </a:r>
                    </a:p>
                  </a:txBody>
                  <a:tcPr anchor="ctr"/>
                </a:tc>
                <a:tc>
                  <a:txBody>
                    <a:bodyPr/>
                    <a:lstStyle/>
                    <a:p>
                      <a:pPr algn="ctr"/>
                      <a:r>
                        <a:rPr lang="en-US" sz="1400" dirty="0"/>
                        <a:t>Land Price (GHS)</a:t>
                      </a:r>
                    </a:p>
                  </a:txBody>
                  <a:tcPr anchor="ctr"/>
                </a:tc>
                <a:extLst>
                  <a:ext uri="{0D108BD9-81ED-4DB2-BD59-A6C34878D82A}">
                    <a16:rowId xmlns:a16="http://schemas.microsoft.com/office/drawing/2014/main" val="3382990005"/>
                  </a:ext>
                </a:extLst>
              </a:tr>
              <a:tr h="316040">
                <a:tc>
                  <a:txBody>
                    <a:bodyPr/>
                    <a:lstStyle/>
                    <a:p>
                      <a:pPr algn="ctr"/>
                      <a:r>
                        <a:rPr lang="en-US" sz="1400" dirty="0"/>
                        <a:t>1</a:t>
                      </a:r>
                    </a:p>
                  </a:txBody>
                  <a:tcPr anchor="ctr"/>
                </a:tc>
                <a:tc>
                  <a:txBody>
                    <a:bodyPr/>
                    <a:lstStyle/>
                    <a:p>
                      <a:pPr algn="ctr"/>
                      <a:r>
                        <a:rPr lang="en-US" sz="1400"/>
                        <a:t>250</a:t>
                      </a:r>
                    </a:p>
                  </a:txBody>
                  <a:tcPr anchor="ctr"/>
                </a:tc>
                <a:tc>
                  <a:txBody>
                    <a:bodyPr/>
                    <a:lstStyle/>
                    <a:p>
                      <a:pPr algn="ctr"/>
                      <a:r>
                        <a:rPr lang="en-US" sz="1400" dirty="0"/>
                        <a:t>25,000</a:t>
                      </a:r>
                    </a:p>
                  </a:txBody>
                  <a:tcPr anchor="ctr"/>
                </a:tc>
                <a:extLst>
                  <a:ext uri="{0D108BD9-81ED-4DB2-BD59-A6C34878D82A}">
                    <a16:rowId xmlns:a16="http://schemas.microsoft.com/office/drawing/2014/main" val="4216685177"/>
                  </a:ext>
                </a:extLst>
              </a:tr>
              <a:tr h="316040">
                <a:tc>
                  <a:txBody>
                    <a:bodyPr/>
                    <a:lstStyle/>
                    <a:p>
                      <a:pPr algn="ctr"/>
                      <a:r>
                        <a:rPr lang="en-US" sz="1400" dirty="0"/>
                        <a:t>2</a:t>
                      </a:r>
                    </a:p>
                  </a:txBody>
                  <a:tcPr anchor="ctr"/>
                </a:tc>
                <a:tc>
                  <a:txBody>
                    <a:bodyPr/>
                    <a:lstStyle/>
                    <a:p>
                      <a:pPr algn="ctr"/>
                      <a:r>
                        <a:rPr lang="en-US" sz="1400"/>
                        <a:t>300</a:t>
                      </a:r>
                    </a:p>
                  </a:txBody>
                  <a:tcPr anchor="ctr"/>
                </a:tc>
                <a:tc>
                  <a:txBody>
                    <a:bodyPr/>
                    <a:lstStyle/>
                    <a:p>
                      <a:pPr algn="ctr"/>
                      <a:r>
                        <a:rPr lang="en-US" sz="1400" dirty="0"/>
                        <a:t>28,500</a:t>
                      </a:r>
                    </a:p>
                  </a:txBody>
                  <a:tcPr anchor="ctr"/>
                </a:tc>
                <a:extLst>
                  <a:ext uri="{0D108BD9-81ED-4DB2-BD59-A6C34878D82A}">
                    <a16:rowId xmlns:a16="http://schemas.microsoft.com/office/drawing/2014/main" val="2576892697"/>
                  </a:ext>
                </a:extLst>
              </a:tr>
              <a:tr h="316040">
                <a:tc>
                  <a:txBody>
                    <a:bodyPr/>
                    <a:lstStyle/>
                    <a:p>
                      <a:pPr algn="ctr" fontAlgn="ctr"/>
                      <a:r>
                        <a:rPr lang="en-US" sz="1400" b="0" i="0" u="none" strike="noStrike" dirty="0">
                          <a:solidFill>
                            <a:srgbClr val="000000"/>
                          </a:solidFill>
                          <a:effectLst/>
                          <a:latin typeface="Aptos Narrow" panose="020B0004020202020204" pitchFamily="34" charset="0"/>
                        </a:rPr>
                        <a:t>3</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150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15,750</a:t>
                      </a:r>
                    </a:p>
                  </a:txBody>
                  <a:tcPr marL="9525" marR="9525" marT="9525" marB="0" anchor="ctr"/>
                </a:tc>
                <a:extLst>
                  <a:ext uri="{0D108BD9-81ED-4DB2-BD59-A6C34878D82A}">
                    <a16:rowId xmlns:a16="http://schemas.microsoft.com/office/drawing/2014/main" val="1105676969"/>
                  </a:ext>
                </a:extLst>
              </a:tr>
              <a:tr h="316040">
                <a:tc>
                  <a:txBody>
                    <a:bodyPr/>
                    <a:lstStyle/>
                    <a:p>
                      <a:pPr algn="ctr" fontAlgn="ctr"/>
                      <a:r>
                        <a:rPr lang="en-US" sz="1400" b="0" i="0" u="none" strike="noStrike">
                          <a:solidFill>
                            <a:srgbClr val="000000"/>
                          </a:solidFill>
                          <a:effectLst/>
                          <a:latin typeface="Aptos Narrow" panose="020B0004020202020204" pitchFamily="34" charset="0"/>
                        </a:rPr>
                        <a:t>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400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36,000</a:t>
                      </a:r>
                    </a:p>
                  </a:txBody>
                  <a:tcPr marL="9525" marR="9525" marT="9525" marB="0" anchor="ctr"/>
                </a:tc>
                <a:extLst>
                  <a:ext uri="{0D108BD9-81ED-4DB2-BD59-A6C34878D82A}">
                    <a16:rowId xmlns:a16="http://schemas.microsoft.com/office/drawing/2014/main" val="222021072"/>
                  </a:ext>
                </a:extLst>
              </a:tr>
              <a:tr h="316040">
                <a:tc>
                  <a:txBody>
                    <a:bodyPr/>
                    <a:lstStyle/>
                    <a:p>
                      <a:pPr algn="ctr" fontAlgn="ctr"/>
                      <a:r>
                        <a:rPr lang="en-US" sz="1400" b="0" i="0" u="none" strike="noStrike" dirty="0">
                          <a:solidFill>
                            <a:srgbClr val="000000"/>
                          </a:solidFill>
                          <a:effectLst/>
                          <a:latin typeface="Aptos Narrow" panose="020B0004020202020204" pitchFamily="34" charset="0"/>
                        </a:rPr>
                        <a:t>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45,500</a:t>
                      </a:r>
                    </a:p>
                  </a:txBody>
                  <a:tcPr marL="9525" marR="9525" marT="9525" marB="0" anchor="ctr"/>
                </a:tc>
                <a:extLst>
                  <a:ext uri="{0D108BD9-81ED-4DB2-BD59-A6C34878D82A}">
                    <a16:rowId xmlns:a16="http://schemas.microsoft.com/office/drawing/2014/main" val="2912396278"/>
                  </a:ext>
                </a:extLst>
              </a:tr>
              <a:tr h="316040">
                <a:tc>
                  <a:txBody>
                    <a:bodyPr/>
                    <a:lstStyle/>
                    <a:p>
                      <a:pPr algn="ctr" fontAlgn="ctr"/>
                      <a:r>
                        <a:rPr lang="en-US" sz="1400" b="0" i="0" u="none" strike="noStrike">
                          <a:solidFill>
                            <a:srgbClr val="000000"/>
                          </a:solidFill>
                          <a:effectLst/>
                          <a:latin typeface="Aptos Narrow" panose="020B0004020202020204" pitchFamily="34" charset="0"/>
                        </a:rPr>
                        <a:t>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52,200</a:t>
                      </a:r>
                    </a:p>
                  </a:txBody>
                  <a:tcPr marL="9525" marR="9525" marT="9525" marB="0" anchor="ctr"/>
                </a:tc>
                <a:extLst>
                  <a:ext uri="{0D108BD9-81ED-4DB2-BD59-A6C34878D82A}">
                    <a16:rowId xmlns:a16="http://schemas.microsoft.com/office/drawing/2014/main" val="3436481586"/>
                  </a:ext>
                </a:extLst>
              </a:tr>
              <a:tr h="316040">
                <a:tc>
                  <a:txBody>
                    <a:bodyPr/>
                    <a:lstStyle/>
                    <a:p>
                      <a:pPr algn="ctr" fontAlgn="ctr"/>
                      <a:r>
                        <a:rPr lang="en-US" sz="1400" b="0" i="0" u="none" strike="noStrike">
                          <a:solidFill>
                            <a:srgbClr val="000000"/>
                          </a:solidFill>
                          <a:effectLst/>
                          <a:latin typeface="Aptos Narrow" panose="020B0004020202020204" pitchFamily="34" charset="0"/>
                        </a:rPr>
                        <a:t>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32,000</a:t>
                      </a:r>
                    </a:p>
                  </a:txBody>
                  <a:tcPr marL="9525" marR="9525" marT="9525" marB="0" anchor="ctr"/>
                </a:tc>
                <a:extLst>
                  <a:ext uri="{0D108BD9-81ED-4DB2-BD59-A6C34878D82A}">
                    <a16:rowId xmlns:a16="http://schemas.microsoft.com/office/drawing/2014/main" val="905456334"/>
                  </a:ext>
                </a:extLst>
              </a:tr>
              <a:tr h="316040">
                <a:tc>
                  <a:txBody>
                    <a:bodyPr/>
                    <a:lstStyle/>
                    <a:p>
                      <a:pPr algn="ctr" fontAlgn="ctr"/>
                      <a:r>
                        <a:rPr lang="en-US" sz="1400" b="0" i="0" u="none" strike="noStrike">
                          <a:solidFill>
                            <a:srgbClr val="000000"/>
                          </a:solidFill>
                          <a:effectLst/>
                          <a:latin typeface="Aptos Narrow" panose="020B0004020202020204" pitchFamily="34" charset="0"/>
                        </a:rPr>
                        <a:t>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40,500</a:t>
                      </a:r>
                    </a:p>
                  </a:txBody>
                  <a:tcPr marL="9525" marR="9525" marT="9525" marB="0" anchor="ctr"/>
                </a:tc>
                <a:extLst>
                  <a:ext uri="{0D108BD9-81ED-4DB2-BD59-A6C34878D82A}">
                    <a16:rowId xmlns:a16="http://schemas.microsoft.com/office/drawing/2014/main" val="2031739045"/>
                  </a:ext>
                </a:extLst>
              </a:tr>
              <a:tr h="316040">
                <a:tc>
                  <a:txBody>
                    <a:bodyPr/>
                    <a:lstStyle/>
                    <a:p>
                      <a:pPr algn="ctr" fontAlgn="ctr"/>
                      <a:r>
                        <a:rPr lang="en-US" sz="1400" b="0" i="0" u="none" strike="noStrike">
                          <a:solidFill>
                            <a:srgbClr val="000000"/>
                          </a:solidFill>
                          <a:effectLst/>
                          <a:latin typeface="Aptos Narrow" panose="020B0004020202020204" pitchFamily="34" charset="0"/>
                        </a:rPr>
                        <a:t>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200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19,000</a:t>
                      </a:r>
                    </a:p>
                  </a:txBody>
                  <a:tcPr marL="9525" marR="9525" marT="9525" marB="0" anchor="ctr"/>
                </a:tc>
                <a:extLst>
                  <a:ext uri="{0D108BD9-81ED-4DB2-BD59-A6C34878D82A}">
                    <a16:rowId xmlns:a16="http://schemas.microsoft.com/office/drawing/2014/main" val="2905792010"/>
                  </a:ext>
                </a:extLst>
              </a:tr>
              <a:tr h="316040">
                <a:tc>
                  <a:txBody>
                    <a:bodyPr/>
                    <a:lstStyle/>
                    <a:p>
                      <a:pPr algn="ctr" fontAlgn="ctr"/>
                      <a:r>
                        <a:rPr lang="en-US" sz="1400" b="0" i="0" u="none" strike="noStrike">
                          <a:solidFill>
                            <a:srgbClr val="000000"/>
                          </a:solidFill>
                          <a:effectLst/>
                          <a:latin typeface="Aptos Narrow" panose="020B0004020202020204" pitchFamily="34" charset="0"/>
                        </a:rPr>
                        <a:t>10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27,250</a:t>
                      </a:r>
                    </a:p>
                  </a:txBody>
                  <a:tcPr marL="9525" marR="9525" marT="9525" marB="0" anchor="ctr"/>
                </a:tc>
                <a:extLst>
                  <a:ext uri="{0D108BD9-81ED-4DB2-BD59-A6C34878D82A}">
                    <a16:rowId xmlns:a16="http://schemas.microsoft.com/office/drawing/2014/main" val="3972443265"/>
                  </a:ext>
                </a:extLst>
              </a:tr>
              <a:tr h="316040">
                <a:tc>
                  <a:txBody>
                    <a:bodyPr/>
                    <a:lstStyle/>
                    <a:p>
                      <a:pPr algn="ctr" fontAlgn="ctr"/>
                      <a:r>
                        <a:rPr lang="en-US" sz="1400" b="0" i="0" u="none" strike="noStrike">
                          <a:solidFill>
                            <a:srgbClr val="000000"/>
                          </a:solidFill>
                          <a:effectLst/>
                          <a:latin typeface="Aptos Narrow" panose="020B0004020202020204" pitchFamily="34" charset="0"/>
                        </a:rPr>
                        <a:t>11</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325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30,000</a:t>
                      </a:r>
                    </a:p>
                  </a:txBody>
                  <a:tcPr marL="9525" marR="9525" marT="9525" marB="0" anchor="ctr"/>
                </a:tc>
                <a:extLst>
                  <a:ext uri="{0D108BD9-81ED-4DB2-BD59-A6C34878D82A}">
                    <a16:rowId xmlns:a16="http://schemas.microsoft.com/office/drawing/2014/main" val="2995556142"/>
                  </a:ext>
                </a:extLst>
              </a:tr>
              <a:tr h="316040">
                <a:tc>
                  <a:txBody>
                    <a:bodyPr/>
                    <a:lstStyle/>
                    <a:p>
                      <a:pPr algn="ctr" fontAlgn="ctr"/>
                      <a:r>
                        <a:rPr lang="en-US" sz="1400" b="0" i="0" u="none" strike="noStrike">
                          <a:solidFill>
                            <a:srgbClr val="000000"/>
                          </a:solidFill>
                          <a:effectLst/>
                          <a:latin typeface="Aptos Narrow" panose="020B0004020202020204" pitchFamily="34" charset="0"/>
                        </a:rPr>
                        <a:t>12</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50,000</a:t>
                      </a:r>
                    </a:p>
                  </a:txBody>
                  <a:tcPr marL="9525" marR="9525" marT="9525" marB="0" anchor="ctr"/>
                </a:tc>
                <a:extLst>
                  <a:ext uri="{0D108BD9-81ED-4DB2-BD59-A6C34878D82A}">
                    <a16:rowId xmlns:a16="http://schemas.microsoft.com/office/drawing/2014/main" val="3240437133"/>
                  </a:ext>
                </a:extLst>
              </a:tr>
              <a:tr h="316040">
                <a:tc>
                  <a:txBody>
                    <a:bodyPr/>
                    <a:lstStyle/>
                    <a:p>
                      <a:pPr algn="ctr" fontAlgn="ctr"/>
                      <a:r>
                        <a:rPr lang="en-US" sz="1400" b="0" i="0" u="none" strike="noStrike">
                          <a:solidFill>
                            <a:srgbClr val="000000"/>
                          </a:solidFill>
                          <a:effectLst/>
                          <a:latin typeface="Aptos Narrow" panose="020B0004020202020204" pitchFamily="34" charset="0"/>
                        </a:rPr>
                        <a:t>13</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41,500</a:t>
                      </a:r>
                    </a:p>
                  </a:txBody>
                  <a:tcPr marL="9525" marR="9525" marT="9525" marB="0" anchor="ctr"/>
                </a:tc>
                <a:extLst>
                  <a:ext uri="{0D108BD9-81ED-4DB2-BD59-A6C34878D82A}">
                    <a16:rowId xmlns:a16="http://schemas.microsoft.com/office/drawing/2014/main" val="3937143622"/>
                  </a:ext>
                </a:extLst>
              </a:tr>
              <a:tr h="316040">
                <a:tc>
                  <a:txBody>
                    <a:bodyPr/>
                    <a:lstStyle/>
                    <a:p>
                      <a:pPr algn="ctr" fontAlgn="ctr"/>
                      <a:r>
                        <a:rPr lang="en-US" sz="1400" b="0" i="0" u="none" strike="noStrike">
                          <a:solidFill>
                            <a:srgbClr val="000000"/>
                          </a:solidFill>
                          <a:effectLst/>
                          <a:latin typeface="Aptos Narrow" panose="020B0004020202020204" pitchFamily="34" charset="0"/>
                        </a:rPr>
                        <a:t>14</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225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20,750</a:t>
                      </a:r>
                    </a:p>
                  </a:txBody>
                  <a:tcPr marL="9525" marR="9525" marT="9525" marB="0" anchor="ctr"/>
                </a:tc>
                <a:extLst>
                  <a:ext uri="{0D108BD9-81ED-4DB2-BD59-A6C34878D82A}">
                    <a16:rowId xmlns:a16="http://schemas.microsoft.com/office/drawing/2014/main" val="105414588"/>
                  </a:ext>
                </a:extLst>
              </a:tr>
              <a:tr h="316040">
                <a:tc>
                  <a:txBody>
                    <a:bodyPr/>
                    <a:lstStyle/>
                    <a:p>
                      <a:pPr algn="ctr" fontAlgn="ctr"/>
                      <a:r>
                        <a:rPr lang="en-US" sz="1400" b="0" i="0" u="none" strike="noStrike">
                          <a:solidFill>
                            <a:srgbClr val="000000"/>
                          </a:solidFill>
                          <a:effectLst/>
                          <a:latin typeface="Aptos Narrow" panose="020B0004020202020204" pitchFamily="34" charset="0"/>
                        </a:rPr>
                        <a:t>15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375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34,500</a:t>
                      </a:r>
                    </a:p>
                  </a:txBody>
                  <a:tcPr marL="9525" marR="9525" marT="9525" marB="0" anchor="ctr"/>
                </a:tc>
                <a:extLst>
                  <a:ext uri="{0D108BD9-81ED-4DB2-BD59-A6C34878D82A}">
                    <a16:rowId xmlns:a16="http://schemas.microsoft.com/office/drawing/2014/main" val="3962221838"/>
                  </a:ext>
                </a:extLst>
              </a:tr>
              <a:tr h="316040">
                <a:tc>
                  <a:txBody>
                    <a:bodyPr/>
                    <a:lstStyle/>
                    <a:p>
                      <a:pPr algn="ctr" fontAlgn="ctr"/>
                      <a:r>
                        <a:rPr lang="en-US" sz="1400" b="0" i="0" u="none" strike="noStrike">
                          <a:solidFill>
                            <a:srgbClr val="000000"/>
                          </a:solidFill>
                          <a:effectLst/>
                          <a:latin typeface="Aptos Narrow" panose="020B0004020202020204" pitchFamily="34" charset="0"/>
                        </a:rPr>
                        <a:t>16</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175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17,500</a:t>
                      </a:r>
                    </a:p>
                  </a:txBody>
                  <a:tcPr marL="9525" marR="9525" marT="9525" marB="0" anchor="ctr"/>
                </a:tc>
                <a:extLst>
                  <a:ext uri="{0D108BD9-81ED-4DB2-BD59-A6C34878D82A}">
                    <a16:rowId xmlns:a16="http://schemas.microsoft.com/office/drawing/2014/main" val="2962191469"/>
                  </a:ext>
                </a:extLst>
              </a:tr>
              <a:tr h="316040">
                <a:tc>
                  <a:txBody>
                    <a:bodyPr/>
                    <a:lstStyle/>
                    <a:p>
                      <a:pPr algn="ctr" fontAlgn="ctr"/>
                      <a:r>
                        <a:rPr lang="en-US" sz="1400" b="0" i="0" u="none" strike="noStrike">
                          <a:solidFill>
                            <a:srgbClr val="000000"/>
                          </a:solidFill>
                          <a:effectLst/>
                          <a:latin typeface="Aptos Narrow" panose="020B0004020202020204" pitchFamily="34" charset="0"/>
                        </a:rPr>
                        <a:t>17</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275</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26,500</a:t>
                      </a:r>
                    </a:p>
                  </a:txBody>
                  <a:tcPr marL="9525" marR="9525" marT="9525" marB="0" anchor="ctr"/>
                </a:tc>
                <a:extLst>
                  <a:ext uri="{0D108BD9-81ED-4DB2-BD59-A6C34878D82A}">
                    <a16:rowId xmlns:a16="http://schemas.microsoft.com/office/drawing/2014/main" val="1941274208"/>
                  </a:ext>
                </a:extLst>
              </a:tr>
              <a:tr h="316040">
                <a:tc>
                  <a:txBody>
                    <a:bodyPr/>
                    <a:lstStyle/>
                    <a:p>
                      <a:pPr algn="ctr" fontAlgn="ctr"/>
                      <a:r>
                        <a:rPr lang="en-US" sz="1400" b="0" i="0" u="none" strike="noStrike">
                          <a:solidFill>
                            <a:srgbClr val="000000"/>
                          </a:solidFill>
                          <a:effectLst/>
                          <a:latin typeface="Aptos Narrow" panose="020B0004020202020204" pitchFamily="34" charset="0"/>
                        </a:rPr>
                        <a:t>18</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350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33,000</a:t>
                      </a:r>
                    </a:p>
                  </a:txBody>
                  <a:tcPr marL="9525" marR="9525" marT="9525" marB="0" anchor="ctr"/>
                </a:tc>
                <a:extLst>
                  <a:ext uri="{0D108BD9-81ED-4DB2-BD59-A6C34878D82A}">
                    <a16:rowId xmlns:a16="http://schemas.microsoft.com/office/drawing/2014/main" val="2448178114"/>
                  </a:ext>
                </a:extLst>
              </a:tr>
              <a:tr h="316040">
                <a:tc>
                  <a:txBody>
                    <a:bodyPr/>
                    <a:lstStyle/>
                    <a:p>
                      <a:pPr algn="ctr" fontAlgn="ctr"/>
                      <a:r>
                        <a:rPr lang="en-US" sz="1400" b="0" i="0" u="none" strike="noStrike">
                          <a:solidFill>
                            <a:srgbClr val="000000"/>
                          </a:solidFill>
                          <a:effectLst/>
                          <a:latin typeface="Aptos Narrow" panose="020B0004020202020204" pitchFamily="34" charset="0"/>
                        </a:rPr>
                        <a:t>19</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500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46,000</a:t>
                      </a:r>
                    </a:p>
                  </a:txBody>
                  <a:tcPr marL="9525" marR="9525" marT="9525" marB="0" anchor="ctr"/>
                </a:tc>
                <a:extLst>
                  <a:ext uri="{0D108BD9-81ED-4DB2-BD59-A6C34878D82A}">
                    <a16:rowId xmlns:a16="http://schemas.microsoft.com/office/drawing/2014/main" val="2928393447"/>
                  </a:ext>
                </a:extLst>
              </a:tr>
              <a:tr h="316040">
                <a:tc>
                  <a:txBody>
                    <a:bodyPr/>
                    <a:lstStyle/>
                    <a:p>
                      <a:pPr algn="ctr" fontAlgn="ctr"/>
                      <a:r>
                        <a:rPr lang="en-US" sz="1400" b="0" i="0" u="none" strike="noStrike">
                          <a:solidFill>
                            <a:srgbClr val="000000"/>
                          </a:solidFill>
                          <a:effectLst/>
                          <a:latin typeface="Aptos Narrow" panose="020B0004020202020204" pitchFamily="34" charset="0"/>
                        </a:rPr>
                        <a:t>20</a:t>
                      </a:r>
                    </a:p>
                  </a:txBody>
                  <a:tcPr marL="9525" marR="9525" marT="9525" marB="0" anchor="ctr"/>
                </a:tc>
                <a:tc>
                  <a:txBody>
                    <a:bodyPr/>
                    <a:lstStyle/>
                    <a:p>
                      <a:pPr algn="ctr" fontAlgn="ctr"/>
                      <a:r>
                        <a:rPr lang="en-US" sz="1400" b="0" i="0" u="none" strike="noStrike">
                          <a:solidFill>
                            <a:srgbClr val="000000"/>
                          </a:solidFill>
                          <a:effectLst/>
                          <a:latin typeface="Aptos Narrow" panose="020B0004020202020204" pitchFamily="34" charset="0"/>
                        </a:rPr>
                        <a:t>600</a:t>
                      </a:r>
                    </a:p>
                  </a:txBody>
                  <a:tcPr marL="9525" marR="9525" marT="9525" marB="0" anchor="ctr"/>
                </a:tc>
                <a:tc>
                  <a:txBody>
                    <a:bodyPr/>
                    <a:lstStyle/>
                    <a:p>
                      <a:pPr algn="ctr" fontAlgn="ctr"/>
                      <a:r>
                        <a:rPr lang="en-US" sz="1400" b="0" i="0" u="none" strike="noStrike" dirty="0">
                          <a:solidFill>
                            <a:srgbClr val="000000"/>
                          </a:solidFill>
                          <a:effectLst/>
                          <a:latin typeface="Aptos Narrow" panose="020B0004020202020204" pitchFamily="34" charset="0"/>
                        </a:rPr>
                        <a:t>53,500</a:t>
                      </a:r>
                    </a:p>
                  </a:txBody>
                  <a:tcPr marL="9525" marR="9525" marT="9525" marB="0" anchor="ctr"/>
                </a:tc>
                <a:extLst>
                  <a:ext uri="{0D108BD9-81ED-4DB2-BD59-A6C34878D82A}">
                    <a16:rowId xmlns:a16="http://schemas.microsoft.com/office/drawing/2014/main" val="3706774831"/>
                  </a:ext>
                </a:extLst>
              </a:tr>
            </a:tbl>
          </a:graphicData>
        </a:graphic>
      </p:graphicFrame>
    </p:spTree>
    <p:extLst>
      <p:ext uri="{BB962C8B-B14F-4D97-AF65-F5344CB8AC3E}">
        <p14:creationId xmlns:p14="http://schemas.microsoft.com/office/powerpoint/2010/main" val="259824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179</TotalTime>
  <Words>1450</Words>
  <Application>Microsoft Office PowerPoint</Application>
  <PresentationFormat>Widescreen</PresentationFormat>
  <Paragraphs>431</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Narrow</vt:lpstr>
      <vt:lpstr>Arial</vt:lpstr>
      <vt:lpstr>Calibri</vt:lpstr>
      <vt:lpstr>Cambria Math</vt:lpstr>
      <vt:lpstr>Rockwell</vt:lpstr>
      <vt:lpstr>Rockwell Condensed</vt:lpstr>
      <vt:lpstr>Wingdings</vt:lpstr>
      <vt:lpstr>Wood Type</vt:lpstr>
      <vt:lpstr>Supervised learning</vt:lpstr>
      <vt:lpstr>What is supervised learning?</vt:lpstr>
      <vt:lpstr>Types of supervised learning</vt:lpstr>
      <vt:lpstr>Steps involved in supervised learning</vt:lpstr>
      <vt:lpstr>Supervised learning problem</vt:lpstr>
      <vt:lpstr>Design the learning algorithm such that..</vt:lpstr>
      <vt:lpstr>As the input features increase then..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nyantakyi</dc:creator>
  <cp:lastModifiedBy>isaac nyantakyi</cp:lastModifiedBy>
  <cp:revision>1</cp:revision>
  <dcterms:created xsi:type="dcterms:W3CDTF">2024-09-11T22:51:00Z</dcterms:created>
  <dcterms:modified xsi:type="dcterms:W3CDTF">2024-09-12T01:50:34Z</dcterms:modified>
</cp:coreProperties>
</file>