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8" r:id="rId10"/>
    <p:sldId id="270" r:id="rId11"/>
    <p:sldId id="271" r:id="rId12"/>
    <p:sldId id="266" r:id="rId13"/>
    <p:sldId id="265" r:id="rId14"/>
    <p:sldId id="267" r:id="rId15"/>
    <p:sldId id="273" r:id="rId16"/>
    <p:sldId id="274" r:id="rId17"/>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937283-3464-4BB6-8D2F-57C60CC4CDD7}">
          <p14:sldIdLst>
            <p14:sldId id="256"/>
          </p14:sldIdLst>
        </p14:section>
        <p14:section name="What are Neural Networks ?" id="{FB2A8AED-0491-42E1-B35F-C981AA88F94B}">
          <p14:sldIdLst>
            <p14:sldId id="257"/>
            <p14:sldId id="258"/>
            <p14:sldId id="259"/>
          </p14:sldIdLst>
        </p14:section>
        <p14:section name="Structure of Neural Networks and Key Concepts" id="{6DDB8DA9-F61F-43A3-9F2B-476BB372F19C}">
          <p14:sldIdLst>
            <p14:sldId id="260"/>
            <p14:sldId id="261"/>
            <p14:sldId id="262"/>
            <p14:sldId id="264"/>
            <p14:sldId id="268"/>
            <p14:sldId id="270"/>
            <p14:sldId id="271"/>
            <p14:sldId id="266"/>
          </p14:sldIdLst>
        </p14:section>
        <p14:section name="Types of Neural Networks" id="{3DDA5839-5820-4E7C-A28C-AD478980772B}">
          <p14:sldIdLst>
            <p14:sldId id="265"/>
          </p14:sldIdLst>
        </p14:section>
        <p14:section name="Limitations" id="{E14B4516-C636-4CCB-8A25-B60DCCF9FD41}">
          <p14:sldIdLst>
            <p14:sldId id="267"/>
          </p14:sldIdLst>
        </p14:section>
        <p14:section name="Summary and Q &amp; A" id="{4BBF2C44-E37E-4FAC-9F21-DFD3792C99D4}">
          <p14:sldIdLst>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84442" autoAdjust="0"/>
  </p:normalViewPr>
  <p:slideViewPr>
    <p:cSldViewPr snapToGrid="0">
      <p:cViewPr>
        <p:scale>
          <a:sx n="78" d="100"/>
          <a:sy n="78" d="100"/>
        </p:scale>
        <p:origin x="7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Osei-Asamoah" userId="8cd75c58-7b51-4a71-bdea-76aece707183" providerId="ADAL" clId="{FBD2C569-6ADF-4F20-AC66-3EC4F4567D54}"/>
    <pc:docChg chg="modSld">
      <pc:chgData name="Joel  Osei-Asamoah" userId="8cd75c58-7b51-4a71-bdea-76aece707183" providerId="ADAL" clId="{FBD2C569-6ADF-4F20-AC66-3EC4F4567D54}" dt="2024-11-26T11:19:52.213" v="7" actId="20577"/>
      <pc:docMkLst>
        <pc:docMk/>
      </pc:docMkLst>
      <pc:sldChg chg="modNotesTx">
        <pc:chgData name="Joel  Osei-Asamoah" userId="8cd75c58-7b51-4a71-bdea-76aece707183" providerId="ADAL" clId="{FBD2C569-6ADF-4F20-AC66-3EC4F4567D54}" dt="2024-11-26T11:19:52.213" v="7" actId="20577"/>
        <pc:sldMkLst>
          <pc:docMk/>
          <pc:sldMk cId="1570289653"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C239E-AE8D-4B4B-AB40-7688DB8FE845}" type="datetimeFigureOut">
              <a:rPr lang="en-GH" smtClean="0"/>
              <a:t>25/11/2024</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1BE1E-5D4A-4A76-B696-24A6C12E30EC}" type="slidenum">
              <a:rPr lang="en-GH" smtClean="0"/>
              <a:t>‹#›</a:t>
            </a:fld>
            <a:endParaRPr lang="en-GH"/>
          </a:p>
        </p:txBody>
      </p:sp>
    </p:spTree>
    <p:extLst>
      <p:ext uri="{BB962C8B-B14F-4D97-AF65-F5344CB8AC3E}">
        <p14:creationId xmlns:p14="http://schemas.microsoft.com/office/powerpoint/2010/main" val="398639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a point to let the students “know” that this is just an Introduction to Neural Networks so the goal of this class is just to ensure that they understand how neural networks work intuitively and also from this lecture they should be able to </a:t>
            </a:r>
            <a:r>
              <a:rPr lang="en-US"/>
              <a:t>grasp an understanding </a:t>
            </a:r>
            <a:r>
              <a:rPr lang="en-US" dirty="0"/>
              <a:t>of concepts to enable them to use neural networks in their final Project</a:t>
            </a:r>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1</a:t>
            </a:fld>
            <a:endParaRPr lang="en-GH"/>
          </a:p>
        </p:txBody>
      </p:sp>
    </p:spTree>
    <p:extLst>
      <p:ext uri="{BB962C8B-B14F-4D97-AF65-F5344CB8AC3E}">
        <p14:creationId xmlns:p14="http://schemas.microsoft.com/office/powerpoint/2010/main" val="113038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998E-EE51-90DD-D8C0-ADB80BA604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DF046-0A5C-7B6C-DDD8-90538C2E57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72ED2-7CC0-D31B-1807-E3796D5AE92B}"/>
              </a:ext>
            </a:extLst>
          </p:cNvPr>
          <p:cNvSpPr>
            <a:spLocks noGrp="1"/>
          </p:cNvSpPr>
          <p:nvPr>
            <p:ph type="body" idx="1"/>
          </p:nvPr>
        </p:nvSpPr>
        <p:spPr/>
        <p:txBody>
          <a:bodyPr/>
          <a:lstStyle/>
          <a:p>
            <a:r>
              <a:rPr lang="en-US" dirty="0"/>
              <a:t>Just talk about why initialization is important </a:t>
            </a:r>
            <a:br>
              <a:rPr lang="en-US" dirty="0"/>
            </a:br>
            <a:br>
              <a:rPr lang="en-US" dirty="0"/>
            </a:br>
            <a:r>
              <a:rPr lang="en-US" dirty="0"/>
              <a:t>Talk about Xavier Initialization and </a:t>
            </a:r>
            <a:r>
              <a:rPr lang="en-US" dirty="0" err="1"/>
              <a:t>Glorot</a:t>
            </a:r>
            <a:r>
              <a:rPr lang="en-US" dirty="0"/>
              <a:t> Initialization</a:t>
            </a:r>
          </a:p>
          <a:p>
            <a:endParaRPr lang="en-US" dirty="0"/>
          </a:p>
          <a:p>
            <a:endParaRPr lang="en-GH" dirty="0"/>
          </a:p>
        </p:txBody>
      </p:sp>
      <p:sp>
        <p:nvSpPr>
          <p:cNvPr id="4" name="Slide Number Placeholder 3">
            <a:extLst>
              <a:ext uri="{FF2B5EF4-FFF2-40B4-BE49-F238E27FC236}">
                <a16:creationId xmlns:a16="http://schemas.microsoft.com/office/drawing/2014/main" id="{0FEC1525-84DF-726C-4CB3-D171263A612E}"/>
              </a:ext>
            </a:extLst>
          </p:cNvPr>
          <p:cNvSpPr>
            <a:spLocks noGrp="1"/>
          </p:cNvSpPr>
          <p:nvPr>
            <p:ph type="sldNum" sz="quarter" idx="5"/>
          </p:nvPr>
        </p:nvSpPr>
        <p:spPr/>
        <p:txBody>
          <a:bodyPr/>
          <a:lstStyle/>
          <a:p>
            <a:fld id="{BFE1BE1E-5D4A-4A76-B696-24A6C12E30EC}" type="slidenum">
              <a:rPr lang="en-GH" smtClean="0"/>
              <a:t>11</a:t>
            </a:fld>
            <a:endParaRPr lang="en-GH"/>
          </a:p>
        </p:txBody>
      </p:sp>
    </p:spTree>
    <p:extLst>
      <p:ext uri="{BB962C8B-B14F-4D97-AF65-F5344CB8AC3E}">
        <p14:creationId xmlns:p14="http://schemas.microsoft.com/office/powerpoint/2010/main" val="989488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Explaining Dropout, asks them what they think it solves or if they can explain what co-adaptation is</a:t>
            </a:r>
          </a:p>
          <a:p>
            <a:endParaRPr lang="en-US" dirty="0"/>
          </a:p>
          <a:p>
            <a:r>
              <a:rPr lang="en-US" dirty="0"/>
              <a:t>Also briefly talk about Early Stopping and Weight Decay (If they do not remember what weight decay is refer them to Dr. Isaac’s last class)</a:t>
            </a:r>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12</a:t>
            </a:fld>
            <a:endParaRPr lang="en-GH"/>
          </a:p>
        </p:txBody>
      </p:sp>
    </p:spTree>
    <p:extLst>
      <p:ext uri="{BB962C8B-B14F-4D97-AF65-F5344CB8AC3E}">
        <p14:creationId xmlns:p14="http://schemas.microsoft.com/office/powerpoint/2010/main" val="276554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 forward Neural Networks – Used for basic regression and classification tasks</a:t>
            </a:r>
          </a:p>
          <a:p>
            <a:r>
              <a:rPr lang="en-US" dirty="0"/>
              <a:t>Convolutional Neural Networks – Specific to facial recognition, image detection etc.</a:t>
            </a:r>
          </a:p>
          <a:p>
            <a:r>
              <a:rPr lang="en-US" dirty="0"/>
              <a:t>Recurrent Neural Networks – Sequential tasks, use capstone as example</a:t>
            </a:r>
          </a:p>
          <a:p>
            <a:r>
              <a:rPr lang="en-US" dirty="0"/>
              <a:t>LSTMs – Use capstone as example</a:t>
            </a:r>
          </a:p>
          <a:p>
            <a:r>
              <a:rPr lang="en-US" dirty="0"/>
              <a:t>Transformers – ChatGPT</a:t>
            </a:r>
          </a:p>
          <a:p>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13</a:t>
            </a:fld>
            <a:endParaRPr lang="en-GH"/>
          </a:p>
        </p:txBody>
      </p:sp>
    </p:spTree>
    <p:extLst>
      <p:ext uri="{BB962C8B-B14F-4D97-AF65-F5344CB8AC3E}">
        <p14:creationId xmlns:p14="http://schemas.microsoft.com/office/powerpoint/2010/main" val="301039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47595-0E36-F5E5-5257-439D3F4A56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5F233-18E2-7C01-C96E-26AF6A49CA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5D3B3-8C74-2436-AFFA-C4EB8E15E623}"/>
              </a:ext>
            </a:extLst>
          </p:cNvPr>
          <p:cNvSpPr>
            <a:spLocks noGrp="1"/>
          </p:cNvSpPr>
          <p:nvPr>
            <p:ph type="body" idx="1"/>
          </p:nvPr>
        </p:nvSpPr>
        <p:spPr/>
        <p:txBody>
          <a:bodyPr/>
          <a:lstStyle/>
          <a:p>
            <a:r>
              <a:rPr lang="en-US" dirty="0"/>
              <a:t>With this Slide show your calculations and walk through with the students.</a:t>
            </a:r>
          </a:p>
          <a:p>
            <a:br>
              <a:rPr lang="en-US" dirty="0"/>
            </a:br>
            <a:r>
              <a:rPr lang="en-US" dirty="0"/>
              <a:t>Emphasize that this is how neural networks obtain the output</a:t>
            </a:r>
            <a:br>
              <a:rPr lang="en-US" dirty="0"/>
            </a:br>
            <a:br>
              <a:rPr lang="en-US" dirty="0"/>
            </a:br>
            <a:r>
              <a:rPr lang="en-US" dirty="0"/>
              <a:t>High level overview: The input data is fed into the network and it flows forward through the network till the output is calculated</a:t>
            </a:r>
            <a:endParaRPr lang="en-GH" dirty="0"/>
          </a:p>
        </p:txBody>
      </p:sp>
      <p:sp>
        <p:nvSpPr>
          <p:cNvPr id="4" name="Slide Number Placeholder 3">
            <a:extLst>
              <a:ext uri="{FF2B5EF4-FFF2-40B4-BE49-F238E27FC236}">
                <a16:creationId xmlns:a16="http://schemas.microsoft.com/office/drawing/2014/main" id="{34F87766-BA96-862C-03BA-F412F00B2F60}"/>
              </a:ext>
            </a:extLst>
          </p:cNvPr>
          <p:cNvSpPr>
            <a:spLocks noGrp="1"/>
          </p:cNvSpPr>
          <p:nvPr>
            <p:ph type="sldNum" sz="quarter" idx="5"/>
          </p:nvPr>
        </p:nvSpPr>
        <p:spPr/>
        <p:txBody>
          <a:bodyPr/>
          <a:lstStyle/>
          <a:p>
            <a:fld id="{BFE1BE1E-5D4A-4A76-B696-24A6C12E30EC}" type="slidenum">
              <a:rPr lang="en-GH" smtClean="0"/>
              <a:t>15</a:t>
            </a:fld>
            <a:endParaRPr lang="en-GH"/>
          </a:p>
        </p:txBody>
      </p:sp>
    </p:spTree>
    <p:extLst>
      <p:ext uri="{BB962C8B-B14F-4D97-AF65-F5344CB8AC3E}">
        <p14:creationId xmlns:p14="http://schemas.microsoft.com/office/powerpoint/2010/main" val="1714463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9E7A9-F758-AFDD-9EF3-D71ECC561C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EEBB10-36DF-7E68-E9AF-126B540539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41A31-ADC7-1F9A-B572-3C369FF1E867}"/>
              </a:ext>
            </a:extLst>
          </p:cNvPr>
          <p:cNvSpPr>
            <a:spLocks noGrp="1"/>
          </p:cNvSpPr>
          <p:nvPr>
            <p:ph type="body" idx="1"/>
          </p:nvPr>
        </p:nvSpPr>
        <p:spPr/>
        <p:txBody>
          <a:bodyPr/>
          <a:lstStyle/>
          <a:p>
            <a:r>
              <a:rPr lang="en-US" dirty="0"/>
              <a:t>With this Slide show your calculations and walk through with the students.</a:t>
            </a:r>
          </a:p>
          <a:p>
            <a:br>
              <a:rPr lang="en-US" dirty="0"/>
            </a:br>
            <a:r>
              <a:rPr lang="en-US" dirty="0"/>
              <a:t>Emphasize that this is how neural networks obtain the output</a:t>
            </a:r>
            <a:br>
              <a:rPr lang="en-US" dirty="0"/>
            </a:br>
            <a:br>
              <a:rPr lang="en-US" dirty="0"/>
            </a:br>
            <a:r>
              <a:rPr lang="en-US" dirty="0"/>
              <a:t>High level overview: The input data is fed into the network and it flows forward through the network till the output is calculated</a:t>
            </a:r>
            <a:endParaRPr lang="en-GH" dirty="0"/>
          </a:p>
        </p:txBody>
      </p:sp>
      <p:sp>
        <p:nvSpPr>
          <p:cNvPr id="4" name="Slide Number Placeholder 3">
            <a:extLst>
              <a:ext uri="{FF2B5EF4-FFF2-40B4-BE49-F238E27FC236}">
                <a16:creationId xmlns:a16="http://schemas.microsoft.com/office/drawing/2014/main" id="{97A85783-9CB6-C187-15C8-5E45821CDE0F}"/>
              </a:ext>
            </a:extLst>
          </p:cNvPr>
          <p:cNvSpPr>
            <a:spLocks noGrp="1"/>
          </p:cNvSpPr>
          <p:nvPr>
            <p:ph type="sldNum" sz="quarter" idx="5"/>
          </p:nvPr>
        </p:nvSpPr>
        <p:spPr/>
        <p:txBody>
          <a:bodyPr/>
          <a:lstStyle/>
          <a:p>
            <a:fld id="{BFE1BE1E-5D4A-4A76-B696-24A6C12E30EC}" type="slidenum">
              <a:rPr lang="en-GH" smtClean="0"/>
              <a:t>16</a:t>
            </a:fld>
            <a:endParaRPr lang="en-GH"/>
          </a:p>
        </p:txBody>
      </p:sp>
    </p:spTree>
    <p:extLst>
      <p:ext uri="{BB962C8B-B14F-4D97-AF65-F5344CB8AC3E}">
        <p14:creationId xmlns:p14="http://schemas.microsoft.com/office/powerpoint/2010/main" val="96118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ask students this question and give them time to think and come up with answers for what they think a neural network is</a:t>
            </a:r>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2</a:t>
            </a:fld>
            <a:endParaRPr lang="en-GH"/>
          </a:p>
        </p:txBody>
      </p:sp>
    </p:spTree>
    <p:extLst>
      <p:ext uri="{BB962C8B-B14F-4D97-AF65-F5344CB8AC3E}">
        <p14:creationId xmlns:p14="http://schemas.microsoft.com/office/powerpoint/2010/main" val="16905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a neuron on the board and work from how the neurons in the brain work to how neural networks operate on a very high level !</a:t>
            </a:r>
            <a:br>
              <a:rPr lang="en-US" dirty="0"/>
            </a:br>
            <a:br>
              <a:rPr lang="en-US" dirty="0"/>
            </a:br>
            <a:r>
              <a:rPr lang="en-US" dirty="0"/>
              <a:t>Neurons receive input from the Dendrites, The Soma (cell body) processes it and then the axon transmits it to the next neuron, depending on the task you are doing, some connections are strong than others.</a:t>
            </a:r>
            <a:br>
              <a:rPr lang="en-US" dirty="0"/>
            </a:br>
            <a:br>
              <a:rPr lang="en-US" dirty="0"/>
            </a:br>
            <a:r>
              <a:rPr lang="en-US" dirty="0"/>
              <a:t>Ask Students why they think scientists thought it was a good reason to use how the brain works to create a machine learning model ?</a:t>
            </a:r>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4</a:t>
            </a:fld>
            <a:endParaRPr lang="en-GH"/>
          </a:p>
        </p:txBody>
      </p:sp>
    </p:spTree>
    <p:extLst>
      <p:ext uri="{BB962C8B-B14F-4D97-AF65-F5344CB8AC3E}">
        <p14:creationId xmlns:p14="http://schemas.microsoft.com/office/powerpoint/2010/main" val="173117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 them know that to understand neural networks, we need to understand its essential building blocks</a:t>
            </a:r>
            <a:br>
              <a:rPr lang="en-US" dirty="0"/>
            </a:br>
            <a:endParaRPr lang="en-US" dirty="0"/>
          </a:p>
          <a:p>
            <a:pPr marL="0" indent="0">
              <a:buFontTx/>
              <a:buNone/>
            </a:pPr>
            <a:r>
              <a:rPr lang="en-US" dirty="0"/>
              <a:t>A Layer is a set of Neurons not connected to each other</a:t>
            </a:r>
          </a:p>
          <a:p>
            <a:pPr marL="0" indent="0">
              <a:buFontTx/>
              <a:buNone/>
            </a:pPr>
            <a:br>
              <a:rPr lang="en-US" dirty="0"/>
            </a:br>
            <a:r>
              <a:rPr lang="en-US" dirty="0"/>
              <a:t>First neural networks are made of layers</a:t>
            </a:r>
          </a:p>
          <a:p>
            <a:pPr marL="171450" indent="-171450">
              <a:buFontTx/>
              <a:buChar char="-"/>
            </a:pPr>
            <a:r>
              <a:rPr lang="en-US" dirty="0"/>
              <a:t>Input Layer: Receive Raw Features (You can give an example with your capstone and what it was receiving)</a:t>
            </a:r>
          </a:p>
          <a:p>
            <a:pPr marL="171450" indent="-171450">
              <a:buFontTx/>
              <a:buChar char="-"/>
            </a:pPr>
            <a:r>
              <a:rPr lang="en-US" dirty="0"/>
              <a:t>Hidden Layers: Perform computations by transforming data through weights and activation functions</a:t>
            </a:r>
          </a:p>
          <a:p>
            <a:pPr marL="171450" indent="-171450">
              <a:buFontTx/>
              <a:buChar char="-"/>
            </a:pPr>
            <a:r>
              <a:rPr lang="en-US" dirty="0"/>
              <a:t>Output Layer: Produces Predictions or Classification (Again use example of your capstone)</a:t>
            </a:r>
          </a:p>
          <a:p>
            <a:pPr marL="171450" indent="-171450">
              <a:buFontTx/>
              <a:buChar char="-"/>
            </a:pPr>
            <a:endParaRPr lang="en-US" dirty="0"/>
          </a:p>
          <a:p>
            <a:pPr marL="0" indent="0">
              <a:buFontTx/>
              <a:buNone/>
            </a:pPr>
            <a:r>
              <a:rPr lang="en-US" dirty="0"/>
              <a:t>Talk about how the setup of your layers makes up your architecture</a:t>
            </a:r>
          </a:p>
        </p:txBody>
      </p:sp>
      <p:sp>
        <p:nvSpPr>
          <p:cNvPr id="4" name="Slide Number Placeholder 3"/>
          <p:cNvSpPr>
            <a:spLocks noGrp="1"/>
          </p:cNvSpPr>
          <p:nvPr>
            <p:ph type="sldNum" sz="quarter" idx="5"/>
          </p:nvPr>
        </p:nvSpPr>
        <p:spPr/>
        <p:txBody>
          <a:bodyPr/>
          <a:lstStyle/>
          <a:p>
            <a:fld id="{BFE1BE1E-5D4A-4A76-B696-24A6C12E30EC}" type="slidenum">
              <a:rPr lang="en-GH" smtClean="0"/>
              <a:t>5</a:t>
            </a:fld>
            <a:endParaRPr lang="en-GH"/>
          </a:p>
        </p:txBody>
      </p:sp>
    </p:spTree>
    <p:extLst>
      <p:ext uri="{BB962C8B-B14F-4D97-AF65-F5344CB8AC3E}">
        <p14:creationId xmlns:p14="http://schemas.microsoft.com/office/powerpoint/2010/main" val="4649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the difference between weights and biases</a:t>
            </a:r>
          </a:p>
          <a:p>
            <a:pPr marL="171450" indent="-171450">
              <a:buFontTx/>
              <a:buChar char="-"/>
            </a:pPr>
            <a:r>
              <a:rPr lang="en-US" dirty="0"/>
              <a:t>Explain how activation functions add non-linearity to the model</a:t>
            </a:r>
          </a:p>
          <a:p>
            <a:pPr marL="0" indent="0">
              <a:buFontTx/>
              <a:buNone/>
            </a:pPr>
            <a:r>
              <a:rPr lang="en-US" dirty="0"/>
              <a:t>To explain the point above draw out a simple neural network and try to show that without an activation function regardless of depth you will always get a linear relationship between the output and input, but with an activation function such as ReLU, or Sigmoid or Tanh you get a non-linear relationship</a:t>
            </a:r>
          </a:p>
        </p:txBody>
      </p:sp>
      <p:sp>
        <p:nvSpPr>
          <p:cNvPr id="4" name="Slide Number Placeholder 3"/>
          <p:cNvSpPr>
            <a:spLocks noGrp="1"/>
          </p:cNvSpPr>
          <p:nvPr>
            <p:ph type="sldNum" sz="quarter" idx="5"/>
          </p:nvPr>
        </p:nvSpPr>
        <p:spPr/>
        <p:txBody>
          <a:bodyPr/>
          <a:lstStyle/>
          <a:p>
            <a:fld id="{BFE1BE1E-5D4A-4A76-B696-24A6C12E30EC}" type="slidenum">
              <a:rPr lang="en-GH" smtClean="0"/>
              <a:t>6</a:t>
            </a:fld>
            <a:endParaRPr lang="en-GH"/>
          </a:p>
        </p:txBody>
      </p:sp>
    </p:spTree>
    <p:extLst>
      <p:ext uri="{BB962C8B-B14F-4D97-AF65-F5344CB8AC3E}">
        <p14:creationId xmlns:p14="http://schemas.microsoft.com/office/powerpoint/2010/main" val="379469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Slide show your calculations and walk through with the students.</a:t>
            </a:r>
          </a:p>
          <a:p>
            <a:br>
              <a:rPr lang="en-US" dirty="0"/>
            </a:br>
            <a:r>
              <a:rPr lang="en-US" dirty="0"/>
              <a:t>Emphasize that this is how neural networks obtain the output</a:t>
            </a:r>
            <a:br>
              <a:rPr lang="en-US" dirty="0"/>
            </a:br>
            <a:br>
              <a:rPr lang="en-US" dirty="0"/>
            </a:br>
            <a:r>
              <a:rPr lang="en-US" dirty="0"/>
              <a:t>High level overview: The input data is fed into the network and it flows forward through the network till the output is calculated</a:t>
            </a:r>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7</a:t>
            </a:fld>
            <a:endParaRPr lang="en-GH"/>
          </a:p>
        </p:txBody>
      </p:sp>
    </p:spTree>
    <p:extLst>
      <p:ext uri="{BB962C8B-B14F-4D97-AF65-F5344CB8AC3E}">
        <p14:creationId xmlns:p14="http://schemas.microsoft.com/office/powerpoint/2010/main" val="85837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60F91-F236-C97E-6580-004F1C366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97BE31-2DF5-F48F-7474-59A72B7382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2E922-5127-814C-44CA-36A95207E7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Slide show your calculations and walk through with the students.</a:t>
            </a:r>
          </a:p>
          <a:p>
            <a:endParaRPr lang="en-US" dirty="0"/>
          </a:p>
          <a:p>
            <a:r>
              <a:rPr lang="en-US" dirty="0"/>
              <a:t>Emphasize that this is how neural networks obtain the output</a:t>
            </a:r>
            <a:br>
              <a:rPr lang="en-US" dirty="0"/>
            </a:br>
            <a:br>
              <a:rPr lang="en-US" dirty="0"/>
            </a:br>
            <a:r>
              <a:rPr lang="en-US" dirty="0"/>
              <a:t>High level overview: The input data is fed into the network and it flows forward through the network till the output is calculated</a:t>
            </a:r>
            <a:endParaRPr lang="en-GH" dirty="0"/>
          </a:p>
        </p:txBody>
      </p:sp>
      <p:sp>
        <p:nvSpPr>
          <p:cNvPr id="4" name="Slide Number Placeholder 3">
            <a:extLst>
              <a:ext uri="{FF2B5EF4-FFF2-40B4-BE49-F238E27FC236}">
                <a16:creationId xmlns:a16="http://schemas.microsoft.com/office/drawing/2014/main" id="{D646DD32-496C-75AD-C48C-CA75F3658546}"/>
              </a:ext>
            </a:extLst>
          </p:cNvPr>
          <p:cNvSpPr>
            <a:spLocks noGrp="1"/>
          </p:cNvSpPr>
          <p:nvPr>
            <p:ph type="sldNum" sz="quarter" idx="5"/>
          </p:nvPr>
        </p:nvSpPr>
        <p:spPr/>
        <p:txBody>
          <a:bodyPr/>
          <a:lstStyle/>
          <a:p>
            <a:fld id="{BFE1BE1E-5D4A-4A76-B696-24A6C12E30EC}" type="slidenum">
              <a:rPr lang="en-GH" smtClean="0"/>
              <a:t>8</a:t>
            </a:fld>
            <a:endParaRPr lang="en-GH"/>
          </a:p>
        </p:txBody>
      </p:sp>
    </p:spTree>
    <p:extLst>
      <p:ext uri="{BB962C8B-B14F-4D97-AF65-F5344CB8AC3E}">
        <p14:creationId xmlns:p14="http://schemas.microsoft.com/office/powerpoint/2010/main" val="333705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or the graphs of sigmoid, ReLU and Tanh</a:t>
            </a:r>
            <a:br>
              <a:rPr lang="en-US" dirty="0"/>
            </a:br>
            <a:br>
              <a:rPr lang="en-US" dirty="0"/>
            </a:br>
            <a:r>
              <a:rPr lang="en-US" dirty="0"/>
              <a:t>Ensure you write out the equations and also the derivatives</a:t>
            </a:r>
          </a:p>
          <a:p>
            <a:endParaRPr lang="en-US" dirty="0"/>
          </a:p>
          <a:p>
            <a:r>
              <a:rPr lang="en-US" dirty="0"/>
              <a:t>Ask students what the vanishing gradients problem is</a:t>
            </a:r>
          </a:p>
          <a:p>
            <a:endParaRPr lang="en-US" dirty="0"/>
          </a:p>
          <a:p>
            <a:r>
              <a:rPr lang="en-US" dirty="0"/>
              <a:t>Use the graph of sigmoid and tanh to visualize vanishing gradients</a:t>
            </a:r>
          </a:p>
          <a:p>
            <a:endParaRPr lang="en-US" dirty="0"/>
          </a:p>
          <a:p>
            <a:endParaRPr lang="en-US" dirty="0"/>
          </a:p>
          <a:p>
            <a:endParaRPr lang="en-GH" dirty="0"/>
          </a:p>
        </p:txBody>
      </p:sp>
      <p:sp>
        <p:nvSpPr>
          <p:cNvPr id="4" name="Slide Number Placeholder 3"/>
          <p:cNvSpPr>
            <a:spLocks noGrp="1"/>
          </p:cNvSpPr>
          <p:nvPr>
            <p:ph type="sldNum" sz="quarter" idx="5"/>
          </p:nvPr>
        </p:nvSpPr>
        <p:spPr/>
        <p:txBody>
          <a:bodyPr/>
          <a:lstStyle/>
          <a:p>
            <a:fld id="{BFE1BE1E-5D4A-4A76-B696-24A6C12E30EC}" type="slidenum">
              <a:rPr lang="en-GH" smtClean="0"/>
              <a:t>9</a:t>
            </a:fld>
            <a:endParaRPr lang="en-GH"/>
          </a:p>
        </p:txBody>
      </p:sp>
    </p:spTree>
    <p:extLst>
      <p:ext uri="{BB962C8B-B14F-4D97-AF65-F5344CB8AC3E}">
        <p14:creationId xmlns:p14="http://schemas.microsoft.com/office/powerpoint/2010/main" val="17315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E96E-1B2F-19D7-5FE6-6584DA73A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395B1-1E39-BD63-DF51-1E01130A6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CB7932-F6A6-86F5-3577-BBF73212FF44}"/>
              </a:ext>
            </a:extLst>
          </p:cNvPr>
          <p:cNvSpPr>
            <a:spLocks noGrp="1"/>
          </p:cNvSpPr>
          <p:nvPr>
            <p:ph type="body" idx="1"/>
          </p:nvPr>
        </p:nvSpPr>
        <p:spPr/>
        <p:txBody>
          <a:bodyPr/>
          <a:lstStyle/>
          <a:p>
            <a:r>
              <a:rPr lang="en-US" dirty="0"/>
              <a:t>On this slide let students visually see how normalization tackles the vanishing gradients problem</a:t>
            </a:r>
          </a:p>
          <a:p>
            <a:endParaRPr lang="en-US" dirty="0"/>
          </a:p>
          <a:p>
            <a:endParaRPr lang="en-US" dirty="0"/>
          </a:p>
          <a:p>
            <a:endParaRPr lang="en-GH" dirty="0"/>
          </a:p>
        </p:txBody>
      </p:sp>
      <p:sp>
        <p:nvSpPr>
          <p:cNvPr id="4" name="Slide Number Placeholder 3">
            <a:extLst>
              <a:ext uri="{FF2B5EF4-FFF2-40B4-BE49-F238E27FC236}">
                <a16:creationId xmlns:a16="http://schemas.microsoft.com/office/drawing/2014/main" id="{48AB9BFD-7043-63DB-AAA4-32B656BE2464}"/>
              </a:ext>
            </a:extLst>
          </p:cNvPr>
          <p:cNvSpPr>
            <a:spLocks noGrp="1"/>
          </p:cNvSpPr>
          <p:nvPr>
            <p:ph type="sldNum" sz="quarter" idx="5"/>
          </p:nvPr>
        </p:nvSpPr>
        <p:spPr/>
        <p:txBody>
          <a:bodyPr/>
          <a:lstStyle/>
          <a:p>
            <a:fld id="{BFE1BE1E-5D4A-4A76-B696-24A6C12E30EC}" type="slidenum">
              <a:rPr lang="en-GH" smtClean="0"/>
              <a:t>10</a:t>
            </a:fld>
            <a:endParaRPr lang="en-GH"/>
          </a:p>
        </p:txBody>
      </p:sp>
    </p:spTree>
    <p:extLst>
      <p:ext uri="{BB962C8B-B14F-4D97-AF65-F5344CB8AC3E}">
        <p14:creationId xmlns:p14="http://schemas.microsoft.com/office/powerpoint/2010/main" val="307328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8488-1C1A-D52B-BE9A-3E3E2CA05F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2BB18610-CA80-0E8E-905A-0162CDEC7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B90E3E22-7E95-8271-571F-1D7F95CE6FD0}"/>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5" name="Footer Placeholder 4">
            <a:extLst>
              <a:ext uri="{FF2B5EF4-FFF2-40B4-BE49-F238E27FC236}">
                <a16:creationId xmlns:a16="http://schemas.microsoft.com/office/drawing/2014/main" id="{2C424951-24E5-7604-9ABF-41099199DAF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0C1D4D6-FA33-9D25-7D5F-763D7162A29D}"/>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251931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C82E-C518-F9E8-6D3D-095A4F9668EF}"/>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AE3A5061-1ECC-AD43-B7F9-98CE52045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81FC9FB7-3A43-6D86-48F4-A895C4623E7E}"/>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5" name="Footer Placeholder 4">
            <a:extLst>
              <a:ext uri="{FF2B5EF4-FFF2-40B4-BE49-F238E27FC236}">
                <a16:creationId xmlns:a16="http://schemas.microsoft.com/office/drawing/2014/main" id="{3852E8CB-1ECA-462D-ECE8-AB6646DD40B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7DA1273-8384-B375-FA38-0EEF63E46094}"/>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247774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3F165-ED04-AF7C-AEB4-87BD41D557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0509B14-23AD-7660-0A39-528A7606F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C1CE85B0-67F3-8886-E166-F72A79EA792E}"/>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5" name="Footer Placeholder 4">
            <a:extLst>
              <a:ext uri="{FF2B5EF4-FFF2-40B4-BE49-F238E27FC236}">
                <a16:creationId xmlns:a16="http://schemas.microsoft.com/office/drawing/2014/main" id="{50BA94CE-40EA-C8CE-0D52-41EB9A80E58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C9120B0-98BE-67D1-2D2C-A8A769EDE711}"/>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7447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C123-4FE7-AB70-8E47-54EFD1617155}"/>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4C709509-BE3D-D35F-0FD4-341A5A36D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61496F3-C5C4-D683-1A7D-7326BD0DBD43}"/>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5" name="Footer Placeholder 4">
            <a:extLst>
              <a:ext uri="{FF2B5EF4-FFF2-40B4-BE49-F238E27FC236}">
                <a16:creationId xmlns:a16="http://schemas.microsoft.com/office/drawing/2014/main" id="{9CE242F1-A405-35D8-6D2B-38648A277F5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B2D6473-68B0-DD02-80AB-C73138067332}"/>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427074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9E41-CCD3-DC7E-A509-B92D11B76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0ECC1CD5-6A53-2853-F55D-AA79F485E4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17B41-EFAF-E72C-99B1-08C77DD4CF8D}"/>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5" name="Footer Placeholder 4">
            <a:extLst>
              <a:ext uri="{FF2B5EF4-FFF2-40B4-BE49-F238E27FC236}">
                <a16:creationId xmlns:a16="http://schemas.microsoft.com/office/drawing/2014/main" id="{C8481B9A-F82F-E672-306A-8D60806FA01B}"/>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C2ABED55-E7BF-B7DF-4245-C83A9809A41A}"/>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257430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F9C6-34F2-CF41-C775-34B6A4D047F7}"/>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DBA57383-76FD-148E-0EE3-1F5ED3027F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27D35147-7258-8F6B-DCDD-FDEB473A5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F09E3D11-51B9-A6A7-4C8D-07B9E03E043C}"/>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6" name="Footer Placeholder 5">
            <a:extLst>
              <a:ext uri="{FF2B5EF4-FFF2-40B4-BE49-F238E27FC236}">
                <a16:creationId xmlns:a16="http://schemas.microsoft.com/office/drawing/2014/main" id="{9E1F7C1E-0F4C-9B92-5F5D-E7E1BEF36BFC}"/>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EB0E951-AC78-CCB4-AE39-5A441372D6C4}"/>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27590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74BD-D84F-993F-CE5B-BE19931D99A6}"/>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CC076A82-FD23-56CF-32A7-0C204453C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D3622-65EC-3190-9CA3-973DA0FA1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59B734D5-4E84-11ED-EB1D-5B84C3700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CC0C0-06AE-83CE-CC87-CFCE5F7CA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DE450223-97D0-3E1B-F939-CBE8D8DBAEF2}"/>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8" name="Footer Placeholder 7">
            <a:extLst>
              <a:ext uri="{FF2B5EF4-FFF2-40B4-BE49-F238E27FC236}">
                <a16:creationId xmlns:a16="http://schemas.microsoft.com/office/drawing/2014/main" id="{D27272F8-63B4-AB72-B801-FD9EB9377AED}"/>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CF79595-E9FC-410D-4A77-B0B9DF914B1D}"/>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141392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A04D-8B28-1434-DBE0-93AC9926DAAD}"/>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75E008CA-A726-F20A-3D18-97D6CD9D5E20}"/>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4" name="Footer Placeholder 3">
            <a:extLst>
              <a:ext uri="{FF2B5EF4-FFF2-40B4-BE49-F238E27FC236}">
                <a16:creationId xmlns:a16="http://schemas.microsoft.com/office/drawing/2014/main" id="{1ABB905E-860E-FFC3-574C-7767FE1D9B57}"/>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4413CEB9-00A1-C4C9-3E3F-1189038CFEEC}"/>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393325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4566D-2C89-CA26-05FD-3A5D4B8B61F0}"/>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3" name="Footer Placeholder 2">
            <a:extLst>
              <a:ext uri="{FF2B5EF4-FFF2-40B4-BE49-F238E27FC236}">
                <a16:creationId xmlns:a16="http://schemas.microsoft.com/office/drawing/2014/main" id="{5657597A-84C7-467F-10D7-DD21D18903D3}"/>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93975D6D-82D4-0804-DC59-113769A0BBA7}"/>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372131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040D-92AD-2F11-6B03-C01589413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B33BB14A-E59D-8E7B-A899-55C020DDB9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082174C8-9054-E9CE-2254-FCE294BC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E76F6-500D-F255-33BF-1DEF7ED19EBA}"/>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6" name="Footer Placeholder 5">
            <a:extLst>
              <a:ext uri="{FF2B5EF4-FFF2-40B4-BE49-F238E27FC236}">
                <a16:creationId xmlns:a16="http://schemas.microsoft.com/office/drawing/2014/main" id="{AABD35B2-F95E-5DC8-3E7F-8760AB11A8D2}"/>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70F0E22-1ED6-AA47-DB18-E26C78DEBD04}"/>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155305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49D2-D8AA-E1FA-6DE0-A3D00EDCB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93EC0F47-C617-66DB-FEC5-282BA0DC5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F884682D-41ED-C6F6-02FB-8C1E4FCD8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E7014-82E7-3FA7-2B4F-AFF7F990F9E3}"/>
              </a:ext>
            </a:extLst>
          </p:cNvPr>
          <p:cNvSpPr>
            <a:spLocks noGrp="1"/>
          </p:cNvSpPr>
          <p:nvPr>
            <p:ph type="dt" sz="half" idx="10"/>
          </p:nvPr>
        </p:nvSpPr>
        <p:spPr/>
        <p:txBody>
          <a:bodyPr/>
          <a:lstStyle/>
          <a:p>
            <a:fld id="{1410E714-A510-44D5-ADED-886D96BFD4AC}" type="datetimeFigureOut">
              <a:rPr lang="en-GH" smtClean="0"/>
              <a:t>25/11/2024</a:t>
            </a:fld>
            <a:endParaRPr lang="en-GH"/>
          </a:p>
        </p:txBody>
      </p:sp>
      <p:sp>
        <p:nvSpPr>
          <p:cNvPr id="6" name="Footer Placeholder 5">
            <a:extLst>
              <a:ext uri="{FF2B5EF4-FFF2-40B4-BE49-F238E27FC236}">
                <a16:creationId xmlns:a16="http://schemas.microsoft.com/office/drawing/2014/main" id="{B7C1DE53-303B-EDFC-BA3A-62980F7FEF6C}"/>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DD0598E-6F5B-97B7-C0CA-4C124DC30A21}"/>
              </a:ext>
            </a:extLst>
          </p:cNvPr>
          <p:cNvSpPr>
            <a:spLocks noGrp="1"/>
          </p:cNvSpPr>
          <p:nvPr>
            <p:ph type="sldNum" sz="quarter" idx="12"/>
          </p:nvPr>
        </p:nvSpPr>
        <p:spPr/>
        <p:txBody>
          <a:bodyPr/>
          <a:lstStyle/>
          <a:p>
            <a:fld id="{77A7F125-5CB7-4F9F-BAD4-2E8197B507A2}" type="slidenum">
              <a:rPr lang="en-GH" smtClean="0"/>
              <a:t>‹#›</a:t>
            </a:fld>
            <a:endParaRPr lang="en-GH"/>
          </a:p>
        </p:txBody>
      </p:sp>
    </p:spTree>
    <p:extLst>
      <p:ext uri="{BB962C8B-B14F-4D97-AF65-F5344CB8AC3E}">
        <p14:creationId xmlns:p14="http://schemas.microsoft.com/office/powerpoint/2010/main" val="162297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09E06-86AA-F213-BD7A-FF9EC22AF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6EDCBB41-E1AD-0CCA-60A8-AC3112E42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2D3DC366-798F-CB48-952C-5F867A0DE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10E714-A510-44D5-ADED-886D96BFD4AC}" type="datetimeFigureOut">
              <a:rPr lang="en-GH" smtClean="0"/>
              <a:t>25/11/2024</a:t>
            </a:fld>
            <a:endParaRPr lang="en-GH"/>
          </a:p>
        </p:txBody>
      </p:sp>
      <p:sp>
        <p:nvSpPr>
          <p:cNvPr id="5" name="Footer Placeholder 4">
            <a:extLst>
              <a:ext uri="{FF2B5EF4-FFF2-40B4-BE49-F238E27FC236}">
                <a16:creationId xmlns:a16="http://schemas.microsoft.com/office/drawing/2014/main" id="{8634D0E3-4A0F-9831-0DDC-86004A4C9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H"/>
          </a:p>
        </p:txBody>
      </p:sp>
      <p:sp>
        <p:nvSpPr>
          <p:cNvPr id="6" name="Slide Number Placeholder 5">
            <a:extLst>
              <a:ext uri="{FF2B5EF4-FFF2-40B4-BE49-F238E27FC236}">
                <a16:creationId xmlns:a16="http://schemas.microsoft.com/office/drawing/2014/main" id="{E6D741D3-E2AB-6DBE-BC8B-1C9A36D89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A7F125-5CB7-4F9F-BAD4-2E8197B507A2}" type="slidenum">
              <a:rPr lang="en-GH" smtClean="0"/>
              <a:t>‹#›</a:t>
            </a:fld>
            <a:endParaRPr lang="en-GH"/>
          </a:p>
        </p:txBody>
      </p:sp>
    </p:spTree>
    <p:extLst>
      <p:ext uri="{BB962C8B-B14F-4D97-AF65-F5344CB8AC3E}">
        <p14:creationId xmlns:p14="http://schemas.microsoft.com/office/powerpoint/2010/main" val="125067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6FAC-502F-8474-9E0B-60F383F5EF12}"/>
              </a:ext>
            </a:extLst>
          </p:cNvPr>
          <p:cNvSpPr>
            <a:spLocks noGrp="1"/>
          </p:cNvSpPr>
          <p:nvPr>
            <p:ph type="ctrTitle"/>
          </p:nvPr>
        </p:nvSpPr>
        <p:spPr>
          <a:xfrm>
            <a:off x="1524000" y="1619797"/>
            <a:ext cx="9144000" cy="2387600"/>
          </a:xfrm>
        </p:spPr>
        <p:txBody>
          <a:bodyPr>
            <a:normAutofit/>
          </a:bodyPr>
          <a:lstStyle/>
          <a:p>
            <a:r>
              <a:rPr lang="en-US" sz="7200" b="1" dirty="0">
                <a:latin typeface="Adobe Thai" panose="02040503050201020203" pitchFamily="18" charset="-34"/>
                <a:cs typeface="Adobe Thai" panose="02040503050201020203" pitchFamily="18" charset="-34"/>
              </a:rPr>
              <a:t>Introduction to Neural Networks</a:t>
            </a:r>
            <a:endParaRPr lang="en-GH" sz="7200" b="1" dirty="0">
              <a:latin typeface="Adobe Thai" panose="02040503050201020203" pitchFamily="18" charset="-34"/>
              <a:cs typeface="Adobe Thai" panose="02040503050201020203" pitchFamily="18" charset="-34"/>
            </a:endParaRPr>
          </a:p>
        </p:txBody>
      </p:sp>
      <p:sp>
        <p:nvSpPr>
          <p:cNvPr id="3" name="Subtitle 2">
            <a:extLst>
              <a:ext uri="{FF2B5EF4-FFF2-40B4-BE49-F238E27FC236}">
                <a16:creationId xmlns:a16="http://schemas.microsoft.com/office/drawing/2014/main" id="{5568EED0-EB14-2E30-6133-A1D90834A0FC}"/>
              </a:ext>
            </a:extLst>
          </p:cNvPr>
          <p:cNvSpPr>
            <a:spLocks noGrp="1"/>
          </p:cNvSpPr>
          <p:nvPr>
            <p:ph type="subTitle" idx="1"/>
          </p:nvPr>
        </p:nvSpPr>
        <p:spPr>
          <a:xfrm>
            <a:off x="1524000" y="4099472"/>
            <a:ext cx="9144000" cy="1655762"/>
          </a:xfrm>
        </p:spPr>
        <p:txBody>
          <a:bodyPr>
            <a:normAutofit/>
          </a:bodyPr>
          <a:lstStyle/>
          <a:p>
            <a:r>
              <a:rPr lang="en-US" sz="4400" dirty="0">
                <a:latin typeface="Adobe Thai" panose="02040503050201020203" pitchFamily="18" charset="-34"/>
                <a:cs typeface="Adobe Thai" panose="02040503050201020203" pitchFamily="18" charset="-34"/>
              </a:rPr>
              <a:t>By: Joel Osei-Asamoah</a:t>
            </a:r>
            <a:endParaRPr lang="en-GH" sz="4400"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157028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D779F-4B0F-CBD2-1ACC-93F9ADAF3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995B3-8CEB-DEC5-B314-2F3609FC4DF8}"/>
              </a:ext>
            </a:extLst>
          </p:cNvPr>
          <p:cNvSpPr>
            <a:spLocks noGrp="1"/>
          </p:cNvSpPr>
          <p:nvPr>
            <p:ph type="title"/>
          </p:nvPr>
        </p:nvSpPr>
        <p:spPr/>
        <p:txBody>
          <a:bodyPr/>
          <a:lstStyle/>
          <a:p>
            <a:r>
              <a:rPr lang="en-US" dirty="0">
                <a:latin typeface="Adobe Thai" panose="02040503050201020203" pitchFamily="18" charset="-34"/>
                <a:cs typeface="Adobe Thai" panose="02040503050201020203" pitchFamily="18" charset="-34"/>
              </a:rPr>
              <a:t>Ways of Improving a Neural Network</a:t>
            </a:r>
            <a:endParaRPr lang="en-GH" dirty="0">
              <a:latin typeface="Adobe Thai" panose="02040503050201020203" pitchFamily="18" charset="-34"/>
              <a:cs typeface="Adobe Thai" panose="02040503050201020203" pitchFamily="18" charset="-34"/>
            </a:endParaRPr>
          </a:p>
        </p:txBody>
      </p:sp>
      <p:sp>
        <p:nvSpPr>
          <p:cNvPr id="3" name="Title 1">
            <a:extLst>
              <a:ext uri="{FF2B5EF4-FFF2-40B4-BE49-F238E27FC236}">
                <a16:creationId xmlns:a16="http://schemas.microsoft.com/office/drawing/2014/main" id="{0095DE69-90C5-1D98-E1DE-B44327FCA8CF}"/>
              </a:ext>
            </a:extLst>
          </p:cNvPr>
          <p:cNvSpPr txBox="1">
            <a:spLocks/>
          </p:cNvSpPr>
          <p:nvPr/>
        </p:nvSpPr>
        <p:spPr>
          <a:xfrm>
            <a:off x="1361394" y="2766218"/>
            <a:ext cx="94692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latin typeface="Adobe Thai" panose="02040503050201020203" pitchFamily="18" charset="-34"/>
                <a:cs typeface="Adobe Thai" panose="02040503050201020203" pitchFamily="18" charset="-34"/>
              </a:rPr>
              <a:t>Normalization Techniques</a:t>
            </a:r>
            <a:endParaRPr lang="en-GH" sz="80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385532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FC762-3928-D384-4BE1-D3D6A1E6F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AF125-09D5-4C2E-FCA4-08EC8762D0AB}"/>
              </a:ext>
            </a:extLst>
          </p:cNvPr>
          <p:cNvSpPr>
            <a:spLocks noGrp="1"/>
          </p:cNvSpPr>
          <p:nvPr>
            <p:ph type="title"/>
          </p:nvPr>
        </p:nvSpPr>
        <p:spPr/>
        <p:txBody>
          <a:bodyPr/>
          <a:lstStyle/>
          <a:p>
            <a:r>
              <a:rPr lang="en-US" dirty="0">
                <a:latin typeface="Adobe Thai" panose="02040503050201020203" pitchFamily="18" charset="-34"/>
                <a:cs typeface="Adobe Thai" panose="02040503050201020203" pitchFamily="18" charset="-34"/>
              </a:rPr>
              <a:t>Ways of Improving a Neural Network</a:t>
            </a:r>
            <a:endParaRPr lang="en-GH" dirty="0">
              <a:latin typeface="Adobe Thai" panose="02040503050201020203" pitchFamily="18" charset="-34"/>
              <a:cs typeface="Adobe Thai" panose="02040503050201020203" pitchFamily="18" charset="-34"/>
            </a:endParaRPr>
          </a:p>
        </p:txBody>
      </p:sp>
      <p:sp>
        <p:nvSpPr>
          <p:cNvPr id="3" name="Title 1">
            <a:extLst>
              <a:ext uri="{FF2B5EF4-FFF2-40B4-BE49-F238E27FC236}">
                <a16:creationId xmlns:a16="http://schemas.microsoft.com/office/drawing/2014/main" id="{68C43E01-C98A-1CD3-62D7-CCC05212E7E4}"/>
              </a:ext>
            </a:extLst>
          </p:cNvPr>
          <p:cNvSpPr txBox="1">
            <a:spLocks/>
          </p:cNvSpPr>
          <p:nvPr/>
        </p:nvSpPr>
        <p:spPr>
          <a:xfrm>
            <a:off x="1361394" y="2766218"/>
            <a:ext cx="94692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latin typeface="Adobe Thai" panose="02040503050201020203" pitchFamily="18" charset="-34"/>
                <a:cs typeface="Adobe Thai" panose="02040503050201020203" pitchFamily="18" charset="-34"/>
              </a:rPr>
              <a:t>Initialization Techniques</a:t>
            </a:r>
            <a:endParaRPr lang="en-GH" sz="80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132797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B698-1398-9D68-7CD0-6EF6EA3A6CCE}"/>
              </a:ext>
            </a:extLst>
          </p:cNvPr>
          <p:cNvSpPr>
            <a:spLocks noGrp="1"/>
          </p:cNvSpPr>
          <p:nvPr>
            <p:ph type="title"/>
          </p:nvPr>
        </p:nvSpPr>
        <p:spPr/>
        <p:txBody>
          <a:bodyPr/>
          <a:lstStyle/>
          <a:p>
            <a:r>
              <a:rPr lang="en-US" b="1" dirty="0">
                <a:latin typeface="Adobe Thai" panose="02040503050201020203" pitchFamily="18" charset="-34"/>
                <a:cs typeface="Adobe Thai" panose="02040503050201020203" pitchFamily="18" charset="-34"/>
              </a:rPr>
              <a:t>Regularization Techniques with Neural Networks</a:t>
            </a:r>
            <a:endParaRPr lang="en-GH" b="1" dirty="0">
              <a:latin typeface="Adobe Thai" panose="02040503050201020203" pitchFamily="18" charset="-34"/>
              <a:cs typeface="Adobe Thai" panose="02040503050201020203" pitchFamily="18" charset="-34"/>
            </a:endParaRPr>
          </a:p>
        </p:txBody>
      </p:sp>
      <p:pic>
        <p:nvPicPr>
          <p:cNvPr id="5" name="Picture 4">
            <a:extLst>
              <a:ext uri="{FF2B5EF4-FFF2-40B4-BE49-F238E27FC236}">
                <a16:creationId xmlns:a16="http://schemas.microsoft.com/office/drawing/2014/main" id="{BF0A3B00-59B3-A86C-427F-8609FBDF52A8}"/>
              </a:ext>
            </a:extLst>
          </p:cNvPr>
          <p:cNvPicPr>
            <a:picLocks noChangeAspect="1"/>
          </p:cNvPicPr>
          <p:nvPr/>
        </p:nvPicPr>
        <p:blipFill>
          <a:blip r:embed="rId3"/>
          <a:stretch>
            <a:fillRect/>
          </a:stretch>
        </p:blipFill>
        <p:spPr>
          <a:xfrm>
            <a:off x="2571258" y="1949646"/>
            <a:ext cx="7049484" cy="3677163"/>
          </a:xfrm>
          <a:prstGeom prst="rect">
            <a:avLst/>
          </a:prstGeom>
        </p:spPr>
      </p:pic>
      <p:sp>
        <p:nvSpPr>
          <p:cNvPr id="8" name="TextBox 7">
            <a:extLst>
              <a:ext uri="{FF2B5EF4-FFF2-40B4-BE49-F238E27FC236}">
                <a16:creationId xmlns:a16="http://schemas.microsoft.com/office/drawing/2014/main" id="{607DBDC8-8374-584C-849F-2829FBE1EF76}"/>
              </a:ext>
            </a:extLst>
          </p:cNvPr>
          <p:cNvSpPr txBox="1"/>
          <p:nvPr/>
        </p:nvSpPr>
        <p:spPr>
          <a:xfrm>
            <a:off x="5240637" y="1527780"/>
            <a:ext cx="1710725" cy="584775"/>
          </a:xfrm>
          <a:prstGeom prst="rect">
            <a:avLst/>
          </a:prstGeom>
          <a:noFill/>
        </p:spPr>
        <p:txBody>
          <a:bodyPr wrap="none" rtlCol="0">
            <a:spAutoFit/>
          </a:bodyPr>
          <a:lstStyle/>
          <a:p>
            <a:r>
              <a:rPr lang="en-US" sz="3200" b="1" dirty="0">
                <a:latin typeface="Adobe Thai" panose="02040503050201020203" pitchFamily="18" charset="-34"/>
                <a:cs typeface="Adobe Thai" panose="02040503050201020203" pitchFamily="18" charset="-34"/>
              </a:rPr>
              <a:t>1. Dropout</a:t>
            </a:r>
            <a:endParaRPr lang="en-GH" sz="32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233092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0A93-7372-BE31-743A-9229ECC86677}"/>
              </a:ext>
            </a:extLst>
          </p:cNvPr>
          <p:cNvSpPr>
            <a:spLocks noGrp="1"/>
          </p:cNvSpPr>
          <p:nvPr>
            <p:ph type="title"/>
          </p:nvPr>
        </p:nvSpPr>
        <p:spPr/>
        <p:txBody>
          <a:bodyPr/>
          <a:lstStyle/>
          <a:p>
            <a:r>
              <a:rPr lang="en-US" dirty="0">
                <a:latin typeface="Adobe Thai" panose="02040503050201020203" pitchFamily="18" charset="-34"/>
                <a:cs typeface="Adobe Thai" panose="02040503050201020203" pitchFamily="18" charset="-34"/>
              </a:rPr>
              <a:t>Types of Neural Networks</a:t>
            </a:r>
            <a:endParaRPr lang="en-GH" dirty="0">
              <a:latin typeface="Adobe Thai" panose="02040503050201020203" pitchFamily="18" charset="-34"/>
              <a:cs typeface="Adobe Thai" panose="02040503050201020203" pitchFamily="18" charset="-34"/>
            </a:endParaRPr>
          </a:p>
        </p:txBody>
      </p:sp>
      <p:sp>
        <p:nvSpPr>
          <p:cNvPr id="3" name="Content Placeholder 2">
            <a:extLst>
              <a:ext uri="{FF2B5EF4-FFF2-40B4-BE49-F238E27FC236}">
                <a16:creationId xmlns:a16="http://schemas.microsoft.com/office/drawing/2014/main" id="{404591C6-3F9D-95EA-BE89-225C7C15CA88}"/>
              </a:ext>
            </a:extLst>
          </p:cNvPr>
          <p:cNvSpPr>
            <a:spLocks noGrp="1"/>
          </p:cNvSpPr>
          <p:nvPr>
            <p:ph idx="1"/>
          </p:nvPr>
        </p:nvSpPr>
        <p:spPr>
          <a:xfrm>
            <a:off x="838200" y="1825625"/>
            <a:ext cx="5929993" cy="4351338"/>
          </a:xfrm>
        </p:spPr>
        <p:txBody>
          <a:bodyPr/>
          <a:lstStyle/>
          <a:p>
            <a:r>
              <a:rPr lang="en-US" dirty="0">
                <a:latin typeface="Adobe Thai" panose="02040503050201020203" pitchFamily="18" charset="-34"/>
                <a:cs typeface="Adobe Thai" panose="02040503050201020203" pitchFamily="18" charset="-34"/>
              </a:rPr>
              <a:t>Feed-Forward Neural Networks</a:t>
            </a:r>
          </a:p>
          <a:p>
            <a:r>
              <a:rPr lang="en-US" dirty="0">
                <a:latin typeface="Adobe Thai" panose="02040503050201020203" pitchFamily="18" charset="-34"/>
                <a:cs typeface="Adobe Thai" panose="02040503050201020203" pitchFamily="18" charset="-34"/>
              </a:rPr>
              <a:t>Convolutional Neural Networks</a:t>
            </a:r>
          </a:p>
          <a:p>
            <a:r>
              <a:rPr lang="en-US" dirty="0">
                <a:latin typeface="Adobe Thai" panose="02040503050201020203" pitchFamily="18" charset="-34"/>
                <a:cs typeface="Adobe Thai" panose="02040503050201020203" pitchFamily="18" charset="-34"/>
              </a:rPr>
              <a:t>Recurrent Neural Networks</a:t>
            </a:r>
          </a:p>
          <a:p>
            <a:r>
              <a:rPr lang="en-US" dirty="0">
                <a:latin typeface="Adobe Thai" panose="02040503050201020203" pitchFamily="18" charset="-34"/>
                <a:cs typeface="Adobe Thai" panose="02040503050201020203" pitchFamily="18" charset="-34"/>
              </a:rPr>
              <a:t>Long-Short Term Neural Networks (LSTMs)</a:t>
            </a:r>
          </a:p>
          <a:p>
            <a:r>
              <a:rPr lang="en-US" dirty="0">
                <a:latin typeface="Adobe Thai" panose="02040503050201020203" pitchFamily="18" charset="-34"/>
                <a:cs typeface="Adobe Thai" panose="02040503050201020203" pitchFamily="18" charset="-34"/>
              </a:rPr>
              <a:t>Transformers</a:t>
            </a:r>
          </a:p>
        </p:txBody>
      </p:sp>
    </p:spTree>
    <p:extLst>
      <p:ext uri="{BB962C8B-B14F-4D97-AF65-F5344CB8AC3E}">
        <p14:creationId xmlns:p14="http://schemas.microsoft.com/office/powerpoint/2010/main" val="394745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554B-275D-4986-DC1B-F918521335F9}"/>
              </a:ext>
            </a:extLst>
          </p:cNvPr>
          <p:cNvSpPr>
            <a:spLocks noGrp="1"/>
          </p:cNvSpPr>
          <p:nvPr>
            <p:ph type="title"/>
          </p:nvPr>
        </p:nvSpPr>
        <p:spPr/>
        <p:txBody>
          <a:bodyPr/>
          <a:lstStyle/>
          <a:p>
            <a:r>
              <a:rPr lang="en-US" dirty="0">
                <a:latin typeface="Adobe Thai" panose="02040503050201020203" pitchFamily="18" charset="-34"/>
                <a:cs typeface="Adobe Thai" panose="02040503050201020203" pitchFamily="18" charset="-34"/>
              </a:rPr>
              <a:t>Limitations of Neural Networks</a:t>
            </a:r>
            <a:endParaRPr lang="en-GH" dirty="0">
              <a:latin typeface="Adobe Thai" panose="02040503050201020203" pitchFamily="18" charset="-34"/>
              <a:cs typeface="Adobe Thai" panose="02040503050201020203" pitchFamily="18" charset="-34"/>
            </a:endParaRPr>
          </a:p>
        </p:txBody>
      </p:sp>
      <p:sp>
        <p:nvSpPr>
          <p:cNvPr id="3" name="Content Placeholder 2">
            <a:extLst>
              <a:ext uri="{FF2B5EF4-FFF2-40B4-BE49-F238E27FC236}">
                <a16:creationId xmlns:a16="http://schemas.microsoft.com/office/drawing/2014/main" id="{B76DFC89-E57D-1C17-B942-CCCE61C0AC95}"/>
              </a:ext>
            </a:extLst>
          </p:cNvPr>
          <p:cNvSpPr>
            <a:spLocks noGrp="1"/>
          </p:cNvSpPr>
          <p:nvPr>
            <p:ph idx="1"/>
          </p:nvPr>
        </p:nvSpPr>
        <p:spPr/>
        <p:txBody>
          <a:bodyPr/>
          <a:lstStyle/>
          <a:p>
            <a:r>
              <a:rPr lang="en-US" dirty="0">
                <a:latin typeface="Adobe Thai" panose="02040503050201020203" pitchFamily="18" charset="-34"/>
                <a:cs typeface="Adobe Thai" panose="02040503050201020203" pitchFamily="18" charset="-34"/>
              </a:rPr>
              <a:t>Large Data Requirement</a:t>
            </a:r>
          </a:p>
          <a:p>
            <a:r>
              <a:rPr lang="en-US" dirty="0">
                <a:latin typeface="Adobe Thai" panose="02040503050201020203" pitchFamily="18" charset="-34"/>
                <a:cs typeface="Adobe Thai" panose="02040503050201020203" pitchFamily="18" charset="-34"/>
              </a:rPr>
              <a:t>Computationally Expensive (Both time and Resources)</a:t>
            </a:r>
          </a:p>
          <a:p>
            <a:r>
              <a:rPr lang="en-US" dirty="0">
                <a:latin typeface="Adobe Thai" panose="02040503050201020203" pitchFamily="18" charset="-34"/>
                <a:cs typeface="Adobe Thai" panose="02040503050201020203" pitchFamily="18" charset="-34"/>
              </a:rPr>
              <a:t>Prone to Overfitting</a:t>
            </a:r>
          </a:p>
          <a:p>
            <a:r>
              <a:rPr lang="en-US" dirty="0">
                <a:latin typeface="Adobe Thai" panose="02040503050201020203" pitchFamily="18" charset="-34"/>
                <a:cs typeface="Adobe Thai" panose="02040503050201020203" pitchFamily="18" charset="-34"/>
              </a:rPr>
              <a:t>Difficulty in Finding Optimal Hyperparameters</a:t>
            </a:r>
          </a:p>
          <a:p>
            <a:r>
              <a:rPr lang="en-US" dirty="0">
                <a:latin typeface="Adobe Thai" panose="02040503050201020203" pitchFamily="18" charset="-34"/>
                <a:cs typeface="Adobe Thai" panose="02040503050201020203" pitchFamily="18" charset="-34"/>
              </a:rPr>
              <a:t>Large Model Size</a:t>
            </a:r>
          </a:p>
          <a:p>
            <a:endParaRPr lang="en-US"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344142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C9DC3-7F7B-368D-C4B5-2A082B4DA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B5A0A-7AAB-CF73-8945-E6531562FEA9}"/>
              </a:ext>
            </a:extLst>
          </p:cNvPr>
          <p:cNvSpPr>
            <a:spLocks noGrp="1"/>
          </p:cNvSpPr>
          <p:nvPr>
            <p:ph type="title"/>
          </p:nvPr>
        </p:nvSpPr>
        <p:spPr>
          <a:xfrm>
            <a:off x="3831091" y="2766218"/>
            <a:ext cx="4529818" cy="1325563"/>
          </a:xfrm>
        </p:spPr>
        <p:txBody>
          <a:bodyPr>
            <a:noAutofit/>
          </a:bodyPr>
          <a:lstStyle/>
          <a:p>
            <a:r>
              <a:rPr lang="en-US" sz="8000" b="1" dirty="0">
                <a:latin typeface="Adobe Thai" panose="02040503050201020203" pitchFamily="18" charset="-34"/>
                <a:cs typeface="Adobe Thai" panose="02040503050201020203" pitchFamily="18" charset="-34"/>
              </a:rPr>
              <a:t>Thank You!</a:t>
            </a:r>
            <a:endParaRPr lang="en-GH" sz="80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348952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A5018-59A8-C215-D05F-B5C0BBF8E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2594BD-4970-E995-EEEE-1749C68A1F01}"/>
              </a:ext>
            </a:extLst>
          </p:cNvPr>
          <p:cNvSpPr>
            <a:spLocks noGrp="1"/>
          </p:cNvSpPr>
          <p:nvPr>
            <p:ph type="title"/>
          </p:nvPr>
        </p:nvSpPr>
        <p:spPr>
          <a:xfrm>
            <a:off x="3137466" y="2766218"/>
            <a:ext cx="5917067" cy="1325563"/>
          </a:xfrm>
        </p:spPr>
        <p:txBody>
          <a:bodyPr>
            <a:noAutofit/>
          </a:bodyPr>
          <a:lstStyle/>
          <a:p>
            <a:r>
              <a:rPr lang="en-US" sz="8000" b="1" dirty="0">
                <a:latin typeface="Adobe Thai" panose="02040503050201020203" pitchFamily="18" charset="-34"/>
                <a:cs typeface="Adobe Thai" panose="02040503050201020203" pitchFamily="18" charset="-34"/>
              </a:rPr>
              <a:t>Any Questions ?</a:t>
            </a:r>
            <a:endParaRPr lang="en-GH" sz="80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27068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3E09-3E9E-8341-A4C8-F70D8F6D5A25}"/>
              </a:ext>
            </a:extLst>
          </p:cNvPr>
          <p:cNvSpPr>
            <a:spLocks noGrp="1"/>
          </p:cNvSpPr>
          <p:nvPr>
            <p:ph type="title"/>
          </p:nvPr>
        </p:nvSpPr>
        <p:spPr>
          <a:xfrm>
            <a:off x="1668780" y="2766218"/>
            <a:ext cx="8854440" cy="1325563"/>
          </a:xfrm>
        </p:spPr>
        <p:txBody>
          <a:bodyPr>
            <a:normAutofit/>
          </a:bodyPr>
          <a:lstStyle/>
          <a:p>
            <a:r>
              <a:rPr lang="en-US" sz="7200" dirty="0">
                <a:latin typeface="Adobe Thai" panose="02040503050201020203" pitchFamily="18" charset="-34"/>
                <a:cs typeface="Adobe Thai" panose="02040503050201020203" pitchFamily="18" charset="-34"/>
              </a:rPr>
              <a:t>What is a Neural Network ?</a:t>
            </a:r>
            <a:endParaRPr lang="en-GH" sz="7200"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96314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B25B4-8696-5D09-3444-8875B4783996}"/>
              </a:ext>
            </a:extLst>
          </p:cNvPr>
          <p:cNvSpPr>
            <a:spLocks noGrp="1"/>
          </p:cNvSpPr>
          <p:nvPr>
            <p:ph idx="1"/>
          </p:nvPr>
        </p:nvSpPr>
        <p:spPr>
          <a:xfrm>
            <a:off x="838200" y="1825625"/>
            <a:ext cx="10515600" cy="2563495"/>
          </a:xfrm>
        </p:spPr>
        <p:txBody>
          <a:bodyPr>
            <a:noAutofit/>
          </a:bodyPr>
          <a:lstStyle/>
          <a:p>
            <a:pPr marL="0" indent="0" algn="ctr">
              <a:buNone/>
            </a:pPr>
            <a:r>
              <a:rPr lang="en-US" sz="3600" dirty="0">
                <a:latin typeface="Adobe Thai" panose="02040503050201020203" pitchFamily="18" charset="-34"/>
                <a:cs typeface="Adobe Thai" panose="02040503050201020203" pitchFamily="18" charset="-34"/>
              </a:rPr>
              <a:t>“A </a:t>
            </a:r>
            <a:r>
              <a:rPr lang="en-US" sz="3600" b="1" dirty="0">
                <a:latin typeface="Adobe Thai" panose="02040503050201020203" pitchFamily="18" charset="-34"/>
                <a:cs typeface="Adobe Thai" panose="02040503050201020203" pitchFamily="18" charset="-34"/>
              </a:rPr>
              <a:t>neural network </a:t>
            </a:r>
            <a:r>
              <a:rPr lang="en-US" sz="3600" dirty="0">
                <a:latin typeface="Adobe Thai" panose="02040503050201020203" pitchFamily="18" charset="-34"/>
                <a:cs typeface="Adobe Thai" panose="02040503050201020203" pitchFamily="18" charset="-34"/>
              </a:rPr>
              <a:t>is a </a:t>
            </a:r>
            <a:r>
              <a:rPr lang="en-US" sz="3600" b="1" dirty="0">
                <a:latin typeface="Adobe Thai" panose="02040503050201020203" pitchFamily="18" charset="-34"/>
                <a:cs typeface="Adobe Thai" panose="02040503050201020203" pitchFamily="18" charset="-34"/>
              </a:rPr>
              <a:t>computational model </a:t>
            </a:r>
            <a:r>
              <a:rPr lang="en-US" sz="3600" dirty="0">
                <a:latin typeface="Adobe Thai" panose="02040503050201020203" pitchFamily="18" charset="-34"/>
                <a:cs typeface="Adobe Thai" panose="02040503050201020203" pitchFamily="18" charset="-34"/>
              </a:rPr>
              <a:t>inspired by the </a:t>
            </a:r>
            <a:r>
              <a:rPr lang="en-US" sz="3600" b="1" dirty="0">
                <a:latin typeface="Adobe Thai" panose="02040503050201020203" pitchFamily="18" charset="-34"/>
                <a:cs typeface="Adobe Thai" panose="02040503050201020203" pitchFamily="18" charset="-34"/>
              </a:rPr>
              <a:t>human brain</a:t>
            </a:r>
            <a:r>
              <a:rPr lang="en-US" sz="3600" dirty="0">
                <a:latin typeface="Adobe Thai" panose="02040503050201020203" pitchFamily="18" charset="-34"/>
                <a:cs typeface="Adobe Thai" panose="02040503050201020203" pitchFamily="18" charset="-34"/>
              </a:rPr>
              <a:t>, designed to recognize patterns and relationships in data. It takes </a:t>
            </a:r>
            <a:r>
              <a:rPr lang="en-US" sz="3600" b="1" dirty="0">
                <a:latin typeface="Adobe Thai" panose="02040503050201020203" pitchFamily="18" charset="-34"/>
                <a:cs typeface="Adobe Thai" panose="02040503050201020203" pitchFamily="18" charset="-34"/>
              </a:rPr>
              <a:t>inputs,</a:t>
            </a:r>
            <a:r>
              <a:rPr lang="en-US" sz="3600" dirty="0">
                <a:latin typeface="Adobe Thai" panose="02040503050201020203" pitchFamily="18" charset="-34"/>
                <a:cs typeface="Adobe Thai" panose="02040503050201020203" pitchFamily="18" charset="-34"/>
              </a:rPr>
              <a:t> </a:t>
            </a:r>
            <a:r>
              <a:rPr lang="en-US" sz="3600" b="1" dirty="0">
                <a:latin typeface="Adobe Thai" panose="02040503050201020203" pitchFamily="18" charset="-34"/>
                <a:cs typeface="Adobe Thai" panose="02040503050201020203" pitchFamily="18" charset="-34"/>
              </a:rPr>
              <a:t>processes</a:t>
            </a:r>
            <a:r>
              <a:rPr lang="en-US" sz="3600" dirty="0">
                <a:latin typeface="Adobe Thai" panose="02040503050201020203" pitchFamily="18" charset="-34"/>
                <a:cs typeface="Adobe Thai" panose="02040503050201020203" pitchFamily="18" charset="-34"/>
              </a:rPr>
              <a:t> them </a:t>
            </a:r>
            <a:r>
              <a:rPr lang="en-US" sz="3600" b="1" dirty="0">
                <a:latin typeface="Adobe Thai" panose="02040503050201020203" pitchFamily="18" charset="-34"/>
                <a:cs typeface="Adobe Thai" panose="02040503050201020203" pitchFamily="18" charset="-34"/>
              </a:rPr>
              <a:t>through layers of interconnected nodes</a:t>
            </a:r>
            <a:r>
              <a:rPr lang="en-US" sz="3600" dirty="0">
                <a:latin typeface="Adobe Thai" panose="02040503050201020203" pitchFamily="18" charset="-34"/>
                <a:cs typeface="Adobe Thai" panose="02040503050201020203" pitchFamily="18" charset="-34"/>
              </a:rPr>
              <a:t> (neurons), and produces </a:t>
            </a:r>
            <a:r>
              <a:rPr lang="en-US" sz="3600" b="1" dirty="0">
                <a:latin typeface="Adobe Thai" panose="02040503050201020203" pitchFamily="18" charset="-34"/>
                <a:cs typeface="Adobe Thai" panose="02040503050201020203" pitchFamily="18" charset="-34"/>
              </a:rPr>
              <a:t>outputs</a:t>
            </a:r>
            <a:r>
              <a:rPr lang="en-US" sz="3600" dirty="0">
                <a:latin typeface="Adobe Thai" panose="02040503050201020203" pitchFamily="18" charset="-34"/>
                <a:cs typeface="Adobe Thai" panose="02040503050201020203" pitchFamily="18" charset="-34"/>
              </a:rPr>
              <a:t>, like making predictions or classifications.”</a:t>
            </a:r>
            <a:endParaRPr lang="en-GH" sz="3600"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117466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77A0-0BE7-8C53-F835-7A938D84541D}"/>
              </a:ext>
            </a:extLst>
          </p:cNvPr>
          <p:cNvSpPr>
            <a:spLocks noGrp="1"/>
          </p:cNvSpPr>
          <p:nvPr>
            <p:ph type="title"/>
          </p:nvPr>
        </p:nvSpPr>
        <p:spPr/>
        <p:txBody>
          <a:bodyPr/>
          <a:lstStyle/>
          <a:p>
            <a:r>
              <a:rPr lang="en-US" b="1" dirty="0">
                <a:latin typeface="Adobe Thai" panose="02040503050201020203" pitchFamily="18" charset="-34"/>
                <a:cs typeface="Adobe Thai" panose="02040503050201020203" pitchFamily="18" charset="-34"/>
              </a:rPr>
              <a:t>Neural Networks and The Brain</a:t>
            </a:r>
            <a:endParaRPr lang="en-GH" b="1" dirty="0">
              <a:latin typeface="Adobe Thai" panose="02040503050201020203" pitchFamily="18" charset="-34"/>
              <a:cs typeface="Adobe Thai" panose="02040503050201020203" pitchFamily="18" charset="-34"/>
            </a:endParaRPr>
          </a:p>
        </p:txBody>
      </p:sp>
      <p:pic>
        <p:nvPicPr>
          <p:cNvPr id="5" name="Content Placeholder 4" descr="A close-up of a brain&#10;&#10;Description automatically generated">
            <a:extLst>
              <a:ext uri="{FF2B5EF4-FFF2-40B4-BE49-F238E27FC236}">
                <a16:creationId xmlns:a16="http://schemas.microsoft.com/office/drawing/2014/main" id="{4FA152D4-8942-AF9A-BCC0-C4A7D40A29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962" y="2288292"/>
            <a:ext cx="4055850" cy="2281416"/>
          </a:xfrm>
        </p:spPr>
      </p:pic>
      <p:pic>
        <p:nvPicPr>
          <p:cNvPr id="7" name="Picture 6" descr="A diagram of a network&#10;&#10;Description automatically generated">
            <a:extLst>
              <a:ext uri="{FF2B5EF4-FFF2-40B4-BE49-F238E27FC236}">
                <a16:creationId xmlns:a16="http://schemas.microsoft.com/office/drawing/2014/main" id="{4F8B0724-3A72-D5E8-D736-224AF2DDC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961" y="2288292"/>
            <a:ext cx="4255940" cy="2281416"/>
          </a:xfrm>
          <a:prstGeom prst="rect">
            <a:avLst/>
          </a:prstGeom>
        </p:spPr>
      </p:pic>
    </p:spTree>
    <p:extLst>
      <p:ext uri="{BB962C8B-B14F-4D97-AF65-F5344CB8AC3E}">
        <p14:creationId xmlns:p14="http://schemas.microsoft.com/office/powerpoint/2010/main" val="393470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395A-EC24-4888-21DA-2AF14ACD4D2D}"/>
              </a:ext>
            </a:extLst>
          </p:cNvPr>
          <p:cNvSpPr>
            <a:spLocks noGrp="1"/>
          </p:cNvSpPr>
          <p:nvPr>
            <p:ph type="title"/>
          </p:nvPr>
        </p:nvSpPr>
        <p:spPr/>
        <p:txBody>
          <a:bodyPr/>
          <a:lstStyle/>
          <a:p>
            <a:r>
              <a:rPr lang="en-US" b="1" dirty="0">
                <a:latin typeface="Adobe Thai" panose="02040503050201020203" pitchFamily="18" charset="-34"/>
                <a:cs typeface="Adobe Thai" panose="02040503050201020203" pitchFamily="18" charset="-34"/>
              </a:rPr>
              <a:t>Structure of Neural Networks</a:t>
            </a:r>
            <a:endParaRPr lang="en-GH" b="1" dirty="0">
              <a:latin typeface="Adobe Thai" panose="02040503050201020203" pitchFamily="18" charset="-34"/>
              <a:cs typeface="Adobe Thai" panose="02040503050201020203" pitchFamily="18" charset="-34"/>
            </a:endParaRPr>
          </a:p>
        </p:txBody>
      </p:sp>
      <p:pic>
        <p:nvPicPr>
          <p:cNvPr id="5" name="Picture 4">
            <a:extLst>
              <a:ext uri="{FF2B5EF4-FFF2-40B4-BE49-F238E27FC236}">
                <a16:creationId xmlns:a16="http://schemas.microsoft.com/office/drawing/2014/main" id="{7B006CBC-23BA-FEB8-1DD5-406C4B05162B}"/>
              </a:ext>
            </a:extLst>
          </p:cNvPr>
          <p:cNvPicPr>
            <a:picLocks noChangeAspect="1"/>
          </p:cNvPicPr>
          <p:nvPr/>
        </p:nvPicPr>
        <p:blipFill>
          <a:blip r:embed="rId3"/>
          <a:stretch>
            <a:fillRect/>
          </a:stretch>
        </p:blipFill>
        <p:spPr>
          <a:xfrm>
            <a:off x="2104402" y="1652553"/>
            <a:ext cx="7983196" cy="4840322"/>
          </a:xfrm>
          <a:prstGeom prst="rect">
            <a:avLst/>
          </a:prstGeom>
        </p:spPr>
      </p:pic>
      <p:sp>
        <p:nvSpPr>
          <p:cNvPr id="6" name="Rectangle 5">
            <a:extLst>
              <a:ext uri="{FF2B5EF4-FFF2-40B4-BE49-F238E27FC236}">
                <a16:creationId xmlns:a16="http://schemas.microsoft.com/office/drawing/2014/main" id="{7561ACED-21C6-6E49-F029-57F314B3418E}"/>
              </a:ext>
            </a:extLst>
          </p:cNvPr>
          <p:cNvSpPr/>
          <p:nvPr/>
        </p:nvSpPr>
        <p:spPr>
          <a:xfrm rot="5400000">
            <a:off x="1183117" y="3319746"/>
            <a:ext cx="3371853" cy="1255375"/>
          </a:xfrm>
          <a:prstGeom prst="rect">
            <a:avLst/>
          </a:prstGeom>
          <a:noFill/>
          <a:ln w="19050">
            <a:solidFill>
              <a:srgbClr val="FFFF00"/>
            </a:solidFill>
          </a:ln>
          <a:effectLst>
            <a:glow rad="63500">
              <a:srgbClr val="FFFF00">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721310-503F-FD0F-3311-DF5D8656BBDA}"/>
              </a:ext>
            </a:extLst>
          </p:cNvPr>
          <p:cNvSpPr/>
          <p:nvPr/>
        </p:nvSpPr>
        <p:spPr>
          <a:xfrm rot="5400000">
            <a:off x="2820566" y="3485067"/>
            <a:ext cx="4555163" cy="1129345"/>
          </a:xfrm>
          <a:prstGeom prst="rect">
            <a:avLst/>
          </a:prstGeom>
          <a:noFill/>
          <a:ln>
            <a:solidFill>
              <a:srgbClr val="0070C0"/>
            </a:solidFill>
          </a:ln>
          <a:effectLst>
            <a:glow rad="63500">
              <a:schemeClr val="accent4">
                <a:lumMod val="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0946F6-F4F2-1330-1FAC-67B2E6C0349E}"/>
              </a:ext>
            </a:extLst>
          </p:cNvPr>
          <p:cNvSpPr/>
          <p:nvPr/>
        </p:nvSpPr>
        <p:spPr>
          <a:xfrm rot="5400000">
            <a:off x="5017572" y="3485068"/>
            <a:ext cx="4555162" cy="1129345"/>
          </a:xfrm>
          <a:prstGeom prst="rect">
            <a:avLst/>
          </a:prstGeom>
          <a:noFill/>
          <a:ln>
            <a:solidFill>
              <a:srgbClr val="00B050"/>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192F88-709E-82E7-2787-6A2FF06697F7}"/>
              </a:ext>
            </a:extLst>
          </p:cNvPr>
          <p:cNvSpPr/>
          <p:nvPr/>
        </p:nvSpPr>
        <p:spPr>
          <a:xfrm rot="5400000">
            <a:off x="8798460" y="3359202"/>
            <a:ext cx="1325564" cy="1129345"/>
          </a:xfrm>
          <a:prstGeom prst="rect">
            <a:avLst/>
          </a:prstGeom>
          <a:noFill/>
          <a:ln>
            <a:solidFill>
              <a:srgbClr val="FF0000"/>
            </a:solidFill>
          </a:ln>
          <a:effectLst>
            <a:glow rad="63500">
              <a:srgbClr val="FF0000">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B767181-2D21-745D-3F6D-9C8BD7180314}"/>
              </a:ext>
            </a:extLst>
          </p:cNvPr>
          <p:cNvSpPr txBox="1"/>
          <p:nvPr/>
        </p:nvSpPr>
        <p:spPr>
          <a:xfrm>
            <a:off x="2390836" y="5633360"/>
            <a:ext cx="962953" cy="646331"/>
          </a:xfrm>
          <a:prstGeom prst="rect">
            <a:avLst/>
          </a:prstGeom>
          <a:noFill/>
        </p:spPr>
        <p:txBody>
          <a:bodyPr wrap="square" rtlCol="0">
            <a:spAutoFit/>
          </a:bodyPr>
          <a:lstStyle/>
          <a:p>
            <a:pPr algn="ctr"/>
            <a:r>
              <a:rPr lang="en-US" b="1" dirty="0">
                <a:latin typeface="Adobe Thai" panose="02040503050201020203" pitchFamily="18" charset="-34"/>
                <a:cs typeface="Adobe Thai" panose="02040503050201020203" pitchFamily="18" charset="-34"/>
              </a:rPr>
              <a:t>Input Layer</a:t>
            </a:r>
            <a:endParaRPr lang="en-GH" b="1" dirty="0">
              <a:latin typeface="Adobe Thai" panose="02040503050201020203" pitchFamily="18" charset="-34"/>
              <a:cs typeface="Adobe Thai" panose="02040503050201020203" pitchFamily="18" charset="-34"/>
            </a:endParaRPr>
          </a:p>
        </p:txBody>
      </p:sp>
      <p:sp>
        <p:nvSpPr>
          <p:cNvPr id="11" name="TextBox 10">
            <a:extLst>
              <a:ext uri="{FF2B5EF4-FFF2-40B4-BE49-F238E27FC236}">
                <a16:creationId xmlns:a16="http://schemas.microsoft.com/office/drawing/2014/main" id="{E7EA1DDC-BCD7-C7CC-945A-B2FD84B9DBF1}"/>
              </a:ext>
            </a:extLst>
          </p:cNvPr>
          <p:cNvSpPr txBox="1"/>
          <p:nvPr/>
        </p:nvSpPr>
        <p:spPr>
          <a:xfrm>
            <a:off x="4618608" y="6276855"/>
            <a:ext cx="962953" cy="646331"/>
          </a:xfrm>
          <a:prstGeom prst="rect">
            <a:avLst/>
          </a:prstGeom>
          <a:noFill/>
        </p:spPr>
        <p:txBody>
          <a:bodyPr wrap="square" rtlCol="0">
            <a:spAutoFit/>
          </a:bodyPr>
          <a:lstStyle/>
          <a:p>
            <a:pPr algn="ctr"/>
            <a:r>
              <a:rPr lang="en-US" b="1" dirty="0">
                <a:latin typeface="Adobe Thai" panose="02040503050201020203" pitchFamily="18" charset="-34"/>
                <a:cs typeface="Adobe Thai" panose="02040503050201020203" pitchFamily="18" charset="-34"/>
              </a:rPr>
              <a:t>Hidden Layer 1</a:t>
            </a:r>
            <a:endParaRPr lang="en-GH" b="1" dirty="0">
              <a:latin typeface="Adobe Thai" panose="02040503050201020203" pitchFamily="18" charset="-34"/>
              <a:cs typeface="Adobe Thai" panose="02040503050201020203" pitchFamily="18" charset="-34"/>
            </a:endParaRPr>
          </a:p>
        </p:txBody>
      </p:sp>
      <p:sp>
        <p:nvSpPr>
          <p:cNvPr id="12" name="TextBox 11">
            <a:extLst>
              <a:ext uri="{FF2B5EF4-FFF2-40B4-BE49-F238E27FC236}">
                <a16:creationId xmlns:a16="http://schemas.microsoft.com/office/drawing/2014/main" id="{1FF027B7-9975-F9AA-3360-666501B652BC}"/>
              </a:ext>
            </a:extLst>
          </p:cNvPr>
          <p:cNvSpPr txBox="1"/>
          <p:nvPr/>
        </p:nvSpPr>
        <p:spPr>
          <a:xfrm>
            <a:off x="6813676" y="6251180"/>
            <a:ext cx="962953" cy="646331"/>
          </a:xfrm>
          <a:prstGeom prst="rect">
            <a:avLst/>
          </a:prstGeom>
          <a:noFill/>
        </p:spPr>
        <p:txBody>
          <a:bodyPr wrap="square" rtlCol="0">
            <a:spAutoFit/>
          </a:bodyPr>
          <a:lstStyle/>
          <a:p>
            <a:pPr algn="ctr"/>
            <a:r>
              <a:rPr lang="en-US" b="1" dirty="0">
                <a:latin typeface="Adobe Thai" panose="02040503050201020203" pitchFamily="18" charset="-34"/>
                <a:cs typeface="Adobe Thai" panose="02040503050201020203" pitchFamily="18" charset="-34"/>
              </a:rPr>
              <a:t>Hidden Layer 2</a:t>
            </a:r>
            <a:endParaRPr lang="en-GH" b="1" dirty="0">
              <a:latin typeface="Adobe Thai" panose="02040503050201020203" pitchFamily="18" charset="-34"/>
              <a:cs typeface="Adobe Thai" panose="02040503050201020203" pitchFamily="18" charset="-34"/>
            </a:endParaRPr>
          </a:p>
        </p:txBody>
      </p:sp>
      <p:sp>
        <p:nvSpPr>
          <p:cNvPr id="13" name="TextBox 12">
            <a:extLst>
              <a:ext uri="{FF2B5EF4-FFF2-40B4-BE49-F238E27FC236}">
                <a16:creationId xmlns:a16="http://schemas.microsoft.com/office/drawing/2014/main" id="{3E7092AA-D33B-41D2-6BAF-C1F0D94D8F5C}"/>
              </a:ext>
            </a:extLst>
          </p:cNvPr>
          <p:cNvSpPr txBox="1"/>
          <p:nvPr/>
        </p:nvSpPr>
        <p:spPr>
          <a:xfrm>
            <a:off x="8979765" y="4578319"/>
            <a:ext cx="962953" cy="646331"/>
          </a:xfrm>
          <a:prstGeom prst="rect">
            <a:avLst/>
          </a:prstGeom>
          <a:noFill/>
        </p:spPr>
        <p:txBody>
          <a:bodyPr wrap="square" rtlCol="0">
            <a:spAutoFit/>
          </a:bodyPr>
          <a:lstStyle/>
          <a:p>
            <a:pPr algn="ctr"/>
            <a:r>
              <a:rPr lang="en-US" b="1" dirty="0">
                <a:latin typeface="Adobe Thai" panose="02040503050201020203" pitchFamily="18" charset="-34"/>
                <a:cs typeface="Adobe Thai" panose="02040503050201020203" pitchFamily="18" charset="-34"/>
              </a:rPr>
              <a:t>Output Layer</a:t>
            </a:r>
            <a:endParaRPr lang="en-GH"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78774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6BB4-F81C-0039-701B-EF817278956C}"/>
              </a:ext>
            </a:extLst>
          </p:cNvPr>
          <p:cNvSpPr>
            <a:spLocks noGrp="1"/>
          </p:cNvSpPr>
          <p:nvPr>
            <p:ph type="title"/>
          </p:nvPr>
        </p:nvSpPr>
        <p:spPr/>
        <p:txBody>
          <a:bodyPr/>
          <a:lstStyle/>
          <a:p>
            <a:r>
              <a:rPr lang="en-US" b="1" dirty="0">
                <a:latin typeface="Adobe Thai" panose="02040503050201020203" pitchFamily="18" charset="-34"/>
                <a:cs typeface="Adobe Thai" panose="02040503050201020203" pitchFamily="18" charset="-34"/>
              </a:rPr>
              <a:t>The Neuron</a:t>
            </a:r>
            <a:endParaRPr lang="en-GH" b="1" dirty="0">
              <a:latin typeface="Adobe Thai" panose="02040503050201020203" pitchFamily="18" charset="-34"/>
              <a:cs typeface="Adobe Thai" panose="02040503050201020203" pitchFamily="18" charset="-34"/>
            </a:endParaRPr>
          </a:p>
        </p:txBody>
      </p:sp>
      <p:sp>
        <p:nvSpPr>
          <p:cNvPr id="5" name="Oval 4">
            <a:extLst>
              <a:ext uri="{FF2B5EF4-FFF2-40B4-BE49-F238E27FC236}">
                <a16:creationId xmlns:a16="http://schemas.microsoft.com/office/drawing/2014/main" id="{0BC0CFA8-284C-3313-8027-F25EF51F3A3E}"/>
              </a:ext>
            </a:extLst>
          </p:cNvPr>
          <p:cNvSpPr/>
          <p:nvPr/>
        </p:nvSpPr>
        <p:spPr>
          <a:xfrm>
            <a:off x="1624693" y="2540226"/>
            <a:ext cx="2522764" cy="2408464"/>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TextBox 5">
            <a:extLst>
              <a:ext uri="{FF2B5EF4-FFF2-40B4-BE49-F238E27FC236}">
                <a16:creationId xmlns:a16="http://schemas.microsoft.com/office/drawing/2014/main" id="{97E47EE9-A316-A547-281A-B1BC4E45546F}"/>
              </a:ext>
            </a:extLst>
          </p:cNvPr>
          <p:cNvSpPr txBox="1"/>
          <p:nvPr/>
        </p:nvSpPr>
        <p:spPr>
          <a:xfrm>
            <a:off x="5460548" y="2036298"/>
            <a:ext cx="64266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Each Neuron is made up of </a:t>
            </a:r>
            <a:r>
              <a:rPr lang="en-US" b="1" dirty="0"/>
              <a:t>Weights</a:t>
            </a:r>
            <a:r>
              <a:rPr lang="en-US" dirty="0"/>
              <a:t> and </a:t>
            </a:r>
            <a:r>
              <a:rPr lang="en-US" b="1" dirty="0"/>
              <a:t>Activation Function</a:t>
            </a:r>
          </a:p>
          <a:p>
            <a:endParaRPr lang="en-US" dirty="0"/>
          </a:p>
          <a:p>
            <a:pPr marL="285750" indent="-285750">
              <a:buFont typeface="Arial" panose="020B0604020202020204" pitchFamily="34" charset="0"/>
              <a:buChar char="•"/>
            </a:pPr>
            <a:r>
              <a:rPr lang="en-US" dirty="0"/>
              <a:t>Weights determine the importance of each input, they are adjusted during training to make the network’s prediction more accurate (Biases Do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Activation Functions add non-linearity to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Specialized Neurons (Input Neurons and Output Neurons) do not have weights and activation function since they are not part of the processing </a:t>
            </a:r>
            <a:endParaRPr lang="en-GH" dirty="0"/>
          </a:p>
        </p:txBody>
      </p:sp>
    </p:spTree>
    <p:extLst>
      <p:ext uri="{BB962C8B-B14F-4D97-AF65-F5344CB8AC3E}">
        <p14:creationId xmlns:p14="http://schemas.microsoft.com/office/powerpoint/2010/main" val="260820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A9F1-70B2-7D80-6C7F-B8930DDAD019}"/>
              </a:ext>
            </a:extLst>
          </p:cNvPr>
          <p:cNvSpPr>
            <a:spLocks noGrp="1"/>
          </p:cNvSpPr>
          <p:nvPr>
            <p:ph type="title"/>
          </p:nvPr>
        </p:nvSpPr>
        <p:spPr>
          <a:xfrm>
            <a:off x="2279196" y="2766218"/>
            <a:ext cx="7633607" cy="1325563"/>
          </a:xfrm>
        </p:spPr>
        <p:txBody>
          <a:bodyPr>
            <a:noAutofit/>
          </a:bodyPr>
          <a:lstStyle/>
          <a:p>
            <a:r>
              <a:rPr lang="en-US" sz="8000" b="1" dirty="0">
                <a:latin typeface="Adobe Thai" panose="02040503050201020203" pitchFamily="18" charset="-34"/>
                <a:cs typeface="Adobe Thai" panose="02040503050201020203" pitchFamily="18" charset="-34"/>
              </a:rPr>
              <a:t>Forward Propagation</a:t>
            </a:r>
            <a:endParaRPr lang="en-GH" sz="80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21165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D842D-DD01-8F37-424F-36BAEBF23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F68C8-E6DB-D2E1-BB6B-E4821DAABC5A}"/>
              </a:ext>
            </a:extLst>
          </p:cNvPr>
          <p:cNvSpPr>
            <a:spLocks noGrp="1"/>
          </p:cNvSpPr>
          <p:nvPr>
            <p:ph type="title"/>
          </p:nvPr>
        </p:nvSpPr>
        <p:spPr>
          <a:xfrm>
            <a:off x="2896280" y="2766218"/>
            <a:ext cx="6399440" cy="1325563"/>
          </a:xfrm>
        </p:spPr>
        <p:txBody>
          <a:bodyPr>
            <a:noAutofit/>
          </a:bodyPr>
          <a:lstStyle/>
          <a:p>
            <a:r>
              <a:rPr lang="en-US" sz="8000" b="1" dirty="0">
                <a:latin typeface="Adobe Thai" panose="02040503050201020203" pitchFamily="18" charset="-34"/>
                <a:cs typeface="Adobe Thai" panose="02040503050201020203" pitchFamily="18" charset="-34"/>
              </a:rPr>
              <a:t>Back Propagation</a:t>
            </a:r>
            <a:endParaRPr lang="en-GH" sz="8000" b="1"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275346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5AFD-AC91-F15E-66E3-73989DFB9601}"/>
              </a:ext>
            </a:extLst>
          </p:cNvPr>
          <p:cNvSpPr>
            <a:spLocks noGrp="1"/>
          </p:cNvSpPr>
          <p:nvPr>
            <p:ph type="title"/>
          </p:nvPr>
        </p:nvSpPr>
        <p:spPr/>
        <p:txBody>
          <a:bodyPr/>
          <a:lstStyle/>
          <a:p>
            <a:r>
              <a:rPr lang="en-US" dirty="0">
                <a:latin typeface="Adobe Thai" panose="02040503050201020203" pitchFamily="18" charset="-34"/>
                <a:cs typeface="Adobe Thai" panose="02040503050201020203" pitchFamily="18" charset="-34"/>
              </a:rPr>
              <a:t>Ways of Improving a Neural Network</a:t>
            </a:r>
            <a:endParaRPr lang="en-GH" dirty="0">
              <a:latin typeface="Adobe Thai" panose="02040503050201020203" pitchFamily="18" charset="-34"/>
              <a:cs typeface="Adobe Thai" panose="02040503050201020203" pitchFamily="18" charset="-34"/>
            </a:endParaRPr>
          </a:p>
        </p:txBody>
      </p:sp>
      <p:sp>
        <p:nvSpPr>
          <p:cNvPr id="4" name="TextBox 3">
            <a:extLst>
              <a:ext uri="{FF2B5EF4-FFF2-40B4-BE49-F238E27FC236}">
                <a16:creationId xmlns:a16="http://schemas.microsoft.com/office/drawing/2014/main" id="{40B3CB56-82B2-5822-53C5-74E450E3DB81}"/>
              </a:ext>
            </a:extLst>
          </p:cNvPr>
          <p:cNvSpPr txBox="1"/>
          <p:nvPr/>
        </p:nvSpPr>
        <p:spPr>
          <a:xfrm>
            <a:off x="4718860" y="1318244"/>
            <a:ext cx="2754280" cy="523220"/>
          </a:xfrm>
          <a:prstGeom prst="rect">
            <a:avLst/>
          </a:prstGeom>
          <a:noFill/>
        </p:spPr>
        <p:txBody>
          <a:bodyPr wrap="none" rtlCol="0">
            <a:spAutoFit/>
          </a:bodyPr>
          <a:lstStyle/>
          <a:p>
            <a:r>
              <a:rPr lang="en-US" sz="2800" b="1" dirty="0">
                <a:latin typeface="Adobe Thai" panose="02040503050201020203" pitchFamily="18" charset="-34"/>
                <a:cs typeface="Adobe Thai" panose="02040503050201020203" pitchFamily="18" charset="-34"/>
              </a:rPr>
              <a:t>Activation Functions</a:t>
            </a:r>
            <a:endParaRPr lang="en-GH" sz="2800" b="1" dirty="0">
              <a:latin typeface="Adobe Thai" panose="02040503050201020203" pitchFamily="18" charset="-34"/>
              <a:cs typeface="Adobe Thai" panose="02040503050201020203" pitchFamily="18" charset="-34"/>
            </a:endParaRPr>
          </a:p>
        </p:txBody>
      </p:sp>
      <p:cxnSp>
        <p:nvCxnSpPr>
          <p:cNvPr id="6" name="Straight Connector 5">
            <a:extLst>
              <a:ext uri="{FF2B5EF4-FFF2-40B4-BE49-F238E27FC236}">
                <a16:creationId xmlns:a16="http://schemas.microsoft.com/office/drawing/2014/main" id="{43CE1DCA-6005-7061-E7AA-E9F96FBC2973}"/>
              </a:ext>
            </a:extLst>
          </p:cNvPr>
          <p:cNvCxnSpPr/>
          <p:nvPr/>
        </p:nvCxnSpPr>
        <p:spPr>
          <a:xfrm>
            <a:off x="3967843" y="2193471"/>
            <a:ext cx="0" cy="3739243"/>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07F1B1-4C60-F47E-5222-AC516EBCA1FD}"/>
              </a:ext>
            </a:extLst>
          </p:cNvPr>
          <p:cNvCxnSpPr/>
          <p:nvPr/>
        </p:nvCxnSpPr>
        <p:spPr>
          <a:xfrm>
            <a:off x="7957457" y="2193471"/>
            <a:ext cx="0" cy="3739243"/>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79E1CD8-5CFC-F630-46D4-AA394F316847}"/>
              </a:ext>
            </a:extLst>
          </p:cNvPr>
          <p:cNvSpPr txBox="1"/>
          <p:nvPr/>
        </p:nvSpPr>
        <p:spPr>
          <a:xfrm>
            <a:off x="1446290" y="2182141"/>
            <a:ext cx="1053494" cy="461665"/>
          </a:xfrm>
          <a:prstGeom prst="rect">
            <a:avLst/>
          </a:prstGeom>
          <a:noFill/>
        </p:spPr>
        <p:txBody>
          <a:bodyPr wrap="none" rtlCol="0">
            <a:spAutoFit/>
          </a:bodyPr>
          <a:lstStyle/>
          <a:p>
            <a:r>
              <a:rPr lang="en-US" sz="2400" b="1" dirty="0">
                <a:latin typeface="Adobe Thai" panose="02040503050201020203" pitchFamily="18" charset="-34"/>
                <a:cs typeface="Adobe Thai" panose="02040503050201020203" pitchFamily="18" charset="-34"/>
              </a:rPr>
              <a:t>Sigmoid</a:t>
            </a:r>
            <a:endParaRPr lang="en-GH" sz="2400" b="1" dirty="0">
              <a:latin typeface="Adobe Thai" panose="02040503050201020203" pitchFamily="18" charset="-34"/>
              <a:cs typeface="Adobe Thai" panose="02040503050201020203" pitchFamily="18" charset="-34"/>
            </a:endParaRPr>
          </a:p>
        </p:txBody>
      </p:sp>
      <p:sp>
        <p:nvSpPr>
          <p:cNvPr id="9" name="TextBox 8">
            <a:extLst>
              <a:ext uri="{FF2B5EF4-FFF2-40B4-BE49-F238E27FC236}">
                <a16:creationId xmlns:a16="http://schemas.microsoft.com/office/drawing/2014/main" id="{D5B4A9ED-9A6F-04AF-06C9-804068F628DC}"/>
              </a:ext>
            </a:extLst>
          </p:cNvPr>
          <p:cNvSpPr txBox="1"/>
          <p:nvPr/>
        </p:nvSpPr>
        <p:spPr>
          <a:xfrm>
            <a:off x="4903205" y="2182142"/>
            <a:ext cx="2385589" cy="461665"/>
          </a:xfrm>
          <a:prstGeom prst="rect">
            <a:avLst/>
          </a:prstGeom>
          <a:noFill/>
        </p:spPr>
        <p:txBody>
          <a:bodyPr wrap="none" rtlCol="0">
            <a:spAutoFit/>
          </a:bodyPr>
          <a:lstStyle/>
          <a:p>
            <a:r>
              <a:rPr lang="en-US" sz="2400" b="1" dirty="0">
                <a:latin typeface="Adobe Thai" panose="02040503050201020203" pitchFamily="18" charset="-34"/>
                <a:cs typeface="Adobe Thai" panose="02040503050201020203" pitchFamily="18" charset="-34"/>
              </a:rPr>
              <a:t>Rectified Linear Unit</a:t>
            </a:r>
            <a:endParaRPr lang="en-GH" sz="2400" b="1" dirty="0">
              <a:latin typeface="Adobe Thai" panose="02040503050201020203" pitchFamily="18" charset="-34"/>
              <a:cs typeface="Adobe Thai" panose="02040503050201020203" pitchFamily="18" charset="-34"/>
            </a:endParaRPr>
          </a:p>
        </p:txBody>
      </p:sp>
      <p:sp>
        <p:nvSpPr>
          <p:cNvPr id="10" name="TextBox 9">
            <a:extLst>
              <a:ext uri="{FF2B5EF4-FFF2-40B4-BE49-F238E27FC236}">
                <a16:creationId xmlns:a16="http://schemas.microsoft.com/office/drawing/2014/main" id="{8C1F9181-B800-A8AE-DBF7-95C81C30DE74}"/>
              </a:ext>
            </a:extLst>
          </p:cNvPr>
          <p:cNvSpPr txBox="1"/>
          <p:nvPr/>
        </p:nvSpPr>
        <p:spPr>
          <a:xfrm>
            <a:off x="9281283" y="2182140"/>
            <a:ext cx="739305" cy="461665"/>
          </a:xfrm>
          <a:prstGeom prst="rect">
            <a:avLst/>
          </a:prstGeom>
          <a:noFill/>
        </p:spPr>
        <p:txBody>
          <a:bodyPr wrap="none" rtlCol="0">
            <a:spAutoFit/>
          </a:bodyPr>
          <a:lstStyle/>
          <a:p>
            <a:r>
              <a:rPr lang="en-US" sz="2400" b="1" dirty="0">
                <a:latin typeface="Adobe Thai" panose="02040503050201020203" pitchFamily="18" charset="-34"/>
                <a:cs typeface="Adobe Thai" panose="02040503050201020203" pitchFamily="18" charset="-34"/>
              </a:rPr>
              <a:t>Tanh</a:t>
            </a:r>
            <a:endParaRPr lang="en-GH" sz="2400" b="1" dirty="0">
              <a:latin typeface="Adobe Thai" panose="02040503050201020203" pitchFamily="18" charset="-34"/>
              <a:cs typeface="Adobe Thai" panose="02040503050201020203" pitchFamily="18" charset="-34"/>
            </a:endParaRPr>
          </a:p>
        </p:txBody>
      </p:sp>
      <p:sp>
        <p:nvSpPr>
          <p:cNvPr id="11" name="TextBox 10">
            <a:extLst>
              <a:ext uri="{FF2B5EF4-FFF2-40B4-BE49-F238E27FC236}">
                <a16:creationId xmlns:a16="http://schemas.microsoft.com/office/drawing/2014/main" id="{E3D53007-958F-7FAD-2FDA-C5ECCE09F5C0}"/>
              </a:ext>
            </a:extLst>
          </p:cNvPr>
          <p:cNvSpPr txBox="1"/>
          <p:nvPr/>
        </p:nvSpPr>
        <p:spPr>
          <a:xfrm>
            <a:off x="767441" y="2765926"/>
            <a:ext cx="2857477" cy="2677656"/>
          </a:xfrm>
          <a:prstGeom prst="rect">
            <a:avLst/>
          </a:prstGeom>
          <a:noFill/>
        </p:spPr>
        <p:txBody>
          <a:bodyPr wrap="square" rtlCol="0">
            <a:spAutoFit/>
          </a:bodyPr>
          <a:lstStyle/>
          <a:p>
            <a:r>
              <a:rPr lang="en-US" sz="2400" dirty="0">
                <a:latin typeface="Adobe Thai" panose="02040503050201020203" pitchFamily="18" charset="-34"/>
                <a:cs typeface="Adobe Thai" panose="02040503050201020203" pitchFamily="18" charset="-34"/>
              </a:rPr>
              <a:t>Advantages</a:t>
            </a:r>
          </a:p>
          <a:p>
            <a:pPr marL="285750" indent="-285750">
              <a:buFont typeface="Arial" panose="020B0604020202020204" pitchFamily="34" charset="0"/>
              <a:buChar char="•"/>
            </a:pPr>
            <a:r>
              <a:rPr lang="en-US" sz="2400" dirty="0">
                <a:latin typeface="Adobe Thai" panose="02040503050201020203" pitchFamily="18" charset="-34"/>
                <a:cs typeface="Adobe Thai" panose="02040503050201020203" pitchFamily="18" charset="-34"/>
              </a:rPr>
              <a:t>Excellent for classification tasks</a:t>
            </a:r>
          </a:p>
          <a:p>
            <a:pPr marL="285750" indent="-285750">
              <a:buFont typeface="Arial" panose="020B0604020202020204" pitchFamily="34" charset="0"/>
              <a:buChar char="•"/>
            </a:pPr>
            <a:endParaRPr lang="en-US" sz="2400" dirty="0">
              <a:latin typeface="Adobe Thai" panose="02040503050201020203" pitchFamily="18" charset="-34"/>
              <a:cs typeface="Adobe Thai" panose="02040503050201020203" pitchFamily="18" charset="-34"/>
            </a:endParaRPr>
          </a:p>
          <a:p>
            <a:r>
              <a:rPr lang="en-US" sz="2400" dirty="0">
                <a:latin typeface="Adobe Thai" panose="02040503050201020203" pitchFamily="18" charset="-34"/>
                <a:cs typeface="Adobe Thai" panose="02040503050201020203" pitchFamily="18" charset="-34"/>
              </a:rPr>
              <a:t>Disadvantages</a:t>
            </a:r>
          </a:p>
          <a:p>
            <a:pPr marL="285750" indent="-285750">
              <a:buFont typeface="Arial" panose="020B0604020202020204" pitchFamily="34" charset="0"/>
              <a:buChar char="•"/>
            </a:pPr>
            <a:r>
              <a:rPr lang="en-US" sz="2400" dirty="0">
                <a:latin typeface="Adobe Thai" panose="02040503050201020203" pitchFamily="18" charset="-34"/>
                <a:cs typeface="Adobe Thai" panose="02040503050201020203" pitchFamily="18" charset="-34"/>
              </a:rPr>
              <a:t>Leads to Vanishing Gradient</a:t>
            </a:r>
            <a:endParaRPr lang="en-GH" sz="2400" dirty="0">
              <a:latin typeface="Adobe Thai" panose="02040503050201020203" pitchFamily="18" charset="-34"/>
              <a:cs typeface="Adobe Thai" panose="02040503050201020203" pitchFamily="18" charset="-34"/>
            </a:endParaRPr>
          </a:p>
        </p:txBody>
      </p:sp>
      <p:sp>
        <p:nvSpPr>
          <p:cNvPr id="12" name="TextBox 11">
            <a:extLst>
              <a:ext uri="{FF2B5EF4-FFF2-40B4-BE49-F238E27FC236}">
                <a16:creationId xmlns:a16="http://schemas.microsoft.com/office/drawing/2014/main" id="{8E94682B-57E5-09CE-883E-E14653B30EA8}"/>
              </a:ext>
            </a:extLst>
          </p:cNvPr>
          <p:cNvSpPr txBox="1"/>
          <p:nvPr/>
        </p:nvSpPr>
        <p:spPr>
          <a:xfrm>
            <a:off x="4533912" y="2830916"/>
            <a:ext cx="2857477" cy="3046988"/>
          </a:xfrm>
          <a:prstGeom prst="rect">
            <a:avLst/>
          </a:prstGeom>
          <a:noFill/>
        </p:spPr>
        <p:txBody>
          <a:bodyPr wrap="square" rtlCol="0">
            <a:spAutoFit/>
          </a:bodyPr>
          <a:lstStyle/>
          <a:p>
            <a:r>
              <a:rPr lang="en-US" sz="2400" dirty="0">
                <a:latin typeface="Adobe Thai" panose="02040503050201020203" pitchFamily="18" charset="-34"/>
                <a:cs typeface="Adobe Thai" panose="02040503050201020203" pitchFamily="18" charset="-34"/>
              </a:rPr>
              <a:t>Advantages</a:t>
            </a:r>
          </a:p>
          <a:p>
            <a:pPr marL="285750" indent="-285750">
              <a:buFont typeface="Arial" panose="020B0604020202020204" pitchFamily="34" charset="0"/>
              <a:buChar char="•"/>
            </a:pPr>
            <a:r>
              <a:rPr lang="en-US" sz="2400" dirty="0">
                <a:latin typeface="Adobe Thai" panose="02040503050201020203" pitchFamily="18" charset="-34"/>
                <a:cs typeface="Adobe Thai" panose="02040503050201020203" pitchFamily="18" charset="-34"/>
              </a:rPr>
              <a:t>Excellent for tasks with positive output (e.g. price prediction)</a:t>
            </a:r>
          </a:p>
          <a:p>
            <a:pPr marL="285750" indent="-285750">
              <a:buFont typeface="Arial" panose="020B0604020202020204" pitchFamily="34" charset="0"/>
              <a:buChar char="•"/>
            </a:pPr>
            <a:endParaRPr lang="en-US" sz="2400" dirty="0">
              <a:latin typeface="Adobe Thai" panose="02040503050201020203" pitchFamily="18" charset="-34"/>
              <a:cs typeface="Adobe Thai" panose="02040503050201020203" pitchFamily="18" charset="-34"/>
            </a:endParaRPr>
          </a:p>
          <a:p>
            <a:r>
              <a:rPr lang="en-US" sz="2400" dirty="0">
                <a:latin typeface="Adobe Thai" panose="02040503050201020203" pitchFamily="18" charset="-34"/>
                <a:cs typeface="Adobe Thai" panose="02040503050201020203" pitchFamily="18" charset="-34"/>
              </a:rPr>
              <a:t>Disadvantages</a:t>
            </a:r>
          </a:p>
          <a:p>
            <a:pPr marL="285750" indent="-285750">
              <a:buFont typeface="Arial" panose="020B0604020202020204" pitchFamily="34" charset="0"/>
              <a:buChar char="•"/>
            </a:pPr>
            <a:r>
              <a:rPr lang="en-US" sz="2400" dirty="0">
                <a:latin typeface="Adobe Thai" panose="02040503050201020203" pitchFamily="18" charset="-34"/>
                <a:cs typeface="Adobe Thai" panose="02040503050201020203" pitchFamily="18" charset="-34"/>
              </a:rPr>
              <a:t>Avoids vanishing gradient</a:t>
            </a:r>
            <a:endParaRPr lang="en-GH" sz="2400" dirty="0">
              <a:latin typeface="Adobe Thai" panose="02040503050201020203" pitchFamily="18" charset="-34"/>
              <a:cs typeface="Adobe Thai" panose="02040503050201020203" pitchFamily="18" charset="-34"/>
            </a:endParaRPr>
          </a:p>
        </p:txBody>
      </p:sp>
      <p:sp>
        <p:nvSpPr>
          <p:cNvPr id="13" name="TextBox 12">
            <a:extLst>
              <a:ext uri="{FF2B5EF4-FFF2-40B4-BE49-F238E27FC236}">
                <a16:creationId xmlns:a16="http://schemas.microsoft.com/office/drawing/2014/main" id="{15A838B5-C1B0-105D-25DF-071134E5DEF8}"/>
              </a:ext>
            </a:extLst>
          </p:cNvPr>
          <p:cNvSpPr txBox="1"/>
          <p:nvPr/>
        </p:nvSpPr>
        <p:spPr>
          <a:xfrm>
            <a:off x="8496323" y="2830916"/>
            <a:ext cx="2857477" cy="3046988"/>
          </a:xfrm>
          <a:prstGeom prst="rect">
            <a:avLst/>
          </a:prstGeom>
          <a:noFill/>
        </p:spPr>
        <p:txBody>
          <a:bodyPr wrap="square" rtlCol="0">
            <a:spAutoFit/>
          </a:bodyPr>
          <a:lstStyle/>
          <a:p>
            <a:r>
              <a:rPr lang="en-US" sz="2400" dirty="0">
                <a:latin typeface="Adobe Thai" panose="02040503050201020203" pitchFamily="18" charset="-34"/>
                <a:cs typeface="Adobe Thai" panose="02040503050201020203" pitchFamily="18" charset="-34"/>
              </a:rPr>
              <a:t>Advantages</a:t>
            </a:r>
          </a:p>
          <a:p>
            <a:pPr marL="285750" indent="-285750">
              <a:buFont typeface="Arial" panose="020B0604020202020204" pitchFamily="34" charset="0"/>
              <a:buChar char="•"/>
            </a:pPr>
            <a:r>
              <a:rPr lang="en-US" sz="2400" dirty="0">
                <a:latin typeface="Adobe Thai" panose="02040503050201020203" pitchFamily="18" charset="-34"/>
                <a:cs typeface="Adobe Thai" panose="02040503050201020203" pitchFamily="18" charset="-34"/>
              </a:rPr>
              <a:t>Suitable for Reinforcement Learning</a:t>
            </a:r>
          </a:p>
          <a:p>
            <a:pPr marL="285750" indent="-285750">
              <a:buFont typeface="Arial" panose="020B0604020202020204" pitchFamily="34" charset="0"/>
              <a:buChar char="•"/>
            </a:pPr>
            <a:endParaRPr lang="en-US" sz="2400" dirty="0">
              <a:latin typeface="Adobe Thai" panose="02040503050201020203" pitchFamily="18" charset="-34"/>
              <a:cs typeface="Adobe Thai" panose="02040503050201020203" pitchFamily="18" charset="-34"/>
            </a:endParaRPr>
          </a:p>
          <a:p>
            <a:r>
              <a:rPr lang="en-US" sz="2400" dirty="0">
                <a:latin typeface="Adobe Thai" panose="02040503050201020203" pitchFamily="18" charset="-34"/>
                <a:cs typeface="Adobe Thai" panose="02040503050201020203" pitchFamily="18" charset="-34"/>
              </a:rPr>
              <a:t>Disadvantages</a:t>
            </a:r>
          </a:p>
          <a:p>
            <a:pPr marL="285750" indent="-285750">
              <a:buFont typeface="Arial" panose="020B0604020202020204" pitchFamily="34" charset="0"/>
              <a:buChar char="•"/>
            </a:pPr>
            <a:r>
              <a:rPr lang="en-US" sz="2400" dirty="0">
                <a:latin typeface="Adobe Thai" panose="02040503050201020203" pitchFamily="18" charset="-34"/>
                <a:cs typeface="Adobe Thai" panose="02040503050201020203" pitchFamily="18" charset="-34"/>
              </a:rPr>
              <a:t>Leads to Vanishing Gradient</a:t>
            </a:r>
            <a:endParaRPr lang="en-GH" sz="2400" dirty="0">
              <a:latin typeface="Adobe Thai" panose="02040503050201020203" pitchFamily="18" charset="-34"/>
              <a:cs typeface="Adobe Thai" panose="02040503050201020203" pitchFamily="18" charset="-34"/>
            </a:endParaRPr>
          </a:p>
        </p:txBody>
      </p:sp>
    </p:spTree>
    <p:extLst>
      <p:ext uri="{BB962C8B-B14F-4D97-AF65-F5344CB8AC3E}">
        <p14:creationId xmlns:p14="http://schemas.microsoft.com/office/powerpoint/2010/main" val="3620549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1099</TotalTime>
  <Words>1011</Words>
  <Application>Microsoft Office PowerPoint</Application>
  <PresentationFormat>Widescreen</PresentationFormat>
  <Paragraphs>114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Adobe Thai</vt:lpstr>
      <vt:lpstr>Aptos</vt:lpstr>
      <vt:lpstr>Aptos Display</vt:lpstr>
      <vt:lpstr>Arial</vt:lpstr>
      <vt:lpstr>Office Theme</vt:lpstr>
      <vt:lpstr>Introduction to Neural Networks</vt:lpstr>
      <vt:lpstr>What is a Neural Network ?</vt:lpstr>
      <vt:lpstr>PowerPoint Presentation</vt:lpstr>
      <vt:lpstr>Neural Networks and The Brain</vt:lpstr>
      <vt:lpstr>Structure of Neural Networks</vt:lpstr>
      <vt:lpstr>The Neuron</vt:lpstr>
      <vt:lpstr>Forward Propagation</vt:lpstr>
      <vt:lpstr>Back Propagation</vt:lpstr>
      <vt:lpstr>Ways of Improving a Neural Network</vt:lpstr>
      <vt:lpstr>Ways of Improving a Neural Network</vt:lpstr>
      <vt:lpstr>Ways of Improving a Neural Network</vt:lpstr>
      <vt:lpstr>Regularization Techniques with Neural Networks</vt:lpstr>
      <vt:lpstr>Types of Neural Networks</vt:lpstr>
      <vt:lpstr>Limitations of Neural Networks</vt:lpstr>
      <vt:lpstr>Thank You!</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Osei-Asamoah</dc:creator>
  <cp:lastModifiedBy>Joel  Osei-Asamoah</cp:lastModifiedBy>
  <cp:revision>1</cp:revision>
  <dcterms:created xsi:type="dcterms:W3CDTF">2024-11-25T17:00:34Z</dcterms:created>
  <dcterms:modified xsi:type="dcterms:W3CDTF">2024-11-26T11:19:54Z</dcterms:modified>
</cp:coreProperties>
</file>