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3004800" cy="9753600"/>
  <p:notesSz cx="13004800" cy="9753600"/>
  <p:embeddedFontLst>
    <p:embeddedFont>
      <p:font typeface="Cambria Math" panose="02040503050406030204" pitchFamily="18" charset="0"/>
      <p:regular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94654"/>
  </p:normalViewPr>
  <p:slideViewPr>
    <p:cSldViewPr snapToGrid="0">
      <p:cViewPr varScale="1">
        <p:scale>
          <a:sx n="73" d="100"/>
          <a:sy n="73" d="100"/>
        </p:scale>
        <p:origin x="1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8" y="9103360"/>
            <a:ext cx="13001414" cy="650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9008805"/>
            <a:ext cx="13001414" cy="91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0432" y="1079398"/>
            <a:ext cx="10728960" cy="507187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1378" spc="-7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3387" y="6336883"/>
            <a:ext cx="10728960" cy="16256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413" cap="all" spc="284" baseline="0">
                <a:solidFill>
                  <a:schemeClr val="tx2"/>
                </a:solidFill>
                <a:latin typeface="+mj-lt"/>
              </a:defRPr>
            </a:lvl1pPr>
            <a:lvl2pPr marL="650230" indent="0" algn="ctr">
              <a:buNone/>
              <a:defRPr sz="3413"/>
            </a:lvl2pPr>
            <a:lvl3pPr marL="1300460" indent="0" algn="ctr">
              <a:buNone/>
              <a:defRPr sz="3413"/>
            </a:lvl3pPr>
            <a:lvl4pPr marL="1950690" indent="0" algn="ctr">
              <a:buNone/>
              <a:defRPr sz="2844"/>
            </a:lvl4pPr>
            <a:lvl5pPr marL="2600919" indent="0" algn="ctr">
              <a:buNone/>
              <a:defRPr sz="2844"/>
            </a:lvl5pPr>
            <a:lvl6pPr marL="3251149" indent="0" algn="ctr">
              <a:buNone/>
              <a:defRPr sz="2844"/>
            </a:lvl6pPr>
            <a:lvl7pPr marL="3901379" indent="0" algn="ctr">
              <a:buNone/>
              <a:defRPr sz="2844"/>
            </a:lvl7pPr>
            <a:lvl8pPr marL="4551609" indent="0" algn="ctr">
              <a:buNone/>
              <a:defRPr sz="2844"/>
            </a:lvl8pPr>
            <a:lvl9pPr marL="5201839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251D-3A18-4FFB-B26C-1F173860A43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833-7492-47F0-A9E7-4056980295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88169" y="6177280"/>
            <a:ext cx="1053388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07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251D-3A18-4FFB-B26C-1F173860A43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833-7492-47F0-A9E7-40569802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6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8" y="9103360"/>
            <a:ext cx="13001414" cy="650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9008805"/>
            <a:ext cx="13001414" cy="91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1" y="589909"/>
            <a:ext cx="2804160" cy="81883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1" y="589908"/>
            <a:ext cx="8249920" cy="8188331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251D-3A18-4FFB-B26C-1F173860A43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833-7492-47F0-A9E7-40569802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17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00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251D-3A18-4FFB-B26C-1F173860A43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833-7492-47F0-A9E7-40569802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0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8" y="9103360"/>
            <a:ext cx="13001414" cy="650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9008805"/>
            <a:ext cx="13001414" cy="91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32" y="1079398"/>
            <a:ext cx="10728960" cy="5071872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137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0432" y="6333338"/>
            <a:ext cx="10728960" cy="16256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413" cap="all" spc="284" baseline="0">
                <a:solidFill>
                  <a:schemeClr val="tx2"/>
                </a:solidFill>
                <a:latin typeface="+mj-lt"/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251D-3A18-4FFB-B26C-1F173860A43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833-7492-47F0-A9E7-4056980295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88169" y="6177280"/>
            <a:ext cx="1053388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70432" y="407615"/>
            <a:ext cx="10728960" cy="20632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432" y="2625044"/>
            <a:ext cx="5266944" cy="5722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2448" y="2625047"/>
            <a:ext cx="5266944" cy="57221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251D-3A18-4FFB-B26C-1F173860A43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833-7492-47F0-A9E7-40569802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7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70432" y="407615"/>
            <a:ext cx="10728960" cy="20632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0432" y="2625496"/>
            <a:ext cx="5266944" cy="1047157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44" b="0" cap="all" baseline="0">
                <a:solidFill>
                  <a:schemeClr val="tx2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0432" y="3672653"/>
            <a:ext cx="5266944" cy="4674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2448" y="2625496"/>
            <a:ext cx="5266944" cy="1047157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844" b="0" cap="all" baseline="0">
                <a:solidFill>
                  <a:schemeClr val="tx2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2448" y="3672653"/>
            <a:ext cx="5266944" cy="4674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251D-3A18-4FFB-B26C-1F173860A43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833-7492-47F0-A9E7-40569802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3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251D-3A18-4FFB-B26C-1F173860A43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833-7492-47F0-A9E7-40569802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0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88" y="9103360"/>
            <a:ext cx="13001414" cy="650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8" y="9008805"/>
            <a:ext cx="13001414" cy="91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251D-3A18-4FFB-B26C-1F173860A43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833-7492-47F0-A9E7-40569802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0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320843" cy="975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309409" y="0"/>
            <a:ext cx="68275" cy="97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845311"/>
            <a:ext cx="3413760" cy="3251200"/>
          </a:xfrm>
        </p:spPr>
        <p:txBody>
          <a:bodyPr anchor="b">
            <a:normAutofit/>
          </a:bodyPr>
          <a:lstStyle>
            <a:lvl1pPr>
              <a:defRPr sz="512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227" y="1040384"/>
            <a:ext cx="7124470" cy="747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7680" y="4161536"/>
            <a:ext cx="3413760" cy="480586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133">
                <a:solidFill>
                  <a:srgbClr val="FFFFFF"/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6547" y="9187252"/>
            <a:ext cx="2793078" cy="519289"/>
          </a:xfrm>
        </p:spPr>
        <p:txBody>
          <a:bodyPr/>
          <a:lstStyle>
            <a:lvl1pPr algn="l">
              <a:defRPr/>
            </a:lvl1pPr>
          </a:lstStyle>
          <a:p>
            <a:fld id="{1034251D-3A18-4FFB-B26C-1F173860A43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20640" y="9187252"/>
            <a:ext cx="4958080" cy="519289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35F833-7492-47F0-A9E7-40569802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0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7044267"/>
            <a:ext cx="13001414" cy="27093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8" y="6990330"/>
            <a:ext cx="13001414" cy="91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32" y="7217664"/>
            <a:ext cx="10793984" cy="1170432"/>
          </a:xfrm>
        </p:spPr>
        <p:txBody>
          <a:bodyPr tIns="0" bIns="0" anchor="b">
            <a:noAutofit/>
          </a:bodyPr>
          <a:lstStyle>
            <a:lvl1pPr>
              <a:defRPr sz="512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0"/>
            <a:ext cx="13004784" cy="6990330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4551">
                <a:solidFill>
                  <a:schemeClr val="bg1"/>
                </a:solidFill>
              </a:defRPr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431" y="8401101"/>
            <a:ext cx="10793984" cy="84531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853"/>
              </a:spcAft>
              <a:buNone/>
              <a:defRPr sz="2133">
                <a:solidFill>
                  <a:srgbClr val="FFFFFF"/>
                </a:solidFill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4251D-3A18-4FFB-B26C-1F173860A43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5F833-7492-47F0-A9E7-40569802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5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9103360"/>
            <a:ext cx="13004801" cy="650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9008804"/>
            <a:ext cx="13004801" cy="93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0432" y="407615"/>
            <a:ext cx="10728960" cy="20632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0431" y="2625044"/>
            <a:ext cx="10728961" cy="57221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0434" y="9187252"/>
            <a:ext cx="263708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rgbClr val="FFFFFF"/>
                </a:solidFill>
              </a:defRPr>
            </a:lvl1pPr>
          </a:lstStyle>
          <a:p>
            <a:fld id="{1034251D-3A18-4FFB-B26C-1F173860A43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1932" y="9187252"/>
            <a:ext cx="5144324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0490" y="9187252"/>
            <a:ext cx="1399494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3">
                <a:solidFill>
                  <a:srgbClr val="FFFFFF"/>
                </a:solidFill>
              </a:defRPr>
            </a:lvl1pPr>
          </a:lstStyle>
          <a:p>
            <a:fld id="{3A35F833-7492-47F0-A9E7-40569802958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273101" y="2471602"/>
            <a:ext cx="1063142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75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1300460" rtl="0" eaLnBrk="1" latinLnBrk="0" hangingPunct="1">
        <a:lnSpc>
          <a:spcPct val="85000"/>
        </a:lnSpc>
        <a:spcBef>
          <a:spcPct val="0"/>
        </a:spcBef>
        <a:buNone/>
        <a:defRPr sz="6827" kern="1200" spc="-7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30046" indent="-130046" algn="l" defTabSz="1300460" rtl="0" eaLnBrk="1" latinLnBrk="0" hangingPunct="1">
        <a:lnSpc>
          <a:spcPct val="90000"/>
        </a:lnSpc>
        <a:spcBef>
          <a:spcPts val="1707"/>
        </a:spcBef>
        <a:spcAft>
          <a:spcPts val="284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4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6193" indent="-260092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25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6285" indent="-260092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66377" indent="-260092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26469" indent="-260092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564420" indent="-325115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848860" indent="-325115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33300" indent="-325115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17740" indent="-325115" algn="l" defTabSz="1300460" rtl="0" eaLnBrk="1" latinLnBrk="0" hangingPunct="1">
        <a:lnSpc>
          <a:spcPct val="90000"/>
        </a:lnSpc>
        <a:spcBef>
          <a:spcPts val="284"/>
        </a:spcBef>
        <a:spcAft>
          <a:spcPts val="569"/>
        </a:spcAft>
        <a:buClr>
          <a:schemeClr val="accent1"/>
        </a:buClr>
        <a:buFont typeface="Calibri" pitchFamily="34" charset="0"/>
        <a:buChar char="◦"/>
        <a:defRPr sz="199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dditive_smoothing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naive_bayes.html" TargetMode="Externa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naive_bayes.html" TargetMode="External"/><Relationship Id="rId2" Type="http://schemas.openxmlformats.org/officeDocument/2006/relationships/hyperlink" Target="https://en.wikipedia.org/wiki/Naive_Bayes_classifier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n.wikipedia.org/wiki/Bayes%27_theore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Freeform 102"/>
          <p:cNvSpPr/>
          <p:nvPr/>
        </p:nvSpPr>
        <p:spPr>
          <a:xfrm flipV="1">
            <a:off x="507999" y="51816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4673599" y="51815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" name="Freeform 103"/>
          <p:cNvSpPr/>
          <p:nvPr/>
        </p:nvSpPr>
        <p:spPr>
          <a:xfrm flipV="1">
            <a:off x="507999" y="51816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4673599" y="5181599"/>
                </a:moveTo>
              </a:path>
            </a:pathLst>
          </a:custGeom>
          <a:noFill/>
          <a:ln w="12699" cap="flat" cmpd="sng">
            <a:solidFill>
              <a:srgbClr val="444444">
                <a:alpha val="29800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" name="Freeform 104"/>
          <p:cNvSpPr/>
          <p:nvPr/>
        </p:nvSpPr>
        <p:spPr>
          <a:xfrm flipV="1">
            <a:off x="11633249" y="8978381"/>
            <a:ext cx="1371549" cy="775224"/>
          </a:xfrm>
          <a:custGeom>
            <a:avLst/>
            <a:gdLst/>
            <a:ahLst/>
            <a:cxnLst/>
            <a:rect l="0" t="0" r="0" b="0"/>
            <a:pathLst>
              <a:path w="696747400" h="393814300">
                <a:moveTo>
                  <a:pt x="0" y="393814300"/>
                </a:moveTo>
                <a:lnTo>
                  <a:pt x="696747400" y="393814300"/>
                </a:lnTo>
                <a:lnTo>
                  <a:pt x="696747400" y="0"/>
                </a:lnTo>
                <a:lnTo>
                  <a:pt x="0" y="0"/>
                </a:lnTo>
                <a:close/>
                <a:moveTo>
                  <a:pt x="-1348673722" y="0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6" name="Freeform 106"/>
          <p:cNvSpPr/>
          <p:nvPr/>
        </p:nvSpPr>
        <p:spPr>
          <a:xfrm flipV="1">
            <a:off x="4788349" y="5324275"/>
            <a:ext cx="3428099" cy="925799"/>
          </a:xfrm>
          <a:custGeom>
            <a:avLst/>
            <a:gdLst/>
            <a:ahLst/>
            <a:cxnLst/>
            <a:rect l="0" t="0" r="0" b="0"/>
            <a:pathLst>
              <a:path w="1741474800" h="470306400">
                <a:moveTo>
                  <a:pt x="0" y="470306400"/>
                </a:moveTo>
                <a:lnTo>
                  <a:pt x="1741474800" y="470306400"/>
                </a:lnTo>
                <a:lnTo>
                  <a:pt x="1741474800" y="0"/>
                </a:lnTo>
                <a:lnTo>
                  <a:pt x="0" y="0"/>
                </a:lnTo>
                <a:close/>
                <a:moveTo>
                  <a:pt x="272249900" y="0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7" name="Freeform 107"/>
          <p:cNvSpPr/>
          <p:nvPr/>
        </p:nvSpPr>
        <p:spPr>
          <a:xfrm flipV="1">
            <a:off x="5335349" y="3423350"/>
            <a:ext cx="2334099" cy="1495775"/>
          </a:xfrm>
          <a:custGeom>
            <a:avLst/>
            <a:gdLst/>
            <a:ahLst/>
            <a:cxnLst/>
            <a:rect l="0" t="0" r="0" b="0"/>
            <a:pathLst>
              <a:path w="1185722800" h="759853898">
                <a:moveTo>
                  <a:pt x="0" y="759853898"/>
                </a:moveTo>
                <a:lnTo>
                  <a:pt x="1185722800" y="759853898"/>
                </a:lnTo>
                <a:lnTo>
                  <a:pt x="1185722800" y="0"/>
                </a:lnTo>
                <a:lnTo>
                  <a:pt x="0" y="0"/>
                </a:lnTo>
                <a:close/>
                <a:moveTo>
                  <a:pt x="-971296000" y="0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8" name="Picture 10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70376" y="2631265"/>
            <a:ext cx="3437947" cy="2311844"/>
          </a:xfrm>
          <a:prstGeom prst="rect">
            <a:avLst/>
          </a:prstGeom>
          <a:noFill/>
        </p:spPr>
      </p:pic>
      <p:sp>
        <p:nvSpPr>
          <p:cNvPr id="109" name="Rectangle 109"/>
          <p:cNvSpPr/>
          <p:nvPr/>
        </p:nvSpPr>
        <p:spPr>
          <a:xfrm>
            <a:off x="5121614" y="5500327"/>
            <a:ext cx="2878993" cy="6155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000" b="0" i="0" spc="0" baseline="0" dirty="0">
                <a:solidFill>
                  <a:srgbClr val="606060"/>
                </a:solidFill>
                <a:latin typeface="Arial"/>
              </a:rPr>
              <a:t>Naive Bayes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6AB15B-CE3D-94C8-79D8-1B7466F19F51}"/>
              </a:ext>
            </a:extLst>
          </p:cNvPr>
          <p:cNvSpPr txBox="1"/>
          <p:nvPr/>
        </p:nvSpPr>
        <p:spPr>
          <a:xfrm>
            <a:off x="5121614" y="6944752"/>
            <a:ext cx="7352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Isaac Osei Nyantakyi, PH.D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Freeform 281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2" name="Freeform 282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3" name="Freeform 283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4" name="Freeform 284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noFill/>
          <a:ln w="761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5" name="Freeform 285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6" name="Freeform 286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7" name="Freeform 287"/>
          <p:cNvSpPr/>
          <p:nvPr/>
        </p:nvSpPr>
        <p:spPr>
          <a:xfrm flipV="1">
            <a:off x="431799" y="9297900"/>
            <a:ext cx="9563399" cy="393599"/>
          </a:xfrm>
          <a:custGeom>
            <a:avLst/>
            <a:gdLst/>
            <a:ahLst/>
            <a:cxnLst/>
            <a:rect l="0" t="0" r="0" b="0"/>
            <a:pathLst>
              <a:path w="9563399" h="393599">
                <a:moveTo>
                  <a:pt x="0" y="393599"/>
                </a:moveTo>
                <a:lnTo>
                  <a:pt x="9563399" y="393599"/>
                </a:lnTo>
                <a:lnTo>
                  <a:pt x="9563399" y="0"/>
                </a:lnTo>
                <a:lnTo>
                  <a:pt x="0" y="0"/>
                </a:lnTo>
                <a:close/>
                <a:moveTo>
                  <a:pt x="8866099" y="96914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8" name="Freeform 288"/>
          <p:cNvSpPr/>
          <p:nvPr/>
        </p:nvSpPr>
        <p:spPr>
          <a:xfrm flipV="1">
            <a:off x="10239474" y="9339263"/>
            <a:ext cx="2257424" cy="371474"/>
          </a:xfrm>
          <a:custGeom>
            <a:avLst/>
            <a:gdLst/>
            <a:ahLst/>
            <a:cxnLst/>
            <a:rect l="0" t="0" r="0" b="0"/>
            <a:pathLst>
              <a:path w="1146771900" h="188709300">
                <a:moveTo>
                  <a:pt x="0" y="188709300"/>
                </a:moveTo>
                <a:lnTo>
                  <a:pt x="1146771900" y="188709300"/>
                </a:lnTo>
                <a:lnTo>
                  <a:pt x="1146771900" y="0"/>
                </a:lnTo>
                <a:lnTo>
                  <a:pt x="0" y="0"/>
                </a:lnTo>
                <a:close/>
                <a:moveTo>
                  <a:pt x="-457307950" y="0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0" name="Freeform 290"/>
          <p:cNvSpPr/>
          <p:nvPr/>
        </p:nvSpPr>
        <p:spPr>
          <a:xfrm flipV="1">
            <a:off x="703099" y="1798275"/>
            <a:ext cx="11598599" cy="474899"/>
          </a:xfrm>
          <a:custGeom>
            <a:avLst/>
            <a:gdLst/>
            <a:ahLst/>
            <a:cxnLst/>
            <a:rect l="0" t="0" r="0" b="0"/>
            <a:pathLst>
              <a:path w="11598599" h="474899">
                <a:moveTo>
                  <a:pt x="0" y="474899"/>
                </a:moveTo>
                <a:lnTo>
                  <a:pt x="11598599" y="474899"/>
                </a:lnTo>
                <a:lnTo>
                  <a:pt x="11598599" y="0"/>
                </a:lnTo>
                <a:lnTo>
                  <a:pt x="0" y="0"/>
                </a:lnTo>
                <a:close/>
                <a:moveTo>
                  <a:pt x="1095174" y="227317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1" name="Freeform 291"/>
          <p:cNvSpPr/>
          <p:nvPr/>
        </p:nvSpPr>
        <p:spPr>
          <a:xfrm flipV="1">
            <a:off x="783349" y="2440788"/>
            <a:ext cx="11598599" cy="2355599"/>
          </a:xfrm>
          <a:custGeom>
            <a:avLst/>
            <a:gdLst/>
            <a:ahLst/>
            <a:cxnLst/>
            <a:rect l="0" t="0" r="0" b="0"/>
            <a:pathLst>
              <a:path w="11598599" h="2355599">
                <a:moveTo>
                  <a:pt x="0" y="2355599"/>
                </a:moveTo>
                <a:lnTo>
                  <a:pt x="11598599" y="2355599"/>
                </a:lnTo>
                <a:lnTo>
                  <a:pt x="11598599" y="0"/>
                </a:lnTo>
                <a:lnTo>
                  <a:pt x="0" y="0"/>
                </a:lnTo>
                <a:close/>
                <a:moveTo>
                  <a:pt x="1657437" y="4796387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2" name="Freeform 292"/>
          <p:cNvSpPr/>
          <p:nvPr/>
        </p:nvSpPr>
        <p:spPr>
          <a:xfrm flipV="1">
            <a:off x="507999" y="419075"/>
            <a:ext cx="11988899" cy="1169099"/>
          </a:xfrm>
          <a:custGeom>
            <a:avLst/>
            <a:gdLst/>
            <a:ahLst/>
            <a:cxnLst/>
            <a:rect l="0" t="0" r="0" b="0"/>
            <a:pathLst>
              <a:path w="11988899" h="1169099">
                <a:moveTo>
                  <a:pt x="0" y="1169099"/>
                </a:moveTo>
                <a:lnTo>
                  <a:pt x="11988899" y="1169099"/>
                </a:lnTo>
                <a:lnTo>
                  <a:pt x="11988899" y="0"/>
                </a:lnTo>
                <a:lnTo>
                  <a:pt x="0" y="0"/>
                </a:lnTo>
                <a:close/>
                <a:moveTo>
                  <a:pt x="-88925" y="158817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3" name="Freeform 293"/>
          <p:cNvSpPr/>
          <p:nvPr/>
        </p:nvSpPr>
        <p:spPr>
          <a:xfrm flipV="1">
            <a:off x="863587" y="4968825"/>
            <a:ext cx="11438124" cy="4171549"/>
          </a:xfrm>
          <a:custGeom>
            <a:avLst/>
            <a:gdLst/>
            <a:ahLst/>
            <a:cxnLst/>
            <a:rect l="0" t="0" r="0" b="0"/>
            <a:pathLst>
              <a:path w="11438124" h="4171549">
                <a:moveTo>
                  <a:pt x="0" y="4171549"/>
                </a:moveTo>
                <a:lnTo>
                  <a:pt x="11438124" y="4171549"/>
                </a:lnTo>
                <a:lnTo>
                  <a:pt x="11438124" y="0"/>
                </a:lnTo>
                <a:lnTo>
                  <a:pt x="0" y="0"/>
                </a:lnTo>
                <a:close/>
                <a:moveTo>
                  <a:pt x="4105237" y="914037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94" name="Picture 18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3573" y="4749137"/>
            <a:ext cx="11438125" cy="4171550"/>
          </a:xfrm>
          <a:prstGeom prst="rect">
            <a:avLst/>
          </a:prstGeom>
          <a:noFill/>
        </p:spPr>
      </p:pic>
      <p:sp>
        <p:nvSpPr>
          <p:cNvPr id="295" name="Rectangle 295"/>
          <p:cNvSpPr/>
          <p:nvPr/>
        </p:nvSpPr>
        <p:spPr>
          <a:xfrm>
            <a:off x="479425" y="9255966"/>
            <a:ext cx="5868618" cy="5061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600" b="0" i="0" spc="0" baseline="0" dirty="0">
                <a:solidFill>
                  <a:srgbClr val="606060"/>
                </a:solidFill>
                <a:latin typeface="Arial"/>
              </a:rPr>
              <a:t>Machine Learning - Naive Bayes</a:t>
            </a:r>
          </a:p>
        </p:txBody>
      </p:sp>
      <p:sp>
        <p:nvSpPr>
          <p:cNvPr id="296" name="Rectangle 296"/>
          <p:cNvSpPr/>
          <p:nvPr/>
        </p:nvSpPr>
        <p:spPr>
          <a:xfrm>
            <a:off x="788825" y="1879744"/>
            <a:ext cx="10475061" cy="3374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1" i="0" spc="0" baseline="0" dirty="0">
                <a:solidFill>
                  <a:srgbClr val="606060"/>
                </a:solidFill>
                <a:latin typeface="Arial"/>
              </a:rPr>
              <a:t>Problem: Players will play if weather is sunny. Is this statement is correct?</a:t>
            </a:r>
          </a:p>
        </p:txBody>
      </p:sp>
      <p:sp>
        <p:nvSpPr>
          <p:cNvPr id="297" name="Rectangle 297"/>
          <p:cNvSpPr/>
          <p:nvPr/>
        </p:nvSpPr>
        <p:spPr>
          <a:xfrm>
            <a:off x="869075" y="2532060"/>
            <a:ext cx="8366759" cy="7273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0" baseline="0" dirty="0">
                <a:solidFill>
                  <a:srgbClr val="606060"/>
                </a:solidFill>
                <a:latin typeface="Consolas"/>
              </a:rPr>
              <a:t>P(No | Sunny) = P( Sunny | No) * P(No) / P (Sunny)</a:t>
            </a:r>
          </a:p>
          <a:p>
            <a:pPr marL="0">
              <a:lnSpc>
                <a:spcPts val="2850"/>
              </a:lnSpc>
            </a:pPr>
            <a:r>
              <a:rPr lang="en-US" sz="2400" b="0" i="0" spc="0" baseline="0" dirty="0">
                <a:solidFill>
                  <a:srgbClr val="606060"/>
                </a:solidFill>
                <a:latin typeface="Consolas"/>
              </a:rPr>
              <a:t>Here we have </a:t>
            </a:r>
          </a:p>
        </p:txBody>
      </p:sp>
      <p:sp>
        <p:nvSpPr>
          <p:cNvPr id="298" name="Rectangle 298"/>
          <p:cNvSpPr/>
          <p:nvPr/>
        </p:nvSpPr>
        <p:spPr>
          <a:xfrm>
            <a:off x="1326275" y="3255960"/>
            <a:ext cx="4518050" cy="7273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0" baseline="0" dirty="0">
                <a:solidFill>
                  <a:srgbClr val="606060"/>
                </a:solidFill>
                <a:latin typeface="Consolas"/>
              </a:rPr>
              <a:t>P (Sunny |No) = 2/5 = 0.4, </a:t>
            </a:r>
          </a:p>
          <a:p>
            <a:pPr marL="0">
              <a:lnSpc>
                <a:spcPts val="2850"/>
              </a:lnSpc>
            </a:pPr>
            <a:r>
              <a:rPr lang="en-US" sz="2400" b="0" i="0" spc="0" baseline="0" dirty="0">
                <a:solidFill>
                  <a:srgbClr val="606060"/>
                </a:solidFill>
                <a:latin typeface="Consolas"/>
              </a:rPr>
              <a:t>P(Sunny) = 5/14 = 0.36, </a:t>
            </a:r>
          </a:p>
        </p:txBody>
      </p:sp>
      <p:sp>
        <p:nvSpPr>
          <p:cNvPr id="299" name="Rectangle 299"/>
          <p:cNvSpPr/>
          <p:nvPr/>
        </p:nvSpPr>
        <p:spPr>
          <a:xfrm>
            <a:off x="1326275" y="3979860"/>
            <a:ext cx="3179368" cy="36539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0" baseline="0" dirty="0">
                <a:solidFill>
                  <a:srgbClr val="606060"/>
                </a:solidFill>
                <a:latin typeface="Consolas"/>
              </a:rPr>
              <a:t>P( No)= 5/14 = 0.36</a:t>
            </a:r>
          </a:p>
        </p:txBody>
      </p:sp>
      <p:sp>
        <p:nvSpPr>
          <p:cNvPr id="300" name="Rectangle 300"/>
          <p:cNvSpPr/>
          <p:nvPr/>
        </p:nvSpPr>
        <p:spPr>
          <a:xfrm>
            <a:off x="869075" y="4341810"/>
            <a:ext cx="10876788" cy="36539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0" baseline="0" dirty="0">
                <a:solidFill>
                  <a:srgbClr val="606060"/>
                </a:solidFill>
                <a:latin typeface="Consolas"/>
              </a:rPr>
              <a:t>Now, P (No | Sunny) = 0.4 * 0.36 / 0.36 = 0.40, (low probability)</a:t>
            </a:r>
          </a:p>
        </p:txBody>
      </p:sp>
      <p:sp>
        <p:nvSpPr>
          <p:cNvPr id="301" name="Rectangle 301"/>
          <p:cNvSpPr/>
          <p:nvPr/>
        </p:nvSpPr>
        <p:spPr>
          <a:xfrm>
            <a:off x="508000" y="712794"/>
            <a:ext cx="8955404" cy="702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000" b="0" i="0" spc="0" baseline="0" dirty="0">
                <a:solidFill>
                  <a:srgbClr val="606060"/>
                </a:solidFill>
                <a:latin typeface="Arial"/>
              </a:rPr>
              <a:t>How Naive Bayes algorithm works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Freeform 304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5" name="Freeform 305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6" name="Freeform 306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7" name="Freeform 307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noFill/>
          <a:ln w="761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8" name="Freeform 308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9" name="Freeform 309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0" name="Freeform 310"/>
          <p:cNvSpPr/>
          <p:nvPr/>
        </p:nvSpPr>
        <p:spPr>
          <a:xfrm flipV="1">
            <a:off x="431799" y="9297900"/>
            <a:ext cx="9563399" cy="393599"/>
          </a:xfrm>
          <a:custGeom>
            <a:avLst/>
            <a:gdLst/>
            <a:ahLst/>
            <a:cxnLst/>
            <a:rect l="0" t="0" r="0" b="0"/>
            <a:pathLst>
              <a:path w="9563399" h="393599">
                <a:moveTo>
                  <a:pt x="0" y="393599"/>
                </a:moveTo>
                <a:lnTo>
                  <a:pt x="9563399" y="393599"/>
                </a:lnTo>
                <a:lnTo>
                  <a:pt x="9563399" y="0"/>
                </a:lnTo>
                <a:lnTo>
                  <a:pt x="0" y="0"/>
                </a:lnTo>
                <a:close/>
                <a:moveTo>
                  <a:pt x="8866099" y="96914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1" name="Freeform 311"/>
          <p:cNvSpPr/>
          <p:nvPr/>
        </p:nvSpPr>
        <p:spPr>
          <a:xfrm flipV="1">
            <a:off x="10239474" y="9339263"/>
            <a:ext cx="2257424" cy="371474"/>
          </a:xfrm>
          <a:custGeom>
            <a:avLst/>
            <a:gdLst/>
            <a:ahLst/>
            <a:cxnLst/>
            <a:rect l="0" t="0" r="0" b="0"/>
            <a:pathLst>
              <a:path w="1146771900" h="188709300">
                <a:moveTo>
                  <a:pt x="0" y="188709300"/>
                </a:moveTo>
                <a:lnTo>
                  <a:pt x="1146771900" y="188709300"/>
                </a:lnTo>
                <a:lnTo>
                  <a:pt x="1146771900" y="0"/>
                </a:lnTo>
                <a:lnTo>
                  <a:pt x="0" y="0"/>
                </a:lnTo>
                <a:close/>
                <a:moveTo>
                  <a:pt x="-457307950" y="0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3" name="Freeform 313"/>
          <p:cNvSpPr/>
          <p:nvPr/>
        </p:nvSpPr>
        <p:spPr>
          <a:xfrm flipV="1">
            <a:off x="191237" y="7684450"/>
            <a:ext cx="1765799" cy="474899"/>
          </a:xfrm>
          <a:custGeom>
            <a:avLst/>
            <a:gdLst/>
            <a:ahLst/>
            <a:cxnLst/>
            <a:rect l="0" t="0" r="0" b="0"/>
            <a:pathLst>
              <a:path w="897026351" h="241249200">
                <a:moveTo>
                  <a:pt x="0" y="241249200"/>
                </a:moveTo>
                <a:lnTo>
                  <a:pt x="897026351" y="241249200"/>
                </a:lnTo>
                <a:lnTo>
                  <a:pt x="897026351" y="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4" name="Freeform 314"/>
          <p:cNvSpPr/>
          <p:nvPr/>
        </p:nvSpPr>
        <p:spPr>
          <a:xfrm flipV="1">
            <a:off x="507999" y="419075"/>
            <a:ext cx="11988899" cy="1169099"/>
          </a:xfrm>
          <a:custGeom>
            <a:avLst/>
            <a:gdLst/>
            <a:ahLst/>
            <a:cxnLst/>
            <a:rect l="0" t="0" r="0" b="0"/>
            <a:pathLst>
              <a:path w="11988899" h="1169099">
                <a:moveTo>
                  <a:pt x="0" y="1169099"/>
                </a:moveTo>
                <a:lnTo>
                  <a:pt x="11988899" y="1169099"/>
                </a:lnTo>
                <a:lnTo>
                  <a:pt x="11988899" y="0"/>
                </a:lnTo>
                <a:lnTo>
                  <a:pt x="0" y="0"/>
                </a:lnTo>
                <a:close/>
                <a:moveTo>
                  <a:pt x="-88925" y="158817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5" name="Freeform 315"/>
          <p:cNvSpPr/>
          <p:nvPr/>
        </p:nvSpPr>
        <p:spPr>
          <a:xfrm flipV="1">
            <a:off x="1797525" y="2182326"/>
            <a:ext cx="9409725" cy="5388949"/>
          </a:xfrm>
          <a:custGeom>
            <a:avLst/>
            <a:gdLst/>
            <a:ahLst/>
            <a:cxnLst/>
            <a:rect l="0" t="0" r="0" b="0"/>
            <a:pathLst>
              <a:path w="9409725" h="5388949">
                <a:moveTo>
                  <a:pt x="0" y="5388949"/>
                </a:moveTo>
                <a:lnTo>
                  <a:pt x="9409725" y="5388949"/>
                </a:lnTo>
                <a:lnTo>
                  <a:pt x="9409725" y="0"/>
                </a:lnTo>
                <a:lnTo>
                  <a:pt x="0" y="0"/>
                </a:lnTo>
                <a:close/>
                <a:moveTo>
                  <a:pt x="384799" y="757127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16" name="Picture 31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53579" y="2268375"/>
            <a:ext cx="9409726" cy="5388950"/>
          </a:xfrm>
          <a:prstGeom prst="rect">
            <a:avLst/>
          </a:prstGeom>
          <a:noFill/>
        </p:spPr>
      </p:pic>
      <p:sp>
        <p:nvSpPr>
          <p:cNvPr id="317" name="Freeform 317"/>
          <p:cNvSpPr/>
          <p:nvPr/>
        </p:nvSpPr>
        <p:spPr>
          <a:xfrm flipV="1">
            <a:off x="1943474" y="7657325"/>
            <a:ext cx="1370099" cy="474899"/>
          </a:xfrm>
          <a:custGeom>
            <a:avLst/>
            <a:gdLst/>
            <a:ahLst/>
            <a:cxnLst/>
            <a:rect l="0" t="0" r="0" b="0"/>
            <a:pathLst>
              <a:path w="696010800" h="241249200">
                <a:moveTo>
                  <a:pt x="0" y="241249200"/>
                </a:moveTo>
                <a:lnTo>
                  <a:pt x="696010800" y="241249200"/>
                </a:lnTo>
                <a:lnTo>
                  <a:pt x="696010800" y="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8" name="Freeform 318"/>
          <p:cNvSpPr/>
          <p:nvPr/>
        </p:nvSpPr>
        <p:spPr>
          <a:xfrm flipV="1">
            <a:off x="3669474" y="7657325"/>
            <a:ext cx="1370099" cy="474899"/>
          </a:xfrm>
          <a:custGeom>
            <a:avLst/>
            <a:gdLst/>
            <a:ahLst/>
            <a:cxnLst/>
            <a:rect l="0" t="0" r="0" b="0"/>
            <a:pathLst>
              <a:path w="696010800" h="241249200">
                <a:moveTo>
                  <a:pt x="0" y="241249200"/>
                </a:moveTo>
                <a:lnTo>
                  <a:pt x="696010800" y="241249200"/>
                </a:lnTo>
                <a:lnTo>
                  <a:pt x="696010800" y="0"/>
                </a:lnTo>
                <a:lnTo>
                  <a:pt x="0" y="0"/>
                </a:lnTo>
                <a:close/>
                <a:moveTo>
                  <a:pt x="2025827800" y="0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9" name="Freeform 319"/>
          <p:cNvSpPr/>
          <p:nvPr/>
        </p:nvSpPr>
        <p:spPr>
          <a:xfrm flipV="1">
            <a:off x="5503999" y="7657325"/>
            <a:ext cx="1370099" cy="474899"/>
          </a:xfrm>
          <a:custGeom>
            <a:avLst/>
            <a:gdLst/>
            <a:ahLst/>
            <a:cxnLst/>
            <a:rect l="0" t="0" r="0" b="0"/>
            <a:pathLst>
              <a:path w="696010800" h="241249200">
                <a:moveTo>
                  <a:pt x="0" y="241249200"/>
                </a:moveTo>
                <a:lnTo>
                  <a:pt x="696010800" y="241249200"/>
                </a:lnTo>
                <a:lnTo>
                  <a:pt x="696010800" y="0"/>
                </a:lnTo>
                <a:lnTo>
                  <a:pt x="0" y="0"/>
                </a:lnTo>
                <a:close/>
                <a:moveTo>
                  <a:pt x="1093889100" y="0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0" name="Freeform 320"/>
          <p:cNvSpPr/>
          <p:nvPr/>
        </p:nvSpPr>
        <p:spPr>
          <a:xfrm flipV="1">
            <a:off x="7501299" y="7657325"/>
            <a:ext cx="1370099" cy="474899"/>
          </a:xfrm>
          <a:custGeom>
            <a:avLst/>
            <a:gdLst/>
            <a:ahLst/>
            <a:cxnLst/>
            <a:rect l="0" t="0" r="0" b="0"/>
            <a:pathLst>
              <a:path w="696010800" h="241249200">
                <a:moveTo>
                  <a:pt x="0" y="241249200"/>
                </a:moveTo>
                <a:lnTo>
                  <a:pt x="696010800" y="241249200"/>
                </a:lnTo>
                <a:lnTo>
                  <a:pt x="696010800" y="0"/>
                </a:lnTo>
                <a:lnTo>
                  <a:pt x="0" y="0"/>
                </a:lnTo>
                <a:close/>
                <a:moveTo>
                  <a:pt x="79260700" y="0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1" name="Freeform 321"/>
          <p:cNvSpPr/>
          <p:nvPr/>
        </p:nvSpPr>
        <p:spPr>
          <a:xfrm flipV="1">
            <a:off x="9268024" y="7657325"/>
            <a:ext cx="1370099" cy="474899"/>
          </a:xfrm>
          <a:custGeom>
            <a:avLst/>
            <a:gdLst/>
            <a:ahLst/>
            <a:cxnLst/>
            <a:rect l="0" t="0" r="0" b="0"/>
            <a:pathLst>
              <a:path w="696010800" h="241249200">
                <a:moveTo>
                  <a:pt x="0" y="241249200"/>
                </a:moveTo>
                <a:lnTo>
                  <a:pt x="696010800" y="241249200"/>
                </a:lnTo>
                <a:lnTo>
                  <a:pt x="696010800" y="0"/>
                </a:lnTo>
                <a:lnTo>
                  <a:pt x="0" y="0"/>
                </a:lnTo>
                <a:close/>
                <a:moveTo>
                  <a:pt x="-818235600" y="0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2" name="Freeform 322"/>
          <p:cNvSpPr/>
          <p:nvPr/>
        </p:nvSpPr>
        <p:spPr>
          <a:xfrm flipV="1">
            <a:off x="0" y="677225"/>
            <a:ext cx="12388799" cy="2322899"/>
          </a:xfrm>
          <a:custGeom>
            <a:avLst/>
            <a:gdLst/>
            <a:ahLst/>
            <a:cxnLst/>
            <a:rect l="0" t="0" r="0" b="0"/>
            <a:pathLst>
              <a:path w="12388799" h="2322899">
                <a:moveTo>
                  <a:pt x="0" y="2322899"/>
                </a:moveTo>
                <a:lnTo>
                  <a:pt x="12388799" y="2322899"/>
                </a:lnTo>
                <a:lnTo>
                  <a:pt x="12388799" y="0"/>
                </a:lnTo>
                <a:lnTo>
                  <a:pt x="0" y="0"/>
                </a:lnTo>
                <a:close/>
                <a:moveTo>
                  <a:pt x="677224" y="300012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3" name="Rectangle 323"/>
          <p:cNvSpPr/>
          <p:nvPr/>
        </p:nvSpPr>
        <p:spPr>
          <a:xfrm>
            <a:off x="479425" y="9255966"/>
            <a:ext cx="5868618" cy="5061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600" b="0" i="0" spc="0" baseline="0" dirty="0">
                <a:solidFill>
                  <a:srgbClr val="606060"/>
                </a:solidFill>
                <a:latin typeface="Arial"/>
              </a:rPr>
              <a:t>Machine Learning - Naive Bayes</a:t>
            </a:r>
          </a:p>
        </p:txBody>
      </p:sp>
      <p:sp>
        <p:nvSpPr>
          <p:cNvPr id="324" name="Rectangle 324"/>
          <p:cNvSpPr/>
          <p:nvPr/>
        </p:nvSpPr>
        <p:spPr>
          <a:xfrm>
            <a:off x="276962" y="7765919"/>
            <a:ext cx="1571853" cy="3374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1" i="0" spc="0" baseline="0" dirty="0">
                <a:solidFill>
                  <a:srgbClr val="606060"/>
                </a:solidFill>
                <a:latin typeface="Arial"/>
              </a:rPr>
              <a:t>Problem2: </a:t>
            </a:r>
          </a:p>
        </p:txBody>
      </p:sp>
      <p:sp>
        <p:nvSpPr>
          <p:cNvPr id="325" name="Rectangle 325"/>
          <p:cNvSpPr/>
          <p:nvPr/>
        </p:nvSpPr>
        <p:spPr>
          <a:xfrm>
            <a:off x="508000" y="712794"/>
            <a:ext cx="8955404" cy="702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000" b="0" i="0" spc="0" baseline="0" dirty="0">
                <a:solidFill>
                  <a:srgbClr val="606060"/>
                </a:solidFill>
                <a:latin typeface="Arial"/>
              </a:rPr>
              <a:t>How Naive Bayes algorithm works</a:t>
            </a:r>
          </a:p>
        </p:txBody>
      </p:sp>
      <p:sp>
        <p:nvSpPr>
          <p:cNvPr id="326" name="Rectangle 326"/>
          <p:cNvSpPr/>
          <p:nvPr/>
        </p:nvSpPr>
        <p:spPr>
          <a:xfrm>
            <a:off x="2029199" y="7768044"/>
            <a:ext cx="7629045" cy="3374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1725999" algn="l"/>
                <a:tab pos="3560525" algn="l"/>
                <a:tab pos="5557825" algn="l"/>
                <a:tab pos="7324549" algn="l"/>
              </a:tabLst>
            </a:pPr>
            <a:r>
              <a:rPr lang="en-US" sz="2400" b="0" i="0" spc="0" baseline="0" dirty="0">
                <a:solidFill>
                  <a:srgbClr val="000000"/>
                </a:solidFill>
                <a:latin typeface="Arial"/>
              </a:rPr>
              <a:t>Rainy	Mild	Normal	True	???</a:t>
            </a:r>
          </a:p>
        </p:txBody>
      </p:sp>
      <p:sp>
        <p:nvSpPr>
          <p:cNvPr id="327" name="Rectangle 327"/>
          <p:cNvSpPr/>
          <p:nvPr/>
        </p:nvSpPr>
        <p:spPr>
          <a:xfrm>
            <a:off x="85725" y="1682694"/>
            <a:ext cx="10428122" cy="3374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0" baseline="0" dirty="0">
                <a:solidFill>
                  <a:srgbClr val="5B5854"/>
                </a:solidFill>
                <a:latin typeface="Arial"/>
              </a:rPr>
              <a:t>For Outlook = Rainy, Temp = Mild, Humidity = Normal, Windy = True, YES or No?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Freeform 330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1" name="Freeform 331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2" name="Freeform 332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3" name="Freeform 333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noFill/>
          <a:ln w="761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4" name="Freeform 334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5" name="Freeform 335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6" name="Freeform 336"/>
          <p:cNvSpPr/>
          <p:nvPr/>
        </p:nvSpPr>
        <p:spPr>
          <a:xfrm flipV="1">
            <a:off x="431799" y="9297900"/>
            <a:ext cx="9563399" cy="393599"/>
          </a:xfrm>
          <a:custGeom>
            <a:avLst/>
            <a:gdLst/>
            <a:ahLst/>
            <a:cxnLst/>
            <a:rect l="0" t="0" r="0" b="0"/>
            <a:pathLst>
              <a:path w="9563399" h="393599">
                <a:moveTo>
                  <a:pt x="0" y="393599"/>
                </a:moveTo>
                <a:lnTo>
                  <a:pt x="9563399" y="393599"/>
                </a:lnTo>
                <a:lnTo>
                  <a:pt x="9563399" y="0"/>
                </a:lnTo>
                <a:lnTo>
                  <a:pt x="0" y="0"/>
                </a:lnTo>
                <a:close/>
                <a:moveTo>
                  <a:pt x="8866099" y="96914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7" name="Freeform 337"/>
          <p:cNvSpPr/>
          <p:nvPr/>
        </p:nvSpPr>
        <p:spPr>
          <a:xfrm flipV="1">
            <a:off x="10239474" y="9339263"/>
            <a:ext cx="2257424" cy="371474"/>
          </a:xfrm>
          <a:custGeom>
            <a:avLst/>
            <a:gdLst/>
            <a:ahLst/>
            <a:cxnLst/>
            <a:rect l="0" t="0" r="0" b="0"/>
            <a:pathLst>
              <a:path w="1146771900" h="188709300">
                <a:moveTo>
                  <a:pt x="0" y="188709300"/>
                </a:moveTo>
                <a:lnTo>
                  <a:pt x="1146771900" y="188709300"/>
                </a:lnTo>
                <a:lnTo>
                  <a:pt x="1146771900" y="0"/>
                </a:lnTo>
                <a:lnTo>
                  <a:pt x="0" y="0"/>
                </a:lnTo>
                <a:close/>
                <a:moveTo>
                  <a:pt x="-457307950" y="0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9" name="Freeform 339"/>
          <p:cNvSpPr/>
          <p:nvPr/>
        </p:nvSpPr>
        <p:spPr>
          <a:xfrm flipV="1">
            <a:off x="703099" y="1798275"/>
            <a:ext cx="11598599" cy="474899"/>
          </a:xfrm>
          <a:custGeom>
            <a:avLst/>
            <a:gdLst/>
            <a:ahLst/>
            <a:cxnLst/>
            <a:rect l="0" t="0" r="0" b="0"/>
            <a:pathLst>
              <a:path w="11598599" h="474899">
                <a:moveTo>
                  <a:pt x="0" y="474899"/>
                </a:moveTo>
                <a:lnTo>
                  <a:pt x="11598599" y="474899"/>
                </a:lnTo>
                <a:lnTo>
                  <a:pt x="11598599" y="0"/>
                </a:lnTo>
                <a:lnTo>
                  <a:pt x="0" y="0"/>
                </a:lnTo>
                <a:close/>
                <a:moveTo>
                  <a:pt x="1095174" y="227317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0" name="Freeform 340"/>
          <p:cNvSpPr/>
          <p:nvPr/>
        </p:nvSpPr>
        <p:spPr>
          <a:xfrm flipV="1">
            <a:off x="507999" y="419075"/>
            <a:ext cx="11988899" cy="1169099"/>
          </a:xfrm>
          <a:custGeom>
            <a:avLst/>
            <a:gdLst/>
            <a:ahLst/>
            <a:cxnLst/>
            <a:rect l="0" t="0" r="0" b="0"/>
            <a:pathLst>
              <a:path w="11988899" h="1169099">
                <a:moveTo>
                  <a:pt x="0" y="1169099"/>
                </a:moveTo>
                <a:lnTo>
                  <a:pt x="11988899" y="1169099"/>
                </a:lnTo>
                <a:lnTo>
                  <a:pt x="11988899" y="0"/>
                </a:lnTo>
                <a:lnTo>
                  <a:pt x="0" y="0"/>
                </a:lnTo>
                <a:close/>
                <a:moveTo>
                  <a:pt x="-88925" y="158817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1" name="Freeform 341"/>
          <p:cNvSpPr/>
          <p:nvPr/>
        </p:nvSpPr>
        <p:spPr>
          <a:xfrm flipV="1">
            <a:off x="1003174" y="2330600"/>
            <a:ext cx="10998449" cy="6463774"/>
          </a:xfrm>
          <a:custGeom>
            <a:avLst/>
            <a:gdLst/>
            <a:ahLst/>
            <a:cxnLst/>
            <a:rect l="0" t="0" r="0" b="0"/>
            <a:pathLst>
              <a:path w="10998449" h="6463774">
                <a:moveTo>
                  <a:pt x="0" y="6463774"/>
                </a:moveTo>
                <a:lnTo>
                  <a:pt x="10998449" y="6463774"/>
                </a:lnTo>
                <a:lnTo>
                  <a:pt x="10998449" y="0"/>
                </a:lnTo>
                <a:lnTo>
                  <a:pt x="0" y="0"/>
                </a:lnTo>
                <a:close/>
                <a:moveTo>
                  <a:pt x="1327424" y="879437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42" name="Picture 34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3175" y="2330601"/>
            <a:ext cx="10998449" cy="6463774"/>
          </a:xfrm>
          <a:prstGeom prst="rect">
            <a:avLst/>
          </a:prstGeom>
          <a:noFill/>
        </p:spPr>
      </p:pic>
      <p:sp>
        <p:nvSpPr>
          <p:cNvPr id="343" name="Rectangle 343"/>
          <p:cNvSpPr/>
          <p:nvPr/>
        </p:nvSpPr>
        <p:spPr>
          <a:xfrm>
            <a:off x="479425" y="9255966"/>
            <a:ext cx="5868618" cy="5061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600" b="0" i="0" spc="0" baseline="0" dirty="0">
                <a:solidFill>
                  <a:srgbClr val="606060"/>
                </a:solidFill>
                <a:latin typeface="Arial"/>
              </a:rPr>
              <a:t>Machine Learning - Naive Bayes</a:t>
            </a:r>
          </a:p>
        </p:txBody>
      </p:sp>
      <p:sp>
        <p:nvSpPr>
          <p:cNvPr id="344" name="Rectangle 344"/>
          <p:cNvSpPr/>
          <p:nvPr/>
        </p:nvSpPr>
        <p:spPr>
          <a:xfrm>
            <a:off x="788825" y="1879744"/>
            <a:ext cx="6448044" cy="3374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1" i="0" spc="0" baseline="0" dirty="0">
                <a:solidFill>
                  <a:srgbClr val="606060"/>
                </a:solidFill>
                <a:latin typeface="Arial"/>
              </a:rPr>
              <a:t>Lets prepare frequency tables of each feature</a:t>
            </a:r>
          </a:p>
        </p:txBody>
      </p:sp>
      <p:sp>
        <p:nvSpPr>
          <p:cNvPr id="345" name="Rectangle 345"/>
          <p:cNvSpPr/>
          <p:nvPr/>
        </p:nvSpPr>
        <p:spPr>
          <a:xfrm>
            <a:off x="508000" y="712794"/>
            <a:ext cx="8955404" cy="702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000" b="0" i="0" spc="0" baseline="0" dirty="0">
                <a:solidFill>
                  <a:srgbClr val="606060"/>
                </a:solidFill>
                <a:latin typeface="Arial"/>
              </a:rPr>
              <a:t>How Naive Bayes algorithm works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Freeform 348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9" name="Freeform 349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0" name="Freeform 350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1" name="Freeform 351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noFill/>
          <a:ln w="761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2" name="Freeform 352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3" name="Freeform 353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4" name="Freeform 354"/>
          <p:cNvSpPr/>
          <p:nvPr/>
        </p:nvSpPr>
        <p:spPr>
          <a:xfrm flipV="1">
            <a:off x="431799" y="9297900"/>
            <a:ext cx="9563399" cy="393599"/>
          </a:xfrm>
          <a:custGeom>
            <a:avLst/>
            <a:gdLst/>
            <a:ahLst/>
            <a:cxnLst/>
            <a:rect l="0" t="0" r="0" b="0"/>
            <a:pathLst>
              <a:path w="9563399" h="393599">
                <a:moveTo>
                  <a:pt x="0" y="393599"/>
                </a:moveTo>
                <a:lnTo>
                  <a:pt x="9563399" y="393599"/>
                </a:lnTo>
                <a:lnTo>
                  <a:pt x="9563399" y="0"/>
                </a:lnTo>
                <a:lnTo>
                  <a:pt x="0" y="0"/>
                </a:lnTo>
                <a:close/>
                <a:moveTo>
                  <a:pt x="8866099" y="96914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5" name="Freeform 355"/>
          <p:cNvSpPr/>
          <p:nvPr/>
        </p:nvSpPr>
        <p:spPr>
          <a:xfrm flipV="1">
            <a:off x="10239474" y="9339263"/>
            <a:ext cx="2257424" cy="371474"/>
          </a:xfrm>
          <a:custGeom>
            <a:avLst/>
            <a:gdLst/>
            <a:ahLst/>
            <a:cxnLst/>
            <a:rect l="0" t="0" r="0" b="0"/>
            <a:pathLst>
              <a:path w="1146771900" h="188709300">
                <a:moveTo>
                  <a:pt x="0" y="188709300"/>
                </a:moveTo>
                <a:lnTo>
                  <a:pt x="1146771900" y="188709300"/>
                </a:lnTo>
                <a:lnTo>
                  <a:pt x="1146771900" y="0"/>
                </a:lnTo>
                <a:lnTo>
                  <a:pt x="0" y="0"/>
                </a:lnTo>
                <a:close/>
                <a:moveTo>
                  <a:pt x="-457307950" y="0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7" name="Freeform 357"/>
          <p:cNvSpPr/>
          <p:nvPr/>
        </p:nvSpPr>
        <p:spPr>
          <a:xfrm flipV="1">
            <a:off x="507999" y="419075"/>
            <a:ext cx="11988899" cy="1169099"/>
          </a:xfrm>
          <a:custGeom>
            <a:avLst/>
            <a:gdLst/>
            <a:ahLst/>
            <a:cxnLst/>
            <a:rect l="0" t="0" r="0" b="0"/>
            <a:pathLst>
              <a:path w="11988899" h="1169099">
                <a:moveTo>
                  <a:pt x="0" y="1169099"/>
                </a:moveTo>
                <a:lnTo>
                  <a:pt x="11988899" y="1169099"/>
                </a:lnTo>
                <a:lnTo>
                  <a:pt x="11988899" y="0"/>
                </a:lnTo>
                <a:lnTo>
                  <a:pt x="0" y="0"/>
                </a:lnTo>
                <a:close/>
                <a:moveTo>
                  <a:pt x="-88925" y="158817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8" name="Freeform 358"/>
          <p:cNvSpPr/>
          <p:nvPr/>
        </p:nvSpPr>
        <p:spPr>
          <a:xfrm flipV="1">
            <a:off x="1003174" y="1595048"/>
            <a:ext cx="10998449" cy="2468825"/>
          </a:xfrm>
          <a:custGeom>
            <a:avLst/>
            <a:gdLst/>
            <a:ahLst/>
            <a:cxnLst/>
            <a:rect l="0" t="0" r="0" b="0"/>
            <a:pathLst>
              <a:path w="10998449" h="2468825">
                <a:moveTo>
                  <a:pt x="0" y="2468825"/>
                </a:moveTo>
                <a:lnTo>
                  <a:pt x="10998449" y="2468825"/>
                </a:lnTo>
                <a:lnTo>
                  <a:pt x="10998449" y="0"/>
                </a:lnTo>
                <a:lnTo>
                  <a:pt x="0" y="0"/>
                </a:lnTo>
                <a:close/>
                <a:moveTo>
                  <a:pt x="591872" y="4063872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59" name="Picture 35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475" y="1582348"/>
            <a:ext cx="11023849" cy="2494224"/>
          </a:xfrm>
          <a:prstGeom prst="rect">
            <a:avLst/>
          </a:prstGeom>
          <a:noFill/>
        </p:spPr>
      </p:pic>
      <p:sp>
        <p:nvSpPr>
          <p:cNvPr id="360" name="Freeform 360"/>
          <p:cNvSpPr/>
          <p:nvPr/>
        </p:nvSpPr>
        <p:spPr>
          <a:xfrm flipV="1">
            <a:off x="1003224" y="4063873"/>
            <a:ext cx="10998449" cy="2061425"/>
          </a:xfrm>
          <a:custGeom>
            <a:avLst/>
            <a:gdLst/>
            <a:ahLst/>
            <a:cxnLst/>
            <a:rect l="0" t="0" r="0" b="0"/>
            <a:pathLst>
              <a:path w="10998449" h="2061425">
                <a:moveTo>
                  <a:pt x="0" y="2061425"/>
                </a:moveTo>
                <a:lnTo>
                  <a:pt x="10998449" y="2061425"/>
                </a:lnTo>
                <a:lnTo>
                  <a:pt x="10998449" y="0"/>
                </a:lnTo>
                <a:lnTo>
                  <a:pt x="0" y="0"/>
                </a:lnTo>
                <a:close/>
                <a:moveTo>
                  <a:pt x="3060647" y="6125298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61" name="Picture 36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525" y="4051173"/>
            <a:ext cx="11023849" cy="2086825"/>
          </a:xfrm>
          <a:prstGeom prst="rect">
            <a:avLst/>
          </a:prstGeom>
          <a:noFill/>
        </p:spPr>
      </p:pic>
      <p:sp>
        <p:nvSpPr>
          <p:cNvPr id="362" name="Freeform 362"/>
          <p:cNvSpPr/>
          <p:nvPr/>
        </p:nvSpPr>
        <p:spPr>
          <a:xfrm flipV="1">
            <a:off x="703149" y="6410550"/>
            <a:ext cx="11598599" cy="474899"/>
          </a:xfrm>
          <a:custGeom>
            <a:avLst/>
            <a:gdLst/>
            <a:ahLst/>
            <a:cxnLst/>
            <a:rect l="0" t="0" r="0" b="0"/>
            <a:pathLst>
              <a:path w="11598599" h="474899">
                <a:moveTo>
                  <a:pt x="0" y="474899"/>
                </a:moveTo>
                <a:lnTo>
                  <a:pt x="11598599" y="474899"/>
                </a:lnTo>
                <a:lnTo>
                  <a:pt x="11598599" y="0"/>
                </a:lnTo>
                <a:lnTo>
                  <a:pt x="0" y="0"/>
                </a:lnTo>
                <a:close/>
                <a:moveTo>
                  <a:pt x="5707399" y="688544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3" name="Freeform 363"/>
          <p:cNvSpPr/>
          <p:nvPr/>
        </p:nvSpPr>
        <p:spPr>
          <a:xfrm flipV="1">
            <a:off x="272637" y="6364025"/>
            <a:ext cx="1765799" cy="474899"/>
          </a:xfrm>
          <a:custGeom>
            <a:avLst/>
            <a:gdLst/>
            <a:ahLst/>
            <a:cxnLst/>
            <a:rect l="0" t="0" r="0" b="0"/>
            <a:pathLst>
              <a:path w="897026351" h="241249200">
                <a:moveTo>
                  <a:pt x="0" y="241249200"/>
                </a:moveTo>
                <a:lnTo>
                  <a:pt x="897026351" y="241249200"/>
                </a:lnTo>
                <a:lnTo>
                  <a:pt x="897026351" y="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4" name="Freeform 364"/>
          <p:cNvSpPr/>
          <p:nvPr/>
        </p:nvSpPr>
        <p:spPr>
          <a:xfrm flipV="1">
            <a:off x="3750874" y="6260700"/>
            <a:ext cx="1370099" cy="474899"/>
          </a:xfrm>
          <a:custGeom>
            <a:avLst/>
            <a:gdLst/>
            <a:ahLst/>
            <a:cxnLst/>
            <a:rect l="0" t="0" r="0" b="0"/>
            <a:pathLst>
              <a:path w="696010800" h="241249200">
                <a:moveTo>
                  <a:pt x="0" y="241249200"/>
                </a:moveTo>
                <a:lnTo>
                  <a:pt x="696010800" y="241249200"/>
                </a:lnTo>
                <a:lnTo>
                  <a:pt x="696010800" y="0"/>
                </a:lnTo>
                <a:lnTo>
                  <a:pt x="0" y="0"/>
                </a:lnTo>
                <a:close/>
                <a:moveTo>
                  <a:pt x="1274991100" y="0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5" name="Freeform 365"/>
          <p:cNvSpPr/>
          <p:nvPr/>
        </p:nvSpPr>
        <p:spPr>
          <a:xfrm flipV="1">
            <a:off x="1872474" y="6336900"/>
            <a:ext cx="10708199" cy="474899"/>
          </a:xfrm>
          <a:custGeom>
            <a:avLst/>
            <a:gdLst/>
            <a:ahLst/>
            <a:cxnLst/>
            <a:rect l="0" t="0" r="0" b="0"/>
            <a:pathLst>
              <a:path w="10708199" h="474899">
                <a:moveTo>
                  <a:pt x="0" y="474899"/>
                </a:moveTo>
                <a:lnTo>
                  <a:pt x="10708199" y="474899"/>
                </a:lnTo>
                <a:lnTo>
                  <a:pt x="10708199" y="0"/>
                </a:lnTo>
                <a:lnTo>
                  <a:pt x="0" y="0"/>
                </a:lnTo>
                <a:close/>
                <a:moveTo>
                  <a:pt x="4464424" y="68117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6" name="Rectangle 366"/>
          <p:cNvSpPr/>
          <p:nvPr/>
        </p:nvSpPr>
        <p:spPr>
          <a:xfrm>
            <a:off x="479425" y="9255966"/>
            <a:ext cx="5868618" cy="5061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600" b="0" i="0" spc="0" baseline="0" dirty="0">
                <a:solidFill>
                  <a:srgbClr val="606060"/>
                </a:solidFill>
                <a:latin typeface="Arial"/>
              </a:rPr>
              <a:t>Machine Learning - Naive Bayes</a:t>
            </a:r>
          </a:p>
        </p:txBody>
      </p:sp>
      <p:sp>
        <p:nvSpPr>
          <p:cNvPr id="367" name="Rectangle 367"/>
          <p:cNvSpPr/>
          <p:nvPr/>
        </p:nvSpPr>
        <p:spPr>
          <a:xfrm>
            <a:off x="508000" y="712794"/>
            <a:ext cx="8955404" cy="702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000" b="0" i="0" spc="0" baseline="0" dirty="0">
                <a:solidFill>
                  <a:srgbClr val="606060"/>
                </a:solidFill>
                <a:latin typeface="Arial"/>
              </a:rPr>
              <a:t>How Naive Bayes algorithm works</a:t>
            </a:r>
          </a:p>
        </p:txBody>
      </p:sp>
      <p:sp>
        <p:nvSpPr>
          <p:cNvPr id="368" name="Rectangle 368"/>
          <p:cNvSpPr/>
          <p:nvPr/>
        </p:nvSpPr>
        <p:spPr>
          <a:xfrm>
            <a:off x="358362" y="6445494"/>
            <a:ext cx="12027959" cy="3395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1" i="0" spc="0" baseline="0" dirty="0">
                <a:solidFill>
                  <a:srgbClr val="606060"/>
                </a:solidFill>
                <a:latin typeface="Arial"/>
              </a:rPr>
              <a:t>Problem2:</a:t>
            </a:r>
            <a:r>
              <a:rPr lang="en-US" sz="2400" b="1" i="0" spc="220" baseline="0" dirty="0">
                <a:solidFill>
                  <a:srgbClr val="606060"/>
                </a:solidFill>
                <a:latin typeface="Arial"/>
              </a:rPr>
              <a:t> </a:t>
            </a:r>
            <a:r>
              <a:rPr lang="en-US" sz="3636" b="0" i="0" spc="0" baseline="-697" dirty="0">
                <a:solidFill>
                  <a:srgbClr val="5B5854"/>
                </a:solidFill>
                <a:latin typeface="Arial"/>
              </a:rPr>
              <a:t>For Outlook = Rainy, Temp = Mild, Humidity = Normal, Windy = True, YES or No?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reeform 371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2" name="Freeform 372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3" name="Freeform 373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4" name="Freeform 374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noFill/>
          <a:ln w="761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5" name="Freeform 375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6" name="Freeform 376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7" name="Freeform 377"/>
          <p:cNvSpPr/>
          <p:nvPr/>
        </p:nvSpPr>
        <p:spPr>
          <a:xfrm flipV="1">
            <a:off x="431799" y="9297900"/>
            <a:ext cx="9563399" cy="393599"/>
          </a:xfrm>
          <a:custGeom>
            <a:avLst/>
            <a:gdLst/>
            <a:ahLst/>
            <a:cxnLst/>
            <a:rect l="0" t="0" r="0" b="0"/>
            <a:pathLst>
              <a:path w="9563399" h="393599">
                <a:moveTo>
                  <a:pt x="0" y="393599"/>
                </a:moveTo>
                <a:lnTo>
                  <a:pt x="9563399" y="393599"/>
                </a:lnTo>
                <a:lnTo>
                  <a:pt x="9563399" y="0"/>
                </a:lnTo>
                <a:lnTo>
                  <a:pt x="0" y="0"/>
                </a:lnTo>
                <a:close/>
                <a:moveTo>
                  <a:pt x="8866099" y="96914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8" name="Freeform 378"/>
          <p:cNvSpPr/>
          <p:nvPr/>
        </p:nvSpPr>
        <p:spPr>
          <a:xfrm flipV="1">
            <a:off x="10239474" y="9339263"/>
            <a:ext cx="2257424" cy="371474"/>
          </a:xfrm>
          <a:custGeom>
            <a:avLst/>
            <a:gdLst/>
            <a:ahLst/>
            <a:cxnLst/>
            <a:rect l="0" t="0" r="0" b="0"/>
            <a:pathLst>
              <a:path w="1146771900" h="188709300">
                <a:moveTo>
                  <a:pt x="0" y="188709300"/>
                </a:moveTo>
                <a:lnTo>
                  <a:pt x="1146771900" y="188709300"/>
                </a:lnTo>
                <a:lnTo>
                  <a:pt x="1146771900" y="0"/>
                </a:lnTo>
                <a:lnTo>
                  <a:pt x="0" y="0"/>
                </a:lnTo>
                <a:close/>
                <a:moveTo>
                  <a:pt x="-457307950" y="0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0" name="Freeform 380"/>
          <p:cNvSpPr/>
          <p:nvPr/>
        </p:nvSpPr>
        <p:spPr>
          <a:xfrm flipV="1">
            <a:off x="507999" y="419075"/>
            <a:ext cx="11988899" cy="1169099"/>
          </a:xfrm>
          <a:custGeom>
            <a:avLst/>
            <a:gdLst/>
            <a:ahLst/>
            <a:cxnLst/>
            <a:rect l="0" t="0" r="0" b="0"/>
            <a:pathLst>
              <a:path w="11988899" h="1169099">
                <a:moveTo>
                  <a:pt x="0" y="1169099"/>
                </a:moveTo>
                <a:lnTo>
                  <a:pt x="11988899" y="1169099"/>
                </a:lnTo>
                <a:lnTo>
                  <a:pt x="11988899" y="0"/>
                </a:lnTo>
                <a:lnTo>
                  <a:pt x="0" y="0"/>
                </a:lnTo>
                <a:close/>
                <a:moveTo>
                  <a:pt x="-88925" y="158817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1" name="Freeform 381"/>
          <p:cNvSpPr/>
          <p:nvPr/>
        </p:nvSpPr>
        <p:spPr>
          <a:xfrm flipV="1">
            <a:off x="1003174" y="1595048"/>
            <a:ext cx="10998449" cy="2468825"/>
          </a:xfrm>
          <a:custGeom>
            <a:avLst/>
            <a:gdLst/>
            <a:ahLst/>
            <a:cxnLst/>
            <a:rect l="0" t="0" r="0" b="0"/>
            <a:pathLst>
              <a:path w="10998449" h="2468825">
                <a:moveTo>
                  <a:pt x="0" y="2468825"/>
                </a:moveTo>
                <a:lnTo>
                  <a:pt x="10998449" y="2468825"/>
                </a:lnTo>
                <a:lnTo>
                  <a:pt x="10998449" y="0"/>
                </a:lnTo>
                <a:lnTo>
                  <a:pt x="0" y="0"/>
                </a:lnTo>
                <a:close/>
                <a:moveTo>
                  <a:pt x="591872" y="4063872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82" name="Picture 38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475" y="1582348"/>
            <a:ext cx="11023849" cy="2494224"/>
          </a:xfrm>
          <a:prstGeom prst="rect">
            <a:avLst/>
          </a:prstGeom>
          <a:noFill/>
        </p:spPr>
      </p:pic>
      <p:sp>
        <p:nvSpPr>
          <p:cNvPr id="383" name="Freeform 383"/>
          <p:cNvSpPr/>
          <p:nvPr/>
        </p:nvSpPr>
        <p:spPr>
          <a:xfrm flipV="1">
            <a:off x="1003224" y="4063873"/>
            <a:ext cx="10998449" cy="2061425"/>
          </a:xfrm>
          <a:custGeom>
            <a:avLst/>
            <a:gdLst/>
            <a:ahLst/>
            <a:cxnLst/>
            <a:rect l="0" t="0" r="0" b="0"/>
            <a:pathLst>
              <a:path w="10998449" h="2061425">
                <a:moveTo>
                  <a:pt x="0" y="2061425"/>
                </a:moveTo>
                <a:lnTo>
                  <a:pt x="10998449" y="2061425"/>
                </a:lnTo>
                <a:lnTo>
                  <a:pt x="10998449" y="0"/>
                </a:lnTo>
                <a:lnTo>
                  <a:pt x="0" y="0"/>
                </a:lnTo>
                <a:close/>
                <a:moveTo>
                  <a:pt x="3060647" y="6125298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84" name="Picture 38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525" y="4051173"/>
            <a:ext cx="11023849" cy="2086825"/>
          </a:xfrm>
          <a:prstGeom prst="rect">
            <a:avLst/>
          </a:prstGeom>
          <a:noFill/>
        </p:spPr>
      </p:pic>
      <p:sp>
        <p:nvSpPr>
          <p:cNvPr id="385" name="Freeform 385"/>
          <p:cNvSpPr/>
          <p:nvPr/>
        </p:nvSpPr>
        <p:spPr>
          <a:xfrm flipV="1">
            <a:off x="703149" y="6410550"/>
            <a:ext cx="11598599" cy="474899"/>
          </a:xfrm>
          <a:custGeom>
            <a:avLst/>
            <a:gdLst/>
            <a:ahLst/>
            <a:cxnLst/>
            <a:rect l="0" t="0" r="0" b="0"/>
            <a:pathLst>
              <a:path w="11598599" h="474899">
                <a:moveTo>
                  <a:pt x="0" y="474899"/>
                </a:moveTo>
                <a:lnTo>
                  <a:pt x="11598599" y="474899"/>
                </a:lnTo>
                <a:lnTo>
                  <a:pt x="11598599" y="0"/>
                </a:lnTo>
                <a:lnTo>
                  <a:pt x="0" y="0"/>
                </a:lnTo>
                <a:close/>
                <a:moveTo>
                  <a:pt x="5707399" y="688544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6" name="Freeform 386"/>
          <p:cNvSpPr/>
          <p:nvPr/>
        </p:nvSpPr>
        <p:spPr>
          <a:xfrm flipV="1">
            <a:off x="272637" y="6364025"/>
            <a:ext cx="1765799" cy="474899"/>
          </a:xfrm>
          <a:custGeom>
            <a:avLst/>
            <a:gdLst/>
            <a:ahLst/>
            <a:cxnLst/>
            <a:rect l="0" t="0" r="0" b="0"/>
            <a:pathLst>
              <a:path w="897026351" h="241249200">
                <a:moveTo>
                  <a:pt x="0" y="241249200"/>
                </a:moveTo>
                <a:lnTo>
                  <a:pt x="897026351" y="241249200"/>
                </a:lnTo>
                <a:lnTo>
                  <a:pt x="897026351" y="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7" name="Freeform 387"/>
          <p:cNvSpPr/>
          <p:nvPr/>
        </p:nvSpPr>
        <p:spPr>
          <a:xfrm flipV="1">
            <a:off x="3750874" y="6260700"/>
            <a:ext cx="1370099" cy="474899"/>
          </a:xfrm>
          <a:custGeom>
            <a:avLst/>
            <a:gdLst/>
            <a:ahLst/>
            <a:cxnLst/>
            <a:rect l="0" t="0" r="0" b="0"/>
            <a:pathLst>
              <a:path w="696010800" h="241249200">
                <a:moveTo>
                  <a:pt x="0" y="241249200"/>
                </a:moveTo>
                <a:lnTo>
                  <a:pt x="696010800" y="241249200"/>
                </a:lnTo>
                <a:lnTo>
                  <a:pt x="696010800" y="0"/>
                </a:lnTo>
                <a:lnTo>
                  <a:pt x="0" y="0"/>
                </a:lnTo>
                <a:close/>
                <a:moveTo>
                  <a:pt x="1274991100" y="0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8" name="Freeform 388"/>
          <p:cNvSpPr/>
          <p:nvPr/>
        </p:nvSpPr>
        <p:spPr>
          <a:xfrm flipV="1">
            <a:off x="1872474" y="6336900"/>
            <a:ext cx="10708199" cy="474899"/>
          </a:xfrm>
          <a:custGeom>
            <a:avLst/>
            <a:gdLst/>
            <a:ahLst/>
            <a:cxnLst/>
            <a:rect l="0" t="0" r="0" b="0"/>
            <a:pathLst>
              <a:path w="10708199" h="474899">
                <a:moveTo>
                  <a:pt x="0" y="474899"/>
                </a:moveTo>
                <a:lnTo>
                  <a:pt x="10708199" y="474899"/>
                </a:lnTo>
                <a:lnTo>
                  <a:pt x="10708199" y="0"/>
                </a:lnTo>
                <a:lnTo>
                  <a:pt x="0" y="0"/>
                </a:lnTo>
                <a:close/>
                <a:moveTo>
                  <a:pt x="4464424" y="68117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9" name="Freeform 389"/>
          <p:cNvSpPr/>
          <p:nvPr/>
        </p:nvSpPr>
        <p:spPr>
          <a:xfrm flipV="1">
            <a:off x="177599" y="7035300"/>
            <a:ext cx="12565799" cy="1052399"/>
          </a:xfrm>
          <a:custGeom>
            <a:avLst/>
            <a:gdLst/>
            <a:ahLst/>
            <a:cxnLst/>
            <a:rect l="0" t="0" r="0" b="0"/>
            <a:pathLst>
              <a:path w="12565799" h="1052399">
                <a:moveTo>
                  <a:pt x="0" y="1052399"/>
                </a:moveTo>
                <a:lnTo>
                  <a:pt x="12565799" y="1052399"/>
                </a:lnTo>
                <a:lnTo>
                  <a:pt x="12565799" y="0"/>
                </a:lnTo>
                <a:lnTo>
                  <a:pt x="0" y="0"/>
                </a:lnTo>
                <a:close/>
                <a:moveTo>
                  <a:pt x="6857699" y="80876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0" name="Rectangle 390"/>
          <p:cNvSpPr/>
          <p:nvPr/>
        </p:nvSpPr>
        <p:spPr>
          <a:xfrm>
            <a:off x="479425" y="9255966"/>
            <a:ext cx="5868618" cy="5061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600" b="0" i="0" spc="0" baseline="0" dirty="0">
                <a:solidFill>
                  <a:srgbClr val="606060"/>
                </a:solidFill>
                <a:latin typeface="Arial"/>
              </a:rPr>
              <a:t>Machine Learning - Naive Bayes</a:t>
            </a:r>
          </a:p>
        </p:txBody>
      </p:sp>
      <p:sp>
        <p:nvSpPr>
          <p:cNvPr id="391" name="Rectangle 391"/>
          <p:cNvSpPr/>
          <p:nvPr/>
        </p:nvSpPr>
        <p:spPr>
          <a:xfrm>
            <a:off x="508000" y="712794"/>
            <a:ext cx="8955404" cy="702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000" b="0" i="0" spc="0" baseline="0" dirty="0">
                <a:solidFill>
                  <a:srgbClr val="606060"/>
                </a:solidFill>
                <a:latin typeface="Arial"/>
              </a:rPr>
              <a:t>How Naive Bayes algorithm works</a:t>
            </a:r>
          </a:p>
        </p:txBody>
      </p:sp>
      <p:sp>
        <p:nvSpPr>
          <p:cNvPr id="392" name="Rectangle 392"/>
          <p:cNvSpPr/>
          <p:nvPr/>
        </p:nvSpPr>
        <p:spPr>
          <a:xfrm>
            <a:off x="358362" y="6445494"/>
            <a:ext cx="12027959" cy="3395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1" i="0" spc="0" baseline="0" dirty="0">
                <a:solidFill>
                  <a:srgbClr val="606060"/>
                </a:solidFill>
                <a:latin typeface="Arial"/>
              </a:rPr>
              <a:t>Problem2:</a:t>
            </a:r>
            <a:r>
              <a:rPr lang="en-US" sz="2400" b="1" i="0" spc="220" baseline="0" dirty="0">
                <a:solidFill>
                  <a:srgbClr val="606060"/>
                </a:solidFill>
                <a:latin typeface="Arial"/>
              </a:rPr>
              <a:t> </a:t>
            </a:r>
            <a:r>
              <a:rPr lang="en-US" sz="3636" b="0" i="0" spc="0" baseline="-697" dirty="0">
                <a:solidFill>
                  <a:srgbClr val="5B5854"/>
                </a:solidFill>
                <a:latin typeface="Arial"/>
              </a:rPr>
              <a:t>For Outlook = Rainy, Temp = Mild, Humidity = Normal, Windy = True, YES or No?</a:t>
            </a:r>
          </a:p>
        </p:txBody>
      </p:sp>
      <p:sp>
        <p:nvSpPr>
          <p:cNvPr id="393" name="Rectangle 393"/>
          <p:cNvSpPr/>
          <p:nvPr/>
        </p:nvSpPr>
        <p:spPr>
          <a:xfrm>
            <a:off x="218821" y="7194398"/>
            <a:ext cx="12483354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b="0" i="0" spc="0" baseline="0" dirty="0">
                <a:solidFill>
                  <a:srgbClr val="5B5854"/>
                </a:solidFill>
                <a:latin typeface="Arial"/>
              </a:rPr>
              <a:t>Likelihood of yes = P(Outlook = Rainy|Yes) * P(Temp = Mild| Yes) * P(Humidity = Normal|Yes)*P(Windy = True|Yes)*P(Yes)</a:t>
            </a:r>
          </a:p>
        </p:txBody>
      </p:sp>
      <p:sp>
        <p:nvSpPr>
          <p:cNvPr id="394" name="Rectangle 394"/>
          <p:cNvSpPr/>
          <p:nvPr/>
        </p:nvSpPr>
        <p:spPr>
          <a:xfrm>
            <a:off x="1634925" y="7426563"/>
            <a:ext cx="622071" cy="2671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0" b="0" i="0" spc="0" baseline="0" dirty="0">
                <a:solidFill>
                  <a:srgbClr val="5B5854"/>
                </a:solidFill>
                <a:latin typeface="Arial"/>
              </a:rPr>
              <a:t>     = 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Freeform 397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8" name="Freeform 398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9" name="Freeform 399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0" name="Freeform 400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noFill/>
          <a:ln w="761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1" name="Freeform 401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2" name="Freeform 402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3" name="Freeform 403"/>
          <p:cNvSpPr/>
          <p:nvPr/>
        </p:nvSpPr>
        <p:spPr>
          <a:xfrm flipV="1">
            <a:off x="431799" y="9297900"/>
            <a:ext cx="9563399" cy="393599"/>
          </a:xfrm>
          <a:custGeom>
            <a:avLst/>
            <a:gdLst/>
            <a:ahLst/>
            <a:cxnLst/>
            <a:rect l="0" t="0" r="0" b="0"/>
            <a:pathLst>
              <a:path w="9563399" h="393599">
                <a:moveTo>
                  <a:pt x="0" y="393599"/>
                </a:moveTo>
                <a:lnTo>
                  <a:pt x="9563399" y="393599"/>
                </a:lnTo>
                <a:lnTo>
                  <a:pt x="9563399" y="0"/>
                </a:lnTo>
                <a:lnTo>
                  <a:pt x="0" y="0"/>
                </a:lnTo>
                <a:close/>
                <a:moveTo>
                  <a:pt x="8866099" y="96914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4" name="Freeform 404"/>
          <p:cNvSpPr/>
          <p:nvPr/>
        </p:nvSpPr>
        <p:spPr>
          <a:xfrm flipV="1">
            <a:off x="10239474" y="9339263"/>
            <a:ext cx="2257424" cy="371474"/>
          </a:xfrm>
          <a:custGeom>
            <a:avLst/>
            <a:gdLst/>
            <a:ahLst/>
            <a:cxnLst/>
            <a:rect l="0" t="0" r="0" b="0"/>
            <a:pathLst>
              <a:path w="1146771900" h="188709300">
                <a:moveTo>
                  <a:pt x="0" y="188709300"/>
                </a:moveTo>
                <a:lnTo>
                  <a:pt x="1146771900" y="188709300"/>
                </a:lnTo>
                <a:lnTo>
                  <a:pt x="1146771900" y="0"/>
                </a:lnTo>
                <a:lnTo>
                  <a:pt x="0" y="0"/>
                </a:lnTo>
                <a:close/>
                <a:moveTo>
                  <a:pt x="-457307950" y="0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6" name="Freeform 406"/>
          <p:cNvSpPr/>
          <p:nvPr/>
        </p:nvSpPr>
        <p:spPr>
          <a:xfrm flipV="1">
            <a:off x="507999" y="419075"/>
            <a:ext cx="11988899" cy="1169099"/>
          </a:xfrm>
          <a:custGeom>
            <a:avLst/>
            <a:gdLst/>
            <a:ahLst/>
            <a:cxnLst/>
            <a:rect l="0" t="0" r="0" b="0"/>
            <a:pathLst>
              <a:path w="11988899" h="1169099">
                <a:moveTo>
                  <a:pt x="0" y="1169099"/>
                </a:moveTo>
                <a:lnTo>
                  <a:pt x="11988899" y="1169099"/>
                </a:lnTo>
                <a:lnTo>
                  <a:pt x="11988899" y="0"/>
                </a:lnTo>
                <a:lnTo>
                  <a:pt x="0" y="0"/>
                </a:lnTo>
                <a:close/>
                <a:moveTo>
                  <a:pt x="-88925" y="158817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7" name="Freeform 407"/>
          <p:cNvSpPr/>
          <p:nvPr/>
        </p:nvSpPr>
        <p:spPr>
          <a:xfrm flipV="1">
            <a:off x="1003174" y="1595048"/>
            <a:ext cx="10998449" cy="2468825"/>
          </a:xfrm>
          <a:custGeom>
            <a:avLst/>
            <a:gdLst/>
            <a:ahLst/>
            <a:cxnLst/>
            <a:rect l="0" t="0" r="0" b="0"/>
            <a:pathLst>
              <a:path w="10998449" h="2468825">
                <a:moveTo>
                  <a:pt x="0" y="2468825"/>
                </a:moveTo>
                <a:lnTo>
                  <a:pt x="10998449" y="2468825"/>
                </a:lnTo>
                <a:lnTo>
                  <a:pt x="10998449" y="0"/>
                </a:lnTo>
                <a:lnTo>
                  <a:pt x="0" y="0"/>
                </a:lnTo>
                <a:close/>
                <a:moveTo>
                  <a:pt x="591872" y="4063872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08" name="Picture 40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475" y="1582348"/>
            <a:ext cx="11023849" cy="2494224"/>
          </a:xfrm>
          <a:prstGeom prst="rect">
            <a:avLst/>
          </a:prstGeom>
          <a:noFill/>
        </p:spPr>
      </p:pic>
      <p:sp>
        <p:nvSpPr>
          <p:cNvPr id="409" name="Freeform 409"/>
          <p:cNvSpPr/>
          <p:nvPr/>
        </p:nvSpPr>
        <p:spPr>
          <a:xfrm flipV="1">
            <a:off x="1003224" y="4063873"/>
            <a:ext cx="10998449" cy="2061425"/>
          </a:xfrm>
          <a:custGeom>
            <a:avLst/>
            <a:gdLst/>
            <a:ahLst/>
            <a:cxnLst/>
            <a:rect l="0" t="0" r="0" b="0"/>
            <a:pathLst>
              <a:path w="10998449" h="2061425">
                <a:moveTo>
                  <a:pt x="0" y="2061425"/>
                </a:moveTo>
                <a:lnTo>
                  <a:pt x="10998449" y="2061425"/>
                </a:lnTo>
                <a:lnTo>
                  <a:pt x="10998449" y="0"/>
                </a:lnTo>
                <a:lnTo>
                  <a:pt x="0" y="0"/>
                </a:lnTo>
                <a:close/>
                <a:moveTo>
                  <a:pt x="3060647" y="6125298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10" name="Picture 4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525" y="4051173"/>
            <a:ext cx="11023849" cy="2086825"/>
          </a:xfrm>
          <a:prstGeom prst="rect">
            <a:avLst/>
          </a:prstGeom>
          <a:noFill/>
        </p:spPr>
      </p:pic>
      <p:sp>
        <p:nvSpPr>
          <p:cNvPr id="411" name="Freeform 411"/>
          <p:cNvSpPr/>
          <p:nvPr/>
        </p:nvSpPr>
        <p:spPr>
          <a:xfrm flipV="1">
            <a:off x="703149" y="6410550"/>
            <a:ext cx="11598599" cy="474899"/>
          </a:xfrm>
          <a:custGeom>
            <a:avLst/>
            <a:gdLst/>
            <a:ahLst/>
            <a:cxnLst/>
            <a:rect l="0" t="0" r="0" b="0"/>
            <a:pathLst>
              <a:path w="11598599" h="474899">
                <a:moveTo>
                  <a:pt x="0" y="474899"/>
                </a:moveTo>
                <a:lnTo>
                  <a:pt x="11598599" y="474899"/>
                </a:lnTo>
                <a:lnTo>
                  <a:pt x="11598599" y="0"/>
                </a:lnTo>
                <a:lnTo>
                  <a:pt x="0" y="0"/>
                </a:lnTo>
                <a:close/>
                <a:moveTo>
                  <a:pt x="5707399" y="688544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2" name="Freeform 412"/>
          <p:cNvSpPr/>
          <p:nvPr/>
        </p:nvSpPr>
        <p:spPr>
          <a:xfrm flipV="1">
            <a:off x="272637" y="6364025"/>
            <a:ext cx="1765799" cy="474899"/>
          </a:xfrm>
          <a:custGeom>
            <a:avLst/>
            <a:gdLst/>
            <a:ahLst/>
            <a:cxnLst/>
            <a:rect l="0" t="0" r="0" b="0"/>
            <a:pathLst>
              <a:path w="897026351" h="241249200">
                <a:moveTo>
                  <a:pt x="0" y="241249200"/>
                </a:moveTo>
                <a:lnTo>
                  <a:pt x="897026351" y="241249200"/>
                </a:lnTo>
                <a:lnTo>
                  <a:pt x="897026351" y="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3" name="Freeform 413"/>
          <p:cNvSpPr/>
          <p:nvPr/>
        </p:nvSpPr>
        <p:spPr>
          <a:xfrm flipV="1">
            <a:off x="3750874" y="6260700"/>
            <a:ext cx="1370099" cy="474899"/>
          </a:xfrm>
          <a:custGeom>
            <a:avLst/>
            <a:gdLst/>
            <a:ahLst/>
            <a:cxnLst/>
            <a:rect l="0" t="0" r="0" b="0"/>
            <a:pathLst>
              <a:path w="696010800" h="241249200">
                <a:moveTo>
                  <a:pt x="0" y="241249200"/>
                </a:moveTo>
                <a:lnTo>
                  <a:pt x="696010800" y="241249200"/>
                </a:lnTo>
                <a:lnTo>
                  <a:pt x="696010800" y="0"/>
                </a:lnTo>
                <a:lnTo>
                  <a:pt x="0" y="0"/>
                </a:lnTo>
                <a:close/>
                <a:moveTo>
                  <a:pt x="1274991100" y="0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4" name="Freeform 414"/>
          <p:cNvSpPr/>
          <p:nvPr/>
        </p:nvSpPr>
        <p:spPr>
          <a:xfrm flipV="1">
            <a:off x="1872474" y="6336900"/>
            <a:ext cx="10708199" cy="474899"/>
          </a:xfrm>
          <a:custGeom>
            <a:avLst/>
            <a:gdLst/>
            <a:ahLst/>
            <a:cxnLst/>
            <a:rect l="0" t="0" r="0" b="0"/>
            <a:pathLst>
              <a:path w="10708199" h="474899">
                <a:moveTo>
                  <a:pt x="0" y="474899"/>
                </a:moveTo>
                <a:lnTo>
                  <a:pt x="10708199" y="474899"/>
                </a:lnTo>
                <a:lnTo>
                  <a:pt x="10708199" y="0"/>
                </a:lnTo>
                <a:lnTo>
                  <a:pt x="0" y="0"/>
                </a:lnTo>
                <a:close/>
                <a:moveTo>
                  <a:pt x="4464424" y="68117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5" name="Freeform 415"/>
          <p:cNvSpPr/>
          <p:nvPr/>
        </p:nvSpPr>
        <p:spPr>
          <a:xfrm flipV="1">
            <a:off x="177599" y="7035299"/>
            <a:ext cx="12661071" cy="610008"/>
          </a:xfrm>
          <a:custGeom>
            <a:avLst/>
            <a:gdLst/>
            <a:ahLst/>
            <a:cxnLst/>
            <a:rect l="0" t="0" r="0" b="0"/>
            <a:pathLst>
              <a:path w="12565799" h="1052399">
                <a:moveTo>
                  <a:pt x="0" y="1052399"/>
                </a:moveTo>
                <a:lnTo>
                  <a:pt x="12565799" y="1052399"/>
                </a:lnTo>
                <a:lnTo>
                  <a:pt x="12565799" y="0"/>
                </a:lnTo>
                <a:lnTo>
                  <a:pt x="0" y="0"/>
                </a:lnTo>
                <a:close/>
                <a:moveTo>
                  <a:pt x="6857699" y="80876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6" name="Rectangle 416"/>
          <p:cNvSpPr/>
          <p:nvPr/>
        </p:nvSpPr>
        <p:spPr>
          <a:xfrm>
            <a:off x="479425" y="9255966"/>
            <a:ext cx="5868618" cy="5061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600" b="0" i="0" spc="0" baseline="0" dirty="0">
                <a:solidFill>
                  <a:srgbClr val="606060"/>
                </a:solidFill>
                <a:latin typeface="Arial"/>
              </a:rPr>
              <a:t>Machine Learning - Naive Bayes</a:t>
            </a:r>
          </a:p>
        </p:txBody>
      </p:sp>
      <p:sp>
        <p:nvSpPr>
          <p:cNvPr id="417" name="Rectangle 417"/>
          <p:cNvSpPr/>
          <p:nvPr/>
        </p:nvSpPr>
        <p:spPr>
          <a:xfrm>
            <a:off x="508000" y="712794"/>
            <a:ext cx="8955404" cy="702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000" b="0" i="0" spc="0" baseline="0" dirty="0">
                <a:solidFill>
                  <a:srgbClr val="606060"/>
                </a:solidFill>
                <a:latin typeface="Arial"/>
              </a:rPr>
              <a:t>How Naive Bayes algorithm works</a:t>
            </a:r>
          </a:p>
        </p:txBody>
      </p:sp>
      <p:sp>
        <p:nvSpPr>
          <p:cNvPr id="418" name="Rectangle 418"/>
          <p:cNvSpPr/>
          <p:nvPr/>
        </p:nvSpPr>
        <p:spPr>
          <a:xfrm>
            <a:off x="358362" y="6445494"/>
            <a:ext cx="12027959" cy="3395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1" i="0" spc="0" baseline="0" dirty="0">
                <a:solidFill>
                  <a:srgbClr val="606060"/>
                </a:solidFill>
                <a:latin typeface="Arial"/>
              </a:rPr>
              <a:t>Problem2:</a:t>
            </a:r>
            <a:r>
              <a:rPr lang="en-US" sz="2400" b="1" i="0" spc="220" baseline="0" dirty="0">
                <a:solidFill>
                  <a:srgbClr val="606060"/>
                </a:solidFill>
                <a:latin typeface="Arial"/>
              </a:rPr>
              <a:t> </a:t>
            </a:r>
            <a:r>
              <a:rPr lang="en-US" sz="3636" b="0" i="0" spc="0" baseline="-697" dirty="0">
                <a:solidFill>
                  <a:srgbClr val="5B5854"/>
                </a:solidFill>
                <a:latin typeface="Arial"/>
              </a:rPr>
              <a:t>For Outlook = Rainy, Temp = Mild, Humidity = Normal, Windy = True, YES or No?</a:t>
            </a:r>
          </a:p>
        </p:txBody>
      </p:sp>
      <p:sp>
        <p:nvSpPr>
          <p:cNvPr id="419" name="Rectangle 419"/>
          <p:cNvSpPr/>
          <p:nvPr/>
        </p:nvSpPr>
        <p:spPr>
          <a:xfrm>
            <a:off x="261967" y="7196876"/>
            <a:ext cx="130048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/>
            <a:r>
              <a:rPr lang="en-US" b="0" i="0" spc="0" baseline="0" dirty="0">
                <a:solidFill>
                  <a:srgbClr val="5B5854"/>
                </a:solidFill>
                <a:latin typeface="Arial"/>
              </a:rPr>
              <a:t>Likelihood of yes = P(Outlook = Rainy|Yes) * P(Temp = Mild| Yes) * P(Humidity = Normal|Yes)*P(Windy =</a:t>
            </a:r>
            <a:r>
              <a:rPr lang="en-US" b="0" i="0" spc="0" baseline="0" dirty="0" err="1">
                <a:solidFill>
                  <a:srgbClr val="5B5854"/>
                </a:solidFill>
                <a:latin typeface="Arial"/>
              </a:rPr>
              <a:t>True|Yes</a:t>
            </a:r>
            <a:r>
              <a:rPr lang="en-US" b="0" i="0" spc="0" baseline="0" dirty="0">
                <a:solidFill>
                  <a:srgbClr val="5B5854"/>
                </a:solidFill>
                <a:latin typeface="Arial"/>
              </a:rPr>
              <a:t>)*P(Yes)</a:t>
            </a:r>
          </a:p>
          <a:p>
            <a:pPr marL="0"/>
            <a:endParaRPr lang="en-US" b="0" i="0" spc="0" baseline="0" dirty="0">
              <a:solidFill>
                <a:srgbClr val="5B5854"/>
              </a:solidFill>
              <a:latin typeface="Arial"/>
            </a:endParaRPr>
          </a:p>
        </p:txBody>
      </p:sp>
      <p:sp>
        <p:nvSpPr>
          <p:cNvPr id="420" name="Rectangle 420"/>
          <p:cNvSpPr/>
          <p:nvPr/>
        </p:nvSpPr>
        <p:spPr>
          <a:xfrm>
            <a:off x="1707994" y="7567540"/>
            <a:ext cx="10788815" cy="54828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1371600" algn="l"/>
                <a:tab pos="2743200" algn="l"/>
                <a:tab pos="4114800" algn="l"/>
                <a:tab pos="5029200" algn="l"/>
                <a:tab pos="5943600" algn="l"/>
                <a:tab pos="7772400" algn="l"/>
                <a:tab pos="10058400" algn="l"/>
              </a:tabLst>
            </a:pPr>
            <a:r>
              <a:rPr lang="en-US" sz="1900" b="0" i="0" spc="0" baseline="0" dirty="0">
                <a:solidFill>
                  <a:srgbClr val="5B5854"/>
                </a:solidFill>
                <a:latin typeface="Arial"/>
              </a:rPr>
              <a:t>     = 	2/9	   * 	4/9 	   * 	6/9 	    *</a:t>
            </a:r>
            <a:r>
              <a:rPr lang="en-US" sz="1900" b="0" i="0" spc="178" baseline="0" dirty="0">
                <a:solidFill>
                  <a:srgbClr val="5B5854"/>
                </a:solidFill>
                <a:latin typeface="Arial"/>
              </a:rPr>
              <a:t> </a:t>
            </a:r>
            <a:r>
              <a:rPr lang="en-US" sz="1900" b="0" i="0" spc="0" baseline="0" dirty="0">
                <a:solidFill>
                  <a:srgbClr val="5B5854"/>
                </a:solidFill>
                <a:latin typeface="Arial"/>
              </a:rPr>
              <a:t>  3/9   	  * 9/14</a:t>
            </a:r>
          </a:p>
          <a:p>
            <a:pPr marL="0">
              <a:lnSpc>
                <a:spcPts val="2250"/>
              </a:lnSpc>
            </a:pPr>
            <a:r>
              <a:rPr lang="en-US" sz="1900" b="0" i="0" spc="0" baseline="0" dirty="0">
                <a:solidFill>
                  <a:srgbClr val="5B5854"/>
                </a:solidFill>
                <a:latin typeface="Arial"/>
              </a:rPr>
              <a:t>     = </a:t>
            </a:r>
            <a:r>
              <a:rPr lang="en-US" sz="1900" b="1" i="0" spc="0" baseline="0" dirty="0">
                <a:solidFill>
                  <a:srgbClr val="5B5854"/>
                </a:solidFill>
                <a:latin typeface="Arial"/>
              </a:rPr>
              <a:t>0.0141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Freeform 423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4" name="Freeform 424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5" name="Freeform 425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6" name="Freeform 426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noFill/>
          <a:ln w="761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7" name="Freeform 427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8" name="Freeform 428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9" name="Freeform 429"/>
          <p:cNvSpPr/>
          <p:nvPr/>
        </p:nvSpPr>
        <p:spPr>
          <a:xfrm flipV="1">
            <a:off x="431799" y="9297900"/>
            <a:ext cx="9563399" cy="393599"/>
          </a:xfrm>
          <a:custGeom>
            <a:avLst/>
            <a:gdLst/>
            <a:ahLst/>
            <a:cxnLst/>
            <a:rect l="0" t="0" r="0" b="0"/>
            <a:pathLst>
              <a:path w="9563399" h="393599">
                <a:moveTo>
                  <a:pt x="0" y="393599"/>
                </a:moveTo>
                <a:lnTo>
                  <a:pt x="9563399" y="393599"/>
                </a:lnTo>
                <a:lnTo>
                  <a:pt x="9563399" y="0"/>
                </a:lnTo>
                <a:lnTo>
                  <a:pt x="0" y="0"/>
                </a:lnTo>
                <a:close/>
                <a:moveTo>
                  <a:pt x="8866099" y="96914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0" name="Freeform 430"/>
          <p:cNvSpPr/>
          <p:nvPr/>
        </p:nvSpPr>
        <p:spPr>
          <a:xfrm flipV="1">
            <a:off x="10239474" y="9339263"/>
            <a:ext cx="2257424" cy="371474"/>
          </a:xfrm>
          <a:custGeom>
            <a:avLst/>
            <a:gdLst/>
            <a:ahLst/>
            <a:cxnLst/>
            <a:rect l="0" t="0" r="0" b="0"/>
            <a:pathLst>
              <a:path w="1146771900" h="188709300">
                <a:moveTo>
                  <a:pt x="0" y="188709300"/>
                </a:moveTo>
                <a:lnTo>
                  <a:pt x="1146771900" y="188709300"/>
                </a:lnTo>
                <a:lnTo>
                  <a:pt x="1146771900" y="0"/>
                </a:lnTo>
                <a:lnTo>
                  <a:pt x="0" y="0"/>
                </a:lnTo>
                <a:close/>
                <a:moveTo>
                  <a:pt x="-457307950" y="0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2" name="Freeform 432"/>
          <p:cNvSpPr/>
          <p:nvPr/>
        </p:nvSpPr>
        <p:spPr>
          <a:xfrm flipV="1">
            <a:off x="507999" y="419075"/>
            <a:ext cx="11988899" cy="1169099"/>
          </a:xfrm>
          <a:custGeom>
            <a:avLst/>
            <a:gdLst/>
            <a:ahLst/>
            <a:cxnLst/>
            <a:rect l="0" t="0" r="0" b="0"/>
            <a:pathLst>
              <a:path w="11988899" h="1169099">
                <a:moveTo>
                  <a:pt x="0" y="1169099"/>
                </a:moveTo>
                <a:lnTo>
                  <a:pt x="11988899" y="1169099"/>
                </a:lnTo>
                <a:lnTo>
                  <a:pt x="11988899" y="0"/>
                </a:lnTo>
                <a:lnTo>
                  <a:pt x="0" y="0"/>
                </a:lnTo>
                <a:close/>
                <a:moveTo>
                  <a:pt x="-88925" y="158817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3" name="Freeform 433"/>
          <p:cNvSpPr/>
          <p:nvPr/>
        </p:nvSpPr>
        <p:spPr>
          <a:xfrm flipV="1">
            <a:off x="1003174" y="1595048"/>
            <a:ext cx="10998449" cy="2468825"/>
          </a:xfrm>
          <a:custGeom>
            <a:avLst/>
            <a:gdLst/>
            <a:ahLst/>
            <a:cxnLst/>
            <a:rect l="0" t="0" r="0" b="0"/>
            <a:pathLst>
              <a:path w="10998449" h="2468825">
                <a:moveTo>
                  <a:pt x="0" y="2468825"/>
                </a:moveTo>
                <a:lnTo>
                  <a:pt x="10998449" y="2468825"/>
                </a:lnTo>
                <a:lnTo>
                  <a:pt x="10998449" y="0"/>
                </a:lnTo>
                <a:lnTo>
                  <a:pt x="0" y="0"/>
                </a:lnTo>
                <a:close/>
                <a:moveTo>
                  <a:pt x="591872" y="4063872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34" name="Picture 43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475" y="1582348"/>
            <a:ext cx="11023849" cy="2494224"/>
          </a:xfrm>
          <a:prstGeom prst="rect">
            <a:avLst/>
          </a:prstGeom>
          <a:noFill/>
        </p:spPr>
      </p:pic>
      <p:sp>
        <p:nvSpPr>
          <p:cNvPr id="435" name="Freeform 435"/>
          <p:cNvSpPr/>
          <p:nvPr/>
        </p:nvSpPr>
        <p:spPr>
          <a:xfrm flipV="1">
            <a:off x="1003224" y="4063873"/>
            <a:ext cx="10998449" cy="2061425"/>
          </a:xfrm>
          <a:custGeom>
            <a:avLst/>
            <a:gdLst/>
            <a:ahLst/>
            <a:cxnLst/>
            <a:rect l="0" t="0" r="0" b="0"/>
            <a:pathLst>
              <a:path w="10998449" h="2061425">
                <a:moveTo>
                  <a:pt x="0" y="2061425"/>
                </a:moveTo>
                <a:lnTo>
                  <a:pt x="10998449" y="2061425"/>
                </a:lnTo>
                <a:lnTo>
                  <a:pt x="10998449" y="0"/>
                </a:lnTo>
                <a:lnTo>
                  <a:pt x="0" y="0"/>
                </a:lnTo>
                <a:close/>
                <a:moveTo>
                  <a:pt x="3060647" y="6125298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36" name="Picture 43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525" y="4051173"/>
            <a:ext cx="11023849" cy="2086825"/>
          </a:xfrm>
          <a:prstGeom prst="rect">
            <a:avLst/>
          </a:prstGeom>
          <a:noFill/>
        </p:spPr>
      </p:pic>
      <p:sp>
        <p:nvSpPr>
          <p:cNvPr id="437" name="Freeform 437"/>
          <p:cNvSpPr/>
          <p:nvPr/>
        </p:nvSpPr>
        <p:spPr>
          <a:xfrm flipV="1">
            <a:off x="703149" y="6410550"/>
            <a:ext cx="11598599" cy="474899"/>
          </a:xfrm>
          <a:custGeom>
            <a:avLst/>
            <a:gdLst/>
            <a:ahLst/>
            <a:cxnLst/>
            <a:rect l="0" t="0" r="0" b="0"/>
            <a:pathLst>
              <a:path w="11598599" h="474899">
                <a:moveTo>
                  <a:pt x="0" y="474899"/>
                </a:moveTo>
                <a:lnTo>
                  <a:pt x="11598599" y="474899"/>
                </a:lnTo>
                <a:lnTo>
                  <a:pt x="11598599" y="0"/>
                </a:lnTo>
                <a:lnTo>
                  <a:pt x="0" y="0"/>
                </a:lnTo>
                <a:close/>
                <a:moveTo>
                  <a:pt x="5707399" y="688544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8" name="Freeform 438"/>
          <p:cNvSpPr/>
          <p:nvPr/>
        </p:nvSpPr>
        <p:spPr>
          <a:xfrm flipV="1">
            <a:off x="272637" y="6364025"/>
            <a:ext cx="1765799" cy="474899"/>
          </a:xfrm>
          <a:custGeom>
            <a:avLst/>
            <a:gdLst/>
            <a:ahLst/>
            <a:cxnLst/>
            <a:rect l="0" t="0" r="0" b="0"/>
            <a:pathLst>
              <a:path w="897026351" h="241249200">
                <a:moveTo>
                  <a:pt x="0" y="241249200"/>
                </a:moveTo>
                <a:lnTo>
                  <a:pt x="897026351" y="241249200"/>
                </a:lnTo>
                <a:lnTo>
                  <a:pt x="897026351" y="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9" name="Freeform 439"/>
          <p:cNvSpPr/>
          <p:nvPr/>
        </p:nvSpPr>
        <p:spPr>
          <a:xfrm flipV="1">
            <a:off x="3750874" y="6260700"/>
            <a:ext cx="1370099" cy="474899"/>
          </a:xfrm>
          <a:custGeom>
            <a:avLst/>
            <a:gdLst/>
            <a:ahLst/>
            <a:cxnLst/>
            <a:rect l="0" t="0" r="0" b="0"/>
            <a:pathLst>
              <a:path w="696010800" h="241249200">
                <a:moveTo>
                  <a:pt x="0" y="241249200"/>
                </a:moveTo>
                <a:lnTo>
                  <a:pt x="696010800" y="241249200"/>
                </a:lnTo>
                <a:lnTo>
                  <a:pt x="696010800" y="0"/>
                </a:lnTo>
                <a:lnTo>
                  <a:pt x="0" y="0"/>
                </a:lnTo>
                <a:close/>
                <a:moveTo>
                  <a:pt x="1274991100" y="0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0" name="Freeform 440"/>
          <p:cNvSpPr/>
          <p:nvPr/>
        </p:nvSpPr>
        <p:spPr>
          <a:xfrm flipV="1">
            <a:off x="1872474" y="6336900"/>
            <a:ext cx="10708199" cy="474899"/>
          </a:xfrm>
          <a:custGeom>
            <a:avLst/>
            <a:gdLst/>
            <a:ahLst/>
            <a:cxnLst/>
            <a:rect l="0" t="0" r="0" b="0"/>
            <a:pathLst>
              <a:path w="10708199" h="474899">
                <a:moveTo>
                  <a:pt x="0" y="474899"/>
                </a:moveTo>
                <a:lnTo>
                  <a:pt x="10708199" y="474899"/>
                </a:lnTo>
                <a:lnTo>
                  <a:pt x="10708199" y="0"/>
                </a:lnTo>
                <a:lnTo>
                  <a:pt x="0" y="0"/>
                </a:lnTo>
                <a:close/>
                <a:moveTo>
                  <a:pt x="4464424" y="68117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1" name="Freeform 441"/>
          <p:cNvSpPr/>
          <p:nvPr/>
        </p:nvSpPr>
        <p:spPr>
          <a:xfrm flipV="1">
            <a:off x="177599" y="7035300"/>
            <a:ext cx="12565799" cy="1052399"/>
          </a:xfrm>
          <a:custGeom>
            <a:avLst/>
            <a:gdLst/>
            <a:ahLst/>
            <a:cxnLst/>
            <a:rect l="0" t="0" r="0" b="0"/>
            <a:pathLst>
              <a:path w="12565799" h="1052399">
                <a:moveTo>
                  <a:pt x="0" y="1052399"/>
                </a:moveTo>
                <a:lnTo>
                  <a:pt x="12565799" y="1052399"/>
                </a:lnTo>
                <a:lnTo>
                  <a:pt x="12565799" y="0"/>
                </a:lnTo>
                <a:lnTo>
                  <a:pt x="0" y="0"/>
                </a:lnTo>
                <a:close/>
                <a:moveTo>
                  <a:pt x="6857699" y="80876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2" name="Freeform 442"/>
          <p:cNvSpPr/>
          <p:nvPr/>
        </p:nvSpPr>
        <p:spPr>
          <a:xfrm flipV="1">
            <a:off x="196449" y="8250450"/>
            <a:ext cx="12565799" cy="904799"/>
          </a:xfrm>
          <a:custGeom>
            <a:avLst/>
            <a:gdLst/>
            <a:ahLst/>
            <a:cxnLst/>
            <a:rect l="0" t="0" r="0" b="0"/>
            <a:pathLst>
              <a:path w="12565799" h="904799">
                <a:moveTo>
                  <a:pt x="0" y="904799"/>
                </a:moveTo>
                <a:lnTo>
                  <a:pt x="12565799" y="904799"/>
                </a:lnTo>
                <a:lnTo>
                  <a:pt x="12565799" y="0"/>
                </a:lnTo>
                <a:lnTo>
                  <a:pt x="0" y="0"/>
                </a:lnTo>
                <a:close/>
                <a:moveTo>
                  <a:pt x="8053999" y="915524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3" name="Rectangle 443"/>
          <p:cNvSpPr/>
          <p:nvPr/>
        </p:nvSpPr>
        <p:spPr>
          <a:xfrm>
            <a:off x="479425" y="9255966"/>
            <a:ext cx="5868618" cy="5061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600" b="0" i="0" spc="0" baseline="0" dirty="0">
                <a:solidFill>
                  <a:srgbClr val="606060"/>
                </a:solidFill>
                <a:latin typeface="Arial"/>
              </a:rPr>
              <a:t>Machine Learning - Naive Bayes</a:t>
            </a:r>
          </a:p>
        </p:txBody>
      </p:sp>
      <p:sp>
        <p:nvSpPr>
          <p:cNvPr id="444" name="Rectangle 444"/>
          <p:cNvSpPr/>
          <p:nvPr/>
        </p:nvSpPr>
        <p:spPr>
          <a:xfrm>
            <a:off x="508000" y="712794"/>
            <a:ext cx="8955404" cy="702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000" b="0" i="0" spc="0" baseline="0" dirty="0">
                <a:solidFill>
                  <a:srgbClr val="606060"/>
                </a:solidFill>
                <a:latin typeface="Arial"/>
              </a:rPr>
              <a:t>How Naive Bayes algorithm works</a:t>
            </a:r>
          </a:p>
        </p:txBody>
      </p:sp>
      <p:sp>
        <p:nvSpPr>
          <p:cNvPr id="445" name="Rectangle 445"/>
          <p:cNvSpPr/>
          <p:nvPr/>
        </p:nvSpPr>
        <p:spPr>
          <a:xfrm>
            <a:off x="358362" y="6445494"/>
            <a:ext cx="12027959" cy="3395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1" i="0" spc="0" baseline="0" dirty="0">
                <a:solidFill>
                  <a:srgbClr val="606060"/>
                </a:solidFill>
                <a:latin typeface="Arial"/>
              </a:rPr>
              <a:t>Problem2:</a:t>
            </a:r>
            <a:r>
              <a:rPr lang="en-US" sz="2400" b="1" i="0" spc="220" baseline="0" dirty="0">
                <a:solidFill>
                  <a:srgbClr val="606060"/>
                </a:solidFill>
                <a:latin typeface="Arial"/>
              </a:rPr>
              <a:t> </a:t>
            </a:r>
            <a:r>
              <a:rPr lang="en-US" sz="3636" b="0" i="0" spc="0" baseline="-697" dirty="0">
                <a:solidFill>
                  <a:srgbClr val="5B5854"/>
                </a:solidFill>
                <a:latin typeface="Arial"/>
              </a:rPr>
              <a:t>For Outlook = Rainy, Temp = Mild, Humidity = Normal, Windy = True, YES or No?</a:t>
            </a:r>
          </a:p>
        </p:txBody>
      </p:sp>
      <p:sp>
        <p:nvSpPr>
          <p:cNvPr id="446" name="Rectangle 446"/>
          <p:cNvSpPr/>
          <p:nvPr/>
        </p:nvSpPr>
        <p:spPr>
          <a:xfrm>
            <a:off x="196449" y="7194398"/>
            <a:ext cx="12483354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b="0" i="0" spc="0" baseline="0" dirty="0">
                <a:solidFill>
                  <a:srgbClr val="5B5854"/>
                </a:solidFill>
                <a:latin typeface="Arial"/>
              </a:rPr>
              <a:t>Likelihood of yes = P(Outlook = Rainy|Yes) * P(Temp = Mild| Yes) * P(Humidity = Normal|Yes)*P(Windy = True|Yes)*P(Yes)</a:t>
            </a:r>
          </a:p>
        </p:txBody>
      </p:sp>
      <p:sp>
        <p:nvSpPr>
          <p:cNvPr id="447" name="Rectangle 447"/>
          <p:cNvSpPr/>
          <p:nvPr/>
        </p:nvSpPr>
        <p:spPr>
          <a:xfrm>
            <a:off x="1634925" y="7426563"/>
            <a:ext cx="10788815" cy="54828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1371600" algn="l"/>
                <a:tab pos="2743200" algn="l"/>
                <a:tab pos="4114800" algn="l"/>
                <a:tab pos="5029200" algn="l"/>
                <a:tab pos="5943600" algn="l"/>
                <a:tab pos="7772400" algn="l"/>
                <a:tab pos="10058400" algn="l"/>
              </a:tabLst>
            </a:pPr>
            <a:r>
              <a:rPr lang="en-US" sz="1900" b="0" i="0" spc="0" baseline="0" dirty="0">
                <a:solidFill>
                  <a:srgbClr val="5B5854"/>
                </a:solidFill>
                <a:latin typeface="Arial"/>
              </a:rPr>
              <a:t>     = 	2/9	   * 	4/9 	   * 	6/9 	    *</a:t>
            </a:r>
            <a:r>
              <a:rPr lang="en-US" sz="1900" b="0" i="0" spc="178" baseline="0" dirty="0">
                <a:solidFill>
                  <a:srgbClr val="5B5854"/>
                </a:solidFill>
                <a:latin typeface="Arial"/>
              </a:rPr>
              <a:t> </a:t>
            </a:r>
            <a:r>
              <a:rPr lang="en-US" sz="1900" b="0" i="0" spc="0" baseline="0" dirty="0">
                <a:solidFill>
                  <a:srgbClr val="5B5854"/>
                </a:solidFill>
                <a:latin typeface="Arial"/>
              </a:rPr>
              <a:t>  3/9   	  * 9/14</a:t>
            </a:r>
          </a:p>
          <a:p>
            <a:pPr marL="0">
              <a:lnSpc>
                <a:spcPts val="2250"/>
              </a:lnSpc>
            </a:pPr>
            <a:r>
              <a:rPr lang="en-US" sz="1900" b="0" i="0" spc="0" baseline="0" dirty="0">
                <a:solidFill>
                  <a:srgbClr val="5B5854"/>
                </a:solidFill>
                <a:latin typeface="Arial"/>
              </a:rPr>
              <a:t>     = </a:t>
            </a:r>
            <a:r>
              <a:rPr lang="en-US" sz="1900" b="1" i="0" spc="0" baseline="0" dirty="0">
                <a:solidFill>
                  <a:srgbClr val="5B5854"/>
                </a:solidFill>
                <a:latin typeface="Arial"/>
              </a:rPr>
              <a:t>0.0141</a:t>
            </a:r>
          </a:p>
        </p:txBody>
      </p:sp>
      <p:sp>
        <p:nvSpPr>
          <p:cNvPr id="448" name="Rectangle 448"/>
          <p:cNvSpPr/>
          <p:nvPr/>
        </p:nvSpPr>
        <p:spPr>
          <a:xfrm>
            <a:off x="292133" y="8178126"/>
            <a:ext cx="12160415" cy="83403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0" b="0" i="0" spc="0" baseline="0" dirty="0">
                <a:solidFill>
                  <a:srgbClr val="5B5854"/>
                </a:solidFill>
                <a:latin typeface="Arial"/>
              </a:rPr>
              <a:t>Likelihood of No = P(Outlook = Rainy|No) * P(Temp = Mild| No) * P(Humidity = Normal|No)*P(Windy = True|No)*P(No)</a:t>
            </a:r>
          </a:p>
          <a:p>
            <a:pPr marL="1371600">
              <a:lnSpc>
                <a:spcPts val="2250"/>
              </a:lnSpc>
              <a:tabLst>
                <a:tab pos="2743200" algn="l"/>
                <a:tab pos="4114800" algn="l"/>
                <a:tab pos="5486400" algn="l"/>
                <a:tab pos="6400800" algn="l"/>
                <a:tab pos="7315200" algn="l"/>
                <a:tab pos="9144000" algn="l"/>
                <a:tab pos="11430000" algn="l"/>
              </a:tabLst>
            </a:pPr>
            <a:r>
              <a:rPr lang="en-US" sz="1900" b="0" i="0" spc="0" baseline="0" dirty="0">
                <a:solidFill>
                  <a:srgbClr val="5B5854"/>
                </a:solidFill>
                <a:latin typeface="Arial"/>
              </a:rPr>
              <a:t>     = 	3/5	   * 	2/5 	   * 	1/5 	    *</a:t>
            </a:r>
            <a:r>
              <a:rPr lang="en-US" sz="1900" b="0" i="0" spc="178" baseline="0" dirty="0">
                <a:solidFill>
                  <a:srgbClr val="5B5854"/>
                </a:solidFill>
                <a:latin typeface="Arial"/>
              </a:rPr>
              <a:t> </a:t>
            </a:r>
            <a:r>
              <a:rPr lang="en-US" sz="1900" b="0" i="0" spc="0" baseline="0" dirty="0">
                <a:solidFill>
                  <a:srgbClr val="5B5854"/>
                </a:solidFill>
                <a:latin typeface="Arial"/>
              </a:rPr>
              <a:t>  3/5   	  * 5/14</a:t>
            </a:r>
          </a:p>
          <a:p>
            <a:pPr marL="1371600">
              <a:lnSpc>
                <a:spcPts val="2249"/>
              </a:lnSpc>
            </a:pPr>
            <a:r>
              <a:rPr lang="en-US" sz="1900" b="0" i="0" spc="0" baseline="0" dirty="0">
                <a:solidFill>
                  <a:srgbClr val="5B5854"/>
                </a:solidFill>
                <a:latin typeface="Arial"/>
              </a:rPr>
              <a:t>     = 0.0103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Freeform 451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2" name="Freeform 452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3" name="Freeform 453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4" name="Freeform 454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noFill/>
          <a:ln w="761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5" name="Freeform 455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6" name="Freeform 456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7" name="Freeform 457"/>
          <p:cNvSpPr/>
          <p:nvPr/>
        </p:nvSpPr>
        <p:spPr>
          <a:xfrm flipV="1">
            <a:off x="431799" y="9297900"/>
            <a:ext cx="9563399" cy="393599"/>
          </a:xfrm>
          <a:custGeom>
            <a:avLst/>
            <a:gdLst/>
            <a:ahLst/>
            <a:cxnLst/>
            <a:rect l="0" t="0" r="0" b="0"/>
            <a:pathLst>
              <a:path w="9563399" h="393599">
                <a:moveTo>
                  <a:pt x="0" y="393599"/>
                </a:moveTo>
                <a:lnTo>
                  <a:pt x="9563399" y="393599"/>
                </a:lnTo>
                <a:lnTo>
                  <a:pt x="9563399" y="0"/>
                </a:lnTo>
                <a:lnTo>
                  <a:pt x="0" y="0"/>
                </a:lnTo>
                <a:close/>
                <a:moveTo>
                  <a:pt x="8866099" y="96914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8" name="Freeform 458"/>
          <p:cNvSpPr/>
          <p:nvPr/>
        </p:nvSpPr>
        <p:spPr>
          <a:xfrm flipV="1">
            <a:off x="10239474" y="9339263"/>
            <a:ext cx="2257424" cy="371474"/>
          </a:xfrm>
          <a:custGeom>
            <a:avLst/>
            <a:gdLst/>
            <a:ahLst/>
            <a:cxnLst/>
            <a:rect l="0" t="0" r="0" b="0"/>
            <a:pathLst>
              <a:path w="1146771900" h="188709300">
                <a:moveTo>
                  <a:pt x="0" y="188709300"/>
                </a:moveTo>
                <a:lnTo>
                  <a:pt x="1146771900" y="188709300"/>
                </a:lnTo>
                <a:lnTo>
                  <a:pt x="1146771900" y="0"/>
                </a:lnTo>
                <a:lnTo>
                  <a:pt x="0" y="0"/>
                </a:lnTo>
                <a:close/>
                <a:moveTo>
                  <a:pt x="-457307950" y="0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0" name="Freeform 460"/>
          <p:cNvSpPr/>
          <p:nvPr/>
        </p:nvSpPr>
        <p:spPr>
          <a:xfrm flipV="1">
            <a:off x="507999" y="419075"/>
            <a:ext cx="11988899" cy="1169099"/>
          </a:xfrm>
          <a:custGeom>
            <a:avLst/>
            <a:gdLst/>
            <a:ahLst/>
            <a:cxnLst/>
            <a:rect l="0" t="0" r="0" b="0"/>
            <a:pathLst>
              <a:path w="11988899" h="1169099">
                <a:moveTo>
                  <a:pt x="0" y="1169099"/>
                </a:moveTo>
                <a:lnTo>
                  <a:pt x="11988899" y="1169099"/>
                </a:lnTo>
                <a:lnTo>
                  <a:pt x="11988899" y="0"/>
                </a:lnTo>
                <a:lnTo>
                  <a:pt x="0" y="0"/>
                </a:lnTo>
                <a:close/>
                <a:moveTo>
                  <a:pt x="-88925" y="158817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1" name="Freeform 461"/>
          <p:cNvSpPr/>
          <p:nvPr/>
        </p:nvSpPr>
        <p:spPr>
          <a:xfrm flipV="1">
            <a:off x="1003174" y="1595048"/>
            <a:ext cx="10998449" cy="2468825"/>
          </a:xfrm>
          <a:custGeom>
            <a:avLst/>
            <a:gdLst/>
            <a:ahLst/>
            <a:cxnLst/>
            <a:rect l="0" t="0" r="0" b="0"/>
            <a:pathLst>
              <a:path w="10998449" h="2468825">
                <a:moveTo>
                  <a:pt x="0" y="2468825"/>
                </a:moveTo>
                <a:lnTo>
                  <a:pt x="10998449" y="2468825"/>
                </a:lnTo>
                <a:lnTo>
                  <a:pt x="10998449" y="0"/>
                </a:lnTo>
                <a:lnTo>
                  <a:pt x="0" y="0"/>
                </a:lnTo>
                <a:close/>
                <a:moveTo>
                  <a:pt x="591872" y="4063872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62" name="Picture 46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475" y="1582348"/>
            <a:ext cx="11023849" cy="2494224"/>
          </a:xfrm>
          <a:prstGeom prst="rect">
            <a:avLst/>
          </a:prstGeom>
          <a:noFill/>
        </p:spPr>
      </p:pic>
      <p:sp>
        <p:nvSpPr>
          <p:cNvPr id="463" name="Freeform 463"/>
          <p:cNvSpPr/>
          <p:nvPr/>
        </p:nvSpPr>
        <p:spPr>
          <a:xfrm flipV="1">
            <a:off x="1003224" y="4063873"/>
            <a:ext cx="10998449" cy="2061425"/>
          </a:xfrm>
          <a:custGeom>
            <a:avLst/>
            <a:gdLst/>
            <a:ahLst/>
            <a:cxnLst/>
            <a:rect l="0" t="0" r="0" b="0"/>
            <a:pathLst>
              <a:path w="10998449" h="2061425">
                <a:moveTo>
                  <a:pt x="0" y="2061425"/>
                </a:moveTo>
                <a:lnTo>
                  <a:pt x="10998449" y="2061425"/>
                </a:lnTo>
                <a:lnTo>
                  <a:pt x="10998449" y="0"/>
                </a:lnTo>
                <a:lnTo>
                  <a:pt x="0" y="0"/>
                </a:lnTo>
                <a:close/>
                <a:moveTo>
                  <a:pt x="3060647" y="6125298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64" name="Picture 46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525" y="4051173"/>
            <a:ext cx="11023849" cy="2086825"/>
          </a:xfrm>
          <a:prstGeom prst="rect">
            <a:avLst/>
          </a:prstGeom>
          <a:noFill/>
        </p:spPr>
      </p:pic>
      <p:sp>
        <p:nvSpPr>
          <p:cNvPr id="465" name="Freeform 465"/>
          <p:cNvSpPr/>
          <p:nvPr/>
        </p:nvSpPr>
        <p:spPr>
          <a:xfrm flipV="1">
            <a:off x="703149" y="6410550"/>
            <a:ext cx="11598599" cy="474899"/>
          </a:xfrm>
          <a:custGeom>
            <a:avLst/>
            <a:gdLst/>
            <a:ahLst/>
            <a:cxnLst/>
            <a:rect l="0" t="0" r="0" b="0"/>
            <a:pathLst>
              <a:path w="11598599" h="474899">
                <a:moveTo>
                  <a:pt x="0" y="474899"/>
                </a:moveTo>
                <a:lnTo>
                  <a:pt x="11598599" y="474899"/>
                </a:lnTo>
                <a:lnTo>
                  <a:pt x="11598599" y="0"/>
                </a:lnTo>
                <a:lnTo>
                  <a:pt x="0" y="0"/>
                </a:lnTo>
                <a:close/>
                <a:moveTo>
                  <a:pt x="5707399" y="688544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6" name="Freeform 466"/>
          <p:cNvSpPr/>
          <p:nvPr/>
        </p:nvSpPr>
        <p:spPr>
          <a:xfrm flipV="1">
            <a:off x="272637" y="6364025"/>
            <a:ext cx="1765799" cy="474899"/>
          </a:xfrm>
          <a:custGeom>
            <a:avLst/>
            <a:gdLst/>
            <a:ahLst/>
            <a:cxnLst/>
            <a:rect l="0" t="0" r="0" b="0"/>
            <a:pathLst>
              <a:path w="897026351" h="241249200">
                <a:moveTo>
                  <a:pt x="0" y="241249200"/>
                </a:moveTo>
                <a:lnTo>
                  <a:pt x="897026351" y="241249200"/>
                </a:lnTo>
                <a:lnTo>
                  <a:pt x="897026351" y="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7" name="Freeform 467"/>
          <p:cNvSpPr/>
          <p:nvPr/>
        </p:nvSpPr>
        <p:spPr>
          <a:xfrm flipV="1">
            <a:off x="3750874" y="6260700"/>
            <a:ext cx="1370099" cy="474899"/>
          </a:xfrm>
          <a:custGeom>
            <a:avLst/>
            <a:gdLst/>
            <a:ahLst/>
            <a:cxnLst/>
            <a:rect l="0" t="0" r="0" b="0"/>
            <a:pathLst>
              <a:path w="696010800" h="241249200">
                <a:moveTo>
                  <a:pt x="0" y="241249200"/>
                </a:moveTo>
                <a:lnTo>
                  <a:pt x="696010800" y="241249200"/>
                </a:lnTo>
                <a:lnTo>
                  <a:pt x="696010800" y="0"/>
                </a:lnTo>
                <a:lnTo>
                  <a:pt x="0" y="0"/>
                </a:lnTo>
                <a:close/>
                <a:moveTo>
                  <a:pt x="1274991100" y="0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8" name="Freeform 468"/>
          <p:cNvSpPr/>
          <p:nvPr/>
        </p:nvSpPr>
        <p:spPr>
          <a:xfrm flipV="1">
            <a:off x="1872474" y="6336900"/>
            <a:ext cx="10708199" cy="474899"/>
          </a:xfrm>
          <a:custGeom>
            <a:avLst/>
            <a:gdLst/>
            <a:ahLst/>
            <a:cxnLst/>
            <a:rect l="0" t="0" r="0" b="0"/>
            <a:pathLst>
              <a:path w="10708199" h="474899">
                <a:moveTo>
                  <a:pt x="0" y="474899"/>
                </a:moveTo>
                <a:lnTo>
                  <a:pt x="10708199" y="474899"/>
                </a:lnTo>
                <a:lnTo>
                  <a:pt x="10708199" y="0"/>
                </a:lnTo>
                <a:lnTo>
                  <a:pt x="0" y="0"/>
                </a:lnTo>
                <a:close/>
                <a:moveTo>
                  <a:pt x="4464424" y="68117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9" name="Freeform 469"/>
          <p:cNvSpPr/>
          <p:nvPr/>
        </p:nvSpPr>
        <p:spPr>
          <a:xfrm flipV="1">
            <a:off x="177599" y="7035300"/>
            <a:ext cx="12565799" cy="1052399"/>
          </a:xfrm>
          <a:custGeom>
            <a:avLst/>
            <a:gdLst/>
            <a:ahLst/>
            <a:cxnLst/>
            <a:rect l="0" t="0" r="0" b="0"/>
            <a:pathLst>
              <a:path w="12565799" h="1052399">
                <a:moveTo>
                  <a:pt x="0" y="1052399"/>
                </a:moveTo>
                <a:lnTo>
                  <a:pt x="12565799" y="1052399"/>
                </a:lnTo>
                <a:lnTo>
                  <a:pt x="12565799" y="0"/>
                </a:lnTo>
                <a:lnTo>
                  <a:pt x="0" y="0"/>
                </a:lnTo>
                <a:close/>
                <a:moveTo>
                  <a:pt x="6857699" y="80876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0" name="Freeform 470"/>
          <p:cNvSpPr/>
          <p:nvPr/>
        </p:nvSpPr>
        <p:spPr>
          <a:xfrm flipV="1">
            <a:off x="196449" y="8021850"/>
            <a:ext cx="12565799" cy="904799"/>
          </a:xfrm>
          <a:custGeom>
            <a:avLst/>
            <a:gdLst/>
            <a:ahLst/>
            <a:cxnLst/>
            <a:rect l="0" t="0" r="0" b="0"/>
            <a:pathLst>
              <a:path w="12565799" h="904799">
                <a:moveTo>
                  <a:pt x="0" y="904799"/>
                </a:moveTo>
                <a:lnTo>
                  <a:pt x="12565799" y="904799"/>
                </a:lnTo>
                <a:lnTo>
                  <a:pt x="12565799" y="0"/>
                </a:lnTo>
                <a:lnTo>
                  <a:pt x="0" y="0"/>
                </a:lnTo>
                <a:close/>
                <a:moveTo>
                  <a:pt x="7825399" y="892664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1" name="Rectangle 471"/>
          <p:cNvSpPr/>
          <p:nvPr/>
        </p:nvSpPr>
        <p:spPr>
          <a:xfrm>
            <a:off x="479425" y="9255966"/>
            <a:ext cx="5868618" cy="5061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600" b="0" i="0" spc="0" baseline="0" dirty="0">
                <a:solidFill>
                  <a:srgbClr val="606060"/>
                </a:solidFill>
                <a:latin typeface="Arial"/>
              </a:rPr>
              <a:t>Machine Learning - Naive Bayes</a:t>
            </a:r>
          </a:p>
        </p:txBody>
      </p:sp>
      <p:sp>
        <p:nvSpPr>
          <p:cNvPr id="472" name="Rectangle 472"/>
          <p:cNvSpPr/>
          <p:nvPr/>
        </p:nvSpPr>
        <p:spPr>
          <a:xfrm>
            <a:off x="508000" y="712794"/>
            <a:ext cx="8955404" cy="702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000" b="0" i="0" spc="0" baseline="0" dirty="0">
                <a:solidFill>
                  <a:srgbClr val="606060"/>
                </a:solidFill>
                <a:latin typeface="Arial"/>
              </a:rPr>
              <a:t>How Naive Bayes algorithm works</a:t>
            </a:r>
          </a:p>
        </p:txBody>
      </p:sp>
      <p:sp>
        <p:nvSpPr>
          <p:cNvPr id="473" name="Rectangle 473"/>
          <p:cNvSpPr/>
          <p:nvPr/>
        </p:nvSpPr>
        <p:spPr>
          <a:xfrm>
            <a:off x="358362" y="6445494"/>
            <a:ext cx="12027959" cy="3395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1" i="0" spc="0" baseline="0" dirty="0">
                <a:solidFill>
                  <a:srgbClr val="606060"/>
                </a:solidFill>
                <a:latin typeface="Arial"/>
              </a:rPr>
              <a:t>Problem2:</a:t>
            </a:r>
            <a:r>
              <a:rPr lang="en-US" sz="2400" b="1" i="0" spc="220" baseline="0" dirty="0">
                <a:solidFill>
                  <a:srgbClr val="606060"/>
                </a:solidFill>
                <a:latin typeface="Arial"/>
              </a:rPr>
              <a:t> </a:t>
            </a:r>
            <a:r>
              <a:rPr lang="en-US" sz="3636" b="0" i="0" spc="0" baseline="-697" dirty="0">
                <a:solidFill>
                  <a:srgbClr val="5B5854"/>
                </a:solidFill>
                <a:latin typeface="Arial"/>
              </a:rPr>
              <a:t>For Outlook = Rainy, Temp = Mild, Humidity = Normal, Windy = True, YES or No?</a:t>
            </a:r>
          </a:p>
        </p:txBody>
      </p:sp>
      <p:sp>
        <p:nvSpPr>
          <p:cNvPr id="474" name="Rectangle 474"/>
          <p:cNvSpPr/>
          <p:nvPr/>
        </p:nvSpPr>
        <p:spPr>
          <a:xfrm>
            <a:off x="263325" y="7140813"/>
            <a:ext cx="2671716" cy="54828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0" b="0" i="0" spc="0" baseline="0" dirty="0">
                <a:solidFill>
                  <a:srgbClr val="5B5854"/>
                </a:solidFill>
                <a:latin typeface="Arial"/>
              </a:rPr>
              <a:t>Likelihood of yes = </a:t>
            </a:r>
            <a:r>
              <a:rPr lang="en-US" sz="1900" b="1" i="0" spc="0" baseline="0" dirty="0">
                <a:solidFill>
                  <a:srgbClr val="5B5854"/>
                </a:solidFill>
                <a:latin typeface="Arial"/>
              </a:rPr>
              <a:t>0.0141</a:t>
            </a:r>
          </a:p>
          <a:p>
            <a:pPr marL="0">
              <a:lnSpc>
                <a:spcPts val="2250"/>
              </a:lnSpc>
            </a:pPr>
            <a:r>
              <a:rPr lang="en-US" sz="1900" b="0" i="0" spc="0" baseline="0" dirty="0">
                <a:solidFill>
                  <a:srgbClr val="5B5854"/>
                </a:solidFill>
                <a:latin typeface="Arial"/>
              </a:rPr>
              <a:t>Likelihood of No = </a:t>
            </a:r>
            <a:r>
              <a:rPr lang="en-US" sz="1900" b="1" i="0" spc="0" baseline="0" dirty="0">
                <a:solidFill>
                  <a:srgbClr val="5B5854"/>
                </a:solidFill>
                <a:latin typeface="Arial"/>
              </a:rPr>
              <a:t>0.0103</a:t>
            </a:r>
          </a:p>
        </p:txBody>
      </p:sp>
      <p:sp>
        <p:nvSpPr>
          <p:cNvPr id="475" name="Rectangle 475"/>
          <p:cNvSpPr/>
          <p:nvPr/>
        </p:nvSpPr>
        <p:spPr>
          <a:xfrm>
            <a:off x="282175" y="8127362"/>
            <a:ext cx="2019198" cy="2671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0" b="0" i="0" spc="0" baseline="0" dirty="0">
                <a:solidFill>
                  <a:srgbClr val="5B5854"/>
                </a:solidFill>
                <a:latin typeface="Arial"/>
              </a:rPr>
              <a:t>After Normalizaion, </a:t>
            </a:r>
          </a:p>
        </p:txBody>
      </p:sp>
      <p:sp>
        <p:nvSpPr>
          <p:cNvPr id="476" name="Rectangle 476"/>
          <p:cNvSpPr/>
          <p:nvPr/>
        </p:nvSpPr>
        <p:spPr>
          <a:xfrm>
            <a:off x="739375" y="8413112"/>
            <a:ext cx="3968748" cy="2671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0" b="0" i="0" spc="0" baseline="0" dirty="0">
                <a:solidFill>
                  <a:srgbClr val="5B5854"/>
                </a:solidFill>
                <a:latin typeface="Arial"/>
              </a:rPr>
              <a:t>Yes = 0.0141 / (0.0141 + 0.0103) = </a:t>
            </a:r>
            <a:r>
              <a:rPr lang="en-US" sz="1900" b="1" i="0" spc="0" baseline="0" dirty="0">
                <a:solidFill>
                  <a:srgbClr val="5B5854"/>
                </a:solidFill>
                <a:latin typeface="Arial"/>
              </a:rPr>
              <a:t>0.58</a:t>
            </a:r>
          </a:p>
        </p:txBody>
      </p:sp>
      <p:sp>
        <p:nvSpPr>
          <p:cNvPr id="477" name="Rectangle 477"/>
          <p:cNvSpPr/>
          <p:nvPr/>
        </p:nvSpPr>
        <p:spPr>
          <a:xfrm>
            <a:off x="739375" y="8698862"/>
            <a:ext cx="3936118" cy="26711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900" b="0" i="0" spc="0" baseline="0" dirty="0">
                <a:solidFill>
                  <a:srgbClr val="5B5854"/>
                </a:solidFill>
                <a:latin typeface="Arial"/>
              </a:rPr>
              <a:t>No = 0.0103 / (0.0141 + 0.0103) = </a:t>
            </a:r>
            <a:r>
              <a:rPr lang="en-US" sz="1900" b="1" i="0" spc="0" baseline="0" dirty="0">
                <a:solidFill>
                  <a:srgbClr val="5B5854"/>
                </a:solidFill>
                <a:latin typeface="Arial"/>
              </a:rPr>
              <a:t>0.42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Freeform 480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1" name="Freeform 481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2" name="Freeform 482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3" name="Freeform 483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noFill/>
          <a:ln w="761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4" name="Freeform 484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5" name="Freeform 485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6" name="Freeform 486"/>
          <p:cNvSpPr/>
          <p:nvPr/>
        </p:nvSpPr>
        <p:spPr>
          <a:xfrm flipV="1">
            <a:off x="431799" y="9297900"/>
            <a:ext cx="9563399" cy="393599"/>
          </a:xfrm>
          <a:custGeom>
            <a:avLst/>
            <a:gdLst/>
            <a:ahLst/>
            <a:cxnLst/>
            <a:rect l="0" t="0" r="0" b="0"/>
            <a:pathLst>
              <a:path w="9563399" h="393599">
                <a:moveTo>
                  <a:pt x="0" y="393599"/>
                </a:moveTo>
                <a:lnTo>
                  <a:pt x="9563399" y="393599"/>
                </a:lnTo>
                <a:lnTo>
                  <a:pt x="9563399" y="0"/>
                </a:lnTo>
                <a:lnTo>
                  <a:pt x="0" y="0"/>
                </a:lnTo>
                <a:close/>
                <a:moveTo>
                  <a:pt x="8866099" y="96914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7" name="Freeform 487"/>
          <p:cNvSpPr/>
          <p:nvPr/>
        </p:nvSpPr>
        <p:spPr>
          <a:xfrm flipV="1">
            <a:off x="10239474" y="9339263"/>
            <a:ext cx="2257424" cy="371474"/>
          </a:xfrm>
          <a:custGeom>
            <a:avLst/>
            <a:gdLst/>
            <a:ahLst/>
            <a:cxnLst/>
            <a:rect l="0" t="0" r="0" b="0"/>
            <a:pathLst>
              <a:path w="1146771900" h="188709300">
                <a:moveTo>
                  <a:pt x="0" y="188709300"/>
                </a:moveTo>
                <a:lnTo>
                  <a:pt x="1146771900" y="188709300"/>
                </a:lnTo>
                <a:lnTo>
                  <a:pt x="1146771900" y="0"/>
                </a:lnTo>
                <a:lnTo>
                  <a:pt x="0" y="0"/>
                </a:lnTo>
                <a:close/>
                <a:moveTo>
                  <a:pt x="-457307950" y="0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9" name="Freeform 489"/>
          <p:cNvSpPr/>
          <p:nvPr/>
        </p:nvSpPr>
        <p:spPr>
          <a:xfrm flipV="1">
            <a:off x="507999" y="419075"/>
            <a:ext cx="11988899" cy="1169099"/>
          </a:xfrm>
          <a:custGeom>
            <a:avLst/>
            <a:gdLst/>
            <a:ahLst/>
            <a:cxnLst/>
            <a:rect l="0" t="0" r="0" b="0"/>
            <a:pathLst>
              <a:path w="11988899" h="1169099">
                <a:moveTo>
                  <a:pt x="0" y="1169099"/>
                </a:moveTo>
                <a:lnTo>
                  <a:pt x="11988899" y="1169099"/>
                </a:lnTo>
                <a:lnTo>
                  <a:pt x="11988899" y="0"/>
                </a:lnTo>
                <a:lnTo>
                  <a:pt x="0" y="0"/>
                </a:lnTo>
                <a:close/>
                <a:moveTo>
                  <a:pt x="-88925" y="158817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90" name="Freeform 490"/>
          <p:cNvSpPr/>
          <p:nvPr/>
        </p:nvSpPr>
        <p:spPr>
          <a:xfrm flipV="1">
            <a:off x="1003174" y="1595048"/>
            <a:ext cx="10998449" cy="2468825"/>
          </a:xfrm>
          <a:custGeom>
            <a:avLst/>
            <a:gdLst/>
            <a:ahLst/>
            <a:cxnLst/>
            <a:rect l="0" t="0" r="0" b="0"/>
            <a:pathLst>
              <a:path w="10998449" h="2468825">
                <a:moveTo>
                  <a:pt x="0" y="2468825"/>
                </a:moveTo>
                <a:lnTo>
                  <a:pt x="10998449" y="2468825"/>
                </a:lnTo>
                <a:lnTo>
                  <a:pt x="10998449" y="0"/>
                </a:lnTo>
                <a:lnTo>
                  <a:pt x="0" y="0"/>
                </a:lnTo>
                <a:close/>
                <a:moveTo>
                  <a:pt x="591872" y="4063872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91" name="Picture 49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475" y="1582348"/>
            <a:ext cx="11023849" cy="2494224"/>
          </a:xfrm>
          <a:prstGeom prst="rect">
            <a:avLst/>
          </a:prstGeom>
          <a:noFill/>
        </p:spPr>
      </p:pic>
      <p:sp>
        <p:nvSpPr>
          <p:cNvPr id="492" name="Freeform 492"/>
          <p:cNvSpPr/>
          <p:nvPr/>
        </p:nvSpPr>
        <p:spPr>
          <a:xfrm flipV="1">
            <a:off x="1003224" y="4063873"/>
            <a:ext cx="10998449" cy="2061425"/>
          </a:xfrm>
          <a:custGeom>
            <a:avLst/>
            <a:gdLst/>
            <a:ahLst/>
            <a:cxnLst/>
            <a:rect l="0" t="0" r="0" b="0"/>
            <a:pathLst>
              <a:path w="10998449" h="2061425">
                <a:moveTo>
                  <a:pt x="0" y="2061425"/>
                </a:moveTo>
                <a:lnTo>
                  <a:pt x="10998449" y="2061425"/>
                </a:lnTo>
                <a:lnTo>
                  <a:pt x="10998449" y="0"/>
                </a:lnTo>
                <a:lnTo>
                  <a:pt x="0" y="0"/>
                </a:lnTo>
                <a:close/>
                <a:moveTo>
                  <a:pt x="3060647" y="6125298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93" name="Picture 49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525" y="4051173"/>
            <a:ext cx="11023849" cy="2086825"/>
          </a:xfrm>
          <a:prstGeom prst="rect">
            <a:avLst/>
          </a:prstGeom>
          <a:noFill/>
        </p:spPr>
      </p:pic>
      <p:sp>
        <p:nvSpPr>
          <p:cNvPr id="494" name="Freeform 494"/>
          <p:cNvSpPr/>
          <p:nvPr/>
        </p:nvSpPr>
        <p:spPr>
          <a:xfrm flipV="1">
            <a:off x="703149" y="6410550"/>
            <a:ext cx="11598599" cy="474899"/>
          </a:xfrm>
          <a:custGeom>
            <a:avLst/>
            <a:gdLst/>
            <a:ahLst/>
            <a:cxnLst/>
            <a:rect l="0" t="0" r="0" b="0"/>
            <a:pathLst>
              <a:path w="11598599" h="474899">
                <a:moveTo>
                  <a:pt x="0" y="474899"/>
                </a:moveTo>
                <a:lnTo>
                  <a:pt x="11598599" y="474899"/>
                </a:lnTo>
                <a:lnTo>
                  <a:pt x="11598599" y="0"/>
                </a:lnTo>
                <a:lnTo>
                  <a:pt x="0" y="0"/>
                </a:lnTo>
                <a:close/>
                <a:moveTo>
                  <a:pt x="5707399" y="688544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95" name="Freeform 495"/>
          <p:cNvSpPr/>
          <p:nvPr/>
        </p:nvSpPr>
        <p:spPr>
          <a:xfrm flipV="1">
            <a:off x="272637" y="6364025"/>
            <a:ext cx="1765799" cy="474899"/>
          </a:xfrm>
          <a:custGeom>
            <a:avLst/>
            <a:gdLst/>
            <a:ahLst/>
            <a:cxnLst/>
            <a:rect l="0" t="0" r="0" b="0"/>
            <a:pathLst>
              <a:path w="897026351" h="241249200">
                <a:moveTo>
                  <a:pt x="0" y="241249200"/>
                </a:moveTo>
                <a:lnTo>
                  <a:pt x="897026351" y="241249200"/>
                </a:lnTo>
                <a:lnTo>
                  <a:pt x="897026351" y="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96" name="Freeform 496"/>
          <p:cNvSpPr/>
          <p:nvPr/>
        </p:nvSpPr>
        <p:spPr>
          <a:xfrm flipV="1">
            <a:off x="3750874" y="6260700"/>
            <a:ext cx="1370099" cy="474899"/>
          </a:xfrm>
          <a:custGeom>
            <a:avLst/>
            <a:gdLst/>
            <a:ahLst/>
            <a:cxnLst/>
            <a:rect l="0" t="0" r="0" b="0"/>
            <a:pathLst>
              <a:path w="696010800" h="241249200">
                <a:moveTo>
                  <a:pt x="0" y="241249200"/>
                </a:moveTo>
                <a:lnTo>
                  <a:pt x="696010800" y="241249200"/>
                </a:lnTo>
                <a:lnTo>
                  <a:pt x="696010800" y="0"/>
                </a:lnTo>
                <a:lnTo>
                  <a:pt x="0" y="0"/>
                </a:lnTo>
                <a:close/>
                <a:moveTo>
                  <a:pt x="1274991100" y="0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97" name="Freeform 497"/>
          <p:cNvSpPr/>
          <p:nvPr/>
        </p:nvSpPr>
        <p:spPr>
          <a:xfrm flipV="1">
            <a:off x="1872474" y="6336900"/>
            <a:ext cx="10708199" cy="474899"/>
          </a:xfrm>
          <a:custGeom>
            <a:avLst/>
            <a:gdLst/>
            <a:ahLst/>
            <a:cxnLst/>
            <a:rect l="0" t="0" r="0" b="0"/>
            <a:pathLst>
              <a:path w="10708199" h="474899">
                <a:moveTo>
                  <a:pt x="0" y="474899"/>
                </a:moveTo>
                <a:lnTo>
                  <a:pt x="10708199" y="474899"/>
                </a:lnTo>
                <a:lnTo>
                  <a:pt x="10708199" y="0"/>
                </a:lnTo>
                <a:lnTo>
                  <a:pt x="0" y="0"/>
                </a:lnTo>
                <a:close/>
                <a:moveTo>
                  <a:pt x="4464424" y="68117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98" name="Freeform 498"/>
          <p:cNvSpPr/>
          <p:nvPr/>
        </p:nvSpPr>
        <p:spPr>
          <a:xfrm flipV="1">
            <a:off x="5976949" y="7272100"/>
            <a:ext cx="1050899" cy="474899"/>
          </a:xfrm>
          <a:custGeom>
            <a:avLst/>
            <a:gdLst/>
            <a:ahLst/>
            <a:cxnLst/>
            <a:rect l="0" t="0" r="0" b="0"/>
            <a:pathLst>
              <a:path w="533857200" h="241249200">
                <a:moveTo>
                  <a:pt x="0" y="241249200"/>
                </a:moveTo>
                <a:lnTo>
                  <a:pt x="533857200" y="241249200"/>
                </a:lnTo>
                <a:lnTo>
                  <a:pt x="533857200" y="0"/>
                </a:lnTo>
                <a:lnTo>
                  <a:pt x="0" y="0"/>
                </a:lnTo>
                <a:close/>
                <a:moveTo>
                  <a:pt x="657936200" y="0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99" name="Rectangle 499"/>
          <p:cNvSpPr/>
          <p:nvPr/>
        </p:nvSpPr>
        <p:spPr>
          <a:xfrm>
            <a:off x="479425" y="9255966"/>
            <a:ext cx="5868618" cy="5061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600" b="0" i="0" spc="0" baseline="0" dirty="0">
                <a:solidFill>
                  <a:srgbClr val="606060"/>
                </a:solidFill>
                <a:latin typeface="Arial"/>
              </a:rPr>
              <a:t>Machine Learning - Naive Bayes</a:t>
            </a:r>
          </a:p>
        </p:txBody>
      </p:sp>
      <p:sp>
        <p:nvSpPr>
          <p:cNvPr id="500" name="Rectangle 500"/>
          <p:cNvSpPr/>
          <p:nvPr/>
        </p:nvSpPr>
        <p:spPr>
          <a:xfrm>
            <a:off x="508000" y="712794"/>
            <a:ext cx="8955404" cy="702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000" b="0" i="0" spc="0" baseline="0" dirty="0">
                <a:solidFill>
                  <a:srgbClr val="606060"/>
                </a:solidFill>
                <a:latin typeface="Arial"/>
              </a:rPr>
              <a:t>How Naive Bayes algorithm works</a:t>
            </a:r>
          </a:p>
        </p:txBody>
      </p:sp>
      <p:sp>
        <p:nvSpPr>
          <p:cNvPr id="501" name="Rectangle 501"/>
          <p:cNvSpPr/>
          <p:nvPr/>
        </p:nvSpPr>
        <p:spPr>
          <a:xfrm>
            <a:off x="358362" y="6445494"/>
            <a:ext cx="12027959" cy="3395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1" i="0" spc="0" baseline="0" dirty="0">
                <a:solidFill>
                  <a:srgbClr val="606060"/>
                </a:solidFill>
                <a:latin typeface="Arial"/>
              </a:rPr>
              <a:t>Problem2:</a:t>
            </a:r>
            <a:r>
              <a:rPr lang="en-US" sz="2400" b="1" i="0" spc="220" baseline="0" dirty="0">
                <a:solidFill>
                  <a:srgbClr val="606060"/>
                </a:solidFill>
                <a:latin typeface="Arial"/>
              </a:rPr>
              <a:t> </a:t>
            </a:r>
            <a:r>
              <a:rPr lang="en-US" sz="3636" b="0" i="0" spc="0" baseline="-697" dirty="0">
                <a:solidFill>
                  <a:srgbClr val="5B5854"/>
                </a:solidFill>
                <a:latin typeface="Arial"/>
              </a:rPr>
              <a:t>For Outlook = Rainy, Temp = Mild, Humidity = Normal, Windy = True, YES or No?</a:t>
            </a:r>
          </a:p>
        </p:txBody>
      </p:sp>
      <p:sp>
        <p:nvSpPr>
          <p:cNvPr id="502" name="Rectangle 502"/>
          <p:cNvSpPr/>
          <p:nvPr/>
        </p:nvSpPr>
        <p:spPr>
          <a:xfrm>
            <a:off x="6062675" y="7389067"/>
            <a:ext cx="595122" cy="4217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00" b="0" i="0" spc="0" baseline="0" dirty="0">
                <a:solidFill>
                  <a:srgbClr val="5B5854"/>
                </a:solidFill>
                <a:latin typeface="Arial"/>
              </a:rPr>
              <a:t>YES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Freeform 505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6" name="Freeform 506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7" name="Freeform 507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8" name="Freeform 508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noFill/>
          <a:ln w="761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9" name="Freeform 509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0" name="Freeform 510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1" name="Freeform 511"/>
          <p:cNvSpPr/>
          <p:nvPr/>
        </p:nvSpPr>
        <p:spPr>
          <a:xfrm flipV="1">
            <a:off x="431799" y="9297900"/>
            <a:ext cx="9563399" cy="393599"/>
          </a:xfrm>
          <a:custGeom>
            <a:avLst/>
            <a:gdLst/>
            <a:ahLst/>
            <a:cxnLst/>
            <a:rect l="0" t="0" r="0" b="0"/>
            <a:pathLst>
              <a:path w="9563399" h="393599">
                <a:moveTo>
                  <a:pt x="0" y="393599"/>
                </a:moveTo>
                <a:lnTo>
                  <a:pt x="9563399" y="393599"/>
                </a:lnTo>
                <a:lnTo>
                  <a:pt x="9563399" y="0"/>
                </a:lnTo>
                <a:lnTo>
                  <a:pt x="0" y="0"/>
                </a:lnTo>
                <a:close/>
                <a:moveTo>
                  <a:pt x="8866099" y="96914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2" name="Freeform 512"/>
          <p:cNvSpPr/>
          <p:nvPr/>
        </p:nvSpPr>
        <p:spPr>
          <a:xfrm flipV="1">
            <a:off x="10239474" y="9339263"/>
            <a:ext cx="2257424" cy="371474"/>
          </a:xfrm>
          <a:custGeom>
            <a:avLst/>
            <a:gdLst/>
            <a:ahLst/>
            <a:cxnLst/>
            <a:rect l="0" t="0" r="0" b="0"/>
            <a:pathLst>
              <a:path w="1146771900" h="188709300">
                <a:moveTo>
                  <a:pt x="0" y="188709300"/>
                </a:moveTo>
                <a:lnTo>
                  <a:pt x="1146771900" y="188709300"/>
                </a:lnTo>
                <a:lnTo>
                  <a:pt x="1146771900" y="0"/>
                </a:lnTo>
                <a:lnTo>
                  <a:pt x="0" y="0"/>
                </a:lnTo>
                <a:close/>
                <a:moveTo>
                  <a:pt x="-457307950" y="0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4" name="Freeform 514"/>
          <p:cNvSpPr/>
          <p:nvPr/>
        </p:nvSpPr>
        <p:spPr>
          <a:xfrm flipV="1">
            <a:off x="1598474" y="4100325"/>
            <a:ext cx="10478699" cy="2479799"/>
          </a:xfrm>
          <a:custGeom>
            <a:avLst/>
            <a:gdLst/>
            <a:ahLst/>
            <a:cxnLst/>
            <a:rect l="0" t="0" r="0" b="0"/>
            <a:pathLst>
              <a:path w="10478699" h="2479799">
                <a:moveTo>
                  <a:pt x="0" y="2479799"/>
                </a:moveTo>
                <a:lnTo>
                  <a:pt x="10478699" y="2479799"/>
                </a:lnTo>
                <a:lnTo>
                  <a:pt x="10478699" y="0"/>
                </a:lnTo>
                <a:lnTo>
                  <a:pt x="0" y="0"/>
                </a:lnTo>
                <a:close/>
                <a:moveTo>
                  <a:pt x="2501849" y="658012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5" name="Freeform 515"/>
          <p:cNvSpPr/>
          <p:nvPr/>
        </p:nvSpPr>
        <p:spPr>
          <a:xfrm flipV="1">
            <a:off x="507999" y="419075"/>
            <a:ext cx="11988899" cy="1169099"/>
          </a:xfrm>
          <a:custGeom>
            <a:avLst/>
            <a:gdLst/>
            <a:ahLst/>
            <a:cxnLst/>
            <a:rect l="0" t="0" r="0" b="0"/>
            <a:pathLst>
              <a:path w="11988899" h="1169099">
                <a:moveTo>
                  <a:pt x="0" y="1169099"/>
                </a:moveTo>
                <a:lnTo>
                  <a:pt x="11988899" y="1169099"/>
                </a:lnTo>
                <a:lnTo>
                  <a:pt x="11988899" y="0"/>
                </a:lnTo>
                <a:lnTo>
                  <a:pt x="0" y="0"/>
                </a:lnTo>
                <a:close/>
                <a:moveTo>
                  <a:pt x="-88925" y="158817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6" name="Freeform 516"/>
          <p:cNvSpPr/>
          <p:nvPr/>
        </p:nvSpPr>
        <p:spPr>
          <a:xfrm flipV="1">
            <a:off x="507999" y="2285725"/>
            <a:ext cx="11988899" cy="1335000"/>
          </a:xfrm>
          <a:custGeom>
            <a:avLst/>
            <a:gdLst/>
            <a:ahLst/>
            <a:cxnLst/>
            <a:rect l="0" t="0" r="0" b="0"/>
            <a:pathLst>
              <a:path w="11988899" h="1335000">
                <a:moveTo>
                  <a:pt x="0" y="1335000"/>
                </a:moveTo>
                <a:lnTo>
                  <a:pt x="11988899" y="1335000"/>
                </a:lnTo>
                <a:lnTo>
                  <a:pt x="11988899" y="0"/>
                </a:lnTo>
                <a:lnTo>
                  <a:pt x="0" y="0"/>
                </a:lnTo>
                <a:close/>
                <a:moveTo>
                  <a:pt x="1777724" y="362072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7" name="Rectangle 517"/>
          <p:cNvSpPr/>
          <p:nvPr/>
        </p:nvSpPr>
        <p:spPr>
          <a:xfrm>
            <a:off x="479425" y="9255966"/>
            <a:ext cx="5868618" cy="5061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600" b="0" i="0" spc="0" baseline="0" dirty="0">
                <a:solidFill>
                  <a:srgbClr val="606060"/>
                </a:solidFill>
                <a:latin typeface="Arial"/>
              </a:rPr>
              <a:t>Machine Learning - Naive Bayes</a:t>
            </a:r>
          </a:p>
        </p:txBody>
      </p:sp>
      <p:sp>
        <p:nvSpPr>
          <p:cNvPr id="518" name="Rectangle 518"/>
          <p:cNvSpPr/>
          <p:nvPr/>
        </p:nvSpPr>
        <p:spPr>
          <a:xfrm>
            <a:off x="1652021" y="4221458"/>
            <a:ext cx="5188301" cy="9841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32179"/>
            <a:r>
              <a:rPr lang="en-US" sz="3400" b="0" i="0" spc="0" baseline="0" dirty="0">
                <a:solidFill>
                  <a:srgbClr val="606060"/>
                </a:solidFill>
                <a:latin typeface="Arial"/>
              </a:rPr>
              <a:t>What if any of the count is 0?</a:t>
            </a:r>
          </a:p>
          <a:p>
            <a:pPr marL="0">
              <a:lnSpc>
                <a:spcPts val="4050"/>
              </a:lnSpc>
            </a:pPr>
            <a:r>
              <a:rPr lang="en-US" sz="3400" b="0" i="0" spc="1799" baseline="0" dirty="0">
                <a:solidFill>
                  <a:srgbClr val="606060"/>
                </a:solidFill>
                <a:latin typeface="Arial"/>
              </a:rPr>
              <a:t>●?</a:t>
            </a:r>
          </a:p>
        </p:txBody>
      </p:sp>
      <p:sp>
        <p:nvSpPr>
          <p:cNvPr id="519" name="Rectangle 519"/>
          <p:cNvSpPr/>
          <p:nvPr/>
        </p:nvSpPr>
        <p:spPr>
          <a:xfrm>
            <a:off x="508000" y="712794"/>
            <a:ext cx="6504304" cy="702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000" b="0" i="0" spc="0" baseline="0" dirty="0">
                <a:solidFill>
                  <a:srgbClr val="606060"/>
                </a:solidFill>
                <a:latin typeface="Arial"/>
              </a:rPr>
              <a:t>Zero Frequency Problem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reeform 112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3" name="Freeform 113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4" name="Freeform 114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5" name="Freeform 115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noFill/>
          <a:ln w="761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6" name="Freeform 116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7" name="Freeform 117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8" name="Freeform 118"/>
          <p:cNvSpPr/>
          <p:nvPr/>
        </p:nvSpPr>
        <p:spPr>
          <a:xfrm flipV="1">
            <a:off x="431799" y="9297900"/>
            <a:ext cx="9563399" cy="393599"/>
          </a:xfrm>
          <a:custGeom>
            <a:avLst/>
            <a:gdLst/>
            <a:ahLst/>
            <a:cxnLst/>
            <a:rect l="0" t="0" r="0" b="0"/>
            <a:pathLst>
              <a:path w="9563399" h="393599">
                <a:moveTo>
                  <a:pt x="0" y="393599"/>
                </a:moveTo>
                <a:lnTo>
                  <a:pt x="9563399" y="393599"/>
                </a:lnTo>
                <a:lnTo>
                  <a:pt x="9563399" y="0"/>
                </a:lnTo>
                <a:lnTo>
                  <a:pt x="0" y="0"/>
                </a:lnTo>
                <a:close/>
                <a:moveTo>
                  <a:pt x="8866099" y="96914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9" name="Freeform 119"/>
          <p:cNvSpPr/>
          <p:nvPr/>
        </p:nvSpPr>
        <p:spPr>
          <a:xfrm flipV="1">
            <a:off x="10239474" y="9339263"/>
            <a:ext cx="2257424" cy="371474"/>
          </a:xfrm>
          <a:custGeom>
            <a:avLst/>
            <a:gdLst/>
            <a:ahLst/>
            <a:cxnLst/>
            <a:rect l="0" t="0" r="0" b="0"/>
            <a:pathLst>
              <a:path w="1146771900" h="188709300">
                <a:moveTo>
                  <a:pt x="0" y="188709300"/>
                </a:moveTo>
                <a:lnTo>
                  <a:pt x="1146771900" y="188709300"/>
                </a:lnTo>
                <a:lnTo>
                  <a:pt x="1146771900" y="0"/>
                </a:lnTo>
                <a:lnTo>
                  <a:pt x="0" y="0"/>
                </a:lnTo>
                <a:close/>
                <a:moveTo>
                  <a:pt x="-457307950" y="0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1" name="Freeform 121"/>
          <p:cNvSpPr/>
          <p:nvPr/>
        </p:nvSpPr>
        <p:spPr>
          <a:xfrm flipV="1">
            <a:off x="539399" y="2590675"/>
            <a:ext cx="11988899" cy="4831499"/>
          </a:xfrm>
          <a:custGeom>
            <a:avLst/>
            <a:gdLst/>
            <a:ahLst/>
            <a:cxnLst/>
            <a:rect l="0" t="0" r="0" b="0"/>
            <a:pathLst>
              <a:path w="11988899" h="4831499">
                <a:moveTo>
                  <a:pt x="0" y="4831499"/>
                </a:moveTo>
                <a:lnTo>
                  <a:pt x="11988899" y="4831499"/>
                </a:lnTo>
                <a:lnTo>
                  <a:pt x="11988899" y="0"/>
                </a:lnTo>
                <a:lnTo>
                  <a:pt x="0" y="0"/>
                </a:lnTo>
                <a:close/>
                <a:moveTo>
                  <a:pt x="2051274" y="742217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2" name="Freeform 122"/>
          <p:cNvSpPr/>
          <p:nvPr/>
        </p:nvSpPr>
        <p:spPr>
          <a:xfrm flipV="1">
            <a:off x="507999" y="419075"/>
            <a:ext cx="11988899" cy="1169099"/>
          </a:xfrm>
          <a:custGeom>
            <a:avLst/>
            <a:gdLst/>
            <a:ahLst/>
            <a:cxnLst/>
            <a:rect l="0" t="0" r="0" b="0"/>
            <a:pathLst>
              <a:path w="11988899" h="1169099">
                <a:moveTo>
                  <a:pt x="0" y="1169099"/>
                </a:moveTo>
                <a:lnTo>
                  <a:pt x="11988899" y="1169099"/>
                </a:lnTo>
                <a:lnTo>
                  <a:pt x="11988899" y="0"/>
                </a:lnTo>
                <a:lnTo>
                  <a:pt x="0" y="0"/>
                </a:lnTo>
                <a:close/>
                <a:moveTo>
                  <a:pt x="-88925" y="158817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3" name="Rectangle 123"/>
          <p:cNvSpPr/>
          <p:nvPr/>
        </p:nvSpPr>
        <p:spPr>
          <a:xfrm>
            <a:off x="507902" y="9207361"/>
            <a:ext cx="6668492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600" b="0" i="0" spc="0" baseline="0" dirty="0">
                <a:latin typeface="Arial"/>
              </a:rPr>
              <a:t>Machine Learning - Naive Bayes</a:t>
            </a:r>
          </a:p>
        </p:txBody>
      </p:sp>
      <p:sp>
        <p:nvSpPr>
          <p:cNvPr id="124" name="Rectangle 124"/>
          <p:cNvSpPr/>
          <p:nvPr/>
        </p:nvSpPr>
        <p:spPr>
          <a:xfrm>
            <a:off x="625125" y="2984433"/>
            <a:ext cx="8011185" cy="47800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400" b="0" i="0" spc="0" baseline="0" dirty="0">
                <a:solidFill>
                  <a:srgbClr val="606060"/>
                </a:solidFill>
                <a:latin typeface="Arial"/>
              </a:rPr>
              <a:t>Naive Bayes - (Sometime aka Stupid Bayes :) )</a:t>
            </a:r>
          </a:p>
        </p:txBody>
      </p:sp>
      <p:sp>
        <p:nvSpPr>
          <p:cNvPr id="125" name="Rectangle 125"/>
          <p:cNvSpPr/>
          <p:nvPr/>
        </p:nvSpPr>
        <p:spPr>
          <a:xfrm>
            <a:off x="592946" y="3482548"/>
            <a:ext cx="9229442" cy="4942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400" b="0" i="0" spc="1799" baseline="0" dirty="0">
                <a:solidFill>
                  <a:srgbClr val="606060"/>
                </a:solidFill>
                <a:latin typeface="Arial"/>
              </a:rPr>
              <a:t>●</a:t>
            </a:r>
            <a:r>
              <a:rPr lang="en-US" sz="3400" b="0" i="0" spc="0" baseline="0" dirty="0">
                <a:solidFill>
                  <a:srgbClr val="606060"/>
                </a:solidFill>
                <a:latin typeface="Arial"/>
              </a:rPr>
              <a:t>Classification technique based on Bayes’ Theorem</a:t>
            </a:r>
          </a:p>
        </p:txBody>
      </p:sp>
      <p:sp>
        <p:nvSpPr>
          <p:cNvPr id="126" name="Rectangle 126"/>
          <p:cNvSpPr/>
          <p:nvPr/>
        </p:nvSpPr>
        <p:spPr>
          <a:xfrm>
            <a:off x="592946" y="3996897"/>
            <a:ext cx="11163473" cy="100038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400" b="0" i="0" spc="1799" baseline="0" dirty="0">
                <a:solidFill>
                  <a:srgbClr val="606060"/>
                </a:solidFill>
                <a:latin typeface="Arial"/>
              </a:rPr>
              <a:t>●</a:t>
            </a:r>
            <a:r>
              <a:rPr lang="en-US" sz="3400" b="0" i="0" spc="0" baseline="0" dirty="0">
                <a:solidFill>
                  <a:srgbClr val="606060"/>
                </a:solidFill>
                <a:latin typeface="Arial"/>
              </a:rPr>
              <a:t>With “naive” assumption of independence among predictors.</a:t>
            </a:r>
          </a:p>
          <a:p>
            <a:pPr marL="0">
              <a:lnSpc>
                <a:spcPts val="4050"/>
              </a:lnSpc>
            </a:pPr>
            <a:r>
              <a:rPr lang="en-US" sz="3400" b="0" i="0" spc="1799" baseline="0" dirty="0">
                <a:solidFill>
                  <a:srgbClr val="606060"/>
                </a:solidFill>
                <a:latin typeface="Arial"/>
              </a:rPr>
              <a:t>●</a:t>
            </a:r>
            <a:r>
              <a:rPr lang="en-US" sz="3400" b="0" i="0" spc="0" baseline="0" dirty="0">
                <a:solidFill>
                  <a:srgbClr val="606060"/>
                </a:solidFill>
                <a:latin typeface="Arial"/>
              </a:rPr>
              <a:t>Easy to build</a:t>
            </a:r>
          </a:p>
        </p:txBody>
      </p:sp>
      <p:sp>
        <p:nvSpPr>
          <p:cNvPr id="127" name="Rectangle 127"/>
          <p:cNvSpPr/>
          <p:nvPr/>
        </p:nvSpPr>
        <p:spPr>
          <a:xfrm>
            <a:off x="592946" y="5025597"/>
            <a:ext cx="7688347" cy="4942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400" b="0" i="0" spc="1799" baseline="0" dirty="0">
                <a:solidFill>
                  <a:srgbClr val="606060"/>
                </a:solidFill>
                <a:latin typeface="Arial"/>
              </a:rPr>
              <a:t>●</a:t>
            </a:r>
            <a:r>
              <a:rPr lang="en-US" sz="3400" b="0" i="0" spc="0" baseline="0" dirty="0">
                <a:solidFill>
                  <a:srgbClr val="606060"/>
                </a:solidFill>
                <a:latin typeface="Arial"/>
              </a:rPr>
              <a:t>Particularly useful for very large data sets</a:t>
            </a:r>
          </a:p>
        </p:txBody>
      </p:sp>
      <p:sp>
        <p:nvSpPr>
          <p:cNvPr id="128" name="Rectangle 128"/>
          <p:cNvSpPr/>
          <p:nvPr/>
        </p:nvSpPr>
        <p:spPr>
          <a:xfrm>
            <a:off x="592946" y="5539947"/>
            <a:ext cx="11261061" cy="4942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400" b="0" i="0" spc="1799" baseline="0" dirty="0">
                <a:solidFill>
                  <a:srgbClr val="606060"/>
                </a:solidFill>
                <a:latin typeface="Arial"/>
              </a:rPr>
              <a:t>●</a:t>
            </a:r>
            <a:r>
              <a:rPr lang="en-US" sz="3400" b="0" i="0" spc="0" baseline="0" dirty="0">
                <a:solidFill>
                  <a:srgbClr val="606060"/>
                </a:solidFill>
                <a:latin typeface="Arial"/>
              </a:rPr>
              <a:t>Known to outperform even highly sophisticated classification </a:t>
            </a:r>
          </a:p>
        </p:txBody>
      </p:sp>
      <p:sp>
        <p:nvSpPr>
          <p:cNvPr id="129" name="Rectangle 129"/>
          <p:cNvSpPr/>
          <p:nvPr/>
        </p:nvSpPr>
        <p:spPr>
          <a:xfrm>
            <a:off x="1082325" y="6070533"/>
            <a:ext cx="1642135" cy="47800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400" b="0" i="0" spc="0" baseline="0" dirty="0">
                <a:solidFill>
                  <a:srgbClr val="606060"/>
                </a:solidFill>
                <a:latin typeface="Arial"/>
              </a:rPr>
              <a:t>methods </a:t>
            </a:r>
          </a:p>
        </p:txBody>
      </p:sp>
      <p:sp>
        <p:nvSpPr>
          <p:cNvPr id="130" name="Rectangle 130"/>
          <p:cNvSpPr/>
          <p:nvPr/>
        </p:nvSpPr>
        <p:spPr>
          <a:xfrm>
            <a:off x="1032015" y="6584883"/>
            <a:ext cx="7251793" cy="47800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400" b="0" i="0" spc="0" baseline="0" dirty="0">
                <a:solidFill>
                  <a:srgbClr val="606060"/>
                </a:solidFill>
                <a:latin typeface="Arial"/>
              </a:rPr>
              <a:t>a</a:t>
            </a:r>
            <a:r>
              <a:rPr lang="en-US" sz="3400" b="0" i="0" spc="1803" baseline="0" dirty="0">
                <a:solidFill>
                  <a:srgbClr val="606060"/>
                </a:solidFill>
                <a:latin typeface="Arial"/>
              </a:rPr>
              <a:t>.</a:t>
            </a:r>
            <a:r>
              <a:rPr lang="en-US" sz="3400" b="0" i="0" spc="0" baseline="0" dirty="0">
                <a:solidFill>
                  <a:srgbClr val="606060"/>
                </a:solidFill>
                <a:latin typeface="Arial"/>
              </a:rPr>
              <a:t>e.g. Earlier method for spam detection</a:t>
            </a:r>
          </a:p>
        </p:txBody>
      </p:sp>
      <p:sp>
        <p:nvSpPr>
          <p:cNvPr id="131" name="Rectangle 131"/>
          <p:cNvSpPr/>
          <p:nvPr/>
        </p:nvSpPr>
        <p:spPr>
          <a:xfrm>
            <a:off x="508000" y="712794"/>
            <a:ext cx="6896734" cy="702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000" b="0" i="0" spc="0" baseline="0" dirty="0">
                <a:solidFill>
                  <a:srgbClr val="606060"/>
                </a:solidFill>
                <a:latin typeface="Arial"/>
              </a:rPr>
              <a:t>Naive Bayes - 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Freeform 522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3" name="Freeform 523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4" name="Freeform 524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5" name="Freeform 525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noFill/>
          <a:ln w="761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6" name="Freeform 526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7" name="Freeform 527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8" name="Freeform 528"/>
          <p:cNvSpPr/>
          <p:nvPr/>
        </p:nvSpPr>
        <p:spPr>
          <a:xfrm flipV="1">
            <a:off x="431799" y="9297900"/>
            <a:ext cx="9563399" cy="393599"/>
          </a:xfrm>
          <a:custGeom>
            <a:avLst/>
            <a:gdLst/>
            <a:ahLst/>
            <a:cxnLst/>
            <a:rect l="0" t="0" r="0" b="0"/>
            <a:pathLst>
              <a:path w="9563399" h="393599">
                <a:moveTo>
                  <a:pt x="0" y="393599"/>
                </a:moveTo>
                <a:lnTo>
                  <a:pt x="9563399" y="393599"/>
                </a:lnTo>
                <a:lnTo>
                  <a:pt x="9563399" y="0"/>
                </a:lnTo>
                <a:lnTo>
                  <a:pt x="0" y="0"/>
                </a:lnTo>
                <a:close/>
                <a:moveTo>
                  <a:pt x="8866099" y="96914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9" name="Freeform 529"/>
          <p:cNvSpPr/>
          <p:nvPr/>
        </p:nvSpPr>
        <p:spPr>
          <a:xfrm flipV="1">
            <a:off x="10239474" y="9339263"/>
            <a:ext cx="2257424" cy="371474"/>
          </a:xfrm>
          <a:custGeom>
            <a:avLst/>
            <a:gdLst/>
            <a:ahLst/>
            <a:cxnLst/>
            <a:rect l="0" t="0" r="0" b="0"/>
            <a:pathLst>
              <a:path w="1146771900" h="188709300">
                <a:moveTo>
                  <a:pt x="0" y="188709300"/>
                </a:moveTo>
                <a:lnTo>
                  <a:pt x="1146771900" y="188709300"/>
                </a:lnTo>
                <a:lnTo>
                  <a:pt x="1146771900" y="0"/>
                </a:lnTo>
                <a:lnTo>
                  <a:pt x="0" y="0"/>
                </a:lnTo>
                <a:close/>
                <a:moveTo>
                  <a:pt x="-457307950" y="0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31" name="Freeform 531"/>
          <p:cNvSpPr/>
          <p:nvPr/>
        </p:nvSpPr>
        <p:spPr>
          <a:xfrm flipV="1">
            <a:off x="507999" y="419075"/>
            <a:ext cx="11988899" cy="1169099"/>
          </a:xfrm>
          <a:custGeom>
            <a:avLst/>
            <a:gdLst/>
            <a:ahLst/>
            <a:cxnLst/>
            <a:rect l="0" t="0" r="0" b="0"/>
            <a:pathLst>
              <a:path w="11988899" h="1169099">
                <a:moveTo>
                  <a:pt x="0" y="1169099"/>
                </a:moveTo>
                <a:lnTo>
                  <a:pt x="11988899" y="1169099"/>
                </a:lnTo>
                <a:lnTo>
                  <a:pt x="11988899" y="0"/>
                </a:lnTo>
                <a:lnTo>
                  <a:pt x="0" y="0"/>
                </a:lnTo>
                <a:close/>
                <a:moveTo>
                  <a:pt x="-88925" y="158817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32" name="Freeform 532"/>
          <p:cNvSpPr/>
          <p:nvPr/>
        </p:nvSpPr>
        <p:spPr>
          <a:xfrm flipV="1">
            <a:off x="507999" y="2285725"/>
            <a:ext cx="11988899" cy="1335000"/>
          </a:xfrm>
          <a:custGeom>
            <a:avLst/>
            <a:gdLst/>
            <a:ahLst/>
            <a:cxnLst/>
            <a:rect l="0" t="0" r="0" b="0"/>
            <a:pathLst>
              <a:path w="11988899" h="1335000">
                <a:moveTo>
                  <a:pt x="0" y="1335000"/>
                </a:moveTo>
                <a:lnTo>
                  <a:pt x="11988899" y="1335000"/>
                </a:lnTo>
                <a:lnTo>
                  <a:pt x="11988899" y="0"/>
                </a:lnTo>
                <a:lnTo>
                  <a:pt x="0" y="0"/>
                </a:lnTo>
                <a:close/>
                <a:moveTo>
                  <a:pt x="1777724" y="362072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33" name="Freeform 533">
            <a:hlinkClick r:id="rId2"/>
          </p:cNvPr>
          <p:cNvSpPr/>
          <p:nvPr/>
        </p:nvSpPr>
        <p:spPr>
          <a:xfrm flipV="1">
            <a:off x="1598474" y="4100325"/>
            <a:ext cx="10478699" cy="2479799"/>
          </a:xfrm>
          <a:custGeom>
            <a:avLst/>
            <a:gdLst/>
            <a:ahLst/>
            <a:cxnLst/>
            <a:rect l="0" t="0" r="0" b="0"/>
            <a:pathLst>
              <a:path w="10478699" h="2479799">
                <a:moveTo>
                  <a:pt x="0" y="2479799"/>
                </a:moveTo>
                <a:lnTo>
                  <a:pt x="10478699" y="2479799"/>
                </a:lnTo>
                <a:lnTo>
                  <a:pt x="10478699" y="0"/>
                </a:lnTo>
                <a:lnTo>
                  <a:pt x="0" y="0"/>
                </a:lnTo>
                <a:close/>
                <a:moveTo>
                  <a:pt x="2501849" y="658012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34" name="Rectangle 534"/>
          <p:cNvSpPr/>
          <p:nvPr/>
        </p:nvSpPr>
        <p:spPr>
          <a:xfrm>
            <a:off x="479425" y="9255966"/>
            <a:ext cx="5868618" cy="5061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600" b="0" i="0" spc="0" baseline="0" dirty="0">
                <a:solidFill>
                  <a:srgbClr val="606060"/>
                </a:solidFill>
                <a:latin typeface="Arial"/>
              </a:rPr>
              <a:t>Machine Learning - Naive Bayes</a:t>
            </a:r>
          </a:p>
        </p:txBody>
      </p:sp>
      <p:sp>
        <p:nvSpPr>
          <p:cNvPr id="535" name="Rectangle 535"/>
          <p:cNvSpPr/>
          <p:nvPr/>
        </p:nvSpPr>
        <p:spPr>
          <a:xfrm>
            <a:off x="508000" y="712794"/>
            <a:ext cx="6504304" cy="702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000" b="0" i="0" spc="0" baseline="0" dirty="0">
                <a:solidFill>
                  <a:srgbClr val="606060"/>
                </a:solidFill>
                <a:latin typeface="Arial"/>
              </a:rPr>
              <a:t>Zero Frequency Problem</a:t>
            </a:r>
          </a:p>
        </p:txBody>
      </p:sp>
      <p:sp>
        <p:nvSpPr>
          <p:cNvPr id="536" name="Rectangle 536"/>
          <p:cNvSpPr/>
          <p:nvPr/>
        </p:nvSpPr>
        <p:spPr>
          <a:xfrm>
            <a:off x="1684200" y="4221458"/>
            <a:ext cx="5156123" cy="47800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400" b="0" i="0" spc="0" baseline="0" dirty="0">
                <a:solidFill>
                  <a:srgbClr val="606060"/>
                </a:solidFill>
                <a:latin typeface="Arial"/>
              </a:rPr>
              <a:t>What if any of the count is 0?</a:t>
            </a:r>
          </a:p>
        </p:txBody>
      </p:sp>
      <p:sp>
        <p:nvSpPr>
          <p:cNvPr id="537" name="Rectangle 537"/>
          <p:cNvSpPr/>
          <p:nvPr/>
        </p:nvSpPr>
        <p:spPr>
          <a:xfrm>
            <a:off x="1652021" y="4719573"/>
            <a:ext cx="3833669" cy="4942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400" b="0" i="0" spc="1799" baseline="0" dirty="0">
                <a:solidFill>
                  <a:srgbClr val="606060"/>
                </a:solidFill>
                <a:latin typeface="Arial"/>
              </a:rPr>
              <a:t>●</a:t>
            </a:r>
            <a:r>
              <a:rPr lang="en-US" sz="3400" b="0" i="0" spc="0" baseline="0" dirty="0">
                <a:solidFill>
                  <a:srgbClr val="606060"/>
                </a:solidFill>
                <a:latin typeface="Arial"/>
              </a:rPr>
              <a:t>Add 1 to all counts</a:t>
            </a:r>
          </a:p>
        </p:txBody>
      </p:sp>
      <p:sp>
        <p:nvSpPr>
          <p:cNvPr id="538" name="Rectangle 538"/>
          <p:cNvSpPr/>
          <p:nvPr/>
        </p:nvSpPr>
        <p:spPr>
          <a:xfrm>
            <a:off x="1652021" y="5233923"/>
            <a:ext cx="6211592" cy="4942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400" b="0" i="0" spc="1799" baseline="0" dirty="0">
                <a:solidFill>
                  <a:srgbClr val="606060"/>
                </a:solidFill>
                <a:latin typeface="Arial"/>
              </a:rPr>
              <a:t>●</a:t>
            </a:r>
            <a:r>
              <a:rPr lang="en-US" sz="3400" b="0" i="0" spc="0" baseline="0" dirty="0">
                <a:solidFill>
                  <a:srgbClr val="606060"/>
                </a:solidFill>
                <a:latin typeface="Arial"/>
              </a:rPr>
              <a:t>It is a form of Laplace smoothing</a:t>
            </a:r>
          </a:p>
        </p:txBody>
      </p:sp>
      <p:sp>
        <p:nvSpPr>
          <p:cNvPr id="539" name="Rectangle 539"/>
          <p:cNvSpPr/>
          <p:nvPr/>
        </p:nvSpPr>
        <p:spPr>
          <a:xfrm>
            <a:off x="1652021" y="5748273"/>
            <a:ext cx="9743716" cy="4942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400" b="0" i="0" spc="1799" baseline="0" dirty="0">
                <a:solidFill>
                  <a:srgbClr val="606060"/>
                </a:solidFill>
                <a:latin typeface="Arial"/>
              </a:rPr>
              <a:t>●</a:t>
            </a:r>
            <a:r>
              <a:rPr lang="en-US" sz="3400" b="0" i="0" spc="0" baseline="0" dirty="0">
                <a:solidFill>
                  <a:srgbClr val="606060"/>
                </a:solidFill>
                <a:latin typeface="Arial"/>
              </a:rPr>
              <a:t>See </a:t>
            </a:r>
            <a:r>
              <a:rPr lang="en-US" sz="3400" b="0" i="0" spc="0" baseline="0" dirty="0">
                <a:solidFill>
                  <a:srgbClr val="606060"/>
                </a:solidFill>
                <a:latin typeface="Arial"/>
                <a:hlinkClick r:id="rId2"/>
              </a:rPr>
              <a:t>https://en.wikipedia.org/wiki/Additive_smoothing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Freeform 542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3" name="Freeform 543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4" name="Freeform 544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5" name="Freeform 545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noFill/>
          <a:ln w="761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6" name="Freeform 546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7" name="Freeform 547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8" name="Freeform 548"/>
          <p:cNvSpPr/>
          <p:nvPr/>
        </p:nvSpPr>
        <p:spPr>
          <a:xfrm flipV="1">
            <a:off x="431799" y="9297900"/>
            <a:ext cx="9563399" cy="393599"/>
          </a:xfrm>
          <a:custGeom>
            <a:avLst/>
            <a:gdLst/>
            <a:ahLst/>
            <a:cxnLst/>
            <a:rect l="0" t="0" r="0" b="0"/>
            <a:pathLst>
              <a:path w="9563399" h="393599">
                <a:moveTo>
                  <a:pt x="0" y="393599"/>
                </a:moveTo>
                <a:lnTo>
                  <a:pt x="9563399" y="393599"/>
                </a:lnTo>
                <a:lnTo>
                  <a:pt x="9563399" y="0"/>
                </a:lnTo>
                <a:lnTo>
                  <a:pt x="0" y="0"/>
                </a:lnTo>
                <a:close/>
                <a:moveTo>
                  <a:pt x="8866099" y="96914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9" name="Freeform 549"/>
          <p:cNvSpPr/>
          <p:nvPr/>
        </p:nvSpPr>
        <p:spPr>
          <a:xfrm flipV="1">
            <a:off x="10239474" y="9339263"/>
            <a:ext cx="2257424" cy="371474"/>
          </a:xfrm>
          <a:custGeom>
            <a:avLst/>
            <a:gdLst/>
            <a:ahLst/>
            <a:cxnLst/>
            <a:rect l="0" t="0" r="0" b="0"/>
            <a:pathLst>
              <a:path w="1146771900" h="188709300">
                <a:moveTo>
                  <a:pt x="0" y="188709300"/>
                </a:moveTo>
                <a:lnTo>
                  <a:pt x="1146771900" y="188709300"/>
                </a:lnTo>
                <a:lnTo>
                  <a:pt x="1146771900" y="0"/>
                </a:lnTo>
                <a:lnTo>
                  <a:pt x="0" y="0"/>
                </a:lnTo>
                <a:close/>
                <a:moveTo>
                  <a:pt x="-457307950" y="0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51" name="Freeform 551"/>
          <p:cNvSpPr/>
          <p:nvPr/>
        </p:nvSpPr>
        <p:spPr>
          <a:xfrm flipV="1">
            <a:off x="507999" y="419075"/>
            <a:ext cx="11988899" cy="1169099"/>
          </a:xfrm>
          <a:custGeom>
            <a:avLst/>
            <a:gdLst/>
            <a:ahLst/>
            <a:cxnLst/>
            <a:rect l="0" t="0" r="0" b="0"/>
            <a:pathLst>
              <a:path w="11988899" h="1169099">
                <a:moveTo>
                  <a:pt x="0" y="1169099"/>
                </a:moveTo>
                <a:lnTo>
                  <a:pt x="11988899" y="1169099"/>
                </a:lnTo>
                <a:lnTo>
                  <a:pt x="11988899" y="0"/>
                </a:lnTo>
                <a:lnTo>
                  <a:pt x="0" y="0"/>
                </a:lnTo>
                <a:close/>
                <a:moveTo>
                  <a:pt x="-88925" y="158817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52" name="Freeform 552"/>
          <p:cNvSpPr/>
          <p:nvPr/>
        </p:nvSpPr>
        <p:spPr>
          <a:xfrm flipV="1">
            <a:off x="507999" y="2285725"/>
            <a:ext cx="11988899" cy="1335000"/>
          </a:xfrm>
          <a:custGeom>
            <a:avLst/>
            <a:gdLst/>
            <a:ahLst/>
            <a:cxnLst/>
            <a:rect l="0" t="0" r="0" b="0"/>
            <a:pathLst>
              <a:path w="11988899" h="1335000">
                <a:moveTo>
                  <a:pt x="0" y="1335000"/>
                </a:moveTo>
                <a:lnTo>
                  <a:pt x="11988899" y="1335000"/>
                </a:lnTo>
                <a:lnTo>
                  <a:pt x="11988899" y="0"/>
                </a:lnTo>
                <a:lnTo>
                  <a:pt x="0" y="0"/>
                </a:lnTo>
                <a:close/>
                <a:moveTo>
                  <a:pt x="1777724" y="362072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53" name="Freeform 553"/>
          <p:cNvSpPr/>
          <p:nvPr/>
        </p:nvSpPr>
        <p:spPr>
          <a:xfrm flipV="1">
            <a:off x="539399" y="2590675"/>
            <a:ext cx="11988899" cy="5395499"/>
          </a:xfrm>
          <a:custGeom>
            <a:avLst/>
            <a:gdLst/>
            <a:ahLst/>
            <a:cxnLst/>
            <a:rect l="0" t="0" r="0" b="0"/>
            <a:pathLst>
              <a:path w="11988899" h="5395499">
                <a:moveTo>
                  <a:pt x="0" y="5395499"/>
                </a:moveTo>
                <a:lnTo>
                  <a:pt x="11988899" y="5395499"/>
                </a:lnTo>
                <a:lnTo>
                  <a:pt x="11988899" y="0"/>
                </a:lnTo>
                <a:lnTo>
                  <a:pt x="0" y="0"/>
                </a:lnTo>
                <a:close/>
                <a:moveTo>
                  <a:pt x="2051274" y="798617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54" name="Rectangle 554"/>
          <p:cNvSpPr/>
          <p:nvPr/>
        </p:nvSpPr>
        <p:spPr>
          <a:xfrm>
            <a:off x="479425" y="9255966"/>
            <a:ext cx="5868618" cy="5061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600" b="0" i="0" spc="0" baseline="0" dirty="0">
                <a:solidFill>
                  <a:srgbClr val="606060"/>
                </a:solidFill>
                <a:latin typeface="Arial"/>
              </a:rPr>
              <a:t>Machine Learning - Naive Bayes</a:t>
            </a:r>
          </a:p>
        </p:txBody>
      </p:sp>
      <p:sp>
        <p:nvSpPr>
          <p:cNvPr id="555" name="Rectangle 555"/>
          <p:cNvSpPr/>
          <p:nvPr/>
        </p:nvSpPr>
        <p:spPr>
          <a:xfrm>
            <a:off x="508000" y="712794"/>
            <a:ext cx="3393439" cy="702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000" b="0" i="0" spc="0" baseline="0" dirty="0">
                <a:solidFill>
                  <a:srgbClr val="606060"/>
                </a:solidFill>
                <a:latin typeface="Arial"/>
              </a:rPr>
              <a:t>Using Python</a:t>
            </a:r>
          </a:p>
        </p:txBody>
      </p:sp>
      <p:sp>
        <p:nvSpPr>
          <p:cNvPr id="556" name="Rectangle 556"/>
          <p:cNvSpPr/>
          <p:nvPr/>
        </p:nvSpPr>
        <p:spPr>
          <a:xfrm>
            <a:off x="625125" y="2668449"/>
            <a:ext cx="5647563" cy="82649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solidFill>
                  <a:srgbClr val="606060"/>
                </a:solidFill>
                <a:latin typeface="Consolas"/>
              </a:rPr>
              <a:t>#Import Library of Gaussian Naive Bayes model</a:t>
            </a:r>
          </a:p>
          <a:p>
            <a:pPr marL="0">
              <a:lnSpc>
                <a:spcPts val="2175"/>
              </a:lnSpc>
            </a:pPr>
            <a:r>
              <a:rPr lang="en-US" sz="1800" b="0" i="0" spc="0" baseline="0" dirty="0">
                <a:solidFill>
                  <a:srgbClr val="606060"/>
                </a:solidFill>
                <a:latin typeface="Consolas"/>
              </a:rPr>
              <a:t>from sklearn.naive_bayes import GaussianNB</a:t>
            </a:r>
          </a:p>
          <a:p>
            <a:pPr marL="0">
              <a:lnSpc>
                <a:spcPts val="2175"/>
              </a:lnSpc>
            </a:pPr>
            <a:r>
              <a:rPr lang="en-US" sz="1800" b="0" i="0" spc="0" baseline="0" dirty="0">
                <a:solidFill>
                  <a:srgbClr val="606060"/>
                </a:solidFill>
                <a:latin typeface="Consolas"/>
              </a:rPr>
              <a:t>import numpy as np</a:t>
            </a:r>
          </a:p>
        </p:txBody>
      </p:sp>
      <p:sp>
        <p:nvSpPr>
          <p:cNvPr id="557" name="Rectangle 557"/>
          <p:cNvSpPr/>
          <p:nvPr/>
        </p:nvSpPr>
        <p:spPr>
          <a:xfrm>
            <a:off x="625125" y="3773349"/>
            <a:ext cx="5145557" cy="2740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solidFill>
                  <a:srgbClr val="606060"/>
                </a:solidFill>
                <a:latin typeface="Consolas"/>
              </a:rPr>
              <a:t>#assigning predictor and target variables</a:t>
            </a:r>
          </a:p>
        </p:txBody>
      </p:sp>
      <p:sp>
        <p:nvSpPr>
          <p:cNvPr id="558" name="Rectangle 558"/>
          <p:cNvSpPr/>
          <p:nvPr/>
        </p:nvSpPr>
        <p:spPr>
          <a:xfrm>
            <a:off x="625125" y="4049574"/>
            <a:ext cx="11922632" cy="5502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solidFill>
                  <a:srgbClr val="606060"/>
                </a:solidFill>
                <a:latin typeface="Consolas"/>
              </a:rPr>
              <a:t>X= np.array([[-3,7],[1,5], [1,2], [-2,0], [2,3], [-4,0], [-1,1], [1,1], [-2,2], [2,7], [-4,1], </a:t>
            </a:r>
          </a:p>
          <a:p>
            <a:pPr marL="0">
              <a:lnSpc>
                <a:spcPts val="2175"/>
              </a:lnSpc>
            </a:pPr>
            <a:r>
              <a:rPr lang="en-US" sz="1800" b="0" i="0" spc="0" baseline="0" dirty="0">
                <a:solidFill>
                  <a:srgbClr val="606060"/>
                </a:solidFill>
                <a:latin typeface="Consolas"/>
              </a:rPr>
              <a:t>[-2,7]])</a:t>
            </a:r>
          </a:p>
        </p:txBody>
      </p:sp>
      <p:sp>
        <p:nvSpPr>
          <p:cNvPr id="559" name="Rectangle 559"/>
          <p:cNvSpPr/>
          <p:nvPr/>
        </p:nvSpPr>
        <p:spPr>
          <a:xfrm>
            <a:off x="625125" y="4602024"/>
            <a:ext cx="6275070" cy="5502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solidFill>
                  <a:srgbClr val="606060"/>
                </a:solidFill>
                <a:latin typeface="Consolas"/>
              </a:rPr>
              <a:t>y = np.array([3, 3, 3, 3, 4, 3, 3, 4, 3, 4, 4, 4])</a:t>
            </a:r>
          </a:p>
          <a:p>
            <a:pPr marL="0">
              <a:lnSpc>
                <a:spcPts val="2175"/>
              </a:lnSpc>
            </a:pPr>
            <a:r>
              <a:rPr lang="en-US" sz="1800" b="0" i="0" spc="0" baseline="0" dirty="0">
                <a:solidFill>
                  <a:srgbClr val="606060"/>
                </a:solidFill>
                <a:latin typeface="Consolas"/>
              </a:rPr>
              <a:t>#Create a Gaussian Classifier</a:t>
            </a:r>
          </a:p>
        </p:txBody>
      </p:sp>
      <p:sp>
        <p:nvSpPr>
          <p:cNvPr id="560" name="Rectangle 560"/>
          <p:cNvSpPr/>
          <p:nvPr/>
        </p:nvSpPr>
        <p:spPr>
          <a:xfrm>
            <a:off x="625125" y="5154474"/>
            <a:ext cx="2510027" cy="2740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solidFill>
                  <a:srgbClr val="606060"/>
                </a:solidFill>
                <a:latin typeface="Consolas"/>
              </a:rPr>
              <a:t>model = GaussianNB()</a:t>
            </a:r>
          </a:p>
        </p:txBody>
      </p:sp>
      <p:sp>
        <p:nvSpPr>
          <p:cNvPr id="561" name="Rectangle 561"/>
          <p:cNvSpPr/>
          <p:nvPr/>
        </p:nvSpPr>
        <p:spPr>
          <a:xfrm>
            <a:off x="625125" y="5706924"/>
            <a:ext cx="5271058" cy="5502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solidFill>
                  <a:srgbClr val="606060"/>
                </a:solidFill>
                <a:latin typeface="Consolas"/>
              </a:rPr>
              <a:t># Train the model using the training sets </a:t>
            </a:r>
          </a:p>
          <a:p>
            <a:pPr marL="0">
              <a:lnSpc>
                <a:spcPts val="2175"/>
              </a:lnSpc>
            </a:pPr>
            <a:r>
              <a:rPr lang="en-US" sz="1800" b="0" i="0" spc="0" baseline="0" dirty="0">
                <a:solidFill>
                  <a:srgbClr val="606060"/>
                </a:solidFill>
                <a:latin typeface="Consolas"/>
              </a:rPr>
              <a:t>model.fit(X, y)</a:t>
            </a:r>
          </a:p>
        </p:txBody>
      </p:sp>
      <p:sp>
        <p:nvSpPr>
          <p:cNvPr id="562" name="Rectangle 562"/>
          <p:cNvSpPr/>
          <p:nvPr/>
        </p:nvSpPr>
        <p:spPr>
          <a:xfrm>
            <a:off x="625125" y="6535599"/>
            <a:ext cx="2008022" cy="2740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solidFill>
                  <a:srgbClr val="606060"/>
                </a:solidFill>
                <a:latin typeface="Consolas"/>
              </a:rPr>
              <a:t>#Predict Output </a:t>
            </a:r>
          </a:p>
        </p:txBody>
      </p:sp>
      <p:sp>
        <p:nvSpPr>
          <p:cNvPr id="563" name="Rectangle 563"/>
          <p:cNvSpPr/>
          <p:nvPr/>
        </p:nvSpPr>
        <p:spPr>
          <a:xfrm>
            <a:off x="625125" y="6811824"/>
            <a:ext cx="4894554" cy="5502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0" i="0" spc="0" baseline="0" dirty="0">
                <a:solidFill>
                  <a:srgbClr val="606060"/>
                </a:solidFill>
                <a:latin typeface="Consolas"/>
              </a:rPr>
              <a:t>predicted= model.predict([[1,2],[3,4]])</a:t>
            </a:r>
          </a:p>
          <a:p>
            <a:pPr marL="0">
              <a:lnSpc>
                <a:spcPts val="2175"/>
              </a:lnSpc>
            </a:pPr>
            <a:r>
              <a:rPr lang="en-US" sz="1800" b="0" i="0" spc="0" baseline="0" dirty="0">
                <a:solidFill>
                  <a:srgbClr val="606060"/>
                </a:solidFill>
                <a:latin typeface="Consolas"/>
              </a:rPr>
              <a:t>print(predicted)</a:t>
            </a:r>
          </a:p>
        </p:txBody>
      </p:sp>
      <p:sp>
        <p:nvSpPr>
          <p:cNvPr id="564" name="Rectangle 564"/>
          <p:cNvSpPr/>
          <p:nvPr/>
        </p:nvSpPr>
        <p:spPr>
          <a:xfrm>
            <a:off x="625125" y="7640498"/>
            <a:ext cx="3137535" cy="27404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1800" b="1" i="0" spc="0" baseline="0" dirty="0">
                <a:solidFill>
                  <a:srgbClr val="606060"/>
                </a:solidFill>
                <a:latin typeface="Consolas"/>
              </a:rPr>
              <a:t>See the Jupyter Notebook.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Freeform 567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8" name="Freeform 568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9" name="Freeform 569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70" name="Freeform 570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noFill/>
          <a:ln w="761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71" name="Freeform 571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72" name="Freeform 572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73" name="Freeform 573"/>
          <p:cNvSpPr/>
          <p:nvPr/>
        </p:nvSpPr>
        <p:spPr>
          <a:xfrm flipV="1">
            <a:off x="431799" y="9297900"/>
            <a:ext cx="9563399" cy="393599"/>
          </a:xfrm>
          <a:custGeom>
            <a:avLst/>
            <a:gdLst/>
            <a:ahLst/>
            <a:cxnLst/>
            <a:rect l="0" t="0" r="0" b="0"/>
            <a:pathLst>
              <a:path w="9563399" h="393599">
                <a:moveTo>
                  <a:pt x="0" y="393599"/>
                </a:moveTo>
                <a:lnTo>
                  <a:pt x="9563399" y="393599"/>
                </a:lnTo>
                <a:lnTo>
                  <a:pt x="9563399" y="0"/>
                </a:lnTo>
                <a:lnTo>
                  <a:pt x="0" y="0"/>
                </a:lnTo>
                <a:close/>
                <a:moveTo>
                  <a:pt x="8866099" y="96914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74" name="Freeform 574"/>
          <p:cNvSpPr/>
          <p:nvPr/>
        </p:nvSpPr>
        <p:spPr>
          <a:xfrm flipV="1">
            <a:off x="10239474" y="9339263"/>
            <a:ext cx="2257424" cy="371474"/>
          </a:xfrm>
          <a:custGeom>
            <a:avLst/>
            <a:gdLst/>
            <a:ahLst/>
            <a:cxnLst/>
            <a:rect l="0" t="0" r="0" b="0"/>
            <a:pathLst>
              <a:path w="1146771900" h="188709300">
                <a:moveTo>
                  <a:pt x="0" y="188709300"/>
                </a:moveTo>
                <a:lnTo>
                  <a:pt x="1146771900" y="188709300"/>
                </a:lnTo>
                <a:lnTo>
                  <a:pt x="1146771900" y="0"/>
                </a:lnTo>
                <a:lnTo>
                  <a:pt x="0" y="0"/>
                </a:lnTo>
                <a:close/>
                <a:moveTo>
                  <a:pt x="-457307950" y="0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76" name="Freeform 576"/>
          <p:cNvSpPr/>
          <p:nvPr/>
        </p:nvSpPr>
        <p:spPr>
          <a:xfrm flipV="1">
            <a:off x="507999" y="419075"/>
            <a:ext cx="11988899" cy="1169099"/>
          </a:xfrm>
          <a:custGeom>
            <a:avLst/>
            <a:gdLst/>
            <a:ahLst/>
            <a:cxnLst/>
            <a:rect l="0" t="0" r="0" b="0"/>
            <a:pathLst>
              <a:path w="11988899" h="1169099">
                <a:moveTo>
                  <a:pt x="0" y="1169099"/>
                </a:moveTo>
                <a:lnTo>
                  <a:pt x="11988899" y="1169099"/>
                </a:lnTo>
                <a:lnTo>
                  <a:pt x="11988899" y="0"/>
                </a:lnTo>
                <a:lnTo>
                  <a:pt x="0" y="0"/>
                </a:lnTo>
                <a:close/>
                <a:moveTo>
                  <a:pt x="-88925" y="158817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77" name="Freeform 577"/>
          <p:cNvSpPr/>
          <p:nvPr/>
        </p:nvSpPr>
        <p:spPr>
          <a:xfrm flipV="1">
            <a:off x="507999" y="2285725"/>
            <a:ext cx="11988899" cy="1335000"/>
          </a:xfrm>
          <a:custGeom>
            <a:avLst/>
            <a:gdLst/>
            <a:ahLst/>
            <a:cxnLst/>
            <a:rect l="0" t="0" r="0" b="0"/>
            <a:pathLst>
              <a:path w="11988899" h="1335000">
                <a:moveTo>
                  <a:pt x="0" y="1335000"/>
                </a:moveTo>
                <a:lnTo>
                  <a:pt x="11988899" y="1335000"/>
                </a:lnTo>
                <a:lnTo>
                  <a:pt x="11988899" y="0"/>
                </a:lnTo>
                <a:lnTo>
                  <a:pt x="0" y="0"/>
                </a:lnTo>
                <a:close/>
                <a:moveTo>
                  <a:pt x="1777724" y="362072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78" name="Freeform 578"/>
          <p:cNvSpPr/>
          <p:nvPr/>
        </p:nvSpPr>
        <p:spPr>
          <a:xfrm flipV="1">
            <a:off x="539399" y="2590675"/>
            <a:ext cx="11988899" cy="5168099"/>
          </a:xfrm>
          <a:custGeom>
            <a:avLst/>
            <a:gdLst/>
            <a:ahLst/>
            <a:cxnLst/>
            <a:rect l="0" t="0" r="0" b="0"/>
            <a:pathLst>
              <a:path w="11988899" h="5168099">
                <a:moveTo>
                  <a:pt x="0" y="5168099"/>
                </a:moveTo>
                <a:lnTo>
                  <a:pt x="11988899" y="5168099"/>
                </a:lnTo>
                <a:lnTo>
                  <a:pt x="11988899" y="0"/>
                </a:lnTo>
                <a:lnTo>
                  <a:pt x="0" y="0"/>
                </a:lnTo>
                <a:close/>
                <a:moveTo>
                  <a:pt x="2051274" y="775877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79" name="Rectangle 579"/>
          <p:cNvSpPr/>
          <p:nvPr/>
        </p:nvSpPr>
        <p:spPr>
          <a:xfrm>
            <a:off x="479425" y="9255966"/>
            <a:ext cx="5868618" cy="5061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600" b="0" i="0" spc="0" baseline="0" dirty="0">
                <a:solidFill>
                  <a:srgbClr val="606060"/>
                </a:solidFill>
                <a:latin typeface="Arial"/>
              </a:rPr>
              <a:t>Machine Learning - Naive Bayes</a:t>
            </a:r>
          </a:p>
        </p:txBody>
      </p:sp>
      <p:sp>
        <p:nvSpPr>
          <p:cNvPr id="580" name="Rectangle 580"/>
          <p:cNvSpPr/>
          <p:nvPr/>
        </p:nvSpPr>
        <p:spPr>
          <a:xfrm>
            <a:off x="508000" y="712794"/>
            <a:ext cx="10212704" cy="702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000" b="0" i="0" spc="0" baseline="0" dirty="0">
                <a:solidFill>
                  <a:srgbClr val="606060"/>
                </a:solidFill>
                <a:latin typeface="Arial"/>
              </a:rPr>
              <a:t>Tips to improve the Naive Bayes Model</a:t>
            </a:r>
          </a:p>
        </p:txBody>
      </p:sp>
      <p:sp>
        <p:nvSpPr>
          <p:cNvPr id="581" name="Rectangle 581"/>
          <p:cNvSpPr/>
          <p:nvPr/>
        </p:nvSpPr>
        <p:spPr>
          <a:xfrm>
            <a:off x="623599" y="3134242"/>
            <a:ext cx="9017890" cy="4360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00" b="0" i="0" spc="1800" baseline="0" dirty="0">
                <a:solidFill>
                  <a:srgbClr val="606060"/>
                </a:solidFill>
                <a:latin typeface="Arial"/>
              </a:rPr>
              <a:t>●</a:t>
            </a:r>
            <a:r>
              <a:rPr lang="en-US" sz="3000" b="0" i="0" spc="0" baseline="0" dirty="0">
                <a:solidFill>
                  <a:srgbClr val="606060"/>
                </a:solidFill>
                <a:latin typeface="Arial"/>
              </a:rPr>
              <a:t>If continuous features do not have normal distribution, </a:t>
            </a:r>
          </a:p>
        </p:txBody>
      </p:sp>
      <p:sp>
        <p:nvSpPr>
          <p:cNvPr id="582" name="Rectangle 582"/>
          <p:cNvSpPr/>
          <p:nvPr/>
        </p:nvSpPr>
        <p:spPr>
          <a:xfrm>
            <a:off x="1080799" y="3591442"/>
            <a:ext cx="10232137" cy="4360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00" b="0" i="0" spc="1800" baseline="0" dirty="0">
                <a:solidFill>
                  <a:srgbClr val="606060"/>
                </a:solidFill>
                <a:latin typeface="Arial"/>
              </a:rPr>
              <a:t>○</a:t>
            </a:r>
            <a:r>
              <a:rPr lang="en-US" sz="3000" b="0" i="0" spc="0" baseline="0" dirty="0">
                <a:solidFill>
                  <a:srgbClr val="606060"/>
                </a:solidFill>
                <a:latin typeface="Arial"/>
              </a:rPr>
              <a:t>we should use transformation or different methods to convert </a:t>
            </a:r>
          </a:p>
        </p:txBody>
      </p:sp>
      <p:sp>
        <p:nvSpPr>
          <p:cNvPr id="583" name="Rectangle 583"/>
          <p:cNvSpPr/>
          <p:nvPr/>
        </p:nvSpPr>
        <p:spPr>
          <a:xfrm>
            <a:off x="623599" y="4048642"/>
            <a:ext cx="6725414" cy="4360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00" b="0" i="0" spc="1800" baseline="0" dirty="0">
                <a:solidFill>
                  <a:srgbClr val="606060"/>
                </a:solidFill>
                <a:latin typeface="Arial"/>
              </a:rPr>
              <a:t>●</a:t>
            </a:r>
            <a:r>
              <a:rPr lang="en-US" sz="3000" b="0" i="0" spc="0" baseline="0" dirty="0">
                <a:solidFill>
                  <a:srgbClr val="606060"/>
                </a:solidFill>
                <a:latin typeface="Arial"/>
              </a:rPr>
              <a:t>If test data set has zero frequency issue, </a:t>
            </a:r>
          </a:p>
        </p:txBody>
      </p:sp>
      <p:sp>
        <p:nvSpPr>
          <p:cNvPr id="584" name="Rectangle 584"/>
          <p:cNvSpPr/>
          <p:nvPr/>
        </p:nvSpPr>
        <p:spPr>
          <a:xfrm>
            <a:off x="1080799" y="4505842"/>
            <a:ext cx="8114920" cy="4360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00" b="0" i="0" spc="1800" baseline="0" dirty="0">
                <a:solidFill>
                  <a:srgbClr val="606060"/>
                </a:solidFill>
                <a:latin typeface="Arial"/>
              </a:rPr>
              <a:t>○</a:t>
            </a:r>
            <a:r>
              <a:rPr lang="en-US" sz="3000" b="0" i="0" spc="0" baseline="0" dirty="0">
                <a:solidFill>
                  <a:srgbClr val="606060"/>
                </a:solidFill>
                <a:latin typeface="Arial"/>
              </a:rPr>
              <a:t>apply smoothing techniques “Laplace smoothing” </a:t>
            </a:r>
          </a:p>
        </p:txBody>
      </p:sp>
      <p:sp>
        <p:nvSpPr>
          <p:cNvPr id="585" name="Rectangle 585"/>
          <p:cNvSpPr/>
          <p:nvPr/>
        </p:nvSpPr>
        <p:spPr>
          <a:xfrm>
            <a:off x="623599" y="4963042"/>
            <a:ext cx="4969384" cy="4360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00" b="0" i="0" spc="1800" baseline="0" dirty="0">
                <a:solidFill>
                  <a:srgbClr val="606060"/>
                </a:solidFill>
                <a:latin typeface="Arial"/>
              </a:rPr>
              <a:t>●</a:t>
            </a:r>
            <a:r>
              <a:rPr lang="en-US" sz="3000" b="0" i="0" spc="0" baseline="0" dirty="0">
                <a:solidFill>
                  <a:srgbClr val="606060"/>
                </a:solidFill>
                <a:latin typeface="Arial"/>
              </a:rPr>
              <a:t>Remove correlated features, </a:t>
            </a:r>
          </a:p>
        </p:txBody>
      </p:sp>
      <p:sp>
        <p:nvSpPr>
          <p:cNvPr id="586" name="Rectangle 586"/>
          <p:cNvSpPr/>
          <p:nvPr/>
        </p:nvSpPr>
        <p:spPr>
          <a:xfrm>
            <a:off x="1080799" y="5420242"/>
            <a:ext cx="10095739" cy="4360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00" b="0" i="0" spc="1800" baseline="0" dirty="0">
                <a:solidFill>
                  <a:srgbClr val="606060"/>
                </a:solidFill>
                <a:latin typeface="Arial"/>
              </a:rPr>
              <a:t>○</a:t>
            </a:r>
            <a:r>
              <a:rPr lang="en-US" sz="3000" b="0" i="0" spc="0" baseline="0" dirty="0">
                <a:solidFill>
                  <a:srgbClr val="606060"/>
                </a:solidFill>
                <a:latin typeface="Arial"/>
              </a:rPr>
              <a:t>as the highly correlated features are voted twice in the model </a:t>
            </a:r>
          </a:p>
        </p:txBody>
      </p:sp>
      <p:sp>
        <p:nvSpPr>
          <p:cNvPr id="587" name="Rectangle 587"/>
          <p:cNvSpPr/>
          <p:nvPr/>
        </p:nvSpPr>
        <p:spPr>
          <a:xfrm>
            <a:off x="1080799" y="5877442"/>
            <a:ext cx="7160134" cy="4360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00" b="0" i="0" spc="1800" baseline="0" dirty="0">
                <a:solidFill>
                  <a:srgbClr val="606060"/>
                </a:solidFill>
                <a:latin typeface="Arial"/>
              </a:rPr>
              <a:t>○</a:t>
            </a:r>
            <a:r>
              <a:rPr lang="en-US" sz="3000" b="0" i="0" spc="0" baseline="0" dirty="0">
                <a:solidFill>
                  <a:srgbClr val="606060"/>
                </a:solidFill>
                <a:latin typeface="Arial"/>
              </a:rPr>
              <a:t>and it can lead to over inflating importance.</a:t>
            </a:r>
          </a:p>
        </p:txBody>
      </p:sp>
      <p:sp>
        <p:nvSpPr>
          <p:cNvPr id="588" name="Rectangle 588"/>
          <p:cNvSpPr/>
          <p:nvPr/>
        </p:nvSpPr>
        <p:spPr>
          <a:xfrm>
            <a:off x="623599" y="6334642"/>
            <a:ext cx="10071355" cy="4360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00" b="0" i="0" spc="1800" baseline="0" dirty="0">
                <a:solidFill>
                  <a:srgbClr val="606060"/>
                </a:solidFill>
                <a:latin typeface="Arial"/>
              </a:rPr>
              <a:t>●</a:t>
            </a:r>
            <a:r>
              <a:rPr lang="en-US" sz="3000" b="0" i="0" spc="0" baseline="0" dirty="0">
                <a:solidFill>
                  <a:srgbClr val="606060"/>
                </a:solidFill>
                <a:latin typeface="Arial"/>
              </a:rPr>
              <a:t>Naive Bayes classifier has limited options for parameter tuning</a:t>
            </a:r>
          </a:p>
        </p:txBody>
      </p:sp>
      <p:sp>
        <p:nvSpPr>
          <p:cNvPr id="589" name="Rectangle 589"/>
          <p:cNvSpPr/>
          <p:nvPr/>
        </p:nvSpPr>
        <p:spPr>
          <a:xfrm>
            <a:off x="623599" y="6791842"/>
            <a:ext cx="9840469" cy="43609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00" b="0" i="0" spc="1800" baseline="0" dirty="0">
                <a:solidFill>
                  <a:srgbClr val="606060"/>
                </a:solidFill>
                <a:latin typeface="Arial"/>
              </a:rPr>
              <a:t>●</a:t>
            </a:r>
            <a:r>
              <a:rPr lang="en-US" sz="3000" b="0" i="0" spc="0" baseline="0" dirty="0">
                <a:solidFill>
                  <a:srgbClr val="606060"/>
                </a:solidFill>
                <a:latin typeface="Arial"/>
              </a:rPr>
              <a:t>Can’t be ensembled - because there is no variance to reduce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Freeform 592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93" name="Freeform 593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94" name="Freeform 594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95" name="Freeform 595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noFill/>
          <a:ln w="761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96" name="Freeform 596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97" name="Freeform 597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98" name="Freeform 598"/>
          <p:cNvSpPr/>
          <p:nvPr/>
        </p:nvSpPr>
        <p:spPr>
          <a:xfrm flipV="1">
            <a:off x="431799" y="9297900"/>
            <a:ext cx="9563399" cy="393599"/>
          </a:xfrm>
          <a:custGeom>
            <a:avLst/>
            <a:gdLst/>
            <a:ahLst/>
            <a:cxnLst/>
            <a:rect l="0" t="0" r="0" b="0"/>
            <a:pathLst>
              <a:path w="9563399" h="393599">
                <a:moveTo>
                  <a:pt x="0" y="393599"/>
                </a:moveTo>
                <a:lnTo>
                  <a:pt x="9563399" y="393599"/>
                </a:lnTo>
                <a:lnTo>
                  <a:pt x="9563399" y="0"/>
                </a:lnTo>
                <a:lnTo>
                  <a:pt x="0" y="0"/>
                </a:lnTo>
                <a:close/>
                <a:moveTo>
                  <a:pt x="8866099" y="96914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99" name="Freeform 599"/>
          <p:cNvSpPr/>
          <p:nvPr/>
        </p:nvSpPr>
        <p:spPr>
          <a:xfrm flipV="1">
            <a:off x="10239474" y="9339263"/>
            <a:ext cx="2257424" cy="371474"/>
          </a:xfrm>
          <a:custGeom>
            <a:avLst/>
            <a:gdLst/>
            <a:ahLst/>
            <a:cxnLst/>
            <a:rect l="0" t="0" r="0" b="0"/>
            <a:pathLst>
              <a:path w="1146771900" h="188709300">
                <a:moveTo>
                  <a:pt x="0" y="188709300"/>
                </a:moveTo>
                <a:lnTo>
                  <a:pt x="1146771900" y="188709300"/>
                </a:lnTo>
                <a:lnTo>
                  <a:pt x="1146771900" y="0"/>
                </a:lnTo>
                <a:lnTo>
                  <a:pt x="0" y="0"/>
                </a:lnTo>
                <a:close/>
                <a:moveTo>
                  <a:pt x="-457307950" y="0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01" name="Freeform 601"/>
          <p:cNvSpPr/>
          <p:nvPr/>
        </p:nvSpPr>
        <p:spPr>
          <a:xfrm flipV="1">
            <a:off x="507999" y="419075"/>
            <a:ext cx="11988899" cy="1169099"/>
          </a:xfrm>
          <a:custGeom>
            <a:avLst/>
            <a:gdLst/>
            <a:ahLst/>
            <a:cxnLst/>
            <a:rect l="0" t="0" r="0" b="0"/>
            <a:pathLst>
              <a:path w="11988899" h="1169099">
                <a:moveTo>
                  <a:pt x="0" y="1169099"/>
                </a:moveTo>
                <a:lnTo>
                  <a:pt x="11988899" y="1169099"/>
                </a:lnTo>
                <a:lnTo>
                  <a:pt x="11988899" y="0"/>
                </a:lnTo>
                <a:lnTo>
                  <a:pt x="0" y="0"/>
                </a:lnTo>
                <a:close/>
                <a:moveTo>
                  <a:pt x="-88925" y="158817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02" name="Freeform 602"/>
          <p:cNvSpPr/>
          <p:nvPr/>
        </p:nvSpPr>
        <p:spPr>
          <a:xfrm flipV="1">
            <a:off x="507999" y="2285725"/>
            <a:ext cx="11988899" cy="1335000"/>
          </a:xfrm>
          <a:custGeom>
            <a:avLst/>
            <a:gdLst/>
            <a:ahLst/>
            <a:cxnLst/>
            <a:rect l="0" t="0" r="0" b="0"/>
            <a:pathLst>
              <a:path w="11988899" h="1335000">
                <a:moveTo>
                  <a:pt x="0" y="1335000"/>
                </a:moveTo>
                <a:lnTo>
                  <a:pt x="11988899" y="1335000"/>
                </a:lnTo>
                <a:lnTo>
                  <a:pt x="11988899" y="0"/>
                </a:lnTo>
                <a:lnTo>
                  <a:pt x="0" y="0"/>
                </a:lnTo>
                <a:close/>
                <a:moveTo>
                  <a:pt x="1777724" y="362072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04" name="Freeform 604">
            <a:hlinkClick r:id="rId2"/>
          </p:cNvPr>
          <p:cNvSpPr/>
          <p:nvPr/>
        </p:nvSpPr>
        <p:spPr>
          <a:xfrm flipV="1">
            <a:off x="593675" y="7821821"/>
            <a:ext cx="6688633" cy="27432"/>
          </a:xfrm>
          <a:custGeom>
            <a:avLst/>
            <a:gdLst/>
            <a:ahLst/>
            <a:cxnLst/>
            <a:rect l="0" t="0" r="0" b="0"/>
            <a:pathLst>
              <a:path w="8918178" h="36576">
                <a:moveTo>
                  <a:pt x="0" y="36576"/>
                </a:moveTo>
                <a:lnTo>
                  <a:pt x="8918178" y="36576"/>
                </a:lnTo>
                <a:lnTo>
                  <a:pt x="8918178" y="0"/>
                </a:lnTo>
                <a:lnTo>
                  <a:pt x="0" y="0"/>
                </a:lnTo>
                <a:lnTo>
                  <a:pt x="0" y="36576"/>
                </a:lnTo>
                <a:close/>
                <a:moveTo>
                  <a:pt x="7882759" y="8033635"/>
                </a:moveTo>
              </a:path>
            </a:pathLst>
          </a:custGeom>
          <a:solidFill>
            <a:srgbClr val="0000FF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05" name="Rectangle 605"/>
          <p:cNvSpPr/>
          <p:nvPr/>
        </p:nvSpPr>
        <p:spPr>
          <a:xfrm>
            <a:off x="479425" y="9255966"/>
            <a:ext cx="5868618" cy="5061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600" b="0" i="0" spc="0" baseline="0" dirty="0">
                <a:solidFill>
                  <a:srgbClr val="606060"/>
                </a:solidFill>
                <a:latin typeface="Arial"/>
              </a:rPr>
              <a:t>Machine Learning - Naive Bayes</a:t>
            </a:r>
          </a:p>
        </p:txBody>
      </p:sp>
      <p:sp>
        <p:nvSpPr>
          <p:cNvPr id="606" name="Rectangle 606"/>
          <p:cNvSpPr/>
          <p:nvPr/>
        </p:nvSpPr>
        <p:spPr>
          <a:xfrm>
            <a:off x="508000" y="712794"/>
            <a:ext cx="2087244" cy="702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000" b="0" i="0" spc="0" baseline="0" dirty="0">
                <a:solidFill>
                  <a:srgbClr val="606060"/>
                </a:solidFill>
                <a:latin typeface="Arial"/>
              </a:rPr>
              <a:t>Variants</a:t>
            </a:r>
          </a:p>
        </p:txBody>
      </p:sp>
      <p:sp>
        <p:nvSpPr>
          <p:cNvPr id="607" name="Rectangle 607"/>
          <p:cNvSpPr/>
          <p:nvPr/>
        </p:nvSpPr>
        <p:spPr>
          <a:xfrm>
            <a:off x="593675" y="2467094"/>
            <a:ext cx="1434693" cy="3374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1" i="0" spc="0" baseline="0" dirty="0">
                <a:solidFill>
                  <a:srgbClr val="606060"/>
                </a:solidFill>
                <a:latin typeface="Arial"/>
              </a:rPr>
              <a:t>Gaussian: </a:t>
            </a:r>
          </a:p>
        </p:txBody>
      </p:sp>
      <p:sp>
        <p:nvSpPr>
          <p:cNvPr id="608" name="Rectangle 608"/>
          <p:cNvSpPr/>
          <p:nvPr/>
        </p:nvSpPr>
        <p:spPr>
          <a:xfrm>
            <a:off x="1095374" y="2817584"/>
            <a:ext cx="10535413" cy="34887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412700" algn="l"/>
              </a:tabLst>
            </a:pPr>
            <a:r>
              <a:rPr lang="en-US" sz="2400" b="0" i="0" spc="0" baseline="0" dirty="0">
                <a:solidFill>
                  <a:srgbClr val="606060"/>
                </a:solidFill>
                <a:latin typeface="Arial"/>
              </a:rPr>
              <a:t>●	It is used in classification and it assumes that features follow a normal distribution.</a:t>
            </a:r>
          </a:p>
        </p:txBody>
      </p:sp>
      <p:sp>
        <p:nvSpPr>
          <p:cNvPr id="609" name="Rectangle 609"/>
          <p:cNvSpPr/>
          <p:nvPr/>
        </p:nvSpPr>
        <p:spPr>
          <a:xfrm>
            <a:off x="593675" y="3552944"/>
            <a:ext cx="1878787" cy="3374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1" i="0" spc="0" baseline="0" dirty="0">
                <a:solidFill>
                  <a:srgbClr val="606060"/>
                </a:solidFill>
                <a:latin typeface="Arial"/>
              </a:rPr>
              <a:t>Multinomial: </a:t>
            </a:r>
          </a:p>
        </p:txBody>
      </p:sp>
      <p:sp>
        <p:nvSpPr>
          <p:cNvPr id="610" name="Rectangle 610"/>
          <p:cNvSpPr/>
          <p:nvPr/>
        </p:nvSpPr>
        <p:spPr>
          <a:xfrm>
            <a:off x="1050875" y="3914894"/>
            <a:ext cx="3680460" cy="3374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0" baseline="0" dirty="0">
                <a:solidFill>
                  <a:srgbClr val="606060"/>
                </a:solidFill>
                <a:latin typeface="Arial"/>
              </a:rPr>
              <a:t>It is used for discrete counts. </a:t>
            </a:r>
          </a:p>
        </p:txBody>
      </p:sp>
      <p:sp>
        <p:nvSpPr>
          <p:cNvPr id="611" name="Rectangle 611"/>
          <p:cNvSpPr/>
          <p:nvPr/>
        </p:nvSpPr>
        <p:spPr>
          <a:xfrm>
            <a:off x="1050875" y="4276844"/>
            <a:ext cx="8914789" cy="69357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0" baseline="0" dirty="0">
                <a:solidFill>
                  <a:srgbClr val="606060"/>
                </a:solidFill>
                <a:latin typeface="Arial"/>
              </a:rPr>
              <a:t>Implements the naive Bayes algorithm for multinomially distributed data</a:t>
            </a:r>
          </a:p>
          <a:p>
            <a:pPr marL="0">
              <a:lnSpc>
                <a:spcPts val="2850"/>
              </a:lnSpc>
            </a:pPr>
            <a:r>
              <a:rPr lang="en-US" sz="2400" b="0" i="0" spc="0" baseline="0" dirty="0">
                <a:solidFill>
                  <a:srgbClr val="606060"/>
                </a:solidFill>
                <a:latin typeface="Arial"/>
              </a:rPr>
              <a:t>It is one of the two classic naive Bayes variants used in text classification</a:t>
            </a:r>
          </a:p>
        </p:txBody>
      </p:sp>
      <p:sp>
        <p:nvSpPr>
          <p:cNvPr id="612" name="Rectangle 612"/>
          <p:cNvSpPr/>
          <p:nvPr/>
        </p:nvSpPr>
        <p:spPr>
          <a:xfrm>
            <a:off x="593675" y="5362694"/>
            <a:ext cx="1467307" cy="3374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1" i="0" spc="0" baseline="0" dirty="0">
                <a:solidFill>
                  <a:srgbClr val="606060"/>
                </a:solidFill>
                <a:latin typeface="Arial"/>
              </a:rPr>
              <a:t>Bernoulli: </a:t>
            </a:r>
          </a:p>
        </p:txBody>
      </p:sp>
      <p:sp>
        <p:nvSpPr>
          <p:cNvPr id="613" name="Rectangle 613"/>
          <p:cNvSpPr/>
          <p:nvPr/>
        </p:nvSpPr>
        <p:spPr>
          <a:xfrm>
            <a:off x="1050875" y="5724644"/>
            <a:ext cx="10420197" cy="3374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0" baseline="0" dirty="0">
                <a:solidFill>
                  <a:srgbClr val="606060"/>
                </a:solidFill>
                <a:latin typeface="Arial"/>
              </a:rPr>
              <a:t>The binomial model is useful if your feature vectors are binary (i.e. zeros and ones). </a:t>
            </a:r>
          </a:p>
        </p:txBody>
      </p:sp>
      <p:sp>
        <p:nvSpPr>
          <p:cNvPr id="614" name="Rectangle 614"/>
          <p:cNvSpPr/>
          <p:nvPr/>
        </p:nvSpPr>
        <p:spPr>
          <a:xfrm>
            <a:off x="1050875" y="6086594"/>
            <a:ext cx="8763914" cy="3374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0" baseline="0" dirty="0">
                <a:solidFill>
                  <a:srgbClr val="606060"/>
                </a:solidFill>
                <a:latin typeface="Arial"/>
              </a:rPr>
              <a:t>One application would be text classification with ‘bag of words’ model </a:t>
            </a:r>
          </a:p>
        </p:txBody>
      </p:sp>
      <p:sp>
        <p:nvSpPr>
          <p:cNvPr id="615" name="Rectangle 615"/>
          <p:cNvSpPr/>
          <p:nvPr/>
        </p:nvSpPr>
        <p:spPr>
          <a:xfrm>
            <a:off x="1508075" y="6448544"/>
            <a:ext cx="7141768" cy="69357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0" baseline="0" dirty="0">
                <a:solidFill>
                  <a:srgbClr val="606060"/>
                </a:solidFill>
                <a:latin typeface="Arial"/>
              </a:rPr>
              <a:t>where the 1s &amp; 0s are “word occurs in the document” </a:t>
            </a:r>
          </a:p>
          <a:p>
            <a:pPr marL="0">
              <a:lnSpc>
                <a:spcPts val="2850"/>
              </a:lnSpc>
            </a:pPr>
            <a:r>
              <a:rPr lang="en-US" sz="2400" b="0" i="0" spc="0" baseline="0" dirty="0">
                <a:solidFill>
                  <a:srgbClr val="606060"/>
                </a:solidFill>
                <a:latin typeface="Arial"/>
              </a:rPr>
              <a:t>and “word does not occur in the document” respectively.</a:t>
            </a:r>
          </a:p>
        </p:txBody>
      </p:sp>
      <p:sp>
        <p:nvSpPr>
          <p:cNvPr id="616" name="Rectangle 616"/>
          <p:cNvSpPr/>
          <p:nvPr/>
        </p:nvSpPr>
        <p:spPr>
          <a:xfrm>
            <a:off x="593675" y="7534394"/>
            <a:ext cx="6681520" cy="3374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0" baseline="0" dirty="0">
                <a:solidFill>
                  <a:srgbClr val="0000FF"/>
                </a:solidFill>
                <a:latin typeface="Arial"/>
                <a:hlinkClick r:id="rId2"/>
              </a:rPr>
              <a:t>http://scikit-learn.org/stable/modules/naive_bayes.html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Freeform 619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20" name="Freeform 620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21" name="Freeform 621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22" name="Freeform 622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noFill/>
          <a:ln w="761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23" name="Freeform 623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24" name="Freeform 624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25" name="Freeform 625"/>
          <p:cNvSpPr/>
          <p:nvPr/>
        </p:nvSpPr>
        <p:spPr>
          <a:xfrm flipV="1">
            <a:off x="431799" y="9297900"/>
            <a:ext cx="9563399" cy="393599"/>
          </a:xfrm>
          <a:custGeom>
            <a:avLst/>
            <a:gdLst/>
            <a:ahLst/>
            <a:cxnLst/>
            <a:rect l="0" t="0" r="0" b="0"/>
            <a:pathLst>
              <a:path w="9563399" h="393599">
                <a:moveTo>
                  <a:pt x="0" y="393599"/>
                </a:moveTo>
                <a:lnTo>
                  <a:pt x="9563399" y="393599"/>
                </a:lnTo>
                <a:lnTo>
                  <a:pt x="9563399" y="0"/>
                </a:lnTo>
                <a:lnTo>
                  <a:pt x="0" y="0"/>
                </a:lnTo>
                <a:close/>
                <a:moveTo>
                  <a:pt x="8866099" y="96914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26" name="Freeform 626"/>
          <p:cNvSpPr/>
          <p:nvPr/>
        </p:nvSpPr>
        <p:spPr>
          <a:xfrm flipV="1">
            <a:off x="10239474" y="9339263"/>
            <a:ext cx="2257424" cy="371474"/>
          </a:xfrm>
          <a:custGeom>
            <a:avLst/>
            <a:gdLst/>
            <a:ahLst/>
            <a:cxnLst/>
            <a:rect l="0" t="0" r="0" b="0"/>
            <a:pathLst>
              <a:path w="1146771900" h="188709300">
                <a:moveTo>
                  <a:pt x="0" y="188709300"/>
                </a:moveTo>
                <a:lnTo>
                  <a:pt x="1146771900" y="188709300"/>
                </a:lnTo>
                <a:lnTo>
                  <a:pt x="1146771900" y="0"/>
                </a:lnTo>
                <a:lnTo>
                  <a:pt x="0" y="0"/>
                </a:lnTo>
                <a:close/>
                <a:moveTo>
                  <a:pt x="-457307950" y="0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28" name="Freeform 628"/>
          <p:cNvSpPr/>
          <p:nvPr/>
        </p:nvSpPr>
        <p:spPr>
          <a:xfrm flipV="1">
            <a:off x="507949" y="3489450"/>
            <a:ext cx="11988899" cy="2774699"/>
          </a:xfrm>
          <a:custGeom>
            <a:avLst/>
            <a:gdLst/>
            <a:ahLst/>
            <a:cxnLst/>
            <a:rect l="0" t="0" r="0" b="0"/>
            <a:pathLst>
              <a:path w="11988899" h="2774699">
                <a:moveTo>
                  <a:pt x="0" y="2774699"/>
                </a:moveTo>
                <a:lnTo>
                  <a:pt x="11988899" y="2774699"/>
                </a:lnTo>
                <a:lnTo>
                  <a:pt x="11988899" y="0"/>
                </a:lnTo>
                <a:lnTo>
                  <a:pt x="0" y="0"/>
                </a:lnTo>
                <a:close/>
                <a:moveTo>
                  <a:pt x="2981499" y="626414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29" name="Freeform 629"/>
          <p:cNvSpPr/>
          <p:nvPr/>
        </p:nvSpPr>
        <p:spPr>
          <a:xfrm flipV="1">
            <a:off x="507999" y="419075"/>
            <a:ext cx="11988899" cy="1169099"/>
          </a:xfrm>
          <a:custGeom>
            <a:avLst/>
            <a:gdLst/>
            <a:ahLst/>
            <a:cxnLst/>
            <a:rect l="0" t="0" r="0" b="0"/>
            <a:pathLst>
              <a:path w="11988899" h="1169099">
                <a:moveTo>
                  <a:pt x="0" y="1169099"/>
                </a:moveTo>
                <a:lnTo>
                  <a:pt x="11988899" y="1169099"/>
                </a:lnTo>
                <a:lnTo>
                  <a:pt x="11988899" y="0"/>
                </a:lnTo>
                <a:lnTo>
                  <a:pt x="0" y="0"/>
                </a:lnTo>
                <a:close/>
                <a:moveTo>
                  <a:pt x="-88925" y="158817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30" name="Freeform 630"/>
          <p:cNvSpPr/>
          <p:nvPr/>
        </p:nvSpPr>
        <p:spPr>
          <a:xfrm flipV="1">
            <a:off x="507999" y="2285725"/>
            <a:ext cx="11988899" cy="1335000"/>
          </a:xfrm>
          <a:custGeom>
            <a:avLst/>
            <a:gdLst/>
            <a:ahLst/>
            <a:cxnLst/>
            <a:rect l="0" t="0" r="0" b="0"/>
            <a:pathLst>
              <a:path w="11988899" h="1335000">
                <a:moveTo>
                  <a:pt x="0" y="1335000"/>
                </a:moveTo>
                <a:lnTo>
                  <a:pt x="11988899" y="1335000"/>
                </a:lnTo>
                <a:lnTo>
                  <a:pt x="11988899" y="0"/>
                </a:lnTo>
                <a:lnTo>
                  <a:pt x="0" y="0"/>
                </a:lnTo>
                <a:close/>
                <a:moveTo>
                  <a:pt x="1777724" y="362072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31" name="Rectangle 631"/>
          <p:cNvSpPr/>
          <p:nvPr/>
        </p:nvSpPr>
        <p:spPr>
          <a:xfrm>
            <a:off x="479425" y="9255966"/>
            <a:ext cx="5868618" cy="5061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600" b="0" i="0" spc="0" baseline="0" dirty="0">
                <a:solidFill>
                  <a:srgbClr val="606060"/>
                </a:solidFill>
                <a:latin typeface="Arial"/>
              </a:rPr>
              <a:t>Machine Learning - Naive Bayes</a:t>
            </a:r>
          </a:p>
        </p:txBody>
      </p:sp>
      <p:sp>
        <p:nvSpPr>
          <p:cNvPr id="632" name="Rectangle 632"/>
          <p:cNvSpPr/>
          <p:nvPr/>
        </p:nvSpPr>
        <p:spPr>
          <a:xfrm>
            <a:off x="467050" y="3610583"/>
            <a:ext cx="4975662" cy="47800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400" b="1" i="0" spc="0" baseline="0" dirty="0">
                <a:solidFill>
                  <a:srgbClr val="606060"/>
                </a:solidFill>
                <a:latin typeface="Arial"/>
              </a:rPr>
              <a:t>1</a:t>
            </a:r>
            <a:r>
              <a:rPr lang="en-US" sz="3400" b="1" i="0" spc="1805" baseline="0" dirty="0">
                <a:solidFill>
                  <a:srgbClr val="606060"/>
                </a:solidFill>
                <a:latin typeface="Arial"/>
              </a:rPr>
              <a:t>.</a:t>
            </a:r>
            <a:r>
              <a:rPr lang="en-US" sz="3400" b="1" i="0" spc="0" baseline="0" dirty="0">
                <a:solidFill>
                  <a:srgbClr val="606060"/>
                </a:solidFill>
                <a:latin typeface="Arial"/>
              </a:rPr>
              <a:t>Real time Prediction: </a:t>
            </a:r>
          </a:p>
        </p:txBody>
      </p:sp>
      <p:sp>
        <p:nvSpPr>
          <p:cNvPr id="633" name="Rectangle 633"/>
          <p:cNvSpPr/>
          <p:nvPr/>
        </p:nvSpPr>
        <p:spPr>
          <a:xfrm>
            <a:off x="1018696" y="4108698"/>
            <a:ext cx="10948870" cy="4942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400" b="0" i="0" spc="1799" baseline="0" dirty="0">
                <a:solidFill>
                  <a:srgbClr val="606060"/>
                </a:solidFill>
                <a:latin typeface="Arial"/>
              </a:rPr>
              <a:t>○</a:t>
            </a:r>
            <a:r>
              <a:rPr lang="en-US" sz="3400" b="0" i="0" spc="0" baseline="0" dirty="0">
                <a:solidFill>
                  <a:srgbClr val="606060"/>
                </a:solidFill>
                <a:latin typeface="Arial"/>
              </a:rPr>
              <a:t>Naive Bayes is an eager learning classifier and it is sure fast. </a:t>
            </a:r>
          </a:p>
        </p:txBody>
      </p:sp>
      <p:sp>
        <p:nvSpPr>
          <p:cNvPr id="634" name="Rectangle 634"/>
          <p:cNvSpPr/>
          <p:nvPr/>
        </p:nvSpPr>
        <p:spPr>
          <a:xfrm>
            <a:off x="593675" y="4639283"/>
            <a:ext cx="11016792" cy="98414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914400"/>
            <a:r>
              <a:rPr lang="en-US" sz="3400" b="0" i="0" spc="0" baseline="0" dirty="0">
                <a:solidFill>
                  <a:srgbClr val="606060"/>
                </a:solidFill>
                <a:latin typeface="Arial"/>
              </a:rPr>
              <a:t>Thus, it could be used for making predictions in real time.</a:t>
            </a:r>
          </a:p>
          <a:p>
            <a:pPr marL="0">
              <a:lnSpc>
                <a:spcPts val="4050"/>
              </a:lnSpc>
            </a:pPr>
            <a:r>
              <a:rPr lang="en-US" sz="3400" b="1" i="0" spc="0" baseline="0" dirty="0">
                <a:solidFill>
                  <a:srgbClr val="606060"/>
                </a:solidFill>
                <a:latin typeface="Arial"/>
              </a:rPr>
              <a:t>2. Multi class Prediction: </a:t>
            </a:r>
          </a:p>
        </p:txBody>
      </p:sp>
      <p:sp>
        <p:nvSpPr>
          <p:cNvPr id="635" name="Rectangle 635"/>
          <p:cNvSpPr/>
          <p:nvPr/>
        </p:nvSpPr>
        <p:spPr>
          <a:xfrm>
            <a:off x="1018696" y="5651747"/>
            <a:ext cx="8554970" cy="4942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400" b="0" i="0" spc="1799" baseline="0" dirty="0">
                <a:solidFill>
                  <a:srgbClr val="606060"/>
                </a:solidFill>
                <a:latin typeface="Arial"/>
              </a:rPr>
              <a:t>○</a:t>
            </a:r>
            <a:r>
              <a:rPr lang="en-US" sz="3400" b="0" i="0" spc="0" baseline="0" dirty="0">
                <a:solidFill>
                  <a:srgbClr val="606060"/>
                </a:solidFill>
                <a:latin typeface="Arial"/>
              </a:rPr>
              <a:t>Well known for multi class prediction feature.</a:t>
            </a:r>
          </a:p>
        </p:txBody>
      </p:sp>
      <p:sp>
        <p:nvSpPr>
          <p:cNvPr id="636" name="Rectangle 636"/>
          <p:cNvSpPr/>
          <p:nvPr/>
        </p:nvSpPr>
        <p:spPr>
          <a:xfrm>
            <a:off x="508000" y="712794"/>
            <a:ext cx="3145789" cy="702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000" b="0" i="0" spc="0" baseline="0" dirty="0">
                <a:solidFill>
                  <a:srgbClr val="606060"/>
                </a:solidFill>
                <a:latin typeface="Arial"/>
              </a:rPr>
              <a:t>Applications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Freeform 639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40" name="Freeform 640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41" name="Freeform 641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42" name="Freeform 642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noFill/>
          <a:ln w="761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43" name="Freeform 643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44" name="Freeform 644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45" name="Freeform 645"/>
          <p:cNvSpPr/>
          <p:nvPr/>
        </p:nvSpPr>
        <p:spPr>
          <a:xfrm flipV="1">
            <a:off x="431799" y="9297900"/>
            <a:ext cx="9563399" cy="393599"/>
          </a:xfrm>
          <a:custGeom>
            <a:avLst/>
            <a:gdLst/>
            <a:ahLst/>
            <a:cxnLst/>
            <a:rect l="0" t="0" r="0" b="0"/>
            <a:pathLst>
              <a:path w="9563399" h="393599">
                <a:moveTo>
                  <a:pt x="0" y="393599"/>
                </a:moveTo>
                <a:lnTo>
                  <a:pt x="9563399" y="393599"/>
                </a:lnTo>
                <a:lnTo>
                  <a:pt x="9563399" y="0"/>
                </a:lnTo>
                <a:lnTo>
                  <a:pt x="0" y="0"/>
                </a:lnTo>
                <a:close/>
                <a:moveTo>
                  <a:pt x="8866099" y="96914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46" name="Freeform 646"/>
          <p:cNvSpPr/>
          <p:nvPr/>
        </p:nvSpPr>
        <p:spPr>
          <a:xfrm flipV="1">
            <a:off x="10239474" y="9339263"/>
            <a:ext cx="2257424" cy="371474"/>
          </a:xfrm>
          <a:custGeom>
            <a:avLst/>
            <a:gdLst/>
            <a:ahLst/>
            <a:cxnLst/>
            <a:rect l="0" t="0" r="0" b="0"/>
            <a:pathLst>
              <a:path w="1146771900" h="188709300">
                <a:moveTo>
                  <a:pt x="0" y="188709300"/>
                </a:moveTo>
                <a:lnTo>
                  <a:pt x="1146771900" y="188709300"/>
                </a:lnTo>
                <a:lnTo>
                  <a:pt x="1146771900" y="0"/>
                </a:lnTo>
                <a:lnTo>
                  <a:pt x="0" y="0"/>
                </a:lnTo>
                <a:close/>
                <a:moveTo>
                  <a:pt x="-457307950" y="0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48" name="Freeform 648"/>
          <p:cNvSpPr/>
          <p:nvPr/>
        </p:nvSpPr>
        <p:spPr>
          <a:xfrm flipV="1">
            <a:off x="507999" y="419075"/>
            <a:ext cx="11988899" cy="1169099"/>
          </a:xfrm>
          <a:custGeom>
            <a:avLst/>
            <a:gdLst/>
            <a:ahLst/>
            <a:cxnLst/>
            <a:rect l="0" t="0" r="0" b="0"/>
            <a:pathLst>
              <a:path w="11988899" h="1169099">
                <a:moveTo>
                  <a:pt x="0" y="1169099"/>
                </a:moveTo>
                <a:lnTo>
                  <a:pt x="11988899" y="1169099"/>
                </a:lnTo>
                <a:lnTo>
                  <a:pt x="11988899" y="0"/>
                </a:lnTo>
                <a:lnTo>
                  <a:pt x="0" y="0"/>
                </a:lnTo>
                <a:close/>
                <a:moveTo>
                  <a:pt x="-88925" y="158817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49" name="Freeform 649"/>
          <p:cNvSpPr/>
          <p:nvPr/>
        </p:nvSpPr>
        <p:spPr>
          <a:xfrm flipV="1">
            <a:off x="507999" y="2285725"/>
            <a:ext cx="11988899" cy="1335000"/>
          </a:xfrm>
          <a:custGeom>
            <a:avLst/>
            <a:gdLst/>
            <a:ahLst/>
            <a:cxnLst/>
            <a:rect l="0" t="0" r="0" b="0"/>
            <a:pathLst>
              <a:path w="11988899" h="1335000">
                <a:moveTo>
                  <a:pt x="0" y="1335000"/>
                </a:moveTo>
                <a:lnTo>
                  <a:pt x="11988899" y="1335000"/>
                </a:lnTo>
                <a:lnTo>
                  <a:pt x="11988899" y="0"/>
                </a:lnTo>
                <a:lnTo>
                  <a:pt x="0" y="0"/>
                </a:lnTo>
                <a:close/>
                <a:moveTo>
                  <a:pt x="1777724" y="362072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50" name="Freeform 650"/>
          <p:cNvSpPr/>
          <p:nvPr/>
        </p:nvSpPr>
        <p:spPr>
          <a:xfrm flipV="1">
            <a:off x="581999" y="2157450"/>
            <a:ext cx="11988899" cy="5438699"/>
          </a:xfrm>
          <a:custGeom>
            <a:avLst/>
            <a:gdLst/>
            <a:ahLst/>
            <a:cxnLst/>
            <a:rect l="0" t="0" r="0" b="0"/>
            <a:pathLst>
              <a:path w="11988899" h="5438699">
                <a:moveTo>
                  <a:pt x="0" y="5438699"/>
                </a:moveTo>
                <a:lnTo>
                  <a:pt x="11988899" y="5438699"/>
                </a:lnTo>
                <a:lnTo>
                  <a:pt x="11988899" y="0"/>
                </a:lnTo>
                <a:lnTo>
                  <a:pt x="0" y="0"/>
                </a:lnTo>
                <a:close/>
                <a:moveTo>
                  <a:pt x="1575449" y="759614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51" name="Rectangle 651"/>
          <p:cNvSpPr/>
          <p:nvPr/>
        </p:nvSpPr>
        <p:spPr>
          <a:xfrm>
            <a:off x="479425" y="9255966"/>
            <a:ext cx="5868618" cy="5061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600" b="0" i="0" spc="0" baseline="0" dirty="0">
                <a:solidFill>
                  <a:srgbClr val="606060"/>
                </a:solidFill>
                <a:latin typeface="Arial"/>
              </a:rPr>
              <a:t>Machine Learning - Naive Bayes</a:t>
            </a:r>
          </a:p>
        </p:txBody>
      </p:sp>
      <p:sp>
        <p:nvSpPr>
          <p:cNvPr id="652" name="Rectangle 652"/>
          <p:cNvSpPr/>
          <p:nvPr/>
        </p:nvSpPr>
        <p:spPr>
          <a:xfrm>
            <a:off x="508000" y="712794"/>
            <a:ext cx="3145789" cy="702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000" b="0" i="0" spc="0" baseline="0" dirty="0">
                <a:solidFill>
                  <a:srgbClr val="606060"/>
                </a:solidFill>
                <a:latin typeface="Arial"/>
              </a:rPr>
              <a:t>Applications</a:t>
            </a:r>
          </a:p>
        </p:txBody>
      </p:sp>
      <p:sp>
        <p:nvSpPr>
          <p:cNvPr id="653" name="Rectangle 653"/>
          <p:cNvSpPr/>
          <p:nvPr/>
        </p:nvSpPr>
        <p:spPr>
          <a:xfrm>
            <a:off x="585793" y="2278584"/>
            <a:ext cx="11742373" cy="47800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400" b="0" i="0" spc="0" baseline="0" dirty="0">
                <a:solidFill>
                  <a:srgbClr val="606060"/>
                </a:solidFill>
                <a:latin typeface="Arial"/>
              </a:rPr>
              <a:t>1</a:t>
            </a:r>
            <a:r>
              <a:rPr lang="en-US" sz="3400" b="0" i="0" spc="1800" baseline="0" dirty="0">
                <a:solidFill>
                  <a:srgbClr val="606060"/>
                </a:solidFill>
                <a:latin typeface="Arial"/>
              </a:rPr>
              <a:t>.</a:t>
            </a:r>
            <a:r>
              <a:rPr lang="en-US" sz="3400" b="1" i="0" spc="0" baseline="0" dirty="0">
                <a:solidFill>
                  <a:srgbClr val="606060"/>
                </a:solidFill>
                <a:latin typeface="Arial"/>
              </a:rPr>
              <a:t>Text classification/ Spam Filtering/ Sentiment Analysis</a:t>
            </a:r>
            <a:r>
              <a:rPr lang="en-US" sz="3400" b="1" i="0" spc="106" baseline="0" dirty="0">
                <a:solidFill>
                  <a:srgbClr val="606060"/>
                </a:solidFill>
                <a:latin typeface="Arial"/>
              </a:rPr>
              <a:t>:</a:t>
            </a:r>
            <a:r>
              <a:rPr lang="en-US" sz="3400" b="0" i="0" spc="106" baseline="0" dirty="0">
                <a:solidFill>
                  <a:srgbClr val="606060"/>
                </a:solidFill>
                <a:latin typeface="Arial"/>
              </a:rPr>
              <a:t> </a:t>
            </a:r>
          </a:p>
        </p:txBody>
      </p:sp>
      <p:sp>
        <p:nvSpPr>
          <p:cNvPr id="654" name="Rectangle 654"/>
          <p:cNvSpPr/>
          <p:nvPr/>
        </p:nvSpPr>
        <p:spPr>
          <a:xfrm>
            <a:off x="1092746" y="2776698"/>
            <a:ext cx="6125232" cy="4942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400" b="0" i="0" spc="1799" baseline="0" dirty="0">
                <a:solidFill>
                  <a:srgbClr val="606060"/>
                </a:solidFill>
                <a:latin typeface="Arial"/>
              </a:rPr>
              <a:t>○</a:t>
            </a:r>
            <a:r>
              <a:rPr lang="en-US" sz="3400" b="0" i="0" spc="0" baseline="0" dirty="0">
                <a:solidFill>
                  <a:srgbClr val="606060"/>
                </a:solidFill>
                <a:latin typeface="Arial"/>
              </a:rPr>
              <a:t>Mostly used in text classification</a:t>
            </a:r>
          </a:p>
        </p:txBody>
      </p:sp>
      <p:sp>
        <p:nvSpPr>
          <p:cNvPr id="655" name="Rectangle 655"/>
          <p:cNvSpPr/>
          <p:nvPr/>
        </p:nvSpPr>
        <p:spPr>
          <a:xfrm>
            <a:off x="1092746" y="3291048"/>
            <a:ext cx="10811557" cy="100038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400" b="0" i="0" spc="1799" baseline="0" dirty="0">
                <a:solidFill>
                  <a:srgbClr val="606060"/>
                </a:solidFill>
                <a:latin typeface="Arial"/>
              </a:rPr>
              <a:t>○</a:t>
            </a:r>
            <a:r>
              <a:rPr lang="en-US" sz="3400" b="0" i="0" spc="0" baseline="0" dirty="0">
                <a:solidFill>
                  <a:srgbClr val="606060"/>
                </a:solidFill>
                <a:latin typeface="Arial"/>
              </a:rPr>
              <a:t>Have higher success rate as compared to other algorithms.</a:t>
            </a:r>
          </a:p>
          <a:p>
            <a:pPr marL="0">
              <a:lnSpc>
                <a:spcPts val="4050"/>
              </a:lnSpc>
            </a:pPr>
            <a:r>
              <a:rPr lang="en-US" sz="3400" b="0" i="0" spc="1799" baseline="0" dirty="0">
                <a:solidFill>
                  <a:srgbClr val="606060"/>
                </a:solidFill>
                <a:latin typeface="Arial"/>
              </a:rPr>
              <a:t>○</a:t>
            </a:r>
            <a:r>
              <a:rPr lang="en-US" sz="3400" b="0" i="0" spc="0" baseline="0" dirty="0">
                <a:solidFill>
                  <a:srgbClr val="606060"/>
                </a:solidFill>
                <a:latin typeface="Arial"/>
              </a:rPr>
              <a:t>Widely used in Spam filtering (identify spam e-mail) </a:t>
            </a:r>
          </a:p>
        </p:txBody>
      </p:sp>
      <p:sp>
        <p:nvSpPr>
          <p:cNvPr id="656" name="Rectangle 656"/>
          <p:cNvSpPr/>
          <p:nvPr/>
        </p:nvSpPr>
        <p:spPr>
          <a:xfrm>
            <a:off x="1092746" y="4319748"/>
            <a:ext cx="4502960" cy="4942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400" b="0" i="0" spc="1799" baseline="0" dirty="0">
                <a:solidFill>
                  <a:srgbClr val="606060"/>
                </a:solidFill>
                <a:latin typeface="Arial"/>
              </a:rPr>
              <a:t>○</a:t>
            </a:r>
            <a:r>
              <a:rPr lang="en-US" sz="3400" b="0" i="0" spc="0" baseline="0" dirty="0">
                <a:solidFill>
                  <a:srgbClr val="606060"/>
                </a:solidFill>
                <a:latin typeface="Arial"/>
              </a:rPr>
              <a:t>and Sentiment Analysis</a:t>
            </a:r>
          </a:p>
        </p:txBody>
      </p:sp>
      <p:sp>
        <p:nvSpPr>
          <p:cNvPr id="657" name="Rectangle 657"/>
          <p:cNvSpPr/>
          <p:nvPr/>
        </p:nvSpPr>
        <p:spPr>
          <a:xfrm>
            <a:off x="667725" y="4850333"/>
            <a:ext cx="5920409" cy="47800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400" b="1" i="0" spc="0" baseline="0" dirty="0">
                <a:solidFill>
                  <a:srgbClr val="606060"/>
                </a:solidFill>
                <a:latin typeface="Arial"/>
              </a:rPr>
              <a:t>2. Recommendation System: </a:t>
            </a:r>
          </a:p>
        </p:txBody>
      </p:sp>
      <p:sp>
        <p:nvSpPr>
          <p:cNvPr id="658" name="Rectangle 658"/>
          <p:cNvSpPr/>
          <p:nvPr/>
        </p:nvSpPr>
        <p:spPr>
          <a:xfrm>
            <a:off x="1092746" y="5348448"/>
            <a:ext cx="10811125" cy="4942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400" b="0" i="0" spc="1799" baseline="0" dirty="0">
                <a:solidFill>
                  <a:srgbClr val="606060"/>
                </a:solidFill>
                <a:latin typeface="Arial"/>
              </a:rPr>
              <a:t>○</a:t>
            </a:r>
            <a:r>
              <a:rPr lang="en-US" sz="3400" b="0" i="0" spc="0" baseline="0" dirty="0">
                <a:solidFill>
                  <a:srgbClr val="606060"/>
                </a:solidFill>
                <a:latin typeface="Arial"/>
              </a:rPr>
              <a:t>Naive Bayes Classifier and Collaborative Filtering together </a:t>
            </a:r>
          </a:p>
        </p:txBody>
      </p:sp>
      <p:sp>
        <p:nvSpPr>
          <p:cNvPr id="659" name="Rectangle 659"/>
          <p:cNvSpPr/>
          <p:nvPr/>
        </p:nvSpPr>
        <p:spPr>
          <a:xfrm>
            <a:off x="1582125" y="5879033"/>
            <a:ext cx="10706912" cy="14984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400" b="0" i="0" spc="0" baseline="0" dirty="0">
                <a:solidFill>
                  <a:srgbClr val="606060"/>
                </a:solidFill>
                <a:latin typeface="Arial"/>
              </a:rPr>
              <a:t>builds a Recommendation System that uses machine learning </a:t>
            </a:r>
          </a:p>
          <a:p>
            <a:pPr marL="0">
              <a:lnSpc>
                <a:spcPts val="4050"/>
              </a:lnSpc>
            </a:pPr>
            <a:r>
              <a:rPr lang="en-US" sz="3400" b="0" i="0" spc="0" baseline="0" dirty="0">
                <a:solidFill>
                  <a:srgbClr val="606060"/>
                </a:solidFill>
                <a:latin typeface="Arial"/>
              </a:rPr>
              <a:t>and data mining techniques to filter unseen information and </a:t>
            </a:r>
          </a:p>
          <a:p>
            <a:pPr marL="0">
              <a:lnSpc>
                <a:spcPts val="4050"/>
              </a:lnSpc>
            </a:pPr>
            <a:r>
              <a:rPr lang="en-US" sz="3400" b="0" i="0" spc="0" baseline="0" dirty="0">
                <a:solidFill>
                  <a:srgbClr val="606060"/>
                </a:solidFill>
                <a:latin typeface="Arial"/>
              </a:rPr>
              <a:t>predict whether a user would like a given resource or not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Freeform 662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63" name="Freeform 663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64" name="Freeform 664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65" name="Freeform 665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noFill/>
          <a:ln w="761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66" name="Freeform 666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67" name="Freeform 667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68" name="Freeform 668"/>
          <p:cNvSpPr/>
          <p:nvPr/>
        </p:nvSpPr>
        <p:spPr>
          <a:xfrm flipV="1">
            <a:off x="431799" y="9297900"/>
            <a:ext cx="9563399" cy="393599"/>
          </a:xfrm>
          <a:custGeom>
            <a:avLst/>
            <a:gdLst/>
            <a:ahLst/>
            <a:cxnLst/>
            <a:rect l="0" t="0" r="0" b="0"/>
            <a:pathLst>
              <a:path w="9563399" h="393599">
                <a:moveTo>
                  <a:pt x="0" y="393599"/>
                </a:moveTo>
                <a:lnTo>
                  <a:pt x="9563399" y="393599"/>
                </a:lnTo>
                <a:lnTo>
                  <a:pt x="9563399" y="0"/>
                </a:lnTo>
                <a:lnTo>
                  <a:pt x="0" y="0"/>
                </a:lnTo>
                <a:close/>
                <a:moveTo>
                  <a:pt x="8866099" y="96914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69" name="Freeform 669"/>
          <p:cNvSpPr/>
          <p:nvPr/>
        </p:nvSpPr>
        <p:spPr>
          <a:xfrm flipV="1">
            <a:off x="10239474" y="9339263"/>
            <a:ext cx="2257424" cy="371474"/>
          </a:xfrm>
          <a:custGeom>
            <a:avLst/>
            <a:gdLst/>
            <a:ahLst/>
            <a:cxnLst/>
            <a:rect l="0" t="0" r="0" b="0"/>
            <a:pathLst>
              <a:path w="1146771900" h="188709300">
                <a:moveTo>
                  <a:pt x="0" y="188709300"/>
                </a:moveTo>
                <a:lnTo>
                  <a:pt x="1146771900" y="188709300"/>
                </a:lnTo>
                <a:lnTo>
                  <a:pt x="1146771900" y="0"/>
                </a:lnTo>
                <a:lnTo>
                  <a:pt x="0" y="0"/>
                </a:lnTo>
                <a:close/>
                <a:moveTo>
                  <a:pt x="-457307950" y="0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71" name="Freeform 671"/>
          <p:cNvSpPr/>
          <p:nvPr/>
        </p:nvSpPr>
        <p:spPr>
          <a:xfrm flipV="1">
            <a:off x="507999" y="419075"/>
            <a:ext cx="11988899" cy="1169099"/>
          </a:xfrm>
          <a:custGeom>
            <a:avLst/>
            <a:gdLst/>
            <a:ahLst/>
            <a:cxnLst/>
            <a:rect l="0" t="0" r="0" b="0"/>
            <a:pathLst>
              <a:path w="11988899" h="1169099">
                <a:moveTo>
                  <a:pt x="0" y="1169099"/>
                </a:moveTo>
                <a:lnTo>
                  <a:pt x="11988899" y="1169099"/>
                </a:lnTo>
                <a:lnTo>
                  <a:pt x="11988899" y="0"/>
                </a:lnTo>
                <a:lnTo>
                  <a:pt x="0" y="0"/>
                </a:lnTo>
                <a:close/>
                <a:moveTo>
                  <a:pt x="-88925" y="158817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72" name="Freeform 672"/>
          <p:cNvSpPr/>
          <p:nvPr/>
        </p:nvSpPr>
        <p:spPr>
          <a:xfrm flipV="1">
            <a:off x="507999" y="2285725"/>
            <a:ext cx="11988899" cy="1335000"/>
          </a:xfrm>
          <a:custGeom>
            <a:avLst/>
            <a:gdLst/>
            <a:ahLst/>
            <a:cxnLst/>
            <a:rect l="0" t="0" r="0" b="0"/>
            <a:pathLst>
              <a:path w="11988899" h="1335000">
                <a:moveTo>
                  <a:pt x="0" y="1335000"/>
                </a:moveTo>
                <a:lnTo>
                  <a:pt x="11988899" y="1335000"/>
                </a:lnTo>
                <a:lnTo>
                  <a:pt x="11988899" y="0"/>
                </a:lnTo>
                <a:lnTo>
                  <a:pt x="0" y="0"/>
                </a:lnTo>
                <a:close/>
                <a:moveTo>
                  <a:pt x="1777724" y="362072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73" name="Freeform 673">
            <a:hlinkClick r:id="rId2"/>
          </p:cNvPr>
          <p:cNvSpPr/>
          <p:nvPr/>
        </p:nvSpPr>
        <p:spPr>
          <a:xfrm flipV="1">
            <a:off x="507999" y="3781500"/>
            <a:ext cx="11988899" cy="2190599"/>
          </a:xfrm>
          <a:custGeom>
            <a:avLst/>
            <a:gdLst/>
            <a:ahLst/>
            <a:cxnLst/>
            <a:rect l="0" t="0" r="0" b="0"/>
            <a:pathLst>
              <a:path w="11988899" h="2190599">
                <a:moveTo>
                  <a:pt x="0" y="2190599"/>
                </a:moveTo>
                <a:lnTo>
                  <a:pt x="11988899" y="2190599"/>
                </a:lnTo>
                <a:lnTo>
                  <a:pt x="11988899" y="0"/>
                </a:lnTo>
                <a:lnTo>
                  <a:pt x="0" y="0"/>
                </a:lnTo>
                <a:close/>
                <a:moveTo>
                  <a:pt x="3273499" y="59720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74" name="Freeform 674">
            <a:hlinkClick r:id="rId3"/>
          </p:cNvPr>
          <p:cNvSpPr/>
          <p:nvPr/>
        </p:nvSpPr>
        <p:spPr>
          <a:xfrm flipV="1">
            <a:off x="1050925" y="4547871"/>
            <a:ext cx="9474477" cy="38862"/>
          </a:xfrm>
          <a:custGeom>
            <a:avLst/>
            <a:gdLst/>
            <a:ahLst/>
            <a:cxnLst/>
            <a:rect l="0" t="0" r="0" b="0"/>
            <a:pathLst>
              <a:path w="12632636" h="51816">
                <a:moveTo>
                  <a:pt x="0" y="51816"/>
                </a:moveTo>
                <a:lnTo>
                  <a:pt x="12632636" y="51816"/>
                </a:lnTo>
                <a:lnTo>
                  <a:pt x="12632636" y="0"/>
                </a:lnTo>
                <a:lnTo>
                  <a:pt x="0" y="0"/>
                </a:lnTo>
                <a:lnTo>
                  <a:pt x="0" y="51816"/>
                </a:lnTo>
                <a:close/>
                <a:moveTo>
                  <a:pt x="297926" y="1073642"/>
                </a:moveTo>
              </a:path>
            </a:pathLst>
          </a:custGeom>
          <a:solidFill>
            <a:srgbClr val="0000FF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75" name="Freeform 675">
            <a:hlinkClick r:id="rId4"/>
          </p:cNvPr>
          <p:cNvSpPr/>
          <p:nvPr/>
        </p:nvSpPr>
        <p:spPr>
          <a:xfrm flipV="1">
            <a:off x="1050925" y="5062221"/>
            <a:ext cx="8471836" cy="38862"/>
          </a:xfrm>
          <a:custGeom>
            <a:avLst/>
            <a:gdLst/>
            <a:ahLst/>
            <a:cxnLst/>
            <a:rect l="0" t="0" r="0" b="0"/>
            <a:pathLst>
              <a:path w="11295782" h="51816">
                <a:moveTo>
                  <a:pt x="0" y="51816"/>
                </a:moveTo>
                <a:lnTo>
                  <a:pt x="11295782" y="51816"/>
                </a:lnTo>
                <a:lnTo>
                  <a:pt x="11295782" y="0"/>
                </a:lnTo>
                <a:lnTo>
                  <a:pt x="0" y="0"/>
                </a:lnTo>
                <a:lnTo>
                  <a:pt x="0" y="51816"/>
                </a:lnTo>
                <a:close/>
                <a:moveTo>
                  <a:pt x="983726" y="1759442"/>
                </a:moveTo>
              </a:path>
            </a:pathLst>
          </a:custGeom>
          <a:solidFill>
            <a:srgbClr val="0000FF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76" name="Freeform 676">
            <a:hlinkClick r:id="rId2"/>
          </p:cNvPr>
          <p:cNvSpPr/>
          <p:nvPr/>
        </p:nvSpPr>
        <p:spPr>
          <a:xfrm flipV="1">
            <a:off x="1050925" y="5576571"/>
            <a:ext cx="8958399" cy="38862"/>
          </a:xfrm>
          <a:custGeom>
            <a:avLst/>
            <a:gdLst/>
            <a:ahLst/>
            <a:cxnLst/>
            <a:rect l="0" t="0" r="0" b="0"/>
            <a:pathLst>
              <a:path w="11944532" h="51816">
                <a:moveTo>
                  <a:pt x="0" y="51816"/>
                </a:moveTo>
                <a:lnTo>
                  <a:pt x="11944532" y="51816"/>
                </a:lnTo>
                <a:lnTo>
                  <a:pt x="11944532" y="0"/>
                </a:lnTo>
                <a:lnTo>
                  <a:pt x="0" y="0"/>
                </a:lnTo>
                <a:lnTo>
                  <a:pt x="0" y="51816"/>
                </a:lnTo>
                <a:close/>
                <a:moveTo>
                  <a:pt x="1669526" y="2445242"/>
                </a:moveTo>
              </a:path>
            </a:pathLst>
          </a:custGeom>
          <a:solidFill>
            <a:srgbClr val="0000FF">
              <a:alpha val="10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77" name="Rectangle 677"/>
          <p:cNvSpPr/>
          <p:nvPr/>
        </p:nvSpPr>
        <p:spPr>
          <a:xfrm>
            <a:off x="479425" y="9255966"/>
            <a:ext cx="5868618" cy="5061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600" b="0" i="0" spc="0" baseline="0" dirty="0">
                <a:solidFill>
                  <a:srgbClr val="606060"/>
                </a:solidFill>
                <a:latin typeface="Arial"/>
              </a:rPr>
              <a:t>Machine Learning - Naive Bayes</a:t>
            </a:r>
          </a:p>
        </p:txBody>
      </p:sp>
      <p:sp>
        <p:nvSpPr>
          <p:cNvPr id="678" name="Rectangle 678"/>
          <p:cNvSpPr/>
          <p:nvPr/>
        </p:nvSpPr>
        <p:spPr>
          <a:xfrm>
            <a:off x="508000" y="712794"/>
            <a:ext cx="4841874" cy="702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000" b="0" i="0" spc="0" baseline="0" dirty="0">
                <a:solidFill>
                  <a:srgbClr val="606060"/>
                </a:solidFill>
                <a:latin typeface="Arial"/>
              </a:rPr>
              <a:t>Further references</a:t>
            </a:r>
          </a:p>
        </p:txBody>
      </p:sp>
      <p:sp>
        <p:nvSpPr>
          <p:cNvPr id="679" name="Rectangle 679"/>
          <p:cNvSpPr/>
          <p:nvPr/>
        </p:nvSpPr>
        <p:spPr>
          <a:xfrm>
            <a:off x="561546" y="4124448"/>
            <a:ext cx="9954866" cy="15147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400" b="1" i="0" spc="1799" baseline="0" dirty="0">
                <a:solidFill>
                  <a:srgbClr val="606060"/>
                </a:solidFill>
                <a:latin typeface="Arial"/>
              </a:rPr>
              <a:t>●</a:t>
            </a:r>
            <a:r>
              <a:rPr lang="en-US" sz="3400" b="0" i="0" spc="0" baseline="0" dirty="0">
                <a:solidFill>
                  <a:srgbClr val="0000FF"/>
                </a:solidFill>
                <a:latin typeface="Arial"/>
                <a:hlinkClick r:id="rId3"/>
              </a:rPr>
              <a:t>http://scikit-learn.org/stable/modules/naive_bayes.html</a:t>
            </a:r>
          </a:p>
          <a:p>
            <a:pPr marL="0">
              <a:lnSpc>
                <a:spcPts val="4049"/>
              </a:lnSpc>
            </a:pPr>
            <a:r>
              <a:rPr lang="en-US" sz="3400" b="0" i="0" spc="1799" baseline="0" dirty="0">
                <a:solidFill>
                  <a:srgbClr val="606060"/>
                </a:solidFill>
                <a:latin typeface="Arial"/>
              </a:rPr>
              <a:t>●</a:t>
            </a:r>
            <a:r>
              <a:rPr lang="en-US" sz="3400" b="0" i="0" spc="0" baseline="0" dirty="0">
                <a:solidFill>
                  <a:srgbClr val="0000FF"/>
                </a:solidFill>
                <a:latin typeface="Arial"/>
                <a:hlinkClick r:id="rId4"/>
              </a:rPr>
              <a:t>https://en.wikipedia.org/wiki/Bayes%27_theorem</a:t>
            </a:r>
          </a:p>
          <a:p>
            <a:pPr marL="0">
              <a:lnSpc>
                <a:spcPts val="4050"/>
              </a:lnSpc>
            </a:pPr>
            <a:r>
              <a:rPr lang="en-US" sz="3400" b="0" i="0" spc="1799" baseline="0" dirty="0">
                <a:solidFill>
                  <a:srgbClr val="606060"/>
                </a:solidFill>
                <a:latin typeface="Arial"/>
              </a:rPr>
              <a:t>●</a:t>
            </a:r>
            <a:r>
              <a:rPr lang="en-US" sz="3400" b="0" i="0" spc="0" baseline="0" dirty="0">
                <a:solidFill>
                  <a:srgbClr val="0000FF"/>
                </a:solidFill>
                <a:latin typeface="Arial"/>
                <a:hlinkClick r:id="rId2"/>
              </a:rPr>
              <a:t>https://en.wikipedia.org/wiki/Naive_Bayes_classifier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reeform 134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5" name="Freeform 135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6" name="Freeform 136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7" name="Freeform 137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noFill/>
          <a:ln w="761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8" name="Freeform 138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9" name="Freeform 139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0" name="Freeform 140"/>
          <p:cNvSpPr/>
          <p:nvPr/>
        </p:nvSpPr>
        <p:spPr>
          <a:xfrm flipV="1">
            <a:off x="431799" y="9297900"/>
            <a:ext cx="9563399" cy="393599"/>
          </a:xfrm>
          <a:custGeom>
            <a:avLst/>
            <a:gdLst/>
            <a:ahLst/>
            <a:cxnLst/>
            <a:rect l="0" t="0" r="0" b="0"/>
            <a:pathLst>
              <a:path w="9563399" h="393599">
                <a:moveTo>
                  <a:pt x="0" y="393599"/>
                </a:moveTo>
                <a:lnTo>
                  <a:pt x="9563399" y="393599"/>
                </a:lnTo>
                <a:lnTo>
                  <a:pt x="9563399" y="0"/>
                </a:lnTo>
                <a:lnTo>
                  <a:pt x="0" y="0"/>
                </a:lnTo>
                <a:close/>
                <a:moveTo>
                  <a:pt x="8866099" y="96914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1" name="Freeform 141"/>
          <p:cNvSpPr/>
          <p:nvPr/>
        </p:nvSpPr>
        <p:spPr>
          <a:xfrm flipV="1">
            <a:off x="10239474" y="9339263"/>
            <a:ext cx="2257424" cy="371474"/>
          </a:xfrm>
          <a:custGeom>
            <a:avLst/>
            <a:gdLst/>
            <a:ahLst/>
            <a:cxnLst/>
            <a:rect l="0" t="0" r="0" b="0"/>
            <a:pathLst>
              <a:path w="1146771900" h="188709300">
                <a:moveTo>
                  <a:pt x="0" y="188709300"/>
                </a:moveTo>
                <a:lnTo>
                  <a:pt x="1146771900" y="188709300"/>
                </a:lnTo>
                <a:lnTo>
                  <a:pt x="1146771900" y="0"/>
                </a:lnTo>
                <a:lnTo>
                  <a:pt x="0" y="0"/>
                </a:lnTo>
                <a:close/>
                <a:moveTo>
                  <a:pt x="-457307950" y="0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3" name="Freeform 143"/>
          <p:cNvSpPr/>
          <p:nvPr/>
        </p:nvSpPr>
        <p:spPr>
          <a:xfrm flipV="1">
            <a:off x="507999" y="419075"/>
            <a:ext cx="11988899" cy="1169099"/>
          </a:xfrm>
          <a:custGeom>
            <a:avLst/>
            <a:gdLst/>
            <a:ahLst/>
            <a:cxnLst/>
            <a:rect l="0" t="0" r="0" b="0"/>
            <a:pathLst>
              <a:path w="11988899" h="1169099">
                <a:moveTo>
                  <a:pt x="0" y="1169099"/>
                </a:moveTo>
                <a:lnTo>
                  <a:pt x="11988899" y="1169099"/>
                </a:lnTo>
                <a:lnTo>
                  <a:pt x="11988899" y="0"/>
                </a:lnTo>
                <a:lnTo>
                  <a:pt x="0" y="0"/>
                </a:lnTo>
                <a:close/>
                <a:moveTo>
                  <a:pt x="-88925" y="158817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4" name="Freeform 144"/>
          <p:cNvSpPr/>
          <p:nvPr/>
        </p:nvSpPr>
        <p:spPr>
          <a:xfrm flipV="1">
            <a:off x="507999" y="2285725"/>
            <a:ext cx="11988899" cy="1335000"/>
          </a:xfrm>
          <a:custGeom>
            <a:avLst/>
            <a:gdLst/>
            <a:ahLst/>
            <a:cxnLst/>
            <a:rect l="0" t="0" r="0" b="0"/>
            <a:pathLst>
              <a:path w="11988899" h="1335000">
                <a:moveTo>
                  <a:pt x="0" y="1335000"/>
                </a:moveTo>
                <a:lnTo>
                  <a:pt x="11988899" y="1335000"/>
                </a:lnTo>
                <a:lnTo>
                  <a:pt x="11988899" y="0"/>
                </a:lnTo>
                <a:lnTo>
                  <a:pt x="0" y="0"/>
                </a:lnTo>
                <a:close/>
                <a:moveTo>
                  <a:pt x="1777724" y="362072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5" name="Freeform 145"/>
          <p:cNvSpPr/>
          <p:nvPr/>
        </p:nvSpPr>
        <p:spPr>
          <a:xfrm flipV="1">
            <a:off x="539399" y="2110650"/>
            <a:ext cx="11988899" cy="2075099"/>
          </a:xfrm>
          <a:custGeom>
            <a:avLst/>
            <a:gdLst/>
            <a:ahLst/>
            <a:cxnLst/>
            <a:rect l="0" t="0" r="0" b="0"/>
            <a:pathLst>
              <a:path w="11988899" h="2075099">
                <a:moveTo>
                  <a:pt x="0" y="2075099"/>
                </a:moveTo>
                <a:lnTo>
                  <a:pt x="11988899" y="2075099"/>
                </a:lnTo>
                <a:lnTo>
                  <a:pt x="11988899" y="0"/>
                </a:lnTo>
                <a:lnTo>
                  <a:pt x="0" y="0"/>
                </a:lnTo>
                <a:close/>
                <a:moveTo>
                  <a:pt x="1571249" y="418574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8" name="Rectangle 148"/>
          <p:cNvSpPr/>
          <p:nvPr/>
        </p:nvSpPr>
        <p:spPr>
          <a:xfrm>
            <a:off x="505456" y="9171762"/>
            <a:ext cx="5868618" cy="5061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600" b="0" i="0" spc="0" baseline="0" dirty="0">
                <a:solidFill>
                  <a:srgbClr val="606060"/>
                </a:solidFill>
                <a:latin typeface="Arial"/>
              </a:rPr>
              <a:t>Machine Learning - Naive Bayes</a:t>
            </a:r>
          </a:p>
        </p:txBody>
      </p:sp>
      <p:sp>
        <p:nvSpPr>
          <p:cNvPr id="149" name="Rectangle 149"/>
          <p:cNvSpPr/>
          <p:nvPr/>
        </p:nvSpPr>
        <p:spPr>
          <a:xfrm>
            <a:off x="508000" y="712794"/>
            <a:ext cx="7637144" cy="702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000" b="0" i="0" spc="0" baseline="0" dirty="0">
                <a:solidFill>
                  <a:srgbClr val="606060"/>
                </a:solidFill>
                <a:latin typeface="Arial"/>
              </a:rPr>
              <a:t>Introduction - Bayes theorem</a:t>
            </a:r>
          </a:p>
        </p:txBody>
      </p:sp>
      <p:sp>
        <p:nvSpPr>
          <p:cNvPr id="150" name="Rectangle 150"/>
          <p:cNvSpPr/>
          <p:nvPr/>
        </p:nvSpPr>
        <p:spPr>
          <a:xfrm>
            <a:off x="661983" y="2400298"/>
            <a:ext cx="11760912" cy="76944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420341" algn="l"/>
              </a:tabLst>
            </a:pPr>
            <a:r>
              <a:rPr lang="en-US" sz="2500" b="0" i="0" spc="0" baseline="0" dirty="0">
                <a:solidFill>
                  <a:srgbClr val="606060"/>
                </a:solidFill>
                <a:latin typeface="Arial"/>
              </a:rPr>
              <a:t>●	P(</a:t>
            </a:r>
            <a:r>
              <a:rPr lang="en-US" sz="2500" b="0" i="0" spc="0" baseline="0" dirty="0" err="1">
                <a:solidFill>
                  <a:srgbClr val="606060"/>
                </a:solidFill>
                <a:latin typeface="Arial"/>
              </a:rPr>
              <a:t>y|x</a:t>
            </a:r>
            <a:r>
              <a:rPr lang="en-US" sz="2500" b="0" i="0" spc="0" baseline="0" dirty="0">
                <a:solidFill>
                  <a:srgbClr val="606060"/>
                </a:solidFill>
                <a:latin typeface="Arial"/>
              </a:rPr>
              <a:t>) - the posterior probability of class (c, target) given predictor (x, attributes).</a:t>
            </a:r>
          </a:p>
          <a:p>
            <a:pPr marL="0">
              <a:lnSpc>
                <a:spcPts val="3000"/>
              </a:lnSpc>
              <a:tabLst>
                <a:tab pos="420341" algn="l"/>
              </a:tabLst>
            </a:pPr>
            <a:r>
              <a:rPr lang="en-US" sz="2500" b="0" i="0" spc="0" baseline="0" dirty="0">
                <a:solidFill>
                  <a:srgbClr val="606060"/>
                </a:solidFill>
                <a:latin typeface="Arial"/>
              </a:rPr>
              <a:t>●	P(y)    - the prior probability of class.</a:t>
            </a:r>
          </a:p>
        </p:txBody>
      </p:sp>
      <p:sp>
        <p:nvSpPr>
          <p:cNvPr id="151" name="Rectangle 151"/>
          <p:cNvSpPr/>
          <p:nvPr/>
        </p:nvSpPr>
        <p:spPr>
          <a:xfrm>
            <a:off x="661983" y="3162298"/>
            <a:ext cx="10500952" cy="3847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420341" algn="l"/>
              </a:tabLst>
            </a:pPr>
            <a:r>
              <a:rPr lang="en-US" sz="2500" b="0" i="0" spc="0" baseline="0" dirty="0">
                <a:solidFill>
                  <a:srgbClr val="606060"/>
                </a:solidFill>
                <a:latin typeface="Arial"/>
              </a:rPr>
              <a:t>●	P(</a:t>
            </a:r>
            <a:r>
              <a:rPr lang="en-US" sz="2500" b="0" i="0" spc="0" baseline="0" dirty="0" err="1">
                <a:solidFill>
                  <a:srgbClr val="606060"/>
                </a:solidFill>
                <a:latin typeface="Arial"/>
              </a:rPr>
              <a:t>x|y</a:t>
            </a:r>
            <a:r>
              <a:rPr lang="en-US" sz="2500" b="0" i="0" spc="0" baseline="0" dirty="0">
                <a:solidFill>
                  <a:srgbClr val="606060"/>
                </a:solidFill>
                <a:latin typeface="Arial"/>
              </a:rPr>
              <a:t>) - is the likelihood which is the probability of predictor given class.</a:t>
            </a:r>
          </a:p>
        </p:txBody>
      </p:sp>
      <p:sp>
        <p:nvSpPr>
          <p:cNvPr id="152" name="Rectangle 152"/>
          <p:cNvSpPr/>
          <p:nvPr/>
        </p:nvSpPr>
        <p:spPr>
          <a:xfrm>
            <a:off x="661983" y="3543298"/>
            <a:ext cx="6002943" cy="3634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420341" algn="l"/>
              </a:tabLst>
            </a:pPr>
            <a:r>
              <a:rPr lang="en-US" sz="2500" b="0" i="0" spc="0" baseline="0" dirty="0">
                <a:solidFill>
                  <a:srgbClr val="606060"/>
                </a:solidFill>
                <a:latin typeface="Arial"/>
              </a:rPr>
              <a:t>●	P(x)   - is the prior probability of predictor.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0375004-8E5D-A26A-D4FE-5692EB7E012D}"/>
                  </a:ext>
                </a:extLst>
              </p:cNvPr>
              <p:cNvSpPr txBox="1"/>
              <p:nvPr/>
            </p:nvSpPr>
            <p:spPr>
              <a:xfrm>
                <a:off x="3250159" y="5244580"/>
                <a:ext cx="5324599" cy="1434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CN" sz="4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0375004-8E5D-A26A-D4FE-5692EB7E0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159" y="5244580"/>
                <a:ext cx="5324599" cy="1434175"/>
              </a:xfrm>
              <a:prstGeom prst="rect">
                <a:avLst/>
              </a:prstGeom>
              <a:blipFill>
                <a:blip r:embed="rId2"/>
                <a:stretch>
                  <a:fillRect l="-1663" t="-870" r="-3088" b="-156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reeform 155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6" name="Freeform 156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7" name="Freeform 157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8" name="Freeform 158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noFill/>
          <a:ln w="761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9" name="Freeform 159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0" name="Freeform 160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1" name="Freeform 161"/>
          <p:cNvSpPr/>
          <p:nvPr/>
        </p:nvSpPr>
        <p:spPr>
          <a:xfrm flipV="1">
            <a:off x="431799" y="9297900"/>
            <a:ext cx="9563399" cy="393599"/>
          </a:xfrm>
          <a:custGeom>
            <a:avLst/>
            <a:gdLst/>
            <a:ahLst/>
            <a:cxnLst/>
            <a:rect l="0" t="0" r="0" b="0"/>
            <a:pathLst>
              <a:path w="9563399" h="393599">
                <a:moveTo>
                  <a:pt x="0" y="393599"/>
                </a:moveTo>
                <a:lnTo>
                  <a:pt x="9563399" y="393599"/>
                </a:lnTo>
                <a:lnTo>
                  <a:pt x="9563399" y="0"/>
                </a:lnTo>
                <a:lnTo>
                  <a:pt x="0" y="0"/>
                </a:lnTo>
                <a:close/>
                <a:moveTo>
                  <a:pt x="8866099" y="96914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2" name="Freeform 162"/>
          <p:cNvSpPr/>
          <p:nvPr/>
        </p:nvSpPr>
        <p:spPr>
          <a:xfrm flipV="1">
            <a:off x="10239474" y="9339263"/>
            <a:ext cx="2257424" cy="371474"/>
          </a:xfrm>
          <a:custGeom>
            <a:avLst/>
            <a:gdLst/>
            <a:ahLst/>
            <a:cxnLst/>
            <a:rect l="0" t="0" r="0" b="0"/>
            <a:pathLst>
              <a:path w="1146771900" h="188709300">
                <a:moveTo>
                  <a:pt x="0" y="188709300"/>
                </a:moveTo>
                <a:lnTo>
                  <a:pt x="1146771900" y="188709300"/>
                </a:lnTo>
                <a:lnTo>
                  <a:pt x="1146771900" y="0"/>
                </a:lnTo>
                <a:lnTo>
                  <a:pt x="0" y="0"/>
                </a:lnTo>
                <a:close/>
                <a:moveTo>
                  <a:pt x="-457307950" y="0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4" name="Freeform 164"/>
          <p:cNvSpPr/>
          <p:nvPr/>
        </p:nvSpPr>
        <p:spPr>
          <a:xfrm flipV="1">
            <a:off x="703099" y="1798275"/>
            <a:ext cx="11598599" cy="1736399"/>
          </a:xfrm>
          <a:custGeom>
            <a:avLst/>
            <a:gdLst/>
            <a:ahLst/>
            <a:cxnLst/>
            <a:rect l="0" t="0" r="0" b="0"/>
            <a:pathLst>
              <a:path w="11598599" h="1736399">
                <a:moveTo>
                  <a:pt x="0" y="1736399"/>
                </a:moveTo>
                <a:lnTo>
                  <a:pt x="11598599" y="1736399"/>
                </a:lnTo>
                <a:lnTo>
                  <a:pt x="11598599" y="0"/>
                </a:lnTo>
                <a:lnTo>
                  <a:pt x="0" y="0"/>
                </a:lnTo>
                <a:close/>
                <a:moveTo>
                  <a:pt x="1095174" y="353467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5" name="Freeform 165"/>
          <p:cNvSpPr/>
          <p:nvPr/>
        </p:nvSpPr>
        <p:spPr>
          <a:xfrm flipV="1">
            <a:off x="507999" y="419075"/>
            <a:ext cx="11988899" cy="1169099"/>
          </a:xfrm>
          <a:custGeom>
            <a:avLst/>
            <a:gdLst/>
            <a:ahLst/>
            <a:cxnLst/>
            <a:rect l="0" t="0" r="0" b="0"/>
            <a:pathLst>
              <a:path w="11988899" h="1169099">
                <a:moveTo>
                  <a:pt x="0" y="1169099"/>
                </a:moveTo>
                <a:lnTo>
                  <a:pt x="11988899" y="1169099"/>
                </a:lnTo>
                <a:lnTo>
                  <a:pt x="11988899" y="0"/>
                </a:lnTo>
                <a:lnTo>
                  <a:pt x="0" y="0"/>
                </a:lnTo>
                <a:close/>
                <a:moveTo>
                  <a:pt x="-88925" y="158817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6" name="Freeform 166"/>
          <p:cNvSpPr/>
          <p:nvPr/>
        </p:nvSpPr>
        <p:spPr>
          <a:xfrm flipV="1">
            <a:off x="4876173" y="3373625"/>
            <a:ext cx="2693350" cy="5763324"/>
          </a:xfrm>
          <a:custGeom>
            <a:avLst/>
            <a:gdLst/>
            <a:ahLst/>
            <a:cxnLst/>
            <a:rect l="0" t="0" r="0" b="0"/>
            <a:pathLst>
              <a:path w="2693350" h="5763324">
                <a:moveTo>
                  <a:pt x="0" y="5763324"/>
                </a:moveTo>
                <a:lnTo>
                  <a:pt x="2693350" y="5763324"/>
                </a:lnTo>
                <a:lnTo>
                  <a:pt x="2693350" y="0"/>
                </a:lnTo>
                <a:lnTo>
                  <a:pt x="0" y="0"/>
                </a:lnTo>
                <a:close/>
                <a:moveTo>
                  <a:pt x="-1502548" y="913694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7" name="Picture 16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63473" y="3360926"/>
            <a:ext cx="2718749" cy="5559850"/>
          </a:xfrm>
          <a:prstGeom prst="rect">
            <a:avLst/>
          </a:prstGeom>
          <a:noFill/>
        </p:spPr>
      </p:pic>
      <p:sp>
        <p:nvSpPr>
          <p:cNvPr id="168" name="Rectangle 168"/>
          <p:cNvSpPr/>
          <p:nvPr/>
        </p:nvSpPr>
        <p:spPr>
          <a:xfrm>
            <a:off x="479425" y="9255966"/>
            <a:ext cx="5868618" cy="5061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600" b="0" i="0" spc="0" baseline="0" dirty="0">
                <a:solidFill>
                  <a:srgbClr val="606060"/>
                </a:solidFill>
                <a:latin typeface="Arial"/>
              </a:rPr>
              <a:t>Machine Learning - Naive Bayes</a:t>
            </a:r>
          </a:p>
        </p:txBody>
      </p:sp>
      <p:sp>
        <p:nvSpPr>
          <p:cNvPr id="169" name="Rectangle 169"/>
          <p:cNvSpPr/>
          <p:nvPr/>
        </p:nvSpPr>
        <p:spPr>
          <a:xfrm>
            <a:off x="833324" y="2137083"/>
            <a:ext cx="11283088" cy="34887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412700" algn="l"/>
              </a:tabLst>
            </a:pPr>
            <a:r>
              <a:rPr lang="en-US" sz="2400" b="0" i="0" spc="0" baseline="0" dirty="0">
                <a:solidFill>
                  <a:srgbClr val="606060"/>
                </a:solidFill>
                <a:latin typeface="Arial"/>
              </a:rPr>
              <a:t>●	We are training data set of weather and corresponding target variable ‘Play’ (suggesting </a:t>
            </a:r>
          </a:p>
        </p:txBody>
      </p:sp>
      <p:sp>
        <p:nvSpPr>
          <p:cNvPr id="170" name="Rectangle 170"/>
          <p:cNvSpPr/>
          <p:nvPr/>
        </p:nvSpPr>
        <p:spPr>
          <a:xfrm>
            <a:off x="1246025" y="2510494"/>
            <a:ext cx="2898952" cy="3374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0" baseline="0" dirty="0">
                <a:solidFill>
                  <a:srgbClr val="606060"/>
                </a:solidFill>
                <a:latin typeface="Arial"/>
              </a:rPr>
              <a:t>possibilities of playing). </a:t>
            </a:r>
          </a:p>
        </p:txBody>
      </p:sp>
      <p:sp>
        <p:nvSpPr>
          <p:cNvPr id="171" name="Rectangle 171"/>
          <p:cNvSpPr/>
          <p:nvPr/>
        </p:nvSpPr>
        <p:spPr>
          <a:xfrm>
            <a:off x="833324" y="2860983"/>
            <a:ext cx="11227003" cy="34887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412700" algn="l"/>
              </a:tabLst>
            </a:pPr>
            <a:r>
              <a:rPr lang="en-US" sz="2400" b="0" i="0" spc="0" baseline="0" dirty="0">
                <a:solidFill>
                  <a:srgbClr val="606060"/>
                </a:solidFill>
                <a:latin typeface="Arial"/>
              </a:rPr>
              <a:t>●	Now, we need to classify whether players will play or not based on weather condition. </a:t>
            </a:r>
          </a:p>
        </p:txBody>
      </p:sp>
      <p:sp>
        <p:nvSpPr>
          <p:cNvPr id="172" name="Rectangle 172"/>
          <p:cNvSpPr/>
          <p:nvPr/>
        </p:nvSpPr>
        <p:spPr>
          <a:xfrm>
            <a:off x="508000" y="712794"/>
            <a:ext cx="8955404" cy="702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000" b="0" i="0" spc="0" baseline="0" dirty="0">
                <a:solidFill>
                  <a:srgbClr val="606060"/>
                </a:solidFill>
                <a:latin typeface="Arial"/>
              </a:rPr>
              <a:t>How Naive Bayes algorithm works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reeform 175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6" name="Freeform 176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7" name="Freeform 177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8" name="Freeform 178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noFill/>
          <a:ln w="761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9" name="Freeform 179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0" name="Freeform 180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1" name="Freeform 181"/>
          <p:cNvSpPr/>
          <p:nvPr/>
        </p:nvSpPr>
        <p:spPr>
          <a:xfrm flipV="1">
            <a:off x="431799" y="9297900"/>
            <a:ext cx="9563399" cy="393599"/>
          </a:xfrm>
          <a:custGeom>
            <a:avLst/>
            <a:gdLst/>
            <a:ahLst/>
            <a:cxnLst/>
            <a:rect l="0" t="0" r="0" b="0"/>
            <a:pathLst>
              <a:path w="9563399" h="393599">
                <a:moveTo>
                  <a:pt x="0" y="393599"/>
                </a:moveTo>
                <a:lnTo>
                  <a:pt x="9563399" y="393599"/>
                </a:lnTo>
                <a:lnTo>
                  <a:pt x="9563399" y="0"/>
                </a:lnTo>
                <a:lnTo>
                  <a:pt x="0" y="0"/>
                </a:lnTo>
                <a:close/>
                <a:moveTo>
                  <a:pt x="8866099" y="96914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2" name="Freeform 182"/>
          <p:cNvSpPr/>
          <p:nvPr/>
        </p:nvSpPr>
        <p:spPr>
          <a:xfrm flipV="1">
            <a:off x="10239474" y="9339263"/>
            <a:ext cx="2257424" cy="371474"/>
          </a:xfrm>
          <a:custGeom>
            <a:avLst/>
            <a:gdLst/>
            <a:ahLst/>
            <a:cxnLst/>
            <a:rect l="0" t="0" r="0" b="0"/>
            <a:pathLst>
              <a:path w="1146771900" h="188709300">
                <a:moveTo>
                  <a:pt x="0" y="188709300"/>
                </a:moveTo>
                <a:lnTo>
                  <a:pt x="1146771900" y="188709300"/>
                </a:lnTo>
                <a:lnTo>
                  <a:pt x="1146771900" y="0"/>
                </a:lnTo>
                <a:lnTo>
                  <a:pt x="0" y="0"/>
                </a:lnTo>
                <a:close/>
                <a:moveTo>
                  <a:pt x="-457307950" y="0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4" name="Freeform 184"/>
          <p:cNvSpPr/>
          <p:nvPr/>
        </p:nvSpPr>
        <p:spPr>
          <a:xfrm flipV="1">
            <a:off x="703099" y="1798275"/>
            <a:ext cx="11598599" cy="2183999"/>
          </a:xfrm>
          <a:custGeom>
            <a:avLst/>
            <a:gdLst/>
            <a:ahLst/>
            <a:cxnLst/>
            <a:rect l="0" t="0" r="0" b="0"/>
            <a:pathLst>
              <a:path w="11598599" h="2183999">
                <a:moveTo>
                  <a:pt x="0" y="2183999"/>
                </a:moveTo>
                <a:lnTo>
                  <a:pt x="11598599" y="2183999"/>
                </a:lnTo>
                <a:lnTo>
                  <a:pt x="11598599" y="0"/>
                </a:lnTo>
                <a:lnTo>
                  <a:pt x="0" y="0"/>
                </a:lnTo>
                <a:close/>
                <a:moveTo>
                  <a:pt x="1095174" y="398227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5" name="Freeform 185"/>
          <p:cNvSpPr/>
          <p:nvPr/>
        </p:nvSpPr>
        <p:spPr>
          <a:xfrm flipV="1">
            <a:off x="507999" y="419075"/>
            <a:ext cx="11988899" cy="1169099"/>
          </a:xfrm>
          <a:custGeom>
            <a:avLst/>
            <a:gdLst/>
            <a:ahLst/>
            <a:cxnLst/>
            <a:rect l="0" t="0" r="0" b="0"/>
            <a:pathLst>
              <a:path w="11988899" h="1169099">
                <a:moveTo>
                  <a:pt x="0" y="1169099"/>
                </a:moveTo>
                <a:lnTo>
                  <a:pt x="11988899" y="1169099"/>
                </a:lnTo>
                <a:lnTo>
                  <a:pt x="11988899" y="0"/>
                </a:lnTo>
                <a:lnTo>
                  <a:pt x="0" y="0"/>
                </a:lnTo>
                <a:close/>
                <a:moveTo>
                  <a:pt x="-88925" y="158817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6" name="Freeform 186"/>
          <p:cNvSpPr/>
          <p:nvPr/>
        </p:nvSpPr>
        <p:spPr>
          <a:xfrm flipV="1">
            <a:off x="863574" y="4249875"/>
            <a:ext cx="11438124" cy="4171549"/>
          </a:xfrm>
          <a:custGeom>
            <a:avLst/>
            <a:gdLst/>
            <a:ahLst/>
            <a:cxnLst/>
            <a:rect l="0" t="0" r="0" b="0"/>
            <a:pathLst>
              <a:path w="11438124" h="4171549">
                <a:moveTo>
                  <a:pt x="0" y="4171549"/>
                </a:moveTo>
                <a:lnTo>
                  <a:pt x="11438124" y="4171549"/>
                </a:lnTo>
                <a:lnTo>
                  <a:pt x="11438124" y="0"/>
                </a:lnTo>
                <a:lnTo>
                  <a:pt x="0" y="0"/>
                </a:lnTo>
                <a:close/>
                <a:moveTo>
                  <a:pt x="3386299" y="842142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87" name="Picture 18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3575" y="4249876"/>
            <a:ext cx="11438125" cy="4171550"/>
          </a:xfrm>
          <a:prstGeom prst="rect">
            <a:avLst/>
          </a:prstGeom>
          <a:noFill/>
        </p:spPr>
      </p:pic>
      <p:sp>
        <p:nvSpPr>
          <p:cNvPr id="189" name="Rectangle 189"/>
          <p:cNvSpPr/>
          <p:nvPr/>
        </p:nvSpPr>
        <p:spPr>
          <a:xfrm>
            <a:off x="798201" y="2010394"/>
            <a:ext cx="5783957" cy="3374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447823" algn="l"/>
              </a:tabLst>
            </a:pPr>
            <a:r>
              <a:rPr lang="en-US" sz="2400" b="0" i="0" spc="0" baseline="0" dirty="0">
                <a:solidFill>
                  <a:srgbClr val="606060"/>
                </a:solidFill>
                <a:latin typeface="Arial"/>
              </a:rPr>
              <a:t>1.	Convert the data set into a frequency table</a:t>
            </a:r>
          </a:p>
        </p:txBody>
      </p:sp>
      <p:sp>
        <p:nvSpPr>
          <p:cNvPr id="190" name="Rectangle 190"/>
          <p:cNvSpPr/>
          <p:nvPr/>
        </p:nvSpPr>
        <p:spPr>
          <a:xfrm>
            <a:off x="798201" y="2372344"/>
            <a:ext cx="11285292" cy="3374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447823" algn="l"/>
              </a:tabLst>
            </a:pPr>
            <a:r>
              <a:rPr lang="en-US" sz="2400" b="0" i="0" spc="0" baseline="0" dirty="0">
                <a:solidFill>
                  <a:srgbClr val="606060"/>
                </a:solidFill>
                <a:latin typeface="Arial"/>
              </a:rPr>
              <a:t>2.	Create Likelihood table by finding the probabilities like Overcast probability = 0.29 and </a:t>
            </a:r>
          </a:p>
        </p:txBody>
      </p:sp>
      <p:sp>
        <p:nvSpPr>
          <p:cNvPr id="191" name="Rectangle 191"/>
          <p:cNvSpPr/>
          <p:nvPr/>
        </p:nvSpPr>
        <p:spPr>
          <a:xfrm>
            <a:off x="1246025" y="2734294"/>
            <a:ext cx="3497884" cy="3374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0" baseline="0" dirty="0">
                <a:solidFill>
                  <a:srgbClr val="606060"/>
                </a:solidFill>
                <a:latin typeface="Arial"/>
              </a:rPr>
              <a:t>probability of playing is 0.64.</a:t>
            </a:r>
          </a:p>
        </p:txBody>
      </p:sp>
      <p:sp>
        <p:nvSpPr>
          <p:cNvPr id="192" name="Rectangle 192"/>
          <p:cNvSpPr/>
          <p:nvPr/>
        </p:nvSpPr>
        <p:spPr>
          <a:xfrm>
            <a:off x="798201" y="3096244"/>
            <a:ext cx="11237744" cy="3374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447823" algn="l"/>
              </a:tabLst>
            </a:pPr>
            <a:r>
              <a:rPr lang="en-US" sz="2400" b="0" i="0" spc="0" baseline="0" dirty="0">
                <a:solidFill>
                  <a:srgbClr val="606060"/>
                </a:solidFill>
                <a:latin typeface="Arial"/>
              </a:rPr>
              <a:t>3.	Now, use Naive Bayesian equation to calculate the posterior probability for each class. </a:t>
            </a:r>
          </a:p>
        </p:txBody>
      </p:sp>
      <p:sp>
        <p:nvSpPr>
          <p:cNvPr id="193" name="Rectangle 193"/>
          <p:cNvSpPr/>
          <p:nvPr/>
        </p:nvSpPr>
        <p:spPr>
          <a:xfrm>
            <a:off x="1246025" y="3458194"/>
            <a:ext cx="9512198" cy="3374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0" baseline="0" dirty="0">
                <a:solidFill>
                  <a:srgbClr val="606060"/>
                </a:solidFill>
                <a:latin typeface="Arial"/>
              </a:rPr>
              <a:t>The class with the highest posterior probability is the outcome of prediction.</a:t>
            </a:r>
          </a:p>
        </p:txBody>
      </p:sp>
      <p:sp>
        <p:nvSpPr>
          <p:cNvPr id="194" name="Rectangle 194"/>
          <p:cNvSpPr/>
          <p:nvPr/>
        </p:nvSpPr>
        <p:spPr>
          <a:xfrm>
            <a:off x="508000" y="712794"/>
            <a:ext cx="8955404" cy="702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000" b="0" i="0" spc="0" baseline="0" dirty="0">
                <a:solidFill>
                  <a:srgbClr val="606060"/>
                </a:solidFill>
                <a:latin typeface="Arial"/>
              </a:rPr>
              <a:t>How Naive Bayes algorithm works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Freeform 197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8" name="Freeform 198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9" name="Freeform 199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0" name="Freeform 200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noFill/>
          <a:ln w="761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1" name="Freeform 201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2" name="Freeform 202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3" name="Freeform 203"/>
          <p:cNvSpPr/>
          <p:nvPr/>
        </p:nvSpPr>
        <p:spPr>
          <a:xfrm flipV="1">
            <a:off x="431799" y="9297900"/>
            <a:ext cx="9563399" cy="393599"/>
          </a:xfrm>
          <a:custGeom>
            <a:avLst/>
            <a:gdLst/>
            <a:ahLst/>
            <a:cxnLst/>
            <a:rect l="0" t="0" r="0" b="0"/>
            <a:pathLst>
              <a:path w="9563399" h="393599">
                <a:moveTo>
                  <a:pt x="0" y="393599"/>
                </a:moveTo>
                <a:lnTo>
                  <a:pt x="9563399" y="393599"/>
                </a:lnTo>
                <a:lnTo>
                  <a:pt x="9563399" y="0"/>
                </a:lnTo>
                <a:lnTo>
                  <a:pt x="0" y="0"/>
                </a:lnTo>
                <a:close/>
                <a:moveTo>
                  <a:pt x="8866099" y="96914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4" name="Freeform 204"/>
          <p:cNvSpPr/>
          <p:nvPr/>
        </p:nvSpPr>
        <p:spPr>
          <a:xfrm flipV="1">
            <a:off x="10239474" y="9339263"/>
            <a:ext cx="2257424" cy="371474"/>
          </a:xfrm>
          <a:custGeom>
            <a:avLst/>
            <a:gdLst/>
            <a:ahLst/>
            <a:cxnLst/>
            <a:rect l="0" t="0" r="0" b="0"/>
            <a:pathLst>
              <a:path w="1146771900" h="188709300">
                <a:moveTo>
                  <a:pt x="0" y="188709300"/>
                </a:moveTo>
                <a:lnTo>
                  <a:pt x="1146771900" y="188709300"/>
                </a:lnTo>
                <a:lnTo>
                  <a:pt x="1146771900" y="0"/>
                </a:lnTo>
                <a:lnTo>
                  <a:pt x="0" y="0"/>
                </a:lnTo>
                <a:close/>
                <a:moveTo>
                  <a:pt x="-457307950" y="0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6" name="Freeform 206"/>
          <p:cNvSpPr/>
          <p:nvPr/>
        </p:nvSpPr>
        <p:spPr>
          <a:xfrm flipV="1">
            <a:off x="783349" y="2440788"/>
            <a:ext cx="11598599" cy="2355599"/>
          </a:xfrm>
          <a:custGeom>
            <a:avLst/>
            <a:gdLst/>
            <a:ahLst/>
            <a:cxnLst/>
            <a:rect l="0" t="0" r="0" b="0"/>
            <a:pathLst>
              <a:path w="11598599" h="2355599">
                <a:moveTo>
                  <a:pt x="0" y="2355599"/>
                </a:moveTo>
                <a:lnTo>
                  <a:pt x="11598599" y="2355599"/>
                </a:lnTo>
                <a:lnTo>
                  <a:pt x="11598599" y="0"/>
                </a:lnTo>
                <a:lnTo>
                  <a:pt x="0" y="0"/>
                </a:lnTo>
                <a:close/>
                <a:moveTo>
                  <a:pt x="1657437" y="4796387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7" name="Freeform 207"/>
          <p:cNvSpPr/>
          <p:nvPr/>
        </p:nvSpPr>
        <p:spPr>
          <a:xfrm flipV="1">
            <a:off x="703099" y="1798275"/>
            <a:ext cx="11598599" cy="474899"/>
          </a:xfrm>
          <a:custGeom>
            <a:avLst/>
            <a:gdLst/>
            <a:ahLst/>
            <a:cxnLst/>
            <a:rect l="0" t="0" r="0" b="0"/>
            <a:pathLst>
              <a:path w="11598599" h="474899">
                <a:moveTo>
                  <a:pt x="0" y="474899"/>
                </a:moveTo>
                <a:lnTo>
                  <a:pt x="11598599" y="474899"/>
                </a:lnTo>
                <a:lnTo>
                  <a:pt x="11598599" y="0"/>
                </a:lnTo>
                <a:lnTo>
                  <a:pt x="0" y="0"/>
                </a:lnTo>
                <a:close/>
                <a:moveTo>
                  <a:pt x="1095174" y="227317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8" name="Freeform 208"/>
          <p:cNvSpPr/>
          <p:nvPr/>
        </p:nvSpPr>
        <p:spPr>
          <a:xfrm flipV="1">
            <a:off x="507999" y="419075"/>
            <a:ext cx="11988899" cy="1169099"/>
          </a:xfrm>
          <a:custGeom>
            <a:avLst/>
            <a:gdLst/>
            <a:ahLst/>
            <a:cxnLst/>
            <a:rect l="0" t="0" r="0" b="0"/>
            <a:pathLst>
              <a:path w="11988899" h="1169099">
                <a:moveTo>
                  <a:pt x="0" y="1169099"/>
                </a:moveTo>
                <a:lnTo>
                  <a:pt x="11988899" y="1169099"/>
                </a:lnTo>
                <a:lnTo>
                  <a:pt x="11988899" y="0"/>
                </a:lnTo>
                <a:lnTo>
                  <a:pt x="0" y="0"/>
                </a:lnTo>
                <a:close/>
                <a:moveTo>
                  <a:pt x="-88925" y="158817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9" name="Freeform 209"/>
          <p:cNvSpPr/>
          <p:nvPr/>
        </p:nvSpPr>
        <p:spPr>
          <a:xfrm flipV="1">
            <a:off x="863587" y="4968825"/>
            <a:ext cx="11438124" cy="4171549"/>
          </a:xfrm>
          <a:custGeom>
            <a:avLst/>
            <a:gdLst/>
            <a:ahLst/>
            <a:cxnLst/>
            <a:rect l="0" t="0" r="0" b="0"/>
            <a:pathLst>
              <a:path w="11438124" h="4171549">
                <a:moveTo>
                  <a:pt x="0" y="4171549"/>
                </a:moveTo>
                <a:lnTo>
                  <a:pt x="11438124" y="4171549"/>
                </a:lnTo>
                <a:lnTo>
                  <a:pt x="11438124" y="0"/>
                </a:lnTo>
                <a:lnTo>
                  <a:pt x="0" y="0"/>
                </a:lnTo>
                <a:close/>
                <a:moveTo>
                  <a:pt x="4105237" y="914037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1" name="Rectangle 211"/>
          <p:cNvSpPr/>
          <p:nvPr/>
        </p:nvSpPr>
        <p:spPr>
          <a:xfrm>
            <a:off x="479425" y="9255966"/>
            <a:ext cx="5868618" cy="5061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600" b="0" i="0" spc="0" baseline="0" dirty="0">
                <a:solidFill>
                  <a:srgbClr val="606060"/>
                </a:solidFill>
                <a:latin typeface="Arial"/>
              </a:rPr>
              <a:t>Machine Learning - Naive Bayes</a:t>
            </a:r>
          </a:p>
        </p:txBody>
      </p:sp>
      <p:sp>
        <p:nvSpPr>
          <p:cNvPr id="212" name="Rectangle 212"/>
          <p:cNvSpPr/>
          <p:nvPr/>
        </p:nvSpPr>
        <p:spPr>
          <a:xfrm>
            <a:off x="788825" y="1879744"/>
            <a:ext cx="10475061" cy="3374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1" i="0" spc="0" baseline="0" dirty="0">
                <a:solidFill>
                  <a:srgbClr val="606060"/>
                </a:solidFill>
                <a:latin typeface="Arial"/>
              </a:rPr>
              <a:t>Problem: Players will play if weather is sunny. Is this statement is correct?</a:t>
            </a:r>
          </a:p>
        </p:txBody>
      </p:sp>
      <p:sp>
        <p:nvSpPr>
          <p:cNvPr id="213" name="Rectangle 213"/>
          <p:cNvSpPr/>
          <p:nvPr/>
        </p:nvSpPr>
        <p:spPr>
          <a:xfrm>
            <a:off x="508000" y="712794"/>
            <a:ext cx="8955404" cy="702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000" b="0" i="0" spc="0" baseline="0" dirty="0">
                <a:solidFill>
                  <a:srgbClr val="606060"/>
                </a:solidFill>
                <a:latin typeface="Arial"/>
              </a:rPr>
              <a:t>How Naive Bayes algorithm works</a:t>
            </a:r>
          </a:p>
        </p:txBody>
      </p:sp>
      <p:pic>
        <p:nvPicPr>
          <p:cNvPr id="2" name="Picture 187">
            <a:extLst>
              <a:ext uri="{FF2B5EF4-FFF2-40B4-BE49-F238E27FC236}">
                <a16:creationId xmlns:a16="http://schemas.microsoft.com/office/drawing/2014/main" id="{DDD0B3F5-1D02-AD2D-4054-6191AEAC622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3088" y="3035106"/>
            <a:ext cx="11438125" cy="4171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Freeform 216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7" name="Freeform 217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8" name="Freeform 218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9" name="Freeform 219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noFill/>
          <a:ln w="761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0" name="Freeform 220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1" name="Freeform 221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2" name="Freeform 222"/>
          <p:cNvSpPr/>
          <p:nvPr/>
        </p:nvSpPr>
        <p:spPr>
          <a:xfrm flipV="1">
            <a:off x="431799" y="9297900"/>
            <a:ext cx="9563399" cy="393599"/>
          </a:xfrm>
          <a:custGeom>
            <a:avLst/>
            <a:gdLst/>
            <a:ahLst/>
            <a:cxnLst/>
            <a:rect l="0" t="0" r="0" b="0"/>
            <a:pathLst>
              <a:path w="9563399" h="393599">
                <a:moveTo>
                  <a:pt x="0" y="393599"/>
                </a:moveTo>
                <a:lnTo>
                  <a:pt x="9563399" y="393599"/>
                </a:lnTo>
                <a:lnTo>
                  <a:pt x="9563399" y="0"/>
                </a:lnTo>
                <a:lnTo>
                  <a:pt x="0" y="0"/>
                </a:lnTo>
                <a:close/>
                <a:moveTo>
                  <a:pt x="8866099" y="96914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3" name="Freeform 223"/>
          <p:cNvSpPr/>
          <p:nvPr/>
        </p:nvSpPr>
        <p:spPr>
          <a:xfrm flipV="1">
            <a:off x="10239474" y="9339263"/>
            <a:ext cx="2257424" cy="371474"/>
          </a:xfrm>
          <a:custGeom>
            <a:avLst/>
            <a:gdLst/>
            <a:ahLst/>
            <a:cxnLst/>
            <a:rect l="0" t="0" r="0" b="0"/>
            <a:pathLst>
              <a:path w="1146771900" h="188709300">
                <a:moveTo>
                  <a:pt x="0" y="188709300"/>
                </a:moveTo>
                <a:lnTo>
                  <a:pt x="1146771900" y="188709300"/>
                </a:lnTo>
                <a:lnTo>
                  <a:pt x="1146771900" y="0"/>
                </a:lnTo>
                <a:lnTo>
                  <a:pt x="0" y="0"/>
                </a:lnTo>
                <a:close/>
                <a:moveTo>
                  <a:pt x="-457307950" y="0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5" name="Freeform 225"/>
          <p:cNvSpPr/>
          <p:nvPr/>
        </p:nvSpPr>
        <p:spPr>
          <a:xfrm flipV="1">
            <a:off x="783349" y="2440788"/>
            <a:ext cx="11598599" cy="2355599"/>
          </a:xfrm>
          <a:custGeom>
            <a:avLst/>
            <a:gdLst/>
            <a:ahLst/>
            <a:cxnLst/>
            <a:rect l="0" t="0" r="0" b="0"/>
            <a:pathLst>
              <a:path w="11598599" h="2355599">
                <a:moveTo>
                  <a:pt x="0" y="2355599"/>
                </a:moveTo>
                <a:lnTo>
                  <a:pt x="11598599" y="2355599"/>
                </a:lnTo>
                <a:lnTo>
                  <a:pt x="11598599" y="0"/>
                </a:lnTo>
                <a:lnTo>
                  <a:pt x="0" y="0"/>
                </a:lnTo>
                <a:close/>
                <a:moveTo>
                  <a:pt x="1657437" y="4796387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6" name="Freeform 226"/>
          <p:cNvSpPr/>
          <p:nvPr/>
        </p:nvSpPr>
        <p:spPr>
          <a:xfrm flipV="1">
            <a:off x="703099" y="1798275"/>
            <a:ext cx="11598599" cy="474899"/>
          </a:xfrm>
          <a:custGeom>
            <a:avLst/>
            <a:gdLst/>
            <a:ahLst/>
            <a:cxnLst/>
            <a:rect l="0" t="0" r="0" b="0"/>
            <a:pathLst>
              <a:path w="11598599" h="474899">
                <a:moveTo>
                  <a:pt x="0" y="474899"/>
                </a:moveTo>
                <a:lnTo>
                  <a:pt x="11598599" y="474899"/>
                </a:lnTo>
                <a:lnTo>
                  <a:pt x="11598599" y="0"/>
                </a:lnTo>
                <a:lnTo>
                  <a:pt x="0" y="0"/>
                </a:lnTo>
                <a:close/>
                <a:moveTo>
                  <a:pt x="1095174" y="227317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7" name="Freeform 227"/>
          <p:cNvSpPr/>
          <p:nvPr/>
        </p:nvSpPr>
        <p:spPr>
          <a:xfrm flipV="1">
            <a:off x="507999" y="419075"/>
            <a:ext cx="11988899" cy="1169099"/>
          </a:xfrm>
          <a:custGeom>
            <a:avLst/>
            <a:gdLst/>
            <a:ahLst/>
            <a:cxnLst/>
            <a:rect l="0" t="0" r="0" b="0"/>
            <a:pathLst>
              <a:path w="11988899" h="1169099">
                <a:moveTo>
                  <a:pt x="0" y="1169099"/>
                </a:moveTo>
                <a:lnTo>
                  <a:pt x="11988899" y="1169099"/>
                </a:lnTo>
                <a:lnTo>
                  <a:pt x="11988899" y="0"/>
                </a:lnTo>
                <a:lnTo>
                  <a:pt x="0" y="0"/>
                </a:lnTo>
                <a:close/>
                <a:moveTo>
                  <a:pt x="-88925" y="158817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8" name="Freeform 228"/>
          <p:cNvSpPr/>
          <p:nvPr/>
        </p:nvSpPr>
        <p:spPr>
          <a:xfrm flipV="1">
            <a:off x="863587" y="4968825"/>
            <a:ext cx="11438124" cy="4171549"/>
          </a:xfrm>
          <a:custGeom>
            <a:avLst/>
            <a:gdLst/>
            <a:ahLst/>
            <a:cxnLst/>
            <a:rect l="0" t="0" r="0" b="0"/>
            <a:pathLst>
              <a:path w="11438124" h="4171549">
                <a:moveTo>
                  <a:pt x="0" y="4171549"/>
                </a:moveTo>
                <a:lnTo>
                  <a:pt x="11438124" y="4171549"/>
                </a:lnTo>
                <a:lnTo>
                  <a:pt x="11438124" y="0"/>
                </a:lnTo>
                <a:lnTo>
                  <a:pt x="0" y="0"/>
                </a:lnTo>
                <a:close/>
                <a:moveTo>
                  <a:pt x="4105237" y="914037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29" name="Picture 18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3349" y="3779173"/>
            <a:ext cx="11438125" cy="4171550"/>
          </a:xfrm>
          <a:prstGeom prst="rect">
            <a:avLst/>
          </a:prstGeom>
          <a:noFill/>
        </p:spPr>
      </p:pic>
      <p:sp>
        <p:nvSpPr>
          <p:cNvPr id="230" name="Rectangle 230"/>
          <p:cNvSpPr/>
          <p:nvPr/>
        </p:nvSpPr>
        <p:spPr>
          <a:xfrm>
            <a:off x="479425" y="9255966"/>
            <a:ext cx="5868618" cy="5061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600" b="0" i="0" spc="0" baseline="0" dirty="0">
                <a:solidFill>
                  <a:srgbClr val="606060"/>
                </a:solidFill>
                <a:latin typeface="Arial"/>
              </a:rPr>
              <a:t>Machine Learning - Naive Bayes</a:t>
            </a:r>
          </a:p>
        </p:txBody>
      </p:sp>
      <p:sp>
        <p:nvSpPr>
          <p:cNvPr id="231" name="Rectangle 231"/>
          <p:cNvSpPr/>
          <p:nvPr/>
        </p:nvSpPr>
        <p:spPr>
          <a:xfrm>
            <a:off x="869075" y="2532060"/>
            <a:ext cx="8868765" cy="36539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0" baseline="0" dirty="0">
                <a:solidFill>
                  <a:srgbClr val="606060"/>
                </a:solidFill>
                <a:latin typeface="Consolas"/>
              </a:rPr>
              <a:t>P(Yes | Sunny) = P( Sunny | Yes) * P(Yes) / P (Sunny)</a:t>
            </a:r>
          </a:p>
        </p:txBody>
      </p:sp>
      <p:sp>
        <p:nvSpPr>
          <p:cNvPr id="232" name="Rectangle 232"/>
          <p:cNvSpPr/>
          <p:nvPr/>
        </p:nvSpPr>
        <p:spPr>
          <a:xfrm>
            <a:off x="788825" y="1879744"/>
            <a:ext cx="10475061" cy="3374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1" i="0" spc="0" baseline="0" dirty="0">
                <a:solidFill>
                  <a:srgbClr val="606060"/>
                </a:solidFill>
                <a:latin typeface="Arial"/>
              </a:rPr>
              <a:t>Problem: Players will play if weather is sunny. Is this statement is correct?</a:t>
            </a:r>
          </a:p>
        </p:txBody>
      </p:sp>
      <p:sp>
        <p:nvSpPr>
          <p:cNvPr id="233" name="Rectangle 233"/>
          <p:cNvSpPr/>
          <p:nvPr/>
        </p:nvSpPr>
        <p:spPr>
          <a:xfrm>
            <a:off x="508000" y="712794"/>
            <a:ext cx="8955404" cy="702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000" b="0" i="0" spc="0" baseline="0" dirty="0">
                <a:solidFill>
                  <a:srgbClr val="606060"/>
                </a:solidFill>
                <a:latin typeface="Arial"/>
              </a:rPr>
              <a:t>How Naive Bayes algorithm works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236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7" name="Freeform 237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8" name="Freeform 238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9" name="Freeform 239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noFill/>
          <a:ln w="761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0" name="Freeform 240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1" name="Freeform 241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2" name="Freeform 242"/>
          <p:cNvSpPr/>
          <p:nvPr/>
        </p:nvSpPr>
        <p:spPr>
          <a:xfrm flipV="1">
            <a:off x="431799" y="9297900"/>
            <a:ext cx="9563399" cy="393599"/>
          </a:xfrm>
          <a:custGeom>
            <a:avLst/>
            <a:gdLst/>
            <a:ahLst/>
            <a:cxnLst/>
            <a:rect l="0" t="0" r="0" b="0"/>
            <a:pathLst>
              <a:path w="9563399" h="393599">
                <a:moveTo>
                  <a:pt x="0" y="393599"/>
                </a:moveTo>
                <a:lnTo>
                  <a:pt x="9563399" y="393599"/>
                </a:lnTo>
                <a:lnTo>
                  <a:pt x="9563399" y="0"/>
                </a:lnTo>
                <a:lnTo>
                  <a:pt x="0" y="0"/>
                </a:lnTo>
                <a:close/>
                <a:moveTo>
                  <a:pt x="8866099" y="96914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3" name="Freeform 243"/>
          <p:cNvSpPr/>
          <p:nvPr/>
        </p:nvSpPr>
        <p:spPr>
          <a:xfrm flipV="1">
            <a:off x="10239474" y="9339263"/>
            <a:ext cx="2257424" cy="371474"/>
          </a:xfrm>
          <a:custGeom>
            <a:avLst/>
            <a:gdLst/>
            <a:ahLst/>
            <a:cxnLst/>
            <a:rect l="0" t="0" r="0" b="0"/>
            <a:pathLst>
              <a:path w="1146771900" h="188709300">
                <a:moveTo>
                  <a:pt x="0" y="188709300"/>
                </a:moveTo>
                <a:lnTo>
                  <a:pt x="1146771900" y="188709300"/>
                </a:lnTo>
                <a:lnTo>
                  <a:pt x="1146771900" y="0"/>
                </a:lnTo>
                <a:lnTo>
                  <a:pt x="0" y="0"/>
                </a:lnTo>
                <a:close/>
                <a:moveTo>
                  <a:pt x="-457307950" y="0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5" name="Freeform 245"/>
          <p:cNvSpPr/>
          <p:nvPr/>
        </p:nvSpPr>
        <p:spPr>
          <a:xfrm flipV="1">
            <a:off x="703099" y="1798275"/>
            <a:ext cx="11598599" cy="474899"/>
          </a:xfrm>
          <a:custGeom>
            <a:avLst/>
            <a:gdLst/>
            <a:ahLst/>
            <a:cxnLst/>
            <a:rect l="0" t="0" r="0" b="0"/>
            <a:pathLst>
              <a:path w="11598599" h="474899">
                <a:moveTo>
                  <a:pt x="0" y="474899"/>
                </a:moveTo>
                <a:lnTo>
                  <a:pt x="11598599" y="474899"/>
                </a:lnTo>
                <a:lnTo>
                  <a:pt x="11598599" y="0"/>
                </a:lnTo>
                <a:lnTo>
                  <a:pt x="0" y="0"/>
                </a:lnTo>
                <a:close/>
                <a:moveTo>
                  <a:pt x="1095174" y="227317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6" name="Freeform 246"/>
          <p:cNvSpPr/>
          <p:nvPr/>
        </p:nvSpPr>
        <p:spPr>
          <a:xfrm flipV="1">
            <a:off x="783349" y="2440788"/>
            <a:ext cx="11598599" cy="2355599"/>
          </a:xfrm>
          <a:custGeom>
            <a:avLst/>
            <a:gdLst/>
            <a:ahLst/>
            <a:cxnLst/>
            <a:rect l="0" t="0" r="0" b="0"/>
            <a:pathLst>
              <a:path w="11598599" h="2355599">
                <a:moveTo>
                  <a:pt x="0" y="2355599"/>
                </a:moveTo>
                <a:lnTo>
                  <a:pt x="11598599" y="2355599"/>
                </a:lnTo>
                <a:lnTo>
                  <a:pt x="11598599" y="0"/>
                </a:lnTo>
                <a:lnTo>
                  <a:pt x="0" y="0"/>
                </a:lnTo>
                <a:close/>
                <a:moveTo>
                  <a:pt x="1657437" y="4796387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7" name="Freeform 247"/>
          <p:cNvSpPr/>
          <p:nvPr/>
        </p:nvSpPr>
        <p:spPr>
          <a:xfrm flipV="1">
            <a:off x="507999" y="419075"/>
            <a:ext cx="11988899" cy="1169099"/>
          </a:xfrm>
          <a:custGeom>
            <a:avLst/>
            <a:gdLst/>
            <a:ahLst/>
            <a:cxnLst/>
            <a:rect l="0" t="0" r="0" b="0"/>
            <a:pathLst>
              <a:path w="11988899" h="1169099">
                <a:moveTo>
                  <a:pt x="0" y="1169099"/>
                </a:moveTo>
                <a:lnTo>
                  <a:pt x="11988899" y="1169099"/>
                </a:lnTo>
                <a:lnTo>
                  <a:pt x="11988899" y="0"/>
                </a:lnTo>
                <a:lnTo>
                  <a:pt x="0" y="0"/>
                </a:lnTo>
                <a:close/>
                <a:moveTo>
                  <a:pt x="-88925" y="158817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8" name="Freeform 248"/>
          <p:cNvSpPr/>
          <p:nvPr/>
        </p:nvSpPr>
        <p:spPr>
          <a:xfrm flipV="1">
            <a:off x="863587" y="4968825"/>
            <a:ext cx="11438124" cy="4171549"/>
          </a:xfrm>
          <a:custGeom>
            <a:avLst/>
            <a:gdLst/>
            <a:ahLst/>
            <a:cxnLst/>
            <a:rect l="0" t="0" r="0" b="0"/>
            <a:pathLst>
              <a:path w="11438124" h="4171549">
                <a:moveTo>
                  <a:pt x="0" y="4171549"/>
                </a:moveTo>
                <a:lnTo>
                  <a:pt x="11438124" y="4171549"/>
                </a:lnTo>
                <a:lnTo>
                  <a:pt x="11438124" y="0"/>
                </a:lnTo>
                <a:lnTo>
                  <a:pt x="0" y="0"/>
                </a:lnTo>
                <a:close/>
                <a:moveTo>
                  <a:pt x="4105237" y="914037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49" name="Picture 18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3587" y="4634712"/>
            <a:ext cx="11438125" cy="4171550"/>
          </a:xfrm>
          <a:prstGeom prst="rect">
            <a:avLst/>
          </a:prstGeom>
          <a:noFill/>
        </p:spPr>
      </p:pic>
      <p:sp>
        <p:nvSpPr>
          <p:cNvPr id="250" name="Rectangle 250"/>
          <p:cNvSpPr/>
          <p:nvPr/>
        </p:nvSpPr>
        <p:spPr>
          <a:xfrm>
            <a:off x="479425" y="9255966"/>
            <a:ext cx="5868618" cy="5061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600" b="0" i="0" spc="0" baseline="0" dirty="0">
                <a:solidFill>
                  <a:srgbClr val="606060"/>
                </a:solidFill>
                <a:latin typeface="Arial"/>
              </a:rPr>
              <a:t>Machine Learning - Naive Bayes</a:t>
            </a:r>
          </a:p>
        </p:txBody>
      </p:sp>
      <p:sp>
        <p:nvSpPr>
          <p:cNvPr id="251" name="Rectangle 251"/>
          <p:cNvSpPr/>
          <p:nvPr/>
        </p:nvSpPr>
        <p:spPr>
          <a:xfrm>
            <a:off x="788825" y="1879744"/>
            <a:ext cx="10475061" cy="3374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1" i="0" spc="0" baseline="0" dirty="0">
                <a:solidFill>
                  <a:srgbClr val="606060"/>
                </a:solidFill>
                <a:latin typeface="Arial"/>
              </a:rPr>
              <a:t>Problem: Players will play if weather is sunny. Is this statement is correct?</a:t>
            </a:r>
          </a:p>
        </p:txBody>
      </p:sp>
      <p:sp>
        <p:nvSpPr>
          <p:cNvPr id="252" name="Rectangle 252"/>
          <p:cNvSpPr/>
          <p:nvPr/>
        </p:nvSpPr>
        <p:spPr>
          <a:xfrm>
            <a:off x="869075" y="2532060"/>
            <a:ext cx="8868765" cy="7273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0" baseline="0" dirty="0">
                <a:solidFill>
                  <a:srgbClr val="606060"/>
                </a:solidFill>
                <a:latin typeface="Consolas"/>
              </a:rPr>
              <a:t>P(Yes | Sunny) = P( Sunny | Yes) * P(Yes) / P (Sunny)</a:t>
            </a:r>
          </a:p>
          <a:p>
            <a:pPr marL="0">
              <a:lnSpc>
                <a:spcPts val="2850"/>
              </a:lnSpc>
            </a:pPr>
            <a:r>
              <a:rPr lang="en-US" sz="2400" b="0" i="0" spc="0" baseline="0" dirty="0">
                <a:solidFill>
                  <a:srgbClr val="606060"/>
                </a:solidFill>
                <a:latin typeface="Consolas"/>
              </a:rPr>
              <a:t>Here we have </a:t>
            </a:r>
          </a:p>
        </p:txBody>
      </p:sp>
      <p:sp>
        <p:nvSpPr>
          <p:cNvPr id="253" name="Rectangle 253"/>
          <p:cNvSpPr/>
          <p:nvPr/>
        </p:nvSpPr>
        <p:spPr>
          <a:xfrm>
            <a:off x="1326275" y="3255960"/>
            <a:ext cx="4852720" cy="7273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0" baseline="0" dirty="0">
                <a:solidFill>
                  <a:srgbClr val="606060"/>
                </a:solidFill>
                <a:latin typeface="Consolas"/>
              </a:rPr>
              <a:t>P (Sunny |Yes) = 3/9 = 0.33, </a:t>
            </a:r>
          </a:p>
          <a:p>
            <a:pPr marL="0">
              <a:lnSpc>
                <a:spcPts val="2850"/>
              </a:lnSpc>
            </a:pPr>
            <a:r>
              <a:rPr lang="en-US" sz="2400" b="0" i="0" spc="0" baseline="0" dirty="0">
                <a:solidFill>
                  <a:srgbClr val="606060"/>
                </a:solidFill>
                <a:latin typeface="Consolas"/>
              </a:rPr>
              <a:t>P(Sunny) = 5/14 = 0.36, </a:t>
            </a:r>
          </a:p>
        </p:txBody>
      </p:sp>
      <p:sp>
        <p:nvSpPr>
          <p:cNvPr id="254" name="Rectangle 254"/>
          <p:cNvSpPr/>
          <p:nvPr/>
        </p:nvSpPr>
        <p:spPr>
          <a:xfrm>
            <a:off x="1326275" y="3979860"/>
            <a:ext cx="3346703" cy="36539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0" baseline="0" dirty="0">
                <a:solidFill>
                  <a:srgbClr val="606060"/>
                </a:solidFill>
                <a:latin typeface="Consolas"/>
              </a:rPr>
              <a:t>P( Yes)= 9/14 = 0.64</a:t>
            </a:r>
          </a:p>
        </p:txBody>
      </p:sp>
      <p:sp>
        <p:nvSpPr>
          <p:cNvPr id="255" name="Rectangle 255"/>
          <p:cNvSpPr/>
          <p:nvPr/>
        </p:nvSpPr>
        <p:spPr>
          <a:xfrm>
            <a:off x="508000" y="712794"/>
            <a:ext cx="8955404" cy="702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000" b="0" i="0" spc="0" baseline="0" dirty="0">
                <a:solidFill>
                  <a:srgbClr val="606060"/>
                </a:solidFill>
                <a:latin typeface="Arial"/>
              </a:rPr>
              <a:t>How Naive Bayes algorithm works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Freeform 258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9" name="Freeform 259"/>
          <p:cNvSpPr/>
          <p:nvPr/>
        </p:nvSpPr>
        <p:spPr>
          <a:xfrm flipV="1">
            <a:off x="507999" y="15494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1041399" y="15493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0" name="Freeform 260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1" name="Freeform 261"/>
          <p:cNvSpPr/>
          <p:nvPr/>
        </p:nvSpPr>
        <p:spPr>
          <a:xfrm flipV="1">
            <a:off x="507999" y="9245597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8737596" y="9245596"/>
                </a:moveTo>
              </a:path>
            </a:pathLst>
          </a:custGeom>
          <a:noFill/>
          <a:ln w="761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2" name="Freeform 262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3" name="Freeform 263"/>
          <p:cNvSpPr/>
          <p:nvPr/>
        </p:nvSpPr>
        <p:spPr>
          <a:xfrm flipV="1">
            <a:off x="507999" y="508000"/>
            <a:ext cx="11988810" cy="0"/>
          </a:xfrm>
          <a:custGeom>
            <a:avLst/>
            <a:gdLst/>
            <a:ahLst/>
            <a:cxnLst/>
            <a:rect l="0" t="0" r="0" b="0"/>
            <a:pathLst>
              <a:path w="11988810">
                <a:moveTo>
                  <a:pt x="0" y="0"/>
                </a:moveTo>
                <a:lnTo>
                  <a:pt x="11988810" y="0"/>
                </a:lnTo>
                <a:lnTo>
                  <a:pt x="0" y="0"/>
                </a:lnTo>
                <a:close/>
                <a:moveTo>
                  <a:pt x="0" y="507999"/>
                </a:moveTo>
              </a:path>
            </a:pathLst>
          </a:custGeom>
          <a:noFill/>
          <a:ln w="12699" cap="flat" cmpd="sng">
            <a:solidFill>
              <a:srgbClr val="444444">
                <a:alpha val="29803"/>
              </a:srgbClr>
            </a:solidFill>
            <a:miter lim="1016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4" name="Freeform 264"/>
          <p:cNvSpPr/>
          <p:nvPr/>
        </p:nvSpPr>
        <p:spPr>
          <a:xfrm flipV="1">
            <a:off x="431799" y="9297900"/>
            <a:ext cx="9563399" cy="393599"/>
          </a:xfrm>
          <a:custGeom>
            <a:avLst/>
            <a:gdLst/>
            <a:ahLst/>
            <a:cxnLst/>
            <a:rect l="0" t="0" r="0" b="0"/>
            <a:pathLst>
              <a:path w="9563399" h="393599">
                <a:moveTo>
                  <a:pt x="0" y="393599"/>
                </a:moveTo>
                <a:lnTo>
                  <a:pt x="9563399" y="393599"/>
                </a:lnTo>
                <a:lnTo>
                  <a:pt x="9563399" y="0"/>
                </a:lnTo>
                <a:lnTo>
                  <a:pt x="0" y="0"/>
                </a:lnTo>
                <a:close/>
                <a:moveTo>
                  <a:pt x="8866099" y="9691499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5" name="Freeform 265"/>
          <p:cNvSpPr/>
          <p:nvPr/>
        </p:nvSpPr>
        <p:spPr>
          <a:xfrm flipV="1">
            <a:off x="10239474" y="9339263"/>
            <a:ext cx="2257424" cy="371474"/>
          </a:xfrm>
          <a:custGeom>
            <a:avLst/>
            <a:gdLst/>
            <a:ahLst/>
            <a:cxnLst/>
            <a:rect l="0" t="0" r="0" b="0"/>
            <a:pathLst>
              <a:path w="1146771900" h="188709300">
                <a:moveTo>
                  <a:pt x="0" y="188709300"/>
                </a:moveTo>
                <a:lnTo>
                  <a:pt x="1146771900" y="188709300"/>
                </a:lnTo>
                <a:lnTo>
                  <a:pt x="1146771900" y="0"/>
                </a:lnTo>
                <a:lnTo>
                  <a:pt x="0" y="0"/>
                </a:lnTo>
                <a:close/>
                <a:moveTo>
                  <a:pt x="-457307950" y="0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7" name="Freeform 267"/>
          <p:cNvSpPr/>
          <p:nvPr/>
        </p:nvSpPr>
        <p:spPr>
          <a:xfrm flipV="1">
            <a:off x="703099" y="1798275"/>
            <a:ext cx="11598599" cy="474899"/>
          </a:xfrm>
          <a:custGeom>
            <a:avLst/>
            <a:gdLst/>
            <a:ahLst/>
            <a:cxnLst/>
            <a:rect l="0" t="0" r="0" b="0"/>
            <a:pathLst>
              <a:path w="11598599" h="474899">
                <a:moveTo>
                  <a:pt x="0" y="474899"/>
                </a:moveTo>
                <a:lnTo>
                  <a:pt x="11598599" y="474899"/>
                </a:lnTo>
                <a:lnTo>
                  <a:pt x="11598599" y="0"/>
                </a:lnTo>
                <a:lnTo>
                  <a:pt x="0" y="0"/>
                </a:lnTo>
                <a:close/>
                <a:moveTo>
                  <a:pt x="1095174" y="227317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8" name="Freeform 268"/>
          <p:cNvSpPr/>
          <p:nvPr/>
        </p:nvSpPr>
        <p:spPr>
          <a:xfrm flipV="1">
            <a:off x="783349" y="2440788"/>
            <a:ext cx="11598599" cy="2355599"/>
          </a:xfrm>
          <a:custGeom>
            <a:avLst/>
            <a:gdLst/>
            <a:ahLst/>
            <a:cxnLst/>
            <a:rect l="0" t="0" r="0" b="0"/>
            <a:pathLst>
              <a:path w="11598599" h="2355599">
                <a:moveTo>
                  <a:pt x="0" y="2355599"/>
                </a:moveTo>
                <a:lnTo>
                  <a:pt x="11598599" y="2355599"/>
                </a:lnTo>
                <a:lnTo>
                  <a:pt x="11598599" y="0"/>
                </a:lnTo>
                <a:lnTo>
                  <a:pt x="0" y="0"/>
                </a:lnTo>
                <a:close/>
                <a:moveTo>
                  <a:pt x="1657437" y="4796387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9" name="Freeform 269"/>
          <p:cNvSpPr/>
          <p:nvPr/>
        </p:nvSpPr>
        <p:spPr>
          <a:xfrm flipV="1">
            <a:off x="507999" y="419075"/>
            <a:ext cx="11988899" cy="1169099"/>
          </a:xfrm>
          <a:custGeom>
            <a:avLst/>
            <a:gdLst/>
            <a:ahLst/>
            <a:cxnLst/>
            <a:rect l="0" t="0" r="0" b="0"/>
            <a:pathLst>
              <a:path w="11988899" h="1169099">
                <a:moveTo>
                  <a:pt x="0" y="1169099"/>
                </a:moveTo>
                <a:lnTo>
                  <a:pt x="11988899" y="1169099"/>
                </a:lnTo>
                <a:lnTo>
                  <a:pt x="11988899" y="0"/>
                </a:lnTo>
                <a:lnTo>
                  <a:pt x="0" y="0"/>
                </a:lnTo>
                <a:close/>
                <a:moveTo>
                  <a:pt x="-88925" y="158817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0" name="Freeform 270"/>
          <p:cNvSpPr/>
          <p:nvPr/>
        </p:nvSpPr>
        <p:spPr>
          <a:xfrm flipV="1">
            <a:off x="863587" y="4968825"/>
            <a:ext cx="11438124" cy="4171549"/>
          </a:xfrm>
          <a:custGeom>
            <a:avLst/>
            <a:gdLst/>
            <a:ahLst/>
            <a:cxnLst/>
            <a:rect l="0" t="0" r="0" b="0"/>
            <a:pathLst>
              <a:path w="11438124" h="4171549">
                <a:moveTo>
                  <a:pt x="0" y="4171549"/>
                </a:moveTo>
                <a:lnTo>
                  <a:pt x="11438124" y="4171549"/>
                </a:lnTo>
                <a:lnTo>
                  <a:pt x="11438124" y="0"/>
                </a:lnTo>
                <a:lnTo>
                  <a:pt x="0" y="0"/>
                </a:lnTo>
                <a:close/>
                <a:moveTo>
                  <a:pt x="4105237" y="9140374"/>
                </a:moveTo>
              </a:path>
            </a:pathLst>
          </a:custGeom>
          <a:solidFill>
            <a:srgbClr val="000000">
              <a:alpha val="0"/>
            </a:srgbClr>
          </a:solidFill>
          <a:ln w="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71" name="Picture 18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3587" y="4759505"/>
            <a:ext cx="11438125" cy="4171550"/>
          </a:xfrm>
          <a:prstGeom prst="rect">
            <a:avLst/>
          </a:prstGeom>
          <a:noFill/>
        </p:spPr>
      </p:pic>
      <p:sp>
        <p:nvSpPr>
          <p:cNvPr id="272" name="Rectangle 272"/>
          <p:cNvSpPr/>
          <p:nvPr/>
        </p:nvSpPr>
        <p:spPr>
          <a:xfrm>
            <a:off x="479425" y="9255966"/>
            <a:ext cx="5868618" cy="50611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600" b="0" i="0" spc="0" baseline="0" dirty="0">
                <a:solidFill>
                  <a:srgbClr val="606060"/>
                </a:solidFill>
                <a:latin typeface="Arial"/>
              </a:rPr>
              <a:t>Machine Learning - Naive Bayes</a:t>
            </a:r>
          </a:p>
        </p:txBody>
      </p:sp>
      <p:sp>
        <p:nvSpPr>
          <p:cNvPr id="273" name="Rectangle 273"/>
          <p:cNvSpPr/>
          <p:nvPr/>
        </p:nvSpPr>
        <p:spPr>
          <a:xfrm>
            <a:off x="788825" y="1879744"/>
            <a:ext cx="10475061" cy="33741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1" i="0" spc="0" baseline="0" dirty="0">
                <a:solidFill>
                  <a:srgbClr val="606060"/>
                </a:solidFill>
                <a:latin typeface="Arial"/>
              </a:rPr>
              <a:t>Problem: Players will play if weather is sunny. Is this statement is correct?</a:t>
            </a:r>
          </a:p>
        </p:txBody>
      </p:sp>
      <p:sp>
        <p:nvSpPr>
          <p:cNvPr id="274" name="Rectangle 274"/>
          <p:cNvSpPr/>
          <p:nvPr/>
        </p:nvSpPr>
        <p:spPr>
          <a:xfrm>
            <a:off x="869075" y="2532060"/>
            <a:ext cx="8868765" cy="7273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0" baseline="0" dirty="0">
                <a:solidFill>
                  <a:srgbClr val="606060"/>
                </a:solidFill>
                <a:latin typeface="Consolas"/>
              </a:rPr>
              <a:t>P(Yes | Sunny) = P( Sunny | Yes) * P(Yes) / P (Sunny)</a:t>
            </a:r>
          </a:p>
          <a:p>
            <a:pPr marL="0">
              <a:lnSpc>
                <a:spcPts val="2850"/>
              </a:lnSpc>
            </a:pPr>
            <a:r>
              <a:rPr lang="en-US" sz="2400" b="0" i="0" spc="0" baseline="0" dirty="0">
                <a:solidFill>
                  <a:srgbClr val="606060"/>
                </a:solidFill>
                <a:latin typeface="Consolas"/>
              </a:rPr>
              <a:t>Here we have </a:t>
            </a:r>
          </a:p>
        </p:txBody>
      </p:sp>
      <p:sp>
        <p:nvSpPr>
          <p:cNvPr id="275" name="Rectangle 275"/>
          <p:cNvSpPr/>
          <p:nvPr/>
        </p:nvSpPr>
        <p:spPr>
          <a:xfrm>
            <a:off x="1326275" y="3255960"/>
            <a:ext cx="4852720" cy="7273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0" baseline="0" dirty="0">
                <a:solidFill>
                  <a:srgbClr val="606060"/>
                </a:solidFill>
                <a:latin typeface="Consolas"/>
              </a:rPr>
              <a:t>P (Sunny |Yes) = 3/9 = 0.33, </a:t>
            </a:r>
          </a:p>
          <a:p>
            <a:pPr marL="0">
              <a:lnSpc>
                <a:spcPts val="2850"/>
              </a:lnSpc>
            </a:pPr>
            <a:r>
              <a:rPr lang="en-US" sz="2400" b="0" i="0" spc="0" baseline="0" dirty="0">
                <a:solidFill>
                  <a:srgbClr val="606060"/>
                </a:solidFill>
                <a:latin typeface="Consolas"/>
              </a:rPr>
              <a:t>P(Sunny) = 5/14 = 0.36, </a:t>
            </a:r>
          </a:p>
        </p:txBody>
      </p:sp>
      <p:sp>
        <p:nvSpPr>
          <p:cNvPr id="276" name="Rectangle 276"/>
          <p:cNvSpPr/>
          <p:nvPr/>
        </p:nvSpPr>
        <p:spPr>
          <a:xfrm>
            <a:off x="1326275" y="3979860"/>
            <a:ext cx="3346703" cy="36539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0" baseline="0" dirty="0">
                <a:solidFill>
                  <a:srgbClr val="606060"/>
                </a:solidFill>
                <a:latin typeface="Consolas"/>
              </a:rPr>
              <a:t>P( Yes)= 9/14 = 0.64</a:t>
            </a:r>
          </a:p>
        </p:txBody>
      </p:sp>
      <p:sp>
        <p:nvSpPr>
          <p:cNvPr id="277" name="Rectangle 277"/>
          <p:cNvSpPr/>
          <p:nvPr/>
        </p:nvSpPr>
        <p:spPr>
          <a:xfrm>
            <a:off x="869075" y="4341810"/>
            <a:ext cx="11378793" cy="36539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2400" b="0" i="0" spc="0" baseline="0" dirty="0">
                <a:solidFill>
                  <a:srgbClr val="606060"/>
                </a:solidFill>
                <a:latin typeface="Consolas"/>
              </a:rPr>
              <a:t>Now, P (Yes | Sunny) = 0.33 * 0.64 / 0.36 = 0.60, (high probability)</a:t>
            </a:r>
          </a:p>
        </p:txBody>
      </p:sp>
      <p:sp>
        <p:nvSpPr>
          <p:cNvPr id="278" name="Rectangle 278"/>
          <p:cNvSpPr/>
          <p:nvPr/>
        </p:nvSpPr>
        <p:spPr>
          <a:xfrm>
            <a:off x="508000" y="712794"/>
            <a:ext cx="8955404" cy="7029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000" b="0" i="0" spc="0" baseline="0" dirty="0">
                <a:solidFill>
                  <a:srgbClr val="606060"/>
                </a:solidFill>
                <a:latin typeface="Arial"/>
              </a:rPr>
              <a:t>How Naive Bayes algorithm works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</TotalTime>
  <Words>1824</Words>
  <Application>Microsoft Macintosh PowerPoint</Application>
  <PresentationFormat>Custom</PresentationFormat>
  <Paragraphs>182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 Light</vt:lpstr>
      <vt:lpstr>Arial</vt:lpstr>
      <vt:lpstr>Consolas</vt:lpstr>
      <vt:lpstr>Cambria Math</vt:lpstr>
      <vt:lpstr>Calibri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EINSTEIN</dc:creator>
  <cp:lastModifiedBy>isaac nyantakyi</cp:lastModifiedBy>
  <cp:revision>4</cp:revision>
  <dcterms:modified xsi:type="dcterms:W3CDTF">2024-10-29T09:43:13Z</dcterms:modified>
</cp:coreProperties>
</file>