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embeddedFontLst>
    <p:embeddedFont>
      <p:font typeface="Century Gothic Paneuropean" charset="1" panose="020B0502020202020204"/>
      <p:regular r:id="rId15"/>
    </p:embeddedFont>
    <p:embeddedFont>
      <p:font typeface="Arimo" charset="1" panose="020B0604020202020204"/>
      <p:regular r:id="rId16"/>
    </p:embeddedFont>
    <p:embeddedFont>
      <p:font typeface="IBM Plex Sans" charset="1" panose="020B0503050203000203"/>
      <p:regular r:id="rId17"/>
    </p:embeddedFont>
    <p:embeddedFont>
      <p:font typeface="IBM Plex Sans Condensed" charset="1" panose="020B05060502030002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https://huggingface.co/datasets/FangDai/Thyroid_Ultrasound_Images" TargetMode="External" Type="http://schemas.openxmlformats.org/officeDocument/2006/relationships/hyperlink"/><Relationship Id="rId15" Target="https://huggingface.co/datasets/FangDai/Thyroid_Ultrasound_Images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jpeg" Type="http://schemas.openxmlformats.org/officeDocument/2006/relationships/image"/><Relationship Id="rId11" Target="../media/image15.jpeg" Type="http://schemas.openxmlformats.org/officeDocument/2006/relationships/image"/><Relationship Id="rId12" Target="../media/image16.jpeg" Type="http://schemas.openxmlformats.org/officeDocument/2006/relationships/image"/><Relationship Id="rId13" Target="../media/image17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jpeg" Type="http://schemas.openxmlformats.org/officeDocument/2006/relationships/image"/><Relationship Id="rId11" Target="../media/image19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609076" y="1676400"/>
            <a:ext cx="2819400" cy="2819400"/>
            <a:chOff x="0" y="0"/>
            <a:chExt cx="2819400" cy="2819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9400" cy="2819400"/>
            </a:xfrm>
            <a:custGeom>
              <a:avLst/>
              <a:gdLst/>
              <a:ahLst/>
              <a:cxnLst/>
              <a:rect r="r" b="b" t="t" l="l"/>
              <a:pathLst>
                <a:path h="2819400" w="2819400">
                  <a:moveTo>
                    <a:pt x="1409700" y="2819400"/>
                  </a:moveTo>
                  <a:cubicBezTo>
                    <a:pt x="631190" y="2819400"/>
                    <a:pt x="0" y="2188210"/>
                    <a:pt x="0" y="1409700"/>
                  </a:cubicBezTo>
                  <a:cubicBezTo>
                    <a:pt x="0" y="631190"/>
                    <a:pt x="631190" y="0"/>
                    <a:pt x="1409700" y="0"/>
                  </a:cubicBezTo>
                  <a:cubicBezTo>
                    <a:pt x="2188210" y="0"/>
                    <a:pt x="2819400" y="631190"/>
                    <a:pt x="2819400" y="1409700"/>
                  </a:cubicBezTo>
                  <a:cubicBezTo>
                    <a:pt x="2819400" y="2188210"/>
                    <a:pt x="2188210" y="2819400"/>
                    <a:pt x="1409700" y="2819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993636" y="1357884"/>
            <a:ext cx="4746117" cy="4314444"/>
          </a:xfrm>
          <a:custGeom>
            <a:avLst/>
            <a:gdLst/>
            <a:ahLst/>
            <a:cxnLst/>
            <a:rect r="r" b="b" t="t" l="l"/>
            <a:pathLst>
              <a:path h="4314444" w="4746117">
                <a:moveTo>
                  <a:pt x="0" y="0"/>
                </a:moveTo>
                <a:lnTo>
                  <a:pt x="4746117" y="0"/>
                </a:lnTo>
                <a:lnTo>
                  <a:pt x="4746117" y="4314444"/>
                </a:lnTo>
                <a:lnTo>
                  <a:pt x="0" y="43144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9567" y="1654159"/>
            <a:ext cx="5001387" cy="366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5" spc="3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CNN (CONVOLUTIONAL NEURAL NETWORK) MODEL PREDICTING DIFFERENT TYPES OF THYROID CANCER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5875" y="6359538"/>
            <a:ext cx="522732" cy="18288"/>
          </a:xfrm>
          <a:custGeom>
            <a:avLst/>
            <a:gdLst/>
            <a:ahLst/>
            <a:cxnLst/>
            <a:rect r="r" b="b" t="t" l="l"/>
            <a:pathLst>
              <a:path h="18288" w="522732">
                <a:moveTo>
                  <a:pt x="0" y="0"/>
                </a:moveTo>
                <a:lnTo>
                  <a:pt x="522732" y="0"/>
                </a:lnTo>
                <a:lnTo>
                  <a:pt x="522732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5875" y="5993778"/>
            <a:ext cx="9863328" cy="18288"/>
          </a:xfrm>
          <a:custGeom>
            <a:avLst/>
            <a:gdLst/>
            <a:ahLst/>
            <a:cxnLst/>
            <a:rect r="r" b="b" t="t" l="l"/>
            <a:pathLst>
              <a:path h="18288" w="9863328">
                <a:moveTo>
                  <a:pt x="0" y="0"/>
                </a:moveTo>
                <a:lnTo>
                  <a:pt x="9863328" y="0"/>
                </a:lnTo>
                <a:lnTo>
                  <a:pt x="9863328" y="18288"/>
                </a:lnTo>
                <a:lnTo>
                  <a:pt x="0" y="182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7616" y="732682"/>
            <a:ext cx="3949932" cy="39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7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5999" y="1209675"/>
            <a:ext cx="218618" cy="54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2976" y="1492768"/>
            <a:ext cx="8231905" cy="36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model detects three types of thyroid cancer using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9156" y="1858528"/>
            <a:ext cx="9641195" cy="73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convolutional neural network that works with ultrasound images data we used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5999" y="2433828"/>
            <a:ext cx="218618" cy="54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12976" y="2869321"/>
            <a:ext cx="8651300" cy="21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types of the thyroid cancer that the model predict is: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9156" y="2920756"/>
            <a:ext cx="9650292" cy="261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Follicular Thyroid cancer(FTC), Medullary Thyroid Cancer(MTC),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Papillary Thyroid cancer(PTC) We used 298 ultra sound labelled images (FTC-100, MTC-99, PTC-</a:t>
            </a:r>
          </a:p>
          <a:p>
            <a:pPr algn="l">
              <a:lnSpc>
                <a:spcPts val="4564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99) to train the model which is split to 80%(238) for training and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20% (60) for validation test The link of the data set used is here below: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5999" y="3657181"/>
            <a:ext cx="218894" cy="54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1922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5999" y="4883153"/>
            <a:ext cx="218618" cy="54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5999" y="5354031"/>
            <a:ext cx="10056552" cy="103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>
                <a:solidFill>
                  <a:srgbClr val="58C1B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14" tooltip="https://huggingface.co/datasets/FangDai/Thyroid_Ultrasound_Images"/>
              </a:rPr>
              <a:t>https://huggingface.co/datasets/FangDai/Thyroid_Ultrasound_Ima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58C1BA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15" tooltip="https://huggingface.co/datasets/FangDai/Thyroid_Ultrasound_Images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7616" y="675532"/>
            <a:ext cx="5778265" cy="453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6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ARCHITECTURE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8147" y="1041616"/>
            <a:ext cx="218894" cy="54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6"/>
              </a:lnSpc>
            </a:pPr>
            <a:r>
              <a:rPr lang="en-US" sz="1922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1047" y="1277198"/>
            <a:ext cx="9225239" cy="346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Step 1: To Load the Dataset : We used a public dataset from </a:t>
            </a:r>
          </a:p>
          <a:p>
            <a:pPr algn="l">
              <a:lnSpc>
                <a:spcPts val="2877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Hugging Face with thyroid ultrasound images. We logged in with our Hugging Face token to access . Then Loaded all the images and Split them into 80% for training and 20% for testi ng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Step 2: Preparing the Images: Converted images to color </a:t>
            </a:r>
          </a:p>
          <a:p>
            <a:pPr algn="l">
              <a:lnSpc>
                <a:spcPts val="455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(RGB). Resized them to 224x224 pixels (same size). Divided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pixel values by 255 so the values are between 0 and 1 </a:t>
            </a:r>
          </a:p>
          <a:p>
            <a:pPr algn="l">
              <a:lnSpc>
                <a:spcPts val="4583"/>
              </a:lnSpc>
            </a:pPr>
            <a:r>
              <a:rPr lang="en-US" sz="2402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(normalization).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8147" y="2997965"/>
            <a:ext cx="218618" cy="54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8147" y="4702178"/>
            <a:ext cx="218618" cy="43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3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4867" y="5023371"/>
            <a:ext cx="8746769" cy="21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Step 3: Converting Data for Tensor Flow: We changed the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1047" y="5074806"/>
            <a:ext cx="8479088" cy="89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 format to Tensor Flow so that we could use it for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training the model.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6320" y="4797552"/>
            <a:ext cx="1371600" cy="1371600"/>
          </a:xfrm>
          <a:custGeom>
            <a:avLst/>
            <a:gdLst/>
            <a:ahLst/>
            <a:cxnLst/>
            <a:rect r="r" b="b" t="t" l="l"/>
            <a:pathLst>
              <a:path h="1371600" w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71800" y="4797552"/>
            <a:ext cx="1371600" cy="1371600"/>
          </a:xfrm>
          <a:custGeom>
            <a:avLst/>
            <a:gdLst/>
            <a:ahLst/>
            <a:cxnLst/>
            <a:rect r="r" b="b" t="t" l="l"/>
            <a:pathLst>
              <a:path h="1371600" w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905756" y="4797552"/>
            <a:ext cx="1371600" cy="1371600"/>
          </a:xfrm>
          <a:custGeom>
            <a:avLst/>
            <a:gdLst/>
            <a:ahLst/>
            <a:cxnLst/>
            <a:rect r="r" b="b" t="t" l="l"/>
            <a:pathLst>
              <a:path h="1371600" w="1371600">
                <a:moveTo>
                  <a:pt x="0" y="0"/>
                </a:moveTo>
                <a:lnTo>
                  <a:pt x="1371600" y="0"/>
                </a:lnTo>
                <a:lnTo>
                  <a:pt x="13716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3964" y="845820"/>
            <a:ext cx="3867912" cy="3624072"/>
          </a:xfrm>
          <a:custGeom>
            <a:avLst/>
            <a:gdLst/>
            <a:ahLst/>
            <a:cxnLst/>
            <a:rect r="r" b="b" t="t" l="l"/>
            <a:pathLst>
              <a:path h="3624072" w="3867912">
                <a:moveTo>
                  <a:pt x="0" y="0"/>
                </a:moveTo>
                <a:lnTo>
                  <a:pt x="3867912" y="0"/>
                </a:lnTo>
                <a:lnTo>
                  <a:pt x="3867912" y="3624072"/>
                </a:lnTo>
                <a:lnTo>
                  <a:pt x="0" y="362407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95245" y="264585"/>
            <a:ext cx="3684899" cy="61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r>
              <a:rPr lang="en-US" sz="3600" spc="-32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600" spc="-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Snapshot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5643" y="4433535"/>
            <a:ext cx="472669" cy="31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FTC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95215" y="4466177"/>
            <a:ext cx="526961" cy="31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MTC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81882" y="4466177"/>
            <a:ext cx="485080" cy="31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 spc="-17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PTC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57245" y="1195826"/>
            <a:ext cx="7332278" cy="245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spc="-2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298 labelled ultrasound images Class balance — 100 FTC | 99 MTC | 99 PTC (≈ 33 % each) Split: 80 % train (238) • 20 % validation (60) Images resized to 224 × 224 px during preprocessing Balanced set → minimal class-bias in training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14345" y="1227201"/>
            <a:ext cx="108918" cy="37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5"/>
              </a:lnSpc>
            </a:pPr>
            <a:r>
              <a:rPr lang="en-US" sz="2402" spc="-1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526537" y="1608868"/>
            <a:ext cx="108814" cy="37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2"/>
              </a:lnSpc>
            </a:pPr>
            <a:r>
              <a:rPr lang="en-US" sz="2400" spc="-1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26537" y="2156746"/>
            <a:ext cx="108918" cy="149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2400" spc="-1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1201"/>
              </a:lnSpc>
            </a:pPr>
            <a:r>
              <a:rPr lang="en-US" sz="2402" spc="-1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  <a:p>
            <a:pPr algn="just">
              <a:lnSpc>
                <a:spcPts val="5380"/>
              </a:lnSpc>
            </a:pPr>
            <a:r>
              <a:rPr lang="en-US" sz="2400" spc="-1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7616" y="712108"/>
            <a:ext cx="9488805" cy="414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7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ARCHITECTURE(continuation)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7326" y="1158240"/>
            <a:ext cx="218618" cy="54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0254" y="1441333"/>
            <a:ext cx="8531323" cy="146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7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Step 4: Building the Model: we created a simple CNN (Convolutional Neural Network) with 3 layers that learn image features. And a final layer that predict one of the 3 cancer types.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7326" y="2840622"/>
            <a:ext cx="9003211" cy="3020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1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Conv2D Layer 1 Function: Learns basic features (edges,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color changes).</a:t>
            </a:r>
          </a:p>
          <a:p>
            <a:pPr algn="l">
              <a:lnSpc>
                <a:spcPts val="6006"/>
              </a:lnSpc>
            </a:pPr>
            <a:r>
              <a:rPr lang="en-US" sz="2402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Conv2D Layer 2 Function: Learns more complex features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(shapes, corners).</a:t>
            </a:r>
          </a:p>
          <a:p>
            <a:pPr algn="l">
              <a:lnSpc>
                <a:spcPts val="60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Conv2D Layer 3 Function: Learns high-level features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(tumor structure, texture). </a:t>
            </a:r>
          </a:p>
          <a:p>
            <a:pPr algn="l">
              <a:lnSpc>
                <a:spcPts val="4806"/>
              </a:lnSpc>
            </a:pPr>
            <a:r>
              <a:rPr lang="en-US" sz="1922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4074" y="5759101"/>
            <a:ext cx="6702152" cy="215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1"/>
              </a:lnSpc>
            </a:pPr>
            <a:r>
              <a:rPr lang="en-US" sz="2402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Each of these is followed by a pooling layer: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0254" y="5811155"/>
            <a:ext cx="6081103" cy="895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max_pooling2d, max_pooling2d_1, and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global_average_pooling2d respectively.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7616" y="740683"/>
            <a:ext cx="9488548" cy="10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7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ARCHITECTURE(continuation)</a:t>
            </a:r>
          </a:p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7616" y="3905888"/>
            <a:ext cx="218618" cy="336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4336" y="1531506"/>
            <a:ext cx="8893178" cy="36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MaxPooling2D: Reduces the spatial size of the image while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0516" y="1897266"/>
            <a:ext cx="9035891" cy="391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keeping important features. This helps speed up learning and reduce noise.</a:t>
            </a:r>
          </a:p>
          <a:p>
            <a:pPr algn="just">
              <a:lnSpc>
                <a:spcPts val="1201"/>
              </a:lnSpc>
            </a:pPr>
            <a:r>
              <a:rPr lang="en-US" sz="2402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GlobalAveragePooling2D: Greatly reduces the number of </a:t>
            </a:r>
          </a:p>
          <a:p>
            <a:pPr algn="just">
              <a:lnSpc>
                <a:spcPts val="60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parameters by averaging each feature map, which helps </a:t>
            </a:r>
          </a:p>
          <a:p>
            <a:pPr algn="just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prevent overfitting.</a:t>
            </a:r>
          </a:p>
          <a:p>
            <a:pPr algn="just">
              <a:lnSpc>
                <a:spcPts val="60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final layer is Dense layer with softmaxactivation. This </a:t>
            </a:r>
          </a:p>
          <a:p>
            <a:pPr algn="just">
              <a:lnSpc>
                <a:spcPts val="1201"/>
              </a:lnSpc>
            </a:pPr>
            <a:r>
              <a:rPr lang="en-US" sz="2402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layer has 3 neurons (one for each class: FTC, MTC, and PTC) </a:t>
            </a:r>
          </a:p>
          <a:p>
            <a:pPr algn="just">
              <a:lnSpc>
                <a:spcPts val="4564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and uses the softmaxactivation function to output a </a:t>
            </a:r>
          </a:p>
          <a:p>
            <a:pPr algn="just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probability distribution across the 3 classes. The class with </a:t>
            </a:r>
          </a:p>
          <a:p>
            <a:pPr algn="just">
              <a:lnSpc>
                <a:spcPts val="455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highest probability is the predicted class.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7616" y="2843241"/>
            <a:ext cx="218894" cy="17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1"/>
              </a:lnSpc>
            </a:pPr>
            <a:r>
              <a:rPr lang="en-US" sz="1922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5444" y="759733"/>
            <a:ext cx="9488548" cy="367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ARCHITECTURE(continuation)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5924" y="1313536"/>
            <a:ext cx="181727" cy="44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1596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8928" y="1492768"/>
            <a:ext cx="8475335" cy="36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Step 5: Training the Model, we trained the model on 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8824" y="1858528"/>
            <a:ext cx="8739911" cy="109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2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training data. We used: Early stopping (to stop training if it stops improving). Model saving (to keep the best version). Learning rate control (to slow down learning if needed).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5924" y="2799588"/>
            <a:ext cx="218618" cy="54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2644" y="3235081"/>
            <a:ext cx="8120605" cy="21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Step 6: Testing the Model After training: we tested the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8824" y="3286516"/>
            <a:ext cx="8861469" cy="1627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on the 20% validation set, we checked how many </a:t>
            </a:r>
          </a:p>
          <a:p>
            <a:pPr algn="l">
              <a:lnSpc>
                <a:spcPts val="1201"/>
              </a:lnSpc>
            </a:pPr>
            <a:r>
              <a:rPr lang="en-US" sz="2402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images it predicted correctly. We printed a report </a:t>
            </a:r>
          </a:p>
          <a:p>
            <a:pPr algn="l">
              <a:lnSpc>
                <a:spcPts val="4564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showing how good the predictions were and we printed a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confusion matrix to see where it made mistakes.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1080" y="2162556"/>
            <a:ext cx="2624328" cy="1648968"/>
          </a:xfrm>
          <a:custGeom>
            <a:avLst/>
            <a:gdLst/>
            <a:ahLst/>
            <a:cxnLst/>
            <a:rect r="r" b="b" t="t" l="l"/>
            <a:pathLst>
              <a:path h="1648968" w="2624328">
                <a:moveTo>
                  <a:pt x="0" y="0"/>
                </a:moveTo>
                <a:lnTo>
                  <a:pt x="2624328" y="0"/>
                </a:lnTo>
                <a:lnTo>
                  <a:pt x="2624328" y="1648968"/>
                </a:lnTo>
                <a:lnTo>
                  <a:pt x="0" y="16489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119116" y="1996440"/>
            <a:ext cx="3014472" cy="1981200"/>
          </a:xfrm>
          <a:custGeom>
            <a:avLst/>
            <a:gdLst/>
            <a:ahLst/>
            <a:cxnLst/>
            <a:rect r="r" b="b" t="t" l="l"/>
            <a:pathLst>
              <a:path h="1981200" w="3014472">
                <a:moveTo>
                  <a:pt x="0" y="0"/>
                </a:moveTo>
                <a:lnTo>
                  <a:pt x="3014472" y="0"/>
                </a:lnTo>
                <a:lnTo>
                  <a:pt x="3014472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7616" y="637432"/>
            <a:ext cx="4951019" cy="8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2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PREDICTION RESULT</a:t>
            </a:r>
          </a:p>
          <a:p>
            <a:pPr algn="l">
              <a:lnSpc>
                <a:spcPts val="4800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7616" y="3946017"/>
            <a:ext cx="218618" cy="336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7616" y="6029677"/>
            <a:ext cx="218618" cy="336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sz="1920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4336" y="1190511"/>
            <a:ext cx="8114071" cy="36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results the model predicted out of the 20% for the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0516" y="1556271"/>
            <a:ext cx="4159787" cy="36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validation set is here below: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0516" y="4019560"/>
            <a:ext cx="8566061" cy="281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Predicted FTC : 18 images were correctly classified as FTC, 3 were wrongly predicted as MTC, 1 was wrongly predicted as PTC. </a:t>
            </a:r>
          </a:p>
          <a:p>
            <a:pPr algn="l">
              <a:lnSpc>
                <a:spcPts val="4893"/>
              </a:lnSpc>
            </a:pPr>
            <a:r>
              <a:rPr lang="en-US" sz="2402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Predicted MTC : 15 correctly classified as MTC, 1 wrongly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classified as FTC.</a:t>
            </a:r>
          </a:p>
          <a:p>
            <a:pPr algn="l">
              <a:lnSpc>
                <a:spcPts val="60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Predicted PTC : All 22 were correctly classified. No errors 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here.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7616" y="5170894"/>
            <a:ext cx="218894" cy="336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1922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670048"/>
            <a:ext cx="4037076" cy="4187952"/>
          </a:xfrm>
          <a:custGeom>
            <a:avLst/>
            <a:gdLst/>
            <a:ahLst/>
            <a:cxnLst/>
            <a:rect r="r" b="b" t="t" l="l"/>
            <a:pathLst>
              <a:path h="4187952" w="4037076">
                <a:moveTo>
                  <a:pt x="0" y="0"/>
                </a:moveTo>
                <a:lnTo>
                  <a:pt x="4037076" y="0"/>
                </a:lnTo>
                <a:lnTo>
                  <a:pt x="4037076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92552"/>
            <a:ext cx="1522476" cy="2365248"/>
          </a:xfrm>
          <a:custGeom>
            <a:avLst/>
            <a:gdLst/>
            <a:ahLst/>
            <a:cxnLst/>
            <a:rect r="r" b="b" t="t" l="l"/>
            <a:pathLst>
              <a:path h="2365248" w="1522476">
                <a:moveTo>
                  <a:pt x="0" y="0"/>
                </a:moveTo>
                <a:lnTo>
                  <a:pt x="1522476" y="0"/>
                </a:lnTo>
                <a:lnTo>
                  <a:pt x="1522476" y="2365248"/>
                </a:lnTo>
                <a:lnTo>
                  <a:pt x="0" y="2365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609076" y="1676400"/>
            <a:ext cx="2819400" cy="2819400"/>
            <a:chOff x="0" y="0"/>
            <a:chExt cx="2819400" cy="2819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9400" cy="2819400"/>
            </a:xfrm>
            <a:custGeom>
              <a:avLst/>
              <a:gdLst/>
              <a:ahLst/>
              <a:cxnLst/>
              <a:rect r="r" b="b" t="t" l="l"/>
              <a:pathLst>
                <a:path h="2819400" w="2819400">
                  <a:moveTo>
                    <a:pt x="1409700" y="2819400"/>
                  </a:moveTo>
                  <a:cubicBezTo>
                    <a:pt x="631190" y="2819400"/>
                    <a:pt x="0" y="2188210"/>
                    <a:pt x="0" y="1409700"/>
                  </a:cubicBezTo>
                  <a:cubicBezTo>
                    <a:pt x="0" y="631190"/>
                    <a:pt x="631190" y="0"/>
                    <a:pt x="1409700" y="0"/>
                  </a:cubicBezTo>
                  <a:cubicBezTo>
                    <a:pt x="2188210" y="0"/>
                    <a:pt x="2819400" y="631190"/>
                    <a:pt x="2819400" y="1409700"/>
                  </a:cubicBezTo>
                  <a:cubicBezTo>
                    <a:pt x="2819400" y="2188210"/>
                    <a:pt x="2188210" y="2819400"/>
                    <a:pt x="1409700" y="28194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99476" y="0"/>
            <a:ext cx="1603248" cy="1141476"/>
            <a:chOff x="0" y="0"/>
            <a:chExt cx="2137664" cy="15219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7664" cy="1521968"/>
            </a:xfrm>
            <a:custGeom>
              <a:avLst/>
              <a:gdLst/>
              <a:ahLst/>
              <a:cxnLst/>
              <a:rect r="r" b="b" t="t" l="l"/>
              <a:pathLst>
                <a:path h="1521968" w="2137664">
                  <a:moveTo>
                    <a:pt x="534416" y="0"/>
                  </a:moveTo>
                  <a:lnTo>
                    <a:pt x="0" y="0"/>
                  </a:lnTo>
                  <a:lnTo>
                    <a:pt x="0" y="1521968"/>
                  </a:lnTo>
                  <a:lnTo>
                    <a:pt x="2137664" y="1521968"/>
                  </a:lnTo>
                  <a:lnTo>
                    <a:pt x="2137664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606028" y="6096000"/>
            <a:ext cx="993648" cy="762000"/>
          </a:xfrm>
          <a:custGeom>
            <a:avLst/>
            <a:gdLst/>
            <a:ahLst/>
            <a:cxnLst/>
            <a:rect r="r" b="b" t="t" l="l"/>
            <a:pathLst>
              <a:path h="762000" w="993648">
                <a:moveTo>
                  <a:pt x="0" y="0"/>
                </a:moveTo>
                <a:lnTo>
                  <a:pt x="993648" y="0"/>
                </a:lnTo>
                <a:lnTo>
                  <a:pt x="993648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98252" y="0"/>
            <a:ext cx="765048" cy="1208532"/>
          </a:xfrm>
          <a:custGeom>
            <a:avLst/>
            <a:gdLst/>
            <a:ahLst/>
            <a:cxnLst/>
            <a:rect r="r" b="b" t="t" l="l"/>
            <a:pathLst>
              <a:path h="1208532" w="765048">
                <a:moveTo>
                  <a:pt x="0" y="0"/>
                </a:moveTo>
                <a:lnTo>
                  <a:pt x="765048" y="0"/>
                </a:lnTo>
                <a:lnTo>
                  <a:pt x="765048" y="1208532"/>
                </a:lnTo>
                <a:lnTo>
                  <a:pt x="0" y="120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34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37876" y="0"/>
            <a:ext cx="685800" cy="1143000"/>
          </a:xfrm>
          <a:custGeom>
            <a:avLst/>
            <a:gdLst/>
            <a:ahLst/>
            <a:cxnLst/>
            <a:rect r="r" b="b" t="t" l="l"/>
            <a:pathLst>
              <a:path h="1143000" w="685800">
                <a:moveTo>
                  <a:pt x="0" y="0"/>
                </a:moveTo>
                <a:lnTo>
                  <a:pt x="685800" y="0"/>
                </a:lnTo>
                <a:lnTo>
                  <a:pt x="68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59980" y="1325880"/>
            <a:ext cx="4732020" cy="4907280"/>
          </a:xfrm>
          <a:custGeom>
            <a:avLst/>
            <a:gdLst/>
            <a:ahLst/>
            <a:cxnLst/>
            <a:rect r="r" b="b" t="t" l="l"/>
            <a:pathLst>
              <a:path h="4907280" w="4732020">
                <a:moveTo>
                  <a:pt x="0" y="0"/>
                </a:moveTo>
                <a:lnTo>
                  <a:pt x="4732020" y="0"/>
                </a:lnTo>
                <a:lnTo>
                  <a:pt x="4732020" y="4907280"/>
                </a:lnTo>
                <a:lnTo>
                  <a:pt x="0" y="4907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37616" y="761257"/>
            <a:ext cx="8269834" cy="367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PERFORMANCE METRICS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7616" y="1253595"/>
            <a:ext cx="181727" cy="44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1596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7616" y="2457936"/>
            <a:ext cx="181727" cy="28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7616" y="3499075"/>
            <a:ext cx="181727" cy="28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596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7616" y="4868266"/>
            <a:ext cx="182004" cy="125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6"/>
              </a:lnSpc>
            </a:pPr>
            <a:r>
              <a:rPr lang="en-US" sz="1596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 </a:t>
            </a:r>
          </a:p>
          <a:p>
            <a:pPr algn="just">
              <a:lnSpc>
                <a:spcPts val="2237"/>
              </a:lnSpc>
            </a:pPr>
            <a:r>
              <a:rPr lang="en-US" sz="1598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0516" y="1483538"/>
            <a:ext cx="6334782" cy="386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Precision: Of the samples predicted as a certain class, how many were actually correct?High precision means few false positives.</a:t>
            </a:r>
          </a:p>
          <a:p>
            <a:pPr algn="l">
              <a:lnSpc>
                <a:spcPts val="4416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Recall: Of the actual instances of a class, how </a:t>
            </a:r>
          </a:p>
          <a:p>
            <a:pPr algn="l">
              <a:lnSpc>
                <a:spcPts val="1003"/>
              </a:lnSpc>
            </a:pPr>
            <a:r>
              <a:rPr lang="en-US" sz="200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many were correctly predicted?High recall </a:t>
            </a:r>
          </a:p>
          <a:p>
            <a:pPr algn="l">
              <a:lnSpc>
                <a:spcPts val="3827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means few false negatives.</a:t>
            </a:r>
          </a:p>
          <a:p>
            <a:pPr algn="l">
              <a:lnSpc>
                <a:spcPts val="2963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F1-Score : Harmonic mean of precision and recall. </a:t>
            </a:r>
          </a:p>
          <a:p>
            <a:pPr algn="l">
              <a:lnSpc>
                <a:spcPts val="1835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Balances both false positives and false negatives. </a:t>
            </a:r>
          </a:p>
          <a:p>
            <a:pPr algn="l">
              <a:lnSpc>
                <a:spcPts val="4953"/>
              </a:lnSpc>
            </a:pPr>
            <a:r>
              <a:rPr lang="en-US" sz="200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Support : The number of true instances for each </a:t>
            </a:r>
          </a:p>
          <a:p>
            <a:pPr algn="l">
              <a:lnSpc>
                <a:spcPts val="1002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class in the test set</a:t>
            </a:r>
          </a:p>
          <a:p>
            <a:pPr algn="l">
              <a:lnSpc>
                <a:spcPts val="5010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Macro Avg(treats all classes equally)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0620" y="5539073"/>
            <a:ext cx="5783399" cy="240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3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Weighted Avg(accounts for class imbalance)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0516" y="5657259"/>
            <a:ext cx="6246714" cy="116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5"/>
              </a:lnSpc>
            </a:pPr>
            <a:r>
              <a:rPr lang="en-US" sz="200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Overall Performance: Accuracy : 0.92 → The </a:t>
            </a:r>
          </a:p>
          <a:p>
            <a:pPr algn="l">
              <a:lnSpc>
                <a:spcPts val="1002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correctly classified 92% of all 60 validation </a:t>
            </a:r>
          </a:p>
          <a:p>
            <a:pPr algn="l">
              <a:lnSpc>
                <a:spcPts val="3797"/>
              </a:lnSpc>
            </a:pPr>
            <a:r>
              <a:rPr lang="en-US" sz="2004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7616" y="4234758"/>
            <a:ext cx="182004" cy="28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7"/>
              </a:lnSpc>
            </a:pPr>
            <a:r>
              <a:rPr lang="en-US" sz="1598">
                <a:solidFill>
                  <a:srgbClr val="8AD0D6"/>
                </a:solidFill>
                <a:latin typeface="Arimo"/>
                <a:ea typeface="Arimo"/>
                <a:cs typeface="Arimo"/>
                <a:sym typeface="Arimo"/>
              </a:rPr>
              <a:t>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DAGnDUOS8Fc</dc:identifier>
  <dcterms:modified xsi:type="dcterms:W3CDTF">2011-08-01T06:04:30Z</dcterms:modified>
  <cp:revision>1</cp:revision>
  <dc:title>Presentation.pdf</dc:title>
</cp:coreProperties>
</file>