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420" r:id="rId2"/>
    <p:sldId id="421" r:id="rId3"/>
    <p:sldId id="285" r:id="rId4"/>
    <p:sldId id="380" r:id="rId5"/>
    <p:sldId id="364" r:id="rId6"/>
    <p:sldId id="367" r:id="rId7"/>
    <p:sldId id="366" r:id="rId8"/>
    <p:sldId id="365" r:id="rId9"/>
    <p:sldId id="410" r:id="rId10"/>
    <p:sldId id="412" r:id="rId11"/>
    <p:sldId id="371" r:id="rId12"/>
    <p:sldId id="414" r:id="rId13"/>
    <p:sldId id="372" r:id="rId14"/>
    <p:sldId id="373" r:id="rId15"/>
    <p:sldId id="377" r:id="rId16"/>
    <p:sldId id="415" r:id="rId17"/>
    <p:sldId id="416" r:id="rId18"/>
    <p:sldId id="417" r:id="rId19"/>
    <p:sldId id="370" r:id="rId20"/>
    <p:sldId id="418" r:id="rId21"/>
    <p:sldId id="374" r:id="rId22"/>
    <p:sldId id="375" r:id="rId23"/>
    <p:sldId id="378" r:id="rId24"/>
    <p:sldId id="379" r:id="rId25"/>
    <p:sldId id="422" r:id="rId26"/>
    <p:sldId id="419" r:id="rId2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32" autoAdjust="0"/>
  </p:normalViewPr>
  <p:slideViewPr>
    <p:cSldViewPr>
      <p:cViewPr varScale="1">
        <p:scale>
          <a:sx n="35" d="100"/>
          <a:sy n="35" d="100"/>
        </p:scale>
        <p:origin x="162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smtClean="0">
                <a:solidFill>
                  <a:srgbClr val="808080"/>
                </a:solidFill>
                <a:latin typeface="Calibri" pitchFamily="34" charset="0"/>
                <a:ea typeface="Times New Roman" pitchFamily="18" charset="0"/>
                <a:cs typeface="Arial" charset="0"/>
              </a:defRPr>
            </a:lvl1pPr>
          </a:lstStyle>
          <a:p>
            <a:pPr>
              <a:defRPr/>
            </a:pPr>
            <a:r>
              <a:rPr lang="es-AR"/>
              <a:t>DESARROLLADOR DE APLICACIONES WEB </a:t>
            </a:r>
            <a:r>
              <a:rPr lang="es-AR">
                <a:latin typeface="Times New Roman"/>
              </a:rPr>
              <a:t>–</a:t>
            </a:r>
            <a:r>
              <a:rPr lang="es-AR"/>
              <a:t> Tecnolog</a:t>
            </a:r>
            <a:r>
              <a:rPr lang="es-AR">
                <a:latin typeface="Times New Roman"/>
              </a:rPr>
              <a:t>í</a:t>
            </a:r>
            <a:r>
              <a:rPr lang="es-AR"/>
              <a:t>a de Redes</a:t>
            </a:r>
            <a:endParaRPr lang="es-MX"/>
          </a:p>
          <a:p>
            <a:pPr>
              <a:defRPr/>
            </a:pPr>
            <a:r>
              <a:rPr lang="es-MX"/>
              <a:t>Departamento de Ingenier</a:t>
            </a:r>
            <a:r>
              <a:rPr lang="es-MX">
                <a:latin typeface="Times New Roman"/>
              </a:rPr>
              <a:t>í</a:t>
            </a:r>
            <a:r>
              <a:rPr lang="es-MX"/>
              <a:t>a e Investigaciones Tecnol</a:t>
            </a:r>
            <a:r>
              <a:rPr lang="es-MX">
                <a:latin typeface="Times New Roman"/>
              </a:rPr>
              <a:t>ó</a:t>
            </a:r>
            <a:r>
              <a:rPr lang="es-MX"/>
              <a:t>gicas </a:t>
            </a:r>
            <a:r>
              <a:rPr lang="es-ES"/>
              <a:t>- </a:t>
            </a:r>
            <a:r>
              <a:rPr lang="es-AR"/>
              <a:t>UNLAM</a:t>
            </a:r>
            <a:endParaRPr lang="es-ES"/>
          </a:p>
          <a:p>
            <a:pPr>
              <a:defRPr/>
            </a:pPr>
            <a:endParaRPr lang="es-ES_tradnl"/>
          </a:p>
          <a:p>
            <a:pPr>
              <a:defRPr/>
            </a:pPr>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5E1FB63-53B7-497C-817D-A41D191683CA}" type="slidenum">
              <a:rPr lang="es-ES_tradnl"/>
              <a:pPr>
                <a:defRPr/>
              </a:pPr>
              <a:t>‹Nº›</a:t>
            </a:fld>
            <a:endParaRPr lang="es-ES_tradnl"/>
          </a:p>
        </p:txBody>
      </p:sp>
      <p:pic>
        <p:nvPicPr>
          <p:cNvPr id="53253"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a:ln w="9525">
            <a:noFill/>
            <a:miter lim="800000"/>
            <a:headEnd/>
            <a:tailEnd/>
          </a:ln>
        </p:spPr>
      </p:pic>
    </p:spTree>
    <p:extLst>
      <p:ext uri="{BB962C8B-B14F-4D97-AF65-F5344CB8AC3E}">
        <p14:creationId xmlns:p14="http://schemas.microsoft.com/office/powerpoint/2010/main" val="1481230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F9CA7-415B-46A5-BFE8-ADF3E2B91AED}" type="slidenum">
              <a:rPr lang="es-ES_tradnl"/>
              <a:pPr>
                <a:defRPr/>
              </a:pPr>
              <a:t>‹Nº›</a:t>
            </a:fld>
            <a:endParaRPr lang="es-ES_tradnl"/>
          </a:p>
        </p:txBody>
      </p:sp>
    </p:spTree>
    <p:extLst>
      <p:ext uri="{BB962C8B-B14F-4D97-AF65-F5344CB8AC3E}">
        <p14:creationId xmlns:p14="http://schemas.microsoft.com/office/powerpoint/2010/main" val="1710366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C3C4628-277F-44C5-9F33-F1254FC106CA}" type="slidenum">
              <a:rPr lang="es-ES_tradnl" sz="1200"/>
              <a:pPr algn="r"/>
              <a:t>1</a:t>
            </a:fld>
            <a:endParaRPr lang="es-ES_tradnl" sz="1200"/>
          </a:p>
        </p:txBody>
      </p:sp>
      <p:sp>
        <p:nvSpPr>
          <p:cNvPr id="29699" name="Rectangle 2"/>
          <p:cNvSpPr>
            <a:spLocks noGrp="1" noRot="1" noChangeAspect="1" noChangeArrowheads="1" noTextEdit="1"/>
          </p:cNvSpPr>
          <p:nvPr>
            <p:ph type="sldImg"/>
          </p:nvPr>
        </p:nvSpPr>
        <p:spPr>
          <a:xfrm>
            <a:off x="1144588" y="685800"/>
            <a:ext cx="4572000" cy="3429000"/>
          </a:xfrm>
          <a:ln/>
        </p:spPr>
      </p:sp>
      <p:sp>
        <p:nvSpPr>
          <p:cNvPr id="2970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1</a:t>
            </a:r>
          </a:p>
          <a:p>
            <a:pPr algn="ctr"/>
            <a:r>
              <a:rPr lang="es-MX" b="1" dirty="0">
                <a:latin typeface="Verdana" pitchFamily="34" charset="0"/>
              </a:rPr>
              <a:t>3-0-5 Tecbared-Introcom-07-2022-1.pptx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A660284-89C4-4543-99F7-8E8D212AFD93}" type="slidenum">
              <a:rPr lang="es-ES_tradnl" smtClean="0"/>
              <a:pPr/>
              <a:t>10</a:t>
            </a:fld>
            <a:endParaRPr lang="es-ES_trad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685800" y="4343400"/>
            <a:ext cx="5486400" cy="4114800"/>
          </a:xfrm>
          <a:noFill/>
          <a:ln/>
        </p:spPr>
        <p:txBody>
          <a:bodyPr/>
          <a:lstStyle/>
          <a:p>
            <a:r>
              <a:rPr lang="es-ES" dirty="0"/>
              <a:t>Antenas direccionales … Alcance entre 5 a 10 km dependiendo de la potencia de emisión</a:t>
            </a:r>
            <a:r>
              <a:rPr lang="es-ES" baseline="0" dirty="0"/>
              <a:t> y si obstáculos.</a:t>
            </a:r>
          </a:p>
          <a:p>
            <a:r>
              <a:rPr lang="es-ES" baseline="0" dirty="0"/>
              <a:t>Antenas helicoidales ….</a:t>
            </a:r>
            <a:r>
              <a:rPr lang="es-ES" dirty="0"/>
              <a:t> Alcance alrededor</a:t>
            </a:r>
            <a:r>
              <a:rPr lang="es-ES" baseline="0" dirty="0"/>
              <a:t> de 25 km </a:t>
            </a:r>
            <a:r>
              <a:rPr lang="es-ES" dirty="0" err="1"/>
              <a:t>km</a:t>
            </a:r>
            <a:r>
              <a:rPr lang="es-ES" dirty="0"/>
              <a:t> dependiendo de la potencia de emisión</a:t>
            </a:r>
            <a:r>
              <a:rPr lang="es-ES" baseline="0" dirty="0"/>
              <a:t> y si obstáculos.</a:t>
            </a:r>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C26F496-96B5-49E8-8DDC-39193D48A23A}" type="slidenum">
              <a:rPr lang="es-ES_tradnl" smtClean="0"/>
              <a:pPr/>
              <a:t>11</a:t>
            </a:fld>
            <a:endParaRPr lang="es-ES_trad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BD73643-4FE4-4C7A-B8E6-EFC6C72C554B}" type="slidenum">
              <a:rPr lang="es-ES_tradnl" smtClean="0"/>
              <a:pPr/>
              <a:t>13</a:t>
            </a:fld>
            <a:endParaRPr lang="es-ES_trad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0509AA-9EC3-4B38-9DDD-CD412148B9D2}" type="slidenum">
              <a:rPr lang="es-ES_tradnl" smtClean="0"/>
              <a:pPr/>
              <a:t>14</a:t>
            </a:fld>
            <a:endParaRPr lang="es-ES_trad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82E370B-E0B7-4958-B70A-397029996082}" type="slidenum">
              <a:rPr lang="es-ES_tradnl" smtClean="0"/>
              <a:pPr/>
              <a:t>15</a:t>
            </a:fld>
            <a:endParaRPr lang="es-ES_trad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A4FCCD4-31CC-4607-9C3E-3947B548F923}" type="slidenum">
              <a:rPr lang="es-ES_tradnl" smtClean="0"/>
              <a:pPr/>
              <a:t>16</a:t>
            </a:fld>
            <a:endParaRPr lang="es-ES_trad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955BD8B-C8FA-41FE-8EED-3565731DAA3C}" type="slidenum">
              <a:rPr lang="es-ES_tradnl" smtClean="0"/>
              <a:pPr/>
              <a:t>17</a:t>
            </a:fld>
            <a:endParaRPr lang="es-ES_trad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9E25CC3-4738-44C2-AE88-AE81C2CB2C35}" type="slidenum">
              <a:rPr lang="es-ES_tradnl" smtClean="0"/>
              <a:pPr/>
              <a:t>18</a:t>
            </a:fld>
            <a:endParaRPr lang="es-ES_trad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2733F52-E00B-453B-8428-C20BB083AD32}" type="slidenum">
              <a:rPr lang="es-ES_tradnl" smtClean="0"/>
              <a:pPr/>
              <a:t>19</a:t>
            </a:fld>
            <a:endParaRPr lang="es-ES_trad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C1355EA-D495-4023-808F-349012D56F9E}" type="slidenum">
              <a:rPr lang="es-ES_tradnl" smtClean="0"/>
              <a:pPr/>
              <a:t>20</a:t>
            </a:fld>
            <a:endParaRPr lang="es-ES_trad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53C0130-421C-4A9B-8121-F84FC903249E}" type="slidenum">
              <a:rPr lang="es-ES_tradnl" sz="1200"/>
              <a:pPr algn="r"/>
              <a:t>2</a:t>
            </a:fld>
            <a:endParaRPr lang="es-ES_tradnl" sz="1200"/>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D8E4DA1-5D63-46C6-AAA3-2CE92C4E5A5B}" type="slidenum">
              <a:rPr lang="es-ES_tradnl" smtClean="0"/>
              <a:pPr/>
              <a:t>21</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389E9C8-2541-4FCF-8785-A4C1CBCB1C57}" type="slidenum">
              <a:rPr lang="es-ES_tradnl" smtClean="0"/>
              <a:pPr/>
              <a:t>22</a:t>
            </a:fld>
            <a:endParaRPr lang="es-ES_trad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019F04A-ED26-4D56-8B81-4E97335B6EC4}"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E75960E-43F1-4F72-BB7A-D89951AF0FA9}" type="slidenum">
              <a:rPr lang="es-ES_tradnl" smtClean="0"/>
              <a:pPr/>
              <a:t>24</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25</a:t>
            </a:fld>
            <a:endParaRPr lang="es-ES_tradnl"/>
          </a:p>
        </p:txBody>
      </p:sp>
    </p:spTree>
    <p:extLst>
      <p:ext uri="{BB962C8B-B14F-4D97-AF65-F5344CB8AC3E}">
        <p14:creationId xmlns:p14="http://schemas.microsoft.com/office/powerpoint/2010/main" val="237782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pPr algn="ctr"/>
            <a:r>
              <a:rPr lang="es-MX" b="1" dirty="0">
                <a:latin typeface="Verdana" pitchFamily="34" charset="0"/>
              </a:rPr>
              <a:t>Presentación de PowerPoint Nro. 6</a:t>
            </a:r>
          </a:p>
          <a:p>
            <a:endParaRPr lang="es-ES" dirty="0"/>
          </a:p>
        </p:txBody>
      </p:sp>
      <p:sp>
        <p:nvSpPr>
          <p:cNvPr id="31748" name="3 Marcador de número de diapositiva"/>
          <p:cNvSpPr>
            <a:spLocks noGrp="1"/>
          </p:cNvSpPr>
          <p:nvPr>
            <p:ph type="sldNum" sz="quarter" idx="5"/>
          </p:nvPr>
        </p:nvSpPr>
        <p:spPr>
          <a:noFill/>
        </p:spPr>
        <p:txBody>
          <a:bodyPr/>
          <a:lstStyle/>
          <a:p>
            <a:fld id="{8F9B887C-55C0-4A7F-AA92-A8F7566CB987}" type="slidenum">
              <a:rPr lang="es-ES_tradnl" smtClean="0"/>
              <a:pPr/>
              <a:t>3</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D082843-2B3C-48AF-ACFF-65FE9F89E54F}" type="slidenum">
              <a:rPr lang="es-ES_tradnl" smtClean="0"/>
              <a:pPr/>
              <a:t>4</a:t>
            </a:fld>
            <a:endParaRPr lang="es-ES_tradnl"/>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685800" y="4343400"/>
            <a:ext cx="5486400" cy="4114800"/>
          </a:xfrm>
          <a:noFill/>
          <a:ln/>
        </p:spPr>
        <p:txBody>
          <a:bodyPr/>
          <a:lstStyle/>
          <a:p>
            <a:r>
              <a:rPr lang="es-ES" sz="1200" b="0" i="0" u="none" strike="noStrike" kern="1200" baseline="0" dirty="0">
                <a:solidFill>
                  <a:schemeClr val="tx1"/>
                </a:solidFill>
                <a:latin typeface="Times New Roman" pitchFamily="18" charset="0"/>
                <a:ea typeface="+mn-ea"/>
                <a:cs typeface="+mn-cs"/>
              </a:rPr>
              <a:t>Los medios inalámbricos transportan señales electromagnéticas que representan los dígitos binarios de las comunicaciones de datos mediante frecuencias de radio y de microondas. </a:t>
            </a:r>
          </a:p>
          <a:p>
            <a:r>
              <a:rPr lang="es-ES" sz="1200" b="0" i="0" u="none" strike="noStrike" kern="1200" baseline="0" dirty="0">
                <a:solidFill>
                  <a:schemeClr val="tx1"/>
                </a:solidFill>
                <a:latin typeface="Times New Roman" pitchFamily="18" charset="0"/>
                <a:ea typeface="+mn-ea"/>
                <a:cs typeface="+mn-cs"/>
              </a:rPr>
              <a:t>Como medio de redes, el sistema inalámbrico no se limita a conductores o canaletas, como en el caso de los medios de fibra o de cobre. De todos los medios, los inalámbricos proporcionan las mayores opciones de movilidad. Además, la cantidad de dispositivos con tecnología inalámbrica aumenta continuamente. Por estos motivos, la tecnología inalámbrica se convirtió en el medio de preferencia para las redes domésticas. A medida que aumentan las opciones de ancho de banda de red, la tecnología inalámbrica adquiere popularidad rápidamente en las redes empresariales. </a:t>
            </a:r>
          </a:p>
          <a:p>
            <a:r>
              <a:rPr lang="es-ES" sz="1200" b="0" i="0" u="none" strike="noStrike" kern="1200" baseline="0" dirty="0">
                <a:solidFill>
                  <a:schemeClr val="tx1"/>
                </a:solidFill>
                <a:latin typeface="Times New Roman" pitchFamily="18" charset="0"/>
                <a:ea typeface="+mn-ea"/>
                <a:cs typeface="+mn-cs"/>
              </a:rPr>
              <a:t>En la ilustración, se destacan varios símbolos relacionados con la tecnología inalámbrica. </a:t>
            </a:r>
          </a:p>
          <a:p>
            <a:r>
              <a:rPr lang="es-ES" sz="1200" b="0" i="0" u="none" strike="noStrike" kern="1200" baseline="0" dirty="0">
                <a:solidFill>
                  <a:schemeClr val="tx1"/>
                </a:solidFill>
                <a:latin typeface="Times New Roman" pitchFamily="18" charset="0"/>
                <a:ea typeface="+mn-ea"/>
                <a:cs typeface="+mn-cs"/>
              </a:rPr>
              <a:t>Sin embargo, existen algunas áreas de importancia para la tecnología inalámbrica, que incluyen las siguientes: </a:t>
            </a:r>
          </a:p>
          <a:p>
            <a:r>
              <a:rPr lang="es-ES" sz="1200" b="0" i="0" u="none" strike="noStrike" kern="1200" baseline="0" dirty="0">
                <a:solidFill>
                  <a:schemeClr val="tx1"/>
                </a:solidFill>
                <a:latin typeface="Times New Roman" pitchFamily="18" charset="0"/>
                <a:ea typeface="+mn-ea"/>
                <a:cs typeface="+mn-cs"/>
              </a:rPr>
              <a:t> Área de cobertura: las tecnologías inalámbricas de comunicación de datos funcionan bien en entornos abiertos. Sin embargo, existen determinados materiales de construcción utilizados en edificios y estructuras, además del terreno local, que limitan la cobertura efectiva. </a:t>
            </a:r>
          </a:p>
          <a:p>
            <a:r>
              <a:rPr lang="es-ES" sz="1200" b="0" i="0" u="none" strike="noStrike" kern="1200" baseline="0" dirty="0">
                <a:solidFill>
                  <a:schemeClr val="tx1"/>
                </a:solidFill>
                <a:latin typeface="Times New Roman" pitchFamily="18" charset="0"/>
                <a:ea typeface="+mn-ea"/>
                <a:cs typeface="+mn-cs"/>
              </a:rPr>
              <a:t> Interferencia: la tecnología inalámbrica también es vulnerable a la interferencia y puede verse afectada por dispositivos comunes como teléfonos inalámbricos domésticos, algunos tipos de luces fluorescentes, hornos de microondas y otras comunicaciones inalámbricas. </a:t>
            </a:r>
          </a:p>
          <a:p>
            <a:r>
              <a:rPr lang="es-ES" sz="1200" b="0" i="0" u="none" strike="noStrike" kern="1200" baseline="0" dirty="0">
                <a:solidFill>
                  <a:schemeClr val="tx1"/>
                </a:solidFill>
                <a:latin typeface="Times New Roman" pitchFamily="18" charset="0"/>
                <a:ea typeface="+mn-ea"/>
                <a:cs typeface="+mn-cs"/>
              </a:rPr>
              <a:t> Seguridad: la cobertura de la comunicación inalámbrica no requiere acceso a un hilo físico de un medio. Por lo tanto, dispositivos y usuarios sin autorización para acceder a la red pueden obtener acceso a la transmisión. En consecuencia, la seguridad de la red es un componente importante de la administración de una red inalámbrica. </a:t>
            </a:r>
          </a:p>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Si bien la tecnología inalámbrica es cada vez más popular para la conectividad de escritorio, el cobre y la fibra óptica son los medios de capa física más populares para las implementaciones de redes. </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7521E21-74C9-45DF-967F-4CED28854280}" type="slidenum">
              <a:rPr lang="es-ES_tradnl" smtClean="0"/>
              <a:pPr/>
              <a:t>5</a:t>
            </a:fld>
            <a:endParaRPr lang="es-ES_trad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AEB2A5A-6D41-499F-9B2F-723A98960619}" type="slidenum">
              <a:rPr lang="es-ES_tradnl" smtClean="0"/>
              <a:pPr/>
              <a:t>6</a:t>
            </a:fld>
            <a:endParaRPr lang="es-ES_trad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F430712-1245-4841-AD73-119F0AE3869A}" type="slidenum">
              <a:rPr lang="es-ES_tradnl" smtClean="0"/>
              <a:pPr/>
              <a:t>7</a:t>
            </a:fld>
            <a:endParaRPr lang="es-ES_tradnl"/>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FFD1B85-7CD8-4F2D-BA11-B4C050B52D92}" type="slidenum">
              <a:rPr lang="es-ES_tradnl" smtClean="0"/>
              <a:pPr/>
              <a:t>8</a:t>
            </a:fld>
            <a:endParaRPr lang="es-ES_trad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FB80F1-F8FA-47A1-B6AC-2DCFDF32A278}" type="slidenum">
              <a:rPr lang="es-ES_tradnl" smtClean="0"/>
              <a:pPr/>
              <a:t>9</a:t>
            </a:fld>
            <a:endParaRPr lang="es-ES_trad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4" name="Rectangle 13"/>
          <p:cNvSpPr>
            <a:spLocks noGrp="1" noChangeArrowheads="1"/>
          </p:cNvSpPr>
          <p:nvPr>
            <p:ph type="dt" sz="half" idx="10"/>
          </p:nvPr>
        </p:nvSpPr>
        <p:spPr/>
        <p:txBody>
          <a:bodyPr/>
          <a:lstStyle>
            <a:lvl1pPr>
              <a:defRPr/>
            </a:lvl1pPr>
          </a:lstStyle>
          <a:p>
            <a:pPr>
              <a:defRPr/>
            </a:pPr>
            <a:endParaRPr lang="en-US"/>
          </a:p>
        </p:txBody>
      </p:sp>
      <p:sp>
        <p:nvSpPr>
          <p:cNvPr id="15" name="Rectangle 14"/>
          <p:cNvSpPr>
            <a:spLocks noGrp="1" noChangeArrowheads="1"/>
          </p:cNvSpPr>
          <p:nvPr>
            <p:ph type="ftr" sz="quarter" idx="11"/>
          </p:nvPr>
        </p:nvSpPr>
        <p:spPr/>
        <p:txBody>
          <a:bodyPr/>
          <a:lstStyle>
            <a:lvl1pPr>
              <a:defRPr/>
            </a:lvl1pPr>
          </a:lstStyle>
          <a:p>
            <a:pPr>
              <a:defRPr/>
            </a:pPr>
            <a:endParaRPr lang="en-US"/>
          </a:p>
        </p:txBody>
      </p:sp>
      <p:sp>
        <p:nvSpPr>
          <p:cNvPr id="16" name="Rectangle 15"/>
          <p:cNvSpPr>
            <a:spLocks noGrp="1" noChangeArrowheads="1"/>
          </p:cNvSpPr>
          <p:nvPr>
            <p:ph type="sldNum" sz="quarter" idx="12"/>
          </p:nvPr>
        </p:nvSpPr>
        <p:spPr/>
        <p:txBody>
          <a:bodyPr/>
          <a:lstStyle>
            <a:lvl1pPr>
              <a:defRPr/>
            </a:lvl1pPr>
          </a:lstStyle>
          <a:p>
            <a:pPr>
              <a:defRPr/>
            </a:pPr>
            <a:fld id="{B2E94FDE-CB4F-4C08-B0B0-84625DC85D5F}"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ED931219-3160-421B-B04A-41B0E45C3B6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D1DDDF1D-E20B-440C-B175-8F96E4D982AA}"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4FA53CC-C21F-44FB-BF61-7E2F73E88B17}"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397825D2-699F-48CB-B53B-71881272D0AB}"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205DB18F-47FB-4E35-8257-465BA318DB89}"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768980-540B-4A2F-9ECF-2032681ED0F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8BCCCE5F-AA8D-4D26-B79D-549FB066383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EB5588AD-D3A6-4482-ADFC-2DC2F24CDBD4}"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38E77D43-EA69-49CE-8764-A3CB6E58D82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5B5C6A20-8EA4-4410-9C39-CFF3B99F275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0"/>
            <a:ext cx="9144000" cy="168275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2059"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2060"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38E2BD3-ED4B-4EFC-900E-5B8AD25D492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subTitle" idx="4294967295"/>
          </p:nvPr>
        </p:nvSpPr>
        <p:spPr>
          <a:xfrm>
            <a:off x="1331640" y="4149080"/>
            <a:ext cx="6400800" cy="1657350"/>
          </a:xfrm>
          <a:solidFill>
            <a:schemeClr val="bg1">
              <a:lumMod val="20000"/>
              <a:lumOff val="80000"/>
            </a:schemeClr>
          </a:solidFill>
          <a:ln w="76200">
            <a:solidFill>
              <a:schemeClr val="hlink"/>
            </a:solidFill>
          </a:ln>
        </p:spPr>
        <p:txBody>
          <a:bodyPr/>
          <a:lstStyle/>
          <a:p>
            <a:pPr marL="0" indent="0" algn="ctr">
              <a:buFontTx/>
              <a:buNone/>
            </a:pPr>
            <a:r>
              <a:rPr lang="es-AR" sz="4000" b="1" i="1" u="sng" dirty="0">
                <a:solidFill>
                  <a:srgbClr val="333399"/>
                </a:solidFill>
                <a:latin typeface="Arial" charset="0"/>
              </a:rPr>
              <a:t>Unidad 2</a:t>
            </a:r>
          </a:p>
          <a:p>
            <a:pPr marL="0" indent="0" algn="ctr">
              <a:buFontTx/>
              <a:buNone/>
            </a:pPr>
            <a:r>
              <a:rPr lang="es-AR" sz="4000" b="1" i="1" u="sng" dirty="0">
                <a:solidFill>
                  <a:srgbClr val="333399"/>
                </a:solidFill>
                <a:latin typeface="Arial" charset="0"/>
              </a:rPr>
              <a:t>2022</a:t>
            </a:r>
          </a:p>
        </p:txBody>
      </p:sp>
      <p:sp>
        <p:nvSpPr>
          <p:cNvPr id="4099" name="Rectangle 1027"/>
          <p:cNvSpPr>
            <a:spLocks noGrp="1" noChangeArrowheads="1"/>
          </p:cNvSpPr>
          <p:nvPr>
            <p:ph type="ctrTitle" idx="4294967295"/>
          </p:nvPr>
        </p:nvSpPr>
        <p:spPr>
          <a:xfrm>
            <a:off x="684213" y="404664"/>
            <a:ext cx="8064500" cy="3312368"/>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b="1" i="1" u="sng" dirty="0">
              <a:solidFill>
                <a:schemeClr val="accent2">
                  <a:lumMod val="50000"/>
                  <a:lumOff val="50000"/>
                </a:schemeClr>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79388" y="1773238"/>
            <a:ext cx="8785225" cy="4895850"/>
          </a:xfrm>
          <a:solidFill>
            <a:schemeClr val="accent2"/>
          </a:solidFill>
          <a:ln w="76200" cap="flat" algn="ctr">
            <a:solidFill>
              <a:schemeClr val="bg1">
                <a:lumMod val="60000"/>
                <a:lumOff val="40000"/>
              </a:schemeClr>
            </a:solidFill>
          </a:ln>
        </p:spPr>
        <p:txBody>
          <a:bodyPr/>
          <a:lstStyle/>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Celdas.</a:t>
            </a:r>
          </a:p>
          <a:p>
            <a:pPr lvl="1" algn="just">
              <a:buFontTx/>
              <a:buChar char="•"/>
            </a:pPr>
            <a:r>
              <a:rPr lang="es-AR" b="1" i="1" dirty="0">
                <a:latin typeface="Arial" panose="020B0604020202020204" pitchFamily="34" charset="0"/>
                <a:cs typeface="Arial" panose="020B0604020202020204" pitchFamily="34" charset="0"/>
              </a:rPr>
              <a:t>La celda es el área de servicio efectiva brindada por un elemento activo inalámbrico.</a:t>
            </a:r>
          </a:p>
          <a:p>
            <a:pPr lvl="1" algn="just">
              <a:buFontTx/>
              <a:buChar char="•"/>
            </a:pPr>
            <a:r>
              <a:rPr lang="es-AR" b="1" i="1" dirty="0">
                <a:latin typeface="Arial" panose="020B0604020202020204" pitchFamily="34" charset="0"/>
                <a:cs typeface="Arial" panose="020B0604020202020204" pitchFamily="34" charset="0"/>
              </a:rPr>
              <a:t>Los clientes pueden moverse entre el área de cobertura sin perder la conexión a la red corporativa.</a:t>
            </a:r>
          </a:p>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Movilidad.</a:t>
            </a:r>
          </a:p>
          <a:p>
            <a:pPr lvl="1" algn="just">
              <a:buFontTx/>
              <a:buChar char="•"/>
            </a:pPr>
            <a:r>
              <a:rPr lang="es-AR" b="1" i="1" dirty="0">
                <a:latin typeface="Arial" panose="020B0604020202020204" pitchFamily="34" charset="0"/>
                <a:cs typeface="Arial" panose="020B0604020202020204" pitchFamily="34" charset="0"/>
              </a:rPr>
              <a:t>Analizar si es necesario que el usuario tenga necesidad de acceso continuo en el edificio.</a:t>
            </a:r>
            <a:endParaRPr lang="en-US" b="1" i="1" dirty="0">
              <a:latin typeface="Arial" panose="020B0604020202020204" pitchFamily="34" charset="0"/>
              <a:cs typeface="Arial" panose="020B0604020202020204" pitchFamily="34" charset="0"/>
            </a:endParaRPr>
          </a:p>
        </p:txBody>
      </p:sp>
      <p:sp>
        <p:nvSpPr>
          <p:cNvPr id="310275" name="Rectangle 3"/>
          <p:cNvSpPr>
            <a:spLocks noChangeArrowheads="1"/>
          </p:cNvSpPr>
          <p:nvPr/>
        </p:nvSpPr>
        <p:spPr bwMode="auto">
          <a:xfrm>
            <a:off x="288461" y="116632"/>
            <a:ext cx="8642350" cy="1476375"/>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Área de trabajo</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pic>
        <p:nvPicPr>
          <p:cNvPr id="2" name="Imagen 1"/>
          <p:cNvPicPr>
            <a:picLocks noChangeAspect="1"/>
          </p:cNvPicPr>
          <p:nvPr/>
        </p:nvPicPr>
        <p:blipFill>
          <a:blip r:embed="rId3"/>
          <a:stretch>
            <a:fillRect/>
          </a:stretch>
        </p:blipFill>
        <p:spPr>
          <a:xfrm>
            <a:off x="683568" y="2276872"/>
            <a:ext cx="8064896" cy="4257768"/>
          </a:xfrm>
          <a:prstGeom prst="rect">
            <a:avLst/>
          </a:prstGeom>
          <a:ln w="76200">
            <a:solidFill>
              <a:schemeClr val="bg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p:cTn id="7" dur="1000" fill="hold"/>
                                        <p:tgtEl>
                                          <p:spTgt spid="310275"/>
                                        </p:tgtEl>
                                        <p:attrNameLst>
                                          <p:attrName>ppt_w</p:attrName>
                                        </p:attrNameLst>
                                      </p:cBhvr>
                                      <p:tavLst>
                                        <p:tav tm="0">
                                          <p:val>
                                            <p:fltVal val="0"/>
                                          </p:val>
                                        </p:tav>
                                        <p:tav tm="100000">
                                          <p:val>
                                            <p:strVal val="#ppt_w"/>
                                          </p:val>
                                        </p:tav>
                                      </p:tavLst>
                                    </p:anim>
                                    <p:anim calcmode="lin" valueType="num">
                                      <p:cBhvr>
                                        <p:cTn id="8" dur="1000" fill="hold"/>
                                        <p:tgtEl>
                                          <p:spTgt spid="310275"/>
                                        </p:tgtEl>
                                        <p:attrNameLst>
                                          <p:attrName>ppt_h</p:attrName>
                                        </p:attrNameLst>
                                      </p:cBhvr>
                                      <p:tavLst>
                                        <p:tav tm="0">
                                          <p:val>
                                            <p:fltVal val="0"/>
                                          </p:val>
                                        </p:tav>
                                        <p:tav tm="100000">
                                          <p:val>
                                            <p:strVal val="#ppt_h"/>
                                          </p:val>
                                        </p:tav>
                                      </p:tavLst>
                                    </p:anim>
                                    <p:anim calcmode="lin" valueType="num">
                                      <p:cBhvr>
                                        <p:cTn id="9" dur="1000" fill="hold"/>
                                        <p:tgtEl>
                                          <p:spTgt spid="310275"/>
                                        </p:tgtEl>
                                        <p:attrNameLst>
                                          <p:attrName>style.rotation</p:attrName>
                                        </p:attrNameLst>
                                      </p:cBhvr>
                                      <p:tavLst>
                                        <p:tav tm="0">
                                          <p:val>
                                            <p:fltVal val="90"/>
                                          </p:val>
                                        </p:tav>
                                        <p:tav tm="100000">
                                          <p:val>
                                            <p:fltVal val="0"/>
                                          </p:val>
                                        </p:tav>
                                      </p:tavLst>
                                    </p:anim>
                                    <p:animEffect transition="in" filter="fade">
                                      <p:cBhvr>
                                        <p:cTn id="10" dur="1000"/>
                                        <p:tgtEl>
                                          <p:spTgt spid="31027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314">
                                            <p:bg/>
                                          </p:spTgt>
                                        </p:tgtEl>
                                        <p:attrNameLst>
                                          <p:attrName>style.visibility</p:attrName>
                                        </p:attrNameLst>
                                      </p:cBhvr>
                                      <p:to>
                                        <p:strVal val="visible"/>
                                      </p:to>
                                    </p:set>
                                    <p:anim calcmode="lin" valueType="num">
                                      <p:cBhvr>
                                        <p:cTn id="15" dur="1000" fill="hold"/>
                                        <p:tgtEl>
                                          <p:spTgt spid="13314">
                                            <p:bg/>
                                          </p:spTgt>
                                        </p:tgtEl>
                                        <p:attrNameLst>
                                          <p:attrName>ppt_w</p:attrName>
                                        </p:attrNameLst>
                                      </p:cBhvr>
                                      <p:tavLst>
                                        <p:tav tm="0">
                                          <p:val>
                                            <p:fltVal val="0"/>
                                          </p:val>
                                        </p:tav>
                                        <p:tav tm="100000">
                                          <p:val>
                                            <p:strVal val="#ppt_w"/>
                                          </p:val>
                                        </p:tav>
                                      </p:tavLst>
                                    </p:anim>
                                    <p:anim calcmode="lin" valueType="num">
                                      <p:cBhvr>
                                        <p:cTn id="16" dur="1000" fill="hold"/>
                                        <p:tgtEl>
                                          <p:spTgt spid="13314">
                                            <p:bg/>
                                          </p:spTgt>
                                        </p:tgtEl>
                                        <p:attrNameLst>
                                          <p:attrName>ppt_h</p:attrName>
                                        </p:attrNameLst>
                                      </p:cBhvr>
                                      <p:tavLst>
                                        <p:tav tm="0">
                                          <p:val>
                                            <p:fltVal val="0"/>
                                          </p:val>
                                        </p:tav>
                                        <p:tav tm="100000">
                                          <p:val>
                                            <p:strVal val="#ppt_h"/>
                                          </p:val>
                                        </p:tav>
                                      </p:tavLst>
                                    </p:anim>
                                    <p:anim calcmode="lin" valueType="num">
                                      <p:cBhvr>
                                        <p:cTn id="17" dur="1000" fill="hold"/>
                                        <p:tgtEl>
                                          <p:spTgt spid="13314">
                                            <p:bg/>
                                          </p:spTgt>
                                        </p:tgtEl>
                                        <p:attrNameLst>
                                          <p:attrName>style.rotation</p:attrName>
                                        </p:attrNameLst>
                                      </p:cBhvr>
                                      <p:tavLst>
                                        <p:tav tm="0">
                                          <p:val>
                                            <p:fltVal val="90"/>
                                          </p:val>
                                        </p:tav>
                                        <p:tav tm="100000">
                                          <p:val>
                                            <p:fltVal val="0"/>
                                          </p:val>
                                        </p:tav>
                                      </p:tavLst>
                                    </p:anim>
                                    <p:animEffect transition="in" filter="fade">
                                      <p:cBhvr>
                                        <p:cTn id="18" dur="1000"/>
                                        <p:tgtEl>
                                          <p:spTgt spid="13314">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3314">
                                            <p:txEl>
                                              <p:pRg st="0" end="0"/>
                                            </p:txEl>
                                          </p:spTgt>
                                        </p:tgtEl>
                                        <p:attrNameLst>
                                          <p:attrName>style.visibility</p:attrName>
                                        </p:attrNameLst>
                                      </p:cBhvr>
                                      <p:to>
                                        <p:strVal val="visible"/>
                                      </p:to>
                                    </p:set>
                                    <p:anim calcmode="lin" valueType="num">
                                      <p:cBhvr>
                                        <p:cTn id="23" dur="1000" fill="hold"/>
                                        <p:tgtEl>
                                          <p:spTgt spid="13314">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3314">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3314">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33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2"/>
                                        </p:tgtEl>
                                        <p:attrNameLst>
                                          <p:attrName>ppt_w</p:attrName>
                                        </p:attrNameLst>
                                      </p:cBhvr>
                                      <p:tavLst>
                                        <p:tav tm="0">
                                          <p:val>
                                            <p:strVal val="ppt_w"/>
                                          </p:val>
                                        </p:tav>
                                        <p:tav tm="100000">
                                          <p:val>
                                            <p:fltVal val="0"/>
                                          </p:val>
                                        </p:tav>
                                      </p:tavLst>
                                    </p:anim>
                                    <p:anim calcmode="lin" valueType="num">
                                      <p:cBhvr>
                                        <p:cTn id="39" dur="500"/>
                                        <p:tgtEl>
                                          <p:spTgt spid="2"/>
                                        </p:tgtEl>
                                        <p:attrNameLst>
                                          <p:attrName>ppt_h</p:attrName>
                                        </p:attrNameLst>
                                      </p:cBhvr>
                                      <p:tavLst>
                                        <p:tav tm="0">
                                          <p:val>
                                            <p:strVal val="ppt_h"/>
                                          </p:val>
                                        </p:tav>
                                        <p:tav tm="100000">
                                          <p:val>
                                            <p:fltVal val="0"/>
                                          </p:val>
                                        </p:tav>
                                      </p:tavLst>
                                    </p:anim>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3314">
                                            <p:txEl>
                                              <p:pRg st="1" end="1"/>
                                            </p:txEl>
                                          </p:spTgt>
                                        </p:tgtEl>
                                        <p:attrNameLst>
                                          <p:attrName>style.visibility</p:attrName>
                                        </p:attrNameLst>
                                      </p:cBhvr>
                                      <p:to>
                                        <p:strVal val="visible"/>
                                      </p:to>
                                    </p:set>
                                    <p:anim calcmode="lin" valueType="num">
                                      <p:cBhvr>
                                        <p:cTn id="46" dur="1000" fill="hold"/>
                                        <p:tgtEl>
                                          <p:spTgt spid="13314">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13314">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13314">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13314">
                                            <p:txEl>
                                              <p:pRg st="1" end="1"/>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3314">
                                            <p:txEl>
                                              <p:pRg st="2" end="2"/>
                                            </p:txEl>
                                          </p:spTgt>
                                        </p:tgtEl>
                                        <p:attrNameLst>
                                          <p:attrName>style.visibility</p:attrName>
                                        </p:attrNameLst>
                                      </p:cBhvr>
                                      <p:to>
                                        <p:strVal val="visible"/>
                                      </p:to>
                                    </p:set>
                                    <p:anim calcmode="lin" valueType="num">
                                      <p:cBhvr>
                                        <p:cTn id="52" dur="1000" fill="hold"/>
                                        <p:tgtEl>
                                          <p:spTgt spid="13314">
                                            <p:txEl>
                                              <p:pRg st="2" end="2"/>
                                            </p:txEl>
                                          </p:spTgt>
                                        </p:tgtEl>
                                        <p:attrNameLst>
                                          <p:attrName>ppt_w</p:attrName>
                                        </p:attrNameLst>
                                      </p:cBhvr>
                                      <p:tavLst>
                                        <p:tav tm="0">
                                          <p:val>
                                            <p:fltVal val="0"/>
                                          </p:val>
                                        </p:tav>
                                        <p:tav tm="100000">
                                          <p:val>
                                            <p:strVal val="#ppt_w"/>
                                          </p:val>
                                        </p:tav>
                                      </p:tavLst>
                                    </p:anim>
                                    <p:anim calcmode="lin" valueType="num">
                                      <p:cBhvr>
                                        <p:cTn id="53" dur="1000" fill="hold"/>
                                        <p:tgtEl>
                                          <p:spTgt spid="13314">
                                            <p:txEl>
                                              <p:pRg st="2" end="2"/>
                                            </p:txEl>
                                          </p:spTgt>
                                        </p:tgtEl>
                                        <p:attrNameLst>
                                          <p:attrName>ppt_h</p:attrName>
                                        </p:attrNameLst>
                                      </p:cBhvr>
                                      <p:tavLst>
                                        <p:tav tm="0">
                                          <p:val>
                                            <p:fltVal val="0"/>
                                          </p:val>
                                        </p:tav>
                                        <p:tav tm="100000">
                                          <p:val>
                                            <p:strVal val="#ppt_h"/>
                                          </p:val>
                                        </p:tav>
                                      </p:tavLst>
                                    </p:anim>
                                    <p:anim calcmode="lin" valueType="num">
                                      <p:cBhvr>
                                        <p:cTn id="54" dur="1000" fill="hold"/>
                                        <p:tgtEl>
                                          <p:spTgt spid="13314">
                                            <p:txEl>
                                              <p:pRg st="2" end="2"/>
                                            </p:txEl>
                                          </p:spTgt>
                                        </p:tgtEl>
                                        <p:attrNameLst>
                                          <p:attrName>style.rotation</p:attrName>
                                        </p:attrNameLst>
                                      </p:cBhvr>
                                      <p:tavLst>
                                        <p:tav tm="0">
                                          <p:val>
                                            <p:fltVal val="90"/>
                                          </p:val>
                                        </p:tav>
                                        <p:tav tm="100000">
                                          <p:val>
                                            <p:fltVal val="0"/>
                                          </p:val>
                                        </p:tav>
                                      </p:tavLst>
                                    </p:anim>
                                    <p:animEffect transition="in" filter="fade">
                                      <p:cBhvr>
                                        <p:cTn id="55" dur="1000"/>
                                        <p:tgtEl>
                                          <p:spTgt spid="13314">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3314">
                                            <p:txEl>
                                              <p:pRg st="3" end="3"/>
                                            </p:txEl>
                                          </p:spTgt>
                                        </p:tgtEl>
                                        <p:attrNameLst>
                                          <p:attrName>style.visibility</p:attrName>
                                        </p:attrNameLst>
                                      </p:cBhvr>
                                      <p:to>
                                        <p:strVal val="visible"/>
                                      </p:to>
                                    </p:set>
                                    <p:anim calcmode="lin" valueType="num">
                                      <p:cBhvr>
                                        <p:cTn id="60" dur="1000" fill="hold"/>
                                        <p:tgtEl>
                                          <p:spTgt spid="13314">
                                            <p:txEl>
                                              <p:pRg st="3" end="3"/>
                                            </p:txEl>
                                          </p:spTgt>
                                        </p:tgtEl>
                                        <p:attrNameLst>
                                          <p:attrName>ppt_w</p:attrName>
                                        </p:attrNameLst>
                                      </p:cBhvr>
                                      <p:tavLst>
                                        <p:tav tm="0">
                                          <p:val>
                                            <p:fltVal val="0"/>
                                          </p:val>
                                        </p:tav>
                                        <p:tav tm="100000">
                                          <p:val>
                                            <p:strVal val="#ppt_w"/>
                                          </p:val>
                                        </p:tav>
                                      </p:tavLst>
                                    </p:anim>
                                    <p:anim calcmode="lin" valueType="num">
                                      <p:cBhvr>
                                        <p:cTn id="61" dur="1000" fill="hold"/>
                                        <p:tgtEl>
                                          <p:spTgt spid="13314">
                                            <p:txEl>
                                              <p:pRg st="3" end="3"/>
                                            </p:txEl>
                                          </p:spTgt>
                                        </p:tgtEl>
                                        <p:attrNameLst>
                                          <p:attrName>ppt_h</p:attrName>
                                        </p:attrNameLst>
                                      </p:cBhvr>
                                      <p:tavLst>
                                        <p:tav tm="0">
                                          <p:val>
                                            <p:fltVal val="0"/>
                                          </p:val>
                                        </p:tav>
                                        <p:tav tm="100000">
                                          <p:val>
                                            <p:strVal val="#ppt_h"/>
                                          </p:val>
                                        </p:tav>
                                      </p:tavLst>
                                    </p:anim>
                                    <p:anim calcmode="lin" valueType="num">
                                      <p:cBhvr>
                                        <p:cTn id="62" dur="1000" fill="hold"/>
                                        <p:tgtEl>
                                          <p:spTgt spid="13314">
                                            <p:txEl>
                                              <p:pRg st="3" end="3"/>
                                            </p:txEl>
                                          </p:spTgt>
                                        </p:tgtEl>
                                        <p:attrNameLst>
                                          <p:attrName>style.rotation</p:attrName>
                                        </p:attrNameLst>
                                      </p:cBhvr>
                                      <p:tavLst>
                                        <p:tav tm="0">
                                          <p:val>
                                            <p:fltVal val="90"/>
                                          </p:val>
                                        </p:tav>
                                        <p:tav tm="100000">
                                          <p:val>
                                            <p:fltVal val="0"/>
                                          </p:val>
                                        </p:tav>
                                      </p:tavLst>
                                    </p:anim>
                                    <p:animEffect transition="in" filter="fade">
                                      <p:cBhvr>
                                        <p:cTn id="63" dur="1000"/>
                                        <p:tgtEl>
                                          <p:spTgt spid="13314">
                                            <p:txEl>
                                              <p:pRg st="3" end="3"/>
                                            </p:txEl>
                                          </p:spTgt>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14">
                                            <p:txEl>
                                              <p:pRg st="4" end="4"/>
                                            </p:txEl>
                                          </p:spTgt>
                                        </p:tgtEl>
                                        <p:attrNameLst>
                                          <p:attrName>style.visibility</p:attrName>
                                        </p:attrNameLst>
                                      </p:cBhvr>
                                      <p:to>
                                        <p:strVal val="visible"/>
                                      </p:to>
                                    </p:set>
                                    <p:anim calcmode="lin" valueType="num">
                                      <p:cBhvr>
                                        <p:cTn id="66" dur="1000" fill="hold"/>
                                        <p:tgtEl>
                                          <p:spTgt spid="13314">
                                            <p:txEl>
                                              <p:pRg st="4" end="4"/>
                                            </p:txEl>
                                          </p:spTgt>
                                        </p:tgtEl>
                                        <p:attrNameLst>
                                          <p:attrName>ppt_w</p:attrName>
                                        </p:attrNameLst>
                                      </p:cBhvr>
                                      <p:tavLst>
                                        <p:tav tm="0">
                                          <p:val>
                                            <p:fltVal val="0"/>
                                          </p:val>
                                        </p:tav>
                                        <p:tav tm="100000">
                                          <p:val>
                                            <p:strVal val="#ppt_w"/>
                                          </p:val>
                                        </p:tav>
                                      </p:tavLst>
                                    </p:anim>
                                    <p:anim calcmode="lin" valueType="num">
                                      <p:cBhvr>
                                        <p:cTn id="67" dur="1000" fill="hold"/>
                                        <p:tgtEl>
                                          <p:spTgt spid="13314">
                                            <p:txEl>
                                              <p:pRg st="4" end="4"/>
                                            </p:txEl>
                                          </p:spTgt>
                                        </p:tgtEl>
                                        <p:attrNameLst>
                                          <p:attrName>ppt_h</p:attrName>
                                        </p:attrNameLst>
                                      </p:cBhvr>
                                      <p:tavLst>
                                        <p:tav tm="0">
                                          <p:val>
                                            <p:fltVal val="0"/>
                                          </p:val>
                                        </p:tav>
                                        <p:tav tm="100000">
                                          <p:val>
                                            <p:strVal val="#ppt_h"/>
                                          </p:val>
                                        </p:tav>
                                      </p:tavLst>
                                    </p:anim>
                                    <p:anim calcmode="lin" valueType="num">
                                      <p:cBhvr>
                                        <p:cTn id="68" dur="1000" fill="hold"/>
                                        <p:tgtEl>
                                          <p:spTgt spid="13314">
                                            <p:txEl>
                                              <p:pRg st="4" end="4"/>
                                            </p:txEl>
                                          </p:spTgt>
                                        </p:tgtEl>
                                        <p:attrNameLst>
                                          <p:attrName>style.rotation</p:attrName>
                                        </p:attrNameLst>
                                      </p:cBhvr>
                                      <p:tavLst>
                                        <p:tav tm="0">
                                          <p:val>
                                            <p:fltVal val="90"/>
                                          </p:val>
                                        </p:tav>
                                        <p:tav tm="100000">
                                          <p:val>
                                            <p:fltVal val="0"/>
                                          </p:val>
                                        </p:tav>
                                      </p:tavLst>
                                    </p:anim>
                                    <p:animEffect transition="in" filter="fade">
                                      <p:cBhvr>
                                        <p:cTn id="69" dur="1000"/>
                                        <p:tgtEl>
                                          <p:spTgt spid="1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uiExpand="1" build="p" animBg="1"/>
      <p:bldP spid="3102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50825" y="260350"/>
            <a:ext cx="8642350" cy="14319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 -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4339" name="Rectangle 3"/>
          <p:cNvSpPr>
            <a:spLocks noGrp="1" noChangeArrowheads="1"/>
          </p:cNvSpPr>
          <p:nvPr>
            <p:ph type="body" sz="half" idx="4294967295"/>
          </p:nvPr>
        </p:nvSpPr>
        <p:spPr>
          <a:xfrm>
            <a:off x="250825" y="1844824"/>
            <a:ext cx="8785671" cy="4669463"/>
          </a:xfrm>
          <a:solidFill>
            <a:schemeClr val="accent2"/>
          </a:solidFill>
          <a:ln w="76200" cap="flat" algn="ctr">
            <a:solidFill>
              <a:schemeClr val="bg1">
                <a:lumMod val="60000"/>
                <a:lumOff val="40000"/>
              </a:schemeClr>
            </a:solidFill>
          </a:ln>
        </p:spPr>
        <p:txBody>
          <a:bodyPr/>
          <a:lstStyle/>
          <a:p>
            <a:pPr algn="just"/>
            <a:r>
              <a:rPr lang="es-AR" b="1" i="1" dirty="0">
                <a:latin typeface="Arial" panose="020B0604020202020204" pitchFamily="34" charset="0"/>
                <a:cs typeface="Arial" panose="020B0604020202020204" pitchFamily="34" charset="0"/>
              </a:rPr>
              <a:t>Direccionales. </a:t>
            </a:r>
          </a:p>
          <a:p>
            <a:pPr lvl="1" algn="just"/>
            <a:r>
              <a:rPr lang="es-AR" b="1" i="1" dirty="0">
                <a:latin typeface="Arial" panose="020B0604020202020204" pitchFamily="34" charset="0"/>
                <a:cs typeface="Arial" panose="020B0604020202020204" pitchFamily="34" charset="0"/>
              </a:rPr>
              <a:t>  Cobertura de 80º. </a:t>
            </a:r>
          </a:p>
          <a:p>
            <a:pPr algn="just"/>
            <a:r>
              <a:rPr lang="es-AR" b="1" i="1" dirty="0">
                <a:latin typeface="Arial" panose="020B0604020202020204" pitchFamily="34" charset="0"/>
                <a:cs typeface="Arial" panose="020B0604020202020204" pitchFamily="34" charset="0"/>
              </a:rPr>
              <a:t>Omnidireccionales.</a:t>
            </a:r>
          </a:p>
          <a:p>
            <a:pPr lvl="1" algn="just"/>
            <a:r>
              <a:rPr lang="es-AR" b="1" i="1" dirty="0">
                <a:latin typeface="Arial" panose="020B0604020202020204" pitchFamily="34" charset="0"/>
                <a:cs typeface="Arial" panose="020B0604020202020204" pitchFamily="34" charset="0"/>
              </a:rPr>
              <a:t>   Tienen cobertura de 360º.</a:t>
            </a:r>
          </a:p>
          <a:p>
            <a:pPr algn="just"/>
            <a:r>
              <a:rPr lang="es-AR" b="1" i="1" dirty="0">
                <a:latin typeface="Arial" panose="020B0604020202020204" pitchFamily="34" charset="0"/>
                <a:cs typeface="Arial" panose="020B0604020202020204" pitchFamily="34" charset="0"/>
              </a:rPr>
              <a:t>Sectoriales.</a:t>
            </a:r>
          </a:p>
          <a:p>
            <a:pPr lvl="1" algn="just"/>
            <a:r>
              <a:rPr lang="es-AR" b="1" i="1" dirty="0">
                <a:latin typeface="Arial" panose="020B0604020202020204" pitchFamily="34" charset="0"/>
                <a:cs typeface="Arial" panose="020B0604020202020204" pitchFamily="34" charset="0"/>
              </a:rPr>
              <a:t>   Combinación de las anteriores  </a:t>
            </a:r>
          </a:p>
          <a:p>
            <a:pPr lvl="1" algn="just"/>
            <a:r>
              <a:rPr lang="es-AR" b="1" i="1" dirty="0">
                <a:latin typeface="Arial" panose="020B0604020202020204" pitchFamily="34" charset="0"/>
                <a:cs typeface="Arial" panose="020B0604020202020204" pitchFamily="34" charset="0"/>
              </a:rPr>
              <a:t>   (Muy costosas). </a:t>
            </a:r>
          </a:p>
          <a:p>
            <a:pPr algn="just"/>
            <a:endParaRPr lang="es-ES"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p:txBody>
      </p:sp>
      <p:sp>
        <p:nvSpPr>
          <p:cNvPr id="1434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 name="Imagen 1"/>
          <p:cNvPicPr>
            <a:picLocks noChangeAspect="1"/>
          </p:cNvPicPr>
          <p:nvPr/>
        </p:nvPicPr>
        <p:blipFill>
          <a:blip r:embed="rId3"/>
          <a:stretch>
            <a:fillRect/>
          </a:stretch>
        </p:blipFill>
        <p:spPr>
          <a:xfrm>
            <a:off x="7494708" y="4592517"/>
            <a:ext cx="1446750" cy="1800568"/>
          </a:xfrm>
          <a:prstGeom prst="rect">
            <a:avLst/>
          </a:prstGeom>
          <a:ln w="76200">
            <a:solidFill>
              <a:schemeClr val="bg1">
                <a:lumMod val="60000"/>
                <a:lumOff val="40000"/>
              </a:schemeClr>
            </a:solidFill>
          </a:ln>
        </p:spPr>
      </p:pic>
      <p:pic>
        <p:nvPicPr>
          <p:cNvPr id="3" name="Imagen 2"/>
          <p:cNvPicPr>
            <a:picLocks noChangeAspect="1"/>
          </p:cNvPicPr>
          <p:nvPr/>
        </p:nvPicPr>
        <p:blipFill>
          <a:blip r:embed="rId4"/>
          <a:stretch>
            <a:fillRect/>
          </a:stretch>
        </p:blipFill>
        <p:spPr>
          <a:xfrm>
            <a:off x="7460571" y="2002591"/>
            <a:ext cx="1515023" cy="1474465"/>
          </a:xfrm>
          <a:prstGeom prst="rect">
            <a:avLst/>
          </a:prstGeom>
          <a:ln w="76200">
            <a:solidFill>
              <a:schemeClr val="bg1">
                <a:lumMod val="60000"/>
                <a:lumOff val="40000"/>
              </a:schemeClr>
            </a:solidFill>
          </a:ln>
        </p:spPr>
      </p:pic>
      <p:pic>
        <p:nvPicPr>
          <p:cNvPr id="4" name="Imagen 3"/>
          <p:cNvPicPr>
            <a:picLocks noChangeAspect="1"/>
          </p:cNvPicPr>
          <p:nvPr/>
        </p:nvPicPr>
        <p:blipFill>
          <a:blip r:embed="rId5"/>
          <a:stretch>
            <a:fillRect/>
          </a:stretch>
        </p:blipFill>
        <p:spPr>
          <a:xfrm>
            <a:off x="5738288" y="3167390"/>
            <a:ext cx="1614779" cy="1375792"/>
          </a:xfrm>
          <a:prstGeom prst="rect">
            <a:avLst/>
          </a:prstGeom>
          <a:ln w="76200">
            <a:solidFill>
              <a:schemeClr val="bg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p:cTn id="7" dur="1000" fill="hold"/>
                                        <p:tgtEl>
                                          <p:spTgt spid="227330"/>
                                        </p:tgtEl>
                                        <p:attrNameLst>
                                          <p:attrName>ppt_w</p:attrName>
                                        </p:attrNameLst>
                                      </p:cBhvr>
                                      <p:tavLst>
                                        <p:tav tm="0">
                                          <p:val>
                                            <p:fltVal val="0"/>
                                          </p:val>
                                        </p:tav>
                                        <p:tav tm="100000">
                                          <p:val>
                                            <p:strVal val="#ppt_w"/>
                                          </p:val>
                                        </p:tav>
                                      </p:tavLst>
                                    </p:anim>
                                    <p:anim calcmode="lin" valueType="num">
                                      <p:cBhvr>
                                        <p:cTn id="8" dur="1000" fill="hold"/>
                                        <p:tgtEl>
                                          <p:spTgt spid="227330"/>
                                        </p:tgtEl>
                                        <p:attrNameLst>
                                          <p:attrName>ppt_h</p:attrName>
                                        </p:attrNameLst>
                                      </p:cBhvr>
                                      <p:tavLst>
                                        <p:tav tm="0">
                                          <p:val>
                                            <p:fltVal val="0"/>
                                          </p:val>
                                        </p:tav>
                                        <p:tav tm="100000">
                                          <p:val>
                                            <p:strVal val="#ppt_h"/>
                                          </p:val>
                                        </p:tav>
                                      </p:tavLst>
                                    </p:anim>
                                    <p:anim calcmode="lin" valueType="num">
                                      <p:cBhvr>
                                        <p:cTn id="9" dur="1000" fill="hold"/>
                                        <p:tgtEl>
                                          <p:spTgt spid="227330"/>
                                        </p:tgtEl>
                                        <p:attrNameLst>
                                          <p:attrName>style.rotation</p:attrName>
                                        </p:attrNameLst>
                                      </p:cBhvr>
                                      <p:tavLst>
                                        <p:tav tm="0">
                                          <p:val>
                                            <p:fltVal val="90"/>
                                          </p:val>
                                        </p:tav>
                                        <p:tav tm="100000">
                                          <p:val>
                                            <p:fltVal val="0"/>
                                          </p:val>
                                        </p:tav>
                                      </p:tavLst>
                                    </p:anim>
                                    <p:animEffect transition="in" filter="fade">
                                      <p:cBhvr>
                                        <p:cTn id="10" dur="1000"/>
                                        <p:tgtEl>
                                          <p:spTgt spid="227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339">
                                            <p:bg/>
                                          </p:spTgt>
                                        </p:tgtEl>
                                        <p:attrNameLst>
                                          <p:attrName>style.visibility</p:attrName>
                                        </p:attrNameLst>
                                      </p:cBhvr>
                                      <p:to>
                                        <p:strVal val="visible"/>
                                      </p:to>
                                    </p:set>
                                    <p:anim calcmode="lin" valueType="num">
                                      <p:cBhvr>
                                        <p:cTn id="15" dur="1000" fill="hold"/>
                                        <p:tgtEl>
                                          <p:spTgt spid="14339">
                                            <p:bg/>
                                          </p:spTgt>
                                        </p:tgtEl>
                                        <p:attrNameLst>
                                          <p:attrName>ppt_w</p:attrName>
                                        </p:attrNameLst>
                                      </p:cBhvr>
                                      <p:tavLst>
                                        <p:tav tm="0">
                                          <p:val>
                                            <p:fltVal val="0"/>
                                          </p:val>
                                        </p:tav>
                                        <p:tav tm="100000">
                                          <p:val>
                                            <p:strVal val="#ppt_w"/>
                                          </p:val>
                                        </p:tav>
                                      </p:tavLst>
                                    </p:anim>
                                    <p:anim calcmode="lin" valueType="num">
                                      <p:cBhvr>
                                        <p:cTn id="16" dur="1000" fill="hold"/>
                                        <p:tgtEl>
                                          <p:spTgt spid="14339">
                                            <p:bg/>
                                          </p:spTgt>
                                        </p:tgtEl>
                                        <p:attrNameLst>
                                          <p:attrName>ppt_h</p:attrName>
                                        </p:attrNameLst>
                                      </p:cBhvr>
                                      <p:tavLst>
                                        <p:tav tm="0">
                                          <p:val>
                                            <p:fltVal val="0"/>
                                          </p:val>
                                        </p:tav>
                                        <p:tav tm="100000">
                                          <p:val>
                                            <p:strVal val="#ppt_h"/>
                                          </p:val>
                                        </p:tav>
                                      </p:tavLst>
                                    </p:anim>
                                    <p:anim calcmode="lin" valueType="num">
                                      <p:cBhvr>
                                        <p:cTn id="17" dur="1000" fill="hold"/>
                                        <p:tgtEl>
                                          <p:spTgt spid="14339">
                                            <p:bg/>
                                          </p:spTgt>
                                        </p:tgtEl>
                                        <p:attrNameLst>
                                          <p:attrName>style.rotation</p:attrName>
                                        </p:attrNameLst>
                                      </p:cBhvr>
                                      <p:tavLst>
                                        <p:tav tm="0">
                                          <p:val>
                                            <p:fltVal val="90"/>
                                          </p:val>
                                        </p:tav>
                                        <p:tav tm="100000">
                                          <p:val>
                                            <p:fltVal val="0"/>
                                          </p:val>
                                        </p:tav>
                                      </p:tavLst>
                                    </p:anim>
                                    <p:animEffect transition="in" filter="fade">
                                      <p:cBhvr>
                                        <p:cTn id="18" dur="1000"/>
                                        <p:tgtEl>
                                          <p:spTgt spid="143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339">
                                            <p:txEl>
                                              <p:pRg st="0" end="0"/>
                                            </p:txEl>
                                          </p:spTgt>
                                        </p:tgtEl>
                                        <p:attrNameLst>
                                          <p:attrName>style.visibility</p:attrName>
                                        </p:attrNameLst>
                                      </p:cBhvr>
                                      <p:to>
                                        <p:strVal val="visible"/>
                                      </p:to>
                                    </p:set>
                                    <p:anim calcmode="lin" valueType="num">
                                      <p:cBhvr>
                                        <p:cTn id="23" dur="10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3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3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339">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339">
                                            <p:txEl>
                                              <p:pRg st="1" end="1"/>
                                            </p:txEl>
                                          </p:spTgt>
                                        </p:tgtEl>
                                        <p:attrNameLst>
                                          <p:attrName>style.visibility</p:attrName>
                                        </p:attrNameLst>
                                      </p:cBhvr>
                                      <p:to>
                                        <p:strVal val="visible"/>
                                      </p:to>
                                    </p:set>
                                    <p:anim calcmode="lin" valueType="num">
                                      <p:cBhvr>
                                        <p:cTn id="29" dur="10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33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33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339">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style.rotation</p:attrName>
                                        </p:attrNameLst>
                                      </p:cBhvr>
                                      <p:tavLst>
                                        <p:tav tm="0">
                                          <p:val>
                                            <p:fltVal val="90"/>
                                          </p:val>
                                        </p:tav>
                                        <p:tav tm="100000">
                                          <p:val>
                                            <p:fltVal val="0"/>
                                          </p:val>
                                        </p:tav>
                                      </p:tavLst>
                                    </p:anim>
                                    <p:animEffect transition="in" filter="fade">
                                      <p:cBhvr>
                                        <p:cTn id="38" dur="1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4339">
                                            <p:txEl>
                                              <p:pRg st="2" end="2"/>
                                            </p:txEl>
                                          </p:spTgt>
                                        </p:tgtEl>
                                        <p:attrNameLst>
                                          <p:attrName>style.visibility</p:attrName>
                                        </p:attrNameLst>
                                      </p:cBhvr>
                                      <p:to>
                                        <p:strVal val="visible"/>
                                      </p:to>
                                    </p:set>
                                    <p:anim calcmode="lin" valueType="num">
                                      <p:cBhvr>
                                        <p:cTn id="43" dur="10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4339">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4339">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4339">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339">
                                            <p:txEl>
                                              <p:pRg st="3" end="3"/>
                                            </p:txEl>
                                          </p:spTgt>
                                        </p:tgtEl>
                                        <p:attrNameLst>
                                          <p:attrName>style.visibility</p:attrName>
                                        </p:attrNameLst>
                                      </p:cBhvr>
                                      <p:to>
                                        <p:strVal val="visible"/>
                                      </p:to>
                                    </p:set>
                                    <p:anim calcmode="lin" valueType="num">
                                      <p:cBhvr>
                                        <p:cTn id="49" dur="10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339">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339">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339">
                                            <p:txEl>
                                              <p:pRg st="3" end="3"/>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fltVal val="0"/>
                                          </p:val>
                                        </p:tav>
                                        <p:tav tm="100000">
                                          <p:val>
                                            <p:strVal val="#ppt_w"/>
                                          </p:val>
                                        </p:tav>
                                      </p:tavLst>
                                    </p:anim>
                                    <p:anim calcmode="lin" valueType="num">
                                      <p:cBhvr>
                                        <p:cTn id="56" dur="1000" fill="hold"/>
                                        <p:tgtEl>
                                          <p:spTgt spid="4"/>
                                        </p:tgtEl>
                                        <p:attrNameLst>
                                          <p:attrName>ppt_h</p:attrName>
                                        </p:attrNameLst>
                                      </p:cBhvr>
                                      <p:tavLst>
                                        <p:tav tm="0">
                                          <p:val>
                                            <p:fltVal val="0"/>
                                          </p:val>
                                        </p:tav>
                                        <p:tav tm="100000">
                                          <p:val>
                                            <p:strVal val="#ppt_h"/>
                                          </p:val>
                                        </p:tav>
                                      </p:tavLst>
                                    </p:anim>
                                    <p:anim calcmode="lin" valueType="num">
                                      <p:cBhvr>
                                        <p:cTn id="57" dur="1000" fill="hold"/>
                                        <p:tgtEl>
                                          <p:spTgt spid="4"/>
                                        </p:tgtEl>
                                        <p:attrNameLst>
                                          <p:attrName>style.rotation</p:attrName>
                                        </p:attrNameLst>
                                      </p:cBhvr>
                                      <p:tavLst>
                                        <p:tav tm="0">
                                          <p:val>
                                            <p:fltVal val="90"/>
                                          </p:val>
                                        </p:tav>
                                        <p:tav tm="100000">
                                          <p:val>
                                            <p:fltVal val="0"/>
                                          </p:val>
                                        </p:tav>
                                      </p:tavLst>
                                    </p:anim>
                                    <p:animEffect transition="in" filter="fade">
                                      <p:cBhvr>
                                        <p:cTn id="58" dur="10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339">
                                            <p:txEl>
                                              <p:pRg st="4" end="4"/>
                                            </p:txEl>
                                          </p:spTgt>
                                        </p:tgtEl>
                                        <p:attrNameLst>
                                          <p:attrName>style.visibility</p:attrName>
                                        </p:attrNameLst>
                                      </p:cBhvr>
                                      <p:to>
                                        <p:strVal val="visible"/>
                                      </p:to>
                                    </p:set>
                                    <p:anim calcmode="lin" valueType="num">
                                      <p:cBhvr>
                                        <p:cTn id="63" dur="1000" fill="hold"/>
                                        <p:tgtEl>
                                          <p:spTgt spid="14339">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339">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339">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339">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339">
                                            <p:txEl>
                                              <p:pRg st="5" end="5"/>
                                            </p:txEl>
                                          </p:spTgt>
                                        </p:tgtEl>
                                        <p:attrNameLst>
                                          <p:attrName>style.visibility</p:attrName>
                                        </p:attrNameLst>
                                      </p:cBhvr>
                                      <p:to>
                                        <p:strVal val="visible"/>
                                      </p:to>
                                    </p:set>
                                    <p:anim calcmode="lin" valueType="num">
                                      <p:cBhvr>
                                        <p:cTn id="69" dur="1000" fill="hold"/>
                                        <p:tgtEl>
                                          <p:spTgt spid="14339">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339">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339">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339">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339">
                                            <p:txEl>
                                              <p:pRg st="6" end="6"/>
                                            </p:txEl>
                                          </p:spTgt>
                                        </p:tgtEl>
                                        <p:attrNameLst>
                                          <p:attrName>style.visibility</p:attrName>
                                        </p:attrNameLst>
                                      </p:cBhvr>
                                      <p:to>
                                        <p:strVal val="visible"/>
                                      </p:to>
                                    </p:set>
                                    <p:anim calcmode="lin" valueType="num">
                                      <p:cBhvr>
                                        <p:cTn id="75" dur="1000" fill="hold"/>
                                        <p:tgtEl>
                                          <p:spTgt spid="14339">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339">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339">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339">
                                            <p:txEl>
                                              <p:pRg st="6" end="6"/>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1000" fill="hold"/>
                                        <p:tgtEl>
                                          <p:spTgt spid="2"/>
                                        </p:tgtEl>
                                        <p:attrNameLst>
                                          <p:attrName>ppt_w</p:attrName>
                                        </p:attrNameLst>
                                      </p:cBhvr>
                                      <p:tavLst>
                                        <p:tav tm="0">
                                          <p:val>
                                            <p:fltVal val="0"/>
                                          </p:val>
                                        </p:tav>
                                        <p:tav tm="100000">
                                          <p:val>
                                            <p:strVal val="#ppt_w"/>
                                          </p:val>
                                        </p:tav>
                                      </p:tavLst>
                                    </p:anim>
                                    <p:anim calcmode="lin" valueType="num">
                                      <p:cBhvr>
                                        <p:cTn id="82" dur="1000" fill="hold"/>
                                        <p:tgtEl>
                                          <p:spTgt spid="2"/>
                                        </p:tgtEl>
                                        <p:attrNameLst>
                                          <p:attrName>ppt_h</p:attrName>
                                        </p:attrNameLst>
                                      </p:cBhvr>
                                      <p:tavLst>
                                        <p:tav tm="0">
                                          <p:val>
                                            <p:fltVal val="0"/>
                                          </p:val>
                                        </p:tav>
                                        <p:tav tm="100000">
                                          <p:val>
                                            <p:strVal val="#ppt_h"/>
                                          </p:val>
                                        </p:tav>
                                      </p:tavLst>
                                    </p:anim>
                                    <p:anim calcmode="lin" valueType="num">
                                      <p:cBhvr>
                                        <p:cTn id="83" dur="1000" fill="hold"/>
                                        <p:tgtEl>
                                          <p:spTgt spid="2"/>
                                        </p:tgtEl>
                                        <p:attrNameLst>
                                          <p:attrName>style.rotation</p:attrName>
                                        </p:attrNameLst>
                                      </p:cBhvr>
                                      <p:tavLst>
                                        <p:tav tm="0">
                                          <p:val>
                                            <p:fltVal val="90"/>
                                          </p:val>
                                        </p:tav>
                                        <p:tav tm="100000">
                                          <p:val>
                                            <p:fltVal val="0"/>
                                          </p:val>
                                        </p:tav>
                                      </p:tavLst>
                                    </p:anim>
                                    <p:animEffect transition="in" filter="fade">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14339"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0" y="0"/>
            <a:ext cx="914400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5363" name="Rectangle 3"/>
          <p:cNvSpPr>
            <a:spLocks noGrp="1" noChangeArrowheads="1"/>
          </p:cNvSpPr>
          <p:nvPr>
            <p:ph type="body" idx="1"/>
          </p:nvPr>
        </p:nvSpPr>
        <p:spPr>
          <a:xfrm>
            <a:off x="684213" y="1916113"/>
            <a:ext cx="7772400" cy="1152525"/>
          </a:xfrm>
        </p:spPr>
        <p:txBody>
          <a:bodyPr/>
          <a:lstStyle/>
          <a:p>
            <a:pPr algn="just">
              <a:buFontTx/>
              <a:buNone/>
            </a:pPr>
            <a:r>
              <a:rPr lang="es-ES_tradnl" i="1"/>
              <a:t>Ejemplo de Antenas</a:t>
            </a:r>
            <a:endParaRPr lang="es-ES" i="1"/>
          </a:p>
        </p:txBody>
      </p:sp>
      <p:sp>
        <p:nvSpPr>
          <p:cNvPr id="15364" name="Rectangle 4"/>
          <p:cNvSpPr>
            <a:spLocks noChangeArrowheads="1"/>
          </p:cNvSpPr>
          <p:nvPr/>
        </p:nvSpPr>
        <p:spPr bwMode="auto">
          <a:xfrm>
            <a:off x="2019300" y="1352550"/>
            <a:ext cx="9144000" cy="0"/>
          </a:xfrm>
          <a:prstGeom prst="rect">
            <a:avLst/>
          </a:prstGeom>
          <a:noFill/>
          <a:ln w="9525">
            <a:noFill/>
            <a:miter lim="800000"/>
            <a:headEnd/>
            <a:tailEnd/>
          </a:ln>
        </p:spPr>
        <p:txBody>
          <a:bodyPr>
            <a:spAutoFit/>
          </a:bodyPr>
          <a:lstStyle/>
          <a:p>
            <a:endParaRPr lang="es-ES"/>
          </a:p>
        </p:txBody>
      </p:sp>
      <p:pic>
        <p:nvPicPr>
          <p:cNvPr id="15365" name="Picture 5" descr="Antenas"/>
          <p:cNvPicPr>
            <a:picLocks noChangeAspect="1" noChangeArrowheads="1"/>
          </p:cNvPicPr>
          <p:nvPr/>
        </p:nvPicPr>
        <p:blipFill>
          <a:blip r:embed="rId2" cstate="print"/>
          <a:srcRect/>
          <a:stretch>
            <a:fillRect/>
          </a:stretch>
        </p:blipFill>
        <p:spPr bwMode="auto">
          <a:xfrm>
            <a:off x="0" y="1363663"/>
            <a:ext cx="9144000" cy="5494337"/>
          </a:xfrm>
          <a:prstGeom prst="rect">
            <a:avLst/>
          </a:prstGeom>
          <a:noFill/>
          <a:ln w="9525"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4213" y="0"/>
            <a:ext cx="7761287" cy="1412875"/>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Areas de </a:t>
            </a:r>
            <a:r>
              <a:rPr lang="en-US"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Trabajo</a:t>
            </a: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6387" name="Rectangle 3"/>
          <p:cNvSpPr>
            <a:spLocks noGrp="1" noChangeArrowheads="1"/>
          </p:cNvSpPr>
          <p:nvPr>
            <p:ph type="body" sz="half" idx="4294967295"/>
          </p:nvPr>
        </p:nvSpPr>
        <p:spPr>
          <a:xfrm>
            <a:off x="179388" y="1628775"/>
            <a:ext cx="5400675" cy="5229225"/>
          </a:xfrm>
          <a:solidFill>
            <a:schemeClr val="bg1"/>
          </a:solidFill>
          <a:ln w="76200" cap="flat" algn="ctr">
            <a:solidFill>
              <a:schemeClr val="bg1">
                <a:lumMod val="20000"/>
                <a:lumOff val="80000"/>
              </a:schemeClr>
            </a:solidFill>
          </a:ln>
        </p:spPr>
        <p:txBody>
          <a:bodyPr/>
          <a:lstStyle/>
          <a:p>
            <a:pPr algn="just">
              <a:lnSpc>
                <a:spcPct val="80000"/>
              </a:lnSpc>
            </a:pPr>
            <a:r>
              <a:rPr lang="es-AR" b="1" i="1" dirty="0">
                <a:latin typeface="Arial" panose="020B0604020202020204" pitchFamily="34" charset="0"/>
                <a:cs typeface="Arial" panose="020B0604020202020204" pitchFamily="34" charset="0"/>
              </a:rPr>
              <a:t>En Lugares cerrados se recomienda el uso de antenas sectoriales.</a:t>
            </a:r>
          </a:p>
          <a:p>
            <a:pPr algn="just">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Ubicación de la antena </a:t>
            </a:r>
          </a:p>
          <a:p>
            <a:pPr lvl="1">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2,50 mts del piso a 4 mts de altura, y estar lo mas cerca posible del área de trabajo.</a:t>
            </a:r>
          </a:p>
          <a:p>
            <a:pPr algn="just">
              <a:lnSpc>
                <a:spcPct val="80000"/>
              </a:lnSpc>
            </a:pPr>
            <a:r>
              <a:rPr lang="es-AR" b="1" i="1" dirty="0">
                <a:latin typeface="Arial" panose="020B0604020202020204" pitchFamily="34" charset="0"/>
                <a:cs typeface="Arial" panose="020B0604020202020204" pitchFamily="34" charset="0"/>
              </a:rPr>
              <a:t>Esquina del techo </a:t>
            </a:r>
          </a:p>
          <a:p>
            <a:pPr lvl="1">
              <a:lnSpc>
                <a:spcPct val="80000"/>
              </a:lnSpc>
            </a:pPr>
            <a:r>
              <a:rPr lang="es-AR" b="1" i="1" dirty="0">
                <a:latin typeface="Arial" panose="020B0604020202020204" pitchFamily="34" charset="0"/>
                <a:cs typeface="Arial" panose="020B0604020202020204" pitchFamily="34" charset="0"/>
              </a:rPr>
              <a:t>Mejor ángulo de cobertura, ya que la señal está libre de obstáculos.</a:t>
            </a:r>
            <a:endParaRPr lang="es-ES" b="1" i="1" dirty="0">
              <a:latin typeface="Arial" panose="020B0604020202020204" pitchFamily="34" charset="0"/>
              <a:cs typeface="Arial" panose="020B0604020202020204" pitchFamily="34" charset="0"/>
            </a:endParaRP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6388"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grpSp>
        <p:nvGrpSpPr>
          <p:cNvPr id="2" name="Grupo 1"/>
          <p:cNvGrpSpPr/>
          <p:nvPr/>
        </p:nvGrpSpPr>
        <p:grpSpPr>
          <a:xfrm>
            <a:off x="5742050" y="1650292"/>
            <a:ext cx="3239963" cy="4587020"/>
            <a:chOff x="5742050" y="1650292"/>
            <a:chExt cx="3239963" cy="4587020"/>
          </a:xfrm>
        </p:grpSpPr>
        <p:pic>
          <p:nvPicPr>
            <p:cNvPr id="16389" name="Picture 5" descr="untitled"/>
            <p:cNvPicPr>
              <a:picLocks noChangeAspect="1" noChangeArrowheads="1"/>
            </p:cNvPicPr>
            <p:nvPr/>
          </p:nvPicPr>
          <p:blipFill>
            <a:blip r:embed="rId3" cstate="print"/>
            <a:srcRect/>
            <a:stretch>
              <a:fillRect/>
            </a:stretch>
          </p:blipFill>
          <p:spPr bwMode="auto">
            <a:xfrm>
              <a:off x="5742050" y="1650292"/>
              <a:ext cx="3239963" cy="4587020"/>
            </a:xfrm>
            <a:prstGeom prst="rect">
              <a:avLst/>
            </a:prstGeom>
            <a:ln w="76200">
              <a:solidFill>
                <a:schemeClr val="bg1">
                  <a:lumMod val="60000"/>
                  <a:lumOff val="40000"/>
                </a:schemeClr>
              </a:solidFill>
            </a:ln>
          </p:spPr>
        </p:pic>
        <p:pic>
          <p:nvPicPr>
            <p:cNvPr id="6" name="Imagen 5"/>
            <p:cNvPicPr>
              <a:picLocks noChangeAspect="1"/>
            </p:cNvPicPr>
            <p:nvPr/>
          </p:nvPicPr>
          <p:blipFill>
            <a:blip r:embed="rId4"/>
            <a:stretch>
              <a:fillRect/>
            </a:stretch>
          </p:blipFill>
          <p:spPr>
            <a:xfrm>
              <a:off x="6732240" y="4138978"/>
              <a:ext cx="1446750" cy="1800568"/>
            </a:xfrm>
            <a:prstGeom prst="rect">
              <a:avLst/>
            </a:prstGeom>
            <a:ln w="76200">
              <a:solidFill>
                <a:schemeClr val="bg1">
                  <a:lumMod val="60000"/>
                  <a:lumOff val="40000"/>
                </a:schemeClr>
              </a:solid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61288" cy="488950"/>
          </a:xfrm>
        </p:spPr>
        <p:txBody>
          <a:bodyPr/>
          <a:lstStyle/>
          <a:p>
            <a:r>
              <a:rPr lang="en-US" sz="4000" dirty="0"/>
              <a:t>Requerimientos Funcionales</a:t>
            </a:r>
            <a:br>
              <a:rPr lang="en-US" sz="4000" dirty="0"/>
            </a:br>
            <a:r>
              <a:rPr lang="en-US" sz="4000" dirty="0" err="1"/>
              <a:t>Continuación</a:t>
            </a:r>
            <a:r>
              <a:rPr lang="en-US" sz="4000" dirty="0"/>
              <a:t> -  </a:t>
            </a:r>
            <a:r>
              <a:rPr lang="es-AR" sz="3000" b="1" u="sng" dirty="0"/>
              <a:t>Ubicación de las antenas</a:t>
            </a:r>
            <a:endParaRPr lang="es-ES" sz="3000" u="sng" dirty="0"/>
          </a:p>
        </p:txBody>
      </p:sp>
      <p:sp>
        <p:nvSpPr>
          <p:cNvPr id="17411" name="Rectangle 3"/>
          <p:cNvSpPr>
            <a:spLocks noGrp="1" noChangeArrowheads="1"/>
          </p:cNvSpPr>
          <p:nvPr>
            <p:ph type="body" sz="half" idx="4294967295"/>
          </p:nvPr>
        </p:nvSpPr>
        <p:spPr>
          <a:xfrm>
            <a:off x="1" y="1700213"/>
            <a:ext cx="4859338" cy="4824412"/>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panose="020B0604020202020204" pitchFamily="34" charset="0"/>
                <a:cs typeface="Arial" panose="020B0604020202020204" pitchFamily="34" charset="0"/>
              </a:rPr>
              <a:t>Ubicación Lateral  para un rango de transmisión amplio.</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No más de 3 antenas.</a:t>
            </a:r>
          </a:p>
          <a:p>
            <a:pPr>
              <a:lnSpc>
                <a:spcPct val="80000"/>
              </a:lnSpc>
            </a:pPr>
            <a:r>
              <a:rPr lang="es-AR" b="1" i="1" dirty="0">
                <a:latin typeface="Arial" panose="020B0604020202020204" pitchFamily="34" charset="0"/>
                <a:cs typeface="Arial" panose="020B0604020202020204" pitchFamily="34" charset="0"/>
              </a:rPr>
              <a:t>Máximo 100 mts de distancia entre antenas.</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Cable de antenas lo más corto posible y de 50 ohmios. </a:t>
            </a: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741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7413" name="Picture 5" descr="untitled"/>
          <p:cNvPicPr>
            <a:picLocks noChangeAspect="1" noChangeArrowheads="1"/>
          </p:cNvPicPr>
          <p:nvPr/>
        </p:nvPicPr>
        <p:blipFill>
          <a:blip r:embed="rId3" cstate="print"/>
          <a:srcRect/>
          <a:stretch>
            <a:fillRect/>
          </a:stretch>
        </p:blipFill>
        <p:spPr bwMode="auto">
          <a:xfrm>
            <a:off x="5003800" y="2205038"/>
            <a:ext cx="3960813" cy="3222625"/>
          </a:xfrm>
          <a:prstGeom prst="rect">
            <a:avLst/>
          </a:prstGeom>
          <a:solidFill>
            <a:schemeClr val="accent2"/>
          </a:solidFill>
          <a:ln w="76200" algn="ctr">
            <a:solidFill>
              <a:schemeClr val="bg1">
                <a:lumMod val="20000"/>
                <a:lumOff val="80000"/>
              </a:schemeClr>
            </a:solidFill>
            <a:miter lim="800000"/>
            <a:headEnd/>
            <a:tailEnd/>
          </a:ln>
        </p:spPr>
      </p:pic>
      <p:sp>
        <p:nvSpPr>
          <p:cNvPr id="231430" name="Rectangle 6"/>
          <p:cNvSpPr>
            <a:spLocks noChangeArrowheads="1"/>
          </p:cNvSpPr>
          <p:nvPr/>
        </p:nvSpPr>
        <p:spPr bwMode="auto">
          <a:xfrm>
            <a:off x="684213" y="0"/>
            <a:ext cx="7761287" cy="1412875"/>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Areas de </a:t>
            </a:r>
            <a:r>
              <a:rPr lang="en-US" sz="44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Trabajo</a:t>
            </a: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t>
            </a: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Antenas</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23850" y="0"/>
            <a:ext cx="8569325" cy="1296988"/>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8435"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8436" name="Picture 4"/>
          <p:cNvPicPr>
            <a:picLocks noGrp="1" noChangeAspect="1" noChangeArrowheads="1"/>
          </p:cNvPicPr>
          <p:nvPr>
            <p:ph type="body" sz="half" idx="4294967295"/>
          </p:nvPr>
        </p:nvPicPr>
        <p:blipFill>
          <a:blip r:embed="rId3" cstate="print"/>
          <a:srcRect/>
          <a:stretch>
            <a:fillRect/>
          </a:stretch>
        </p:blipFill>
        <p:spPr>
          <a:xfrm>
            <a:off x="323850" y="1557338"/>
            <a:ext cx="8496300" cy="5114925"/>
          </a:xfrm>
          <a:solidFill>
            <a:schemeClr val="accent2"/>
          </a:solidFill>
          <a:ln w="76200" cap="flat" algn="ctr">
            <a:solidFill>
              <a:schemeClr val="bg1">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50825" y="1981200"/>
            <a:ext cx="8713788" cy="4543425"/>
          </a:xfrm>
          <a:solidFill>
            <a:schemeClr val="accent2"/>
          </a:solidFill>
          <a:ln w="76200" cap="flat" algn="ctr">
            <a:solidFill>
              <a:schemeClr val="bg1">
                <a:lumMod val="20000"/>
                <a:lumOff val="80000"/>
              </a:schemeClr>
            </a:solidFill>
          </a:ln>
        </p:spPr>
        <p:txBody>
          <a:bodyPr/>
          <a:lstStyle/>
          <a:p>
            <a:pPr>
              <a:lnSpc>
                <a:spcPct val="80000"/>
              </a:lnSpc>
            </a:pPr>
            <a:r>
              <a:rPr lang="es-AR" sz="3600" b="1" i="1" dirty="0">
                <a:latin typeface="Arial Rounded MT Bold" pitchFamily="34" charset="0"/>
                <a:cs typeface="Times New Roman" pitchFamily="18" charset="0"/>
              </a:rPr>
              <a:t>Rendimiento</a:t>
            </a:r>
          </a:p>
          <a:p>
            <a:pPr lvl="1">
              <a:lnSpc>
                <a:spcPct val="80000"/>
              </a:lnSpc>
              <a:buFontTx/>
              <a:buChar char="•"/>
            </a:pPr>
            <a:r>
              <a:rPr lang="es-AR" sz="3600" b="1" i="1" dirty="0">
                <a:latin typeface="Arial Rounded MT Bold" pitchFamily="34" charset="0"/>
                <a:cs typeface="Times New Roman" pitchFamily="18" charset="0"/>
              </a:rPr>
              <a:t>Transmisión de multimedia.</a:t>
            </a:r>
          </a:p>
          <a:p>
            <a:pPr lvl="1">
              <a:lnSpc>
                <a:spcPct val="80000"/>
              </a:lnSpc>
              <a:buFontTx/>
              <a:buChar char="•"/>
            </a:pPr>
            <a:r>
              <a:rPr lang="es-AR" sz="3600" b="1" i="1" dirty="0">
                <a:latin typeface="Arial Rounded MT Bold" pitchFamily="34" charset="0"/>
                <a:cs typeface="Times New Roman" pitchFamily="18" charset="0"/>
              </a:rPr>
              <a:t>Manejo grandes volúmenes de datos.</a:t>
            </a:r>
          </a:p>
          <a:p>
            <a:pPr lvl="1">
              <a:lnSpc>
                <a:spcPct val="80000"/>
              </a:lnSpc>
              <a:buFontTx/>
              <a:buChar char="•"/>
            </a:pPr>
            <a:r>
              <a:rPr lang="es-AR" sz="3600" b="1" i="1" dirty="0">
                <a:latin typeface="Arial Rounded MT Bold" pitchFamily="34" charset="0"/>
                <a:cs typeface="Times New Roman" pitchFamily="18" charset="0"/>
              </a:rPr>
              <a:t>Gráficos complejos.</a:t>
            </a:r>
          </a:p>
          <a:p>
            <a:pPr>
              <a:lnSpc>
                <a:spcPct val="80000"/>
              </a:lnSpc>
            </a:pPr>
            <a:r>
              <a:rPr lang="es-AR" sz="3600" b="1" i="1" dirty="0">
                <a:solidFill>
                  <a:schemeClr val="bg1">
                    <a:lumMod val="20000"/>
                    <a:lumOff val="80000"/>
                  </a:schemeClr>
                </a:solidFill>
                <a:latin typeface="Arial Rounded MT Bold" pitchFamily="34" charset="0"/>
                <a:cs typeface="Times New Roman" pitchFamily="18" charset="0"/>
              </a:rPr>
              <a:t>Áreas de Cobertura</a:t>
            </a:r>
          </a:p>
          <a:p>
            <a:pPr lvl="1">
              <a:lnSpc>
                <a:spcPct val="80000"/>
              </a:lnSpc>
              <a:buFontTx/>
              <a:buChar char="•"/>
            </a:pPr>
            <a:r>
              <a:rPr lang="es-AR" sz="3600" b="1" i="1" dirty="0">
                <a:solidFill>
                  <a:schemeClr val="bg1">
                    <a:lumMod val="20000"/>
                    <a:lumOff val="80000"/>
                  </a:schemeClr>
                </a:solidFill>
                <a:latin typeface="Arial Rounded MT Bold" pitchFamily="34" charset="0"/>
                <a:cs typeface="Times New Roman" pitchFamily="18" charset="0"/>
              </a:rPr>
              <a:t>¿Hasta dónde debe proveer servicio?</a:t>
            </a:r>
            <a:endParaRPr lang="en-US" sz="3600" b="1" i="1" dirty="0">
              <a:solidFill>
                <a:schemeClr val="bg1">
                  <a:lumMod val="20000"/>
                  <a:lumOff val="80000"/>
                </a:schemeClr>
              </a:solidFill>
              <a:latin typeface="Arial Rounded MT Bold" pitchFamily="34" charset="0"/>
              <a:cs typeface="Times New Roman" pitchFamily="18" charset="0"/>
            </a:endParaRPr>
          </a:p>
        </p:txBody>
      </p:sp>
      <p:sp>
        <p:nvSpPr>
          <p:cNvPr id="316419" name="Rectangle 3"/>
          <p:cNvSpPr>
            <a:spLocks noGrp="1" noChangeArrowheads="1"/>
          </p:cNvSpPr>
          <p:nvPr>
            <p:ph type="title"/>
          </p:nvPr>
        </p:nvSpPr>
        <p:spPr>
          <a:xfrm>
            <a:off x="395288" y="188913"/>
            <a:ext cx="8497887" cy="15113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23850" y="1981200"/>
            <a:ext cx="8496300" cy="4471988"/>
          </a:xfrm>
          <a:solidFill>
            <a:schemeClr val="accent2"/>
          </a:solidFill>
          <a:ln w="76200" cap="flat" algn="ctr">
            <a:solidFill>
              <a:schemeClr val="bg1">
                <a:lumMod val="20000"/>
                <a:lumOff val="80000"/>
              </a:schemeClr>
            </a:solidFill>
          </a:ln>
        </p:spPr>
        <p:txBody>
          <a:bodyPr/>
          <a:lstStyle/>
          <a:p>
            <a:pPr>
              <a:lnSpc>
                <a:spcPct val="80000"/>
              </a:lnSpc>
            </a:pPr>
            <a:r>
              <a:rPr lang="es-ES" b="1" i="1" dirty="0">
                <a:solidFill>
                  <a:schemeClr val="bg1">
                    <a:lumMod val="20000"/>
                    <a:lumOff val="80000"/>
                  </a:schemeClr>
                </a:solidFill>
                <a:latin typeface="Arial Rounded MT Bold" pitchFamily="34" charset="0"/>
                <a:cs typeface="Times New Roman" pitchFamily="18" charset="0"/>
              </a:rPr>
              <a:t>Usuarios</a:t>
            </a:r>
          </a:p>
          <a:p>
            <a:pPr lvl="1">
              <a:lnSpc>
                <a:spcPct val="80000"/>
              </a:lnSpc>
              <a:buFontTx/>
              <a:buChar char="•"/>
            </a:pPr>
            <a:r>
              <a:rPr lang="es-AR" sz="3200" b="1" i="1" u="sng" dirty="0">
                <a:latin typeface="Arial Rounded MT Bold" pitchFamily="34" charset="0"/>
                <a:cs typeface="Times New Roman" pitchFamily="18" charset="0"/>
              </a:rPr>
              <a:t>Densidad: </a:t>
            </a:r>
            <a:r>
              <a:rPr lang="es-AR" sz="3200" b="1" i="1" dirty="0">
                <a:latin typeface="Arial Rounded MT Bold" pitchFamily="34" charset="0"/>
                <a:cs typeface="Times New Roman" pitchFamily="18" charset="0"/>
              </a:rPr>
              <a:t>Prestar atención sobre aglomeración de clientes en lugares específicos (salas de reuniones, cafeterías, pasillos, oficinas).</a:t>
            </a:r>
          </a:p>
          <a:p>
            <a:pPr lvl="1">
              <a:lnSpc>
                <a:spcPct val="80000"/>
              </a:lnSpc>
              <a:buFontTx/>
              <a:buChar char="•"/>
            </a:pPr>
            <a:r>
              <a:rPr lang="es-AR" sz="3200" b="1" i="1" u="sng" dirty="0">
                <a:solidFill>
                  <a:schemeClr val="bg1">
                    <a:lumMod val="20000"/>
                    <a:lumOff val="80000"/>
                  </a:schemeClr>
                </a:solidFill>
                <a:latin typeface="Arial Rounded MT Bold" pitchFamily="34" charset="0"/>
                <a:cs typeface="Times New Roman" pitchFamily="18" charset="0"/>
              </a:rPr>
              <a:t>Población: </a:t>
            </a:r>
            <a:r>
              <a:rPr lang="es-AR" sz="3200" b="1" i="1" dirty="0">
                <a:solidFill>
                  <a:schemeClr val="bg1">
                    <a:lumMod val="20000"/>
                    <a:lumOff val="80000"/>
                  </a:schemeClr>
                </a:solidFill>
                <a:latin typeface="Arial Rounded MT Bold" pitchFamily="34" charset="0"/>
                <a:cs typeface="Times New Roman" pitchFamily="18" charset="0"/>
              </a:rPr>
              <a:t>Relación de cantidad total de usuarios sobre necesidad de rendimientos de la red.</a:t>
            </a:r>
            <a:endParaRPr lang="en-US" sz="3200" b="1" i="1" dirty="0">
              <a:solidFill>
                <a:schemeClr val="bg1">
                  <a:lumMod val="20000"/>
                  <a:lumOff val="80000"/>
                </a:schemeClr>
              </a:solidFill>
              <a:latin typeface="Arial Rounded MT Bold" pitchFamily="34" charset="0"/>
              <a:cs typeface="Times New Roman" pitchFamily="18" charset="0"/>
            </a:endParaRPr>
          </a:p>
        </p:txBody>
      </p:sp>
      <p:sp>
        <p:nvSpPr>
          <p:cNvPr id="318467" name="Rectangle 3"/>
          <p:cNvSpPr>
            <a:spLocks noGrp="1" noChangeArrowheads="1"/>
          </p:cNvSpPr>
          <p:nvPr>
            <p:ph type="title"/>
          </p:nvPr>
        </p:nvSpPr>
        <p:spPr>
          <a:xfrm>
            <a:off x="395288" y="333375"/>
            <a:ext cx="8250237"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1827213"/>
            <a:ext cx="9144000" cy="5030787"/>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Rounded MT Bold" pitchFamily="34" charset="0"/>
                <a:cs typeface="Times New Roman" pitchFamily="18" charset="0"/>
              </a:rPr>
              <a:t>Características de la aplicación</a:t>
            </a:r>
          </a:p>
          <a:p>
            <a:pPr lvl="1">
              <a:lnSpc>
                <a:spcPct val="80000"/>
              </a:lnSpc>
              <a:buFontTx/>
              <a:buChar char="•"/>
            </a:pPr>
            <a:r>
              <a:rPr lang="es-AR" b="1" i="1" dirty="0">
                <a:latin typeface="Arial Rounded MT Bold" pitchFamily="34" charset="0"/>
                <a:cs typeface="Times New Roman" pitchFamily="18" charset="0"/>
              </a:rPr>
              <a:t>Analizar los tipos de aplicaciones a utilizar por medio de la red inalámbrica, para aspectos de retardos, proveer datos críticos en función del tiempo.</a:t>
            </a:r>
          </a:p>
          <a:p>
            <a:pPr>
              <a:lnSpc>
                <a:spcPct val="80000"/>
              </a:lnSpc>
            </a:pPr>
            <a:r>
              <a:rPr lang="es-AR" b="1" i="1" dirty="0">
                <a:solidFill>
                  <a:schemeClr val="bg1">
                    <a:lumMod val="20000"/>
                    <a:lumOff val="80000"/>
                  </a:schemeClr>
                </a:solidFill>
                <a:latin typeface="Arial Rounded MT Bold" pitchFamily="34" charset="0"/>
                <a:cs typeface="Times New Roman" pitchFamily="18" charset="0"/>
              </a:rPr>
              <a:t>Consideraciones ambientales</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 diferencia del cableado, las redes inalámbricas sufren de interferencia como un hecho ineludible.</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Analizar tempranamente el edificio y tipos de materiales para prever posibles pérdidas en la señal.</a:t>
            </a:r>
            <a:endParaRPr lang="en-US" b="1" i="1" dirty="0">
              <a:solidFill>
                <a:schemeClr val="bg1">
                  <a:lumMod val="20000"/>
                  <a:lumOff val="80000"/>
                </a:schemeClr>
              </a:solidFill>
              <a:latin typeface="Arial Rounded MT Bold" pitchFamily="34" charset="0"/>
              <a:cs typeface="Times New Roman" pitchFamily="18" charset="0"/>
            </a:endParaRPr>
          </a:p>
        </p:txBody>
      </p:sp>
      <p:sp>
        <p:nvSpPr>
          <p:cNvPr id="320515" name="Rectangle 3"/>
          <p:cNvSpPr>
            <a:spLocks noGrp="1" noChangeArrowheads="1"/>
          </p:cNvSpPr>
          <p:nvPr>
            <p:ph type="title"/>
          </p:nvPr>
        </p:nvSpPr>
        <p:spPr>
          <a:xfrm>
            <a:off x="125412" y="188640"/>
            <a:ext cx="8893175" cy="149225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4294967295"/>
          </p:nvPr>
        </p:nvSpPr>
        <p:spPr>
          <a:xfrm>
            <a:off x="179388" y="1989138"/>
            <a:ext cx="5328716" cy="4535487"/>
          </a:xfrm>
          <a:solidFill>
            <a:schemeClr val="accent2"/>
          </a:solidFill>
          <a:ln w="76200" cap="flat" algn="ctr">
            <a:solidFill>
              <a:schemeClr val="bg1">
                <a:lumMod val="20000"/>
                <a:lumOff val="80000"/>
              </a:schemeClr>
            </a:solidFill>
          </a:ln>
        </p:spPr>
        <p:txBody>
          <a:bodyPr/>
          <a:lstStyle/>
          <a:p>
            <a:pPr>
              <a:lnSpc>
                <a:spcPct val="80000"/>
              </a:lnSpc>
            </a:pPr>
            <a:r>
              <a:rPr lang="es-AR" sz="2400" b="1" i="1" dirty="0">
                <a:latin typeface="Arial" panose="020B0604020202020204" pitchFamily="34" charset="0"/>
                <a:cs typeface="Arial" panose="020B0604020202020204" pitchFamily="34" charset="0"/>
              </a:rPr>
              <a:t>Elementos Activos  Alámbricos e Inalámbricos.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solidFill>
                  <a:schemeClr val="bg1">
                    <a:lumMod val="20000"/>
                    <a:lumOff val="80000"/>
                  </a:schemeClr>
                </a:solidFill>
                <a:latin typeface="Arial" panose="020B0604020202020204" pitchFamily="34" charset="0"/>
                <a:cs typeface="Arial" panose="020B0604020202020204" pitchFamily="34" charset="0"/>
              </a:rPr>
              <a:t>Elementos Activos  Inalámbricos deben estar conectados a las antenas externas.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latin typeface="Arial" panose="020B0604020202020204" pitchFamily="34" charset="0"/>
                <a:cs typeface="Arial" panose="020B0604020202020204" pitchFamily="34" charset="0"/>
              </a:rPr>
              <a:t>El tipo de antena a utilizar va a depender de la ubicación del Closet telecomunicaciones, el área de trabajo a cubrir y las posibles interferencias.</a:t>
            </a:r>
            <a:endParaRPr lang="es-ES" sz="2400" b="1" i="1" dirty="0">
              <a:latin typeface="Arial" panose="020B0604020202020204" pitchFamily="34" charset="0"/>
              <a:cs typeface="Arial" panose="020B0604020202020204" pitchFamily="34" charset="0"/>
            </a:endParaRPr>
          </a:p>
        </p:txBody>
      </p:sp>
      <p:sp>
        <p:nvSpPr>
          <p:cNvPr id="22531"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2532" name="Picture 5"/>
          <p:cNvPicPr>
            <a:picLocks noChangeAspect="1" noChangeArrowheads="1"/>
          </p:cNvPicPr>
          <p:nvPr/>
        </p:nvPicPr>
        <p:blipFill>
          <a:blip r:embed="rId3" cstate="print"/>
          <a:srcRect/>
          <a:stretch>
            <a:fillRect/>
          </a:stretch>
        </p:blipFill>
        <p:spPr bwMode="auto">
          <a:xfrm>
            <a:off x="5706008" y="2132856"/>
            <a:ext cx="3240088" cy="4032250"/>
          </a:xfrm>
          <a:prstGeom prst="rect">
            <a:avLst/>
          </a:prstGeom>
          <a:solidFill>
            <a:schemeClr val="accent2"/>
          </a:solidFill>
          <a:ln w="76200" algn="ctr">
            <a:solidFill>
              <a:schemeClr val="bg1">
                <a:lumMod val="20000"/>
                <a:lumOff val="80000"/>
              </a:schemeClr>
            </a:solidFill>
            <a:miter lim="800000"/>
            <a:headEnd/>
            <a:tailEnd/>
          </a:ln>
        </p:spPr>
      </p:pic>
      <p:sp>
        <p:nvSpPr>
          <p:cNvPr id="225287" name="Rectangle 7"/>
          <p:cNvSpPr>
            <a:spLocks noGrp="1" noChangeArrowheads="1"/>
          </p:cNvSpPr>
          <p:nvPr>
            <p:ph type="title"/>
          </p:nvPr>
        </p:nvSpPr>
        <p:spPr>
          <a:xfrm>
            <a:off x="179388" y="188913"/>
            <a:ext cx="8712200" cy="11430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Closet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Telecomunicaciones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5"/>
            <a:ext cx="9144000" cy="2689225"/>
          </a:xfrm>
          <a:solidFill>
            <a:schemeClr val="bg1">
              <a:lumMod val="20000"/>
              <a:lumOff val="80000"/>
            </a:schemeClr>
          </a:solidFill>
          <a:ln w="76200">
            <a:solidFill>
              <a:schemeClr val="hlink"/>
            </a:solidFill>
          </a:ln>
        </p:spPr>
        <p:txBody>
          <a:bodyPr/>
          <a:lstStyle/>
          <a:p>
            <a:pPr marL="0" indent="0" algn="ctr">
              <a:lnSpc>
                <a:spcPct val="90000"/>
              </a:lnSpc>
              <a:buFontTx/>
              <a:buNone/>
            </a:pPr>
            <a:r>
              <a:rPr lang="es-ES" sz="2800" b="1" i="1" dirty="0">
                <a:solidFill>
                  <a:srgbClr val="333399"/>
                </a:solidFill>
                <a:latin typeface="Arial" charset="0"/>
              </a:rPr>
              <a:t> </a:t>
            </a: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2022</a:t>
            </a:r>
          </a:p>
        </p:txBody>
      </p:sp>
      <p:sp>
        <p:nvSpPr>
          <p:cNvPr id="5123" name="Rectangle 3"/>
          <p:cNvSpPr>
            <a:spLocks noGrp="1" noChangeArrowheads="1"/>
          </p:cNvSpPr>
          <p:nvPr>
            <p:ph type="ctrTitle" idx="4294967295"/>
          </p:nvPr>
        </p:nvSpPr>
        <p:spPr>
          <a:xfrm>
            <a:off x="428596" y="260648"/>
            <a:ext cx="8496300" cy="3247721"/>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322563" name="Rectangle 3"/>
          <p:cNvSpPr>
            <a:spLocks noChangeArrowheads="1"/>
          </p:cNvSpPr>
          <p:nvPr/>
        </p:nvSpPr>
        <p:spPr bwMode="auto">
          <a:xfrm>
            <a:off x="250825" y="333375"/>
            <a:ext cx="8321675" cy="1366838"/>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Closet de </a:t>
            </a:r>
            <a:r>
              <a:rPr lang="en-US" sz="40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Telecomunicaciones</a:t>
            </a:r>
            <a:endParaRPr lang="es-E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
        <p:nvSpPr>
          <p:cNvPr id="23556" name="Rectangle 4"/>
          <p:cNvSpPr>
            <a:spLocks noChangeArrowheads="1"/>
          </p:cNvSpPr>
          <p:nvPr/>
        </p:nvSpPr>
        <p:spPr bwMode="auto">
          <a:xfrm>
            <a:off x="0" y="1989138"/>
            <a:ext cx="9144000" cy="3978275"/>
          </a:xfrm>
          <a:prstGeom prst="rect">
            <a:avLst/>
          </a:prstGeom>
          <a:solidFill>
            <a:schemeClr val="accent2"/>
          </a:solidFill>
          <a:ln w="76200" algn="ctr">
            <a:solidFill>
              <a:schemeClr val="folHlink"/>
            </a:solidFill>
            <a:miter lim="800000"/>
            <a:headEnd/>
            <a:tailEnd/>
          </a:ln>
        </p:spPr>
        <p:txBody>
          <a:bodyPr/>
          <a:lstStyle/>
          <a:p>
            <a:pPr marL="342900" indent="-342900">
              <a:lnSpc>
                <a:spcPct val="80000"/>
              </a:lnSpc>
              <a:spcBef>
                <a:spcPct val="20000"/>
              </a:spcBef>
              <a:buFontTx/>
              <a:buChar char="•"/>
            </a:pPr>
            <a:r>
              <a:rPr lang="es-ES" sz="3600" b="1" i="1" dirty="0">
                <a:latin typeface="Arial Rounded MT Bold" pitchFamily="34" charset="0"/>
                <a:cs typeface="Times New Roman" pitchFamily="18" charset="0"/>
              </a:rPr>
              <a:t>Cantidad de usuarios por  Elemento Activo inalámbrico.</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Límite de estaciones en 802.11: 2.016 clientes.</a:t>
            </a:r>
          </a:p>
          <a:p>
            <a:pPr marL="742950" lvl="1" indent="-285750">
              <a:lnSpc>
                <a:spcPct val="80000"/>
              </a:lnSpc>
              <a:spcBef>
                <a:spcPct val="20000"/>
              </a:spcBef>
              <a:buFontTx/>
              <a:buChar char="•"/>
            </a:pPr>
            <a:r>
              <a:rPr lang="es-ES" sz="3200" b="1" i="1" dirty="0">
                <a:latin typeface="Arial Rounded MT Bold" pitchFamily="34" charset="0"/>
                <a:cs typeface="Times New Roman" pitchFamily="18" charset="0"/>
              </a:rPr>
              <a:t>Para óptimo servicio se recomienda una cantidad entre 30 a 35 clientes.</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Uso de telefonía de </a:t>
            </a:r>
            <a:r>
              <a:rPr lang="es-ES" sz="3200" b="1" i="1" dirty="0" err="1">
                <a:solidFill>
                  <a:schemeClr val="bg1">
                    <a:lumMod val="20000"/>
                    <a:lumOff val="80000"/>
                  </a:schemeClr>
                </a:solidFill>
                <a:latin typeface="Arial Rounded MT Bold" pitchFamily="34" charset="0"/>
                <a:cs typeface="Times New Roman" pitchFamily="18" charset="0"/>
              </a:rPr>
              <a:t>VoIP</a:t>
            </a:r>
            <a:r>
              <a:rPr lang="es-ES" sz="3200" b="1" i="1" dirty="0">
                <a:solidFill>
                  <a:schemeClr val="bg1">
                    <a:lumMod val="20000"/>
                    <a:lumOff val="80000"/>
                  </a:schemeClr>
                </a:solidFill>
                <a:latin typeface="Arial Rounded MT Bold" pitchFamily="34" charset="0"/>
                <a:cs typeface="Times New Roman" pitchFamily="18" charset="0"/>
              </a:rPr>
              <a:t> y aplicaciones multimedia  entre 10 y 15 clientes .</a:t>
            </a:r>
          </a:p>
          <a:p>
            <a:pPr marL="742950" lvl="1" indent="-285750">
              <a:lnSpc>
                <a:spcPct val="80000"/>
              </a:lnSpc>
              <a:spcBef>
                <a:spcPct val="20000"/>
              </a:spcBef>
              <a:buFontTx/>
              <a:buChar char="•"/>
            </a:pPr>
            <a:endParaRPr lang="es-ES" sz="3200" b="1" i="1" dirty="0">
              <a:solidFill>
                <a:schemeClr val="bg1">
                  <a:lumMod val="20000"/>
                  <a:lumOff val="80000"/>
                </a:schemeClr>
              </a:solidFill>
              <a:latin typeface="Arial Rounded MT Bold" pitchFamily="34"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9750" y="188913"/>
            <a:ext cx="8051800" cy="1198562"/>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Cuarto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Equipos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579" name="Rectangle 3"/>
          <p:cNvSpPr>
            <a:spLocks noGrp="1" noChangeArrowheads="1"/>
          </p:cNvSpPr>
          <p:nvPr>
            <p:ph type="body" sz="half" idx="4294967295"/>
          </p:nvPr>
        </p:nvSpPr>
        <p:spPr>
          <a:xfrm>
            <a:off x="395288" y="2276475"/>
            <a:ext cx="4464050" cy="3457575"/>
          </a:xfrm>
          <a:solidFill>
            <a:schemeClr val="accent2"/>
          </a:solidFill>
          <a:ln w="76200" cap="flat" algn="ctr">
            <a:solidFill>
              <a:schemeClr val="bg1">
                <a:lumMod val="20000"/>
                <a:lumOff val="80000"/>
              </a:schemeClr>
            </a:solidFill>
          </a:ln>
        </p:spPr>
        <p:txBody>
          <a:bodyPr/>
          <a:lstStyle/>
          <a:p>
            <a:pPr>
              <a:lnSpc>
                <a:spcPct val="80000"/>
              </a:lnSpc>
            </a:pPr>
            <a:r>
              <a:rPr lang="es-AR" sz="2800" b="1" i="1" dirty="0">
                <a:latin typeface="Arial" panose="020B0604020202020204" pitchFamily="34" charset="0"/>
                <a:cs typeface="Arial" panose="020B0604020202020204" pitchFamily="34" charset="0"/>
              </a:rPr>
              <a:t>En esta ubicación deberán alojarse los dispositivos  y elementos activos del </a:t>
            </a:r>
            <a:r>
              <a:rPr lang="es-AR" sz="2800" b="1" i="1" dirty="0" err="1">
                <a:latin typeface="Arial" panose="020B0604020202020204" pitchFamily="34" charset="0"/>
                <a:cs typeface="Arial" panose="020B0604020202020204" pitchFamily="34" charset="0"/>
              </a:rPr>
              <a:t>backbone</a:t>
            </a:r>
            <a:r>
              <a:rPr lang="es-AR" sz="2800" b="1" i="1" dirty="0">
                <a:latin typeface="Arial" panose="020B0604020202020204" pitchFamily="34" charset="0"/>
                <a:cs typeface="Arial" panose="020B0604020202020204" pitchFamily="34" charset="0"/>
              </a:rPr>
              <a:t> .</a:t>
            </a:r>
          </a:p>
          <a:p>
            <a:pPr>
              <a:lnSpc>
                <a:spcPct val="80000"/>
              </a:lnSpc>
            </a:pPr>
            <a:r>
              <a:rPr lang="es-AR" sz="2800" b="1" i="1" dirty="0">
                <a:solidFill>
                  <a:schemeClr val="bg1">
                    <a:lumMod val="20000"/>
                    <a:lumOff val="80000"/>
                  </a:schemeClr>
                </a:solidFill>
                <a:latin typeface="Arial" panose="020B0604020202020204" pitchFamily="34" charset="0"/>
                <a:cs typeface="Arial" panose="020B0604020202020204" pitchFamily="34" charset="0"/>
              </a:rPr>
              <a:t>El uso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inalámbricos  se puede dar en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Backup</a:t>
            </a:r>
            <a:r>
              <a:rPr lang="es-AR" sz="2800" b="1" i="1" dirty="0">
                <a:solidFill>
                  <a:schemeClr val="bg1">
                    <a:lumMod val="20000"/>
                    <a:lumOff val="80000"/>
                  </a:schemeClr>
                </a:solidFill>
                <a:latin typeface="Arial" panose="020B0604020202020204" pitchFamily="34" charset="0"/>
                <a:cs typeface="Arial" panose="020B0604020202020204" pitchFamily="34" charset="0"/>
              </a:rPr>
              <a:t>.</a:t>
            </a:r>
            <a:endParaRPr lang="es-ES" sz="2800" b="1" i="1" dirty="0">
              <a:solidFill>
                <a:schemeClr val="bg1">
                  <a:lumMod val="20000"/>
                  <a:lumOff val="80000"/>
                </a:schemeClr>
              </a:solidFill>
              <a:latin typeface="Arial" panose="020B0604020202020204" pitchFamily="34" charset="0"/>
              <a:cs typeface="Arial" panose="020B0604020202020204" pitchFamily="34" charset="0"/>
            </a:endParaRPr>
          </a:p>
        </p:txBody>
      </p:sp>
      <p:sp>
        <p:nvSpPr>
          <p:cNvPr id="2458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4581" name="Picture 5"/>
          <p:cNvPicPr>
            <a:picLocks noChangeAspect="1" noChangeArrowheads="1"/>
          </p:cNvPicPr>
          <p:nvPr/>
        </p:nvPicPr>
        <p:blipFill>
          <a:blip r:embed="rId3" cstate="print"/>
          <a:srcRect/>
          <a:stretch>
            <a:fillRect/>
          </a:stretch>
        </p:blipFill>
        <p:spPr bwMode="auto">
          <a:xfrm>
            <a:off x="5076825" y="2133600"/>
            <a:ext cx="3816350" cy="3600450"/>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68313" y="260350"/>
            <a:ext cx="8207375"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Cuarto de entrada de Servicios.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5603" name="Rectangle 3"/>
          <p:cNvSpPr>
            <a:spLocks noGrp="1" noChangeArrowheads="1"/>
          </p:cNvSpPr>
          <p:nvPr>
            <p:ph type="body" sz="half" idx="4294967295"/>
          </p:nvPr>
        </p:nvSpPr>
        <p:spPr>
          <a:xfrm>
            <a:off x="395288" y="1989138"/>
            <a:ext cx="8424862" cy="4108450"/>
          </a:xfrm>
          <a:solidFill>
            <a:schemeClr val="accent2"/>
          </a:solidFill>
          <a:ln w="76200" cap="flat" algn="ctr">
            <a:solidFill>
              <a:schemeClr val="folHlink"/>
            </a:solidFill>
          </a:ln>
        </p:spPr>
        <p:txBody>
          <a:bodyPr/>
          <a:lstStyle/>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La entrada a las servicios del edificio es el punto en el cual el cableado externo  ingresa dentro del edificio. </a:t>
            </a:r>
          </a:p>
          <a:p>
            <a:pPr>
              <a:lnSpc>
                <a:spcPct val="80000"/>
              </a:lnSpc>
            </a:pPr>
            <a:r>
              <a:rPr lang="es-AR" sz="2800" b="1" i="1" dirty="0">
                <a:latin typeface="Arial Rounded MT Bold" pitchFamily="34" charset="0"/>
                <a:cs typeface="Times New Roman" pitchFamily="18" charset="0"/>
              </a:rPr>
              <a:t>Cableado Eléctrico  y Masa  - Alámbricos</a:t>
            </a:r>
          </a:p>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Interfaz con el cableado vertical (backbone).</a:t>
            </a:r>
          </a:p>
          <a:p>
            <a:pPr>
              <a:lnSpc>
                <a:spcPct val="80000"/>
              </a:lnSpc>
            </a:pPr>
            <a:r>
              <a:rPr lang="es-AR" sz="2800" b="1" i="1" dirty="0">
                <a:latin typeface="Arial Rounded MT Bold" pitchFamily="34" charset="0"/>
                <a:cs typeface="Times New Roman" pitchFamily="18" charset="0"/>
              </a:rPr>
              <a:t>No existen dispositivos inalámbricos que reemplacen o que convivan con el cuarto de entrada de servicios (Backbone Inalámbrico). </a:t>
            </a:r>
            <a:endParaRPr lang="es-ES" sz="2800" b="1" i="1" dirty="0">
              <a:latin typeface="Arial Rounded MT Bold" pitchFamily="34" charset="0"/>
              <a:cs typeface="Times New Roman" pitchFamily="18" charset="0"/>
            </a:endParaRPr>
          </a:p>
          <a:p>
            <a:pPr>
              <a:lnSpc>
                <a:spcPct val="80000"/>
              </a:lnSpc>
            </a:pPr>
            <a:endParaRPr lang="es-ES" sz="2800" b="1" i="1" dirty="0">
              <a:latin typeface="Arial Rounded MT Bold" pitchFamily="34" charset="0"/>
              <a:cs typeface="Times New Roman" pitchFamily="18" charset="0"/>
            </a:endParaRPr>
          </a:p>
        </p:txBody>
      </p:sp>
      <p:sp>
        <p:nvSpPr>
          <p:cNvPr id="25604"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50825" y="188913"/>
            <a:ext cx="8424863" cy="17272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Materiales</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Grado</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6627"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6628" name="Picture 4" descr="untitled"/>
          <p:cNvPicPr>
            <a:picLocks noChangeAspect="1" noChangeArrowheads="1"/>
          </p:cNvPicPr>
          <p:nvPr/>
        </p:nvPicPr>
        <p:blipFill>
          <a:blip r:embed="rId3" cstate="print"/>
          <a:srcRect/>
          <a:stretch>
            <a:fillRect/>
          </a:stretch>
        </p:blipFill>
        <p:spPr bwMode="auto">
          <a:xfrm>
            <a:off x="250825" y="2205038"/>
            <a:ext cx="8569325" cy="4392612"/>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23850" y="260350"/>
            <a:ext cx="8280400" cy="12239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Elementos que la producen</a:t>
            </a:r>
            <a:endParaRPr lang="es-E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7651"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27652" name="Rectangle 4"/>
          <p:cNvSpPr>
            <a:spLocks noChangeArrowheads="1"/>
          </p:cNvSpPr>
          <p:nvPr/>
        </p:nvSpPr>
        <p:spPr bwMode="auto">
          <a:xfrm>
            <a:off x="755650" y="2133600"/>
            <a:ext cx="7560766" cy="4108450"/>
          </a:xfrm>
          <a:prstGeom prst="rect">
            <a:avLst/>
          </a:prstGeom>
          <a:solidFill>
            <a:schemeClr val="accent2"/>
          </a:solidFill>
          <a:ln w="76200" algn="ctr">
            <a:solidFill>
              <a:schemeClr val="bg1">
                <a:lumMod val="20000"/>
                <a:lumOff val="80000"/>
              </a:schemeClr>
            </a:solidFill>
            <a:miter lim="800000"/>
            <a:headEnd/>
            <a:tailEnd/>
          </a:ln>
        </p:spPr>
        <p:txBody>
          <a:bodyPr/>
          <a:lstStyle/>
          <a:p>
            <a:pPr marL="342900" indent="-342900">
              <a:lnSpc>
                <a:spcPct val="80000"/>
              </a:lnSpc>
              <a:spcBef>
                <a:spcPct val="20000"/>
              </a:spcBef>
              <a:buFontTx/>
              <a:buChar char="•"/>
            </a:pPr>
            <a:r>
              <a:rPr lang="es-AR" sz="4400" b="1" i="1" dirty="0">
                <a:latin typeface="Arial" panose="020B0604020202020204" pitchFamily="34" charset="0"/>
                <a:cs typeface="Arial" panose="020B0604020202020204" pitchFamily="34" charset="0"/>
              </a:rPr>
              <a:t>Bluetooth.</a:t>
            </a:r>
            <a:r>
              <a:rPr lang="en-US" sz="4400" b="1" i="1" dirty="0">
                <a:latin typeface="Arial" panose="020B0604020202020204" pitchFamily="34" charset="0"/>
                <a:cs typeface="Arial" panose="020B0604020202020204" pitchFamily="34" charset="0"/>
              </a:rPr>
              <a:t> </a:t>
            </a: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Hornos Microondas.</a:t>
            </a:r>
          </a:p>
          <a:p>
            <a:pPr marL="342900" indent="-342900">
              <a:lnSpc>
                <a:spcPct val="80000"/>
              </a:lnSpc>
              <a:spcBef>
                <a:spcPct val="20000"/>
              </a:spcBef>
              <a:buFontTx/>
              <a:buChar char="•"/>
            </a:pPr>
            <a:r>
              <a:rPr lang="es-ES" sz="4400" b="1" i="1" dirty="0">
                <a:latin typeface="Arial" panose="020B0604020202020204" pitchFamily="34" charset="0"/>
                <a:cs typeface="Arial" panose="020B0604020202020204" pitchFamily="34" charset="0"/>
              </a:rPr>
              <a:t>Teléfonos inalámbricos.</a:t>
            </a: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Otras redes WLAN.</a:t>
            </a:r>
            <a:r>
              <a:rPr lang="en-US" sz="4400" b="1" i="1" dirty="0">
                <a:solidFill>
                  <a:schemeClr val="bg1">
                    <a:lumMod val="20000"/>
                    <a:lumOff val="80000"/>
                  </a:schemeClr>
                </a:solidFill>
                <a:latin typeface="Arial" panose="020B0604020202020204" pitchFamily="34" charset="0"/>
                <a:cs typeface="Arial" panose="020B0604020202020204" pitchFamily="34" charset="0"/>
              </a:rPr>
              <a:t> </a:t>
            </a:r>
            <a:endParaRPr lang="es-ES" sz="4400" b="1" i="1" dirty="0">
              <a:solidFill>
                <a:schemeClr val="bg1">
                  <a:lumMod val="20000"/>
                  <a:lumOff val="80000"/>
                </a:schemeClr>
              </a:solidFill>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9538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17ED0A-703F-4EEA-945F-0B7097187B92}" type="slidenum">
              <a:rPr lang="en-US" sz="1400">
                <a:latin typeface="+mn-lt"/>
              </a:rPr>
              <a:pPr algn="r">
                <a:defRPr/>
              </a:pPr>
              <a:t>26</a:t>
            </a:fld>
            <a:endParaRPr lang="en-US" sz="1400">
              <a:latin typeface="+mn-lt"/>
            </a:endParaRPr>
          </a:p>
        </p:txBody>
      </p:sp>
      <p:graphicFrame>
        <p:nvGraphicFramePr>
          <p:cNvPr id="102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7" name="Diapositiva" r:id="rId3" imgW="4572000" imgH="3429000" progId="PowerPoint.Slide.8">
                  <p:embed/>
                </p:oleObj>
              </mc:Choice>
              <mc:Fallback>
                <p:oleObj name="Diapositiva" r:id="rId3" imgW="4572000" imgH="3429000" progId="PowerPoint.Slide.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304800"/>
            <a:ext cx="9144000" cy="2260104"/>
          </a:xfrm>
          <a:solidFill>
            <a:schemeClr val="bg1">
              <a:lumMod val="20000"/>
              <a:lumOff val="80000"/>
            </a:schemeClr>
          </a:solidFill>
          <a:ln w="38100">
            <a:solidFill>
              <a:schemeClr val="folHlink"/>
            </a:solidFill>
          </a:ln>
        </p:spPr>
        <p:txBody>
          <a:bodyPr/>
          <a:lstStyle/>
          <a:p>
            <a:r>
              <a:rPr lang="es-AR" sz="5400" b="1" i="1" u="sng" dirty="0">
                <a:solidFill>
                  <a:schemeClr val="accent2">
                    <a:lumMod val="75000"/>
                    <a:lumOff val="25000"/>
                  </a:schemeClr>
                </a:solidFill>
                <a:latin typeface="Arial" charset="0"/>
              </a:rPr>
              <a:t>Tecnología de Redes 2634</a:t>
            </a:r>
            <a:br>
              <a:rPr lang="es-AR" sz="5400" b="1" i="1" u="sng" dirty="0">
                <a:solidFill>
                  <a:schemeClr val="accent2">
                    <a:lumMod val="75000"/>
                    <a:lumOff val="25000"/>
                  </a:schemeClr>
                </a:solidFill>
                <a:latin typeface="Arial" charset="0"/>
              </a:rPr>
            </a:br>
            <a:r>
              <a:rPr lang="es-AR" b="1" i="1" u="sng" dirty="0">
                <a:solidFill>
                  <a:schemeClr val="accent2">
                    <a:lumMod val="75000"/>
                    <a:lumOff val="25000"/>
                  </a:schemeClr>
                </a:solidFill>
                <a:latin typeface="Arial" charset="0"/>
              </a:rPr>
              <a:t>Introducción a las Comunicaciones 3007</a:t>
            </a:r>
            <a:endParaRPr lang="es-ES_tradnl" b="1" i="1" dirty="0">
              <a:solidFill>
                <a:schemeClr val="accent2">
                  <a:lumMod val="75000"/>
                  <a:lumOff val="25000"/>
                </a:schemeClr>
              </a:solidFill>
              <a:latin typeface="Arial" charset="0"/>
            </a:endParaRPr>
          </a:p>
        </p:txBody>
      </p:sp>
      <p:sp>
        <p:nvSpPr>
          <p:cNvPr id="38915" name="Rectangle 3"/>
          <p:cNvSpPr>
            <a:spLocks noGrp="1" noChangeArrowheads="1"/>
          </p:cNvSpPr>
          <p:nvPr>
            <p:ph type="subTitle" idx="1"/>
          </p:nvPr>
        </p:nvSpPr>
        <p:spPr>
          <a:xfrm>
            <a:off x="1403648" y="2996952"/>
            <a:ext cx="6400800" cy="3022848"/>
          </a:xfrm>
          <a:solidFill>
            <a:schemeClr val="bg1">
              <a:lumMod val="20000"/>
              <a:lumOff val="80000"/>
            </a:schemeClr>
          </a:solidFill>
          <a:ln w="76200" cap="flat" algn="ctr">
            <a:solidFill>
              <a:schemeClr val="bg1">
                <a:lumMod val="75000"/>
              </a:schemeClr>
            </a:solidFill>
          </a:ln>
        </p:spPr>
        <p:txBody>
          <a:bodyPr anchor="ctr"/>
          <a:lstStyle/>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El Cableado Estructurado y los Medios Inalámbricos</a:t>
            </a:r>
          </a:p>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2022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156054"/>
            <a:ext cx="7900367" cy="1340767"/>
          </a:xfrm>
          <a:solidFill>
            <a:schemeClr val="bg1">
              <a:lumMod val="20000"/>
              <a:lumOff val="80000"/>
            </a:schemeClr>
          </a:solidFill>
          <a:ln w="38100" cap="flat" algn="ctr">
            <a:solidFill>
              <a:schemeClr val="bg1">
                <a:lumMod val="75000"/>
              </a:schemeClr>
            </a:solidFill>
          </a:ln>
        </p:spPr>
        <p:txBody>
          <a:bodyPr/>
          <a:lstStyle/>
          <a:p>
            <a:pPr>
              <a:defRPr/>
            </a:pP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Redes Inalámbricas</a:t>
            </a:r>
            <a:b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Consideraciones</a:t>
            </a:r>
          </a:p>
        </p:txBody>
      </p:sp>
      <p:sp>
        <p:nvSpPr>
          <p:cNvPr id="245763" name="Rectangle 3"/>
          <p:cNvSpPr>
            <a:spLocks noGrp="1" noChangeArrowheads="1"/>
          </p:cNvSpPr>
          <p:nvPr>
            <p:ph type="body" idx="1"/>
          </p:nvPr>
        </p:nvSpPr>
        <p:spPr>
          <a:xfrm>
            <a:off x="0" y="1529407"/>
            <a:ext cx="9001125" cy="5211961"/>
          </a:xfrm>
          <a:solidFill>
            <a:schemeClr val="bg1">
              <a:lumMod val="20000"/>
              <a:lumOff val="80000"/>
            </a:schemeClr>
          </a:solidFill>
          <a:ln w="76200" cap="flat" algn="ctr">
            <a:solidFill>
              <a:schemeClr val="bg1">
                <a:lumMod val="75000"/>
              </a:schemeClr>
            </a:solidFill>
          </a:ln>
        </p:spPr>
        <p:txBody>
          <a:bodyPr anchor="ctr"/>
          <a:lstStyle/>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Las redes inalámbricas están lejos de suplantar al cableado estructurado.</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La claridad de la señal es un factor muy importante, por eso la importancia de los obstáculos y las interferencias.</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Existen determinados materiales de construcción utilizados en edificios y estructuras, además del terreno local, que limitan la cobertura efectiva.</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En ciertos lugares no son implementadas por factores de seguridad.</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Son fáciles de instalar y fáciles de escalar.</a:t>
            </a:r>
          </a:p>
          <a:p>
            <a:pPr marL="0" indent="0">
              <a:spcBef>
                <a:spcPct val="0"/>
              </a:spcBef>
              <a:defRPr/>
            </a:pPr>
            <a:endParaRPr lang="es-ES" sz="2800" b="1" i="1" dirty="0">
              <a:solidFill>
                <a:schemeClr val="accent2">
                  <a:lumMod val="75000"/>
                  <a:lumOff val="25000"/>
                </a:schemeClr>
              </a:solidFill>
              <a:effectLst>
                <a:outerShdw blurRad="38100" dist="38100" dir="2700000" algn="tl">
                  <a:srgbClr val="00000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025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23850" y="1557338"/>
            <a:ext cx="8496300" cy="4465637"/>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Puntos de Acceso</a:t>
            </a:r>
          </a:p>
        </p:txBody>
      </p:sp>
      <p:grpSp>
        <p:nvGrpSpPr>
          <p:cNvPr id="5" name="Grupo 4"/>
          <p:cNvGrpSpPr/>
          <p:nvPr/>
        </p:nvGrpSpPr>
        <p:grpSpPr>
          <a:xfrm>
            <a:off x="827584" y="2205038"/>
            <a:ext cx="7586849" cy="3289300"/>
            <a:chOff x="827584" y="2205038"/>
            <a:chExt cx="7586849" cy="3289300"/>
          </a:xfrm>
        </p:grpSpPr>
        <p:grpSp>
          <p:nvGrpSpPr>
            <p:cNvPr id="3" name="Grupo 2"/>
            <p:cNvGrpSpPr/>
            <p:nvPr/>
          </p:nvGrpSpPr>
          <p:grpSpPr>
            <a:xfrm>
              <a:off x="827584" y="2205038"/>
              <a:ext cx="7560840" cy="3289300"/>
              <a:chOff x="827584" y="2205038"/>
              <a:chExt cx="7560840" cy="3289300"/>
            </a:xfrm>
          </p:grpSpPr>
          <p:pic>
            <p:nvPicPr>
              <p:cNvPr id="8196" name="Picture 4"/>
              <p:cNvPicPr>
                <a:picLocks noChangeAspect="1" noChangeArrowheads="1"/>
              </p:cNvPicPr>
              <p:nvPr/>
            </p:nvPicPr>
            <p:blipFill>
              <a:blip r:embed="rId3" cstate="print"/>
              <a:srcRect/>
              <a:stretch>
                <a:fillRect/>
              </a:stretch>
            </p:blipFill>
            <p:spPr bwMode="auto">
              <a:xfrm>
                <a:off x="827584" y="2205038"/>
                <a:ext cx="7560840" cy="3289300"/>
              </a:xfrm>
              <a:prstGeom prst="rect">
                <a:avLst/>
              </a:prstGeom>
              <a:noFill/>
              <a:ln w="9525">
                <a:noFill/>
                <a:miter lim="800000"/>
                <a:headEnd/>
                <a:tailEnd/>
              </a:ln>
            </p:spPr>
          </p:pic>
          <p:pic>
            <p:nvPicPr>
              <p:cNvPr id="2" name="Imagen 1"/>
              <p:cNvPicPr>
                <a:picLocks noChangeAspect="1"/>
              </p:cNvPicPr>
              <p:nvPr/>
            </p:nvPicPr>
            <p:blipFill>
              <a:blip r:embed="rId4"/>
              <a:stretch>
                <a:fillRect/>
              </a:stretch>
            </p:blipFill>
            <p:spPr>
              <a:xfrm>
                <a:off x="2195736" y="2377493"/>
                <a:ext cx="1657550" cy="1393131"/>
              </a:xfrm>
              <a:prstGeom prst="rect">
                <a:avLst/>
              </a:prstGeom>
            </p:spPr>
          </p:pic>
        </p:grpSp>
        <p:sp>
          <p:nvSpPr>
            <p:cNvPr id="4" name="Rectángulo 3"/>
            <p:cNvSpPr/>
            <p:nvPr/>
          </p:nvSpPr>
          <p:spPr>
            <a:xfrm>
              <a:off x="1547664" y="472514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8" name="Rectángulo 7"/>
            <p:cNvSpPr/>
            <p:nvPr/>
          </p:nvSpPr>
          <p:spPr>
            <a:xfrm>
              <a:off x="4129211" y="4368949"/>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9" name="Rectángulo 8"/>
            <p:cNvSpPr/>
            <p:nvPr/>
          </p:nvSpPr>
          <p:spPr>
            <a:xfrm>
              <a:off x="6336620" y="387607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0" y="188912"/>
            <a:ext cx="9144000" cy="133667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9219" name="Rectangle 3"/>
          <p:cNvSpPr>
            <a:spLocks noGrp="1" noChangeArrowheads="1"/>
          </p:cNvSpPr>
          <p:nvPr>
            <p:ph type="body" idx="1"/>
          </p:nvPr>
        </p:nvSpPr>
        <p:spPr>
          <a:xfrm>
            <a:off x="685800" y="1981200"/>
            <a:ext cx="7772400" cy="4543425"/>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a:t>
            </a:r>
            <a:r>
              <a:rPr lang="es-ES" sz="2800" b="1" i="1">
                <a:latin typeface="Arial" panose="020B0604020202020204" pitchFamily="34" charset="0"/>
                <a:cs typeface="Arial" panose="020B0604020202020204" pitchFamily="34" charset="0"/>
              </a:rPr>
              <a:t>Puntos de extensión</a:t>
            </a:r>
            <a:endParaRPr lang="en-US" sz="2800" b="1" i="1">
              <a:latin typeface="Arial" panose="020B0604020202020204" pitchFamily="34" charset="0"/>
              <a:cs typeface="Arial" panose="020B0604020202020204" pitchFamily="34" charset="0"/>
            </a:endParaRPr>
          </a:p>
        </p:txBody>
      </p:sp>
      <p:grpSp>
        <p:nvGrpSpPr>
          <p:cNvPr id="3" name="Grupo 2"/>
          <p:cNvGrpSpPr/>
          <p:nvPr/>
        </p:nvGrpSpPr>
        <p:grpSpPr>
          <a:xfrm>
            <a:off x="1042988" y="2924175"/>
            <a:ext cx="6842125" cy="3144838"/>
            <a:chOff x="1042988" y="2924175"/>
            <a:chExt cx="6842125" cy="3144838"/>
          </a:xfrm>
        </p:grpSpPr>
        <p:pic>
          <p:nvPicPr>
            <p:cNvPr id="9220" name="Picture 4" descr="EP"/>
            <p:cNvPicPr>
              <a:picLocks noChangeAspect="1" noChangeArrowheads="1"/>
            </p:cNvPicPr>
            <p:nvPr/>
          </p:nvPicPr>
          <p:blipFill>
            <a:blip r:embed="rId3" cstate="print"/>
            <a:srcRect/>
            <a:stretch>
              <a:fillRect/>
            </a:stretch>
          </p:blipFill>
          <p:spPr bwMode="auto">
            <a:xfrm>
              <a:off x="1042988" y="2924175"/>
              <a:ext cx="6842125" cy="3144838"/>
            </a:xfrm>
            <a:prstGeom prst="rect">
              <a:avLst/>
            </a:prstGeom>
            <a:noFill/>
            <a:ln w="9525">
              <a:noFill/>
              <a:miter lim="800000"/>
              <a:headEnd/>
              <a:tailEnd/>
            </a:ln>
          </p:spPr>
        </p:pic>
        <p:sp>
          <p:nvSpPr>
            <p:cNvPr id="2" name="Rectángulo 1"/>
            <p:cNvSpPr/>
            <p:nvPr/>
          </p:nvSpPr>
          <p:spPr>
            <a:xfrm>
              <a:off x="3995936" y="4068246"/>
              <a:ext cx="3082895" cy="369332"/>
            </a:xfrm>
            <a:prstGeom prst="rect">
              <a:avLst/>
            </a:prstGeom>
          </p:spPr>
          <p:txBody>
            <a:bodyPr wrap="none">
              <a:spAutoFit/>
            </a:bodyPr>
            <a:lstStyle/>
            <a:p>
              <a:r>
                <a:rPr lang="es-ES" sz="1800" dirty="0">
                  <a:solidFill>
                    <a:srgbClr val="222222"/>
                  </a:solidFill>
                  <a:latin typeface="Arial" panose="020B0604020202020204" pitchFamily="34" charset="0"/>
                </a:rPr>
                <a:t>Extended Service Set (ESS)</a:t>
              </a:r>
              <a:endParaRPr lang="es-ES" sz="18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1520" y="260350"/>
            <a:ext cx="8205093" cy="14192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0243" name="Rectangle 3"/>
          <p:cNvSpPr>
            <a:spLocks noGrp="1" noChangeArrowheads="1"/>
          </p:cNvSpPr>
          <p:nvPr>
            <p:ph type="body" idx="1"/>
          </p:nvPr>
        </p:nvSpPr>
        <p:spPr>
          <a:xfrm>
            <a:off x="395288" y="1981200"/>
            <a:ext cx="8424862" cy="4256088"/>
          </a:xfrm>
          <a:solidFill>
            <a:schemeClr val="accent2"/>
          </a:solidFill>
          <a:ln w="76200" cap="flat" algn="ctr">
            <a:solidFill>
              <a:schemeClr val="bg1">
                <a:lumMod val="75000"/>
              </a:schemeClr>
            </a:solidFill>
          </a:ln>
        </p:spPr>
        <p:txBody>
          <a:bodyPr/>
          <a:lstStyle/>
          <a:p>
            <a:pPr algn="just"/>
            <a:r>
              <a:rPr lang="es-AR" sz="2800" b="1" i="1" dirty="0">
                <a:latin typeface="Arial" panose="020B0604020202020204" pitchFamily="34" charset="0"/>
                <a:cs typeface="Arial" panose="020B0604020202020204" pitchFamily="34" charset="0"/>
              </a:rPr>
              <a:t>Infraestructura</a:t>
            </a:r>
            <a:r>
              <a:rPr lang="en-US" sz="2800" b="1" i="1" dirty="0">
                <a:latin typeface="Arial" panose="020B0604020202020204" pitchFamily="34" charset="0"/>
                <a:cs typeface="Arial" panose="020B0604020202020204" pitchFamily="34" charset="0"/>
              </a:rPr>
              <a:t> -</a:t>
            </a:r>
            <a:r>
              <a:rPr lang="es-ES" sz="2800" b="1" i="1" dirty="0">
                <a:latin typeface="Arial" panose="020B0604020202020204" pitchFamily="34" charset="0"/>
                <a:cs typeface="Arial" panose="020B0604020202020204" pitchFamily="34" charset="0"/>
              </a:rPr>
              <a:t> Antenas Direccionales</a:t>
            </a:r>
            <a:endParaRPr lang="en-US" sz="2800" b="1" i="1" dirty="0">
              <a:latin typeface="Arial" panose="020B0604020202020204" pitchFamily="34" charset="0"/>
              <a:cs typeface="Arial" panose="020B0604020202020204" pitchFamily="34" charset="0"/>
            </a:endParaRPr>
          </a:p>
        </p:txBody>
      </p:sp>
      <p:pic>
        <p:nvPicPr>
          <p:cNvPr id="10244" name="Picture 4"/>
          <p:cNvPicPr>
            <a:picLocks noChangeAspect="1" noChangeArrowheads="1"/>
          </p:cNvPicPr>
          <p:nvPr/>
        </p:nvPicPr>
        <p:blipFill>
          <a:blip r:embed="rId3" cstate="print"/>
          <a:srcRect/>
          <a:stretch>
            <a:fillRect/>
          </a:stretch>
        </p:blipFill>
        <p:spPr bwMode="auto">
          <a:xfrm>
            <a:off x="971550" y="2852738"/>
            <a:ext cx="7200900" cy="31908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1066800" indent="-1066800"/>
            <a:r>
              <a:rPr lang="es-AR"/>
              <a:t>Posibles estructuras de una WLAN</a:t>
            </a:r>
            <a:br>
              <a:rPr lang="en-US"/>
            </a:br>
            <a:endParaRPr lang="en-US"/>
          </a:p>
        </p:txBody>
      </p:sp>
      <p:sp>
        <p:nvSpPr>
          <p:cNvPr id="11267" name="Rectangle 3"/>
          <p:cNvSpPr>
            <a:spLocks noGrp="1" noChangeArrowheads="1"/>
          </p:cNvSpPr>
          <p:nvPr>
            <p:ph type="body" idx="1"/>
          </p:nvPr>
        </p:nvSpPr>
        <p:spPr>
          <a:xfrm>
            <a:off x="250825" y="1981200"/>
            <a:ext cx="8642350" cy="4471988"/>
          </a:xfrm>
          <a:solidFill>
            <a:schemeClr val="accent2"/>
          </a:solidFill>
          <a:ln w="76200" cap="flat" algn="ctr">
            <a:solidFill>
              <a:schemeClr val="bg1">
                <a:lumMod val="60000"/>
                <a:lumOff val="40000"/>
              </a:schemeClr>
            </a:solidFill>
          </a:ln>
        </p:spPr>
        <p:txBody>
          <a:bodyPr/>
          <a:lstStyle/>
          <a:p>
            <a:pPr algn="just"/>
            <a:r>
              <a:rPr lang="es-AR" sz="2800" b="1" i="1">
                <a:latin typeface="Arial Rounded MT Bold" pitchFamily="34" charset="0"/>
                <a:cs typeface="Times New Roman" pitchFamily="18" charset="0"/>
              </a:rPr>
              <a:t>Ad - Hoc</a:t>
            </a:r>
            <a:endParaRPr lang="en-US" sz="2800" b="1" i="1">
              <a:latin typeface="Arial Rounded MT Bold" pitchFamily="34" charset="0"/>
              <a:cs typeface="Times New Roman" pitchFamily="18" charset="0"/>
            </a:endParaRPr>
          </a:p>
        </p:txBody>
      </p:sp>
      <p:pic>
        <p:nvPicPr>
          <p:cNvPr id="11268" name="Picture 4"/>
          <p:cNvPicPr>
            <a:picLocks noChangeAspect="1" noChangeArrowheads="1"/>
          </p:cNvPicPr>
          <p:nvPr/>
        </p:nvPicPr>
        <p:blipFill>
          <a:blip r:embed="rId3" cstate="print"/>
          <a:srcRect/>
          <a:stretch>
            <a:fillRect/>
          </a:stretch>
        </p:blipFill>
        <p:spPr bwMode="auto">
          <a:xfrm>
            <a:off x="827088" y="2565400"/>
            <a:ext cx="7561262" cy="3502025"/>
          </a:xfrm>
          <a:prstGeom prst="rect">
            <a:avLst/>
          </a:prstGeom>
          <a:noFill/>
          <a:ln w="9525">
            <a:noFill/>
            <a:miter lim="800000"/>
            <a:headEnd/>
            <a:tailEnd/>
          </a:ln>
        </p:spPr>
      </p:pic>
      <p:sp>
        <p:nvSpPr>
          <p:cNvPr id="215045" name="Rectangle 5"/>
          <p:cNvSpPr>
            <a:spLocks noChangeArrowheads="1"/>
          </p:cNvSpPr>
          <p:nvPr/>
        </p:nvSpPr>
        <p:spPr bwMode="auto">
          <a:xfrm>
            <a:off x="396875" y="164843"/>
            <a:ext cx="8350250" cy="1341438"/>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WLAN Topologías </a:t>
            </a:r>
            <a:b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Modos de Operación</a:t>
            </a:r>
            <a:endParaRPr lang="en-US"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188913"/>
            <a:ext cx="7761288" cy="1223962"/>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2291" name="Rectangle 3"/>
          <p:cNvSpPr>
            <a:spLocks noGrp="1" noChangeArrowheads="1"/>
          </p:cNvSpPr>
          <p:nvPr>
            <p:ph type="body" sz="half" idx="4294967295"/>
          </p:nvPr>
        </p:nvSpPr>
        <p:spPr>
          <a:xfrm>
            <a:off x="323850" y="1989138"/>
            <a:ext cx="8569325" cy="4464050"/>
          </a:xfrm>
          <a:solidFill>
            <a:schemeClr val="accent2"/>
          </a:solidFill>
          <a:ln w="76200" cap="flat" algn="ctr">
            <a:solidFill>
              <a:schemeClr val="bg1">
                <a:lumMod val="60000"/>
                <a:lumOff val="40000"/>
              </a:schemeClr>
            </a:solidFill>
          </a:ln>
        </p:spPr>
        <p:txBody>
          <a:bodyPr/>
          <a:lstStyle/>
          <a:p>
            <a:pPr algn="just"/>
            <a:r>
              <a:rPr lang="es-AR" sz="2800" b="1" i="1" dirty="0">
                <a:latin typeface="Arial" panose="020B0604020202020204" pitchFamily="34" charset="0"/>
                <a:cs typeface="Arial" panose="020B0604020202020204" pitchFamily="34" charset="0"/>
              </a:rPr>
              <a:t>El área de trabajo si puede ser implementada con dispositivos inalámbricos.</a:t>
            </a:r>
          </a:p>
          <a:p>
            <a:pPr algn="just"/>
            <a:r>
              <a:rPr lang="es-AR" sz="2800" b="1" i="1" dirty="0">
                <a:latin typeface="Arial" panose="020B0604020202020204" pitchFamily="34" charset="0"/>
                <a:cs typeface="Arial" panose="020B0604020202020204" pitchFamily="34" charset="0"/>
              </a:rPr>
              <a:t>El Elemento Activo de debería ubicarse en el Closet de Telecomunicaciones.</a:t>
            </a:r>
          </a:p>
          <a:p>
            <a:pPr algn="just"/>
            <a:r>
              <a:rPr lang="es-AR" sz="2800" b="1" i="1" dirty="0">
                <a:latin typeface="Arial" panose="020B0604020202020204" pitchFamily="34" charset="0"/>
                <a:cs typeface="Arial" panose="020B0604020202020204" pitchFamily="34" charset="0"/>
              </a:rPr>
              <a:t>Las placas de red inalámbricas se conectan a antenas inalámbricas y estás al Elemento Activo.</a:t>
            </a:r>
            <a:endParaRPr lang="es-ES" sz="2800" b="1" i="1" dirty="0">
              <a:latin typeface="Arial" panose="020B0604020202020204" pitchFamily="34" charset="0"/>
              <a:cs typeface="Arial" panose="020B0604020202020204" pitchFamily="34" charset="0"/>
            </a:endParaRPr>
          </a:p>
        </p:txBody>
      </p:sp>
      <p:sp>
        <p:nvSpPr>
          <p:cNvPr id="1229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1897</TotalTime>
  <Words>1286</Words>
  <Application>Microsoft Office PowerPoint</Application>
  <PresentationFormat>Carta (216 x 279 mm)</PresentationFormat>
  <Paragraphs>153</Paragraphs>
  <Slides>26</Slides>
  <Notes>24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3" baseType="lpstr">
      <vt:lpstr>Arial</vt:lpstr>
      <vt:lpstr>Arial Rounded MT Bold</vt:lpstr>
      <vt:lpstr>Calibri</vt:lpstr>
      <vt:lpstr>Times New Roman</vt:lpstr>
      <vt:lpstr>Verdana</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Redes Inalámbricas Consideraciones</vt:lpstr>
      <vt:lpstr>WLAN Topologías  Modos de Operación</vt:lpstr>
      <vt:lpstr>WLAN Topologías  Modos de Operación</vt:lpstr>
      <vt:lpstr>WLAN Topologías  Modos de Operación</vt:lpstr>
      <vt:lpstr>Posibles estructuras de una WLAN </vt:lpstr>
      <vt:lpstr>Requerimientos Funcionales Área de trabajo</vt:lpstr>
      <vt:lpstr>Presentación de PowerPoint</vt:lpstr>
      <vt:lpstr>Requerimientos Funcionales Área de trabajo - Antenas</vt:lpstr>
      <vt:lpstr>Requerimientos Funcionales Área de trabajo</vt:lpstr>
      <vt:lpstr>Requerimientos Funcionales  Areas de Trabajo - Antenas</vt:lpstr>
      <vt:lpstr>Requerimientos Funcionales Continuación -  Ubicación de las antenas</vt:lpstr>
      <vt:lpstr>Requerimientos Funcionales  Área de trabajo</vt:lpstr>
      <vt:lpstr>Requerimientos Funcionales  Área de trabajo</vt:lpstr>
      <vt:lpstr>Requerimientos Funcionales  Área de trabajo</vt:lpstr>
      <vt:lpstr>Requerimientos Funcionales  Área de trabajo</vt:lpstr>
      <vt:lpstr>Requerimientos Funcionales  Closet de Telecomunicaciones</vt:lpstr>
      <vt:lpstr>Presentación de PowerPoint</vt:lpstr>
      <vt:lpstr>Requerimientos Funcionales  Cuarto de Equipos</vt:lpstr>
      <vt:lpstr>Requerimientos Funcionales Cuarto de entrada de Servicios.</vt:lpstr>
      <vt:lpstr>Interferencias Materiales / Grado de Interferencia.</vt:lpstr>
      <vt:lpstr>Interferencias Elementos que la producen</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Tecbared/Introcom</dc:title>
  <dc:creator>MG Pablo Alejandro Lena</dc:creator>
  <dc:description>El Cableado Estructurado y los Medios Inalámbricos </dc:description>
  <cp:lastModifiedBy>Pablo Alejandro Lena</cp:lastModifiedBy>
  <cp:revision>198</cp:revision>
  <dcterms:created xsi:type="dcterms:W3CDTF">2000-05-04T00:32:53Z</dcterms:created>
  <dcterms:modified xsi:type="dcterms:W3CDTF">2022-03-30T14:30:36Z</dcterms:modified>
  <cp:category>Transparencias de Clase</cp:category>
</cp:coreProperties>
</file>