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27"/>
  </p:notesMasterIdLst>
  <p:handoutMasterIdLst>
    <p:handoutMasterId r:id="rId28"/>
  </p:handoutMasterIdLst>
  <p:sldIdLst>
    <p:sldId id="589" r:id="rId2"/>
    <p:sldId id="590" r:id="rId3"/>
    <p:sldId id="591" r:id="rId4"/>
    <p:sldId id="468" r:id="rId5"/>
    <p:sldId id="578" r:id="rId6"/>
    <p:sldId id="597" r:id="rId7"/>
    <p:sldId id="580" r:id="rId8"/>
    <p:sldId id="581" r:id="rId9"/>
    <p:sldId id="583" r:id="rId10"/>
    <p:sldId id="584" r:id="rId11"/>
    <p:sldId id="582" r:id="rId12"/>
    <p:sldId id="600" r:id="rId13"/>
    <p:sldId id="579" r:id="rId14"/>
    <p:sldId id="598" r:id="rId15"/>
    <p:sldId id="599" r:id="rId16"/>
    <p:sldId id="585" r:id="rId17"/>
    <p:sldId id="596" r:id="rId18"/>
    <p:sldId id="593" r:id="rId19"/>
    <p:sldId id="602" r:id="rId20"/>
    <p:sldId id="594" r:id="rId21"/>
    <p:sldId id="595" r:id="rId22"/>
    <p:sldId id="601" r:id="rId23"/>
    <p:sldId id="603" r:id="rId24"/>
    <p:sldId id="592" r:id="rId25"/>
    <p:sldId id="574" r:id="rId26"/>
  </p:sldIdLst>
  <p:sldSz cx="9144000" cy="6858000" type="letter"/>
  <p:notesSz cx="6858000" cy="9144000"/>
  <p:defaultTextStyle>
    <a:defPPr>
      <a:defRPr lang="es-ES_tradnl"/>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CCCC00"/>
    <a:srgbClr val="FF99CC"/>
    <a:srgbClr val="969696"/>
    <a:srgbClr val="00FFFF"/>
    <a:srgbClr val="006699"/>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85" autoAdjust="0"/>
    <p:restoredTop sz="72336" autoAdjust="0"/>
  </p:normalViewPr>
  <p:slideViewPr>
    <p:cSldViewPr>
      <p:cViewPr varScale="1">
        <p:scale>
          <a:sx n="36" d="100"/>
          <a:sy n="36" d="100"/>
        </p:scale>
        <p:origin x="1474"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678"/>
    </p:cViewPr>
  </p:sorterViewPr>
  <p:notesViewPr>
    <p:cSldViewPr>
      <p:cViewPr>
        <p:scale>
          <a:sx n="100" d="100"/>
          <a:sy n="100" d="100"/>
        </p:scale>
        <p:origin x="-864"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9.w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685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900" b="0">
                <a:solidFill>
                  <a:schemeClr val="tx1"/>
                </a:solidFill>
                <a:latin typeface="Times New Roman" pitchFamily="18" charset="0"/>
                <a:ea typeface="Times New Roman" pitchFamily="18" charset="0"/>
                <a:cs typeface="Arial" charset="0"/>
              </a:defRPr>
            </a:lvl1pPr>
          </a:lstStyle>
          <a:p>
            <a:pPr algn="r">
              <a:defRPr/>
            </a:pPr>
            <a:r>
              <a:rPr lang="es-AR" b="1">
                <a:solidFill>
                  <a:srgbClr val="808080"/>
                </a:solidFill>
                <a:latin typeface="Calibri" pitchFamily="34" charset="0"/>
              </a:rPr>
              <a:t>DESARROLLADOR DE APLICACIONES WEB </a:t>
            </a:r>
            <a:r>
              <a:rPr lang="es-AR" b="1">
                <a:solidFill>
                  <a:srgbClr val="808080"/>
                </a:solidFill>
                <a:latin typeface="Times New Roman"/>
              </a:rPr>
              <a:t>–</a:t>
            </a:r>
            <a:r>
              <a:rPr lang="es-AR" b="1">
                <a:solidFill>
                  <a:srgbClr val="808080"/>
                </a:solidFill>
                <a:latin typeface="Calibri" pitchFamily="34" charset="0"/>
              </a:rPr>
              <a:t> Tecnolog</a:t>
            </a:r>
            <a:r>
              <a:rPr lang="es-AR" b="1">
                <a:solidFill>
                  <a:srgbClr val="808080"/>
                </a:solidFill>
                <a:latin typeface="Times New Roman"/>
              </a:rPr>
              <a:t>í</a:t>
            </a:r>
            <a:r>
              <a:rPr lang="es-AR" b="1">
                <a:solidFill>
                  <a:srgbClr val="808080"/>
                </a:solidFill>
                <a:latin typeface="Calibri" pitchFamily="34" charset="0"/>
              </a:rPr>
              <a:t>a de Redes</a:t>
            </a:r>
            <a:endParaRPr lang="es-MX" b="1">
              <a:solidFill>
                <a:srgbClr val="808080"/>
              </a:solidFill>
              <a:latin typeface="Calibri" pitchFamily="34" charset="0"/>
            </a:endParaRPr>
          </a:p>
          <a:p>
            <a:pPr algn="r">
              <a:defRPr/>
            </a:pPr>
            <a:r>
              <a:rPr lang="es-MX" b="1">
                <a:solidFill>
                  <a:srgbClr val="808080"/>
                </a:solidFill>
                <a:latin typeface="Calibri" pitchFamily="34" charset="0"/>
              </a:rPr>
              <a:t>Departamento de Ingenier</a:t>
            </a:r>
            <a:r>
              <a:rPr lang="es-MX" b="1">
                <a:solidFill>
                  <a:srgbClr val="808080"/>
                </a:solidFill>
                <a:latin typeface="Times New Roman"/>
              </a:rPr>
              <a:t>í</a:t>
            </a:r>
            <a:r>
              <a:rPr lang="es-MX" b="1">
                <a:solidFill>
                  <a:srgbClr val="808080"/>
                </a:solidFill>
                <a:latin typeface="Calibri" pitchFamily="34" charset="0"/>
              </a:rPr>
              <a:t>a e Investigaciones Tecnol</a:t>
            </a:r>
            <a:r>
              <a:rPr lang="es-MX" b="1">
                <a:solidFill>
                  <a:srgbClr val="808080"/>
                </a:solidFill>
                <a:latin typeface="Times New Roman"/>
              </a:rPr>
              <a:t>ó</a:t>
            </a:r>
            <a:r>
              <a:rPr lang="es-MX" b="1">
                <a:solidFill>
                  <a:srgbClr val="808080"/>
                </a:solidFill>
                <a:latin typeface="Calibri" pitchFamily="34" charset="0"/>
              </a:rPr>
              <a:t>gicas </a:t>
            </a:r>
            <a:r>
              <a:rPr lang="es-ES" b="1">
                <a:solidFill>
                  <a:srgbClr val="808080"/>
                </a:solidFill>
                <a:latin typeface="Calibri" pitchFamily="34" charset="0"/>
              </a:rPr>
              <a:t>- </a:t>
            </a:r>
            <a:r>
              <a:rPr lang="es-AR" b="1">
                <a:solidFill>
                  <a:srgbClr val="808080"/>
                </a:solidFill>
                <a:latin typeface="Calibri" pitchFamily="34" charset="0"/>
              </a:rPr>
              <a:t>UNLAM</a:t>
            </a:r>
            <a:endParaRPr lang="es-ES" b="1">
              <a:solidFill>
                <a:srgbClr val="808080"/>
              </a:solidFill>
              <a:latin typeface="Calibri" pitchFamily="34" charset="0"/>
            </a:endParaRPr>
          </a:p>
          <a:p>
            <a:pPr>
              <a:defRPr/>
            </a:pPr>
            <a:endParaRPr lang="es-ES" sz="1200"/>
          </a:p>
          <a:p>
            <a:pPr>
              <a:defRPr/>
            </a:pPr>
            <a:endParaRPr lang="es-ES" sz="1200"/>
          </a:p>
        </p:txBody>
      </p:sp>
      <p:sp>
        <p:nvSpPr>
          <p:cNvPr id="3277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s-ES_tradnl"/>
          </a:p>
        </p:txBody>
      </p:sp>
      <p:sp>
        <p:nvSpPr>
          <p:cNvPr id="3277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EC88756-A73E-437C-879B-FA7959EB51F2}" type="slidenum">
              <a:rPr lang="es-ES_tradnl"/>
              <a:pPr>
                <a:defRPr/>
              </a:pPr>
              <a:t>‹Nº›</a:t>
            </a:fld>
            <a:endParaRPr lang="es-ES_tradnl"/>
          </a:p>
        </p:txBody>
      </p:sp>
      <p:pic>
        <p:nvPicPr>
          <p:cNvPr id="45061" name="Picture 6" descr="Unlam 3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492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0436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s-ES_tradnl"/>
          </a:p>
        </p:txBody>
      </p:sp>
      <p:sp>
        <p:nvSpPr>
          <p:cNvPr id="1843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s-ES_tradnl"/>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noProof="0"/>
              <a:t>Haga clic para modificar el estilo de texto del patrón</a:t>
            </a:r>
          </a:p>
          <a:p>
            <a:pPr lvl="1"/>
            <a:r>
              <a:rPr lang="es-ES_tradnl" noProof="0"/>
              <a:t>Segundo nivel</a:t>
            </a:r>
          </a:p>
          <a:p>
            <a:pPr lvl="2"/>
            <a:r>
              <a:rPr lang="es-ES_tradnl" noProof="0"/>
              <a:t>Tercer nivel</a:t>
            </a:r>
          </a:p>
          <a:p>
            <a:pPr lvl="3"/>
            <a:r>
              <a:rPr lang="es-ES_tradnl" noProof="0"/>
              <a:t>Cuarto nivel</a:t>
            </a:r>
          </a:p>
          <a:p>
            <a:pPr lvl="4"/>
            <a:r>
              <a:rPr lang="es-ES_tradnl" noProof="0"/>
              <a:t>Quinto nivel</a:t>
            </a:r>
          </a:p>
        </p:txBody>
      </p:sp>
      <p:sp>
        <p:nvSpPr>
          <p:cNvPr id="1843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s-ES_tradnl"/>
          </a:p>
        </p:txBody>
      </p:sp>
      <p:sp>
        <p:nvSpPr>
          <p:cNvPr id="1843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E4EE8E7-C8F6-4E40-B959-62A63CEEC5DC}" type="slidenum">
              <a:rPr lang="es-ES_tradnl"/>
              <a:pPr>
                <a:defRPr/>
              </a:pPr>
              <a:t>‹Nº›</a:t>
            </a:fld>
            <a:endParaRPr lang="es-ES_tradnl"/>
          </a:p>
        </p:txBody>
      </p:sp>
    </p:spTree>
    <p:extLst>
      <p:ext uri="{BB962C8B-B14F-4D97-AF65-F5344CB8AC3E}">
        <p14:creationId xmlns:p14="http://schemas.microsoft.com/office/powerpoint/2010/main" val="37849632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es.wikipedia.org/wiki/Campo_electromagn%C3%A9tico" TargetMode="External"/><Relationship Id="rId3" Type="http://schemas.openxmlformats.org/officeDocument/2006/relationships/hyperlink" Target="https://es.wikipedia.org/wiki/Inducci%C3%B3n_electromagn%C3%A9tica" TargetMode="External"/><Relationship Id="rId7" Type="http://schemas.openxmlformats.org/officeDocument/2006/relationships/hyperlink" Target="https://es.wikipedia.org/wiki/Dato"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es.wikipedia.org/wiki/Megahercio" TargetMode="External"/><Relationship Id="rId5" Type="http://schemas.openxmlformats.org/officeDocument/2006/relationships/hyperlink" Target="https://es.wikipedia.org/wiki/Espira_(antena)" TargetMode="External"/><Relationship Id="rId4" Type="http://schemas.openxmlformats.org/officeDocument/2006/relationships/hyperlink" Target="https://es.wikipedia.org/wiki/Campo_magn%C3%A9tico" TargetMode="Externa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s://es.wikipedia.org/wiki/Campo_electromagn%C3%A9tico" TargetMode="External"/><Relationship Id="rId3" Type="http://schemas.openxmlformats.org/officeDocument/2006/relationships/hyperlink" Target="https://es.wikipedia.org/wiki/Inducci%C3%B3n_electromagn%C3%A9tica" TargetMode="External"/><Relationship Id="rId7" Type="http://schemas.openxmlformats.org/officeDocument/2006/relationships/hyperlink" Target="https://es.wikipedia.org/wiki/Dato"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es.wikipedia.org/wiki/Megahercio" TargetMode="External"/><Relationship Id="rId5" Type="http://schemas.openxmlformats.org/officeDocument/2006/relationships/hyperlink" Target="https://es.wikipedia.org/wiki/Espira_(antena)" TargetMode="External"/><Relationship Id="rId4" Type="http://schemas.openxmlformats.org/officeDocument/2006/relationships/hyperlink" Target="https://es.wikipedia.org/wiki/Campo_magn%C3%A9tico" TargetMode="Externa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es.wikipedia.org/wiki/Campo_electromagn%C3%A9tico" TargetMode="External"/><Relationship Id="rId3" Type="http://schemas.openxmlformats.org/officeDocument/2006/relationships/hyperlink" Target="https://es.wikipedia.org/wiki/Inducci%C3%B3n_electromagn%C3%A9tica" TargetMode="External"/><Relationship Id="rId7" Type="http://schemas.openxmlformats.org/officeDocument/2006/relationships/hyperlink" Target="https://es.wikipedia.org/wiki/Dato"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es.wikipedia.org/wiki/Megahercio" TargetMode="External"/><Relationship Id="rId5" Type="http://schemas.openxmlformats.org/officeDocument/2006/relationships/hyperlink" Target="https://es.wikipedia.org/wiki/Espira_(antena)" TargetMode="External"/><Relationship Id="rId4" Type="http://schemas.openxmlformats.org/officeDocument/2006/relationships/hyperlink" Target="https://es.wikipedia.org/wiki/Campo_magn%C3%A9tico" TargetMode="Externa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s://es.wikipedia.org/wiki/Campo_electromagn%C3%A9tico" TargetMode="External"/><Relationship Id="rId3" Type="http://schemas.openxmlformats.org/officeDocument/2006/relationships/hyperlink" Target="https://es.wikipedia.org/wiki/Inducci%C3%B3n_electromagn%C3%A9tica" TargetMode="External"/><Relationship Id="rId7" Type="http://schemas.openxmlformats.org/officeDocument/2006/relationships/hyperlink" Target="https://es.wikipedia.org/wiki/Dato"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es.wikipedia.org/wiki/Megahercio" TargetMode="External"/><Relationship Id="rId5" Type="http://schemas.openxmlformats.org/officeDocument/2006/relationships/hyperlink" Target="https://es.wikipedia.org/wiki/Espira_(antena)" TargetMode="External"/><Relationship Id="rId4" Type="http://schemas.openxmlformats.org/officeDocument/2006/relationships/hyperlink" Target="https://es.wikipedia.org/wiki/Campo_magn%C3%A9tico" TargetMode="Externa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s://es.wikipedia.org/wiki/Campo_electromagn%C3%A9tico" TargetMode="External"/><Relationship Id="rId3" Type="http://schemas.openxmlformats.org/officeDocument/2006/relationships/hyperlink" Target="https://es.wikipedia.org/wiki/Inducci%C3%B3n_electromagn%C3%A9tica" TargetMode="External"/><Relationship Id="rId7" Type="http://schemas.openxmlformats.org/officeDocument/2006/relationships/hyperlink" Target="https://es.wikipedia.org/wiki/Dato"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es.wikipedia.org/wiki/Megahercio" TargetMode="External"/><Relationship Id="rId5" Type="http://schemas.openxmlformats.org/officeDocument/2006/relationships/hyperlink" Target="https://es.wikipedia.org/wiki/Espira_(antena)" TargetMode="External"/><Relationship Id="rId4" Type="http://schemas.openxmlformats.org/officeDocument/2006/relationships/hyperlink" Target="https://es.wikipedia.org/wiki/Campo_magn%C3%A9tico"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D30942D4-9C5C-47F5-95C0-E647422B36B0}" type="slidenum">
              <a:rPr lang="es-ES_tradnl" altLang="es-ES" sz="1200"/>
              <a:pPr algn="r"/>
              <a:t>1</a:t>
            </a:fld>
            <a:endParaRPr lang="es-ES_tradnl" altLang="es-ES" sz="1200"/>
          </a:p>
        </p:txBody>
      </p:sp>
      <p:sp>
        <p:nvSpPr>
          <p:cNvPr id="30723" name="Rectangle 2"/>
          <p:cNvSpPr>
            <a:spLocks noGrp="1" noRot="1" noChangeAspect="1" noChangeArrowheads="1" noTextEdit="1"/>
          </p:cNvSpPr>
          <p:nvPr>
            <p:ph type="sldImg"/>
          </p:nvPr>
        </p:nvSpPr>
        <p:spPr>
          <a:xfrm>
            <a:off x="1146175" y="685800"/>
            <a:ext cx="4570413" cy="3427413"/>
          </a:xfrm>
          <a:ln/>
        </p:spPr>
      </p:sp>
      <p:sp>
        <p:nvSpPr>
          <p:cNvPr id="30724"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s-MX" altLang="es-ES" b="1" dirty="0">
                <a:latin typeface="Verdana" pitchFamily="34" charset="0"/>
              </a:rPr>
              <a:t>Presentación de PowerPoint Nro. 14</a:t>
            </a:r>
          </a:p>
          <a:p>
            <a:pPr algn="ctr"/>
            <a:r>
              <a:rPr lang="es-MX" altLang="es-ES" b="1" dirty="0">
                <a:latin typeface="Verdana" pitchFamily="34" charset="0"/>
              </a:rPr>
              <a:t>3-1-2 Tecbared-Introcom-14-2022---1.pptx</a:t>
            </a:r>
          </a:p>
          <a:p>
            <a:endParaRPr lang="es-ES" altLang="es-ES" dirty="0"/>
          </a:p>
        </p:txBody>
      </p:sp>
    </p:spTree>
    <p:extLst>
      <p:ext uri="{BB962C8B-B14F-4D97-AF65-F5344CB8AC3E}">
        <p14:creationId xmlns:p14="http://schemas.microsoft.com/office/powerpoint/2010/main" val="2797789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8" name="Shape 150"/>
          <p:cNvSpPr>
            <a:spLocks noGrp="1" noRot="1" noChangeAspect="1" noTextEdit="1"/>
          </p:cNvSpPr>
          <p:nvPr>
            <p:ph type="sldImg" idx="2"/>
          </p:nvPr>
        </p:nvSpPr>
        <p:spPr>
          <a:noFill/>
          <a:ln cap="flat">
            <a:headEnd type="none" w="med" len="med"/>
            <a:tailEnd type="none" w="med" len="med"/>
          </a:ln>
        </p:spPr>
      </p:sp>
      <p:sp>
        <p:nvSpPr>
          <p:cNvPr id="29699" name="Shape 151"/>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marL="914400" lvl="1" indent="-342900" eaLnBrk="1" fontAlgn="auto" hangingPunct="1">
              <a:spcAft>
                <a:spcPts val="0"/>
              </a:spcAft>
              <a:buClr>
                <a:schemeClr val="dk2"/>
              </a:buClr>
              <a:buSzPct val="100000"/>
              <a:buFont typeface="Courier New"/>
              <a:buChar char="o"/>
              <a:defRPr/>
            </a:pPr>
            <a:r>
              <a:rPr lang="es" sz="1800" dirty="0">
                <a:solidFill>
                  <a:schemeClr val="dk2"/>
                </a:solidFill>
                <a:latin typeface="Georgia"/>
                <a:ea typeface="Georgia"/>
                <a:cs typeface="Georgia"/>
                <a:sym typeface="Georgia"/>
              </a:rPr>
              <a:t>Velocidad de transmisión hasta 40 Kbps.</a:t>
            </a:r>
          </a:p>
          <a:p>
            <a:pPr marL="914400" lvl="1" indent="-342900" eaLnBrk="1" fontAlgn="auto" hangingPunct="1">
              <a:spcAft>
                <a:spcPts val="0"/>
              </a:spcAft>
              <a:buClr>
                <a:schemeClr val="dk2"/>
              </a:buClr>
              <a:buSzPct val="100000"/>
              <a:buFont typeface="Courier New"/>
              <a:buChar char="o"/>
              <a:defRPr/>
            </a:pPr>
            <a:r>
              <a:rPr lang="es" sz="1800" dirty="0">
                <a:solidFill>
                  <a:schemeClr val="dk2"/>
                </a:solidFill>
                <a:latin typeface="Georgia"/>
                <a:ea typeface="Georgia"/>
                <a:cs typeface="Georgia"/>
                <a:sym typeface="Georgia"/>
              </a:rPr>
              <a:t>Redes de 2 a 232 dispositivos.</a:t>
            </a:r>
          </a:p>
          <a:p>
            <a:pPr marL="914400" lvl="1" indent="-342900" eaLnBrk="1" fontAlgn="auto" hangingPunct="1">
              <a:spcAft>
                <a:spcPts val="0"/>
              </a:spcAft>
              <a:buClr>
                <a:schemeClr val="dk2"/>
              </a:buClr>
              <a:buSzPct val="100000"/>
              <a:buFont typeface="Courier New"/>
              <a:buChar char="o"/>
              <a:defRPr/>
            </a:pPr>
            <a:r>
              <a:rPr lang="es" sz="1800" dirty="0">
                <a:solidFill>
                  <a:schemeClr val="dk2"/>
                </a:solidFill>
                <a:latin typeface="Georgia"/>
                <a:ea typeface="Georgia"/>
                <a:cs typeface="Georgia"/>
                <a:sym typeface="Georgia"/>
              </a:rPr>
              <a:t>Opera en la frecuencia de 900 Hz.</a:t>
            </a:r>
          </a:p>
          <a:p>
            <a:pPr>
              <a:spcBef>
                <a:spcPct val="0"/>
              </a:spcBef>
            </a:pPr>
            <a:endParaRPr lang="es-ES" altLang="es-ES" dirty="0"/>
          </a:p>
        </p:txBody>
      </p:sp>
    </p:spTree>
    <p:extLst>
      <p:ext uri="{BB962C8B-B14F-4D97-AF65-F5344CB8AC3E}">
        <p14:creationId xmlns:p14="http://schemas.microsoft.com/office/powerpoint/2010/main" val="1506828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8" name="Shape 150"/>
          <p:cNvSpPr>
            <a:spLocks noGrp="1" noRot="1" noChangeAspect="1" noTextEdit="1"/>
          </p:cNvSpPr>
          <p:nvPr>
            <p:ph type="sldImg" idx="2"/>
          </p:nvPr>
        </p:nvSpPr>
        <p:spPr>
          <a:noFill/>
          <a:ln cap="flat">
            <a:headEnd type="none" w="med" len="med"/>
            <a:tailEnd type="none" w="med" len="med"/>
          </a:ln>
        </p:spPr>
      </p:sp>
      <p:sp>
        <p:nvSpPr>
          <p:cNvPr id="29699" name="Shape 151"/>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r>
              <a:rPr lang="es-ES" sz="1200" b="0" i="0" kern="1200" dirty="0">
                <a:solidFill>
                  <a:schemeClr val="tx1"/>
                </a:solidFill>
                <a:effectLst/>
                <a:latin typeface="Times New Roman" pitchFamily="18" charset="0"/>
                <a:ea typeface="+mn-ea"/>
                <a:cs typeface="+mn-cs"/>
              </a:rPr>
              <a:t>NFC se comunica mediante </a:t>
            </a:r>
            <a:r>
              <a:rPr lang="es-ES" sz="1200" b="0" i="0" u="none" strike="noStrike" kern="1200" dirty="0">
                <a:solidFill>
                  <a:schemeClr val="tx1"/>
                </a:solidFill>
                <a:effectLst/>
                <a:latin typeface="Times New Roman" pitchFamily="18" charset="0"/>
                <a:ea typeface="+mn-ea"/>
                <a:cs typeface="+mn-cs"/>
                <a:hlinkClick r:id="rId3" tooltip="Inducción electromagnética"/>
              </a:rPr>
              <a:t>inducción</a:t>
            </a:r>
            <a:r>
              <a:rPr lang="es-ES" sz="1200" b="0" i="0" kern="1200" dirty="0">
                <a:solidFill>
                  <a:schemeClr val="tx1"/>
                </a:solidFill>
                <a:effectLst/>
                <a:latin typeface="Times New Roman" pitchFamily="18" charset="0"/>
                <a:ea typeface="+mn-ea"/>
                <a:cs typeface="+mn-cs"/>
              </a:rPr>
              <a:t> en un </a:t>
            </a:r>
            <a:r>
              <a:rPr lang="es-ES" sz="1200" b="0" i="0" u="none" strike="noStrike" kern="1200" dirty="0">
                <a:solidFill>
                  <a:schemeClr val="tx1"/>
                </a:solidFill>
                <a:effectLst/>
                <a:latin typeface="Times New Roman" pitchFamily="18" charset="0"/>
                <a:ea typeface="+mn-ea"/>
                <a:cs typeface="+mn-cs"/>
                <a:hlinkClick r:id="rId4" tooltip="Campo magnético"/>
              </a:rPr>
              <a:t>campo magnético</a:t>
            </a:r>
            <a:r>
              <a:rPr lang="es-ES" sz="1200" b="0" i="0" kern="1200" dirty="0">
                <a:solidFill>
                  <a:schemeClr val="tx1"/>
                </a:solidFill>
                <a:effectLst/>
                <a:latin typeface="Times New Roman" pitchFamily="18" charset="0"/>
                <a:ea typeface="+mn-ea"/>
                <a:cs typeface="+mn-cs"/>
              </a:rPr>
              <a:t>, en donde dos </a:t>
            </a:r>
            <a:r>
              <a:rPr lang="es-ES" sz="1200" b="0" i="0" u="none" strike="noStrike" kern="1200" dirty="0">
                <a:solidFill>
                  <a:schemeClr val="tx1"/>
                </a:solidFill>
                <a:effectLst/>
                <a:latin typeface="Times New Roman" pitchFamily="18" charset="0"/>
                <a:ea typeface="+mn-ea"/>
                <a:cs typeface="+mn-cs"/>
                <a:hlinkClick r:id="rId5" tooltip="Espira (antena)"/>
              </a:rPr>
              <a:t>antenas de espiral</a:t>
            </a:r>
            <a:r>
              <a:rPr lang="es-ES" sz="1200" b="0" i="0" kern="1200" dirty="0">
                <a:solidFill>
                  <a:schemeClr val="tx1"/>
                </a:solidFill>
                <a:effectLst/>
                <a:latin typeface="Times New Roman" pitchFamily="18" charset="0"/>
                <a:ea typeface="+mn-ea"/>
                <a:cs typeface="+mn-cs"/>
              </a:rPr>
              <a:t> son colocadas dentro de sus respectivos campos cercanos. Trabaja en la banda de los 13,56 </a:t>
            </a:r>
            <a:r>
              <a:rPr lang="es-ES" sz="1200" b="0" i="0" u="none" strike="noStrike" kern="1200" dirty="0">
                <a:solidFill>
                  <a:schemeClr val="tx1"/>
                </a:solidFill>
                <a:effectLst/>
                <a:latin typeface="Times New Roman" pitchFamily="18" charset="0"/>
                <a:ea typeface="+mn-ea"/>
                <a:cs typeface="+mn-cs"/>
                <a:hlinkClick r:id="rId6" tooltip="Megahercio"/>
              </a:rPr>
              <a:t>MHz</a:t>
            </a:r>
            <a:r>
              <a:rPr lang="es-ES" sz="1200" b="0" i="0" kern="1200" dirty="0">
                <a:solidFill>
                  <a:schemeClr val="tx1"/>
                </a:solidFill>
                <a:effectLst/>
                <a:latin typeface="Times New Roman" pitchFamily="18" charset="0"/>
                <a:ea typeface="+mn-ea"/>
                <a:cs typeface="+mn-cs"/>
              </a:rPr>
              <a:t>, esto hace que no se aplique ninguna restricción y no requiera ninguna licencia para su uso.</a:t>
            </a:r>
          </a:p>
          <a:p>
            <a:r>
              <a:rPr lang="es-ES" sz="1200" b="0" i="0" kern="1200" dirty="0">
                <a:solidFill>
                  <a:schemeClr val="tx1"/>
                </a:solidFill>
                <a:effectLst/>
                <a:latin typeface="Times New Roman" pitchFamily="18" charset="0"/>
                <a:ea typeface="+mn-ea"/>
                <a:cs typeface="+mn-cs"/>
              </a:rPr>
              <a:t>Soporta dos modos de funcionamiento, todos los dispositivos del estándar NFCIP-1 deben soportar ambos modos:</a:t>
            </a:r>
          </a:p>
          <a:p>
            <a:r>
              <a:rPr lang="es-ES" sz="1200" b="0" i="0" kern="1200" dirty="0">
                <a:solidFill>
                  <a:schemeClr val="tx1"/>
                </a:solidFill>
                <a:effectLst/>
                <a:latin typeface="Times New Roman" pitchFamily="18" charset="0"/>
                <a:ea typeface="+mn-ea"/>
                <a:cs typeface="+mn-cs"/>
              </a:rPr>
              <a:t>Activo: ambos dispositivos generan su propio campo electromagnético, que utilizarán para transmitir sus </a:t>
            </a:r>
            <a:r>
              <a:rPr lang="es-ES" sz="1200" b="0" i="0" u="none" strike="noStrike" kern="1200" dirty="0">
                <a:solidFill>
                  <a:schemeClr val="tx1"/>
                </a:solidFill>
                <a:effectLst/>
                <a:latin typeface="Times New Roman" pitchFamily="18" charset="0"/>
                <a:ea typeface="+mn-ea"/>
                <a:cs typeface="+mn-cs"/>
                <a:hlinkClick r:id="rId7" tooltip="Dato"/>
              </a:rPr>
              <a:t>datos</a:t>
            </a:r>
            <a:r>
              <a:rPr lang="es-ES" sz="1200" b="0" i="0" kern="1200" dirty="0">
                <a:solidFill>
                  <a:schemeClr val="tx1"/>
                </a:solidFill>
                <a:effectLst/>
                <a:latin typeface="Times New Roman" pitchFamily="18" charset="0"/>
                <a:ea typeface="+mn-ea"/>
                <a:cs typeface="+mn-cs"/>
              </a:rPr>
              <a:t>.</a:t>
            </a:r>
          </a:p>
          <a:p>
            <a:r>
              <a:rPr lang="es-ES" sz="1200" b="0" i="0" kern="1200" dirty="0">
                <a:solidFill>
                  <a:schemeClr val="tx1"/>
                </a:solidFill>
                <a:effectLst/>
                <a:latin typeface="Times New Roman" pitchFamily="18" charset="0"/>
                <a:ea typeface="+mn-ea"/>
                <a:cs typeface="+mn-cs"/>
              </a:rPr>
              <a:t>Pasivo: solo un dispositivo genera el </a:t>
            </a:r>
            <a:r>
              <a:rPr lang="es-ES" sz="1200" b="0" i="0" u="none" strike="noStrike" kern="1200" dirty="0">
                <a:solidFill>
                  <a:schemeClr val="tx1"/>
                </a:solidFill>
                <a:effectLst/>
                <a:latin typeface="Times New Roman" pitchFamily="18" charset="0"/>
                <a:ea typeface="+mn-ea"/>
                <a:cs typeface="+mn-cs"/>
                <a:hlinkClick r:id="rId8" tooltip="Campo electromagnético"/>
              </a:rPr>
              <a:t>campo electromagnético</a:t>
            </a:r>
            <a:r>
              <a:rPr lang="es-ES" sz="1200" b="0" i="0" kern="1200" dirty="0">
                <a:solidFill>
                  <a:schemeClr val="tx1"/>
                </a:solidFill>
                <a:effectLst/>
                <a:latin typeface="Times New Roman" pitchFamily="18" charset="0"/>
                <a:ea typeface="+mn-ea"/>
                <a:cs typeface="+mn-cs"/>
              </a:rPr>
              <a:t> y el otro se aprovecha de la modulación de la carga para poder transferir los datos. El iniciador de la comunicación es el encargado de generar el campo electromagnético.</a:t>
            </a:r>
          </a:p>
          <a:p>
            <a:pPr>
              <a:spcBef>
                <a:spcPct val="0"/>
              </a:spcBef>
            </a:pPr>
            <a:endParaRPr lang="es-ES" altLang="es-ES" dirty="0"/>
          </a:p>
        </p:txBody>
      </p:sp>
    </p:spTree>
    <p:extLst>
      <p:ext uri="{BB962C8B-B14F-4D97-AF65-F5344CB8AC3E}">
        <p14:creationId xmlns:p14="http://schemas.microsoft.com/office/powerpoint/2010/main" val="3614906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8" name="Shape 150"/>
          <p:cNvSpPr>
            <a:spLocks noGrp="1" noRot="1" noChangeAspect="1" noTextEdit="1"/>
          </p:cNvSpPr>
          <p:nvPr>
            <p:ph type="sldImg" idx="2"/>
          </p:nvPr>
        </p:nvSpPr>
        <p:spPr>
          <a:noFill/>
          <a:ln cap="flat">
            <a:headEnd type="none" w="med" len="med"/>
            <a:tailEnd type="none" w="med" len="med"/>
          </a:ln>
        </p:spPr>
      </p:sp>
      <p:sp>
        <p:nvSpPr>
          <p:cNvPr id="29699" name="Shape 151"/>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r>
              <a:rPr lang="es-ES" sz="1200" b="0" i="0" kern="1200" dirty="0">
                <a:solidFill>
                  <a:schemeClr val="tx1"/>
                </a:solidFill>
                <a:effectLst/>
                <a:latin typeface="Times New Roman" pitchFamily="18" charset="0"/>
                <a:ea typeface="+mn-ea"/>
                <a:cs typeface="+mn-cs"/>
              </a:rPr>
              <a:t>NFC se comunica mediante </a:t>
            </a:r>
            <a:r>
              <a:rPr lang="es-ES" sz="1200" b="0" i="0" u="none" strike="noStrike" kern="1200" dirty="0">
                <a:solidFill>
                  <a:schemeClr val="tx1"/>
                </a:solidFill>
                <a:effectLst/>
                <a:latin typeface="Times New Roman" pitchFamily="18" charset="0"/>
                <a:ea typeface="+mn-ea"/>
                <a:cs typeface="+mn-cs"/>
                <a:hlinkClick r:id="rId3" tooltip="Inducción electromagnética"/>
              </a:rPr>
              <a:t>inducción</a:t>
            </a:r>
            <a:r>
              <a:rPr lang="es-ES" sz="1200" b="0" i="0" kern="1200" dirty="0">
                <a:solidFill>
                  <a:schemeClr val="tx1"/>
                </a:solidFill>
                <a:effectLst/>
                <a:latin typeface="Times New Roman" pitchFamily="18" charset="0"/>
                <a:ea typeface="+mn-ea"/>
                <a:cs typeface="+mn-cs"/>
              </a:rPr>
              <a:t> en un </a:t>
            </a:r>
            <a:r>
              <a:rPr lang="es-ES" sz="1200" b="0" i="0" u="none" strike="noStrike" kern="1200" dirty="0">
                <a:solidFill>
                  <a:schemeClr val="tx1"/>
                </a:solidFill>
                <a:effectLst/>
                <a:latin typeface="Times New Roman" pitchFamily="18" charset="0"/>
                <a:ea typeface="+mn-ea"/>
                <a:cs typeface="+mn-cs"/>
                <a:hlinkClick r:id="rId4" tooltip="Campo magnético"/>
              </a:rPr>
              <a:t>campo magnético</a:t>
            </a:r>
            <a:r>
              <a:rPr lang="es-ES" sz="1200" b="0" i="0" kern="1200" dirty="0">
                <a:solidFill>
                  <a:schemeClr val="tx1"/>
                </a:solidFill>
                <a:effectLst/>
                <a:latin typeface="Times New Roman" pitchFamily="18" charset="0"/>
                <a:ea typeface="+mn-ea"/>
                <a:cs typeface="+mn-cs"/>
              </a:rPr>
              <a:t>, en donde dos </a:t>
            </a:r>
            <a:r>
              <a:rPr lang="es-ES" sz="1200" b="0" i="0" u="none" strike="noStrike" kern="1200" dirty="0">
                <a:solidFill>
                  <a:schemeClr val="tx1"/>
                </a:solidFill>
                <a:effectLst/>
                <a:latin typeface="Times New Roman" pitchFamily="18" charset="0"/>
                <a:ea typeface="+mn-ea"/>
                <a:cs typeface="+mn-cs"/>
                <a:hlinkClick r:id="rId5" tooltip="Espira (antena)"/>
              </a:rPr>
              <a:t>antenas de espiral</a:t>
            </a:r>
            <a:r>
              <a:rPr lang="es-ES" sz="1200" b="0" i="0" kern="1200" dirty="0">
                <a:solidFill>
                  <a:schemeClr val="tx1"/>
                </a:solidFill>
                <a:effectLst/>
                <a:latin typeface="Times New Roman" pitchFamily="18" charset="0"/>
                <a:ea typeface="+mn-ea"/>
                <a:cs typeface="+mn-cs"/>
              </a:rPr>
              <a:t> son colocadas dentro de sus respectivos campos cercanos. Trabaja en la banda de los 13,56 </a:t>
            </a:r>
            <a:r>
              <a:rPr lang="es-ES" sz="1200" b="0" i="0" u="none" strike="noStrike" kern="1200" dirty="0">
                <a:solidFill>
                  <a:schemeClr val="tx1"/>
                </a:solidFill>
                <a:effectLst/>
                <a:latin typeface="Times New Roman" pitchFamily="18" charset="0"/>
                <a:ea typeface="+mn-ea"/>
                <a:cs typeface="+mn-cs"/>
                <a:hlinkClick r:id="rId6" tooltip="Megahercio"/>
              </a:rPr>
              <a:t>MHz</a:t>
            </a:r>
            <a:r>
              <a:rPr lang="es-ES" sz="1200" b="0" i="0" kern="1200" dirty="0">
                <a:solidFill>
                  <a:schemeClr val="tx1"/>
                </a:solidFill>
                <a:effectLst/>
                <a:latin typeface="Times New Roman" pitchFamily="18" charset="0"/>
                <a:ea typeface="+mn-ea"/>
                <a:cs typeface="+mn-cs"/>
              </a:rPr>
              <a:t>, esto hace que no se aplique ninguna restricción y no requiera ninguna licencia para su uso.</a:t>
            </a:r>
          </a:p>
          <a:p>
            <a:r>
              <a:rPr lang="es-ES" sz="1200" b="0" i="0" kern="1200" dirty="0">
                <a:solidFill>
                  <a:schemeClr val="tx1"/>
                </a:solidFill>
                <a:effectLst/>
                <a:latin typeface="Times New Roman" pitchFamily="18" charset="0"/>
                <a:ea typeface="+mn-ea"/>
                <a:cs typeface="+mn-cs"/>
              </a:rPr>
              <a:t>Soporta dos modos de funcionamiento, todos los dispositivos del estándar NFCIP-1 deben soportar ambos modos:</a:t>
            </a:r>
          </a:p>
          <a:p>
            <a:r>
              <a:rPr lang="es-ES" sz="1200" b="0" i="0" kern="1200" dirty="0">
                <a:solidFill>
                  <a:schemeClr val="tx1"/>
                </a:solidFill>
                <a:effectLst/>
                <a:latin typeface="Times New Roman" pitchFamily="18" charset="0"/>
                <a:ea typeface="+mn-ea"/>
                <a:cs typeface="+mn-cs"/>
              </a:rPr>
              <a:t>Activo: ambos dispositivos generan su propio campo electromagnético, que utilizarán para transmitir sus </a:t>
            </a:r>
            <a:r>
              <a:rPr lang="es-ES" sz="1200" b="0" i="0" u="none" strike="noStrike" kern="1200" dirty="0">
                <a:solidFill>
                  <a:schemeClr val="tx1"/>
                </a:solidFill>
                <a:effectLst/>
                <a:latin typeface="Times New Roman" pitchFamily="18" charset="0"/>
                <a:ea typeface="+mn-ea"/>
                <a:cs typeface="+mn-cs"/>
                <a:hlinkClick r:id="rId7" tooltip="Dato"/>
              </a:rPr>
              <a:t>datos</a:t>
            </a:r>
            <a:r>
              <a:rPr lang="es-ES" sz="1200" b="0" i="0" kern="1200" dirty="0">
                <a:solidFill>
                  <a:schemeClr val="tx1"/>
                </a:solidFill>
                <a:effectLst/>
                <a:latin typeface="Times New Roman" pitchFamily="18" charset="0"/>
                <a:ea typeface="+mn-ea"/>
                <a:cs typeface="+mn-cs"/>
              </a:rPr>
              <a:t>.</a:t>
            </a:r>
          </a:p>
          <a:p>
            <a:r>
              <a:rPr lang="es-ES" sz="1200" b="0" i="0" kern="1200" dirty="0">
                <a:solidFill>
                  <a:schemeClr val="tx1"/>
                </a:solidFill>
                <a:effectLst/>
                <a:latin typeface="Times New Roman" pitchFamily="18" charset="0"/>
                <a:ea typeface="+mn-ea"/>
                <a:cs typeface="+mn-cs"/>
              </a:rPr>
              <a:t>Pasivo: solo un dispositivo genera el </a:t>
            </a:r>
            <a:r>
              <a:rPr lang="es-ES" sz="1200" b="0" i="0" u="none" strike="noStrike" kern="1200" dirty="0">
                <a:solidFill>
                  <a:schemeClr val="tx1"/>
                </a:solidFill>
                <a:effectLst/>
                <a:latin typeface="Times New Roman" pitchFamily="18" charset="0"/>
                <a:ea typeface="+mn-ea"/>
                <a:cs typeface="+mn-cs"/>
                <a:hlinkClick r:id="rId8" tooltip="Campo electromagnético"/>
              </a:rPr>
              <a:t>campo electromagnético</a:t>
            </a:r>
            <a:r>
              <a:rPr lang="es-ES" sz="1200" b="0" i="0" kern="1200" dirty="0">
                <a:solidFill>
                  <a:schemeClr val="tx1"/>
                </a:solidFill>
                <a:effectLst/>
                <a:latin typeface="Times New Roman" pitchFamily="18" charset="0"/>
                <a:ea typeface="+mn-ea"/>
                <a:cs typeface="+mn-cs"/>
              </a:rPr>
              <a:t> y el otro se aprovecha de la modulación de la carga para poder transferir los datos. El iniciador de la comunicación es el encargado de generar el campo electromagnético.</a:t>
            </a:r>
          </a:p>
          <a:p>
            <a:pPr>
              <a:spcBef>
                <a:spcPct val="0"/>
              </a:spcBef>
            </a:pPr>
            <a:endParaRPr lang="es-ES" altLang="es-ES" dirty="0"/>
          </a:p>
        </p:txBody>
      </p:sp>
    </p:spTree>
    <p:extLst>
      <p:ext uri="{BB962C8B-B14F-4D97-AF65-F5344CB8AC3E}">
        <p14:creationId xmlns:p14="http://schemas.microsoft.com/office/powerpoint/2010/main" val="40988259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8" name="Shape 150"/>
          <p:cNvSpPr>
            <a:spLocks noGrp="1" noRot="1" noChangeAspect="1" noTextEdit="1"/>
          </p:cNvSpPr>
          <p:nvPr>
            <p:ph type="sldImg" idx="2"/>
          </p:nvPr>
        </p:nvSpPr>
        <p:spPr>
          <a:noFill/>
          <a:ln cap="flat">
            <a:headEnd type="none" w="med" len="med"/>
            <a:tailEnd type="none" w="med" len="med"/>
          </a:ln>
        </p:spPr>
      </p:sp>
      <p:sp>
        <p:nvSpPr>
          <p:cNvPr id="29699" name="Shape 151"/>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r>
              <a:rPr lang="es-ES" sz="1200" b="0" i="0" kern="1200" dirty="0">
                <a:solidFill>
                  <a:schemeClr val="tx1"/>
                </a:solidFill>
                <a:effectLst/>
                <a:latin typeface="Times New Roman" pitchFamily="18" charset="0"/>
                <a:ea typeface="+mn-ea"/>
                <a:cs typeface="+mn-cs"/>
              </a:rPr>
              <a:t>NFC se comunica mediante </a:t>
            </a:r>
            <a:r>
              <a:rPr lang="es-ES" sz="1200" b="0" i="0" u="none" strike="noStrike" kern="1200" dirty="0">
                <a:solidFill>
                  <a:schemeClr val="tx1"/>
                </a:solidFill>
                <a:effectLst/>
                <a:latin typeface="Times New Roman" pitchFamily="18" charset="0"/>
                <a:ea typeface="+mn-ea"/>
                <a:cs typeface="+mn-cs"/>
                <a:hlinkClick r:id="rId3" tooltip="Inducción electromagnética"/>
              </a:rPr>
              <a:t>inducción</a:t>
            </a:r>
            <a:r>
              <a:rPr lang="es-ES" sz="1200" b="0" i="0" kern="1200" dirty="0">
                <a:solidFill>
                  <a:schemeClr val="tx1"/>
                </a:solidFill>
                <a:effectLst/>
                <a:latin typeface="Times New Roman" pitchFamily="18" charset="0"/>
                <a:ea typeface="+mn-ea"/>
                <a:cs typeface="+mn-cs"/>
              </a:rPr>
              <a:t> en un </a:t>
            </a:r>
            <a:r>
              <a:rPr lang="es-ES" sz="1200" b="0" i="0" u="none" strike="noStrike" kern="1200" dirty="0">
                <a:solidFill>
                  <a:schemeClr val="tx1"/>
                </a:solidFill>
                <a:effectLst/>
                <a:latin typeface="Times New Roman" pitchFamily="18" charset="0"/>
                <a:ea typeface="+mn-ea"/>
                <a:cs typeface="+mn-cs"/>
                <a:hlinkClick r:id="rId4" tooltip="Campo magnético"/>
              </a:rPr>
              <a:t>campo magnético</a:t>
            </a:r>
            <a:r>
              <a:rPr lang="es-ES" sz="1200" b="0" i="0" kern="1200" dirty="0">
                <a:solidFill>
                  <a:schemeClr val="tx1"/>
                </a:solidFill>
                <a:effectLst/>
                <a:latin typeface="Times New Roman" pitchFamily="18" charset="0"/>
                <a:ea typeface="+mn-ea"/>
                <a:cs typeface="+mn-cs"/>
              </a:rPr>
              <a:t>, en donde dos </a:t>
            </a:r>
            <a:r>
              <a:rPr lang="es-ES" sz="1200" b="0" i="0" u="none" strike="noStrike" kern="1200" dirty="0">
                <a:solidFill>
                  <a:schemeClr val="tx1"/>
                </a:solidFill>
                <a:effectLst/>
                <a:latin typeface="Times New Roman" pitchFamily="18" charset="0"/>
                <a:ea typeface="+mn-ea"/>
                <a:cs typeface="+mn-cs"/>
                <a:hlinkClick r:id="rId5" tooltip="Espira (antena)"/>
              </a:rPr>
              <a:t>antenas de espiral</a:t>
            </a:r>
            <a:r>
              <a:rPr lang="es-ES" sz="1200" b="0" i="0" kern="1200" dirty="0">
                <a:solidFill>
                  <a:schemeClr val="tx1"/>
                </a:solidFill>
                <a:effectLst/>
                <a:latin typeface="Times New Roman" pitchFamily="18" charset="0"/>
                <a:ea typeface="+mn-ea"/>
                <a:cs typeface="+mn-cs"/>
              </a:rPr>
              <a:t> son colocadas dentro de sus respectivos campos cercanos. Trabaja en la banda de los 13,56 </a:t>
            </a:r>
            <a:r>
              <a:rPr lang="es-ES" sz="1200" b="0" i="0" u="none" strike="noStrike" kern="1200" dirty="0">
                <a:solidFill>
                  <a:schemeClr val="tx1"/>
                </a:solidFill>
                <a:effectLst/>
                <a:latin typeface="Times New Roman" pitchFamily="18" charset="0"/>
                <a:ea typeface="+mn-ea"/>
                <a:cs typeface="+mn-cs"/>
                <a:hlinkClick r:id="rId6" tooltip="Megahercio"/>
              </a:rPr>
              <a:t>MHz</a:t>
            </a:r>
            <a:r>
              <a:rPr lang="es-ES" sz="1200" b="0" i="0" kern="1200" dirty="0">
                <a:solidFill>
                  <a:schemeClr val="tx1"/>
                </a:solidFill>
                <a:effectLst/>
                <a:latin typeface="Times New Roman" pitchFamily="18" charset="0"/>
                <a:ea typeface="+mn-ea"/>
                <a:cs typeface="+mn-cs"/>
              </a:rPr>
              <a:t>, esto hace que no se aplique ninguna restricción y no requiera ninguna licencia para su uso.</a:t>
            </a:r>
          </a:p>
          <a:p>
            <a:r>
              <a:rPr lang="es-ES" sz="1200" b="0" i="0" kern="1200" dirty="0">
                <a:solidFill>
                  <a:schemeClr val="tx1"/>
                </a:solidFill>
                <a:effectLst/>
                <a:latin typeface="Times New Roman" pitchFamily="18" charset="0"/>
                <a:ea typeface="+mn-ea"/>
                <a:cs typeface="+mn-cs"/>
              </a:rPr>
              <a:t>Soporta dos modos de funcionamiento, todos los dispositivos del estándar NFCIP-1 deben soportar ambos modos:</a:t>
            </a:r>
          </a:p>
          <a:p>
            <a:r>
              <a:rPr lang="es-ES" sz="1200" b="0" i="0" kern="1200" dirty="0">
                <a:solidFill>
                  <a:schemeClr val="tx1"/>
                </a:solidFill>
                <a:effectLst/>
                <a:latin typeface="Times New Roman" pitchFamily="18" charset="0"/>
                <a:ea typeface="+mn-ea"/>
                <a:cs typeface="+mn-cs"/>
              </a:rPr>
              <a:t>Activo: ambos dispositivos generan su propio campo electromagnético, que utilizarán para transmitir sus </a:t>
            </a:r>
            <a:r>
              <a:rPr lang="es-ES" sz="1200" b="0" i="0" u="none" strike="noStrike" kern="1200" dirty="0">
                <a:solidFill>
                  <a:schemeClr val="tx1"/>
                </a:solidFill>
                <a:effectLst/>
                <a:latin typeface="Times New Roman" pitchFamily="18" charset="0"/>
                <a:ea typeface="+mn-ea"/>
                <a:cs typeface="+mn-cs"/>
                <a:hlinkClick r:id="rId7" tooltip="Dato"/>
              </a:rPr>
              <a:t>datos</a:t>
            </a:r>
            <a:r>
              <a:rPr lang="es-ES" sz="1200" b="0" i="0" kern="1200" dirty="0">
                <a:solidFill>
                  <a:schemeClr val="tx1"/>
                </a:solidFill>
                <a:effectLst/>
                <a:latin typeface="Times New Roman" pitchFamily="18" charset="0"/>
                <a:ea typeface="+mn-ea"/>
                <a:cs typeface="+mn-cs"/>
              </a:rPr>
              <a:t>.</a:t>
            </a:r>
          </a:p>
          <a:p>
            <a:r>
              <a:rPr lang="es-ES" sz="1200" b="0" i="0" kern="1200" dirty="0">
                <a:solidFill>
                  <a:schemeClr val="tx1"/>
                </a:solidFill>
                <a:effectLst/>
                <a:latin typeface="Times New Roman" pitchFamily="18" charset="0"/>
                <a:ea typeface="+mn-ea"/>
                <a:cs typeface="+mn-cs"/>
              </a:rPr>
              <a:t>Pasivo: solo un dispositivo genera el </a:t>
            </a:r>
            <a:r>
              <a:rPr lang="es-ES" sz="1200" b="0" i="0" u="none" strike="noStrike" kern="1200" dirty="0">
                <a:solidFill>
                  <a:schemeClr val="tx1"/>
                </a:solidFill>
                <a:effectLst/>
                <a:latin typeface="Times New Roman" pitchFamily="18" charset="0"/>
                <a:ea typeface="+mn-ea"/>
                <a:cs typeface="+mn-cs"/>
                <a:hlinkClick r:id="rId8" tooltip="Campo electromagnético"/>
              </a:rPr>
              <a:t>campo electromagnético</a:t>
            </a:r>
            <a:r>
              <a:rPr lang="es-ES" sz="1200" b="0" i="0" kern="1200" dirty="0">
                <a:solidFill>
                  <a:schemeClr val="tx1"/>
                </a:solidFill>
                <a:effectLst/>
                <a:latin typeface="Times New Roman" pitchFamily="18" charset="0"/>
                <a:ea typeface="+mn-ea"/>
                <a:cs typeface="+mn-cs"/>
              </a:rPr>
              <a:t> y el otro se aprovecha de la modulación de la carga para poder transferir los datos. El iniciador de la comunicación es el encargado de generar el campo electromagnético.</a:t>
            </a:r>
          </a:p>
          <a:p>
            <a:pPr>
              <a:spcBef>
                <a:spcPct val="0"/>
              </a:spcBef>
            </a:pPr>
            <a:endParaRPr lang="es-ES" altLang="es-ES" dirty="0"/>
          </a:p>
        </p:txBody>
      </p:sp>
    </p:spTree>
    <p:extLst>
      <p:ext uri="{BB962C8B-B14F-4D97-AF65-F5344CB8AC3E}">
        <p14:creationId xmlns:p14="http://schemas.microsoft.com/office/powerpoint/2010/main" val="264848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8" name="Shape 150"/>
          <p:cNvSpPr>
            <a:spLocks noGrp="1" noRot="1" noChangeAspect="1" noTextEdit="1"/>
          </p:cNvSpPr>
          <p:nvPr>
            <p:ph type="sldImg" idx="2"/>
          </p:nvPr>
        </p:nvSpPr>
        <p:spPr>
          <a:noFill/>
          <a:ln cap="flat">
            <a:headEnd type="none" w="med" len="med"/>
            <a:tailEnd type="none" w="med" len="med"/>
          </a:ln>
        </p:spPr>
      </p:sp>
      <p:sp>
        <p:nvSpPr>
          <p:cNvPr id="29699" name="Shape 151"/>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r>
              <a:rPr lang="es-ES" sz="1200" b="0" i="0" kern="1200" dirty="0">
                <a:solidFill>
                  <a:schemeClr val="tx1"/>
                </a:solidFill>
                <a:effectLst/>
                <a:latin typeface="Times New Roman" pitchFamily="18" charset="0"/>
                <a:ea typeface="+mn-ea"/>
                <a:cs typeface="+mn-cs"/>
              </a:rPr>
              <a:t>NFC se comunica mediante </a:t>
            </a:r>
            <a:r>
              <a:rPr lang="es-ES" sz="1200" b="0" i="0" u="none" strike="noStrike" kern="1200" dirty="0">
                <a:solidFill>
                  <a:schemeClr val="tx1"/>
                </a:solidFill>
                <a:effectLst/>
                <a:latin typeface="Times New Roman" pitchFamily="18" charset="0"/>
                <a:ea typeface="+mn-ea"/>
                <a:cs typeface="+mn-cs"/>
                <a:hlinkClick r:id="rId3" tooltip="Inducción electromagnética"/>
              </a:rPr>
              <a:t>inducción</a:t>
            </a:r>
            <a:r>
              <a:rPr lang="es-ES" sz="1200" b="0" i="0" kern="1200" dirty="0">
                <a:solidFill>
                  <a:schemeClr val="tx1"/>
                </a:solidFill>
                <a:effectLst/>
                <a:latin typeface="Times New Roman" pitchFamily="18" charset="0"/>
                <a:ea typeface="+mn-ea"/>
                <a:cs typeface="+mn-cs"/>
              </a:rPr>
              <a:t> en un </a:t>
            </a:r>
            <a:r>
              <a:rPr lang="es-ES" sz="1200" b="0" i="0" u="none" strike="noStrike" kern="1200" dirty="0">
                <a:solidFill>
                  <a:schemeClr val="tx1"/>
                </a:solidFill>
                <a:effectLst/>
                <a:latin typeface="Times New Roman" pitchFamily="18" charset="0"/>
                <a:ea typeface="+mn-ea"/>
                <a:cs typeface="+mn-cs"/>
                <a:hlinkClick r:id="rId4" tooltip="Campo magnético"/>
              </a:rPr>
              <a:t>campo magnético</a:t>
            </a:r>
            <a:r>
              <a:rPr lang="es-ES" sz="1200" b="0" i="0" kern="1200" dirty="0">
                <a:solidFill>
                  <a:schemeClr val="tx1"/>
                </a:solidFill>
                <a:effectLst/>
                <a:latin typeface="Times New Roman" pitchFamily="18" charset="0"/>
                <a:ea typeface="+mn-ea"/>
                <a:cs typeface="+mn-cs"/>
              </a:rPr>
              <a:t>, en donde dos </a:t>
            </a:r>
            <a:r>
              <a:rPr lang="es-ES" sz="1200" b="0" i="0" u="none" strike="noStrike" kern="1200" dirty="0">
                <a:solidFill>
                  <a:schemeClr val="tx1"/>
                </a:solidFill>
                <a:effectLst/>
                <a:latin typeface="Times New Roman" pitchFamily="18" charset="0"/>
                <a:ea typeface="+mn-ea"/>
                <a:cs typeface="+mn-cs"/>
                <a:hlinkClick r:id="rId5" tooltip="Espira (antena)"/>
              </a:rPr>
              <a:t>antenas de espiral</a:t>
            </a:r>
            <a:r>
              <a:rPr lang="es-ES" sz="1200" b="0" i="0" kern="1200" dirty="0">
                <a:solidFill>
                  <a:schemeClr val="tx1"/>
                </a:solidFill>
                <a:effectLst/>
                <a:latin typeface="Times New Roman" pitchFamily="18" charset="0"/>
                <a:ea typeface="+mn-ea"/>
                <a:cs typeface="+mn-cs"/>
              </a:rPr>
              <a:t> son colocadas dentro de sus respectivos campos cercanos. Trabaja en la banda de los 13,56 </a:t>
            </a:r>
            <a:r>
              <a:rPr lang="es-ES" sz="1200" b="0" i="0" u="none" strike="noStrike" kern="1200" dirty="0">
                <a:solidFill>
                  <a:schemeClr val="tx1"/>
                </a:solidFill>
                <a:effectLst/>
                <a:latin typeface="Times New Roman" pitchFamily="18" charset="0"/>
                <a:ea typeface="+mn-ea"/>
                <a:cs typeface="+mn-cs"/>
                <a:hlinkClick r:id="rId6" tooltip="Megahercio"/>
              </a:rPr>
              <a:t>MHz</a:t>
            </a:r>
            <a:r>
              <a:rPr lang="es-ES" sz="1200" b="0" i="0" kern="1200" dirty="0">
                <a:solidFill>
                  <a:schemeClr val="tx1"/>
                </a:solidFill>
                <a:effectLst/>
                <a:latin typeface="Times New Roman" pitchFamily="18" charset="0"/>
                <a:ea typeface="+mn-ea"/>
                <a:cs typeface="+mn-cs"/>
              </a:rPr>
              <a:t>, esto hace que no se aplique ninguna restricción y no requiera ninguna licencia para su uso.</a:t>
            </a:r>
          </a:p>
          <a:p>
            <a:r>
              <a:rPr lang="es-ES" sz="1200" b="0" i="0" kern="1200" dirty="0">
                <a:solidFill>
                  <a:schemeClr val="tx1"/>
                </a:solidFill>
                <a:effectLst/>
                <a:latin typeface="Times New Roman" pitchFamily="18" charset="0"/>
                <a:ea typeface="+mn-ea"/>
                <a:cs typeface="+mn-cs"/>
              </a:rPr>
              <a:t>Soporta dos modos de funcionamiento, todos los dispositivos del estándar NFCIP-1 deben soportar ambos modos:</a:t>
            </a:r>
          </a:p>
          <a:p>
            <a:r>
              <a:rPr lang="es-ES" sz="1200" b="0" i="0" kern="1200" dirty="0">
                <a:solidFill>
                  <a:schemeClr val="tx1"/>
                </a:solidFill>
                <a:effectLst/>
                <a:latin typeface="Times New Roman" pitchFamily="18" charset="0"/>
                <a:ea typeface="+mn-ea"/>
                <a:cs typeface="+mn-cs"/>
              </a:rPr>
              <a:t>Activo: ambos dispositivos generan su propio campo electromagnético, que utilizarán para transmitir sus </a:t>
            </a:r>
            <a:r>
              <a:rPr lang="es-ES" sz="1200" b="0" i="0" u="none" strike="noStrike" kern="1200" dirty="0">
                <a:solidFill>
                  <a:schemeClr val="tx1"/>
                </a:solidFill>
                <a:effectLst/>
                <a:latin typeface="Times New Roman" pitchFamily="18" charset="0"/>
                <a:ea typeface="+mn-ea"/>
                <a:cs typeface="+mn-cs"/>
                <a:hlinkClick r:id="rId7" tooltip="Dato"/>
              </a:rPr>
              <a:t>datos</a:t>
            </a:r>
            <a:r>
              <a:rPr lang="es-ES" sz="1200" b="0" i="0" kern="1200" dirty="0">
                <a:solidFill>
                  <a:schemeClr val="tx1"/>
                </a:solidFill>
                <a:effectLst/>
                <a:latin typeface="Times New Roman" pitchFamily="18" charset="0"/>
                <a:ea typeface="+mn-ea"/>
                <a:cs typeface="+mn-cs"/>
              </a:rPr>
              <a:t>.</a:t>
            </a:r>
          </a:p>
          <a:p>
            <a:r>
              <a:rPr lang="es-ES" sz="1200" b="0" i="0" kern="1200" dirty="0">
                <a:solidFill>
                  <a:schemeClr val="tx1"/>
                </a:solidFill>
                <a:effectLst/>
                <a:latin typeface="Times New Roman" pitchFamily="18" charset="0"/>
                <a:ea typeface="+mn-ea"/>
                <a:cs typeface="+mn-cs"/>
              </a:rPr>
              <a:t>Pasivo: solo un dispositivo genera el </a:t>
            </a:r>
            <a:r>
              <a:rPr lang="es-ES" sz="1200" b="0" i="0" u="none" strike="noStrike" kern="1200" dirty="0">
                <a:solidFill>
                  <a:schemeClr val="tx1"/>
                </a:solidFill>
                <a:effectLst/>
                <a:latin typeface="Times New Roman" pitchFamily="18" charset="0"/>
                <a:ea typeface="+mn-ea"/>
                <a:cs typeface="+mn-cs"/>
                <a:hlinkClick r:id="rId8" tooltip="Campo electromagnético"/>
              </a:rPr>
              <a:t>campo electromagnético</a:t>
            </a:r>
            <a:r>
              <a:rPr lang="es-ES" sz="1200" b="0" i="0" kern="1200" dirty="0">
                <a:solidFill>
                  <a:schemeClr val="tx1"/>
                </a:solidFill>
                <a:effectLst/>
                <a:latin typeface="Times New Roman" pitchFamily="18" charset="0"/>
                <a:ea typeface="+mn-ea"/>
                <a:cs typeface="+mn-cs"/>
              </a:rPr>
              <a:t> y el otro se aprovecha de la modulación de la carga para poder transferir los datos. El iniciador de la comunicación es el encargado de generar el campo electromagnético.</a:t>
            </a:r>
          </a:p>
          <a:p>
            <a:pPr>
              <a:spcBef>
                <a:spcPct val="0"/>
              </a:spcBef>
            </a:pPr>
            <a:endParaRPr lang="es-ES" altLang="es-ES" dirty="0"/>
          </a:p>
        </p:txBody>
      </p:sp>
    </p:spTree>
    <p:extLst>
      <p:ext uri="{BB962C8B-B14F-4D97-AF65-F5344CB8AC3E}">
        <p14:creationId xmlns:p14="http://schemas.microsoft.com/office/powerpoint/2010/main" val="3947744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8" name="Shape 150"/>
          <p:cNvSpPr>
            <a:spLocks noGrp="1" noRot="1" noChangeAspect="1" noTextEdit="1"/>
          </p:cNvSpPr>
          <p:nvPr>
            <p:ph type="sldImg" idx="2"/>
          </p:nvPr>
        </p:nvSpPr>
        <p:spPr>
          <a:noFill/>
          <a:ln cap="flat">
            <a:headEnd type="none" w="med" len="med"/>
            <a:tailEnd type="none" w="med" len="med"/>
          </a:ln>
        </p:spPr>
      </p:sp>
      <p:sp>
        <p:nvSpPr>
          <p:cNvPr id="29699" name="Shape 151"/>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r>
              <a:rPr lang="es-ES" sz="1200" b="0" i="0" kern="1200" dirty="0">
                <a:solidFill>
                  <a:schemeClr val="tx1"/>
                </a:solidFill>
                <a:effectLst/>
                <a:latin typeface="Times New Roman" pitchFamily="18" charset="0"/>
                <a:ea typeface="+mn-ea"/>
                <a:cs typeface="+mn-cs"/>
              </a:rPr>
              <a:t>NFC se comunica mediante </a:t>
            </a:r>
            <a:r>
              <a:rPr lang="es-ES" sz="1200" b="0" i="0" u="none" strike="noStrike" kern="1200" dirty="0">
                <a:solidFill>
                  <a:schemeClr val="tx1"/>
                </a:solidFill>
                <a:effectLst/>
                <a:latin typeface="Times New Roman" pitchFamily="18" charset="0"/>
                <a:ea typeface="+mn-ea"/>
                <a:cs typeface="+mn-cs"/>
                <a:hlinkClick r:id="rId3" tooltip="Inducción electromagnética"/>
              </a:rPr>
              <a:t>inducción</a:t>
            </a:r>
            <a:r>
              <a:rPr lang="es-ES" sz="1200" b="0" i="0" kern="1200" dirty="0">
                <a:solidFill>
                  <a:schemeClr val="tx1"/>
                </a:solidFill>
                <a:effectLst/>
                <a:latin typeface="Times New Roman" pitchFamily="18" charset="0"/>
                <a:ea typeface="+mn-ea"/>
                <a:cs typeface="+mn-cs"/>
              </a:rPr>
              <a:t> en un </a:t>
            </a:r>
            <a:r>
              <a:rPr lang="es-ES" sz="1200" b="0" i="0" u="none" strike="noStrike" kern="1200" dirty="0">
                <a:solidFill>
                  <a:schemeClr val="tx1"/>
                </a:solidFill>
                <a:effectLst/>
                <a:latin typeface="Times New Roman" pitchFamily="18" charset="0"/>
                <a:ea typeface="+mn-ea"/>
                <a:cs typeface="+mn-cs"/>
                <a:hlinkClick r:id="rId4" tooltip="Campo magnético"/>
              </a:rPr>
              <a:t>campo magnético</a:t>
            </a:r>
            <a:r>
              <a:rPr lang="es-ES" sz="1200" b="0" i="0" kern="1200" dirty="0">
                <a:solidFill>
                  <a:schemeClr val="tx1"/>
                </a:solidFill>
                <a:effectLst/>
                <a:latin typeface="Times New Roman" pitchFamily="18" charset="0"/>
                <a:ea typeface="+mn-ea"/>
                <a:cs typeface="+mn-cs"/>
              </a:rPr>
              <a:t>, en donde dos </a:t>
            </a:r>
            <a:r>
              <a:rPr lang="es-ES" sz="1200" b="0" i="0" u="none" strike="noStrike" kern="1200" dirty="0">
                <a:solidFill>
                  <a:schemeClr val="tx1"/>
                </a:solidFill>
                <a:effectLst/>
                <a:latin typeface="Times New Roman" pitchFamily="18" charset="0"/>
                <a:ea typeface="+mn-ea"/>
                <a:cs typeface="+mn-cs"/>
                <a:hlinkClick r:id="rId5" tooltip="Espira (antena)"/>
              </a:rPr>
              <a:t>antenas de espiral</a:t>
            </a:r>
            <a:r>
              <a:rPr lang="es-ES" sz="1200" b="0" i="0" kern="1200" dirty="0">
                <a:solidFill>
                  <a:schemeClr val="tx1"/>
                </a:solidFill>
                <a:effectLst/>
                <a:latin typeface="Times New Roman" pitchFamily="18" charset="0"/>
                <a:ea typeface="+mn-ea"/>
                <a:cs typeface="+mn-cs"/>
              </a:rPr>
              <a:t> son colocadas dentro de sus respectivos campos cercanos. Trabaja en la banda de los 13,56 </a:t>
            </a:r>
            <a:r>
              <a:rPr lang="es-ES" sz="1200" b="0" i="0" u="none" strike="noStrike" kern="1200" dirty="0">
                <a:solidFill>
                  <a:schemeClr val="tx1"/>
                </a:solidFill>
                <a:effectLst/>
                <a:latin typeface="Times New Roman" pitchFamily="18" charset="0"/>
                <a:ea typeface="+mn-ea"/>
                <a:cs typeface="+mn-cs"/>
                <a:hlinkClick r:id="rId6" tooltip="Megahercio"/>
              </a:rPr>
              <a:t>MHz</a:t>
            </a:r>
            <a:r>
              <a:rPr lang="es-ES" sz="1200" b="0" i="0" kern="1200" dirty="0">
                <a:solidFill>
                  <a:schemeClr val="tx1"/>
                </a:solidFill>
                <a:effectLst/>
                <a:latin typeface="Times New Roman" pitchFamily="18" charset="0"/>
                <a:ea typeface="+mn-ea"/>
                <a:cs typeface="+mn-cs"/>
              </a:rPr>
              <a:t>, esto hace que no se aplique ninguna restricción y no requiera ninguna licencia para su uso.</a:t>
            </a:r>
          </a:p>
          <a:p>
            <a:r>
              <a:rPr lang="es-ES" sz="1200" b="0" i="0" kern="1200" dirty="0">
                <a:solidFill>
                  <a:schemeClr val="tx1"/>
                </a:solidFill>
                <a:effectLst/>
                <a:latin typeface="Times New Roman" pitchFamily="18" charset="0"/>
                <a:ea typeface="+mn-ea"/>
                <a:cs typeface="+mn-cs"/>
              </a:rPr>
              <a:t>Soporta dos modos de funcionamiento, todos los dispositivos del estándar NFCIP-1 deben soportar ambos modos:</a:t>
            </a:r>
          </a:p>
          <a:p>
            <a:r>
              <a:rPr lang="es-ES" sz="1200" b="0" i="0" kern="1200" dirty="0">
                <a:solidFill>
                  <a:schemeClr val="tx1"/>
                </a:solidFill>
                <a:effectLst/>
                <a:latin typeface="Times New Roman" pitchFamily="18" charset="0"/>
                <a:ea typeface="+mn-ea"/>
                <a:cs typeface="+mn-cs"/>
              </a:rPr>
              <a:t>Activo: ambos dispositivos generan su propio campo electromagnético, que utilizarán para transmitir sus </a:t>
            </a:r>
            <a:r>
              <a:rPr lang="es-ES" sz="1200" b="0" i="0" u="none" strike="noStrike" kern="1200" dirty="0">
                <a:solidFill>
                  <a:schemeClr val="tx1"/>
                </a:solidFill>
                <a:effectLst/>
                <a:latin typeface="Times New Roman" pitchFamily="18" charset="0"/>
                <a:ea typeface="+mn-ea"/>
                <a:cs typeface="+mn-cs"/>
                <a:hlinkClick r:id="rId7" tooltip="Dato"/>
              </a:rPr>
              <a:t>datos</a:t>
            </a:r>
            <a:r>
              <a:rPr lang="es-ES" sz="1200" b="0" i="0" kern="1200" dirty="0">
                <a:solidFill>
                  <a:schemeClr val="tx1"/>
                </a:solidFill>
                <a:effectLst/>
                <a:latin typeface="Times New Roman" pitchFamily="18" charset="0"/>
                <a:ea typeface="+mn-ea"/>
                <a:cs typeface="+mn-cs"/>
              </a:rPr>
              <a:t>.</a:t>
            </a:r>
          </a:p>
          <a:p>
            <a:r>
              <a:rPr lang="es-ES" sz="1200" b="0" i="0" kern="1200" dirty="0">
                <a:solidFill>
                  <a:schemeClr val="tx1"/>
                </a:solidFill>
                <a:effectLst/>
                <a:latin typeface="Times New Roman" pitchFamily="18" charset="0"/>
                <a:ea typeface="+mn-ea"/>
                <a:cs typeface="+mn-cs"/>
              </a:rPr>
              <a:t>Pasivo: solo un dispositivo genera el </a:t>
            </a:r>
            <a:r>
              <a:rPr lang="es-ES" sz="1200" b="0" i="0" u="none" strike="noStrike" kern="1200" dirty="0">
                <a:solidFill>
                  <a:schemeClr val="tx1"/>
                </a:solidFill>
                <a:effectLst/>
                <a:latin typeface="Times New Roman" pitchFamily="18" charset="0"/>
                <a:ea typeface="+mn-ea"/>
                <a:cs typeface="+mn-cs"/>
                <a:hlinkClick r:id="rId8" tooltip="Campo electromagnético"/>
              </a:rPr>
              <a:t>campo electromagnético</a:t>
            </a:r>
            <a:r>
              <a:rPr lang="es-ES" sz="1200" b="0" i="0" kern="1200" dirty="0">
                <a:solidFill>
                  <a:schemeClr val="tx1"/>
                </a:solidFill>
                <a:effectLst/>
                <a:latin typeface="Times New Roman" pitchFamily="18" charset="0"/>
                <a:ea typeface="+mn-ea"/>
                <a:cs typeface="+mn-cs"/>
              </a:rPr>
              <a:t> y el otro se aprovecha de la modulación de la carga para poder transferir los datos. El iniciador de la comunicación es el encargado de generar el campo electromagnético.</a:t>
            </a:r>
          </a:p>
          <a:p>
            <a:pPr>
              <a:spcBef>
                <a:spcPct val="0"/>
              </a:spcBef>
            </a:pPr>
            <a:endParaRPr lang="es-ES" altLang="es-ES" dirty="0"/>
          </a:p>
        </p:txBody>
      </p:sp>
    </p:spTree>
    <p:extLst>
      <p:ext uri="{BB962C8B-B14F-4D97-AF65-F5344CB8AC3E}">
        <p14:creationId xmlns:p14="http://schemas.microsoft.com/office/powerpoint/2010/main" val="1559809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8" name="Shape 150"/>
          <p:cNvSpPr>
            <a:spLocks noGrp="1" noRot="1" noChangeAspect="1" noTextEdit="1"/>
          </p:cNvSpPr>
          <p:nvPr>
            <p:ph type="sldImg" idx="2"/>
          </p:nvPr>
        </p:nvSpPr>
        <p:spPr>
          <a:noFill/>
          <a:ln cap="flat">
            <a:headEnd type="none" w="med" len="med"/>
            <a:tailEnd type="none" w="med" len="med"/>
          </a:ln>
        </p:spPr>
      </p:sp>
      <p:sp>
        <p:nvSpPr>
          <p:cNvPr id="29699" name="Shape 151"/>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r>
              <a:rPr lang="es-ES" sz="1200" b="0" i="0" kern="1200" dirty="0">
                <a:solidFill>
                  <a:schemeClr val="tx1"/>
                </a:solidFill>
                <a:effectLst/>
                <a:latin typeface="Times New Roman" pitchFamily="18" charset="0"/>
                <a:ea typeface="+mn-ea"/>
                <a:cs typeface="+mn-cs"/>
              </a:rPr>
              <a:t>Un </a:t>
            </a:r>
            <a:r>
              <a:rPr lang="es-ES" sz="1200" b="1" i="0" kern="1200" dirty="0">
                <a:solidFill>
                  <a:schemeClr val="tx1"/>
                </a:solidFill>
                <a:effectLst/>
                <a:latin typeface="Times New Roman" pitchFamily="18" charset="0"/>
                <a:ea typeface="+mn-ea"/>
                <a:cs typeface="+mn-cs"/>
              </a:rPr>
              <a:t>bloqueador</a:t>
            </a:r>
            <a:r>
              <a:rPr lang="es-ES" sz="1200" b="0" i="0" kern="1200" dirty="0">
                <a:solidFill>
                  <a:schemeClr val="tx1"/>
                </a:solidFill>
                <a:effectLst/>
                <a:latin typeface="Times New Roman" pitchFamily="18" charset="0"/>
                <a:ea typeface="+mn-ea"/>
                <a:cs typeface="+mn-cs"/>
              </a:rPr>
              <a:t> o JAMMER  es un instrumento que impide recibir </a:t>
            </a:r>
            <a:r>
              <a:rPr lang="es-ES" sz="1200" b="1" i="0" kern="1200" dirty="0">
                <a:solidFill>
                  <a:schemeClr val="tx1"/>
                </a:solidFill>
                <a:effectLst/>
                <a:latin typeface="Times New Roman" pitchFamily="18" charset="0"/>
                <a:ea typeface="+mn-ea"/>
                <a:cs typeface="+mn-cs"/>
              </a:rPr>
              <a:t>señales</a:t>
            </a:r>
            <a:r>
              <a:rPr lang="es-ES" sz="1200" b="0" i="0" kern="1200" dirty="0">
                <a:solidFill>
                  <a:schemeClr val="tx1"/>
                </a:solidFill>
                <a:effectLst/>
                <a:latin typeface="Times New Roman" pitchFamily="18" charset="0"/>
                <a:ea typeface="+mn-ea"/>
                <a:cs typeface="+mn-cs"/>
              </a:rPr>
              <a:t> inalámbricas desde la estación base. Cuando se utiliza, el </a:t>
            </a:r>
            <a:r>
              <a:rPr lang="es-ES" sz="1200" b="1" i="0" kern="1200" dirty="0">
                <a:solidFill>
                  <a:schemeClr val="tx1"/>
                </a:solidFill>
                <a:effectLst/>
                <a:latin typeface="Times New Roman" pitchFamily="18" charset="0"/>
                <a:ea typeface="+mn-ea"/>
                <a:cs typeface="+mn-cs"/>
              </a:rPr>
              <a:t>bloqueador</a:t>
            </a:r>
            <a:r>
              <a:rPr lang="es-ES" sz="1200" b="0" i="0" kern="1200" dirty="0">
                <a:solidFill>
                  <a:schemeClr val="tx1"/>
                </a:solidFill>
                <a:effectLst/>
                <a:latin typeface="Times New Roman" pitchFamily="18" charset="0"/>
                <a:ea typeface="+mn-ea"/>
                <a:cs typeface="+mn-cs"/>
              </a:rPr>
              <a:t> desactiva efectivamente los teléfonos celulares, equipos </a:t>
            </a:r>
            <a:r>
              <a:rPr lang="es-ES" sz="1200" b="0" i="0" kern="1200" dirty="0" err="1">
                <a:solidFill>
                  <a:schemeClr val="tx1"/>
                </a:solidFill>
                <a:effectLst/>
                <a:latin typeface="Times New Roman" pitchFamily="18" charset="0"/>
                <a:ea typeface="+mn-ea"/>
                <a:cs typeface="+mn-cs"/>
              </a:rPr>
              <a:t>Wi</a:t>
            </a:r>
            <a:r>
              <a:rPr lang="es-ES" sz="1200" b="0" i="0" kern="1200" dirty="0">
                <a:solidFill>
                  <a:schemeClr val="tx1"/>
                </a:solidFill>
                <a:effectLst/>
                <a:latin typeface="Times New Roman" pitchFamily="18" charset="0"/>
                <a:ea typeface="+mn-ea"/>
                <a:cs typeface="+mn-cs"/>
              </a:rPr>
              <a:t> fi  y </a:t>
            </a:r>
            <a:r>
              <a:rPr lang="es-ES" sz="1200" b="0" i="0" kern="1200" dirty="0" err="1">
                <a:solidFill>
                  <a:schemeClr val="tx1"/>
                </a:solidFill>
                <a:effectLst/>
                <a:latin typeface="Times New Roman" pitchFamily="18" charset="0"/>
                <a:ea typeface="+mn-ea"/>
                <a:cs typeface="+mn-cs"/>
              </a:rPr>
              <a:t>GPs</a:t>
            </a:r>
            <a:r>
              <a:rPr lang="es-ES" sz="1200" b="0" i="0" kern="1200" dirty="0">
                <a:solidFill>
                  <a:schemeClr val="tx1"/>
                </a:solidFill>
                <a:effectLst/>
                <a:latin typeface="Times New Roman" pitchFamily="18" charset="0"/>
                <a:ea typeface="+mn-ea"/>
                <a:cs typeface="+mn-cs"/>
              </a:rPr>
              <a:t>.</a:t>
            </a:r>
          </a:p>
          <a:p>
            <a:pPr>
              <a:spcBef>
                <a:spcPct val="0"/>
              </a:spcBef>
            </a:pPr>
            <a:r>
              <a:rPr lang="es-ES" sz="1200" b="0" i="0" kern="1200" dirty="0">
                <a:solidFill>
                  <a:schemeClr val="tx1"/>
                </a:solidFill>
                <a:effectLst/>
                <a:latin typeface="Times New Roman" pitchFamily="18" charset="0"/>
                <a:ea typeface="+mn-ea"/>
                <a:cs typeface="+mn-cs"/>
              </a:rPr>
              <a:t>Un </a:t>
            </a:r>
            <a:r>
              <a:rPr lang="es-ES" sz="1200" b="1" i="0" kern="1200" dirty="0">
                <a:solidFill>
                  <a:schemeClr val="tx1"/>
                </a:solidFill>
                <a:effectLst/>
                <a:latin typeface="Times New Roman" pitchFamily="18" charset="0"/>
                <a:ea typeface="+mn-ea"/>
                <a:cs typeface="+mn-cs"/>
              </a:rPr>
              <a:t>inhibidor de señal es</a:t>
            </a:r>
            <a:r>
              <a:rPr lang="es-ES" sz="1200" b="0" i="0" kern="1200" dirty="0">
                <a:solidFill>
                  <a:schemeClr val="tx1"/>
                </a:solidFill>
                <a:effectLst/>
                <a:latin typeface="Times New Roman" pitchFamily="18" charset="0"/>
                <a:ea typeface="+mn-ea"/>
                <a:cs typeface="+mn-cs"/>
              </a:rPr>
              <a:t> un dispositivo de radiofrecuencia que intencionalmente transmiten </a:t>
            </a:r>
            <a:r>
              <a:rPr lang="es-ES" sz="1200" b="1" i="0" kern="1200" dirty="0">
                <a:solidFill>
                  <a:schemeClr val="tx1"/>
                </a:solidFill>
                <a:effectLst/>
                <a:latin typeface="Times New Roman" pitchFamily="18" charset="0"/>
                <a:ea typeface="+mn-ea"/>
                <a:cs typeface="+mn-cs"/>
              </a:rPr>
              <a:t>señales</a:t>
            </a:r>
            <a:r>
              <a:rPr lang="es-ES" sz="1200" b="0" i="0" kern="1200" dirty="0">
                <a:solidFill>
                  <a:schemeClr val="tx1"/>
                </a:solidFill>
                <a:effectLst/>
                <a:latin typeface="Times New Roman" pitchFamily="18" charset="0"/>
                <a:ea typeface="+mn-ea"/>
                <a:cs typeface="+mn-cs"/>
              </a:rPr>
              <a:t> en bandas específicas del espectro con el objeto de impactar, bloquear, interferir o saturar los servicios de comunicaciones de usuarios móviles.</a:t>
            </a:r>
          </a:p>
          <a:p>
            <a:pPr>
              <a:spcBef>
                <a:spcPct val="0"/>
              </a:spcBef>
            </a:pPr>
            <a:r>
              <a:rPr lang="es-ES" sz="1200" b="0" i="0" kern="1200" dirty="0">
                <a:solidFill>
                  <a:schemeClr val="tx1"/>
                </a:solidFill>
                <a:effectLst/>
                <a:latin typeface="Times New Roman" pitchFamily="18" charset="0"/>
                <a:ea typeface="+mn-ea"/>
                <a:cs typeface="+mn-cs"/>
              </a:rPr>
              <a:t>Es un circuito que tiene un oscilador que genera la </a:t>
            </a:r>
            <a:r>
              <a:rPr lang="es-ES" sz="1200" b="1" i="0" kern="1200" dirty="0">
                <a:solidFill>
                  <a:schemeClr val="tx1"/>
                </a:solidFill>
                <a:effectLst/>
                <a:latin typeface="Times New Roman" pitchFamily="18" charset="0"/>
                <a:ea typeface="+mn-ea"/>
                <a:cs typeface="+mn-cs"/>
              </a:rPr>
              <a:t>señal</a:t>
            </a:r>
            <a:r>
              <a:rPr lang="es-ES" sz="1200" b="0" i="0" kern="1200" dirty="0">
                <a:solidFill>
                  <a:schemeClr val="tx1"/>
                </a:solidFill>
                <a:effectLst/>
                <a:latin typeface="Times New Roman" pitchFamily="18" charset="0"/>
                <a:ea typeface="+mn-ea"/>
                <a:cs typeface="+mn-cs"/>
              </a:rPr>
              <a:t>, un generador de ruido y una etapa de ganancia que se encarga de dar potencia a la </a:t>
            </a:r>
            <a:r>
              <a:rPr lang="es-ES" sz="1200" b="1" i="0" kern="1200" dirty="0">
                <a:solidFill>
                  <a:schemeClr val="tx1"/>
                </a:solidFill>
                <a:effectLst/>
                <a:latin typeface="Times New Roman" pitchFamily="18" charset="0"/>
                <a:ea typeface="+mn-ea"/>
                <a:cs typeface="+mn-cs"/>
              </a:rPr>
              <a:t>señal</a:t>
            </a:r>
            <a:r>
              <a:rPr lang="es-ES" sz="1200" b="0" i="0" kern="1200" dirty="0">
                <a:solidFill>
                  <a:schemeClr val="tx1"/>
                </a:solidFill>
                <a:effectLst/>
                <a:latin typeface="Times New Roman" pitchFamily="18" charset="0"/>
                <a:ea typeface="+mn-ea"/>
                <a:cs typeface="+mn-cs"/>
              </a:rPr>
              <a:t>, así como una o varias antenas que transmiten el ruido a la frecuencia a bloquear.</a:t>
            </a:r>
          </a:p>
          <a:p>
            <a:pPr>
              <a:spcBef>
                <a:spcPct val="0"/>
              </a:spcBef>
            </a:pPr>
            <a:r>
              <a:rPr lang="es-ES" sz="1200" b="0" i="0" kern="1200" dirty="0">
                <a:solidFill>
                  <a:schemeClr val="tx1"/>
                </a:solidFill>
                <a:effectLst/>
                <a:latin typeface="Times New Roman" pitchFamily="18" charset="0"/>
                <a:ea typeface="+mn-ea"/>
                <a:cs typeface="+mn-cs"/>
              </a:rPr>
              <a:t>Un </a:t>
            </a:r>
            <a:r>
              <a:rPr lang="es-ES" sz="1200" b="1" i="0" kern="1200" dirty="0" err="1">
                <a:solidFill>
                  <a:schemeClr val="tx1"/>
                </a:solidFill>
                <a:effectLst/>
                <a:latin typeface="Times New Roman" pitchFamily="18" charset="0"/>
                <a:ea typeface="+mn-ea"/>
                <a:cs typeface="+mn-cs"/>
              </a:rPr>
              <a:t>Jammer</a:t>
            </a:r>
            <a:r>
              <a:rPr lang="es-ES" sz="1200" b="0" i="0" kern="1200" dirty="0">
                <a:solidFill>
                  <a:schemeClr val="tx1"/>
                </a:solidFill>
                <a:effectLst/>
                <a:latin typeface="Times New Roman" pitchFamily="18" charset="0"/>
                <a:ea typeface="+mn-ea"/>
                <a:cs typeface="+mn-cs"/>
              </a:rPr>
              <a:t> es un dispositivo portátil que puede bloquear e inhibir señales de: GPS, celulares GSM, 2G, 3G, 4G LTE,5G radios UHF y VHF, </a:t>
            </a:r>
            <a:r>
              <a:rPr lang="es-ES" sz="1200" b="0" i="0" kern="1200" dirty="0" err="1">
                <a:solidFill>
                  <a:schemeClr val="tx1"/>
                </a:solidFill>
                <a:effectLst/>
                <a:latin typeface="Times New Roman" pitchFamily="18" charset="0"/>
                <a:ea typeface="+mn-ea"/>
                <a:cs typeface="+mn-cs"/>
              </a:rPr>
              <a:t>WiFi</a:t>
            </a:r>
            <a:r>
              <a:rPr lang="es-ES" sz="1200" b="0" i="0" kern="1200" dirty="0">
                <a:solidFill>
                  <a:schemeClr val="tx1"/>
                </a:solidFill>
                <a:effectLst/>
                <a:latin typeface="Times New Roman" pitchFamily="18" charset="0"/>
                <a:ea typeface="+mn-ea"/>
                <a:cs typeface="+mn-cs"/>
              </a:rPr>
              <a:t> y Nextel. ... Durante un robo, lo que hace el </a:t>
            </a:r>
            <a:r>
              <a:rPr lang="es-ES" sz="1200" b="1" i="0" kern="1200" dirty="0" err="1">
                <a:solidFill>
                  <a:schemeClr val="tx1"/>
                </a:solidFill>
                <a:effectLst/>
                <a:latin typeface="Times New Roman" pitchFamily="18" charset="0"/>
                <a:ea typeface="+mn-ea"/>
                <a:cs typeface="+mn-cs"/>
              </a:rPr>
              <a:t>Jammer</a:t>
            </a:r>
            <a:r>
              <a:rPr lang="es-ES" sz="1200" b="0" i="0" kern="1200" dirty="0">
                <a:solidFill>
                  <a:schemeClr val="tx1"/>
                </a:solidFill>
                <a:effectLst/>
                <a:latin typeface="Times New Roman" pitchFamily="18" charset="0"/>
                <a:ea typeface="+mn-ea"/>
                <a:cs typeface="+mn-cs"/>
              </a:rPr>
              <a:t> es bloquear el GPS y la señal de celular por la cual se transmiten los datos.</a:t>
            </a:r>
          </a:p>
          <a:p>
            <a:pPr>
              <a:spcBef>
                <a:spcPct val="0"/>
              </a:spcBef>
            </a:pPr>
            <a:r>
              <a:rPr lang="es-ES" sz="1200" b="0" i="0" kern="1200" dirty="0">
                <a:solidFill>
                  <a:schemeClr val="tx1"/>
                </a:solidFill>
                <a:effectLst/>
                <a:latin typeface="Times New Roman" pitchFamily="18" charset="0"/>
                <a:ea typeface="+mn-ea"/>
                <a:cs typeface="+mn-cs"/>
              </a:rPr>
              <a:t>El Bloqueador de Frecuencias de </a:t>
            </a:r>
            <a:r>
              <a:rPr lang="es-ES" sz="1200" b="1" i="0" kern="1200" dirty="0">
                <a:solidFill>
                  <a:schemeClr val="tx1"/>
                </a:solidFill>
                <a:effectLst/>
                <a:latin typeface="Times New Roman" pitchFamily="18" charset="0"/>
                <a:ea typeface="+mn-ea"/>
                <a:cs typeface="+mn-cs"/>
              </a:rPr>
              <a:t>16</a:t>
            </a:r>
            <a:r>
              <a:rPr lang="es-ES" sz="1200" b="0" i="0" kern="1200" dirty="0">
                <a:solidFill>
                  <a:schemeClr val="tx1"/>
                </a:solidFill>
                <a:effectLst/>
                <a:latin typeface="Times New Roman" pitchFamily="18" charset="0"/>
                <a:ea typeface="+mn-ea"/>
                <a:cs typeface="+mn-cs"/>
              </a:rPr>
              <a:t> Bandas es un efectivo </a:t>
            </a:r>
            <a:r>
              <a:rPr lang="es-ES" sz="1200" b="1" i="0" kern="1200" dirty="0">
                <a:solidFill>
                  <a:schemeClr val="tx1"/>
                </a:solidFill>
                <a:effectLst/>
                <a:latin typeface="Times New Roman" pitchFamily="18" charset="0"/>
                <a:ea typeface="+mn-ea"/>
                <a:cs typeface="+mn-cs"/>
              </a:rPr>
              <a:t>inhibidor</a:t>
            </a:r>
            <a:r>
              <a:rPr lang="es-ES" sz="1200" b="0" i="0" kern="1200" dirty="0">
                <a:solidFill>
                  <a:schemeClr val="tx1"/>
                </a:solidFill>
                <a:effectLst/>
                <a:latin typeface="Times New Roman" pitchFamily="18" charset="0"/>
                <a:ea typeface="+mn-ea"/>
                <a:cs typeface="+mn-cs"/>
              </a:rPr>
              <a:t> de frecuencias que le permitirá bloquear con total precisión todo tipo de señales de dispositivos inalámbricos.</a:t>
            </a:r>
            <a:endParaRPr lang="es-ES" altLang="es-ES" dirty="0"/>
          </a:p>
        </p:txBody>
      </p:sp>
    </p:spTree>
    <p:extLst>
      <p:ext uri="{BB962C8B-B14F-4D97-AF65-F5344CB8AC3E}">
        <p14:creationId xmlns:p14="http://schemas.microsoft.com/office/powerpoint/2010/main" val="1979474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95FCB60F-765E-40D1-8788-80E56A612E42}" type="slidenum">
              <a:rPr lang="es-ES_tradnl" smtClean="0"/>
              <a:pPr/>
              <a:t>24</a:t>
            </a:fld>
            <a:endParaRPr lang="es-ES_tradnl"/>
          </a:p>
        </p:txBody>
      </p:sp>
    </p:spTree>
    <p:extLst>
      <p:ext uri="{BB962C8B-B14F-4D97-AF65-F5344CB8AC3E}">
        <p14:creationId xmlns:p14="http://schemas.microsoft.com/office/powerpoint/2010/main" val="2784550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8A3A4740-48D0-4192-80A7-82C4080DFD00}" type="slidenum">
              <a:rPr lang="es-ES_tradnl" altLang="es-ES" sz="1200"/>
              <a:pPr algn="r"/>
              <a:t>2</a:t>
            </a:fld>
            <a:endParaRPr lang="es-ES_tradnl" altLang="es-ES" sz="1200"/>
          </a:p>
        </p:txBody>
      </p:sp>
      <p:sp>
        <p:nvSpPr>
          <p:cNvPr id="31747" name="Rectangle 2"/>
          <p:cNvSpPr>
            <a:spLocks noGrp="1" noRot="1" noChangeAspect="1" noChangeArrowheads="1" noTextEdit="1"/>
          </p:cNvSpPr>
          <p:nvPr>
            <p:ph type="sldImg"/>
          </p:nvPr>
        </p:nvSpPr>
        <p:spPr>
          <a:xfrm>
            <a:off x="1146175" y="685800"/>
            <a:ext cx="4570413" cy="3427413"/>
          </a:xfrm>
          <a:ln/>
        </p:spPr>
      </p:sp>
      <p:sp>
        <p:nvSpPr>
          <p:cNvPr id="31748"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ES"/>
          </a:p>
        </p:txBody>
      </p:sp>
    </p:spTree>
    <p:extLst>
      <p:ext uri="{BB962C8B-B14F-4D97-AF65-F5344CB8AC3E}">
        <p14:creationId xmlns:p14="http://schemas.microsoft.com/office/powerpoint/2010/main" val="1678306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91A2958-5720-405D-BD0F-1F477BAD377E}" type="slidenum">
              <a:rPr lang="es-ES_tradnl" altLang="es-ES" sz="1200" smtClean="0"/>
              <a:pPr/>
              <a:t>3</a:t>
            </a:fld>
            <a:endParaRPr lang="es-ES_tradnl" altLang="es-ES" sz="1200"/>
          </a:p>
        </p:txBody>
      </p:sp>
      <p:sp>
        <p:nvSpPr>
          <p:cNvPr id="32771" name="Rectangle 2050"/>
          <p:cNvSpPr>
            <a:spLocks noGrp="1" noRot="1" noChangeAspect="1" noChangeArrowheads="1" noTextEdit="1"/>
          </p:cNvSpPr>
          <p:nvPr>
            <p:ph type="sldImg"/>
          </p:nvPr>
        </p:nvSpPr>
        <p:spPr>
          <a:solidFill>
            <a:srgbClr val="FFFFFF"/>
          </a:solidFill>
          <a:ln/>
        </p:spPr>
      </p:sp>
      <p:sp>
        <p:nvSpPr>
          <p:cNvPr id="32772" name="Rectangle 2051"/>
          <p:cNvSpPr>
            <a:spLocks noGrp="1" noChangeArrowheads="1"/>
          </p:cNvSpPr>
          <p:nvPr>
            <p:ph type="body" idx="1"/>
          </p:nvPr>
        </p:nvSpPr>
        <p:spPr>
          <a:solidFill>
            <a:srgbClr val="FFFFFF"/>
          </a:solidFill>
          <a:ln>
            <a:solidFill>
              <a:srgbClr val="000000"/>
            </a:solidFill>
          </a:ln>
        </p:spPr>
        <p:txBody>
          <a:bodyPr/>
          <a:lstStyle/>
          <a:p>
            <a:endParaRPr lang="es-ES" altLang="es-ES" dirty="0"/>
          </a:p>
        </p:txBody>
      </p:sp>
    </p:spTree>
    <p:extLst>
      <p:ext uri="{BB962C8B-B14F-4D97-AF65-F5344CB8AC3E}">
        <p14:creationId xmlns:p14="http://schemas.microsoft.com/office/powerpoint/2010/main" val="152451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8" name="Shape 150"/>
          <p:cNvSpPr>
            <a:spLocks noGrp="1" noRot="1" noChangeAspect="1" noTextEdit="1"/>
          </p:cNvSpPr>
          <p:nvPr>
            <p:ph type="sldImg" idx="2"/>
          </p:nvPr>
        </p:nvSpPr>
        <p:spPr>
          <a:noFill/>
          <a:ln cap="flat">
            <a:headEnd type="none" w="med" len="med"/>
            <a:tailEnd type="none" w="med" len="med"/>
          </a:ln>
        </p:spPr>
      </p:sp>
      <p:sp>
        <p:nvSpPr>
          <p:cNvPr id="29699" name="Shape 151"/>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r>
              <a:rPr lang="es-ES" dirty="0"/>
              <a:t>Las características más importantes del estándar son: </a:t>
            </a:r>
          </a:p>
          <a:p>
            <a:pPr>
              <a:spcBef>
                <a:spcPct val="0"/>
              </a:spcBef>
            </a:pPr>
            <a:r>
              <a:rPr lang="es-ES" dirty="0"/>
              <a:t>Diversas bandas de trabajo: 2,4 GHz (16 canales), 915 MHz (10 canales) y 868 MHz (1 canal) </a:t>
            </a:r>
          </a:p>
          <a:p>
            <a:pPr>
              <a:spcBef>
                <a:spcPct val="0"/>
              </a:spcBef>
            </a:pPr>
            <a:r>
              <a:rPr lang="es-ES" dirty="0"/>
              <a:t>Direccionamiento a nivel red de 16 bits • Soporte para el encaminamiento de paquetes </a:t>
            </a:r>
          </a:p>
          <a:p>
            <a:pPr>
              <a:spcBef>
                <a:spcPct val="0"/>
              </a:spcBef>
            </a:pPr>
            <a:r>
              <a:rPr lang="es-ES" dirty="0"/>
              <a:t>Gracias a la posibilidad de encaminamiento se permiten las topologías de red mallada </a:t>
            </a:r>
          </a:p>
          <a:p>
            <a:pPr>
              <a:spcBef>
                <a:spcPct val="0"/>
              </a:spcBef>
            </a:pPr>
            <a:r>
              <a:rPr lang="es-ES" dirty="0"/>
              <a:t>Dos tipos de dispositivos. FDD (coordinador, encaminador, dispositivo final) y RFD (dispositivo final)  </a:t>
            </a:r>
          </a:p>
          <a:p>
            <a:pPr>
              <a:spcBef>
                <a:spcPct val="0"/>
              </a:spcBef>
            </a:pPr>
            <a:r>
              <a:rPr lang="es-ES" dirty="0"/>
              <a:t>Métodos de acceso al canal: CSMA-CA (</a:t>
            </a:r>
            <a:r>
              <a:rPr lang="es-ES" dirty="0" err="1"/>
              <a:t>Carrier</a:t>
            </a:r>
            <a:r>
              <a:rPr lang="es-ES" dirty="0"/>
              <a:t> </a:t>
            </a:r>
            <a:r>
              <a:rPr lang="es-ES" dirty="0" err="1"/>
              <a:t>Sense</a:t>
            </a:r>
            <a:r>
              <a:rPr lang="es-ES" dirty="0"/>
              <a:t> </a:t>
            </a:r>
            <a:r>
              <a:rPr lang="es-ES" dirty="0" err="1"/>
              <a:t>Multiple</a:t>
            </a:r>
            <a:r>
              <a:rPr lang="es-ES" dirty="0"/>
              <a:t> Access </a:t>
            </a:r>
            <a:r>
              <a:rPr lang="es-ES" dirty="0" err="1"/>
              <a:t>with</a:t>
            </a:r>
            <a:r>
              <a:rPr lang="es-ES" dirty="0"/>
              <a:t> </a:t>
            </a:r>
            <a:r>
              <a:rPr lang="es-ES" dirty="0" err="1"/>
              <a:t>Collision</a:t>
            </a:r>
            <a:r>
              <a:rPr lang="es-ES" dirty="0"/>
              <a:t> </a:t>
            </a:r>
            <a:r>
              <a:rPr lang="es-ES" dirty="0" err="1"/>
              <a:t>Avoidance</a:t>
            </a:r>
            <a:r>
              <a:rPr lang="es-ES" dirty="0"/>
              <a:t>)  </a:t>
            </a:r>
          </a:p>
          <a:p>
            <a:pPr>
              <a:spcBef>
                <a:spcPct val="0"/>
              </a:spcBef>
            </a:pPr>
            <a:r>
              <a:rPr lang="es-ES" dirty="0"/>
              <a:t>Soporta redes </a:t>
            </a:r>
            <a:r>
              <a:rPr lang="es-ES" dirty="0" err="1"/>
              <a:t>slotted</a:t>
            </a:r>
            <a:r>
              <a:rPr lang="es-ES" dirty="0"/>
              <a:t> (</a:t>
            </a:r>
            <a:r>
              <a:rPr lang="es-ES" dirty="0" err="1"/>
              <a:t>QoS</a:t>
            </a:r>
            <a:r>
              <a:rPr lang="es-ES" dirty="0"/>
              <a:t>) y non- </a:t>
            </a:r>
            <a:r>
              <a:rPr lang="es-ES" dirty="0" err="1"/>
              <a:t>slotted</a:t>
            </a:r>
            <a:r>
              <a:rPr lang="es-ES" dirty="0"/>
              <a:t> </a:t>
            </a:r>
          </a:p>
          <a:p>
            <a:pPr>
              <a:spcBef>
                <a:spcPct val="0"/>
              </a:spcBef>
            </a:pPr>
            <a:r>
              <a:rPr lang="es-ES" dirty="0"/>
              <a:t>Bajo consumo energético </a:t>
            </a:r>
          </a:p>
          <a:p>
            <a:pPr>
              <a:spcBef>
                <a:spcPct val="0"/>
              </a:spcBef>
            </a:pPr>
            <a:r>
              <a:rPr lang="es-ES" dirty="0"/>
              <a:t>Gran densidad de nodos por red  </a:t>
            </a:r>
          </a:p>
          <a:p>
            <a:pPr>
              <a:spcBef>
                <a:spcPct val="0"/>
              </a:spcBef>
            </a:pPr>
            <a:r>
              <a:rPr lang="es-ES" dirty="0"/>
              <a:t>Radio de cobertura hasta 500 m según el entorno </a:t>
            </a:r>
            <a:endParaRPr lang="es-ES" altLang="es-ES" dirty="0"/>
          </a:p>
          <a:p>
            <a:pPr>
              <a:spcBef>
                <a:spcPct val="0"/>
              </a:spcBef>
            </a:pPr>
            <a:endParaRPr lang="es-ES" altLang="es-ES" dirty="0"/>
          </a:p>
          <a:p>
            <a:pPr>
              <a:spcBef>
                <a:spcPct val="0"/>
              </a:spcBef>
            </a:pPr>
            <a:endParaRPr lang="es-ES" altLang="es-ES" dirty="0"/>
          </a:p>
        </p:txBody>
      </p:sp>
    </p:spTree>
    <p:extLst>
      <p:ext uri="{BB962C8B-B14F-4D97-AF65-F5344CB8AC3E}">
        <p14:creationId xmlns:p14="http://schemas.microsoft.com/office/powerpoint/2010/main" val="500398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1746" name="Shape 171"/>
          <p:cNvSpPr>
            <a:spLocks noGrp="1" noRot="1" noChangeAspect="1" noTextEdit="1"/>
          </p:cNvSpPr>
          <p:nvPr>
            <p:ph type="sldImg" idx="2"/>
          </p:nvPr>
        </p:nvSpPr>
        <p:spPr>
          <a:noFill/>
          <a:ln cap="flat">
            <a:headEnd type="none" w="med" len="med"/>
            <a:tailEnd type="none" w="med" len="med"/>
          </a:ln>
        </p:spPr>
      </p:sp>
      <p:sp>
        <p:nvSpPr>
          <p:cNvPr id="31747" name="Shape 172"/>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es-ES" altLang="es-ES"/>
          </a:p>
        </p:txBody>
      </p:sp>
    </p:spTree>
    <p:extLst>
      <p:ext uri="{BB962C8B-B14F-4D97-AF65-F5344CB8AC3E}">
        <p14:creationId xmlns:p14="http://schemas.microsoft.com/office/powerpoint/2010/main" val="298227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0722" name="Shape 159"/>
          <p:cNvSpPr>
            <a:spLocks noGrp="1" noRot="1" noChangeAspect="1" noTextEdit="1"/>
          </p:cNvSpPr>
          <p:nvPr>
            <p:ph type="sldImg" idx="2"/>
          </p:nvPr>
        </p:nvSpPr>
        <p:spPr>
          <a:noFill/>
          <a:ln cap="flat">
            <a:headEnd type="none" w="med" len="med"/>
            <a:tailEnd type="none" w="med" len="med"/>
          </a:ln>
        </p:spPr>
      </p:sp>
      <p:sp>
        <p:nvSpPr>
          <p:cNvPr id="30723" name="Shape 160"/>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r>
              <a:rPr lang="es-ES" sz="1200" b="0" i="1" kern="1200" dirty="0">
                <a:solidFill>
                  <a:schemeClr val="tx1"/>
                </a:solidFill>
                <a:effectLst/>
                <a:latin typeface="Times New Roman" pitchFamily="18" charset="0"/>
                <a:ea typeface="+mn-ea"/>
                <a:cs typeface="+mn-cs"/>
              </a:rPr>
              <a:t>Coordinador </a:t>
            </a:r>
            <a:r>
              <a:rPr lang="es-ES" sz="1200" b="0" i="0" kern="1200" dirty="0">
                <a:solidFill>
                  <a:schemeClr val="tx1"/>
                </a:solidFill>
                <a:effectLst/>
                <a:latin typeface="Times New Roman" pitchFamily="18" charset="0"/>
                <a:ea typeface="+mn-ea"/>
                <a:cs typeface="+mn-cs"/>
              </a:rPr>
              <a:t>(ZC). El tipo de dispositivo más completo. Debe existir al menos uno por red. Sus funciones son las de encargarse de controlar la red y los caminos que deben seguir los dispositivos para conectarse entre ellos.</a:t>
            </a:r>
          </a:p>
          <a:p>
            <a:endParaRPr lang="es-ES" sz="1200" b="0" i="1" kern="1200" dirty="0">
              <a:solidFill>
                <a:schemeClr val="tx1"/>
              </a:solidFill>
              <a:effectLst/>
              <a:latin typeface="Times New Roman" pitchFamily="18" charset="0"/>
              <a:ea typeface="+mn-ea"/>
              <a:cs typeface="+mn-cs"/>
            </a:endParaRPr>
          </a:p>
          <a:p>
            <a:r>
              <a:rPr lang="es-ES" sz="1200" b="0" i="1" kern="1200" dirty="0" err="1">
                <a:solidFill>
                  <a:schemeClr val="tx1"/>
                </a:solidFill>
                <a:effectLst/>
                <a:latin typeface="Times New Roman" pitchFamily="18" charset="0"/>
                <a:ea typeface="+mn-ea"/>
                <a:cs typeface="+mn-cs"/>
              </a:rPr>
              <a:t>Router</a:t>
            </a:r>
            <a:r>
              <a:rPr lang="es-ES" sz="1200" b="0" i="1" kern="1200" dirty="0">
                <a:solidFill>
                  <a:schemeClr val="tx1"/>
                </a:solidFill>
                <a:effectLst/>
                <a:latin typeface="Times New Roman" pitchFamily="18" charset="0"/>
                <a:ea typeface="+mn-ea"/>
                <a:cs typeface="+mn-cs"/>
              </a:rPr>
              <a:t> </a:t>
            </a:r>
            <a:r>
              <a:rPr lang="es-ES" sz="1200" b="0" i="0" kern="1200" dirty="0">
                <a:solidFill>
                  <a:schemeClr val="tx1"/>
                </a:solidFill>
                <a:effectLst/>
                <a:latin typeface="Times New Roman" pitchFamily="18" charset="0"/>
                <a:ea typeface="+mn-ea"/>
                <a:cs typeface="+mn-cs"/>
              </a:rPr>
              <a:t>(ZR). Interconecta dispositivos separados en la topología de la red, además de ofrecer un nivel de aplicación para la ejecución de código de usuario.</a:t>
            </a:r>
          </a:p>
          <a:p>
            <a:endParaRPr lang="es-ES" sz="1200" b="0" i="1" kern="1200" dirty="0">
              <a:solidFill>
                <a:schemeClr val="tx1"/>
              </a:solidFill>
              <a:effectLst/>
              <a:latin typeface="Times New Roman" pitchFamily="18" charset="0"/>
              <a:ea typeface="+mn-ea"/>
              <a:cs typeface="+mn-cs"/>
            </a:endParaRPr>
          </a:p>
          <a:p>
            <a:r>
              <a:rPr lang="es-ES" sz="1200" b="0" i="1" kern="1200" dirty="0">
                <a:solidFill>
                  <a:schemeClr val="tx1"/>
                </a:solidFill>
                <a:effectLst/>
                <a:latin typeface="Times New Roman" pitchFamily="18" charset="0"/>
                <a:ea typeface="+mn-ea"/>
                <a:cs typeface="+mn-cs"/>
              </a:rPr>
              <a:t>Dispositivo final</a:t>
            </a:r>
            <a:r>
              <a:rPr lang="es-ES" sz="1200" b="0" i="0" kern="1200" dirty="0">
                <a:solidFill>
                  <a:schemeClr val="tx1"/>
                </a:solidFill>
                <a:effectLst/>
                <a:latin typeface="Times New Roman" pitchFamily="18" charset="0"/>
                <a:ea typeface="+mn-ea"/>
                <a:cs typeface="+mn-cs"/>
              </a:rPr>
              <a:t> (ZED). Posee la funcionalidad necesaria para comunicarse con su nodo padre (el coordinador o un </a:t>
            </a:r>
            <a:r>
              <a:rPr lang="es-ES" sz="1200" b="0" i="0" kern="1200" dirty="0" err="1">
                <a:solidFill>
                  <a:schemeClr val="tx1"/>
                </a:solidFill>
                <a:effectLst/>
                <a:latin typeface="Times New Roman" pitchFamily="18" charset="0"/>
                <a:ea typeface="+mn-ea"/>
                <a:cs typeface="+mn-cs"/>
              </a:rPr>
              <a:t>router</a:t>
            </a:r>
            <a:r>
              <a:rPr lang="es-ES" sz="1200" b="0" i="0" kern="1200" dirty="0">
                <a:solidFill>
                  <a:schemeClr val="tx1"/>
                </a:solidFill>
                <a:effectLst/>
                <a:latin typeface="Times New Roman" pitchFamily="18" charset="0"/>
                <a:ea typeface="+mn-ea"/>
                <a:cs typeface="+mn-cs"/>
              </a:rPr>
              <a:t>), pero no puede transmitir información destinada a otros dispositivos. De esta forma, este tipo de nodo puede estar dormido la mayor parte del tiempo, aumentando la vida media de sus baterías. Un ZED tiene requerimientos mínimos de memoria y es por tanto significativamente más barato.</a:t>
            </a:r>
          </a:p>
          <a:p>
            <a:endParaRPr lang="es-ES" sz="1200" b="0" i="0" kern="1200" dirty="0">
              <a:solidFill>
                <a:schemeClr val="tx1"/>
              </a:solidFill>
              <a:effectLst/>
              <a:latin typeface="Times New Roman" pitchFamily="18" charset="0"/>
              <a:ea typeface="+mn-ea"/>
              <a:cs typeface="+mn-cs"/>
            </a:endParaRPr>
          </a:p>
          <a:p>
            <a:r>
              <a:rPr lang="es-ES" sz="1200" b="0" i="1" kern="1200" dirty="0">
                <a:solidFill>
                  <a:schemeClr val="tx1"/>
                </a:solidFill>
                <a:effectLst/>
                <a:latin typeface="Times New Roman" pitchFamily="18" charset="0"/>
                <a:ea typeface="+mn-ea"/>
                <a:cs typeface="+mn-cs"/>
              </a:rPr>
              <a:t>Dispositivo de funcionalidad completa</a:t>
            </a:r>
            <a:r>
              <a:rPr lang="es-ES" sz="1200" b="0" i="0" kern="1200" dirty="0">
                <a:solidFill>
                  <a:schemeClr val="tx1"/>
                </a:solidFill>
                <a:effectLst/>
                <a:latin typeface="Times New Roman" pitchFamily="18" charset="0"/>
                <a:ea typeface="+mn-ea"/>
                <a:cs typeface="+mn-cs"/>
              </a:rPr>
              <a:t> (FFD): También conocidos como nodo activo. Es capaz de recibir mensajes en formato 802.15.4. Gracias a la </a:t>
            </a:r>
            <a:r>
              <a:rPr lang="es-ES" sz="1200" b="1" i="0" kern="1200" dirty="0">
                <a:solidFill>
                  <a:schemeClr val="tx1"/>
                </a:solidFill>
                <a:effectLst/>
                <a:latin typeface="Times New Roman" pitchFamily="18" charset="0"/>
                <a:ea typeface="+mn-ea"/>
                <a:cs typeface="+mn-cs"/>
              </a:rPr>
              <a:t>memoria adicional </a:t>
            </a:r>
            <a:r>
              <a:rPr lang="es-ES" sz="1200" b="0" i="0" kern="1200" dirty="0">
                <a:solidFill>
                  <a:schemeClr val="tx1"/>
                </a:solidFill>
                <a:effectLst/>
                <a:latin typeface="Times New Roman" pitchFamily="18" charset="0"/>
                <a:ea typeface="+mn-ea"/>
                <a:cs typeface="+mn-cs"/>
              </a:rPr>
              <a:t>y a la </a:t>
            </a:r>
            <a:r>
              <a:rPr lang="es-ES" sz="1200" b="1" i="0" kern="1200" dirty="0">
                <a:solidFill>
                  <a:schemeClr val="tx1"/>
                </a:solidFill>
                <a:effectLst/>
                <a:latin typeface="Times New Roman" pitchFamily="18" charset="0"/>
                <a:ea typeface="+mn-ea"/>
                <a:cs typeface="+mn-cs"/>
              </a:rPr>
              <a:t>capacidad de computar</a:t>
            </a:r>
            <a:r>
              <a:rPr lang="es-ES" sz="1200" b="0" i="0" kern="1200" dirty="0">
                <a:solidFill>
                  <a:schemeClr val="tx1"/>
                </a:solidFill>
                <a:effectLst/>
                <a:latin typeface="Times New Roman" pitchFamily="18" charset="0"/>
                <a:ea typeface="+mn-ea"/>
                <a:cs typeface="+mn-cs"/>
              </a:rPr>
              <a:t>, puede </a:t>
            </a:r>
            <a:r>
              <a:rPr lang="es-ES" sz="1200" b="1" i="0" kern="1200" dirty="0">
                <a:solidFill>
                  <a:schemeClr val="tx1"/>
                </a:solidFill>
                <a:effectLst/>
                <a:latin typeface="Times New Roman" pitchFamily="18" charset="0"/>
                <a:ea typeface="+mn-ea"/>
                <a:cs typeface="+mn-cs"/>
              </a:rPr>
              <a:t>funcionar como Coordinador o </a:t>
            </a:r>
            <a:r>
              <a:rPr lang="es-ES" sz="1200" b="1" i="0" kern="1200" dirty="0" err="1">
                <a:solidFill>
                  <a:schemeClr val="tx1"/>
                </a:solidFill>
                <a:effectLst/>
                <a:latin typeface="Times New Roman" pitchFamily="18" charset="0"/>
                <a:ea typeface="+mn-ea"/>
                <a:cs typeface="+mn-cs"/>
              </a:rPr>
              <a:t>Router</a:t>
            </a:r>
            <a:r>
              <a:rPr lang="es-ES" sz="1200" b="1" i="0" kern="1200" dirty="0">
                <a:solidFill>
                  <a:schemeClr val="tx1"/>
                </a:solidFill>
                <a:effectLst/>
                <a:latin typeface="Times New Roman" pitchFamily="18" charset="0"/>
                <a:ea typeface="+mn-ea"/>
                <a:cs typeface="+mn-cs"/>
              </a:rPr>
              <a:t> </a:t>
            </a:r>
            <a:r>
              <a:rPr lang="es-ES" sz="1200" b="1" i="0" kern="1200" dirty="0" err="1">
                <a:solidFill>
                  <a:schemeClr val="tx1"/>
                </a:solidFill>
                <a:effectLst/>
                <a:latin typeface="Times New Roman" pitchFamily="18" charset="0"/>
                <a:ea typeface="+mn-ea"/>
                <a:cs typeface="+mn-cs"/>
              </a:rPr>
              <a:t>ZigBee</a:t>
            </a:r>
            <a:r>
              <a:rPr lang="es-ES" sz="1200" b="1" i="0" kern="1200" dirty="0">
                <a:solidFill>
                  <a:schemeClr val="tx1"/>
                </a:solidFill>
                <a:effectLst/>
                <a:latin typeface="Times New Roman" pitchFamily="18" charset="0"/>
                <a:ea typeface="+mn-ea"/>
                <a:cs typeface="+mn-cs"/>
              </a:rPr>
              <a:t>, o puede ser usado en dispositivos de red que actúen de interfaz con los usuarios</a:t>
            </a:r>
            <a:r>
              <a:rPr lang="es-ES" sz="1200" b="0" i="0" kern="1200" dirty="0">
                <a:solidFill>
                  <a:schemeClr val="tx1"/>
                </a:solidFill>
                <a:effectLst/>
                <a:latin typeface="Times New Roman" pitchFamily="18" charset="0"/>
                <a:ea typeface="+mn-ea"/>
                <a:cs typeface="+mn-cs"/>
              </a:rPr>
              <a:t>.</a:t>
            </a:r>
          </a:p>
          <a:p>
            <a:endParaRPr lang="es-ES" sz="1200" b="0" i="1" kern="1200" dirty="0">
              <a:solidFill>
                <a:schemeClr val="tx1"/>
              </a:solidFill>
              <a:effectLst/>
              <a:latin typeface="Times New Roman" pitchFamily="18" charset="0"/>
              <a:ea typeface="+mn-ea"/>
              <a:cs typeface="+mn-cs"/>
            </a:endParaRPr>
          </a:p>
          <a:p>
            <a:r>
              <a:rPr lang="es-ES" sz="1200" b="0" i="1" kern="1200" dirty="0">
                <a:solidFill>
                  <a:schemeClr val="tx1"/>
                </a:solidFill>
                <a:effectLst/>
                <a:latin typeface="Times New Roman" pitchFamily="18" charset="0"/>
                <a:ea typeface="+mn-ea"/>
                <a:cs typeface="+mn-cs"/>
              </a:rPr>
              <a:t>Dispositivo de funcionalidad reducida</a:t>
            </a:r>
            <a:r>
              <a:rPr lang="es-ES" sz="1200" b="0" i="0" kern="1200" dirty="0">
                <a:solidFill>
                  <a:schemeClr val="tx1"/>
                </a:solidFill>
                <a:effectLst/>
                <a:latin typeface="Times New Roman" pitchFamily="18" charset="0"/>
                <a:ea typeface="+mn-ea"/>
                <a:cs typeface="+mn-cs"/>
              </a:rPr>
              <a:t> (RFD): También conocido como nodo pasivo. Tiene capacidad y funcionalidad limitadas (especificada en el estándar) con el objetivo de conseguir un bajo costo y una gran simplicidad. Básicamente, son los </a:t>
            </a:r>
            <a:r>
              <a:rPr lang="es-ES" sz="1200" b="1" i="0" kern="1200" dirty="0">
                <a:solidFill>
                  <a:schemeClr val="tx1"/>
                </a:solidFill>
                <a:effectLst/>
                <a:latin typeface="Times New Roman" pitchFamily="18" charset="0"/>
                <a:ea typeface="+mn-ea"/>
                <a:cs typeface="+mn-cs"/>
              </a:rPr>
              <a:t>sensores/actuadores de la red</a:t>
            </a:r>
            <a:r>
              <a:rPr lang="es-ES" sz="1200" b="0" i="0" kern="1200" dirty="0">
                <a:solidFill>
                  <a:schemeClr val="tx1"/>
                </a:solidFill>
                <a:effectLst/>
                <a:latin typeface="Times New Roman" pitchFamily="18" charset="0"/>
                <a:ea typeface="+mn-ea"/>
                <a:cs typeface="+mn-cs"/>
              </a:rPr>
              <a:t>.</a:t>
            </a:r>
          </a:p>
          <a:p>
            <a:endParaRPr lang="es-ES" sz="1200" b="0" i="0" kern="1200" dirty="0">
              <a:solidFill>
                <a:schemeClr val="tx1"/>
              </a:solidFill>
              <a:effectLst/>
              <a:latin typeface="Times New Roman" pitchFamily="18" charset="0"/>
              <a:ea typeface="+mn-ea"/>
              <a:cs typeface="+mn-cs"/>
            </a:endParaRPr>
          </a:p>
          <a:p>
            <a:pPr>
              <a:spcBef>
                <a:spcPct val="0"/>
              </a:spcBef>
            </a:pPr>
            <a:endParaRPr lang="es-ES" altLang="es-ES" dirty="0"/>
          </a:p>
        </p:txBody>
      </p:sp>
    </p:spTree>
    <p:extLst>
      <p:ext uri="{BB962C8B-B14F-4D97-AF65-F5344CB8AC3E}">
        <p14:creationId xmlns:p14="http://schemas.microsoft.com/office/powerpoint/2010/main" val="2529990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3794" name="Shape 186"/>
          <p:cNvSpPr>
            <a:spLocks noGrp="1" noRot="1" noChangeAspect="1" noTextEdit="1"/>
          </p:cNvSpPr>
          <p:nvPr>
            <p:ph type="sldImg" idx="2"/>
          </p:nvPr>
        </p:nvSpPr>
        <p:spPr>
          <a:noFill/>
          <a:ln cap="flat">
            <a:headEnd type="none" w="med" len="med"/>
            <a:tailEnd type="none" w="med" len="med"/>
          </a:ln>
        </p:spPr>
      </p:sp>
      <p:sp>
        <p:nvSpPr>
          <p:cNvPr id="33795" name="Shape 187"/>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es-ES" altLang="es-ES"/>
          </a:p>
        </p:txBody>
      </p:sp>
    </p:spTree>
    <p:extLst>
      <p:ext uri="{BB962C8B-B14F-4D97-AF65-F5344CB8AC3E}">
        <p14:creationId xmlns:p14="http://schemas.microsoft.com/office/powerpoint/2010/main" val="331455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3794" name="Shape 186"/>
          <p:cNvSpPr>
            <a:spLocks noGrp="1" noRot="1" noChangeAspect="1" noTextEdit="1"/>
          </p:cNvSpPr>
          <p:nvPr>
            <p:ph type="sldImg" idx="2"/>
          </p:nvPr>
        </p:nvSpPr>
        <p:spPr>
          <a:noFill/>
          <a:ln cap="flat">
            <a:headEnd type="none" w="med" len="med"/>
            <a:tailEnd type="none" w="med" len="med"/>
          </a:ln>
        </p:spPr>
      </p:sp>
      <p:sp>
        <p:nvSpPr>
          <p:cNvPr id="33795" name="Shape 187"/>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es-ES" altLang="es-ES"/>
          </a:p>
        </p:txBody>
      </p:sp>
    </p:spTree>
    <p:extLst>
      <p:ext uri="{BB962C8B-B14F-4D97-AF65-F5344CB8AC3E}">
        <p14:creationId xmlns:p14="http://schemas.microsoft.com/office/powerpoint/2010/main" val="2395243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8" name="Shape 150"/>
          <p:cNvSpPr>
            <a:spLocks noGrp="1" noRot="1" noChangeAspect="1" noTextEdit="1"/>
          </p:cNvSpPr>
          <p:nvPr>
            <p:ph type="sldImg" idx="2"/>
          </p:nvPr>
        </p:nvSpPr>
        <p:spPr>
          <a:noFill/>
          <a:ln cap="flat">
            <a:headEnd type="none" w="med" len="med"/>
            <a:tailEnd type="none" w="med" len="med"/>
          </a:ln>
        </p:spPr>
      </p:sp>
      <p:sp>
        <p:nvSpPr>
          <p:cNvPr id="29699" name="Shape 151"/>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marL="914400" lvl="1" indent="-342900" eaLnBrk="1" fontAlgn="auto" hangingPunct="1">
              <a:spcAft>
                <a:spcPts val="0"/>
              </a:spcAft>
              <a:buClr>
                <a:schemeClr val="dk2"/>
              </a:buClr>
              <a:buSzPct val="100000"/>
              <a:buFont typeface="Courier New"/>
              <a:buChar char="o"/>
              <a:defRPr/>
            </a:pPr>
            <a:r>
              <a:rPr lang="es" sz="1800" dirty="0">
                <a:solidFill>
                  <a:schemeClr val="dk2"/>
                </a:solidFill>
                <a:latin typeface="Georgia"/>
                <a:ea typeface="Georgia"/>
                <a:cs typeface="Georgia"/>
                <a:sym typeface="Georgia"/>
              </a:rPr>
              <a:t>Velocidad de transmisión hasta 40 Kbps.</a:t>
            </a:r>
          </a:p>
          <a:p>
            <a:pPr marL="914400" lvl="1" indent="-342900" eaLnBrk="1" fontAlgn="auto" hangingPunct="1">
              <a:spcAft>
                <a:spcPts val="0"/>
              </a:spcAft>
              <a:buClr>
                <a:schemeClr val="dk2"/>
              </a:buClr>
              <a:buSzPct val="100000"/>
              <a:buFont typeface="Courier New"/>
              <a:buChar char="o"/>
              <a:defRPr/>
            </a:pPr>
            <a:r>
              <a:rPr lang="es" sz="1800" dirty="0">
                <a:solidFill>
                  <a:schemeClr val="dk2"/>
                </a:solidFill>
                <a:latin typeface="Georgia"/>
                <a:ea typeface="Georgia"/>
                <a:cs typeface="Georgia"/>
                <a:sym typeface="Georgia"/>
              </a:rPr>
              <a:t>Redes de 2 a 232 dispositivos.</a:t>
            </a:r>
          </a:p>
          <a:p>
            <a:pPr marL="914400" lvl="1" indent="-342900" eaLnBrk="1" fontAlgn="auto" hangingPunct="1">
              <a:spcAft>
                <a:spcPts val="0"/>
              </a:spcAft>
              <a:buClr>
                <a:schemeClr val="dk2"/>
              </a:buClr>
              <a:buSzPct val="100000"/>
              <a:buFont typeface="Courier New"/>
              <a:buChar char="o"/>
              <a:defRPr/>
            </a:pPr>
            <a:r>
              <a:rPr lang="es" sz="1800" dirty="0">
                <a:solidFill>
                  <a:schemeClr val="dk2"/>
                </a:solidFill>
                <a:latin typeface="Georgia"/>
                <a:ea typeface="Georgia"/>
                <a:cs typeface="Georgia"/>
                <a:sym typeface="Georgia"/>
              </a:rPr>
              <a:t>Opera en la frecuencia de 900 Hz.</a:t>
            </a:r>
          </a:p>
          <a:p>
            <a:pPr>
              <a:spcBef>
                <a:spcPct val="0"/>
              </a:spcBef>
            </a:pPr>
            <a:endParaRPr lang="es-ES" altLang="es-ES" dirty="0"/>
          </a:p>
        </p:txBody>
      </p:sp>
    </p:spTree>
    <p:extLst>
      <p:ext uri="{BB962C8B-B14F-4D97-AF65-F5344CB8AC3E}">
        <p14:creationId xmlns:p14="http://schemas.microsoft.com/office/powerpoint/2010/main" val="104704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ectangle 2"/>
          <p:cNvSpPr>
            <a:spLocks noChangeArrowheads="1"/>
          </p:cNvSpPr>
          <p:nvPr/>
        </p:nvSpPr>
        <p:spPr bwMode="invGray">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headEnd/>
            <a:tailEnd/>
          </a:ln>
        </p:spPr>
        <p:txBody>
          <a:bodyPr wrap="none" anchor="ctr"/>
          <a:lstStyle/>
          <a:p>
            <a:pPr>
              <a:defRPr/>
            </a:pPr>
            <a:endParaRPr lang="es-ES"/>
          </a:p>
        </p:txBody>
      </p:sp>
      <p:sp>
        <p:nvSpPr>
          <p:cNvPr id="5" name="Freeform 3"/>
          <p:cNvSpPr>
            <a:spLocks/>
          </p:cNvSpPr>
          <p:nvPr/>
        </p:nvSpPr>
        <p:spPr bwMode="white">
          <a:xfrm>
            <a:off x="-9525" y="4489450"/>
            <a:ext cx="5754688" cy="2368550"/>
          </a:xfrm>
          <a:custGeom>
            <a:avLst/>
            <a:gdLst>
              <a:gd name="T0" fmla="*/ 0 w 3625"/>
              <a:gd name="T1" fmla="*/ 2147483647 h 1492"/>
              <a:gd name="T2" fmla="*/ 0 w 3625"/>
              <a:gd name="T3" fmla="*/ 0 h 1492"/>
              <a:gd name="T4" fmla="*/ 2147483647 w 3625"/>
              <a:gd name="T5" fmla="*/ 2147483647 h 1492"/>
              <a:gd name="T6" fmla="*/ 2147483647 w 3625"/>
              <a:gd name="T7" fmla="*/ 2147483647 h 1492"/>
              <a:gd name="T8" fmla="*/ 2147483647 w 3625"/>
              <a:gd name="T9" fmla="*/ 2147483647 h 1492"/>
              <a:gd name="T10" fmla="*/ 2147483647 w 3625"/>
              <a:gd name="T11" fmla="*/ 2147483647 h 1492"/>
              <a:gd name="T12" fmla="*/ 2147483647 w 3625"/>
              <a:gd name="T13" fmla="*/ 2147483647 h 1492"/>
              <a:gd name="T14" fmla="*/ 2147483647 w 3625"/>
              <a:gd name="T15" fmla="*/ 2147483647 h 1492"/>
              <a:gd name="T16" fmla="*/ 2147483647 w 3625"/>
              <a:gd name="T17" fmla="*/ 2147483647 h 1492"/>
              <a:gd name="T18" fmla="*/ 2147483647 w 3625"/>
              <a:gd name="T19" fmla="*/ 2147483647 h 1492"/>
              <a:gd name="T20" fmla="*/ 2147483647 w 3625"/>
              <a:gd name="T21" fmla="*/ 2147483647 h 1492"/>
              <a:gd name="T22" fmla="*/ 2147483647 w 3625"/>
              <a:gd name="T23" fmla="*/ 2147483647 h 1492"/>
              <a:gd name="T24" fmla="*/ 2147483647 w 3625"/>
              <a:gd name="T25" fmla="*/ 2147483647 h 1492"/>
              <a:gd name="T26" fmla="*/ 2147483647 w 3625"/>
              <a:gd name="T27" fmla="*/ 2147483647 h 1492"/>
              <a:gd name="T28" fmla="*/ 2147483647 w 3625"/>
              <a:gd name="T29" fmla="*/ 2147483647 h 1492"/>
              <a:gd name="T30" fmla="*/ 2147483647 w 3625"/>
              <a:gd name="T31" fmla="*/ 2147483647 h 1492"/>
              <a:gd name="T32" fmla="*/ 2147483647 w 3625"/>
              <a:gd name="T33" fmla="*/ 2147483647 h 1492"/>
              <a:gd name="T34" fmla="*/ 2147483647 w 3625"/>
              <a:gd name="T35" fmla="*/ 2147483647 h 1492"/>
              <a:gd name="T36" fmla="*/ 2147483647 w 3625"/>
              <a:gd name="T37" fmla="*/ 2147483647 h 1492"/>
              <a:gd name="T38" fmla="*/ 2147483647 w 3625"/>
              <a:gd name="T39" fmla="*/ 2147483647 h 1492"/>
              <a:gd name="T40" fmla="*/ 2147483647 w 3625"/>
              <a:gd name="T41" fmla="*/ 2147483647 h 1492"/>
              <a:gd name="T42" fmla="*/ 2147483647 w 3625"/>
              <a:gd name="T43" fmla="*/ 2147483647 h 1492"/>
              <a:gd name="T44" fmla="*/ 2147483647 w 3625"/>
              <a:gd name="T45" fmla="*/ 2147483647 h 1492"/>
              <a:gd name="T46" fmla="*/ 2147483647 w 3625"/>
              <a:gd name="T47" fmla="*/ 2147483647 h 1492"/>
              <a:gd name="T48" fmla="*/ 2147483647 w 3625"/>
              <a:gd name="T49" fmla="*/ 2147483647 h 1492"/>
              <a:gd name="T50" fmla="*/ 2147483647 w 3625"/>
              <a:gd name="T51" fmla="*/ 2147483647 h 1492"/>
              <a:gd name="T52" fmla="*/ 0 w 3625"/>
              <a:gd name="T53" fmla="*/ 2147483647 h 149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cap="flat" cmpd="sng">
                <a:solidFill>
                  <a:srgbClr val="000000"/>
                </a:solidFill>
                <a:prstDash val="solid"/>
                <a:miter lim="800000"/>
                <a:headEnd type="none" w="sm" len="sm"/>
                <a:tailEnd type="none" w="sm" len="sm"/>
              </a14:hiddenLine>
            </a:ext>
          </a:extLst>
        </p:spPr>
        <p:txBody>
          <a:bodyPr wrap="none" anchor="ctr"/>
          <a:lstStyle/>
          <a:p>
            <a:endParaRPr lang="es-AR"/>
          </a:p>
        </p:txBody>
      </p:sp>
      <p:sp>
        <p:nvSpPr>
          <p:cNvPr id="6" name="Freeform 4"/>
          <p:cNvSpPr>
            <a:spLocks/>
          </p:cNvSpPr>
          <p:nvPr/>
        </p:nvSpPr>
        <p:spPr bwMode="white">
          <a:xfrm>
            <a:off x="0" y="3817938"/>
            <a:ext cx="8164513" cy="3019425"/>
          </a:xfrm>
          <a:custGeom>
            <a:avLst/>
            <a:gdLst>
              <a:gd name="T0" fmla="*/ 2147483647 w 5143"/>
              <a:gd name="T1" fmla="*/ 2147483647 h 1902"/>
              <a:gd name="T2" fmla="*/ 2147483647 w 5143"/>
              <a:gd name="T3" fmla="*/ 2147483647 h 1902"/>
              <a:gd name="T4" fmla="*/ 2147483647 w 5143"/>
              <a:gd name="T5" fmla="*/ 2147483647 h 1902"/>
              <a:gd name="T6" fmla="*/ 2147483647 w 5143"/>
              <a:gd name="T7" fmla="*/ 2147483647 h 1902"/>
              <a:gd name="T8" fmla="*/ 2147483647 w 5143"/>
              <a:gd name="T9" fmla="*/ 2147483647 h 1902"/>
              <a:gd name="T10" fmla="*/ 2147483647 w 5143"/>
              <a:gd name="T11" fmla="*/ 2147483647 h 1902"/>
              <a:gd name="T12" fmla="*/ 2147483647 w 5143"/>
              <a:gd name="T13" fmla="*/ 2147483647 h 1902"/>
              <a:gd name="T14" fmla="*/ 2147483647 w 5143"/>
              <a:gd name="T15" fmla="*/ 2147483647 h 1902"/>
              <a:gd name="T16" fmla="*/ 2147483647 w 5143"/>
              <a:gd name="T17" fmla="*/ 2147483647 h 1902"/>
              <a:gd name="T18" fmla="*/ 2147483647 w 5143"/>
              <a:gd name="T19" fmla="*/ 2147483647 h 1902"/>
              <a:gd name="T20" fmla="*/ 2147483647 w 5143"/>
              <a:gd name="T21" fmla="*/ 2147483647 h 1902"/>
              <a:gd name="T22" fmla="*/ 0 w 5143"/>
              <a:gd name="T23" fmla="*/ 0 h 1902"/>
              <a:gd name="T24" fmla="*/ 0 w 5143"/>
              <a:gd name="T25" fmla="*/ 2147483647 h 1902"/>
              <a:gd name="T26" fmla="*/ 0 w 5143"/>
              <a:gd name="T27" fmla="*/ 2147483647 h 1902"/>
              <a:gd name="T28" fmla="*/ 0 w 5143"/>
              <a:gd name="T29" fmla="*/ 2147483647 h 1902"/>
              <a:gd name="T30" fmla="*/ 0 w 5143"/>
              <a:gd name="T31" fmla="*/ 2147483647 h 1902"/>
              <a:gd name="T32" fmla="*/ 2147483647 w 5143"/>
              <a:gd name="T33" fmla="*/ 2147483647 h 1902"/>
              <a:gd name="T34" fmla="*/ 2147483647 w 5143"/>
              <a:gd name="T35" fmla="*/ 2147483647 h 1902"/>
              <a:gd name="T36" fmla="*/ 2147483647 w 5143"/>
              <a:gd name="T37" fmla="*/ 2147483647 h 1902"/>
              <a:gd name="T38" fmla="*/ 2147483647 w 5143"/>
              <a:gd name="T39" fmla="*/ 2147483647 h 1902"/>
              <a:gd name="T40" fmla="*/ 2147483647 w 5143"/>
              <a:gd name="T41" fmla="*/ 2147483647 h 1902"/>
              <a:gd name="T42" fmla="*/ 2147483647 w 5143"/>
              <a:gd name="T43" fmla="*/ 2147483647 h 1902"/>
              <a:gd name="T44" fmla="*/ 2147483647 w 5143"/>
              <a:gd name="T45" fmla="*/ 2147483647 h 1902"/>
              <a:gd name="T46" fmla="*/ 2147483647 w 5143"/>
              <a:gd name="T47" fmla="*/ 2147483647 h 1902"/>
              <a:gd name="T48" fmla="*/ 2147483647 w 5143"/>
              <a:gd name="T49" fmla="*/ 2147483647 h 1902"/>
              <a:gd name="T50" fmla="*/ 2147483647 w 5143"/>
              <a:gd name="T51" fmla="*/ 2147483647 h 1902"/>
              <a:gd name="T52" fmla="*/ 2147483647 w 5143"/>
              <a:gd name="T53" fmla="*/ 2147483647 h 1902"/>
              <a:gd name="T54" fmla="*/ 2147483647 w 5143"/>
              <a:gd name="T55" fmla="*/ 2147483647 h 1902"/>
              <a:gd name="T56" fmla="*/ 2147483647 w 5143"/>
              <a:gd name="T57" fmla="*/ 2147483647 h 1902"/>
              <a:gd name="T58" fmla="*/ 2147483647 w 5143"/>
              <a:gd name="T59" fmla="*/ 2147483647 h 1902"/>
              <a:gd name="T60" fmla="*/ 2147483647 w 5143"/>
              <a:gd name="T61" fmla="*/ 2147483647 h 1902"/>
              <a:gd name="T62" fmla="*/ 2147483647 w 5143"/>
              <a:gd name="T63" fmla="*/ 2147483647 h 1902"/>
              <a:gd name="T64" fmla="*/ 2147483647 w 5143"/>
              <a:gd name="T65" fmla="*/ 2147483647 h 1902"/>
              <a:gd name="T66" fmla="*/ 2147483647 w 5143"/>
              <a:gd name="T67" fmla="*/ 2147483647 h 1902"/>
              <a:gd name="T68" fmla="*/ 2147483647 w 5143"/>
              <a:gd name="T69" fmla="*/ 2147483647 h 1902"/>
              <a:gd name="T70" fmla="*/ 2147483647 w 5143"/>
              <a:gd name="T71" fmla="*/ 2147483647 h 1902"/>
              <a:gd name="T72" fmla="*/ 2147483647 w 5143"/>
              <a:gd name="T73" fmla="*/ 2147483647 h 1902"/>
              <a:gd name="T74" fmla="*/ 2147483647 w 5143"/>
              <a:gd name="T75" fmla="*/ 2147483647 h 1902"/>
              <a:gd name="T76" fmla="*/ 2147483647 w 5143"/>
              <a:gd name="T77" fmla="*/ 2147483647 h 1902"/>
              <a:gd name="T78" fmla="*/ 2147483647 w 5143"/>
              <a:gd name="T79" fmla="*/ 2147483647 h 1902"/>
              <a:gd name="T80" fmla="*/ 2147483647 w 5143"/>
              <a:gd name="T81" fmla="*/ 2147483647 h 1902"/>
              <a:gd name="T82" fmla="*/ 2147483647 w 5143"/>
              <a:gd name="T83" fmla="*/ 2147483647 h 1902"/>
              <a:gd name="T84" fmla="*/ 2147483647 w 5143"/>
              <a:gd name="T85" fmla="*/ 2147483647 h 1902"/>
              <a:gd name="T86" fmla="*/ 2147483647 w 5143"/>
              <a:gd name="T87" fmla="*/ 2147483647 h 1902"/>
              <a:gd name="T88" fmla="*/ 2147483647 w 5143"/>
              <a:gd name="T89" fmla="*/ 2147483647 h 1902"/>
              <a:gd name="T90" fmla="*/ 2147483647 w 5143"/>
              <a:gd name="T91" fmla="*/ 2147483647 h 1902"/>
              <a:gd name="T92" fmla="*/ 2147483647 w 5143"/>
              <a:gd name="T93" fmla="*/ 2147483647 h 190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s-AR"/>
          </a:p>
        </p:txBody>
      </p:sp>
      <p:sp>
        <p:nvSpPr>
          <p:cNvPr id="7" name="Freeform 5"/>
          <p:cNvSpPr>
            <a:spLocks/>
          </p:cNvSpPr>
          <p:nvPr/>
        </p:nvSpPr>
        <p:spPr bwMode="white">
          <a:xfrm>
            <a:off x="0" y="3146425"/>
            <a:ext cx="9144000" cy="3690938"/>
          </a:xfrm>
          <a:custGeom>
            <a:avLst/>
            <a:gdLst>
              <a:gd name="T0" fmla="*/ 0 w 5760"/>
              <a:gd name="T1" fmla="*/ 0 h 2325"/>
              <a:gd name="T2" fmla="*/ 0 w 5760"/>
              <a:gd name="T3" fmla="*/ 2147483647 h 2325"/>
              <a:gd name="T4" fmla="*/ 2147483647 w 5760"/>
              <a:gd name="T5" fmla="*/ 2147483647 h 2325"/>
              <a:gd name="T6" fmla="*/ 2147483647 w 5760"/>
              <a:gd name="T7" fmla="*/ 2147483647 h 2325"/>
              <a:gd name="T8" fmla="*/ 2147483647 w 5760"/>
              <a:gd name="T9" fmla="*/ 2147483647 h 2325"/>
              <a:gd name="T10" fmla="*/ 2147483647 w 5760"/>
              <a:gd name="T11" fmla="*/ 2147483647 h 2325"/>
              <a:gd name="T12" fmla="*/ 2147483647 w 5760"/>
              <a:gd name="T13" fmla="*/ 2147483647 h 2325"/>
              <a:gd name="T14" fmla="*/ 2147483647 w 5760"/>
              <a:gd name="T15" fmla="*/ 2147483647 h 2325"/>
              <a:gd name="T16" fmla="*/ 2147483647 w 5760"/>
              <a:gd name="T17" fmla="*/ 2147483647 h 2325"/>
              <a:gd name="T18" fmla="*/ 2147483647 w 5760"/>
              <a:gd name="T19" fmla="*/ 2147483647 h 2325"/>
              <a:gd name="T20" fmla="*/ 2147483647 w 5760"/>
              <a:gd name="T21" fmla="*/ 2147483647 h 2325"/>
              <a:gd name="T22" fmla="*/ 2147483647 w 5760"/>
              <a:gd name="T23" fmla="*/ 2147483647 h 2325"/>
              <a:gd name="T24" fmla="*/ 2147483647 w 5760"/>
              <a:gd name="T25" fmla="*/ 2147483647 h 2325"/>
              <a:gd name="T26" fmla="*/ 2147483647 w 5760"/>
              <a:gd name="T27" fmla="*/ 2147483647 h 2325"/>
              <a:gd name="T28" fmla="*/ 2147483647 w 5760"/>
              <a:gd name="T29" fmla="*/ 2147483647 h 2325"/>
              <a:gd name="T30" fmla="*/ 2147483647 w 5760"/>
              <a:gd name="T31" fmla="*/ 2147483647 h 2325"/>
              <a:gd name="T32" fmla="*/ 2147483647 w 5760"/>
              <a:gd name="T33" fmla="*/ 2147483647 h 2325"/>
              <a:gd name="T34" fmla="*/ 2147483647 w 5760"/>
              <a:gd name="T35" fmla="*/ 2147483647 h 2325"/>
              <a:gd name="T36" fmla="*/ 2147483647 w 5760"/>
              <a:gd name="T37" fmla="*/ 2147483647 h 2325"/>
              <a:gd name="T38" fmla="*/ 2147483647 w 5760"/>
              <a:gd name="T39" fmla="*/ 2147483647 h 2325"/>
              <a:gd name="T40" fmla="*/ 2147483647 w 5760"/>
              <a:gd name="T41" fmla="*/ 2147483647 h 2325"/>
              <a:gd name="T42" fmla="*/ 2147483647 w 5760"/>
              <a:gd name="T43" fmla="*/ 2147483647 h 2325"/>
              <a:gd name="T44" fmla="*/ 2147483647 w 5760"/>
              <a:gd name="T45" fmla="*/ 2147483647 h 2325"/>
              <a:gd name="T46" fmla="*/ 2147483647 w 5760"/>
              <a:gd name="T47" fmla="*/ 2147483647 h 2325"/>
              <a:gd name="T48" fmla="*/ 2147483647 w 5760"/>
              <a:gd name="T49" fmla="*/ 2147483647 h 2325"/>
              <a:gd name="T50" fmla="*/ 2147483647 w 5760"/>
              <a:gd name="T51" fmla="*/ 2147483647 h 2325"/>
              <a:gd name="T52" fmla="*/ 2147483647 w 5760"/>
              <a:gd name="T53" fmla="*/ 2147483647 h 2325"/>
              <a:gd name="T54" fmla="*/ 2147483647 w 5760"/>
              <a:gd name="T55" fmla="*/ 2147483647 h 2325"/>
              <a:gd name="T56" fmla="*/ 2147483647 w 5760"/>
              <a:gd name="T57" fmla="*/ 2147483647 h 2325"/>
              <a:gd name="T58" fmla="*/ 2147483647 w 5760"/>
              <a:gd name="T59" fmla="*/ 2147483647 h 2325"/>
              <a:gd name="T60" fmla="*/ 2147483647 w 5760"/>
              <a:gd name="T61" fmla="*/ 2147483647 h 2325"/>
              <a:gd name="T62" fmla="*/ 2147483647 w 5760"/>
              <a:gd name="T63" fmla="*/ 2147483647 h 2325"/>
              <a:gd name="T64" fmla="*/ 2147483647 w 5760"/>
              <a:gd name="T65" fmla="*/ 2147483647 h 2325"/>
              <a:gd name="T66" fmla="*/ 2147483647 w 5760"/>
              <a:gd name="T67" fmla="*/ 2147483647 h 2325"/>
              <a:gd name="T68" fmla="*/ 2147483647 w 5760"/>
              <a:gd name="T69" fmla="*/ 2147483647 h 2325"/>
              <a:gd name="T70" fmla="*/ 2147483647 w 5760"/>
              <a:gd name="T71" fmla="*/ 2147483647 h 2325"/>
              <a:gd name="T72" fmla="*/ 2147483647 w 5760"/>
              <a:gd name="T73" fmla="*/ 2147483647 h 2325"/>
              <a:gd name="T74" fmla="*/ 2147483647 w 5760"/>
              <a:gd name="T75" fmla="*/ 2147483647 h 2325"/>
              <a:gd name="T76" fmla="*/ 2147483647 w 5760"/>
              <a:gd name="T77" fmla="*/ 2147483647 h 2325"/>
              <a:gd name="T78" fmla="*/ 2147483647 w 5760"/>
              <a:gd name="T79" fmla="*/ 2147483647 h 2325"/>
              <a:gd name="T80" fmla="*/ 2147483647 w 5760"/>
              <a:gd name="T81" fmla="*/ 2147483647 h 2325"/>
              <a:gd name="T82" fmla="*/ 2147483647 w 5760"/>
              <a:gd name="T83" fmla="*/ 2147483647 h 2325"/>
              <a:gd name="T84" fmla="*/ 2147483647 w 5760"/>
              <a:gd name="T85" fmla="*/ 2147483647 h 2325"/>
              <a:gd name="T86" fmla="*/ 2147483647 w 5760"/>
              <a:gd name="T87" fmla="*/ 2147483647 h 2325"/>
              <a:gd name="T88" fmla="*/ 2147483647 w 5760"/>
              <a:gd name="T89" fmla="*/ 2147483647 h 2325"/>
              <a:gd name="T90" fmla="*/ 2147483647 w 5760"/>
              <a:gd name="T91" fmla="*/ 2147483647 h 2325"/>
              <a:gd name="T92" fmla="*/ 2147483647 w 5760"/>
              <a:gd name="T93" fmla="*/ 2147483647 h 2325"/>
              <a:gd name="T94" fmla="*/ 2147483647 w 5760"/>
              <a:gd name="T95" fmla="*/ 2147483647 h 2325"/>
              <a:gd name="T96" fmla="*/ 2147483647 w 5760"/>
              <a:gd name="T97" fmla="*/ 2147483647 h 2325"/>
              <a:gd name="T98" fmla="*/ 2147483647 w 5760"/>
              <a:gd name="T99" fmla="*/ 2147483647 h 2325"/>
              <a:gd name="T100" fmla="*/ 2147483647 w 5760"/>
              <a:gd name="T101" fmla="*/ 2147483647 h 2325"/>
              <a:gd name="T102" fmla="*/ 0 w 5760"/>
              <a:gd name="T103" fmla="*/ 0 h 232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s-AR"/>
          </a:p>
        </p:txBody>
      </p:sp>
      <p:sp>
        <p:nvSpPr>
          <p:cNvPr id="8" name="Freeform 6"/>
          <p:cNvSpPr>
            <a:spLocks/>
          </p:cNvSpPr>
          <p:nvPr/>
        </p:nvSpPr>
        <p:spPr bwMode="white">
          <a:xfrm>
            <a:off x="0" y="2460625"/>
            <a:ext cx="9144000" cy="2497138"/>
          </a:xfrm>
          <a:custGeom>
            <a:avLst/>
            <a:gdLst>
              <a:gd name="T0" fmla="*/ 0 w 5760"/>
              <a:gd name="T1" fmla="*/ 0 h 1573"/>
              <a:gd name="T2" fmla="*/ 0 w 5760"/>
              <a:gd name="T3" fmla="*/ 2147483647 h 1573"/>
              <a:gd name="T4" fmla="*/ 2147483647 w 5760"/>
              <a:gd name="T5" fmla="*/ 2147483647 h 1573"/>
              <a:gd name="T6" fmla="*/ 2147483647 w 5760"/>
              <a:gd name="T7" fmla="*/ 2147483647 h 1573"/>
              <a:gd name="T8" fmla="*/ 2147483647 w 5760"/>
              <a:gd name="T9" fmla="*/ 2147483647 h 1573"/>
              <a:gd name="T10" fmla="*/ 2147483647 w 5760"/>
              <a:gd name="T11" fmla="*/ 2147483647 h 1573"/>
              <a:gd name="T12" fmla="*/ 2147483647 w 5760"/>
              <a:gd name="T13" fmla="*/ 2147483647 h 1573"/>
              <a:gd name="T14" fmla="*/ 2147483647 w 5760"/>
              <a:gd name="T15" fmla="*/ 2147483647 h 1573"/>
              <a:gd name="T16" fmla="*/ 2147483647 w 5760"/>
              <a:gd name="T17" fmla="*/ 2147483647 h 1573"/>
              <a:gd name="T18" fmla="*/ 2147483647 w 5760"/>
              <a:gd name="T19" fmla="*/ 2147483647 h 1573"/>
              <a:gd name="T20" fmla="*/ 2147483647 w 5760"/>
              <a:gd name="T21" fmla="*/ 2147483647 h 1573"/>
              <a:gd name="T22" fmla="*/ 2147483647 w 5760"/>
              <a:gd name="T23" fmla="*/ 2147483647 h 1573"/>
              <a:gd name="T24" fmla="*/ 2147483647 w 5760"/>
              <a:gd name="T25" fmla="*/ 2147483647 h 1573"/>
              <a:gd name="T26" fmla="*/ 2147483647 w 5760"/>
              <a:gd name="T27" fmla="*/ 2147483647 h 1573"/>
              <a:gd name="T28" fmla="*/ 2147483647 w 5760"/>
              <a:gd name="T29" fmla="*/ 2147483647 h 1573"/>
              <a:gd name="T30" fmla="*/ 2147483647 w 5760"/>
              <a:gd name="T31" fmla="*/ 2147483647 h 1573"/>
              <a:gd name="T32" fmla="*/ 2147483647 w 5760"/>
              <a:gd name="T33" fmla="*/ 2147483647 h 1573"/>
              <a:gd name="T34" fmla="*/ 2147483647 w 5760"/>
              <a:gd name="T35" fmla="*/ 2147483647 h 1573"/>
              <a:gd name="T36" fmla="*/ 2147483647 w 5760"/>
              <a:gd name="T37" fmla="*/ 2147483647 h 1573"/>
              <a:gd name="T38" fmla="*/ 2147483647 w 5760"/>
              <a:gd name="T39" fmla="*/ 2147483647 h 1573"/>
              <a:gd name="T40" fmla="*/ 2147483647 w 5760"/>
              <a:gd name="T41" fmla="*/ 2147483647 h 1573"/>
              <a:gd name="T42" fmla="*/ 2147483647 w 5760"/>
              <a:gd name="T43" fmla="*/ 2147483647 h 1573"/>
              <a:gd name="T44" fmla="*/ 2147483647 w 5760"/>
              <a:gd name="T45" fmla="*/ 2147483647 h 1573"/>
              <a:gd name="T46" fmla="*/ 2147483647 w 5760"/>
              <a:gd name="T47" fmla="*/ 2147483647 h 1573"/>
              <a:gd name="T48" fmla="*/ 2147483647 w 5760"/>
              <a:gd name="T49" fmla="*/ 2147483647 h 1573"/>
              <a:gd name="T50" fmla="*/ 2147483647 w 5760"/>
              <a:gd name="T51" fmla="*/ 2147483647 h 1573"/>
              <a:gd name="T52" fmla="*/ 2147483647 w 5760"/>
              <a:gd name="T53" fmla="*/ 2147483647 h 1573"/>
              <a:gd name="T54" fmla="*/ 2147483647 w 5760"/>
              <a:gd name="T55" fmla="*/ 2147483647 h 1573"/>
              <a:gd name="T56" fmla="*/ 2147483647 w 5760"/>
              <a:gd name="T57" fmla="*/ 2147483647 h 1573"/>
              <a:gd name="T58" fmla="*/ 2147483647 w 5760"/>
              <a:gd name="T59" fmla="*/ 2147483647 h 1573"/>
              <a:gd name="T60" fmla="*/ 2147483647 w 5760"/>
              <a:gd name="T61" fmla="*/ 2147483647 h 1573"/>
              <a:gd name="T62" fmla="*/ 2147483647 w 5760"/>
              <a:gd name="T63" fmla="*/ 2147483647 h 1573"/>
              <a:gd name="T64" fmla="*/ 2147483647 w 5760"/>
              <a:gd name="T65" fmla="*/ 2147483647 h 1573"/>
              <a:gd name="T66" fmla="*/ 2147483647 w 5760"/>
              <a:gd name="T67" fmla="*/ 2147483647 h 1573"/>
              <a:gd name="T68" fmla="*/ 2147483647 w 5760"/>
              <a:gd name="T69" fmla="*/ 2147483647 h 1573"/>
              <a:gd name="T70" fmla="*/ 2147483647 w 5760"/>
              <a:gd name="T71" fmla="*/ 2147483647 h 1573"/>
              <a:gd name="T72" fmla="*/ 2147483647 w 5760"/>
              <a:gd name="T73" fmla="*/ 2147483647 h 1573"/>
              <a:gd name="T74" fmla="*/ 2147483647 w 5760"/>
              <a:gd name="T75" fmla="*/ 2147483647 h 1573"/>
              <a:gd name="T76" fmla="*/ 2147483647 w 5760"/>
              <a:gd name="T77" fmla="*/ 2147483647 h 1573"/>
              <a:gd name="T78" fmla="*/ 2147483647 w 5760"/>
              <a:gd name="T79" fmla="*/ 2147483647 h 1573"/>
              <a:gd name="T80" fmla="*/ 2147483647 w 5760"/>
              <a:gd name="T81" fmla="*/ 2147483647 h 1573"/>
              <a:gd name="T82" fmla="*/ 2147483647 w 5760"/>
              <a:gd name="T83" fmla="*/ 2147483647 h 1573"/>
              <a:gd name="T84" fmla="*/ 2147483647 w 5760"/>
              <a:gd name="T85" fmla="*/ 2147483647 h 1573"/>
              <a:gd name="T86" fmla="*/ 2147483647 w 5760"/>
              <a:gd name="T87" fmla="*/ 2147483647 h 1573"/>
              <a:gd name="T88" fmla="*/ 2147483647 w 5760"/>
              <a:gd name="T89" fmla="*/ 2147483647 h 1573"/>
              <a:gd name="T90" fmla="*/ 2147483647 w 5760"/>
              <a:gd name="T91" fmla="*/ 2147483647 h 1573"/>
              <a:gd name="T92" fmla="*/ 2147483647 w 5760"/>
              <a:gd name="T93" fmla="*/ 2147483647 h 1573"/>
              <a:gd name="T94" fmla="*/ 2147483647 w 5760"/>
              <a:gd name="T95" fmla="*/ 0 h 1573"/>
              <a:gd name="T96" fmla="*/ 0 w 5760"/>
              <a:gd name="T97" fmla="*/ 0 h 157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s-AR"/>
          </a:p>
        </p:txBody>
      </p:sp>
      <p:sp>
        <p:nvSpPr>
          <p:cNvPr id="9" name="Freeform 7"/>
          <p:cNvSpPr>
            <a:spLocks/>
          </p:cNvSpPr>
          <p:nvPr/>
        </p:nvSpPr>
        <p:spPr bwMode="white">
          <a:xfrm>
            <a:off x="0" y="1793875"/>
            <a:ext cx="9144000" cy="1539875"/>
          </a:xfrm>
          <a:custGeom>
            <a:avLst/>
            <a:gdLst>
              <a:gd name="T0" fmla="*/ 0 w 5760"/>
              <a:gd name="T1" fmla="*/ 0 h 970"/>
              <a:gd name="T2" fmla="*/ 0 w 5760"/>
              <a:gd name="T3" fmla="*/ 2147483647 h 970"/>
              <a:gd name="T4" fmla="*/ 2147483647 w 5760"/>
              <a:gd name="T5" fmla="*/ 2147483647 h 970"/>
              <a:gd name="T6" fmla="*/ 2147483647 w 5760"/>
              <a:gd name="T7" fmla="*/ 2147483647 h 970"/>
              <a:gd name="T8" fmla="*/ 2147483647 w 5760"/>
              <a:gd name="T9" fmla="*/ 2147483647 h 970"/>
              <a:gd name="T10" fmla="*/ 2147483647 w 5760"/>
              <a:gd name="T11" fmla="*/ 2147483647 h 970"/>
              <a:gd name="T12" fmla="*/ 2147483647 w 5760"/>
              <a:gd name="T13" fmla="*/ 2147483647 h 970"/>
              <a:gd name="T14" fmla="*/ 2147483647 w 5760"/>
              <a:gd name="T15" fmla="*/ 2147483647 h 970"/>
              <a:gd name="T16" fmla="*/ 2147483647 w 5760"/>
              <a:gd name="T17" fmla="*/ 2147483647 h 970"/>
              <a:gd name="T18" fmla="*/ 2147483647 w 5760"/>
              <a:gd name="T19" fmla="*/ 2147483647 h 970"/>
              <a:gd name="T20" fmla="*/ 2147483647 w 5760"/>
              <a:gd name="T21" fmla="*/ 2147483647 h 970"/>
              <a:gd name="T22" fmla="*/ 2147483647 w 5760"/>
              <a:gd name="T23" fmla="*/ 2147483647 h 970"/>
              <a:gd name="T24" fmla="*/ 2147483647 w 5760"/>
              <a:gd name="T25" fmla="*/ 2147483647 h 970"/>
              <a:gd name="T26" fmla="*/ 2147483647 w 5760"/>
              <a:gd name="T27" fmla="*/ 2147483647 h 970"/>
              <a:gd name="T28" fmla="*/ 2147483647 w 5760"/>
              <a:gd name="T29" fmla="*/ 2147483647 h 970"/>
              <a:gd name="T30" fmla="*/ 2147483647 w 5760"/>
              <a:gd name="T31" fmla="*/ 2147483647 h 970"/>
              <a:gd name="T32" fmla="*/ 2147483647 w 5760"/>
              <a:gd name="T33" fmla="*/ 2147483647 h 970"/>
              <a:gd name="T34" fmla="*/ 2147483647 w 5760"/>
              <a:gd name="T35" fmla="*/ 2147483647 h 970"/>
              <a:gd name="T36" fmla="*/ 2147483647 w 5760"/>
              <a:gd name="T37" fmla="*/ 2147483647 h 970"/>
              <a:gd name="T38" fmla="*/ 2147483647 w 5760"/>
              <a:gd name="T39" fmla="*/ 2147483647 h 970"/>
              <a:gd name="T40" fmla="*/ 2147483647 w 5760"/>
              <a:gd name="T41" fmla="*/ 2147483647 h 970"/>
              <a:gd name="T42" fmla="*/ 2147483647 w 5760"/>
              <a:gd name="T43" fmla="*/ 2147483647 h 970"/>
              <a:gd name="T44" fmla="*/ 2147483647 w 5760"/>
              <a:gd name="T45" fmla="*/ 0 h 970"/>
              <a:gd name="T46" fmla="*/ 0 w 5760"/>
              <a:gd name="T47" fmla="*/ 0 h 97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s-AR"/>
          </a:p>
        </p:txBody>
      </p:sp>
      <p:sp>
        <p:nvSpPr>
          <p:cNvPr id="10" name="Freeform 8"/>
          <p:cNvSpPr>
            <a:spLocks/>
          </p:cNvSpPr>
          <p:nvPr/>
        </p:nvSpPr>
        <p:spPr bwMode="white">
          <a:xfrm>
            <a:off x="0" y="-20638"/>
            <a:ext cx="9144000" cy="1682751"/>
          </a:xfrm>
          <a:custGeom>
            <a:avLst/>
            <a:gdLst>
              <a:gd name="T0" fmla="*/ 0 w 5760"/>
              <a:gd name="T1" fmla="*/ 2147483647 h 1060"/>
              <a:gd name="T2" fmla="*/ 0 w 5760"/>
              <a:gd name="T3" fmla="*/ 2147483647 h 1060"/>
              <a:gd name="T4" fmla="*/ 2147483647 w 5760"/>
              <a:gd name="T5" fmla="*/ 2147483647 h 1060"/>
              <a:gd name="T6" fmla="*/ 2147483647 w 5760"/>
              <a:gd name="T7" fmla="*/ 0 h 1060"/>
              <a:gd name="T8" fmla="*/ 2147483647 w 5760"/>
              <a:gd name="T9" fmla="*/ 0 h 1060"/>
              <a:gd name="T10" fmla="*/ 2147483647 w 5760"/>
              <a:gd name="T11" fmla="*/ 2147483647 h 1060"/>
              <a:gd name="T12" fmla="*/ 2147483647 w 5760"/>
              <a:gd name="T13" fmla="*/ 2147483647 h 1060"/>
              <a:gd name="T14" fmla="*/ 2147483647 w 5760"/>
              <a:gd name="T15" fmla="*/ 2147483647 h 1060"/>
              <a:gd name="T16" fmla="*/ 2147483647 w 5760"/>
              <a:gd name="T17" fmla="*/ 2147483647 h 1060"/>
              <a:gd name="T18" fmla="*/ 2147483647 w 5760"/>
              <a:gd name="T19" fmla="*/ 2147483647 h 1060"/>
              <a:gd name="T20" fmla="*/ 2147483647 w 5760"/>
              <a:gd name="T21" fmla="*/ 2147483647 h 1060"/>
              <a:gd name="T22" fmla="*/ 2147483647 w 5760"/>
              <a:gd name="T23" fmla="*/ 2147483647 h 1060"/>
              <a:gd name="T24" fmla="*/ 2147483647 w 5760"/>
              <a:gd name="T25" fmla="*/ 2147483647 h 1060"/>
              <a:gd name="T26" fmla="*/ 2147483647 w 5760"/>
              <a:gd name="T27" fmla="*/ 2147483647 h 1060"/>
              <a:gd name="T28" fmla="*/ 2147483647 w 5760"/>
              <a:gd name="T29" fmla="*/ 2147483647 h 1060"/>
              <a:gd name="T30" fmla="*/ 2147483647 w 5760"/>
              <a:gd name="T31" fmla="*/ 2147483647 h 1060"/>
              <a:gd name="T32" fmla="*/ 2147483647 w 5760"/>
              <a:gd name="T33" fmla="*/ 2147483647 h 1060"/>
              <a:gd name="T34" fmla="*/ 2147483647 w 5760"/>
              <a:gd name="T35" fmla="*/ 2147483647 h 1060"/>
              <a:gd name="T36" fmla="*/ 2147483647 w 5760"/>
              <a:gd name="T37" fmla="*/ 2147483647 h 1060"/>
              <a:gd name="T38" fmla="*/ 2147483647 w 5760"/>
              <a:gd name="T39" fmla="*/ 2147483647 h 1060"/>
              <a:gd name="T40" fmla="*/ 2147483647 w 5760"/>
              <a:gd name="T41" fmla="*/ 2147483647 h 1060"/>
              <a:gd name="T42" fmla="*/ 2147483647 w 5760"/>
              <a:gd name="T43" fmla="*/ 2147483647 h 1060"/>
              <a:gd name="T44" fmla="*/ 2147483647 w 5760"/>
              <a:gd name="T45" fmla="*/ 2147483647 h 1060"/>
              <a:gd name="T46" fmla="*/ 2147483647 w 5760"/>
              <a:gd name="T47" fmla="*/ 2147483647 h 1060"/>
              <a:gd name="T48" fmla="*/ 2147483647 w 5760"/>
              <a:gd name="T49" fmla="*/ 2147483647 h 1060"/>
              <a:gd name="T50" fmla="*/ 2147483647 w 5760"/>
              <a:gd name="T51" fmla="*/ 2147483647 h 1060"/>
              <a:gd name="T52" fmla="*/ 2147483647 w 5760"/>
              <a:gd name="T53" fmla="*/ 2147483647 h 1060"/>
              <a:gd name="T54" fmla="*/ 0 w 5760"/>
              <a:gd name="T55" fmla="*/ 2147483647 h 106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s-AR"/>
          </a:p>
        </p:txBody>
      </p:sp>
      <p:sp>
        <p:nvSpPr>
          <p:cNvPr id="11" name="Freeform 9"/>
          <p:cNvSpPr>
            <a:spLocks/>
          </p:cNvSpPr>
          <p:nvPr/>
        </p:nvSpPr>
        <p:spPr bwMode="white">
          <a:xfrm>
            <a:off x="0" y="-20638"/>
            <a:ext cx="8388350" cy="1068388"/>
          </a:xfrm>
          <a:custGeom>
            <a:avLst/>
            <a:gdLst>
              <a:gd name="T0" fmla="*/ 0 w 5284"/>
              <a:gd name="T1" fmla="*/ 2147483647 h 673"/>
              <a:gd name="T2" fmla="*/ 0 w 5284"/>
              <a:gd name="T3" fmla="*/ 2147483647 h 673"/>
              <a:gd name="T4" fmla="*/ 2147483647 w 5284"/>
              <a:gd name="T5" fmla="*/ 2147483647 h 673"/>
              <a:gd name="T6" fmla="*/ 2147483647 w 5284"/>
              <a:gd name="T7" fmla="*/ 2147483647 h 673"/>
              <a:gd name="T8" fmla="*/ 2147483647 w 5284"/>
              <a:gd name="T9" fmla="*/ 2147483647 h 673"/>
              <a:gd name="T10" fmla="*/ 2147483647 w 5284"/>
              <a:gd name="T11" fmla="*/ 2147483647 h 673"/>
              <a:gd name="T12" fmla="*/ 2147483647 w 5284"/>
              <a:gd name="T13" fmla="*/ 2147483647 h 673"/>
              <a:gd name="T14" fmla="*/ 2147483647 w 5284"/>
              <a:gd name="T15" fmla="*/ 2147483647 h 673"/>
              <a:gd name="T16" fmla="*/ 2147483647 w 5284"/>
              <a:gd name="T17" fmla="*/ 2147483647 h 673"/>
              <a:gd name="T18" fmla="*/ 2147483647 w 5284"/>
              <a:gd name="T19" fmla="*/ 2147483647 h 673"/>
              <a:gd name="T20" fmla="*/ 2147483647 w 5284"/>
              <a:gd name="T21" fmla="*/ 2147483647 h 673"/>
              <a:gd name="T22" fmla="*/ 2147483647 w 5284"/>
              <a:gd name="T23" fmla="*/ 2147483647 h 673"/>
              <a:gd name="T24" fmla="*/ 2147483647 w 5284"/>
              <a:gd name="T25" fmla="*/ 2147483647 h 673"/>
              <a:gd name="T26" fmla="*/ 2147483647 w 5284"/>
              <a:gd name="T27" fmla="*/ 2147483647 h 673"/>
              <a:gd name="T28" fmla="*/ 2147483647 w 5284"/>
              <a:gd name="T29" fmla="*/ 2147483647 h 673"/>
              <a:gd name="T30" fmla="*/ 2147483647 w 5284"/>
              <a:gd name="T31" fmla="*/ 2147483647 h 673"/>
              <a:gd name="T32" fmla="*/ 2147483647 w 5284"/>
              <a:gd name="T33" fmla="*/ 2147483647 h 673"/>
              <a:gd name="T34" fmla="*/ 2147483647 w 5284"/>
              <a:gd name="T35" fmla="*/ 2147483647 h 673"/>
              <a:gd name="T36" fmla="*/ 2147483647 w 5284"/>
              <a:gd name="T37" fmla="*/ 2147483647 h 673"/>
              <a:gd name="T38" fmla="*/ 2147483647 w 5284"/>
              <a:gd name="T39" fmla="*/ 2147483647 h 673"/>
              <a:gd name="T40" fmla="*/ 2147483647 w 5284"/>
              <a:gd name="T41" fmla="*/ 2147483647 h 673"/>
              <a:gd name="T42" fmla="*/ 2147483647 w 5284"/>
              <a:gd name="T43" fmla="*/ 2147483647 h 673"/>
              <a:gd name="T44" fmla="*/ 2147483647 w 5284"/>
              <a:gd name="T45" fmla="*/ 2147483647 h 673"/>
              <a:gd name="T46" fmla="*/ 2147483647 w 5284"/>
              <a:gd name="T47" fmla="*/ 2147483647 h 673"/>
              <a:gd name="T48" fmla="*/ 2147483647 w 5284"/>
              <a:gd name="T49" fmla="*/ 2147483647 h 673"/>
              <a:gd name="T50" fmla="*/ 2147483647 w 5284"/>
              <a:gd name="T51" fmla="*/ 2147483647 h 673"/>
              <a:gd name="T52" fmla="*/ 2147483647 w 5284"/>
              <a:gd name="T53" fmla="*/ 0 h 673"/>
              <a:gd name="T54" fmla="*/ 2147483647 w 5284"/>
              <a:gd name="T55" fmla="*/ 0 h 673"/>
              <a:gd name="T56" fmla="*/ 2147483647 w 5284"/>
              <a:gd name="T57" fmla="*/ 2147483647 h 673"/>
              <a:gd name="T58" fmla="*/ 2147483647 w 5284"/>
              <a:gd name="T59" fmla="*/ 2147483647 h 673"/>
              <a:gd name="T60" fmla="*/ 2147483647 w 5284"/>
              <a:gd name="T61" fmla="*/ 2147483647 h 673"/>
              <a:gd name="T62" fmla="*/ 2147483647 w 5284"/>
              <a:gd name="T63" fmla="*/ 2147483647 h 673"/>
              <a:gd name="T64" fmla="*/ 2147483647 w 5284"/>
              <a:gd name="T65" fmla="*/ 2147483647 h 673"/>
              <a:gd name="T66" fmla="*/ 2147483647 w 5284"/>
              <a:gd name="T67" fmla="*/ 2147483647 h 673"/>
              <a:gd name="T68" fmla="*/ 2147483647 w 5284"/>
              <a:gd name="T69" fmla="*/ 2147483647 h 673"/>
              <a:gd name="T70" fmla="*/ 2147483647 w 5284"/>
              <a:gd name="T71" fmla="*/ 2147483647 h 673"/>
              <a:gd name="T72" fmla="*/ 2147483647 w 5284"/>
              <a:gd name="T73" fmla="*/ 2147483647 h 673"/>
              <a:gd name="T74" fmla="*/ 2147483647 w 5284"/>
              <a:gd name="T75" fmla="*/ 2147483647 h 673"/>
              <a:gd name="T76" fmla="*/ 2147483647 w 5284"/>
              <a:gd name="T77" fmla="*/ 2147483647 h 673"/>
              <a:gd name="T78" fmla="*/ 2147483647 w 5284"/>
              <a:gd name="T79" fmla="*/ 2147483647 h 673"/>
              <a:gd name="T80" fmla="*/ 2147483647 w 5284"/>
              <a:gd name="T81" fmla="*/ 2147483647 h 673"/>
              <a:gd name="T82" fmla="*/ 2147483647 w 5284"/>
              <a:gd name="T83" fmla="*/ 2147483647 h 673"/>
              <a:gd name="T84" fmla="*/ 2147483647 w 5284"/>
              <a:gd name="T85" fmla="*/ 2147483647 h 673"/>
              <a:gd name="T86" fmla="*/ 0 w 5284"/>
              <a:gd name="T87" fmla="*/ 2147483647 h 6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s-AR"/>
          </a:p>
        </p:txBody>
      </p:sp>
      <p:sp>
        <p:nvSpPr>
          <p:cNvPr id="12" name="Freeform 10"/>
          <p:cNvSpPr>
            <a:spLocks/>
          </p:cNvSpPr>
          <p:nvPr/>
        </p:nvSpPr>
        <p:spPr bwMode="white">
          <a:xfrm>
            <a:off x="0" y="-20638"/>
            <a:ext cx="4578350" cy="454026"/>
          </a:xfrm>
          <a:custGeom>
            <a:avLst/>
            <a:gdLst>
              <a:gd name="T0" fmla="*/ 0 w 2884"/>
              <a:gd name="T1" fmla="*/ 0 h 286"/>
              <a:gd name="T2" fmla="*/ 0 w 2884"/>
              <a:gd name="T3" fmla="*/ 2147483647 h 286"/>
              <a:gd name="T4" fmla="*/ 2147483647 w 2884"/>
              <a:gd name="T5" fmla="*/ 2147483647 h 286"/>
              <a:gd name="T6" fmla="*/ 2147483647 w 2884"/>
              <a:gd name="T7" fmla="*/ 2147483647 h 286"/>
              <a:gd name="T8" fmla="*/ 2147483647 w 2884"/>
              <a:gd name="T9" fmla="*/ 2147483647 h 286"/>
              <a:gd name="T10" fmla="*/ 2147483647 w 2884"/>
              <a:gd name="T11" fmla="*/ 2147483647 h 286"/>
              <a:gd name="T12" fmla="*/ 2147483647 w 2884"/>
              <a:gd name="T13" fmla="*/ 2147483647 h 286"/>
              <a:gd name="T14" fmla="*/ 2147483647 w 2884"/>
              <a:gd name="T15" fmla="*/ 2147483647 h 286"/>
              <a:gd name="T16" fmla="*/ 2147483647 w 2884"/>
              <a:gd name="T17" fmla="*/ 2147483647 h 286"/>
              <a:gd name="T18" fmla="*/ 2147483647 w 2884"/>
              <a:gd name="T19" fmla="*/ 2147483647 h 286"/>
              <a:gd name="T20" fmla="*/ 2147483647 w 2884"/>
              <a:gd name="T21" fmla="*/ 2147483647 h 286"/>
              <a:gd name="T22" fmla="*/ 2147483647 w 2884"/>
              <a:gd name="T23" fmla="*/ 2147483647 h 286"/>
              <a:gd name="T24" fmla="*/ 2147483647 w 2884"/>
              <a:gd name="T25" fmla="*/ 2147483647 h 286"/>
              <a:gd name="T26" fmla="*/ 2147483647 w 2884"/>
              <a:gd name="T27" fmla="*/ 2147483647 h 286"/>
              <a:gd name="T28" fmla="*/ 2147483647 w 2884"/>
              <a:gd name="T29" fmla="*/ 0 h 286"/>
              <a:gd name="T30" fmla="*/ 0 w 2884"/>
              <a:gd name="T31" fmla="*/ 0 h 28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es-AR"/>
          </a:p>
        </p:txBody>
      </p:sp>
      <p:sp>
        <p:nvSpPr>
          <p:cNvPr id="4107" name="Rectangle 11"/>
          <p:cNvSpPr>
            <a:spLocks noGrp="1" noChangeArrowheads="1"/>
          </p:cNvSpPr>
          <p:nvPr>
            <p:ph type="ctrTitle"/>
          </p:nvPr>
        </p:nvSpPr>
        <p:spPr>
          <a:xfrm>
            <a:off x="685800" y="2286000"/>
            <a:ext cx="7772400" cy="1143000"/>
          </a:xfrm>
        </p:spPr>
        <p:txBody>
          <a:bodyPr/>
          <a:lstStyle>
            <a:lvl1pPr>
              <a:defRPr/>
            </a:lvl1pPr>
          </a:lstStyle>
          <a:p>
            <a:r>
              <a:rPr lang="en-US"/>
              <a:t>Haga clic para modificar el estilo de título del patrón</a:t>
            </a:r>
          </a:p>
        </p:txBody>
      </p:sp>
      <p:sp>
        <p:nvSpPr>
          <p:cNvPr id="4108" name="Rectangle 12"/>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Haga clic para modificar el estilo de subtítulo del patrón</a:t>
            </a:r>
          </a:p>
        </p:txBody>
      </p:sp>
      <p:sp>
        <p:nvSpPr>
          <p:cNvPr id="13" name="Rectangle 13"/>
          <p:cNvSpPr>
            <a:spLocks noGrp="1" noChangeArrowheads="1"/>
          </p:cNvSpPr>
          <p:nvPr>
            <p:ph type="dt" sz="half" idx="10"/>
          </p:nvPr>
        </p:nvSpPr>
        <p:spPr/>
        <p:txBody>
          <a:bodyPr/>
          <a:lstStyle>
            <a:lvl1pPr>
              <a:defRPr/>
            </a:lvl1pPr>
          </a:lstStyle>
          <a:p>
            <a:pPr>
              <a:defRPr/>
            </a:pPr>
            <a:endParaRPr lang="en-US"/>
          </a:p>
        </p:txBody>
      </p:sp>
      <p:sp>
        <p:nvSpPr>
          <p:cNvPr id="14" name="Rectangle 14"/>
          <p:cNvSpPr>
            <a:spLocks noGrp="1" noChangeArrowheads="1"/>
          </p:cNvSpPr>
          <p:nvPr>
            <p:ph type="ftr" sz="quarter" idx="11"/>
          </p:nvPr>
        </p:nvSpPr>
        <p:spPr/>
        <p:txBody>
          <a:bodyPr/>
          <a:lstStyle>
            <a:lvl1pPr>
              <a:defRPr/>
            </a:lvl1pPr>
          </a:lstStyle>
          <a:p>
            <a:pPr>
              <a:defRPr/>
            </a:pPr>
            <a:endParaRPr lang="en-US"/>
          </a:p>
        </p:txBody>
      </p:sp>
      <p:sp>
        <p:nvSpPr>
          <p:cNvPr id="15" name="Rectangle 15"/>
          <p:cNvSpPr>
            <a:spLocks noGrp="1" noChangeArrowheads="1"/>
          </p:cNvSpPr>
          <p:nvPr>
            <p:ph type="sldNum" sz="quarter" idx="12"/>
          </p:nvPr>
        </p:nvSpPr>
        <p:spPr/>
        <p:txBody>
          <a:bodyPr/>
          <a:lstStyle>
            <a:lvl1pPr>
              <a:defRPr/>
            </a:lvl1pPr>
          </a:lstStyle>
          <a:p>
            <a:pPr>
              <a:defRPr/>
            </a:pPr>
            <a:fld id="{14DF7CE9-C702-4C26-B2E2-0B17C977AF75}" type="slidenum">
              <a:rPr lang="en-US"/>
              <a:pPr>
                <a:defRPr/>
              </a:pPr>
              <a:t>‹Nº›</a:t>
            </a:fld>
            <a:endParaRPr lang="en-US"/>
          </a:p>
        </p:txBody>
      </p:sp>
    </p:spTree>
    <p:extLst>
      <p:ext uri="{BB962C8B-B14F-4D97-AF65-F5344CB8AC3E}">
        <p14:creationId xmlns:p14="http://schemas.microsoft.com/office/powerpoint/2010/main" val="1516816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subTnLst>
                                    <p:set>
                                      <p:cBhvr override="childStyle">
                                        <p:cTn dur="1" fill="hold" display="0" masterRel="sameClick" afterEffect="1">
                                          <p:stCondLst>
                                            <p:cond evt="end" delay="0">
                                              <p:tn val="5"/>
                                            </p:cond>
                                          </p:stCondLst>
                                        </p:cTn>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4DE52FE1-934E-41C4-A92A-8DE820255B5D}" type="slidenum">
              <a:rPr lang="en-US"/>
              <a:pPr>
                <a:defRPr/>
              </a:pPr>
              <a:t>‹Nº›</a:t>
            </a:fld>
            <a:endParaRPr lang="en-US"/>
          </a:p>
        </p:txBody>
      </p:sp>
    </p:spTree>
    <p:extLst>
      <p:ext uri="{BB962C8B-B14F-4D97-AF65-F5344CB8AC3E}">
        <p14:creationId xmlns:p14="http://schemas.microsoft.com/office/powerpoint/2010/main" val="2239263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8F80E013-605F-43FD-931C-DA56F1DC5AD3}" type="slidenum">
              <a:rPr lang="en-US"/>
              <a:pPr>
                <a:defRPr/>
              </a:pPr>
              <a:t>‹Nº›</a:t>
            </a:fld>
            <a:endParaRPr lang="en-US"/>
          </a:p>
        </p:txBody>
      </p:sp>
    </p:spTree>
    <p:extLst>
      <p:ext uri="{BB962C8B-B14F-4D97-AF65-F5344CB8AC3E}">
        <p14:creationId xmlns:p14="http://schemas.microsoft.com/office/powerpoint/2010/main" val="3421557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07505"/>
            <a:ext cx="8229600" cy="1392799"/>
          </a:xfrm>
          <a:prstGeom prst="rect">
            <a:avLst/>
          </a:prstGeom>
        </p:spPr>
        <p:txBody>
          <a:bodyPr/>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3" name="Shape 63"/>
          <p:cNvSpPr txBox="1">
            <a:spLocks noGrp="1"/>
          </p:cNvSpPr>
          <p:nvPr>
            <p:ph type="body" idx="1"/>
          </p:nvPr>
        </p:nvSpPr>
        <p:spPr>
          <a:xfrm>
            <a:off x="457200" y="1730373"/>
            <a:ext cx="8229600" cy="4837200"/>
          </a:xfrm>
          <a:prstGeom prst="rect">
            <a:avLst/>
          </a:prstGeom>
        </p:spPr>
        <p:txBody>
          <a:bodyPr/>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 name="Shape 24"/>
          <p:cNvSpPr txBox="1">
            <a:spLocks noGrp="1"/>
          </p:cNvSpPr>
          <p:nvPr>
            <p:ph type="sldNum" idx="13"/>
          </p:nvPr>
        </p:nvSpPr>
        <p:spPr>
          <a:ln/>
        </p:spPr>
        <p:txBody>
          <a:bodyPr/>
          <a:lstStyle>
            <a:lvl1pPr>
              <a:defRPr/>
            </a:lvl1pPr>
          </a:lstStyle>
          <a:p>
            <a:fld id="{6CA3459E-AAC7-4346-9AE8-7070B3C8D659}" type="slidenum">
              <a:rPr lang="es-ES" altLang="es-ES"/>
              <a:pPr/>
              <a:t>‹Nº›</a:t>
            </a:fld>
            <a:endParaRPr lang="es-ES" altLang="es-ES"/>
          </a:p>
        </p:txBody>
      </p:sp>
    </p:spTree>
    <p:extLst>
      <p:ext uri="{BB962C8B-B14F-4D97-AF65-F5344CB8AC3E}">
        <p14:creationId xmlns:p14="http://schemas.microsoft.com/office/powerpoint/2010/main" val="3520736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0BA2135F-A8D0-4FB9-A217-B70614D666A3}" type="slidenum">
              <a:rPr lang="en-US"/>
              <a:pPr>
                <a:defRPr/>
              </a:pPr>
              <a:t>‹Nº›</a:t>
            </a:fld>
            <a:endParaRPr lang="en-US"/>
          </a:p>
        </p:txBody>
      </p:sp>
    </p:spTree>
    <p:extLst>
      <p:ext uri="{BB962C8B-B14F-4D97-AF65-F5344CB8AC3E}">
        <p14:creationId xmlns:p14="http://schemas.microsoft.com/office/powerpoint/2010/main" val="1279971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5C59D9CF-3C16-4027-A26E-FE757F812217}" type="slidenum">
              <a:rPr lang="en-US"/>
              <a:pPr>
                <a:defRPr/>
              </a:pPr>
              <a:t>‹Nº›</a:t>
            </a:fld>
            <a:endParaRPr lang="en-US"/>
          </a:p>
        </p:txBody>
      </p:sp>
    </p:spTree>
    <p:extLst>
      <p:ext uri="{BB962C8B-B14F-4D97-AF65-F5344CB8AC3E}">
        <p14:creationId xmlns:p14="http://schemas.microsoft.com/office/powerpoint/2010/main" val="3724680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8BF1315D-B8CE-415B-B425-4C0C06C7511C}" type="slidenum">
              <a:rPr lang="en-US"/>
              <a:pPr>
                <a:defRPr/>
              </a:pPr>
              <a:t>‹Nº›</a:t>
            </a:fld>
            <a:endParaRPr lang="en-US"/>
          </a:p>
        </p:txBody>
      </p:sp>
    </p:spTree>
    <p:extLst>
      <p:ext uri="{BB962C8B-B14F-4D97-AF65-F5344CB8AC3E}">
        <p14:creationId xmlns:p14="http://schemas.microsoft.com/office/powerpoint/2010/main" val="3244208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13"/>
          <p:cNvSpPr>
            <a:spLocks noGrp="1" noChangeArrowheads="1"/>
          </p:cNvSpPr>
          <p:nvPr>
            <p:ph type="dt" sz="half" idx="10"/>
          </p:nvPr>
        </p:nvSpPr>
        <p:spPr>
          <a:ln/>
        </p:spPr>
        <p:txBody>
          <a:bodyPr/>
          <a:lstStyle>
            <a:lvl1pPr>
              <a:defRPr/>
            </a:lvl1pPr>
          </a:lstStyle>
          <a:p>
            <a:pPr>
              <a:defRPr/>
            </a:pPr>
            <a:endParaRPr lang="en-US"/>
          </a:p>
        </p:txBody>
      </p:sp>
      <p:sp>
        <p:nvSpPr>
          <p:cNvPr id="8" name="Rectangle 14"/>
          <p:cNvSpPr>
            <a:spLocks noGrp="1" noChangeArrowheads="1"/>
          </p:cNvSpPr>
          <p:nvPr>
            <p:ph type="ftr" sz="quarter" idx="11"/>
          </p:nvPr>
        </p:nvSpPr>
        <p:spPr>
          <a:ln/>
        </p:spPr>
        <p:txBody>
          <a:bodyPr/>
          <a:lstStyle>
            <a:lvl1pPr>
              <a:defRPr/>
            </a:lvl1pPr>
          </a:lstStyle>
          <a:p>
            <a:pPr>
              <a:defRPr/>
            </a:pPr>
            <a:endParaRPr lang="en-US"/>
          </a:p>
        </p:txBody>
      </p:sp>
      <p:sp>
        <p:nvSpPr>
          <p:cNvPr id="9" name="Rectangle 15"/>
          <p:cNvSpPr>
            <a:spLocks noGrp="1" noChangeArrowheads="1"/>
          </p:cNvSpPr>
          <p:nvPr>
            <p:ph type="sldNum" sz="quarter" idx="12"/>
          </p:nvPr>
        </p:nvSpPr>
        <p:spPr>
          <a:ln/>
        </p:spPr>
        <p:txBody>
          <a:bodyPr/>
          <a:lstStyle>
            <a:lvl1pPr>
              <a:defRPr/>
            </a:lvl1pPr>
          </a:lstStyle>
          <a:p>
            <a:pPr>
              <a:defRPr/>
            </a:pPr>
            <a:fld id="{AC8D4533-5FE8-4589-BC05-6375E01D1FA3}" type="slidenum">
              <a:rPr lang="en-US"/>
              <a:pPr>
                <a:defRPr/>
              </a:pPr>
              <a:t>‹Nº›</a:t>
            </a:fld>
            <a:endParaRPr lang="en-US"/>
          </a:p>
        </p:txBody>
      </p:sp>
    </p:spTree>
    <p:extLst>
      <p:ext uri="{BB962C8B-B14F-4D97-AF65-F5344CB8AC3E}">
        <p14:creationId xmlns:p14="http://schemas.microsoft.com/office/powerpoint/2010/main" val="691358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13"/>
          <p:cNvSpPr>
            <a:spLocks noGrp="1" noChangeArrowheads="1"/>
          </p:cNvSpPr>
          <p:nvPr>
            <p:ph type="dt" sz="half" idx="10"/>
          </p:nvPr>
        </p:nvSpPr>
        <p:spPr>
          <a:ln/>
        </p:spPr>
        <p:txBody>
          <a:bodyPr/>
          <a:lstStyle>
            <a:lvl1pPr>
              <a:defRPr/>
            </a:lvl1pPr>
          </a:lstStyle>
          <a:p>
            <a:pPr>
              <a:defRPr/>
            </a:pPr>
            <a:endParaRPr lang="en-US"/>
          </a:p>
        </p:txBody>
      </p:sp>
      <p:sp>
        <p:nvSpPr>
          <p:cNvPr id="4" name="Rectangle 14"/>
          <p:cNvSpPr>
            <a:spLocks noGrp="1" noChangeArrowheads="1"/>
          </p:cNvSpPr>
          <p:nvPr>
            <p:ph type="ftr" sz="quarter" idx="11"/>
          </p:nvPr>
        </p:nvSpPr>
        <p:spPr>
          <a:ln/>
        </p:spPr>
        <p:txBody>
          <a:bodyPr/>
          <a:lstStyle>
            <a:lvl1pPr>
              <a:defRPr/>
            </a:lvl1pPr>
          </a:lstStyle>
          <a:p>
            <a:pPr>
              <a:defRPr/>
            </a:pPr>
            <a:endParaRPr lang="en-US"/>
          </a:p>
        </p:txBody>
      </p:sp>
      <p:sp>
        <p:nvSpPr>
          <p:cNvPr id="5" name="Rectangle 15"/>
          <p:cNvSpPr>
            <a:spLocks noGrp="1" noChangeArrowheads="1"/>
          </p:cNvSpPr>
          <p:nvPr>
            <p:ph type="sldNum" sz="quarter" idx="12"/>
          </p:nvPr>
        </p:nvSpPr>
        <p:spPr>
          <a:ln/>
        </p:spPr>
        <p:txBody>
          <a:bodyPr/>
          <a:lstStyle>
            <a:lvl1pPr>
              <a:defRPr/>
            </a:lvl1pPr>
          </a:lstStyle>
          <a:p>
            <a:pPr>
              <a:defRPr/>
            </a:pPr>
            <a:fld id="{D7EE464A-6306-46FF-8827-744D4978037E}" type="slidenum">
              <a:rPr lang="en-US"/>
              <a:pPr>
                <a:defRPr/>
              </a:pPr>
              <a:t>‹Nº›</a:t>
            </a:fld>
            <a:endParaRPr lang="en-US"/>
          </a:p>
        </p:txBody>
      </p:sp>
    </p:spTree>
    <p:extLst>
      <p:ext uri="{BB962C8B-B14F-4D97-AF65-F5344CB8AC3E}">
        <p14:creationId xmlns:p14="http://schemas.microsoft.com/office/powerpoint/2010/main" val="1073467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13"/>
          <p:cNvSpPr>
            <a:spLocks noGrp="1" noChangeArrowheads="1"/>
          </p:cNvSpPr>
          <p:nvPr>
            <p:ph type="dt" sz="half" idx="10"/>
          </p:nvPr>
        </p:nvSpPr>
        <p:spPr>
          <a:ln/>
        </p:spPr>
        <p:txBody>
          <a:bodyPr/>
          <a:lstStyle>
            <a:lvl1pPr>
              <a:defRPr/>
            </a:lvl1pPr>
          </a:lstStyle>
          <a:p>
            <a:pPr>
              <a:defRPr/>
            </a:pPr>
            <a:endParaRPr lang="en-US"/>
          </a:p>
        </p:txBody>
      </p:sp>
      <p:sp>
        <p:nvSpPr>
          <p:cNvPr id="3" name="Rectangle 14"/>
          <p:cNvSpPr>
            <a:spLocks noGrp="1" noChangeArrowheads="1"/>
          </p:cNvSpPr>
          <p:nvPr>
            <p:ph type="ftr" sz="quarter" idx="11"/>
          </p:nvPr>
        </p:nvSpPr>
        <p:spPr>
          <a:ln/>
        </p:spPr>
        <p:txBody>
          <a:bodyPr/>
          <a:lstStyle>
            <a:lvl1pPr>
              <a:defRPr/>
            </a:lvl1pPr>
          </a:lstStyle>
          <a:p>
            <a:pPr>
              <a:defRPr/>
            </a:pPr>
            <a:endParaRPr lang="en-US"/>
          </a:p>
        </p:txBody>
      </p:sp>
      <p:sp>
        <p:nvSpPr>
          <p:cNvPr id="4" name="Rectangle 15"/>
          <p:cNvSpPr>
            <a:spLocks noGrp="1" noChangeArrowheads="1"/>
          </p:cNvSpPr>
          <p:nvPr>
            <p:ph type="sldNum" sz="quarter" idx="12"/>
          </p:nvPr>
        </p:nvSpPr>
        <p:spPr>
          <a:ln/>
        </p:spPr>
        <p:txBody>
          <a:bodyPr/>
          <a:lstStyle>
            <a:lvl1pPr>
              <a:defRPr/>
            </a:lvl1pPr>
          </a:lstStyle>
          <a:p>
            <a:pPr>
              <a:defRPr/>
            </a:pPr>
            <a:fld id="{33E48737-CDA5-49EE-AC5E-389DC3E03F4F}" type="slidenum">
              <a:rPr lang="en-US"/>
              <a:pPr>
                <a:defRPr/>
              </a:pPr>
              <a:t>‹Nº›</a:t>
            </a:fld>
            <a:endParaRPr lang="en-US"/>
          </a:p>
        </p:txBody>
      </p:sp>
    </p:spTree>
    <p:extLst>
      <p:ext uri="{BB962C8B-B14F-4D97-AF65-F5344CB8AC3E}">
        <p14:creationId xmlns:p14="http://schemas.microsoft.com/office/powerpoint/2010/main" val="3431552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1C11ECC2-F4D8-4BC4-A513-78483CECA28A}" type="slidenum">
              <a:rPr lang="en-US"/>
              <a:pPr>
                <a:defRPr/>
              </a:pPr>
              <a:t>‹Nº›</a:t>
            </a:fld>
            <a:endParaRPr lang="en-US"/>
          </a:p>
        </p:txBody>
      </p:sp>
    </p:spTree>
    <p:extLst>
      <p:ext uri="{BB962C8B-B14F-4D97-AF65-F5344CB8AC3E}">
        <p14:creationId xmlns:p14="http://schemas.microsoft.com/office/powerpoint/2010/main" val="3464173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659F0C03-A6CE-4C0F-9D1C-ACDAD93D2289}" type="slidenum">
              <a:rPr lang="en-US"/>
              <a:pPr>
                <a:defRPr/>
              </a:pPr>
              <a:t>‹Nº›</a:t>
            </a:fld>
            <a:endParaRPr lang="en-US"/>
          </a:p>
        </p:txBody>
      </p:sp>
    </p:spTree>
    <p:extLst>
      <p:ext uri="{BB962C8B-B14F-4D97-AF65-F5344CB8AC3E}">
        <p14:creationId xmlns:p14="http://schemas.microsoft.com/office/powerpoint/2010/main" val="3088247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gradFill rotWithShape="0">
          <a:gsLst>
            <a:gs pos="0">
              <a:srgbClr val="006699"/>
            </a:gs>
            <a:gs pos="100000">
              <a:srgbClr val="002F47"/>
            </a:gs>
          </a:gsLst>
          <a:lin ang="5400000" scaled="1"/>
        </a:gra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invGray">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headEnd/>
            <a:tailEnd/>
          </a:ln>
        </p:spPr>
        <p:txBody>
          <a:bodyPr wrap="none" anchor="ctr"/>
          <a:lstStyle/>
          <a:p>
            <a:pPr>
              <a:defRPr/>
            </a:pPr>
            <a:endParaRPr lang="es-ES"/>
          </a:p>
        </p:txBody>
      </p:sp>
      <p:sp>
        <p:nvSpPr>
          <p:cNvPr id="1027" name="Rectangle 11"/>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s-ES"/>
              <a:t>Haga clic para modificar el estilo de título del patrón</a:t>
            </a:r>
          </a:p>
        </p:txBody>
      </p:sp>
      <p:sp>
        <p:nvSpPr>
          <p:cNvPr id="1028" name="Rectangle 12"/>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s-ES"/>
              <a:t>Haga clic para modificar el estilo de texto del patrón</a:t>
            </a:r>
          </a:p>
          <a:p>
            <a:pPr lvl="1"/>
            <a:r>
              <a:rPr lang="en-US" altLang="es-ES"/>
              <a:t>Segundo nivel</a:t>
            </a:r>
          </a:p>
          <a:p>
            <a:pPr lvl="2"/>
            <a:r>
              <a:rPr lang="en-US" altLang="es-ES"/>
              <a:t>Tercer nivel</a:t>
            </a:r>
          </a:p>
          <a:p>
            <a:pPr lvl="3"/>
            <a:r>
              <a:rPr lang="en-US" altLang="es-ES"/>
              <a:t>Cuarto nivel</a:t>
            </a:r>
          </a:p>
          <a:p>
            <a:pPr lvl="4"/>
            <a:r>
              <a:rPr lang="en-US" altLang="es-ES"/>
              <a:t>Quinto nivel</a:t>
            </a:r>
          </a:p>
        </p:txBody>
      </p:sp>
      <p:sp>
        <p:nvSpPr>
          <p:cNvPr id="3085" name="Rectangle 13"/>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3086" name="Rectangle 14"/>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3087" name="Rectangle 15"/>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479C0012-89AF-4F52-808E-81EC85D900B4}" type="slidenum">
              <a:rPr lang="en-US"/>
              <a:pPr>
                <a:defRPr/>
              </a:pPr>
              <a:t>‹Nº›</a:t>
            </a:fld>
            <a:endParaRPr lang="en-US"/>
          </a:p>
        </p:txBody>
      </p:sp>
    </p:spTree>
  </p:cSld>
  <p:clrMap bg1="dk2" tx1="lt1" bg2="dk1" tx2="lt2" accent1="accent1" accent2="accent2" accent3="accent3" accent4="accent4" accent5="accent5" accent6="accent6" hlink="hlink" folHlink="folHlink"/>
  <p:sldLayoutIdLst>
    <p:sldLayoutId id="214748375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7"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subTnLst>
                                    <p:set>
                                      <p:cBhvr override="childStyle">
                                        <p:cTn dur="1" fill="hold" display="0" masterRel="sameClick" afterEffect="1">
                                          <p:stCondLst>
                                            <p:cond evt="end" delay="0">
                                              <p:tn val="5"/>
                                            </p:cond>
                                          </p:stCondLst>
                                        </p:cTn>
                                        <p:tgtEl>
                                          <p:spTgt spid="307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nimBg="1"/>
    </p:bld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8.tiff"/><Relationship Id="rId4" Type="http://schemas.openxmlformats.org/officeDocument/2006/relationships/image" Target="../media/image32.png"/><Relationship Id="rId9"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9.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6"/>
          <p:cNvSpPr>
            <a:spLocks noGrp="1" noChangeArrowheads="1"/>
          </p:cNvSpPr>
          <p:nvPr>
            <p:ph type="subTitle" idx="4294967295"/>
          </p:nvPr>
        </p:nvSpPr>
        <p:spPr>
          <a:xfrm>
            <a:off x="1516063" y="4437112"/>
            <a:ext cx="6400800" cy="1657350"/>
          </a:xfrm>
          <a:solidFill>
            <a:schemeClr val="accent2">
              <a:lumMod val="10000"/>
              <a:lumOff val="90000"/>
            </a:schemeClr>
          </a:solidFill>
          <a:ln w="76200">
            <a:solidFill>
              <a:schemeClr val="bg1">
                <a:lumMod val="60000"/>
                <a:lumOff val="40000"/>
              </a:schemeClr>
            </a:solidFill>
            <a:miter lim="800000"/>
            <a:headEnd/>
            <a:tailEnd/>
          </a:ln>
        </p:spPr>
        <p:txBody>
          <a:bodyPr/>
          <a:lstStyle/>
          <a:p>
            <a:pPr marL="0" indent="0" algn="ctr">
              <a:buFontTx/>
              <a:buNone/>
            </a:pPr>
            <a:r>
              <a:rPr lang="es-AR" altLang="es-ES" sz="4000" b="1" i="1" u="sng" dirty="0">
                <a:solidFill>
                  <a:srgbClr val="333399"/>
                </a:solidFill>
                <a:latin typeface="Arial" charset="0"/>
              </a:rPr>
              <a:t>Unidad 3</a:t>
            </a:r>
          </a:p>
          <a:p>
            <a:pPr marL="0" indent="0" algn="ctr">
              <a:buFontTx/>
              <a:buNone/>
            </a:pPr>
            <a:r>
              <a:rPr lang="es-AR" altLang="es-ES" sz="4000" b="1" i="1" u="sng" dirty="0">
                <a:solidFill>
                  <a:srgbClr val="333399"/>
                </a:solidFill>
                <a:latin typeface="Arial" charset="0"/>
              </a:rPr>
              <a:t>2022</a:t>
            </a:r>
          </a:p>
        </p:txBody>
      </p:sp>
      <p:sp>
        <p:nvSpPr>
          <p:cNvPr id="3075" name="Rectangle 1027"/>
          <p:cNvSpPr>
            <a:spLocks noGrp="1" noChangeArrowheads="1"/>
          </p:cNvSpPr>
          <p:nvPr>
            <p:ph type="ctrTitle" idx="4294967295"/>
          </p:nvPr>
        </p:nvSpPr>
        <p:spPr>
          <a:xfrm>
            <a:off x="684213" y="260648"/>
            <a:ext cx="8064500" cy="3528391"/>
          </a:xfrm>
          <a:solidFill>
            <a:schemeClr val="accent2">
              <a:lumMod val="10000"/>
              <a:lumOff val="90000"/>
            </a:schemeClr>
          </a:solidFill>
          <a:ln w="76200" cap="flat" algn="ctr">
            <a:solidFill>
              <a:schemeClr val="hlink"/>
            </a:solidFill>
            <a:miter lim="800000"/>
            <a:headEnd/>
            <a:tailEnd/>
          </a:ln>
        </p:spPr>
        <p:txBody>
          <a:bodyPr anchor="t"/>
          <a:lstStyle/>
          <a:p>
            <a:pPr>
              <a:spcBef>
                <a:spcPct val="20000"/>
              </a:spcBef>
            </a:pPr>
            <a:r>
              <a:rPr lang="es-AR" sz="5400" b="1" i="1" u="sng" dirty="0">
                <a:solidFill>
                  <a:srgbClr val="333399"/>
                </a:solidFill>
                <a:latin typeface="Arial" charset="0"/>
              </a:rPr>
              <a:t>Tecnología de Redes 2634</a:t>
            </a:r>
            <a:br>
              <a:rPr lang="es-AR" sz="5400" b="1" i="1" u="sng" dirty="0">
                <a:solidFill>
                  <a:srgbClr val="333399"/>
                </a:solidFill>
                <a:latin typeface="Arial" charset="0"/>
              </a:rPr>
            </a:br>
            <a:r>
              <a:rPr lang="es-AR" b="1" i="1" u="sng" dirty="0">
                <a:solidFill>
                  <a:srgbClr val="333399"/>
                </a:solidFill>
                <a:latin typeface="Arial" charset="0"/>
              </a:rPr>
              <a:t>Introducción a las Comunicaciones 3007</a:t>
            </a:r>
            <a:endParaRPr lang="es-AR" altLang="es-ES" b="1" i="1" u="sng" dirty="0">
              <a:solidFill>
                <a:srgbClr val="333399"/>
              </a:solidFill>
              <a:latin typeface="Arial" charset="0"/>
            </a:endParaRPr>
          </a:p>
        </p:txBody>
      </p:sp>
    </p:spTree>
    <p:extLst>
      <p:ext uri="{BB962C8B-B14F-4D97-AF65-F5344CB8AC3E}">
        <p14:creationId xmlns:p14="http://schemas.microsoft.com/office/powerpoint/2010/main" val="229467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hape 180"/>
          <p:cNvSpPr txBox="1">
            <a:spLocks noGrp="1"/>
          </p:cNvSpPr>
          <p:nvPr>
            <p:ph type="title"/>
          </p:nvPr>
        </p:nvSpPr>
        <p:spPr>
          <a:xfrm>
            <a:off x="457200" y="292100"/>
            <a:ext cx="8229600" cy="1044575"/>
          </a:xfrm>
          <a:solidFill>
            <a:schemeClr val="bg1"/>
          </a:solidFill>
          <a:ln w="76200" cap="flat">
            <a:solidFill>
              <a:schemeClr val="bg1">
                <a:lumMod val="20000"/>
                <a:lumOff val="80000"/>
              </a:schemeClr>
            </a:solidFill>
          </a:ln>
        </p:spPr>
        <p:txBody>
          <a:bodyPr vert="horz" wrap="square" lIns="91440" tIns="45720" rIns="91440" bIns="45720" numCol="1" anchor="ctr" anchorCtr="0" compatLnSpc="1">
            <a:prstTxWarp prst="textNoShape">
              <a:avLst/>
            </a:prstTxWarp>
          </a:bodyPr>
          <a:lstStyle/>
          <a:p>
            <a:pPr>
              <a:spcBef>
                <a:spcPct val="0"/>
              </a:spcBef>
            </a:pPr>
            <a:r>
              <a:rPr lang="es" sz="3600" b="1" i="1" dirty="0">
                <a:solidFill>
                  <a:schemeClr val="accent6">
                    <a:lumMod val="10000"/>
                    <a:lumOff val="90000"/>
                  </a:schemeClr>
                </a:solidFill>
                <a:effectLst>
                  <a:outerShdw blurRad="38100" dist="38100" dir="2700000" algn="tl">
                    <a:srgbClr val="000000"/>
                  </a:outerShdw>
                </a:effectLst>
                <a:latin typeface="Arial" charset="0"/>
                <a:sym typeface="Georgia"/>
              </a:rPr>
              <a:t>Dispositivo de función reducida (RFD).</a:t>
            </a:r>
          </a:p>
        </p:txBody>
      </p:sp>
      <p:sp>
        <p:nvSpPr>
          <p:cNvPr id="181" name="Shape 181"/>
          <p:cNvSpPr txBox="1">
            <a:spLocks noGrp="1"/>
          </p:cNvSpPr>
          <p:nvPr>
            <p:ph type="body" idx="1"/>
          </p:nvPr>
        </p:nvSpPr>
        <p:spPr>
          <a:xfrm>
            <a:off x="323528" y="1556793"/>
            <a:ext cx="8363272" cy="4968552"/>
          </a:xfrm>
          <a:solidFill>
            <a:schemeClr val="bg1"/>
          </a:solidFill>
          <a:ln w="76200" cap="flat">
            <a:solidFill>
              <a:schemeClr val="bg1">
                <a:lumMod val="20000"/>
                <a:lumOff val="80000"/>
              </a:schemeClr>
            </a:solidFill>
          </a:ln>
        </p:spPr>
        <p:txBody>
          <a:bodyPr vert="horz" wrap="square" lIns="91440" tIns="45720" rIns="91440" bIns="45720" numCol="1" anchor="t" anchorCtr="0" compatLnSpc="1">
            <a:prstTxWarp prst="textNoShape">
              <a:avLst/>
            </a:prstTxWarp>
          </a:bodyPr>
          <a:lstStyle/>
          <a:p>
            <a:pPr>
              <a:lnSpc>
                <a:spcPct val="90000"/>
              </a:lnSpc>
              <a:spcBef>
                <a:spcPct val="20000"/>
              </a:spcBef>
              <a:buFont typeface="Wingdings" panose="05000000000000000000" pitchFamily="2" charset="2"/>
              <a:buChar char="v"/>
            </a:pPr>
            <a:r>
              <a:rPr lang="es" sz="2800" b="1" i="1" dirty="0">
                <a:effectLst>
                  <a:outerShdw blurRad="38100" dist="38100" dir="2700000" algn="tl">
                    <a:srgbClr val="000000"/>
                  </a:outerShdw>
                </a:effectLst>
                <a:latin typeface="Arial" charset="0"/>
                <a:sym typeface="Georgia"/>
              </a:rPr>
              <a:t>Sensores de seguridad.</a:t>
            </a:r>
            <a:br>
              <a:rPr lang="es" sz="2800" b="1" i="1" dirty="0">
                <a:effectLst>
                  <a:outerShdw blurRad="38100" dist="38100" dir="2700000" algn="tl">
                    <a:srgbClr val="000000"/>
                  </a:outerShdw>
                </a:effectLst>
                <a:latin typeface="Arial" charset="0"/>
                <a:sym typeface="Georgia"/>
              </a:rPr>
            </a:br>
            <a:endParaRPr lang="es" sz="2800" b="1" i="1" dirty="0">
              <a:effectLst>
                <a:outerShdw blurRad="38100" dist="38100" dir="2700000" algn="tl">
                  <a:srgbClr val="000000"/>
                </a:outerShdw>
              </a:effectLst>
              <a:latin typeface="Arial" charset="0"/>
              <a:sym typeface="Georgia"/>
            </a:endParaRPr>
          </a:p>
          <a:p>
            <a:pPr>
              <a:lnSpc>
                <a:spcPct val="90000"/>
              </a:lnSpc>
              <a:spcBef>
                <a:spcPct val="20000"/>
              </a:spcBef>
              <a:buFont typeface="Wingdings" panose="05000000000000000000" pitchFamily="2" charset="2"/>
              <a:buChar char="v"/>
            </a:pPr>
            <a:r>
              <a:rPr lang="es" sz="2800" b="1" i="1" dirty="0">
                <a:effectLst>
                  <a:outerShdw blurRad="38100" dist="38100" dir="2700000" algn="tl">
                    <a:srgbClr val="000000"/>
                  </a:outerShdw>
                </a:effectLst>
                <a:latin typeface="Arial" charset="0"/>
                <a:sym typeface="Georgia"/>
              </a:rPr>
              <a:t>Sensores de ambiente.</a:t>
            </a:r>
            <a:br>
              <a:rPr lang="es" sz="2800" b="1" i="1" dirty="0">
                <a:effectLst>
                  <a:outerShdw blurRad="38100" dist="38100" dir="2700000" algn="tl">
                    <a:srgbClr val="000000"/>
                  </a:outerShdw>
                </a:effectLst>
                <a:latin typeface="Arial" charset="0"/>
                <a:sym typeface="Georgia"/>
              </a:rPr>
            </a:br>
            <a:endParaRPr lang="es" sz="2800" b="1" i="1" dirty="0">
              <a:effectLst>
                <a:outerShdw blurRad="38100" dist="38100" dir="2700000" algn="tl">
                  <a:srgbClr val="000000"/>
                </a:outerShdw>
              </a:effectLst>
              <a:latin typeface="Arial" charset="0"/>
              <a:sym typeface="Georgia"/>
            </a:endParaRPr>
          </a:p>
          <a:p>
            <a:pPr>
              <a:lnSpc>
                <a:spcPct val="90000"/>
              </a:lnSpc>
              <a:spcBef>
                <a:spcPct val="20000"/>
              </a:spcBef>
              <a:buFont typeface="Wingdings" panose="05000000000000000000" pitchFamily="2" charset="2"/>
              <a:buChar char="v"/>
            </a:pPr>
            <a:r>
              <a:rPr lang="es" sz="2800" b="1" i="1" dirty="0">
                <a:effectLst>
                  <a:outerShdw blurRad="38100" dist="38100" dir="2700000" algn="tl">
                    <a:srgbClr val="000000"/>
                  </a:outerShdw>
                </a:effectLst>
                <a:latin typeface="Arial" charset="0"/>
                <a:sym typeface="Georgia"/>
              </a:rPr>
              <a:t>Sensores de apertura.</a:t>
            </a:r>
            <a:br>
              <a:rPr lang="es" sz="2800" b="1" i="1" dirty="0">
                <a:effectLst>
                  <a:outerShdw blurRad="38100" dist="38100" dir="2700000" algn="tl">
                    <a:srgbClr val="000000"/>
                  </a:outerShdw>
                </a:effectLst>
                <a:latin typeface="Arial" charset="0"/>
                <a:sym typeface="Georgia"/>
              </a:rPr>
            </a:br>
            <a:endParaRPr lang="es" sz="2800" b="1" i="1" dirty="0">
              <a:effectLst>
                <a:outerShdw blurRad="38100" dist="38100" dir="2700000" algn="tl">
                  <a:srgbClr val="000000"/>
                </a:outerShdw>
              </a:effectLst>
              <a:latin typeface="Arial" charset="0"/>
              <a:sym typeface="Georgia"/>
            </a:endParaRPr>
          </a:p>
          <a:p>
            <a:pPr>
              <a:lnSpc>
                <a:spcPct val="90000"/>
              </a:lnSpc>
              <a:spcBef>
                <a:spcPct val="20000"/>
              </a:spcBef>
              <a:buFont typeface="Wingdings" panose="05000000000000000000" pitchFamily="2" charset="2"/>
              <a:buChar char="v"/>
            </a:pPr>
            <a:r>
              <a:rPr lang="es" sz="2800" b="1" i="1" dirty="0">
                <a:effectLst>
                  <a:outerShdw blurRad="38100" dist="38100" dir="2700000" algn="tl">
                    <a:srgbClr val="000000"/>
                  </a:outerShdw>
                </a:effectLst>
                <a:latin typeface="Arial" charset="0"/>
                <a:sym typeface="Georgia"/>
              </a:rPr>
              <a:t>Sensores de Humo.</a:t>
            </a:r>
            <a:br>
              <a:rPr lang="es" sz="2800" b="1" i="1" dirty="0">
                <a:effectLst>
                  <a:outerShdw blurRad="38100" dist="38100" dir="2700000" algn="tl">
                    <a:srgbClr val="000000"/>
                  </a:outerShdw>
                </a:effectLst>
                <a:latin typeface="Arial" charset="0"/>
                <a:sym typeface="Georgia"/>
              </a:rPr>
            </a:br>
            <a:endParaRPr lang="es" sz="2800" b="1" i="1" dirty="0">
              <a:effectLst>
                <a:outerShdw blurRad="38100" dist="38100" dir="2700000" algn="tl">
                  <a:srgbClr val="000000"/>
                </a:outerShdw>
              </a:effectLst>
              <a:latin typeface="Arial" charset="0"/>
              <a:sym typeface="Georgia"/>
            </a:endParaRPr>
          </a:p>
          <a:p>
            <a:pPr>
              <a:lnSpc>
                <a:spcPct val="90000"/>
              </a:lnSpc>
              <a:spcBef>
                <a:spcPct val="20000"/>
              </a:spcBef>
              <a:buFont typeface="Wingdings" panose="05000000000000000000" pitchFamily="2" charset="2"/>
              <a:buChar char="v"/>
            </a:pPr>
            <a:r>
              <a:rPr lang="es" sz="2800" b="1" i="1" dirty="0">
                <a:effectLst>
                  <a:outerShdw blurRad="38100" dist="38100" dir="2700000" algn="tl">
                    <a:srgbClr val="000000"/>
                  </a:outerShdw>
                </a:effectLst>
                <a:latin typeface="Arial" charset="0"/>
                <a:sym typeface="Georgia"/>
              </a:rPr>
              <a:t>Sensores de Proximidad.</a:t>
            </a:r>
            <a:br>
              <a:rPr lang="es" sz="2800" b="1" i="1" dirty="0">
                <a:effectLst>
                  <a:outerShdw blurRad="38100" dist="38100" dir="2700000" algn="tl">
                    <a:srgbClr val="000000"/>
                  </a:outerShdw>
                </a:effectLst>
                <a:latin typeface="Arial" charset="0"/>
                <a:sym typeface="Georgia"/>
              </a:rPr>
            </a:br>
            <a:endParaRPr lang="es" sz="2800" b="1" i="1" dirty="0">
              <a:effectLst>
                <a:outerShdw blurRad="38100" dist="38100" dir="2700000" algn="tl">
                  <a:srgbClr val="000000"/>
                </a:outerShdw>
              </a:effectLst>
              <a:latin typeface="Arial" charset="0"/>
              <a:sym typeface="Georgia"/>
            </a:endParaRPr>
          </a:p>
          <a:p>
            <a:pPr>
              <a:lnSpc>
                <a:spcPct val="90000"/>
              </a:lnSpc>
              <a:spcBef>
                <a:spcPct val="20000"/>
              </a:spcBef>
              <a:buFont typeface="Wingdings" panose="05000000000000000000" pitchFamily="2" charset="2"/>
              <a:buChar char="v"/>
            </a:pPr>
            <a:r>
              <a:rPr lang="es" sz="2800" b="1" i="1" dirty="0">
                <a:effectLst>
                  <a:outerShdw blurRad="38100" dist="38100" dir="2700000" algn="tl">
                    <a:srgbClr val="000000"/>
                  </a:outerShdw>
                </a:effectLst>
                <a:latin typeface="Arial" charset="0"/>
                <a:sym typeface="Georgia"/>
              </a:rPr>
              <a:t>Cerraduras.</a:t>
            </a:r>
          </a:p>
          <a:p>
            <a:pPr>
              <a:lnSpc>
                <a:spcPct val="90000"/>
              </a:lnSpc>
              <a:spcBef>
                <a:spcPct val="20000"/>
              </a:spcBef>
              <a:buFont typeface="Wingdings" panose="05000000000000000000" pitchFamily="2" charset="2"/>
              <a:buChar char="v"/>
            </a:pPr>
            <a:endParaRPr sz="2800" b="1" i="1" dirty="0">
              <a:effectLst>
                <a:outerShdw blurRad="38100" dist="38100" dir="2700000" algn="tl">
                  <a:srgbClr val="000000"/>
                </a:outerShdw>
              </a:effectLst>
              <a:latin typeface="Arial" charset="0"/>
              <a:sym typeface="Georgia"/>
            </a:endParaRPr>
          </a:p>
        </p:txBody>
      </p:sp>
      <p:pic>
        <p:nvPicPr>
          <p:cNvPr id="182" name="Shape 182"/>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2612" y="1625121"/>
            <a:ext cx="1647825" cy="174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3" name="Shape 183"/>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0454" y="2306936"/>
            <a:ext cx="1362075"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 name="Shape 184"/>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5612" y="3817751"/>
            <a:ext cx="1774825"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Shape 156"/>
          <p:cNvPicPr preferRelativeResize="0">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26842" y="4529533"/>
            <a:ext cx="1296988"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226199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p:cTn id="7" dur="1000" fill="hold"/>
                                        <p:tgtEl>
                                          <p:spTgt spid="13314"/>
                                        </p:tgtEl>
                                        <p:attrNameLst>
                                          <p:attrName>ppt_w</p:attrName>
                                        </p:attrNameLst>
                                      </p:cBhvr>
                                      <p:tavLst>
                                        <p:tav tm="0">
                                          <p:val>
                                            <p:fltVal val="0"/>
                                          </p:val>
                                        </p:tav>
                                        <p:tav tm="100000">
                                          <p:val>
                                            <p:strVal val="#ppt_w"/>
                                          </p:val>
                                        </p:tav>
                                      </p:tavLst>
                                    </p:anim>
                                    <p:anim calcmode="lin" valueType="num">
                                      <p:cBhvr>
                                        <p:cTn id="8" dur="1000" fill="hold"/>
                                        <p:tgtEl>
                                          <p:spTgt spid="13314"/>
                                        </p:tgtEl>
                                        <p:attrNameLst>
                                          <p:attrName>ppt_h</p:attrName>
                                        </p:attrNameLst>
                                      </p:cBhvr>
                                      <p:tavLst>
                                        <p:tav tm="0">
                                          <p:val>
                                            <p:fltVal val="0"/>
                                          </p:val>
                                        </p:tav>
                                        <p:tav tm="100000">
                                          <p:val>
                                            <p:strVal val="#ppt_h"/>
                                          </p:val>
                                        </p:tav>
                                      </p:tavLst>
                                    </p:anim>
                                    <p:anim calcmode="lin" valueType="num">
                                      <p:cBhvr>
                                        <p:cTn id="9" dur="1000" fill="hold"/>
                                        <p:tgtEl>
                                          <p:spTgt spid="13314"/>
                                        </p:tgtEl>
                                        <p:attrNameLst>
                                          <p:attrName>style.rotation</p:attrName>
                                        </p:attrNameLst>
                                      </p:cBhvr>
                                      <p:tavLst>
                                        <p:tav tm="0">
                                          <p:val>
                                            <p:fltVal val="90"/>
                                          </p:val>
                                        </p:tav>
                                        <p:tav tm="100000">
                                          <p:val>
                                            <p:fltVal val="0"/>
                                          </p:val>
                                        </p:tav>
                                      </p:tavLst>
                                    </p:anim>
                                    <p:animEffect transition="in" filter="fade">
                                      <p:cBhvr>
                                        <p:cTn id="10" dur="1000"/>
                                        <p:tgtEl>
                                          <p:spTgt spid="1331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81">
                                            <p:bg/>
                                          </p:spTgt>
                                        </p:tgtEl>
                                        <p:attrNameLst>
                                          <p:attrName>style.visibility</p:attrName>
                                        </p:attrNameLst>
                                      </p:cBhvr>
                                      <p:to>
                                        <p:strVal val="visible"/>
                                      </p:to>
                                    </p:set>
                                    <p:anim calcmode="lin" valueType="num">
                                      <p:cBhvr additive="base">
                                        <p:cTn id="15" dur="500" fill="hold"/>
                                        <p:tgtEl>
                                          <p:spTgt spid="181">
                                            <p:bg/>
                                          </p:spTgt>
                                        </p:tgtEl>
                                        <p:attrNameLst>
                                          <p:attrName>ppt_x</p:attrName>
                                        </p:attrNameLst>
                                      </p:cBhvr>
                                      <p:tavLst>
                                        <p:tav tm="0">
                                          <p:val>
                                            <p:strVal val="#ppt_x"/>
                                          </p:val>
                                        </p:tav>
                                        <p:tav tm="100000">
                                          <p:val>
                                            <p:strVal val="#ppt_x"/>
                                          </p:val>
                                        </p:tav>
                                      </p:tavLst>
                                    </p:anim>
                                    <p:anim calcmode="lin" valueType="num">
                                      <p:cBhvr additive="base">
                                        <p:cTn id="16" dur="500" fill="hold"/>
                                        <p:tgtEl>
                                          <p:spTgt spid="181">
                                            <p:bg/>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81">
                                            <p:txEl>
                                              <p:pRg st="0" end="0"/>
                                            </p:txEl>
                                          </p:spTgt>
                                        </p:tgtEl>
                                        <p:attrNameLst>
                                          <p:attrName>style.visibility</p:attrName>
                                        </p:attrNameLst>
                                      </p:cBhvr>
                                      <p:to>
                                        <p:strVal val="visible"/>
                                      </p:to>
                                    </p:set>
                                    <p:anim calcmode="lin" valueType="num">
                                      <p:cBhvr additive="base">
                                        <p:cTn id="21" dur="500" fill="hold"/>
                                        <p:tgtEl>
                                          <p:spTgt spid="181">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8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81">
                                            <p:txEl>
                                              <p:pRg st="1" end="1"/>
                                            </p:txEl>
                                          </p:spTgt>
                                        </p:tgtEl>
                                        <p:attrNameLst>
                                          <p:attrName>style.visibility</p:attrName>
                                        </p:attrNameLst>
                                      </p:cBhvr>
                                      <p:to>
                                        <p:strVal val="visible"/>
                                      </p:to>
                                    </p:set>
                                    <p:anim calcmode="lin" valueType="num">
                                      <p:cBhvr additive="base">
                                        <p:cTn id="27" dur="500" fill="hold"/>
                                        <p:tgtEl>
                                          <p:spTgt spid="181">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8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81">
                                            <p:txEl>
                                              <p:pRg st="2" end="2"/>
                                            </p:txEl>
                                          </p:spTgt>
                                        </p:tgtEl>
                                        <p:attrNameLst>
                                          <p:attrName>style.visibility</p:attrName>
                                        </p:attrNameLst>
                                      </p:cBhvr>
                                      <p:to>
                                        <p:strVal val="visible"/>
                                      </p:to>
                                    </p:set>
                                    <p:anim calcmode="lin" valueType="num">
                                      <p:cBhvr additive="base">
                                        <p:cTn id="33" dur="500" fill="hold"/>
                                        <p:tgtEl>
                                          <p:spTgt spid="181">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8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81">
                                            <p:txEl>
                                              <p:pRg st="3" end="3"/>
                                            </p:txEl>
                                          </p:spTgt>
                                        </p:tgtEl>
                                        <p:attrNameLst>
                                          <p:attrName>style.visibility</p:attrName>
                                        </p:attrNameLst>
                                      </p:cBhvr>
                                      <p:to>
                                        <p:strVal val="visible"/>
                                      </p:to>
                                    </p:set>
                                    <p:anim calcmode="lin" valueType="num">
                                      <p:cBhvr additive="base">
                                        <p:cTn id="39" dur="500" fill="hold"/>
                                        <p:tgtEl>
                                          <p:spTgt spid="181">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8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81">
                                            <p:txEl>
                                              <p:pRg st="4" end="4"/>
                                            </p:txEl>
                                          </p:spTgt>
                                        </p:tgtEl>
                                        <p:attrNameLst>
                                          <p:attrName>style.visibility</p:attrName>
                                        </p:attrNameLst>
                                      </p:cBhvr>
                                      <p:to>
                                        <p:strVal val="visible"/>
                                      </p:to>
                                    </p:set>
                                    <p:anim calcmode="lin" valueType="num">
                                      <p:cBhvr additive="base">
                                        <p:cTn id="45" dur="500" fill="hold"/>
                                        <p:tgtEl>
                                          <p:spTgt spid="181">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8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81">
                                            <p:txEl>
                                              <p:pRg st="5" end="5"/>
                                            </p:txEl>
                                          </p:spTgt>
                                        </p:tgtEl>
                                        <p:attrNameLst>
                                          <p:attrName>style.visibility</p:attrName>
                                        </p:attrNameLst>
                                      </p:cBhvr>
                                      <p:to>
                                        <p:strVal val="visible"/>
                                      </p:to>
                                    </p:set>
                                    <p:anim calcmode="lin" valueType="num">
                                      <p:cBhvr additive="base">
                                        <p:cTn id="51" dur="500" fill="hold"/>
                                        <p:tgtEl>
                                          <p:spTgt spid="181">
                                            <p:txEl>
                                              <p:pRg st="5" end="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81">
                                            <p:txEl>
                                              <p:pRg st="5" end="5"/>
                                            </p:txEl>
                                          </p:spTgt>
                                        </p:tgtEl>
                                        <p:attrNameLst>
                                          <p:attrName>ppt_y</p:attrName>
                                        </p:attrNameLst>
                                      </p:cBhvr>
                                      <p:tavLst>
                                        <p:tav tm="0">
                                          <p:val>
                                            <p:strVal val="1+#ppt_h/2"/>
                                          </p:val>
                                        </p:tav>
                                        <p:tav tm="100000">
                                          <p:val>
                                            <p:strVal val="#ppt_y"/>
                                          </p:val>
                                        </p:tav>
                                      </p:tavLst>
                                    </p:anim>
                                  </p:childTnLst>
                                </p:cTn>
                              </p:par>
                            </p:childTnLst>
                          </p:cTn>
                        </p:par>
                        <p:par>
                          <p:cTn id="53" fill="hold">
                            <p:stCondLst>
                              <p:cond delay="500"/>
                            </p:stCondLst>
                            <p:childTnLst>
                              <p:par>
                                <p:cTn id="54" presetID="10" presetClass="entr" presetSubtype="0" fill="hold" nodeType="afterEffect">
                                  <p:stCondLst>
                                    <p:cond delay="0"/>
                                  </p:stCondLst>
                                  <p:childTnLst>
                                    <p:set>
                                      <p:cBhvr>
                                        <p:cTn id="55" dur="1" fill="hold">
                                          <p:stCondLst>
                                            <p:cond delay="0"/>
                                          </p:stCondLst>
                                        </p:cTn>
                                        <p:tgtEl>
                                          <p:spTgt spid="183"/>
                                        </p:tgtEl>
                                        <p:attrNameLst>
                                          <p:attrName>style.visibility</p:attrName>
                                        </p:attrNameLst>
                                      </p:cBhvr>
                                      <p:to>
                                        <p:strVal val="visible"/>
                                      </p:to>
                                    </p:set>
                                    <p:animEffect transition="in" filter="fade">
                                      <p:cBhvr>
                                        <p:cTn id="56" dur="1500"/>
                                        <p:tgtEl>
                                          <p:spTgt spid="183"/>
                                        </p:tgtEl>
                                      </p:cBhvr>
                                    </p:animEffect>
                                  </p:childTnLst>
                                </p:cTn>
                              </p:par>
                            </p:childTnLst>
                          </p:cTn>
                        </p:par>
                        <p:par>
                          <p:cTn id="57" fill="hold" nodeType="afterGroup">
                            <p:stCondLst>
                              <p:cond delay="2000"/>
                            </p:stCondLst>
                            <p:childTnLst>
                              <p:par>
                                <p:cTn id="58" presetID="10" presetClass="entr" presetSubtype="0" fill="hold" nodeType="afterEffect">
                                  <p:stCondLst>
                                    <p:cond delay="0"/>
                                  </p:stCondLst>
                                  <p:childTnLst>
                                    <p:set>
                                      <p:cBhvr>
                                        <p:cTn id="59" dur="1" fill="hold">
                                          <p:stCondLst>
                                            <p:cond delay="0"/>
                                          </p:stCondLst>
                                        </p:cTn>
                                        <p:tgtEl>
                                          <p:spTgt spid="182"/>
                                        </p:tgtEl>
                                        <p:attrNameLst>
                                          <p:attrName>style.visibility</p:attrName>
                                        </p:attrNameLst>
                                      </p:cBhvr>
                                      <p:to>
                                        <p:strVal val="visible"/>
                                      </p:to>
                                    </p:set>
                                    <p:animEffect transition="in" filter="fade">
                                      <p:cBhvr>
                                        <p:cTn id="60" dur="1800"/>
                                        <p:tgtEl>
                                          <p:spTgt spid="182"/>
                                        </p:tgtEl>
                                      </p:cBhvr>
                                    </p:animEffect>
                                  </p:childTnLst>
                                </p:cTn>
                              </p:par>
                            </p:childTnLst>
                          </p:cTn>
                        </p:par>
                        <p:par>
                          <p:cTn id="61" fill="hold" nodeType="afterGroup">
                            <p:stCondLst>
                              <p:cond delay="3800"/>
                            </p:stCondLst>
                            <p:childTnLst>
                              <p:par>
                                <p:cTn id="62" presetID="10" presetClass="entr" presetSubtype="0" fill="hold" nodeType="afterEffect">
                                  <p:stCondLst>
                                    <p:cond delay="0"/>
                                  </p:stCondLst>
                                  <p:childTnLst>
                                    <p:set>
                                      <p:cBhvr>
                                        <p:cTn id="63" dur="1" fill="hold">
                                          <p:stCondLst>
                                            <p:cond delay="0"/>
                                          </p:stCondLst>
                                        </p:cTn>
                                        <p:tgtEl>
                                          <p:spTgt spid="184"/>
                                        </p:tgtEl>
                                        <p:attrNameLst>
                                          <p:attrName>style.visibility</p:attrName>
                                        </p:attrNameLst>
                                      </p:cBhvr>
                                      <p:to>
                                        <p:strVal val="visible"/>
                                      </p:to>
                                    </p:set>
                                    <p:animEffect transition="in" filter="fade">
                                      <p:cBhvr>
                                        <p:cTn id="64" dur="2400"/>
                                        <p:tgtEl>
                                          <p:spTgt spid="184"/>
                                        </p:tgtEl>
                                      </p:cBhvr>
                                    </p:animEffect>
                                  </p:childTnLst>
                                </p:cTn>
                              </p:par>
                            </p:childTnLst>
                          </p:cTn>
                        </p:par>
                        <p:par>
                          <p:cTn id="65" fill="hold">
                            <p:stCondLst>
                              <p:cond delay="6200"/>
                            </p:stCondLst>
                            <p:childTnLst>
                              <p:par>
                                <p:cTn id="66" presetID="10" presetClass="entr" presetSubtype="0" fill="hold" nodeType="after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fade">
                                      <p:cBhvr>
                                        <p:cTn id="6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nimBg="1"/>
      <p:bldP spid="181"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bg1"/>
          </a:solidFill>
          <a:ln w="76200" cap="flat">
            <a:solidFill>
              <a:schemeClr val="bg1">
                <a:lumMod val="20000"/>
                <a:lumOff val="80000"/>
              </a:schemeClr>
            </a:solidFill>
          </a:ln>
        </p:spPr>
        <p:txBody>
          <a:bodyPr vert="horz" wrap="square" lIns="91440" tIns="45720" rIns="91440" bIns="45720" numCol="1" anchor="ctr" anchorCtr="0" compatLnSpc="1">
            <a:prstTxWarp prst="textNoShape">
              <a:avLst/>
            </a:prstTxWarp>
          </a:bodyPr>
          <a:lstStyle/>
          <a:p>
            <a:pPr>
              <a:spcBef>
                <a:spcPct val="0"/>
              </a:spcBef>
            </a:pPr>
            <a:r>
              <a:rPr lang="es-ES" altLang="es-ES" sz="3600" b="1" i="1" dirty="0" err="1">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Zigbee</a:t>
            </a:r>
            <a:r>
              <a:rPr lang="es-ES" altLang="es-ES" sz="3600" b="1" i="1" dirty="0">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 – Pila de Protocolos</a:t>
            </a:r>
            <a:endParaRPr lang="es-ES" sz="3600" b="1" i="1" dirty="0">
              <a:solidFill>
                <a:schemeClr val="accent6">
                  <a:lumMod val="10000"/>
                  <a:lumOff val="90000"/>
                </a:schemeClr>
              </a:solidFill>
              <a:effectLst>
                <a:outerShdw blurRad="38100" dist="38100" dir="2700000" algn="tl">
                  <a:srgbClr val="000000"/>
                </a:outerShdw>
              </a:effectLst>
              <a:latin typeface="Arial" charset="0"/>
            </a:endParaRPr>
          </a:p>
        </p:txBody>
      </p:sp>
      <p:sp>
        <p:nvSpPr>
          <p:cNvPr id="3" name="Marcador de texto 2"/>
          <p:cNvSpPr>
            <a:spLocks noGrp="1"/>
          </p:cNvSpPr>
          <p:nvPr>
            <p:ph type="body" idx="1"/>
          </p:nvPr>
        </p:nvSpPr>
        <p:spPr/>
        <p:txBody>
          <a:bodyPr/>
          <a:lstStyle/>
          <a:p>
            <a:endParaRPr lang="es-ES"/>
          </a:p>
        </p:txBody>
      </p:sp>
      <p:pic>
        <p:nvPicPr>
          <p:cNvPr id="4" name="Shape 148"/>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40859"/>
            <a:ext cx="8229600" cy="4996338"/>
          </a:xfrm>
          <a:prstGeom prst="rect">
            <a:avLst/>
          </a:prstGeom>
          <a:solidFill>
            <a:schemeClr val="bg1"/>
          </a:solidFill>
          <a:ln w="76200" cap="flat">
            <a:solidFill>
              <a:schemeClr val="bg1">
                <a:lumMod val="20000"/>
                <a:lumOff val="80000"/>
              </a:schemeClr>
            </a:solidFill>
          </a:ln>
        </p:spPr>
      </p:pic>
    </p:spTree>
    <p:extLst>
      <p:ext uri="{BB962C8B-B14F-4D97-AF65-F5344CB8AC3E}">
        <p14:creationId xmlns:p14="http://schemas.microsoft.com/office/powerpoint/2010/main" val="3660747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bg1"/>
          </a:solidFill>
          <a:ln w="76200" cap="flat">
            <a:solidFill>
              <a:schemeClr val="bg1">
                <a:lumMod val="20000"/>
                <a:lumOff val="80000"/>
              </a:schemeClr>
            </a:solidFill>
          </a:ln>
        </p:spPr>
        <p:txBody>
          <a:bodyPr vert="horz" wrap="square" lIns="91440" tIns="45720" rIns="91440" bIns="45720" numCol="1" anchor="ctr" anchorCtr="0" compatLnSpc="1">
            <a:prstTxWarp prst="textNoShape">
              <a:avLst/>
            </a:prstTxWarp>
          </a:bodyPr>
          <a:lstStyle/>
          <a:p>
            <a:pPr>
              <a:spcBef>
                <a:spcPct val="0"/>
              </a:spcBef>
            </a:pPr>
            <a:r>
              <a:rPr lang="es-ES" altLang="es-ES" sz="3600" b="1" i="1" dirty="0" err="1">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Zigbee</a:t>
            </a:r>
            <a:r>
              <a:rPr lang="es-ES" altLang="es-ES" sz="3600" b="1" i="1" dirty="0">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 – Pila de Protocolos</a:t>
            </a:r>
            <a:endParaRPr lang="es-ES" sz="3600" b="1" i="1" dirty="0">
              <a:solidFill>
                <a:schemeClr val="accent6">
                  <a:lumMod val="10000"/>
                  <a:lumOff val="90000"/>
                </a:schemeClr>
              </a:solidFill>
              <a:effectLst>
                <a:outerShdw blurRad="38100" dist="38100" dir="2700000" algn="tl">
                  <a:srgbClr val="000000"/>
                </a:outerShdw>
              </a:effectLst>
              <a:latin typeface="Arial" charset="0"/>
            </a:endParaRPr>
          </a:p>
        </p:txBody>
      </p:sp>
      <p:pic>
        <p:nvPicPr>
          <p:cNvPr id="33794" name="Picture 2" descr="Pila de protocolos IEEE 1451.5‐ZigBee.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912" y="1916832"/>
            <a:ext cx="7710175" cy="3982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245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20" y="244715"/>
            <a:ext cx="8435280" cy="1392799"/>
          </a:xfrm>
          <a:solidFill>
            <a:schemeClr val="bg1"/>
          </a:solidFill>
          <a:ln w="76200" cap="flat">
            <a:solidFill>
              <a:schemeClr val="bg1">
                <a:lumMod val="20000"/>
                <a:lumOff val="80000"/>
              </a:schemeClr>
            </a:solidFill>
          </a:ln>
        </p:spPr>
        <p:txBody>
          <a:bodyPr vert="horz" wrap="square" lIns="91440" tIns="45720" rIns="91440" bIns="45720" numCol="1" anchor="ctr" anchorCtr="0" compatLnSpc="1">
            <a:prstTxWarp prst="textNoShape">
              <a:avLst/>
            </a:prstTxWarp>
          </a:bodyPr>
          <a:lstStyle/>
          <a:p>
            <a:pPr>
              <a:spcBef>
                <a:spcPct val="0"/>
              </a:spcBef>
            </a:pPr>
            <a:r>
              <a:rPr lang="es-ES" altLang="es-ES" sz="3600" b="1" i="1" dirty="0" err="1">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Zigbee</a:t>
            </a:r>
            <a:r>
              <a:rPr lang="es-ES" altLang="es-ES" sz="3600" b="1" i="1" dirty="0">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 - Aplicaciones </a:t>
            </a:r>
            <a:endParaRPr lang="es-ES" sz="3600" b="1" i="1" dirty="0">
              <a:solidFill>
                <a:schemeClr val="accent6">
                  <a:lumMod val="10000"/>
                  <a:lumOff val="90000"/>
                </a:schemeClr>
              </a:solidFill>
              <a:effectLst>
                <a:outerShdw blurRad="38100" dist="38100" dir="2700000" algn="tl">
                  <a:srgbClr val="000000"/>
                </a:outerShdw>
              </a:effectLst>
              <a:latin typeface="Arial" charset="0"/>
            </a:endParaRPr>
          </a:p>
        </p:txBody>
      </p:sp>
      <p:sp>
        <p:nvSpPr>
          <p:cNvPr id="3" name="Marcador de texto 2"/>
          <p:cNvSpPr>
            <a:spLocks noGrp="1"/>
          </p:cNvSpPr>
          <p:nvPr>
            <p:ph type="body" idx="1"/>
          </p:nvPr>
        </p:nvSpPr>
        <p:spPr/>
        <p:txBody>
          <a:bodyPr/>
          <a:lstStyle/>
          <a:p>
            <a:endParaRPr lang="es-ES"/>
          </a:p>
        </p:txBody>
      </p:sp>
      <p:pic>
        <p:nvPicPr>
          <p:cNvPr id="5" name="Imagen 4"/>
          <p:cNvPicPr>
            <a:picLocks noChangeAspect="1"/>
          </p:cNvPicPr>
          <p:nvPr/>
        </p:nvPicPr>
        <p:blipFill>
          <a:blip r:embed="rId2"/>
          <a:stretch>
            <a:fillRect/>
          </a:stretch>
        </p:blipFill>
        <p:spPr>
          <a:xfrm>
            <a:off x="251520" y="1730373"/>
            <a:ext cx="8435280" cy="4930059"/>
          </a:xfrm>
          <a:prstGeom prst="rect">
            <a:avLst/>
          </a:prstGeom>
          <a:solidFill>
            <a:schemeClr val="bg1"/>
          </a:solidFill>
          <a:ln w="76200" cap="flat">
            <a:solidFill>
              <a:schemeClr val="bg1">
                <a:lumMod val="20000"/>
                <a:lumOff val="80000"/>
              </a:schemeClr>
            </a:solidFill>
          </a:ln>
        </p:spPr>
      </p:pic>
    </p:spTree>
    <p:extLst>
      <p:ext uri="{BB962C8B-B14F-4D97-AF65-F5344CB8AC3E}">
        <p14:creationId xmlns:p14="http://schemas.microsoft.com/office/powerpoint/2010/main" val="4223844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20" y="244715"/>
            <a:ext cx="8435280" cy="1392799"/>
          </a:xfrm>
          <a:solidFill>
            <a:schemeClr val="bg1"/>
          </a:solidFill>
          <a:ln w="76200" cap="flat">
            <a:solidFill>
              <a:schemeClr val="bg1">
                <a:lumMod val="20000"/>
                <a:lumOff val="80000"/>
              </a:schemeClr>
            </a:solidFill>
          </a:ln>
        </p:spPr>
        <p:txBody>
          <a:bodyPr vert="horz" wrap="square" lIns="91440" tIns="45720" rIns="91440" bIns="45720" numCol="1" anchor="ctr" anchorCtr="0" compatLnSpc="1">
            <a:prstTxWarp prst="textNoShape">
              <a:avLst/>
            </a:prstTxWarp>
          </a:bodyPr>
          <a:lstStyle/>
          <a:p>
            <a:pPr>
              <a:spcBef>
                <a:spcPct val="0"/>
              </a:spcBef>
            </a:pPr>
            <a:r>
              <a:rPr lang="es-ES" altLang="es-ES" sz="3600" b="1" i="1" dirty="0" err="1">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Zigbee</a:t>
            </a:r>
            <a:r>
              <a:rPr lang="es-ES" altLang="es-ES" sz="3600" b="1" i="1" dirty="0">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 - Aplicaciones </a:t>
            </a:r>
            <a:endParaRPr lang="es-ES" sz="3600" b="1" i="1" dirty="0">
              <a:solidFill>
                <a:schemeClr val="accent6">
                  <a:lumMod val="10000"/>
                  <a:lumOff val="90000"/>
                </a:schemeClr>
              </a:solidFill>
              <a:effectLst>
                <a:outerShdw blurRad="38100" dist="38100" dir="2700000" algn="tl">
                  <a:srgbClr val="000000"/>
                </a:outerShdw>
              </a:effectLst>
              <a:latin typeface="Arial" charset="0"/>
            </a:endParaRPr>
          </a:p>
        </p:txBody>
      </p:sp>
      <p:pic>
        <p:nvPicPr>
          <p:cNvPr id="29700" name="Picture 4" descr="TI IV - 2020: ¿Qué es la domóti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973" y="1844824"/>
            <a:ext cx="7726053" cy="4780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513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20" y="244715"/>
            <a:ext cx="8435280" cy="1392799"/>
          </a:xfrm>
          <a:solidFill>
            <a:schemeClr val="bg1"/>
          </a:solidFill>
          <a:ln w="76200" cap="flat">
            <a:solidFill>
              <a:schemeClr val="bg1">
                <a:lumMod val="20000"/>
                <a:lumOff val="80000"/>
              </a:schemeClr>
            </a:solidFill>
          </a:ln>
        </p:spPr>
        <p:txBody>
          <a:bodyPr vert="horz" wrap="square" lIns="91440" tIns="45720" rIns="91440" bIns="45720" numCol="1" anchor="ctr" anchorCtr="0" compatLnSpc="1">
            <a:prstTxWarp prst="textNoShape">
              <a:avLst/>
            </a:prstTxWarp>
          </a:bodyPr>
          <a:lstStyle/>
          <a:p>
            <a:pPr>
              <a:spcBef>
                <a:spcPct val="0"/>
              </a:spcBef>
            </a:pPr>
            <a:r>
              <a:rPr lang="es-ES" altLang="es-ES" sz="3600" b="1" i="1" dirty="0" err="1">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Zigbee</a:t>
            </a:r>
            <a:r>
              <a:rPr lang="es-ES" altLang="es-ES" sz="3600" b="1" i="1" dirty="0">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 - Aplicaciones – Medicina –</a:t>
            </a:r>
            <a:r>
              <a:rPr lang="es-ES" altLang="es-ES" sz="1800" b="1" i="1" dirty="0">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diagrama de arquitectura</a:t>
            </a:r>
            <a:r>
              <a:rPr lang="es-ES" altLang="es-ES" sz="3600" b="1" i="1" dirty="0">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 </a:t>
            </a:r>
            <a:endParaRPr lang="es-ES" sz="3600" b="1" i="1" dirty="0">
              <a:solidFill>
                <a:schemeClr val="accent6">
                  <a:lumMod val="10000"/>
                  <a:lumOff val="90000"/>
                </a:schemeClr>
              </a:solidFill>
              <a:effectLst>
                <a:outerShdw blurRad="38100" dist="38100" dir="2700000" algn="tl">
                  <a:srgbClr val="000000"/>
                </a:outerShdw>
              </a:effectLst>
              <a:latin typeface="Arial" charset="0"/>
            </a:endParaRPr>
          </a:p>
        </p:txBody>
      </p:sp>
      <p:pic>
        <p:nvPicPr>
          <p:cNvPr id="32770" name="Picture 2" descr="Arquitectura ZigBee Health Care (46).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580" y="1645009"/>
            <a:ext cx="7560840" cy="5079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603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hape 146"/>
          <p:cNvSpPr txBox="1">
            <a:spLocks noGrp="1"/>
          </p:cNvSpPr>
          <p:nvPr>
            <p:ph type="title"/>
          </p:nvPr>
        </p:nvSpPr>
        <p:spPr>
          <a:xfrm>
            <a:off x="0" y="35757"/>
            <a:ext cx="9144000" cy="1233003"/>
          </a:xfrm>
          <a:solidFill>
            <a:schemeClr val="bg1"/>
          </a:solidFill>
          <a:ln w="76200" cap="flat">
            <a:solidFill>
              <a:schemeClr val="bg1">
                <a:lumMod val="20000"/>
                <a:lumOff val="80000"/>
              </a:schemeClr>
            </a:solidFill>
          </a:ln>
        </p:spPr>
        <p:txBody>
          <a:bodyPr vert="horz" wrap="square" lIns="91440" tIns="45720" rIns="91440" bIns="45720" numCol="1" anchor="ctr" anchorCtr="0" compatLnSpc="1">
            <a:prstTxWarp prst="textNoShape">
              <a:avLst/>
            </a:prstTxWarp>
          </a:bodyPr>
          <a:lstStyle/>
          <a:p>
            <a:pPr>
              <a:spcBef>
                <a:spcPct val="0"/>
              </a:spcBef>
            </a:pPr>
            <a:r>
              <a:rPr lang="es-ES" altLang="es-ES" sz="3600" b="1" i="1" dirty="0">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Protocolo Z-WAVE</a:t>
            </a:r>
          </a:p>
        </p:txBody>
      </p:sp>
      <p:sp>
        <p:nvSpPr>
          <p:cNvPr id="147" name="Shape 147"/>
          <p:cNvSpPr txBox="1">
            <a:spLocks noGrp="1"/>
          </p:cNvSpPr>
          <p:nvPr>
            <p:ph type="body" idx="1"/>
          </p:nvPr>
        </p:nvSpPr>
        <p:spPr>
          <a:xfrm>
            <a:off x="0" y="1556792"/>
            <a:ext cx="9036496" cy="4806507"/>
          </a:xfrm>
          <a:solidFill>
            <a:schemeClr val="bg1"/>
          </a:solidFill>
          <a:ln w="76200" cap="flat">
            <a:solidFill>
              <a:schemeClr val="bg1">
                <a:lumMod val="20000"/>
                <a:lumOff val="80000"/>
              </a:schemeClr>
            </a:solidFill>
          </a:ln>
        </p:spPr>
        <p:txBody>
          <a:bodyPr vert="horz" wrap="square" lIns="91440" tIns="45720" rIns="91440" bIns="45720" numCol="1" anchor="t" anchorCtr="0" compatLnSpc="1">
            <a:prstTxWarp prst="textNoShape">
              <a:avLst/>
            </a:prstTxWarp>
          </a:bodyPr>
          <a:lstStyle/>
          <a:p>
            <a:pPr algn="just">
              <a:lnSpc>
                <a:spcPct val="90000"/>
              </a:lnSpc>
              <a:spcBef>
                <a:spcPct val="20000"/>
              </a:spcBef>
              <a:buFont typeface="Wingdings" panose="05000000000000000000" pitchFamily="2" charset="2"/>
              <a:buChar char="v"/>
            </a:pPr>
            <a:r>
              <a:rPr lang="es" sz="2800" b="1" i="1" dirty="0">
                <a:effectLst>
                  <a:outerShdw blurRad="38100" dist="38100" dir="2700000" algn="tl">
                    <a:srgbClr val="000000"/>
                  </a:outerShdw>
                </a:effectLst>
                <a:latin typeface="Arial" charset="0"/>
                <a:sym typeface="Georgia"/>
              </a:rPr>
              <a:t>Protocolo de Malla para Domótica</a:t>
            </a:r>
          </a:p>
          <a:p>
            <a:pPr algn="just">
              <a:lnSpc>
                <a:spcPct val="90000"/>
              </a:lnSpc>
              <a:spcBef>
                <a:spcPct val="20000"/>
              </a:spcBef>
              <a:buFont typeface="Wingdings" panose="05000000000000000000" pitchFamily="2" charset="2"/>
              <a:buChar char="v"/>
            </a:pPr>
            <a:r>
              <a:rPr lang="es" sz="2800" b="1" i="1" dirty="0">
                <a:solidFill>
                  <a:schemeClr val="accent2">
                    <a:lumMod val="10000"/>
                    <a:lumOff val="90000"/>
                  </a:schemeClr>
                </a:solidFill>
                <a:effectLst>
                  <a:outerShdw blurRad="38100" dist="38100" dir="2700000" algn="tl">
                    <a:srgbClr val="000000"/>
                  </a:outerShdw>
                </a:effectLst>
                <a:latin typeface="Arial" charset="0"/>
                <a:sym typeface="Georgia"/>
              </a:rPr>
              <a:t>No Estandarizado</a:t>
            </a:r>
          </a:p>
          <a:p>
            <a:pPr algn="just">
              <a:lnSpc>
                <a:spcPct val="90000"/>
              </a:lnSpc>
              <a:spcBef>
                <a:spcPct val="20000"/>
              </a:spcBef>
              <a:buFont typeface="Wingdings" panose="05000000000000000000" pitchFamily="2" charset="2"/>
              <a:buChar char="v"/>
            </a:pPr>
            <a:r>
              <a:rPr lang="es" sz="2800" b="1" i="1" dirty="0">
                <a:effectLst>
                  <a:outerShdw blurRad="38100" dist="38100" dir="2700000" algn="tl">
                    <a:srgbClr val="000000"/>
                  </a:outerShdw>
                </a:effectLst>
                <a:latin typeface="Arial" charset="0"/>
                <a:sym typeface="Georgia"/>
              </a:rPr>
              <a:t>Para una Celda  de Comunicaci</a:t>
            </a:r>
            <a:r>
              <a:rPr lang="es-ES" sz="2800" b="1" i="1" dirty="0" err="1">
                <a:effectLst>
                  <a:outerShdw blurRad="38100" dist="38100" dir="2700000" algn="tl">
                    <a:srgbClr val="000000"/>
                  </a:outerShdw>
                </a:effectLst>
                <a:latin typeface="Arial" charset="0"/>
                <a:sym typeface="Georgia"/>
              </a:rPr>
              <a:t>ó</a:t>
            </a:r>
            <a:r>
              <a:rPr lang="es" sz="2800" b="1" i="1" dirty="0">
                <a:effectLst>
                  <a:outerShdw blurRad="38100" dist="38100" dir="2700000" algn="tl">
                    <a:srgbClr val="000000"/>
                  </a:outerShdw>
                </a:effectLst>
                <a:latin typeface="Arial" charset="0"/>
                <a:sym typeface="Georgia"/>
              </a:rPr>
              <a:t>n de 40 M </a:t>
            </a:r>
          </a:p>
          <a:p>
            <a:pPr algn="just">
              <a:lnSpc>
                <a:spcPct val="90000"/>
              </a:lnSpc>
              <a:spcBef>
                <a:spcPct val="20000"/>
              </a:spcBef>
              <a:buFont typeface="Wingdings" panose="05000000000000000000" pitchFamily="2" charset="2"/>
              <a:buChar char="v"/>
            </a:pPr>
            <a:r>
              <a:rPr lang="es-ES" sz="2800" b="1" i="1" dirty="0">
                <a:solidFill>
                  <a:schemeClr val="accent2">
                    <a:lumMod val="10000"/>
                    <a:lumOff val="90000"/>
                  </a:schemeClr>
                </a:solidFill>
                <a:effectLst>
                  <a:outerShdw blurRad="38100" dist="38100" dir="2700000" algn="tl">
                    <a:srgbClr val="000000"/>
                  </a:outerShdw>
                </a:effectLst>
                <a:latin typeface="Arial" charset="0"/>
              </a:rPr>
              <a:t>Para enlaces P2P hasta 30 metros</a:t>
            </a:r>
          </a:p>
          <a:p>
            <a:pPr algn="just">
              <a:lnSpc>
                <a:spcPct val="90000"/>
              </a:lnSpc>
              <a:spcBef>
                <a:spcPct val="20000"/>
              </a:spcBef>
              <a:buFont typeface="Wingdings" panose="05000000000000000000" pitchFamily="2" charset="2"/>
              <a:buChar char="v"/>
            </a:pPr>
            <a:r>
              <a:rPr lang="es-ES" sz="2800" b="1" i="1" dirty="0">
                <a:solidFill>
                  <a:schemeClr val="accent2">
                    <a:lumMod val="10000"/>
                    <a:lumOff val="90000"/>
                  </a:schemeClr>
                </a:solidFill>
                <a:effectLst>
                  <a:outerShdw blurRad="38100" dist="38100" dir="2700000" algn="tl">
                    <a:srgbClr val="000000"/>
                  </a:outerShdw>
                </a:effectLst>
                <a:latin typeface="Arial" charset="0"/>
              </a:rPr>
              <a:t>Alcanzan rangos efectivos de hasta 100 mts. </a:t>
            </a:r>
            <a:endParaRPr lang="es" sz="2800" b="1" i="1" dirty="0">
              <a:solidFill>
                <a:schemeClr val="accent2">
                  <a:lumMod val="10000"/>
                  <a:lumOff val="90000"/>
                </a:schemeClr>
              </a:solidFill>
              <a:effectLst>
                <a:outerShdw blurRad="38100" dist="38100" dir="2700000" algn="tl">
                  <a:srgbClr val="000000"/>
                </a:outerShdw>
              </a:effectLst>
              <a:latin typeface="Arial" charset="0"/>
              <a:sym typeface="Georgia"/>
            </a:endParaRPr>
          </a:p>
          <a:p>
            <a:pPr algn="just">
              <a:lnSpc>
                <a:spcPct val="90000"/>
              </a:lnSpc>
              <a:spcBef>
                <a:spcPct val="20000"/>
              </a:spcBef>
              <a:buFont typeface="Wingdings" panose="05000000000000000000" pitchFamily="2" charset="2"/>
              <a:buChar char="v"/>
            </a:pPr>
            <a:r>
              <a:rPr lang="es" sz="2800" b="1" i="1" dirty="0">
                <a:effectLst>
                  <a:outerShdw blurRad="38100" dist="38100" dir="2700000" algn="tl">
                    <a:srgbClr val="000000"/>
                  </a:outerShdw>
                </a:effectLst>
                <a:latin typeface="Arial" charset="0"/>
                <a:sym typeface="Georgia"/>
              </a:rPr>
              <a:t>Velocidad de transmisión entre 40 Kbps.</a:t>
            </a:r>
          </a:p>
          <a:p>
            <a:pPr marL="361950" lvl="1" indent="-361950">
              <a:spcBef>
                <a:spcPct val="20000"/>
              </a:spcBef>
              <a:buFont typeface="Wingdings" panose="05000000000000000000" pitchFamily="2" charset="2"/>
              <a:buChar char="v"/>
            </a:pPr>
            <a:r>
              <a:rPr lang="es" b="1" i="1" dirty="0">
                <a:solidFill>
                  <a:schemeClr val="accent2">
                    <a:lumMod val="10000"/>
                    <a:lumOff val="90000"/>
                  </a:schemeClr>
                </a:solidFill>
                <a:effectLst>
                  <a:outerShdw blurRad="38100" dist="38100" dir="2700000" algn="tl">
                    <a:srgbClr val="000000"/>
                  </a:outerShdw>
                </a:effectLst>
                <a:latin typeface="Arial" charset="0"/>
                <a:ea typeface="+mn-ea"/>
                <a:cs typeface="+mn-cs"/>
                <a:sym typeface="Georgia"/>
              </a:rPr>
              <a:t>Frecuencia 900 Mhz.</a:t>
            </a:r>
          </a:p>
          <a:p>
            <a:pPr marL="361950" lvl="1" indent="-361950">
              <a:spcBef>
                <a:spcPct val="20000"/>
              </a:spcBef>
              <a:buFont typeface="Wingdings" panose="05000000000000000000" pitchFamily="2" charset="2"/>
              <a:buChar char="v"/>
            </a:pPr>
            <a:r>
              <a:rPr lang="es" b="1" i="1" dirty="0">
                <a:effectLst>
                  <a:outerShdw blurRad="38100" dist="38100" dir="2700000" algn="tl">
                    <a:srgbClr val="000000"/>
                  </a:outerShdw>
                </a:effectLst>
                <a:latin typeface="Arial" charset="0"/>
                <a:ea typeface="+mn-ea"/>
                <a:cs typeface="+mn-cs"/>
                <a:sym typeface="Georgia"/>
              </a:rPr>
              <a:t>Opera con redes de  2 a 232 Dispositivos.</a:t>
            </a:r>
          </a:p>
          <a:p>
            <a:pPr marL="361950" lvl="1" indent="-361950">
              <a:spcBef>
                <a:spcPct val="20000"/>
              </a:spcBef>
              <a:buFont typeface="Wingdings" panose="05000000000000000000" pitchFamily="2" charset="2"/>
              <a:buChar char="v"/>
            </a:pPr>
            <a:r>
              <a:rPr lang="es" b="1" i="1" dirty="0">
                <a:solidFill>
                  <a:schemeClr val="accent2">
                    <a:lumMod val="10000"/>
                    <a:lumOff val="90000"/>
                  </a:schemeClr>
                </a:solidFill>
                <a:effectLst>
                  <a:outerShdw blurRad="38100" dist="38100" dir="2700000" algn="tl">
                    <a:srgbClr val="000000"/>
                  </a:outerShdw>
                </a:effectLst>
                <a:latin typeface="Arial" charset="0"/>
                <a:ea typeface="+mn-ea"/>
                <a:cs typeface="+mn-cs"/>
                <a:sym typeface="Georgia"/>
              </a:rPr>
              <a:t>Protocolo fiable, dinámico - Seguridad AES-128.</a:t>
            </a:r>
          </a:p>
          <a:p>
            <a:pPr lvl="1">
              <a:spcBef>
                <a:spcPct val="20000"/>
              </a:spcBef>
              <a:buFont typeface="Wingdings" panose="05000000000000000000" pitchFamily="2" charset="2"/>
              <a:buChar char="v"/>
            </a:pPr>
            <a:endParaRPr lang="es" sz="3200" dirty="0">
              <a:sym typeface="Georgia"/>
            </a:endParaRPr>
          </a:p>
          <a:p>
            <a:pPr algn="just">
              <a:lnSpc>
                <a:spcPct val="90000"/>
              </a:lnSpc>
              <a:spcBef>
                <a:spcPct val="20000"/>
              </a:spcBef>
              <a:buFont typeface="Wingdings" panose="05000000000000000000" pitchFamily="2" charset="2"/>
              <a:buChar char="v"/>
            </a:pPr>
            <a:endParaRPr sz="2800" b="1" i="1" dirty="0">
              <a:effectLst>
                <a:outerShdw blurRad="38100" dist="38100" dir="2700000" algn="tl">
                  <a:srgbClr val="000000"/>
                </a:outerShdw>
              </a:effectLst>
              <a:latin typeface="Arial" charset="0"/>
              <a:sym typeface="Georgia"/>
            </a:endParaRPr>
          </a:p>
        </p:txBody>
      </p:sp>
      <p:pic>
        <p:nvPicPr>
          <p:cNvPr id="6" name="Shape 121"/>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6092" y="241722"/>
            <a:ext cx="1989138" cy="765004"/>
          </a:xfrm>
          <a:prstGeom prst="rect">
            <a:avLst/>
          </a:prstGeom>
          <a:solidFill>
            <a:schemeClr val="tx1"/>
          </a:solidFill>
          <a:ln>
            <a:noFill/>
          </a:ln>
        </p:spPr>
      </p:pic>
    </p:spTree>
    <p:extLst>
      <p:ext uri="{BB962C8B-B14F-4D97-AF65-F5344CB8AC3E}">
        <p14:creationId xmlns:p14="http://schemas.microsoft.com/office/powerpoint/2010/main" val="233066475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1000" fill="hold"/>
                                        <p:tgtEl>
                                          <p:spTgt spid="9218"/>
                                        </p:tgtEl>
                                        <p:attrNameLst>
                                          <p:attrName>ppt_w</p:attrName>
                                        </p:attrNameLst>
                                      </p:cBhvr>
                                      <p:tavLst>
                                        <p:tav tm="0">
                                          <p:val>
                                            <p:fltVal val="0"/>
                                          </p:val>
                                        </p:tav>
                                        <p:tav tm="100000">
                                          <p:val>
                                            <p:strVal val="#ppt_w"/>
                                          </p:val>
                                        </p:tav>
                                      </p:tavLst>
                                    </p:anim>
                                    <p:anim calcmode="lin" valueType="num">
                                      <p:cBhvr>
                                        <p:cTn id="8" dur="1000" fill="hold"/>
                                        <p:tgtEl>
                                          <p:spTgt spid="9218"/>
                                        </p:tgtEl>
                                        <p:attrNameLst>
                                          <p:attrName>ppt_h</p:attrName>
                                        </p:attrNameLst>
                                      </p:cBhvr>
                                      <p:tavLst>
                                        <p:tav tm="0">
                                          <p:val>
                                            <p:fltVal val="0"/>
                                          </p:val>
                                        </p:tav>
                                        <p:tav tm="100000">
                                          <p:val>
                                            <p:strVal val="#ppt_h"/>
                                          </p:val>
                                        </p:tav>
                                      </p:tavLst>
                                    </p:anim>
                                    <p:anim calcmode="lin" valueType="num">
                                      <p:cBhvr>
                                        <p:cTn id="9" dur="1000" fill="hold"/>
                                        <p:tgtEl>
                                          <p:spTgt spid="9218"/>
                                        </p:tgtEl>
                                        <p:attrNameLst>
                                          <p:attrName>style.rotation</p:attrName>
                                        </p:attrNameLst>
                                      </p:cBhvr>
                                      <p:tavLst>
                                        <p:tav tm="0">
                                          <p:val>
                                            <p:fltVal val="90"/>
                                          </p:val>
                                        </p:tav>
                                        <p:tav tm="100000">
                                          <p:val>
                                            <p:fltVal val="0"/>
                                          </p:val>
                                        </p:tav>
                                      </p:tavLst>
                                    </p:anim>
                                    <p:animEffect transition="in" filter="fade">
                                      <p:cBhvr>
                                        <p:cTn id="10" dur="1000"/>
                                        <p:tgtEl>
                                          <p:spTgt spid="92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47">
                                            <p:bg/>
                                          </p:spTgt>
                                        </p:tgtEl>
                                        <p:attrNameLst>
                                          <p:attrName>style.visibility</p:attrName>
                                        </p:attrNameLst>
                                      </p:cBhvr>
                                      <p:to>
                                        <p:strVal val="visible"/>
                                      </p:to>
                                    </p:set>
                                    <p:animEffect transition="in" filter="randombar(horizontal)">
                                      <p:cBhvr>
                                        <p:cTn id="20" dur="500"/>
                                        <p:tgtEl>
                                          <p:spTgt spid="147">
                                            <p:bg/>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47">
                                            <p:txEl>
                                              <p:pRg st="0" end="0"/>
                                            </p:txEl>
                                          </p:spTgt>
                                        </p:tgtEl>
                                        <p:attrNameLst>
                                          <p:attrName>style.visibility</p:attrName>
                                        </p:attrNameLst>
                                      </p:cBhvr>
                                      <p:to>
                                        <p:strVal val="visible"/>
                                      </p:to>
                                    </p:set>
                                    <p:animEffect transition="in" filter="randombar(horizontal)">
                                      <p:cBhvr>
                                        <p:cTn id="25" dur="500"/>
                                        <p:tgtEl>
                                          <p:spTgt spid="147">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147">
                                            <p:txEl>
                                              <p:pRg st="1" end="1"/>
                                            </p:txEl>
                                          </p:spTgt>
                                        </p:tgtEl>
                                        <p:attrNameLst>
                                          <p:attrName>style.visibility</p:attrName>
                                        </p:attrNameLst>
                                      </p:cBhvr>
                                      <p:to>
                                        <p:strVal val="visible"/>
                                      </p:to>
                                    </p:set>
                                    <p:animEffect transition="in" filter="randombar(horizontal)">
                                      <p:cBhvr>
                                        <p:cTn id="30" dur="500"/>
                                        <p:tgtEl>
                                          <p:spTgt spid="147">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147">
                                            <p:txEl>
                                              <p:pRg st="2" end="2"/>
                                            </p:txEl>
                                          </p:spTgt>
                                        </p:tgtEl>
                                        <p:attrNameLst>
                                          <p:attrName>style.visibility</p:attrName>
                                        </p:attrNameLst>
                                      </p:cBhvr>
                                      <p:to>
                                        <p:strVal val="visible"/>
                                      </p:to>
                                    </p:set>
                                    <p:animEffect transition="in" filter="randombar(horizontal)">
                                      <p:cBhvr>
                                        <p:cTn id="35" dur="500"/>
                                        <p:tgtEl>
                                          <p:spTgt spid="147">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147">
                                            <p:txEl>
                                              <p:pRg st="3" end="3"/>
                                            </p:txEl>
                                          </p:spTgt>
                                        </p:tgtEl>
                                        <p:attrNameLst>
                                          <p:attrName>style.visibility</p:attrName>
                                        </p:attrNameLst>
                                      </p:cBhvr>
                                      <p:to>
                                        <p:strVal val="visible"/>
                                      </p:to>
                                    </p:set>
                                    <p:animEffect transition="in" filter="randombar(horizontal)">
                                      <p:cBhvr>
                                        <p:cTn id="40" dur="500"/>
                                        <p:tgtEl>
                                          <p:spTgt spid="147">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147">
                                            <p:txEl>
                                              <p:pRg st="4" end="4"/>
                                            </p:txEl>
                                          </p:spTgt>
                                        </p:tgtEl>
                                        <p:attrNameLst>
                                          <p:attrName>style.visibility</p:attrName>
                                        </p:attrNameLst>
                                      </p:cBhvr>
                                      <p:to>
                                        <p:strVal val="visible"/>
                                      </p:to>
                                    </p:set>
                                    <p:animEffect transition="in" filter="randombar(horizontal)">
                                      <p:cBhvr>
                                        <p:cTn id="45" dur="500"/>
                                        <p:tgtEl>
                                          <p:spTgt spid="147">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147">
                                            <p:txEl>
                                              <p:pRg st="5" end="5"/>
                                            </p:txEl>
                                          </p:spTgt>
                                        </p:tgtEl>
                                        <p:attrNameLst>
                                          <p:attrName>style.visibility</p:attrName>
                                        </p:attrNameLst>
                                      </p:cBhvr>
                                      <p:to>
                                        <p:strVal val="visible"/>
                                      </p:to>
                                    </p:set>
                                    <p:animEffect transition="in" filter="randombar(horizontal)">
                                      <p:cBhvr>
                                        <p:cTn id="50" dur="500"/>
                                        <p:tgtEl>
                                          <p:spTgt spid="147">
                                            <p:txEl>
                                              <p:pRg st="5" end="5"/>
                                            </p:txEl>
                                          </p:spTgt>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147">
                                            <p:txEl>
                                              <p:pRg st="6" end="6"/>
                                            </p:txEl>
                                          </p:spTgt>
                                        </p:tgtEl>
                                        <p:attrNameLst>
                                          <p:attrName>style.visibility</p:attrName>
                                        </p:attrNameLst>
                                      </p:cBhvr>
                                      <p:to>
                                        <p:strVal val="visible"/>
                                      </p:to>
                                    </p:set>
                                    <p:animEffect transition="in" filter="randombar(horizontal)">
                                      <p:cBhvr>
                                        <p:cTn id="53" dur="500"/>
                                        <p:tgtEl>
                                          <p:spTgt spid="147">
                                            <p:txEl>
                                              <p:pRg st="6" end="6"/>
                                            </p:txEl>
                                          </p:spTgt>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147">
                                            <p:txEl>
                                              <p:pRg st="7" end="7"/>
                                            </p:txEl>
                                          </p:spTgt>
                                        </p:tgtEl>
                                        <p:attrNameLst>
                                          <p:attrName>style.visibility</p:attrName>
                                        </p:attrNameLst>
                                      </p:cBhvr>
                                      <p:to>
                                        <p:strVal val="visible"/>
                                      </p:to>
                                    </p:set>
                                    <p:animEffect transition="in" filter="randombar(horizontal)">
                                      <p:cBhvr>
                                        <p:cTn id="56" dur="500"/>
                                        <p:tgtEl>
                                          <p:spTgt spid="147">
                                            <p:txEl>
                                              <p:pRg st="7" end="7"/>
                                            </p:txEl>
                                          </p:spTgt>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147">
                                            <p:txEl>
                                              <p:pRg st="8" end="8"/>
                                            </p:txEl>
                                          </p:spTgt>
                                        </p:tgtEl>
                                        <p:attrNameLst>
                                          <p:attrName>style.visibility</p:attrName>
                                        </p:attrNameLst>
                                      </p:cBhvr>
                                      <p:to>
                                        <p:strVal val="visible"/>
                                      </p:to>
                                    </p:set>
                                    <p:animEffect transition="in" filter="randombar(horizontal)">
                                      <p:cBhvr>
                                        <p:cTn id="59" dur="500"/>
                                        <p:tgtEl>
                                          <p:spTgt spid="1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nimBg="1"/>
      <p:bldP spid="147" grpId="0" uiExpand="1"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hape 146"/>
          <p:cNvSpPr txBox="1">
            <a:spLocks noGrp="1"/>
          </p:cNvSpPr>
          <p:nvPr>
            <p:ph type="title"/>
          </p:nvPr>
        </p:nvSpPr>
        <p:spPr>
          <a:xfrm>
            <a:off x="0" y="35757"/>
            <a:ext cx="9144000" cy="962999"/>
          </a:xfrm>
          <a:solidFill>
            <a:schemeClr val="bg1"/>
          </a:solidFill>
          <a:ln w="76200" cap="flat">
            <a:solidFill>
              <a:schemeClr val="bg1">
                <a:lumMod val="20000"/>
                <a:lumOff val="80000"/>
              </a:schemeClr>
            </a:solidFill>
          </a:ln>
        </p:spPr>
        <p:txBody>
          <a:bodyPr vert="horz" wrap="square" lIns="91440" tIns="45720" rIns="91440" bIns="45720" numCol="1" anchor="ctr" anchorCtr="0" compatLnSpc="1">
            <a:prstTxWarp prst="textNoShape">
              <a:avLst/>
            </a:prstTxWarp>
          </a:bodyPr>
          <a:lstStyle/>
          <a:p>
            <a:pPr>
              <a:spcBef>
                <a:spcPct val="0"/>
              </a:spcBef>
            </a:pPr>
            <a:r>
              <a:rPr lang="es-ES" altLang="es-ES" sz="3600" b="1" i="1" dirty="0">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Protocolo Z-WAVE</a:t>
            </a:r>
          </a:p>
        </p:txBody>
      </p:sp>
      <p:pic>
        <p:nvPicPr>
          <p:cNvPr id="6" name="Shape 121"/>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3442" y="134754"/>
            <a:ext cx="1989138" cy="765004"/>
          </a:xfrm>
          <a:prstGeom prst="rect">
            <a:avLst/>
          </a:prstGeom>
          <a:solidFill>
            <a:schemeClr val="tx1"/>
          </a:solidFill>
          <a:ln>
            <a:noFill/>
          </a:ln>
        </p:spPr>
      </p:pic>
      <p:pic>
        <p:nvPicPr>
          <p:cNvPr id="3" name="Imagen 2"/>
          <p:cNvPicPr>
            <a:picLocks noChangeAspect="1"/>
          </p:cNvPicPr>
          <p:nvPr/>
        </p:nvPicPr>
        <p:blipFill>
          <a:blip r:embed="rId4"/>
          <a:stretch>
            <a:fillRect/>
          </a:stretch>
        </p:blipFill>
        <p:spPr>
          <a:xfrm>
            <a:off x="251520" y="1196751"/>
            <a:ext cx="8640960" cy="5472609"/>
          </a:xfrm>
          <a:prstGeom prst="rect">
            <a:avLst/>
          </a:prstGeom>
          <a:solidFill>
            <a:schemeClr val="bg1"/>
          </a:solidFill>
          <a:ln w="76200" cap="flat">
            <a:solidFill>
              <a:schemeClr val="bg1">
                <a:lumMod val="20000"/>
                <a:lumOff val="80000"/>
              </a:schemeClr>
            </a:solidFill>
          </a:ln>
        </p:spPr>
      </p:pic>
    </p:spTree>
    <p:extLst>
      <p:ext uri="{BB962C8B-B14F-4D97-AF65-F5344CB8AC3E}">
        <p14:creationId xmlns:p14="http://schemas.microsoft.com/office/powerpoint/2010/main" val="79194025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1000" fill="hold"/>
                                        <p:tgtEl>
                                          <p:spTgt spid="9218"/>
                                        </p:tgtEl>
                                        <p:attrNameLst>
                                          <p:attrName>ppt_w</p:attrName>
                                        </p:attrNameLst>
                                      </p:cBhvr>
                                      <p:tavLst>
                                        <p:tav tm="0">
                                          <p:val>
                                            <p:fltVal val="0"/>
                                          </p:val>
                                        </p:tav>
                                        <p:tav tm="100000">
                                          <p:val>
                                            <p:strVal val="#ppt_w"/>
                                          </p:val>
                                        </p:tav>
                                      </p:tavLst>
                                    </p:anim>
                                    <p:anim calcmode="lin" valueType="num">
                                      <p:cBhvr>
                                        <p:cTn id="8" dur="1000" fill="hold"/>
                                        <p:tgtEl>
                                          <p:spTgt spid="9218"/>
                                        </p:tgtEl>
                                        <p:attrNameLst>
                                          <p:attrName>ppt_h</p:attrName>
                                        </p:attrNameLst>
                                      </p:cBhvr>
                                      <p:tavLst>
                                        <p:tav tm="0">
                                          <p:val>
                                            <p:fltVal val="0"/>
                                          </p:val>
                                        </p:tav>
                                        <p:tav tm="100000">
                                          <p:val>
                                            <p:strVal val="#ppt_h"/>
                                          </p:val>
                                        </p:tav>
                                      </p:tavLst>
                                    </p:anim>
                                    <p:anim calcmode="lin" valueType="num">
                                      <p:cBhvr>
                                        <p:cTn id="9" dur="1000" fill="hold"/>
                                        <p:tgtEl>
                                          <p:spTgt spid="9218"/>
                                        </p:tgtEl>
                                        <p:attrNameLst>
                                          <p:attrName>style.rotation</p:attrName>
                                        </p:attrNameLst>
                                      </p:cBhvr>
                                      <p:tavLst>
                                        <p:tav tm="0">
                                          <p:val>
                                            <p:fltVal val="90"/>
                                          </p:val>
                                        </p:tav>
                                        <p:tav tm="100000">
                                          <p:val>
                                            <p:fltVal val="0"/>
                                          </p:val>
                                        </p:tav>
                                      </p:tavLst>
                                    </p:anim>
                                    <p:animEffect transition="in" filter="fade">
                                      <p:cBhvr>
                                        <p:cTn id="10" dur="1000"/>
                                        <p:tgtEl>
                                          <p:spTgt spid="92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hape 146"/>
          <p:cNvSpPr txBox="1">
            <a:spLocks noGrp="1"/>
          </p:cNvSpPr>
          <p:nvPr>
            <p:ph type="title"/>
          </p:nvPr>
        </p:nvSpPr>
        <p:spPr>
          <a:xfrm>
            <a:off x="0" y="35757"/>
            <a:ext cx="9036496" cy="944971"/>
          </a:xfrm>
          <a:solidFill>
            <a:schemeClr val="accent2">
              <a:lumMod val="10000"/>
              <a:lumOff val="90000"/>
            </a:schemeClr>
          </a:solidFill>
          <a:ln w="76200" cap="flat">
            <a:solidFill>
              <a:schemeClr val="bg1">
                <a:lumMod val="75000"/>
              </a:schemeClr>
            </a:solidFill>
          </a:ln>
        </p:spPr>
        <p:txBody>
          <a:bodyPr vert="horz" wrap="square" lIns="91440" tIns="45720" rIns="91440" bIns="45720" numCol="1" anchor="ctr" anchorCtr="0" compatLnSpc="1">
            <a:prstTxWarp prst="textNoShape">
              <a:avLst/>
            </a:prstTxWarp>
          </a:bodyPr>
          <a:lstStyle/>
          <a:p>
            <a:pPr>
              <a:spcBef>
                <a:spcPct val="0"/>
              </a:spcBef>
            </a:pPr>
            <a:r>
              <a:rPr lang="es-ES" altLang="es-ES" sz="3600" b="1" i="1" dirty="0">
                <a:solidFill>
                  <a:schemeClr val="bg1"/>
                </a:solidFill>
                <a:effectLst>
                  <a:outerShdw blurRad="38100" dist="38100" dir="2700000" algn="tl">
                    <a:srgbClr val="000000"/>
                  </a:outerShdw>
                </a:effectLst>
                <a:latin typeface="Arial" charset="0"/>
                <a:sym typeface="Georgia" panose="02040502050405020303" pitchFamily="18" charset="0"/>
              </a:rPr>
              <a:t>Protocolo NFC</a:t>
            </a:r>
          </a:p>
        </p:txBody>
      </p:sp>
      <p:sp>
        <p:nvSpPr>
          <p:cNvPr id="147" name="Shape 147"/>
          <p:cNvSpPr txBox="1">
            <a:spLocks noGrp="1"/>
          </p:cNvSpPr>
          <p:nvPr>
            <p:ph type="body" idx="1"/>
          </p:nvPr>
        </p:nvSpPr>
        <p:spPr>
          <a:xfrm>
            <a:off x="179512" y="980728"/>
            <a:ext cx="8856984" cy="5877272"/>
          </a:xfrm>
          <a:solidFill>
            <a:schemeClr val="bg1"/>
          </a:solidFill>
          <a:ln w="76200" cap="flat">
            <a:solidFill>
              <a:schemeClr val="bg1">
                <a:lumMod val="20000"/>
                <a:lumOff val="80000"/>
              </a:schemeClr>
            </a:solidFill>
          </a:ln>
        </p:spPr>
        <p:txBody>
          <a:bodyPr vert="horz" wrap="square" lIns="91440" tIns="45720" rIns="91440" bIns="45720" numCol="1" anchor="t" anchorCtr="0" compatLnSpc="1">
            <a:prstTxWarp prst="textNoShape">
              <a:avLst/>
            </a:prstTxWarp>
          </a:bodyPr>
          <a:lstStyle/>
          <a:p>
            <a:pPr algn="just">
              <a:lnSpc>
                <a:spcPct val="90000"/>
              </a:lnSpc>
              <a:spcBef>
                <a:spcPct val="20000"/>
              </a:spcBef>
              <a:buFont typeface="Wingdings" panose="05000000000000000000" pitchFamily="2" charset="2"/>
              <a:buChar char="v"/>
            </a:pPr>
            <a:r>
              <a:rPr lang="es-ES" dirty="0"/>
              <a:t> </a:t>
            </a:r>
            <a:r>
              <a:rPr lang="es-ES" b="1" i="1" dirty="0">
                <a:effectLst>
                  <a:outerShdw blurRad="38100" dist="38100" dir="2700000" algn="tl">
                    <a:srgbClr val="000000"/>
                  </a:outerShdw>
                </a:effectLst>
                <a:latin typeface="Arial" charset="0"/>
              </a:rPr>
              <a:t>Tecnología de comunicación inalámbrica, de corto alcance y alta frecuencia que permite el intercambio de datos entre dispositivos.</a:t>
            </a:r>
            <a:endParaRPr lang="es" b="1" i="1" dirty="0">
              <a:effectLst>
                <a:outerShdw blurRad="38100" dist="38100" dir="2700000" algn="tl">
                  <a:srgbClr val="000000"/>
                </a:outerShdw>
              </a:effectLst>
              <a:latin typeface="Arial" charset="0"/>
              <a:sym typeface="Georgia"/>
            </a:endParaRPr>
          </a:p>
          <a:p>
            <a:pPr algn="just">
              <a:lnSpc>
                <a:spcPct val="90000"/>
              </a:lnSpc>
              <a:spcBef>
                <a:spcPct val="20000"/>
              </a:spcBef>
              <a:buFont typeface="Wingdings" panose="05000000000000000000" pitchFamily="2" charset="2"/>
              <a:buChar char="v"/>
            </a:pPr>
            <a:r>
              <a:rPr lang="es-ES" b="1" i="1" dirty="0">
                <a:solidFill>
                  <a:schemeClr val="accent2">
                    <a:lumMod val="10000"/>
                    <a:lumOff val="90000"/>
                  </a:schemeClr>
                </a:solidFill>
                <a:effectLst>
                  <a:outerShdw blurRad="38100" dist="38100" dir="2700000" algn="tl">
                    <a:srgbClr val="000000"/>
                  </a:outerShdw>
                </a:effectLst>
                <a:latin typeface="Arial" charset="0"/>
              </a:rPr>
              <a:t>Se comunica mediante inducción en un campo magnético, en donde dos antenas de espiral son colocadas dentro de sus respectivos campos cercanos.</a:t>
            </a:r>
            <a:endParaRPr lang="es" b="1" i="1" dirty="0">
              <a:solidFill>
                <a:schemeClr val="accent2">
                  <a:lumMod val="10000"/>
                  <a:lumOff val="90000"/>
                </a:schemeClr>
              </a:solidFill>
              <a:effectLst>
                <a:outerShdw blurRad="38100" dist="38100" dir="2700000" algn="tl">
                  <a:srgbClr val="000000"/>
                </a:outerShdw>
              </a:effectLst>
              <a:latin typeface="Arial" charset="0"/>
              <a:sym typeface="Georgia"/>
            </a:endParaRPr>
          </a:p>
          <a:p>
            <a:pPr algn="just">
              <a:lnSpc>
                <a:spcPct val="90000"/>
              </a:lnSpc>
              <a:spcBef>
                <a:spcPct val="20000"/>
              </a:spcBef>
              <a:buFont typeface="Wingdings" panose="05000000000000000000" pitchFamily="2" charset="2"/>
              <a:buChar char="v"/>
            </a:pPr>
            <a:r>
              <a:rPr lang="es-ES" b="1" i="1" dirty="0">
                <a:effectLst>
                  <a:outerShdw blurRad="38100" dist="38100" dir="2700000" algn="tl">
                    <a:srgbClr val="000000"/>
                  </a:outerShdw>
                </a:effectLst>
                <a:latin typeface="Arial" charset="0"/>
              </a:rPr>
              <a:t>Modos de Funcionamiento</a:t>
            </a:r>
            <a:r>
              <a:rPr lang="es" b="1" i="1" dirty="0">
                <a:effectLst>
                  <a:outerShdw blurRad="38100" dist="38100" dir="2700000" algn="tl">
                    <a:srgbClr val="000000"/>
                  </a:outerShdw>
                </a:effectLst>
                <a:latin typeface="Arial" charset="0"/>
                <a:sym typeface="Georgia"/>
              </a:rPr>
              <a:t>:</a:t>
            </a:r>
          </a:p>
          <a:p>
            <a:pPr lvl="1" algn="just">
              <a:lnSpc>
                <a:spcPct val="90000"/>
              </a:lnSpc>
              <a:spcBef>
                <a:spcPct val="20000"/>
              </a:spcBef>
              <a:buFont typeface="Wingdings" panose="05000000000000000000" pitchFamily="2" charset="2"/>
              <a:buChar char="v"/>
            </a:pPr>
            <a:r>
              <a:rPr lang="es" b="1" i="1" dirty="0">
                <a:effectLst>
                  <a:outerShdw blurRad="38100" dist="38100" dir="2700000" algn="tl">
                    <a:srgbClr val="000000"/>
                  </a:outerShdw>
                </a:effectLst>
                <a:latin typeface="Arial" charset="0"/>
                <a:sym typeface="Georgia"/>
              </a:rPr>
              <a:t>Activo</a:t>
            </a:r>
          </a:p>
          <a:p>
            <a:pPr lvl="1" algn="just">
              <a:lnSpc>
                <a:spcPct val="90000"/>
              </a:lnSpc>
              <a:spcBef>
                <a:spcPct val="20000"/>
              </a:spcBef>
              <a:buFont typeface="Wingdings" panose="05000000000000000000" pitchFamily="2" charset="2"/>
              <a:buChar char="v"/>
            </a:pPr>
            <a:r>
              <a:rPr lang="es" b="1" i="1" dirty="0">
                <a:effectLst>
                  <a:outerShdw blurRad="38100" dist="38100" dir="2700000" algn="tl">
                    <a:srgbClr val="000000"/>
                  </a:outerShdw>
                </a:effectLst>
                <a:latin typeface="Arial" charset="0"/>
                <a:sym typeface="Georgia"/>
              </a:rPr>
              <a:t>Pasivo</a:t>
            </a:r>
          </a:p>
          <a:p>
            <a:pPr algn="just">
              <a:lnSpc>
                <a:spcPct val="90000"/>
              </a:lnSpc>
              <a:spcBef>
                <a:spcPct val="20000"/>
              </a:spcBef>
              <a:buFont typeface="Wingdings" panose="05000000000000000000" pitchFamily="2" charset="2"/>
              <a:buChar char="v"/>
            </a:pPr>
            <a:endParaRPr b="1" i="1" dirty="0">
              <a:effectLst>
                <a:outerShdw blurRad="38100" dist="38100" dir="2700000" algn="tl">
                  <a:srgbClr val="000000"/>
                </a:outerShdw>
              </a:effectLst>
              <a:latin typeface="Arial" charset="0"/>
              <a:sym typeface="Georgia"/>
            </a:endParaRPr>
          </a:p>
        </p:txBody>
      </p:sp>
    </p:spTree>
    <p:extLst>
      <p:ext uri="{BB962C8B-B14F-4D97-AF65-F5344CB8AC3E}">
        <p14:creationId xmlns:p14="http://schemas.microsoft.com/office/powerpoint/2010/main" val="372581756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1000" fill="hold"/>
                                        <p:tgtEl>
                                          <p:spTgt spid="9218"/>
                                        </p:tgtEl>
                                        <p:attrNameLst>
                                          <p:attrName>ppt_w</p:attrName>
                                        </p:attrNameLst>
                                      </p:cBhvr>
                                      <p:tavLst>
                                        <p:tav tm="0">
                                          <p:val>
                                            <p:fltVal val="0"/>
                                          </p:val>
                                        </p:tav>
                                        <p:tav tm="100000">
                                          <p:val>
                                            <p:strVal val="#ppt_w"/>
                                          </p:val>
                                        </p:tav>
                                      </p:tavLst>
                                    </p:anim>
                                    <p:anim calcmode="lin" valueType="num">
                                      <p:cBhvr>
                                        <p:cTn id="8" dur="1000" fill="hold"/>
                                        <p:tgtEl>
                                          <p:spTgt spid="9218"/>
                                        </p:tgtEl>
                                        <p:attrNameLst>
                                          <p:attrName>ppt_h</p:attrName>
                                        </p:attrNameLst>
                                      </p:cBhvr>
                                      <p:tavLst>
                                        <p:tav tm="0">
                                          <p:val>
                                            <p:fltVal val="0"/>
                                          </p:val>
                                        </p:tav>
                                        <p:tav tm="100000">
                                          <p:val>
                                            <p:strVal val="#ppt_h"/>
                                          </p:val>
                                        </p:tav>
                                      </p:tavLst>
                                    </p:anim>
                                    <p:anim calcmode="lin" valueType="num">
                                      <p:cBhvr>
                                        <p:cTn id="9" dur="1000" fill="hold"/>
                                        <p:tgtEl>
                                          <p:spTgt spid="9218"/>
                                        </p:tgtEl>
                                        <p:attrNameLst>
                                          <p:attrName>style.rotation</p:attrName>
                                        </p:attrNameLst>
                                      </p:cBhvr>
                                      <p:tavLst>
                                        <p:tav tm="0">
                                          <p:val>
                                            <p:fltVal val="90"/>
                                          </p:val>
                                        </p:tav>
                                        <p:tav tm="100000">
                                          <p:val>
                                            <p:fltVal val="0"/>
                                          </p:val>
                                        </p:tav>
                                      </p:tavLst>
                                    </p:anim>
                                    <p:animEffect transition="in" filter="fade">
                                      <p:cBhvr>
                                        <p:cTn id="10" dur="1000"/>
                                        <p:tgtEl>
                                          <p:spTgt spid="921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47">
                                            <p:bg/>
                                          </p:spTgt>
                                        </p:tgtEl>
                                        <p:attrNameLst>
                                          <p:attrName>style.visibility</p:attrName>
                                        </p:attrNameLst>
                                      </p:cBhvr>
                                      <p:to>
                                        <p:strVal val="visible"/>
                                      </p:to>
                                    </p:set>
                                    <p:animEffect transition="in" filter="randombar(horizontal)">
                                      <p:cBhvr>
                                        <p:cTn id="15" dur="500"/>
                                        <p:tgtEl>
                                          <p:spTgt spid="147">
                                            <p:bg/>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47">
                                            <p:txEl>
                                              <p:pRg st="0" end="0"/>
                                            </p:txEl>
                                          </p:spTgt>
                                        </p:tgtEl>
                                        <p:attrNameLst>
                                          <p:attrName>style.visibility</p:attrName>
                                        </p:attrNameLst>
                                      </p:cBhvr>
                                      <p:to>
                                        <p:strVal val="visible"/>
                                      </p:to>
                                    </p:set>
                                    <p:animEffect transition="in" filter="randombar(horizontal)">
                                      <p:cBhvr>
                                        <p:cTn id="20" dur="500"/>
                                        <p:tgtEl>
                                          <p:spTgt spid="14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47">
                                            <p:txEl>
                                              <p:pRg st="1" end="1"/>
                                            </p:txEl>
                                          </p:spTgt>
                                        </p:tgtEl>
                                        <p:attrNameLst>
                                          <p:attrName>style.visibility</p:attrName>
                                        </p:attrNameLst>
                                      </p:cBhvr>
                                      <p:to>
                                        <p:strVal val="visible"/>
                                      </p:to>
                                    </p:set>
                                    <p:animEffect transition="in" filter="randombar(horizontal)">
                                      <p:cBhvr>
                                        <p:cTn id="25" dur="500"/>
                                        <p:tgtEl>
                                          <p:spTgt spid="147">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147">
                                            <p:txEl>
                                              <p:pRg st="2" end="2"/>
                                            </p:txEl>
                                          </p:spTgt>
                                        </p:tgtEl>
                                        <p:attrNameLst>
                                          <p:attrName>style.visibility</p:attrName>
                                        </p:attrNameLst>
                                      </p:cBhvr>
                                      <p:to>
                                        <p:strVal val="visible"/>
                                      </p:to>
                                    </p:set>
                                    <p:animEffect transition="in" filter="randombar(horizontal)">
                                      <p:cBhvr>
                                        <p:cTn id="30" dur="500"/>
                                        <p:tgtEl>
                                          <p:spTgt spid="147">
                                            <p:txEl>
                                              <p:pRg st="2" end="2"/>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147">
                                            <p:txEl>
                                              <p:pRg st="3" end="3"/>
                                            </p:txEl>
                                          </p:spTgt>
                                        </p:tgtEl>
                                        <p:attrNameLst>
                                          <p:attrName>style.visibility</p:attrName>
                                        </p:attrNameLst>
                                      </p:cBhvr>
                                      <p:to>
                                        <p:strVal val="visible"/>
                                      </p:to>
                                    </p:set>
                                    <p:animEffect transition="in" filter="randombar(horizontal)">
                                      <p:cBhvr>
                                        <p:cTn id="33" dur="500"/>
                                        <p:tgtEl>
                                          <p:spTgt spid="147">
                                            <p:txEl>
                                              <p:pRg st="3" end="3"/>
                                            </p:txEl>
                                          </p:spTgt>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147">
                                            <p:txEl>
                                              <p:pRg st="4" end="4"/>
                                            </p:txEl>
                                          </p:spTgt>
                                        </p:tgtEl>
                                        <p:attrNameLst>
                                          <p:attrName>style.visibility</p:attrName>
                                        </p:attrNameLst>
                                      </p:cBhvr>
                                      <p:to>
                                        <p:strVal val="visible"/>
                                      </p:to>
                                    </p:set>
                                    <p:animEffect transition="in" filter="randombar(horizontal)">
                                      <p:cBhvr>
                                        <p:cTn id="36" dur="500"/>
                                        <p:tgtEl>
                                          <p:spTgt spid="1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nimBg="1"/>
      <p:bldP spid="147" grpId="0" uiExpand="1"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hape 146"/>
          <p:cNvSpPr txBox="1">
            <a:spLocks noGrp="1"/>
          </p:cNvSpPr>
          <p:nvPr>
            <p:ph type="title"/>
          </p:nvPr>
        </p:nvSpPr>
        <p:spPr>
          <a:xfrm>
            <a:off x="0" y="35757"/>
            <a:ext cx="9036496" cy="944971"/>
          </a:xfrm>
          <a:solidFill>
            <a:schemeClr val="accent2">
              <a:lumMod val="10000"/>
              <a:lumOff val="90000"/>
            </a:schemeClr>
          </a:solidFill>
          <a:ln w="76200" cap="flat">
            <a:solidFill>
              <a:schemeClr val="bg1">
                <a:lumMod val="75000"/>
              </a:schemeClr>
            </a:solidFill>
          </a:ln>
        </p:spPr>
        <p:txBody>
          <a:bodyPr vert="horz" wrap="square" lIns="91440" tIns="45720" rIns="91440" bIns="45720" numCol="1" anchor="ctr" anchorCtr="0" compatLnSpc="1">
            <a:prstTxWarp prst="textNoShape">
              <a:avLst/>
            </a:prstTxWarp>
          </a:bodyPr>
          <a:lstStyle/>
          <a:p>
            <a:pPr>
              <a:spcBef>
                <a:spcPct val="0"/>
              </a:spcBef>
            </a:pPr>
            <a:r>
              <a:rPr lang="es-ES" altLang="es-ES" sz="3600" b="1" i="1" dirty="0">
                <a:solidFill>
                  <a:schemeClr val="bg1"/>
                </a:solidFill>
                <a:effectLst>
                  <a:outerShdw blurRad="38100" dist="38100" dir="2700000" algn="tl">
                    <a:srgbClr val="000000"/>
                  </a:outerShdw>
                </a:effectLst>
                <a:latin typeface="Arial" charset="0"/>
                <a:sym typeface="Georgia" panose="02040502050405020303" pitchFamily="18" charset="0"/>
              </a:rPr>
              <a:t>Protocolo NFC</a:t>
            </a:r>
          </a:p>
        </p:txBody>
      </p:sp>
      <p:pic>
        <p:nvPicPr>
          <p:cNvPr id="35842" name="Picture 2" descr="Usos de la tecnología NFC mediante Tags – TecnoInf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599" y="2018865"/>
            <a:ext cx="4200401" cy="2820270"/>
          </a:xfrm>
          <a:prstGeom prst="rect">
            <a:avLst/>
          </a:prstGeom>
          <a:noFill/>
          <a:ln w="76200">
            <a:solidFill>
              <a:schemeClr val="accent2">
                <a:lumMod val="90000"/>
                <a:lumOff val="10000"/>
              </a:schemeClr>
            </a:solidFill>
          </a:ln>
          <a:extLst>
            <a:ext uri="{909E8E84-426E-40DD-AFC4-6F175D3DCCD1}">
              <a14:hiddenFill xmlns:a14="http://schemas.microsoft.com/office/drawing/2010/main">
                <a:solidFill>
                  <a:srgbClr val="FFFFFF"/>
                </a:solidFill>
              </a14:hiddenFill>
            </a:ext>
          </a:extLst>
        </p:spPr>
      </p:pic>
      <p:pic>
        <p:nvPicPr>
          <p:cNvPr id="35844" name="Picture 4" descr="App Móvil: NFC, la nueva tendencia de los Smartphones - Blog Solby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1556792"/>
            <a:ext cx="3024336" cy="1695451"/>
          </a:xfrm>
          <a:prstGeom prst="rect">
            <a:avLst/>
          </a:prstGeom>
          <a:noFill/>
          <a:ln w="76200">
            <a:solidFill>
              <a:schemeClr val="accent2">
                <a:lumMod val="90000"/>
                <a:lumOff val="10000"/>
              </a:schemeClr>
            </a:solidFill>
          </a:ln>
          <a:extLst>
            <a:ext uri="{909E8E84-426E-40DD-AFC4-6F175D3DCCD1}">
              <a14:hiddenFill xmlns:a14="http://schemas.microsoft.com/office/drawing/2010/main">
                <a:solidFill>
                  <a:srgbClr val="FFFFFF"/>
                </a:solidFill>
              </a14:hiddenFill>
            </a:ext>
          </a:extLst>
        </p:spPr>
      </p:pic>
      <p:pic>
        <p:nvPicPr>
          <p:cNvPr id="35846" name="Picture 6" descr="Ideas para aprovechar al máximo los recursos del NFC en el móvil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40034" y="3645024"/>
            <a:ext cx="3024336" cy="2820270"/>
          </a:xfrm>
          <a:prstGeom prst="rect">
            <a:avLst/>
          </a:prstGeom>
          <a:noFill/>
          <a:ln w="76200">
            <a:solidFill>
              <a:schemeClr val="accent2">
                <a:lumMod val="90000"/>
                <a:lumOff val="1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69190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1000" fill="hold"/>
                                        <p:tgtEl>
                                          <p:spTgt spid="9218"/>
                                        </p:tgtEl>
                                        <p:attrNameLst>
                                          <p:attrName>ppt_w</p:attrName>
                                        </p:attrNameLst>
                                      </p:cBhvr>
                                      <p:tavLst>
                                        <p:tav tm="0">
                                          <p:val>
                                            <p:fltVal val="0"/>
                                          </p:val>
                                        </p:tav>
                                        <p:tav tm="100000">
                                          <p:val>
                                            <p:strVal val="#ppt_w"/>
                                          </p:val>
                                        </p:tav>
                                      </p:tavLst>
                                    </p:anim>
                                    <p:anim calcmode="lin" valueType="num">
                                      <p:cBhvr>
                                        <p:cTn id="8" dur="1000" fill="hold"/>
                                        <p:tgtEl>
                                          <p:spTgt spid="9218"/>
                                        </p:tgtEl>
                                        <p:attrNameLst>
                                          <p:attrName>ppt_h</p:attrName>
                                        </p:attrNameLst>
                                      </p:cBhvr>
                                      <p:tavLst>
                                        <p:tav tm="0">
                                          <p:val>
                                            <p:fltVal val="0"/>
                                          </p:val>
                                        </p:tav>
                                        <p:tav tm="100000">
                                          <p:val>
                                            <p:strVal val="#ppt_h"/>
                                          </p:val>
                                        </p:tav>
                                      </p:tavLst>
                                    </p:anim>
                                    <p:anim calcmode="lin" valueType="num">
                                      <p:cBhvr>
                                        <p:cTn id="9" dur="1000" fill="hold"/>
                                        <p:tgtEl>
                                          <p:spTgt spid="9218"/>
                                        </p:tgtEl>
                                        <p:attrNameLst>
                                          <p:attrName>style.rotation</p:attrName>
                                        </p:attrNameLst>
                                      </p:cBhvr>
                                      <p:tavLst>
                                        <p:tav tm="0">
                                          <p:val>
                                            <p:fltVal val="90"/>
                                          </p:val>
                                        </p:tav>
                                        <p:tav tm="100000">
                                          <p:val>
                                            <p:fltVal val="0"/>
                                          </p:val>
                                        </p:tav>
                                      </p:tavLst>
                                    </p:anim>
                                    <p:animEffect transition="in" filter="fade">
                                      <p:cBhvr>
                                        <p:cTn id="10" dur="10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subTitle" idx="4294967295"/>
          </p:nvPr>
        </p:nvSpPr>
        <p:spPr>
          <a:xfrm>
            <a:off x="0" y="3645024"/>
            <a:ext cx="9144000" cy="2978026"/>
          </a:xfrm>
          <a:solidFill>
            <a:schemeClr val="accent2">
              <a:lumMod val="10000"/>
              <a:lumOff val="90000"/>
            </a:schemeClr>
          </a:solidFill>
          <a:ln w="76200">
            <a:solidFill>
              <a:schemeClr val="bg1">
                <a:lumMod val="60000"/>
                <a:lumOff val="40000"/>
              </a:schemeClr>
            </a:solidFill>
            <a:miter lim="800000"/>
            <a:headEnd/>
            <a:tailEnd/>
          </a:ln>
        </p:spPr>
        <p:txBody>
          <a:bodyPr/>
          <a:lstStyle/>
          <a:p>
            <a:pPr marL="0" indent="0" algn="ctr">
              <a:lnSpc>
                <a:spcPct val="90000"/>
              </a:lnSpc>
              <a:buFontTx/>
              <a:buNone/>
            </a:pPr>
            <a:r>
              <a:rPr lang="es-ES_tradnl" altLang="es-ES" sz="2800" b="1" i="1" dirty="0">
                <a:solidFill>
                  <a:srgbClr val="333399"/>
                </a:solidFill>
                <a:latin typeface="Arial" charset="0"/>
              </a:rPr>
              <a:t>Mg. PABLO ALEJANDRO LENA</a:t>
            </a:r>
          </a:p>
          <a:p>
            <a:pPr marL="0" indent="0" algn="ctr">
              <a:lnSpc>
                <a:spcPct val="90000"/>
              </a:lnSpc>
              <a:buNone/>
            </a:pPr>
            <a:r>
              <a:rPr lang="es-ES_tradnl" altLang="es-ES" sz="2800" b="1" i="1" dirty="0">
                <a:solidFill>
                  <a:srgbClr val="333399"/>
                </a:solidFill>
                <a:latin typeface="Arial" charset="0"/>
              </a:rPr>
              <a:t>plena@unlam.edu.ar </a:t>
            </a:r>
          </a:p>
          <a:p>
            <a:pPr marL="0" indent="0" algn="ctr">
              <a:lnSpc>
                <a:spcPct val="90000"/>
              </a:lnSpc>
              <a:buNone/>
            </a:pPr>
            <a:r>
              <a:rPr lang="es-ES" sz="2800" b="1" i="1" dirty="0">
                <a:solidFill>
                  <a:srgbClr val="333399"/>
                </a:solidFill>
                <a:latin typeface="Arial" charset="0"/>
              </a:rPr>
              <a:t>Ing. MARIO KRAJNIK</a:t>
            </a:r>
          </a:p>
          <a:p>
            <a:pPr marL="0" indent="0" algn="ctr">
              <a:lnSpc>
                <a:spcPct val="90000"/>
              </a:lnSpc>
              <a:buNone/>
            </a:pPr>
            <a:r>
              <a:rPr lang="es-ES" sz="2800" b="1" i="1" dirty="0">
                <a:solidFill>
                  <a:srgbClr val="333399"/>
                </a:solidFill>
                <a:latin typeface="Arial" charset="0"/>
              </a:rPr>
              <a:t>mariokrajnik@yahoo.com.ar </a:t>
            </a:r>
            <a:r>
              <a:rPr lang="es-ES_tradnl" altLang="es-ES" sz="2800" b="1" i="1" dirty="0">
                <a:solidFill>
                  <a:srgbClr val="333399"/>
                </a:solidFill>
                <a:latin typeface="Arial" charset="0"/>
              </a:rPr>
              <a:t>          </a:t>
            </a:r>
          </a:p>
          <a:p>
            <a:pPr marL="0" indent="0" algn="ctr">
              <a:lnSpc>
                <a:spcPct val="90000"/>
              </a:lnSpc>
              <a:buFontTx/>
              <a:buNone/>
            </a:pPr>
            <a:r>
              <a:rPr lang="es-AR" altLang="es-ES" sz="3600" b="1" i="1" u="sng" dirty="0">
                <a:solidFill>
                  <a:srgbClr val="333399"/>
                </a:solidFill>
                <a:latin typeface="Arial" charset="0"/>
              </a:rPr>
              <a:t>2022</a:t>
            </a:r>
          </a:p>
        </p:txBody>
      </p:sp>
      <p:sp>
        <p:nvSpPr>
          <p:cNvPr id="4099" name="Rectangle 3"/>
          <p:cNvSpPr>
            <a:spLocks noGrp="1" noChangeArrowheads="1"/>
          </p:cNvSpPr>
          <p:nvPr>
            <p:ph type="ctrTitle" idx="4294967295"/>
          </p:nvPr>
        </p:nvSpPr>
        <p:spPr>
          <a:xfrm>
            <a:off x="395288" y="116632"/>
            <a:ext cx="8496300" cy="3312368"/>
          </a:xfrm>
          <a:solidFill>
            <a:schemeClr val="accent2">
              <a:lumMod val="10000"/>
              <a:lumOff val="90000"/>
            </a:schemeClr>
          </a:solidFill>
          <a:ln w="76200" cap="flat" algn="ctr">
            <a:solidFill>
              <a:schemeClr val="bg1">
                <a:lumMod val="60000"/>
                <a:lumOff val="40000"/>
              </a:schemeClr>
            </a:solidFill>
            <a:miter lim="800000"/>
            <a:headEnd/>
            <a:tailEnd/>
          </a:ln>
        </p:spPr>
        <p:txBody>
          <a:bodyPr anchor="t"/>
          <a:lstStyle/>
          <a:p>
            <a:pPr>
              <a:spcBef>
                <a:spcPct val="20000"/>
              </a:spcBef>
            </a:pPr>
            <a:r>
              <a:rPr lang="es-AR" sz="5400" b="1" i="1" u="sng" dirty="0">
                <a:solidFill>
                  <a:srgbClr val="333399"/>
                </a:solidFill>
                <a:latin typeface="Arial" charset="0"/>
              </a:rPr>
              <a:t>Tecnología de Redes 2634</a:t>
            </a:r>
            <a:br>
              <a:rPr lang="es-AR" sz="5400" b="1" i="1" u="sng" dirty="0">
                <a:solidFill>
                  <a:srgbClr val="333399"/>
                </a:solidFill>
                <a:latin typeface="Arial" charset="0"/>
              </a:rPr>
            </a:br>
            <a:r>
              <a:rPr lang="es-AR" b="1" i="1" u="sng" dirty="0">
                <a:solidFill>
                  <a:srgbClr val="333399"/>
                </a:solidFill>
                <a:latin typeface="Arial" charset="0"/>
              </a:rPr>
              <a:t>Introducción a las Comunicaciones 3007</a:t>
            </a:r>
            <a:endParaRPr lang="es-AR" altLang="es-ES" b="1" i="1" u="sng" dirty="0">
              <a:solidFill>
                <a:srgbClr val="333399"/>
              </a:solidFill>
              <a:latin typeface="Arial" charset="0"/>
            </a:endParaRPr>
          </a:p>
        </p:txBody>
      </p:sp>
    </p:spTree>
    <p:extLst>
      <p:ext uri="{BB962C8B-B14F-4D97-AF65-F5344CB8AC3E}">
        <p14:creationId xmlns:p14="http://schemas.microsoft.com/office/powerpoint/2010/main" val="1683632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hape 146"/>
          <p:cNvSpPr txBox="1">
            <a:spLocks noGrp="1"/>
          </p:cNvSpPr>
          <p:nvPr>
            <p:ph type="title"/>
          </p:nvPr>
        </p:nvSpPr>
        <p:spPr>
          <a:xfrm>
            <a:off x="0" y="35757"/>
            <a:ext cx="9036496" cy="944971"/>
          </a:xfrm>
          <a:solidFill>
            <a:schemeClr val="accent2">
              <a:lumMod val="10000"/>
              <a:lumOff val="90000"/>
            </a:schemeClr>
          </a:solidFill>
          <a:ln w="76200" cap="flat">
            <a:solidFill>
              <a:schemeClr val="bg1">
                <a:lumMod val="75000"/>
              </a:schemeClr>
            </a:solidFill>
          </a:ln>
        </p:spPr>
        <p:txBody>
          <a:bodyPr vert="horz" wrap="square" lIns="91440" tIns="45720" rIns="91440" bIns="45720" numCol="1" anchor="ctr" anchorCtr="0" compatLnSpc="1">
            <a:prstTxWarp prst="textNoShape">
              <a:avLst/>
            </a:prstTxWarp>
          </a:bodyPr>
          <a:lstStyle/>
          <a:p>
            <a:pPr>
              <a:spcBef>
                <a:spcPct val="0"/>
              </a:spcBef>
            </a:pPr>
            <a:r>
              <a:rPr lang="es-ES" altLang="es-ES" sz="3600" b="1" i="1" dirty="0">
                <a:solidFill>
                  <a:schemeClr val="bg1"/>
                </a:solidFill>
                <a:effectLst>
                  <a:outerShdw blurRad="38100" dist="38100" dir="2700000" algn="tl">
                    <a:srgbClr val="000000"/>
                  </a:outerShdw>
                </a:effectLst>
                <a:latin typeface="Arial" charset="0"/>
                <a:sym typeface="Georgia" panose="02040502050405020303" pitchFamily="18" charset="0"/>
              </a:rPr>
              <a:t>Protocolo NFC</a:t>
            </a:r>
          </a:p>
        </p:txBody>
      </p:sp>
      <p:sp>
        <p:nvSpPr>
          <p:cNvPr id="147" name="Shape 147"/>
          <p:cNvSpPr txBox="1">
            <a:spLocks noGrp="1"/>
          </p:cNvSpPr>
          <p:nvPr>
            <p:ph type="body" idx="1"/>
          </p:nvPr>
        </p:nvSpPr>
        <p:spPr>
          <a:xfrm>
            <a:off x="179512" y="980728"/>
            <a:ext cx="8856984" cy="5877272"/>
          </a:xfrm>
          <a:solidFill>
            <a:schemeClr val="bg1"/>
          </a:solidFill>
          <a:ln w="76200" cap="flat">
            <a:solidFill>
              <a:schemeClr val="bg1">
                <a:lumMod val="20000"/>
                <a:lumOff val="80000"/>
              </a:schemeClr>
            </a:solidFill>
          </a:ln>
        </p:spPr>
        <p:txBody>
          <a:bodyPr vert="horz" wrap="square" lIns="91440" tIns="45720" rIns="91440" bIns="45720" numCol="1" anchor="t" anchorCtr="0" compatLnSpc="1">
            <a:prstTxWarp prst="textNoShape">
              <a:avLst/>
            </a:prstTxWarp>
          </a:bodyPr>
          <a:lstStyle/>
          <a:p>
            <a:pPr algn="just">
              <a:lnSpc>
                <a:spcPct val="90000"/>
              </a:lnSpc>
              <a:spcBef>
                <a:spcPct val="20000"/>
              </a:spcBef>
              <a:buFont typeface="Wingdings" panose="05000000000000000000" pitchFamily="2" charset="2"/>
              <a:buChar char="v"/>
            </a:pPr>
            <a:r>
              <a:rPr lang="es-ES" b="1" i="1" dirty="0">
                <a:solidFill>
                  <a:schemeClr val="accent2">
                    <a:lumMod val="10000"/>
                    <a:lumOff val="90000"/>
                  </a:schemeClr>
                </a:solidFill>
                <a:effectLst>
                  <a:outerShdw blurRad="38100" dist="38100" dir="2700000" algn="tl">
                    <a:srgbClr val="000000"/>
                  </a:outerShdw>
                </a:effectLst>
                <a:latin typeface="Arial" charset="0"/>
              </a:rPr>
              <a:t> Puede funcionar a diversas velocidades como 106, 212, 424 u 848 Kbit/s.</a:t>
            </a:r>
            <a:endParaRPr lang="es" b="1" i="1" dirty="0">
              <a:solidFill>
                <a:schemeClr val="accent2">
                  <a:lumMod val="10000"/>
                  <a:lumOff val="90000"/>
                </a:schemeClr>
              </a:solidFill>
              <a:effectLst>
                <a:outerShdw blurRad="38100" dist="38100" dir="2700000" algn="tl">
                  <a:srgbClr val="000000"/>
                </a:outerShdw>
              </a:effectLst>
              <a:latin typeface="Arial" charset="0"/>
              <a:sym typeface="Georgia"/>
            </a:endParaRPr>
          </a:p>
          <a:p>
            <a:pPr algn="just">
              <a:lnSpc>
                <a:spcPct val="90000"/>
              </a:lnSpc>
              <a:spcBef>
                <a:spcPct val="20000"/>
              </a:spcBef>
              <a:buFont typeface="Wingdings" panose="05000000000000000000" pitchFamily="2" charset="2"/>
              <a:buChar char="v"/>
            </a:pPr>
            <a:r>
              <a:rPr lang="es-ES" b="1" i="1" dirty="0">
                <a:effectLst>
                  <a:outerShdw blurRad="38100" dist="38100" dir="2700000" algn="tl">
                    <a:srgbClr val="000000"/>
                  </a:outerShdw>
                </a:effectLst>
                <a:latin typeface="Arial" charset="0"/>
              </a:rPr>
              <a:t>Las dos partes pueden ponerse de acuerdo de a qué velocidad trabajar y reajustar el parámetro en cualquier instante de la comunicación.</a:t>
            </a:r>
          </a:p>
          <a:p>
            <a:r>
              <a:rPr lang="es-ES" b="1" i="1" dirty="0">
                <a:solidFill>
                  <a:schemeClr val="accent2">
                    <a:lumMod val="10000"/>
                    <a:lumOff val="90000"/>
                  </a:schemeClr>
                </a:solidFill>
                <a:effectLst>
                  <a:outerShdw blurRad="38100" dist="38100" dir="2700000" algn="tl">
                    <a:srgbClr val="000000"/>
                  </a:outerShdw>
                </a:effectLst>
                <a:latin typeface="Arial" charset="0"/>
              </a:rPr>
              <a:t>El sistema se compone de los siguientes elementos:</a:t>
            </a:r>
          </a:p>
          <a:p>
            <a:pPr indent="550863"/>
            <a:r>
              <a:rPr lang="es-ES" sz="2800" b="1" i="1" dirty="0">
                <a:solidFill>
                  <a:schemeClr val="accent2">
                    <a:lumMod val="10000"/>
                    <a:lumOff val="90000"/>
                  </a:schemeClr>
                </a:solidFill>
                <a:effectLst>
                  <a:outerShdw blurRad="38100" dist="38100" dir="2700000" algn="tl">
                    <a:srgbClr val="000000"/>
                  </a:outerShdw>
                </a:effectLst>
                <a:latin typeface="Arial" charset="0"/>
              </a:rPr>
              <a:t>NFC </a:t>
            </a:r>
            <a:r>
              <a:rPr lang="es-ES" sz="2800" b="1" i="1" dirty="0" err="1">
                <a:solidFill>
                  <a:schemeClr val="accent2">
                    <a:lumMod val="10000"/>
                    <a:lumOff val="90000"/>
                  </a:schemeClr>
                </a:solidFill>
                <a:effectLst>
                  <a:outerShdw blurRad="38100" dist="38100" dir="2700000" algn="tl">
                    <a:srgbClr val="000000"/>
                  </a:outerShdw>
                </a:effectLst>
                <a:latin typeface="Arial" charset="0"/>
              </a:rPr>
              <a:t>Contactless</a:t>
            </a:r>
            <a:r>
              <a:rPr lang="es-ES" sz="2800" b="1" i="1" dirty="0">
                <a:solidFill>
                  <a:schemeClr val="accent2">
                    <a:lumMod val="10000"/>
                    <a:lumOff val="90000"/>
                  </a:schemeClr>
                </a:solidFill>
                <a:effectLst>
                  <a:outerShdw blurRad="38100" dist="38100" dir="2700000" algn="tl">
                    <a:srgbClr val="000000"/>
                  </a:outerShdw>
                </a:effectLst>
                <a:latin typeface="Arial" charset="0"/>
              </a:rPr>
              <a:t> Front-</a:t>
            </a:r>
            <a:r>
              <a:rPr lang="es-ES" sz="2800" b="1" i="1" dirty="0" err="1">
                <a:solidFill>
                  <a:schemeClr val="accent2">
                    <a:lumMod val="10000"/>
                    <a:lumOff val="90000"/>
                  </a:schemeClr>
                </a:solidFill>
                <a:effectLst>
                  <a:outerShdw blurRad="38100" dist="38100" dir="2700000" algn="tl">
                    <a:srgbClr val="000000"/>
                  </a:outerShdw>
                </a:effectLst>
                <a:latin typeface="Arial" charset="0"/>
              </a:rPr>
              <a:t>End</a:t>
            </a:r>
            <a:r>
              <a:rPr lang="es-ES" sz="2800" b="1" i="1" dirty="0">
                <a:solidFill>
                  <a:schemeClr val="accent2">
                    <a:lumMod val="10000"/>
                    <a:lumOff val="90000"/>
                  </a:schemeClr>
                </a:solidFill>
                <a:effectLst>
                  <a:outerShdw blurRad="38100" dist="38100" dir="2700000" algn="tl">
                    <a:srgbClr val="000000"/>
                  </a:outerShdw>
                </a:effectLst>
                <a:latin typeface="Arial" charset="0"/>
              </a:rPr>
              <a:t> (NFC CLF)</a:t>
            </a:r>
          </a:p>
          <a:p>
            <a:pPr indent="550863"/>
            <a:r>
              <a:rPr lang="es-ES" sz="2800" b="1" i="1" dirty="0">
                <a:solidFill>
                  <a:schemeClr val="accent2">
                    <a:lumMod val="10000"/>
                    <a:lumOff val="90000"/>
                  </a:schemeClr>
                </a:solidFill>
                <a:effectLst>
                  <a:outerShdw blurRad="38100" dist="38100" dir="2700000" algn="tl">
                    <a:srgbClr val="000000"/>
                  </a:outerShdw>
                </a:effectLst>
                <a:latin typeface="Arial" charset="0"/>
              </a:rPr>
              <a:t>Una antena RFID</a:t>
            </a:r>
          </a:p>
          <a:p>
            <a:pPr indent="550863"/>
            <a:r>
              <a:rPr lang="es-ES" sz="2800" b="1" i="1" dirty="0">
                <a:solidFill>
                  <a:schemeClr val="accent2">
                    <a:lumMod val="10000"/>
                    <a:lumOff val="90000"/>
                  </a:schemeClr>
                </a:solidFill>
                <a:effectLst>
                  <a:outerShdw blurRad="38100" dist="38100" dir="2700000" algn="tl">
                    <a:srgbClr val="000000"/>
                  </a:outerShdw>
                </a:effectLst>
                <a:latin typeface="Arial" charset="0"/>
              </a:rPr>
              <a:t>Controlador NFC para las transacciones</a:t>
            </a:r>
            <a:endParaRPr lang="es" sz="2800" b="1" i="1" dirty="0">
              <a:effectLst>
                <a:outerShdw blurRad="38100" dist="38100" dir="2700000" algn="tl">
                  <a:srgbClr val="000000"/>
                </a:outerShdw>
              </a:effectLst>
              <a:latin typeface="Arial" charset="0"/>
              <a:sym typeface="Georgia"/>
            </a:endParaRPr>
          </a:p>
          <a:p>
            <a:pPr algn="just">
              <a:lnSpc>
                <a:spcPct val="90000"/>
              </a:lnSpc>
              <a:spcBef>
                <a:spcPct val="20000"/>
              </a:spcBef>
              <a:buFont typeface="Wingdings" panose="05000000000000000000" pitchFamily="2" charset="2"/>
              <a:buChar char="v"/>
            </a:pPr>
            <a:endParaRPr b="1" i="1" dirty="0">
              <a:effectLst>
                <a:outerShdw blurRad="38100" dist="38100" dir="2700000" algn="tl">
                  <a:srgbClr val="000000"/>
                </a:outerShdw>
              </a:effectLst>
              <a:latin typeface="Arial" charset="0"/>
              <a:sym typeface="Georgia"/>
            </a:endParaRPr>
          </a:p>
        </p:txBody>
      </p:sp>
    </p:spTree>
    <p:extLst>
      <p:ext uri="{BB962C8B-B14F-4D97-AF65-F5344CB8AC3E}">
        <p14:creationId xmlns:p14="http://schemas.microsoft.com/office/powerpoint/2010/main" val="243161687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1000" fill="hold"/>
                                        <p:tgtEl>
                                          <p:spTgt spid="9218"/>
                                        </p:tgtEl>
                                        <p:attrNameLst>
                                          <p:attrName>ppt_w</p:attrName>
                                        </p:attrNameLst>
                                      </p:cBhvr>
                                      <p:tavLst>
                                        <p:tav tm="0">
                                          <p:val>
                                            <p:fltVal val="0"/>
                                          </p:val>
                                        </p:tav>
                                        <p:tav tm="100000">
                                          <p:val>
                                            <p:strVal val="#ppt_w"/>
                                          </p:val>
                                        </p:tav>
                                      </p:tavLst>
                                    </p:anim>
                                    <p:anim calcmode="lin" valueType="num">
                                      <p:cBhvr>
                                        <p:cTn id="8" dur="1000" fill="hold"/>
                                        <p:tgtEl>
                                          <p:spTgt spid="9218"/>
                                        </p:tgtEl>
                                        <p:attrNameLst>
                                          <p:attrName>ppt_h</p:attrName>
                                        </p:attrNameLst>
                                      </p:cBhvr>
                                      <p:tavLst>
                                        <p:tav tm="0">
                                          <p:val>
                                            <p:fltVal val="0"/>
                                          </p:val>
                                        </p:tav>
                                        <p:tav tm="100000">
                                          <p:val>
                                            <p:strVal val="#ppt_h"/>
                                          </p:val>
                                        </p:tav>
                                      </p:tavLst>
                                    </p:anim>
                                    <p:anim calcmode="lin" valueType="num">
                                      <p:cBhvr>
                                        <p:cTn id="9" dur="1000" fill="hold"/>
                                        <p:tgtEl>
                                          <p:spTgt spid="9218"/>
                                        </p:tgtEl>
                                        <p:attrNameLst>
                                          <p:attrName>style.rotation</p:attrName>
                                        </p:attrNameLst>
                                      </p:cBhvr>
                                      <p:tavLst>
                                        <p:tav tm="0">
                                          <p:val>
                                            <p:fltVal val="90"/>
                                          </p:val>
                                        </p:tav>
                                        <p:tav tm="100000">
                                          <p:val>
                                            <p:fltVal val="0"/>
                                          </p:val>
                                        </p:tav>
                                      </p:tavLst>
                                    </p:anim>
                                    <p:animEffect transition="in" filter="fade">
                                      <p:cBhvr>
                                        <p:cTn id="10" dur="1000"/>
                                        <p:tgtEl>
                                          <p:spTgt spid="921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47">
                                            <p:bg/>
                                          </p:spTgt>
                                        </p:tgtEl>
                                        <p:attrNameLst>
                                          <p:attrName>style.visibility</p:attrName>
                                        </p:attrNameLst>
                                      </p:cBhvr>
                                      <p:to>
                                        <p:strVal val="visible"/>
                                      </p:to>
                                    </p:set>
                                    <p:animEffect transition="in" filter="randombar(horizontal)">
                                      <p:cBhvr>
                                        <p:cTn id="15" dur="500"/>
                                        <p:tgtEl>
                                          <p:spTgt spid="147">
                                            <p:bg/>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47">
                                            <p:txEl>
                                              <p:pRg st="0" end="0"/>
                                            </p:txEl>
                                          </p:spTgt>
                                        </p:tgtEl>
                                        <p:attrNameLst>
                                          <p:attrName>style.visibility</p:attrName>
                                        </p:attrNameLst>
                                      </p:cBhvr>
                                      <p:to>
                                        <p:strVal val="visible"/>
                                      </p:to>
                                    </p:set>
                                    <p:animEffect transition="in" filter="randombar(horizontal)">
                                      <p:cBhvr>
                                        <p:cTn id="20" dur="500"/>
                                        <p:tgtEl>
                                          <p:spTgt spid="14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47">
                                            <p:txEl>
                                              <p:pRg st="1" end="1"/>
                                            </p:txEl>
                                          </p:spTgt>
                                        </p:tgtEl>
                                        <p:attrNameLst>
                                          <p:attrName>style.visibility</p:attrName>
                                        </p:attrNameLst>
                                      </p:cBhvr>
                                      <p:to>
                                        <p:strVal val="visible"/>
                                      </p:to>
                                    </p:set>
                                    <p:animEffect transition="in" filter="randombar(horizontal)">
                                      <p:cBhvr>
                                        <p:cTn id="25" dur="500"/>
                                        <p:tgtEl>
                                          <p:spTgt spid="147">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147">
                                            <p:txEl>
                                              <p:pRg st="2" end="2"/>
                                            </p:txEl>
                                          </p:spTgt>
                                        </p:tgtEl>
                                        <p:attrNameLst>
                                          <p:attrName>style.visibility</p:attrName>
                                        </p:attrNameLst>
                                      </p:cBhvr>
                                      <p:to>
                                        <p:strVal val="visible"/>
                                      </p:to>
                                    </p:set>
                                    <p:animEffect transition="in" filter="randombar(horizontal)">
                                      <p:cBhvr>
                                        <p:cTn id="30" dur="500"/>
                                        <p:tgtEl>
                                          <p:spTgt spid="147">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147">
                                            <p:txEl>
                                              <p:pRg st="3" end="3"/>
                                            </p:txEl>
                                          </p:spTgt>
                                        </p:tgtEl>
                                        <p:attrNameLst>
                                          <p:attrName>style.visibility</p:attrName>
                                        </p:attrNameLst>
                                      </p:cBhvr>
                                      <p:to>
                                        <p:strVal val="visible"/>
                                      </p:to>
                                    </p:set>
                                    <p:animEffect transition="in" filter="randombar(horizontal)">
                                      <p:cBhvr>
                                        <p:cTn id="35" dur="500"/>
                                        <p:tgtEl>
                                          <p:spTgt spid="147">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147">
                                            <p:txEl>
                                              <p:pRg st="4" end="4"/>
                                            </p:txEl>
                                          </p:spTgt>
                                        </p:tgtEl>
                                        <p:attrNameLst>
                                          <p:attrName>style.visibility</p:attrName>
                                        </p:attrNameLst>
                                      </p:cBhvr>
                                      <p:to>
                                        <p:strVal val="visible"/>
                                      </p:to>
                                    </p:set>
                                    <p:animEffect transition="in" filter="randombar(horizontal)">
                                      <p:cBhvr>
                                        <p:cTn id="40" dur="500"/>
                                        <p:tgtEl>
                                          <p:spTgt spid="147">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147">
                                            <p:txEl>
                                              <p:pRg st="5" end="5"/>
                                            </p:txEl>
                                          </p:spTgt>
                                        </p:tgtEl>
                                        <p:attrNameLst>
                                          <p:attrName>style.visibility</p:attrName>
                                        </p:attrNameLst>
                                      </p:cBhvr>
                                      <p:to>
                                        <p:strVal val="visible"/>
                                      </p:to>
                                    </p:set>
                                    <p:animEffect transition="in" filter="randombar(horizontal)">
                                      <p:cBhvr>
                                        <p:cTn id="45" dur="500"/>
                                        <p:tgtEl>
                                          <p:spTgt spid="1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nimBg="1"/>
      <p:bldP spid="147" grpId="0" uiExpand="1"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hape 146"/>
          <p:cNvSpPr txBox="1">
            <a:spLocks noGrp="1"/>
          </p:cNvSpPr>
          <p:nvPr>
            <p:ph type="title"/>
          </p:nvPr>
        </p:nvSpPr>
        <p:spPr>
          <a:xfrm>
            <a:off x="0" y="35757"/>
            <a:ext cx="9036496" cy="944971"/>
          </a:xfrm>
          <a:solidFill>
            <a:schemeClr val="accent2">
              <a:lumMod val="10000"/>
              <a:lumOff val="90000"/>
            </a:schemeClr>
          </a:solidFill>
          <a:ln w="76200" cap="flat">
            <a:solidFill>
              <a:schemeClr val="bg1">
                <a:lumMod val="75000"/>
              </a:schemeClr>
            </a:solidFill>
          </a:ln>
        </p:spPr>
        <p:txBody>
          <a:bodyPr vert="horz" wrap="square" lIns="91440" tIns="45720" rIns="91440" bIns="45720" numCol="1" anchor="ctr" anchorCtr="0" compatLnSpc="1">
            <a:prstTxWarp prst="textNoShape">
              <a:avLst/>
            </a:prstTxWarp>
          </a:bodyPr>
          <a:lstStyle/>
          <a:p>
            <a:pPr>
              <a:spcBef>
                <a:spcPct val="0"/>
              </a:spcBef>
            </a:pPr>
            <a:r>
              <a:rPr lang="es-ES" altLang="es-ES" sz="3600" b="1" i="1" dirty="0">
                <a:solidFill>
                  <a:schemeClr val="bg1"/>
                </a:solidFill>
                <a:effectLst>
                  <a:outerShdw blurRad="38100" dist="38100" dir="2700000" algn="tl">
                    <a:srgbClr val="000000"/>
                  </a:outerShdw>
                </a:effectLst>
                <a:latin typeface="Arial" charset="0"/>
                <a:sym typeface="Georgia" panose="02040502050405020303" pitchFamily="18" charset="0"/>
              </a:rPr>
              <a:t>Protocolo NFC</a:t>
            </a:r>
          </a:p>
        </p:txBody>
      </p:sp>
      <p:pic>
        <p:nvPicPr>
          <p:cNvPr id="34818" name="Picture 2" descr="Tutorial Near Field Communication (NF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580" y="1052736"/>
            <a:ext cx="7560840" cy="5676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8728721"/>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1000" fill="hold"/>
                                        <p:tgtEl>
                                          <p:spTgt spid="9218"/>
                                        </p:tgtEl>
                                        <p:attrNameLst>
                                          <p:attrName>ppt_w</p:attrName>
                                        </p:attrNameLst>
                                      </p:cBhvr>
                                      <p:tavLst>
                                        <p:tav tm="0">
                                          <p:val>
                                            <p:fltVal val="0"/>
                                          </p:val>
                                        </p:tav>
                                        <p:tav tm="100000">
                                          <p:val>
                                            <p:strVal val="#ppt_w"/>
                                          </p:val>
                                        </p:tav>
                                      </p:tavLst>
                                    </p:anim>
                                    <p:anim calcmode="lin" valueType="num">
                                      <p:cBhvr>
                                        <p:cTn id="8" dur="1000" fill="hold"/>
                                        <p:tgtEl>
                                          <p:spTgt spid="9218"/>
                                        </p:tgtEl>
                                        <p:attrNameLst>
                                          <p:attrName>ppt_h</p:attrName>
                                        </p:attrNameLst>
                                      </p:cBhvr>
                                      <p:tavLst>
                                        <p:tav tm="0">
                                          <p:val>
                                            <p:fltVal val="0"/>
                                          </p:val>
                                        </p:tav>
                                        <p:tav tm="100000">
                                          <p:val>
                                            <p:strVal val="#ppt_h"/>
                                          </p:val>
                                        </p:tav>
                                      </p:tavLst>
                                    </p:anim>
                                    <p:anim calcmode="lin" valueType="num">
                                      <p:cBhvr>
                                        <p:cTn id="9" dur="1000" fill="hold"/>
                                        <p:tgtEl>
                                          <p:spTgt spid="9218"/>
                                        </p:tgtEl>
                                        <p:attrNameLst>
                                          <p:attrName>style.rotation</p:attrName>
                                        </p:attrNameLst>
                                      </p:cBhvr>
                                      <p:tavLst>
                                        <p:tav tm="0">
                                          <p:val>
                                            <p:fltVal val="90"/>
                                          </p:val>
                                        </p:tav>
                                        <p:tav tm="100000">
                                          <p:val>
                                            <p:fltVal val="0"/>
                                          </p:val>
                                        </p:tav>
                                      </p:tavLst>
                                    </p:anim>
                                    <p:animEffect transition="in" filter="fade">
                                      <p:cBhvr>
                                        <p:cTn id="10" dur="10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hape 146"/>
          <p:cNvSpPr txBox="1">
            <a:spLocks noGrp="1"/>
          </p:cNvSpPr>
          <p:nvPr>
            <p:ph type="title"/>
          </p:nvPr>
        </p:nvSpPr>
        <p:spPr>
          <a:xfrm>
            <a:off x="0" y="35757"/>
            <a:ext cx="9036496" cy="944971"/>
          </a:xfrm>
          <a:solidFill>
            <a:schemeClr val="accent2">
              <a:lumMod val="10000"/>
              <a:lumOff val="90000"/>
            </a:schemeClr>
          </a:solidFill>
          <a:ln w="76200" cap="flat">
            <a:solidFill>
              <a:schemeClr val="bg1">
                <a:lumMod val="75000"/>
              </a:schemeClr>
            </a:solidFill>
          </a:ln>
        </p:spPr>
        <p:txBody>
          <a:bodyPr vert="horz" wrap="square" lIns="91440" tIns="45720" rIns="91440" bIns="45720" numCol="1" anchor="ctr" anchorCtr="0" compatLnSpc="1">
            <a:prstTxWarp prst="textNoShape">
              <a:avLst/>
            </a:prstTxWarp>
          </a:bodyPr>
          <a:lstStyle/>
          <a:p>
            <a:pPr>
              <a:spcBef>
                <a:spcPct val="0"/>
              </a:spcBef>
            </a:pPr>
            <a:r>
              <a:rPr lang="es-ES" altLang="es-ES" sz="3600" b="1" i="1" dirty="0">
                <a:solidFill>
                  <a:schemeClr val="bg1"/>
                </a:solidFill>
                <a:effectLst>
                  <a:outerShdw blurRad="38100" dist="38100" dir="2700000" algn="tl">
                    <a:srgbClr val="000000"/>
                  </a:outerShdw>
                </a:effectLst>
                <a:latin typeface="Arial" charset="0"/>
                <a:sym typeface="Georgia" panose="02040502050405020303" pitchFamily="18" charset="0"/>
              </a:rPr>
              <a:t>Protocolo NFC</a:t>
            </a:r>
          </a:p>
        </p:txBody>
      </p:sp>
      <p:pic>
        <p:nvPicPr>
          <p:cNvPr id="2" name="Imagen 1"/>
          <p:cNvPicPr>
            <a:picLocks noChangeAspect="1"/>
          </p:cNvPicPr>
          <p:nvPr/>
        </p:nvPicPr>
        <p:blipFill>
          <a:blip r:embed="rId3"/>
          <a:stretch>
            <a:fillRect/>
          </a:stretch>
        </p:blipFill>
        <p:spPr>
          <a:xfrm>
            <a:off x="311566" y="1196752"/>
            <a:ext cx="8520868" cy="5328592"/>
          </a:xfrm>
          <a:prstGeom prst="rect">
            <a:avLst/>
          </a:prstGeom>
          <a:ln w="76200">
            <a:solidFill>
              <a:schemeClr val="accent2">
                <a:lumMod val="10000"/>
                <a:lumOff val="90000"/>
              </a:schemeClr>
            </a:solidFill>
          </a:ln>
        </p:spPr>
      </p:pic>
    </p:spTree>
    <p:extLst>
      <p:ext uri="{BB962C8B-B14F-4D97-AF65-F5344CB8AC3E}">
        <p14:creationId xmlns:p14="http://schemas.microsoft.com/office/powerpoint/2010/main" val="2049537983"/>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1000" fill="hold"/>
                                        <p:tgtEl>
                                          <p:spTgt spid="9218"/>
                                        </p:tgtEl>
                                        <p:attrNameLst>
                                          <p:attrName>ppt_w</p:attrName>
                                        </p:attrNameLst>
                                      </p:cBhvr>
                                      <p:tavLst>
                                        <p:tav tm="0">
                                          <p:val>
                                            <p:fltVal val="0"/>
                                          </p:val>
                                        </p:tav>
                                        <p:tav tm="100000">
                                          <p:val>
                                            <p:strVal val="#ppt_w"/>
                                          </p:val>
                                        </p:tav>
                                      </p:tavLst>
                                    </p:anim>
                                    <p:anim calcmode="lin" valueType="num">
                                      <p:cBhvr>
                                        <p:cTn id="8" dur="1000" fill="hold"/>
                                        <p:tgtEl>
                                          <p:spTgt spid="9218"/>
                                        </p:tgtEl>
                                        <p:attrNameLst>
                                          <p:attrName>ppt_h</p:attrName>
                                        </p:attrNameLst>
                                      </p:cBhvr>
                                      <p:tavLst>
                                        <p:tav tm="0">
                                          <p:val>
                                            <p:fltVal val="0"/>
                                          </p:val>
                                        </p:tav>
                                        <p:tav tm="100000">
                                          <p:val>
                                            <p:strVal val="#ppt_h"/>
                                          </p:val>
                                        </p:tav>
                                      </p:tavLst>
                                    </p:anim>
                                    <p:anim calcmode="lin" valueType="num">
                                      <p:cBhvr>
                                        <p:cTn id="9" dur="1000" fill="hold"/>
                                        <p:tgtEl>
                                          <p:spTgt spid="9218"/>
                                        </p:tgtEl>
                                        <p:attrNameLst>
                                          <p:attrName>style.rotation</p:attrName>
                                        </p:attrNameLst>
                                      </p:cBhvr>
                                      <p:tavLst>
                                        <p:tav tm="0">
                                          <p:val>
                                            <p:fltVal val="90"/>
                                          </p:val>
                                        </p:tav>
                                        <p:tav tm="100000">
                                          <p:val>
                                            <p:fltVal val="0"/>
                                          </p:val>
                                        </p:tav>
                                      </p:tavLst>
                                    </p:anim>
                                    <p:animEffect transition="in" filter="fade">
                                      <p:cBhvr>
                                        <p:cTn id="10" dur="1000"/>
                                        <p:tgtEl>
                                          <p:spTgt spid="921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hape 146"/>
          <p:cNvSpPr txBox="1">
            <a:spLocks noGrp="1"/>
          </p:cNvSpPr>
          <p:nvPr>
            <p:ph type="title"/>
          </p:nvPr>
        </p:nvSpPr>
        <p:spPr>
          <a:xfrm>
            <a:off x="685800" y="260648"/>
            <a:ext cx="7772400" cy="1143000"/>
          </a:xfrm>
          <a:solidFill>
            <a:schemeClr val="bg1"/>
          </a:solidFill>
          <a:ln w="76200" cap="flat">
            <a:solidFill>
              <a:schemeClr val="bg1">
                <a:lumMod val="20000"/>
                <a:lumOff val="80000"/>
              </a:schemeClr>
            </a:solidFill>
          </a:ln>
        </p:spPr>
        <p:txBody>
          <a:bodyPr vert="horz" wrap="square" lIns="91440" tIns="45720" rIns="91440" bIns="45720" numCol="1" anchor="ctr" anchorCtr="0" compatLnSpc="1">
            <a:prstTxWarp prst="textNoShape">
              <a:avLst/>
            </a:prstTxWarp>
          </a:bodyPr>
          <a:lstStyle/>
          <a:p>
            <a:r>
              <a:rPr lang="es-ES" altLang="es-ES" sz="3600" b="1" i="1" dirty="0" err="1">
                <a:solidFill>
                  <a:schemeClr val="accent6">
                    <a:lumMod val="10000"/>
                    <a:lumOff val="90000"/>
                  </a:schemeClr>
                </a:solidFill>
                <a:effectLst>
                  <a:outerShdw blurRad="38100" dist="38100" dir="2700000" algn="tl">
                    <a:srgbClr val="000000"/>
                  </a:outerShdw>
                </a:effectLst>
                <a:latin typeface="Arial" charset="0"/>
              </a:rPr>
              <a:t>Jammer</a:t>
            </a:r>
            <a:r>
              <a:rPr lang="es-ES" altLang="es-ES" sz="3600" b="1" i="1" dirty="0">
                <a:solidFill>
                  <a:schemeClr val="accent6">
                    <a:lumMod val="10000"/>
                    <a:lumOff val="90000"/>
                  </a:schemeClr>
                </a:solidFill>
                <a:effectLst>
                  <a:outerShdw blurRad="38100" dist="38100" dir="2700000" algn="tl">
                    <a:srgbClr val="000000"/>
                  </a:outerShdw>
                </a:effectLst>
                <a:latin typeface="Arial" charset="0"/>
              </a:rPr>
              <a:t> – Inhibidor de Señales</a:t>
            </a:r>
          </a:p>
        </p:txBody>
      </p:sp>
      <p:pic>
        <p:nvPicPr>
          <p:cNvPr id="2" name="Imagen 1">
            <a:extLst>
              <a:ext uri="{FF2B5EF4-FFF2-40B4-BE49-F238E27FC236}">
                <a16:creationId xmlns:a16="http://schemas.microsoft.com/office/drawing/2014/main" id="{8D0858F8-2C3B-4EAD-8509-6CC3A9D51FD8}"/>
              </a:ext>
            </a:extLst>
          </p:cNvPr>
          <p:cNvPicPr>
            <a:picLocks noChangeAspect="1"/>
          </p:cNvPicPr>
          <p:nvPr/>
        </p:nvPicPr>
        <p:blipFill>
          <a:blip r:embed="rId3"/>
          <a:stretch>
            <a:fillRect/>
          </a:stretch>
        </p:blipFill>
        <p:spPr>
          <a:xfrm>
            <a:off x="109652" y="1717326"/>
            <a:ext cx="1429464" cy="3218762"/>
          </a:xfrm>
          <a:prstGeom prst="rect">
            <a:avLst/>
          </a:prstGeom>
          <a:solidFill>
            <a:schemeClr val="bg1"/>
          </a:solidFill>
          <a:ln w="76200" cap="flat">
            <a:solidFill>
              <a:schemeClr val="bg1">
                <a:lumMod val="20000"/>
                <a:lumOff val="80000"/>
              </a:schemeClr>
            </a:solidFill>
          </a:ln>
        </p:spPr>
      </p:pic>
      <p:sp>
        <p:nvSpPr>
          <p:cNvPr id="147" name="Shape 147"/>
          <p:cNvSpPr txBox="1">
            <a:spLocks noGrp="1"/>
          </p:cNvSpPr>
          <p:nvPr>
            <p:ph sz="half" idx="2"/>
          </p:nvPr>
        </p:nvSpPr>
        <p:spPr>
          <a:xfrm>
            <a:off x="5200855" y="1722406"/>
            <a:ext cx="3833493" cy="4746307"/>
          </a:xfrm>
          <a:solidFill>
            <a:schemeClr val="bg1"/>
          </a:solidFill>
          <a:ln w="76200" cap="flat">
            <a:solidFill>
              <a:schemeClr val="bg1">
                <a:lumMod val="20000"/>
                <a:lumOff val="80000"/>
              </a:schemeClr>
            </a:solidFill>
          </a:ln>
        </p:spPr>
        <p:txBody>
          <a:bodyPr vert="horz" wrap="square" lIns="91440" tIns="45720" rIns="91440" bIns="45720" numCol="1" anchor="t" anchorCtr="0" compatLnSpc="1">
            <a:prstTxWarp prst="textNoShape">
              <a:avLst/>
            </a:prstTxWarp>
          </a:bodyPr>
          <a:lstStyle/>
          <a:p>
            <a:pPr algn="just">
              <a:lnSpc>
                <a:spcPct val="90000"/>
              </a:lnSpc>
              <a:buFont typeface="Wingdings" panose="05000000000000000000" pitchFamily="2" charset="2"/>
              <a:buChar char="v"/>
            </a:pPr>
            <a:r>
              <a:rPr lang="es-ES" sz="3200" b="1" i="1" dirty="0">
                <a:latin typeface="Arial" panose="020B0604020202020204" pitchFamily="34" charset="0"/>
                <a:cs typeface="Arial" panose="020B0604020202020204" pitchFamily="34" charset="0"/>
              </a:rPr>
              <a:t>Anulador de Señal Electromagnética Portátil.</a:t>
            </a:r>
          </a:p>
          <a:p>
            <a:pPr algn="just">
              <a:lnSpc>
                <a:spcPct val="90000"/>
              </a:lnSpc>
              <a:buFont typeface="Wingdings" panose="05000000000000000000" pitchFamily="2" charset="2"/>
              <a:buChar char="v"/>
            </a:pPr>
            <a:r>
              <a:rPr lang="es-ES" sz="3200" b="1" i="1" dirty="0">
                <a:latin typeface="Arial" panose="020B0604020202020204" pitchFamily="34" charset="0"/>
                <a:cs typeface="Arial" panose="020B0604020202020204" pitchFamily="34" charset="0"/>
              </a:rPr>
              <a:t>Anula Señales Inalámbricas.</a:t>
            </a:r>
          </a:p>
          <a:p>
            <a:pPr algn="just">
              <a:lnSpc>
                <a:spcPct val="90000"/>
              </a:lnSpc>
              <a:buFont typeface="Wingdings" panose="05000000000000000000" pitchFamily="2" charset="2"/>
              <a:buChar char="v"/>
            </a:pPr>
            <a:r>
              <a:rPr lang="es-ES" sz="3200" b="1" i="1" dirty="0">
                <a:latin typeface="Arial" panose="020B0604020202020204" pitchFamily="34" charset="0"/>
                <a:cs typeface="Arial" panose="020B0604020202020204" pitchFamily="34" charset="0"/>
              </a:rPr>
              <a:t>Interfiere Señales de Celulares, </a:t>
            </a:r>
            <a:r>
              <a:rPr lang="es-ES" sz="3200" b="1" i="1" dirty="0" err="1">
                <a:latin typeface="Arial" panose="020B0604020202020204" pitchFamily="34" charset="0"/>
                <a:cs typeface="Arial" panose="020B0604020202020204" pitchFamily="34" charset="0"/>
              </a:rPr>
              <a:t>Wi</a:t>
            </a:r>
            <a:r>
              <a:rPr lang="es-ES" sz="3200" b="1" i="1" dirty="0">
                <a:latin typeface="Arial" panose="020B0604020202020204" pitchFamily="34" charset="0"/>
                <a:cs typeface="Arial" panose="020B0604020202020204" pitchFamily="34" charset="0"/>
              </a:rPr>
              <a:t> Fi y GPS </a:t>
            </a:r>
          </a:p>
          <a:p>
            <a:pPr lvl="1" algn="just">
              <a:lnSpc>
                <a:spcPct val="90000"/>
              </a:lnSpc>
              <a:buFont typeface="Wingdings" panose="05000000000000000000" pitchFamily="2" charset="2"/>
              <a:buChar char="v"/>
            </a:pPr>
            <a:endParaRPr lang="es-ES" sz="2800" b="1" i="1" dirty="0">
              <a:effectLst>
                <a:outerShdw blurRad="38100" dist="38100" dir="2700000" algn="tl">
                  <a:srgbClr val="000000"/>
                </a:outerShdw>
              </a:effectLst>
              <a:latin typeface="Arial" panose="020B0604020202020204" pitchFamily="34" charset="0"/>
              <a:cs typeface="Arial" panose="020B0604020202020204" pitchFamily="34" charset="0"/>
            </a:endParaRPr>
          </a:p>
          <a:p>
            <a:pPr algn="just">
              <a:lnSpc>
                <a:spcPct val="90000"/>
              </a:lnSpc>
              <a:buFont typeface="Wingdings" panose="05000000000000000000" pitchFamily="2" charset="2"/>
              <a:buChar char="v"/>
            </a:pPr>
            <a:endParaRPr lang="es-ES" sz="3200" b="1" i="1" dirty="0">
              <a:latin typeface="Arial" panose="020B0604020202020204" pitchFamily="34" charset="0"/>
              <a:cs typeface="Arial" panose="020B0604020202020204" pitchFamily="34" charset="0"/>
            </a:endParaRPr>
          </a:p>
        </p:txBody>
      </p:sp>
      <p:pic>
        <p:nvPicPr>
          <p:cNvPr id="3" name="Imagen 2">
            <a:extLst>
              <a:ext uri="{FF2B5EF4-FFF2-40B4-BE49-F238E27FC236}">
                <a16:creationId xmlns:a16="http://schemas.microsoft.com/office/drawing/2014/main" id="{E0BD744E-85E8-4216-B4CF-5CB78B495A67}"/>
              </a:ext>
            </a:extLst>
          </p:cNvPr>
          <p:cNvPicPr>
            <a:picLocks noChangeAspect="1"/>
          </p:cNvPicPr>
          <p:nvPr/>
        </p:nvPicPr>
        <p:blipFill>
          <a:blip r:embed="rId4"/>
          <a:stretch>
            <a:fillRect/>
          </a:stretch>
        </p:blipFill>
        <p:spPr>
          <a:xfrm>
            <a:off x="3498334" y="1722406"/>
            <a:ext cx="1552575" cy="3218762"/>
          </a:xfrm>
          <a:prstGeom prst="rect">
            <a:avLst/>
          </a:prstGeom>
          <a:solidFill>
            <a:schemeClr val="bg1"/>
          </a:solidFill>
          <a:ln w="76200" cap="flat">
            <a:solidFill>
              <a:schemeClr val="bg1">
                <a:lumMod val="20000"/>
                <a:lumOff val="80000"/>
              </a:schemeClr>
            </a:solidFill>
          </a:ln>
        </p:spPr>
      </p:pic>
      <p:pic>
        <p:nvPicPr>
          <p:cNvPr id="4" name="Imagen 3">
            <a:extLst>
              <a:ext uri="{FF2B5EF4-FFF2-40B4-BE49-F238E27FC236}">
                <a16:creationId xmlns:a16="http://schemas.microsoft.com/office/drawing/2014/main" id="{1086D707-572A-41FB-9C85-E7EB47170421}"/>
              </a:ext>
            </a:extLst>
          </p:cNvPr>
          <p:cNvPicPr>
            <a:picLocks noChangeAspect="1"/>
          </p:cNvPicPr>
          <p:nvPr/>
        </p:nvPicPr>
        <p:blipFill>
          <a:blip r:embed="rId5"/>
          <a:stretch>
            <a:fillRect/>
          </a:stretch>
        </p:blipFill>
        <p:spPr>
          <a:xfrm>
            <a:off x="1756486" y="2820607"/>
            <a:ext cx="1666875" cy="3791985"/>
          </a:xfrm>
          <a:prstGeom prst="rect">
            <a:avLst/>
          </a:prstGeom>
          <a:solidFill>
            <a:schemeClr val="bg1"/>
          </a:solidFill>
          <a:ln w="76200" cap="flat">
            <a:solidFill>
              <a:schemeClr val="bg1">
                <a:lumMod val="20000"/>
                <a:lumOff val="80000"/>
              </a:schemeClr>
            </a:solidFill>
          </a:ln>
        </p:spPr>
      </p:pic>
    </p:spTree>
    <p:extLst>
      <p:ext uri="{BB962C8B-B14F-4D97-AF65-F5344CB8AC3E}">
        <p14:creationId xmlns:p14="http://schemas.microsoft.com/office/powerpoint/2010/main" val="283179908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1000" fill="hold"/>
                                        <p:tgtEl>
                                          <p:spTgt spid="9218"/>
                                        </p:tgtEl>
                                        <p:attrNameLst>
                                          <p:attrName>ppt_w</p:attrName>
                                        </p:attrNameLst>
                                      </p:cBhvr>
                                      <p:tavLst>
                                        <p:tav tm="0">
                                          <p:val>
                                            <p:fltVal val="0"/>
                                          </p:val>
                                        </p:tav>
                                        <p:tav tm="100000">
                                          <p:val>
                                            <p:strVal val="#ppt_w"/>
                                          </p:val>
                                        </p:tav>
                                      </p:tavLst>
                                    </p:anim>
                                    <p:anim calcmode="lin" valueType="num">
                                      <p:cBhvr>
                                        <p:cTn id="8" dur="1000" fill="hold"/>
                                        <p:tgtEl>
                                          <p:spTgt spid="9218"/>
                                        </p:tgtEl>
                                        <p:attrNameLst>
                                          <p:attrName>ppt_h</p:attrName>
                                        </p:attrNameLst>
                                      </p:cBhvr>
                                      <p:tavLst>
                                        <p:tav tm="0">
                                          <p:val>
                                            <p:fltVal val="0"/>
                                          </p:val>
                                        </p:tav>
                                        <p:tav tm="100000">
                                          <p:val>
                                            <p:strVal val="#ppt_h"/>
                                          </p:val>
                                        </p:tav>
                                      </p:tavLst>
                                    </p:anim>
                                    <p:anim calcmode="lin" valueType="num">
                                      <p:cBhvr>
                                        <p:cTn id="9" dur="1000" fill="hold"/>
                                        <p:tgtEl>
                                          <p:spTgt spid="9218"/>
                                        </p:tgtEl>
                                        <p:attrNameLst>
                                          <p:attrName>style.rotation</p:attrName>
                                        </p:attrNameLst>
                                      </p:cBhvr>
                                      <p:tavLst>
                                        <p:tav tm="0">
                                          <p:val>
                                            <p:fltVal val="90"/>
                                          </p:val>
                                        </p:tav>
                                        <p:tav tm="100000">
                                          <p:val>
                                            <p:fltVal val="0"/>
                                          </p:val>
                                        </p:tav>
                                      </p:tavLst>
                                    </p:anim>
                                    <p:animEffect transition="in" filter="fade">
                                      <p:cBhvr>
                                        <p:cTn id="10" dur="1000"/>
                                        <p:tgtEl>
                                          <p:spTgt spid="9218"/>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147">
                                            <p:bg/>
                                          </p:spTgt>
                                        </p:tgtEl>
                                        <p:attrNameLst>
                                          <p:attrName>style.visibility</p:attrName>
                                        </p:attrNameLst>
                                      </p:cBhvr>
                                      <p:to>
                                        <p:strVal val="visible"/>
                                      </p:to>
                                    </p:set>
                                    <p:animEffect transition="in" filter="wheel(1)">
                                      <p:cBhvr>
                                        <p:cTn id="15" dur="2000"/>
                                        <p:tgtEl>
                                          <p:spTgt spid="147">
                                            <p:bg/>
                                          </p:spTgt>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147">
                                            <p:txEl>
                                              <p:pRg st="0" end="0"/>
                                            </p:txEl>
                                          </p:spTgt>
                                        </p:tgtEl>
                                        <p:attrNameLst>
                                          <p:attrName>style.visibility</p:attrName>
                                        </p:attrNameLst>
                                      </p:cBhvr>
                                      <p:to>
                                        <p:strVal val="visible"/>
                                      </p:to>
                                    </p:set>
                                    <p:animEffect transition="in" filter="wheel(1)">
                                      <p:cBhvr>
                                        <p:cTn id="20" dur="2000"/>
                                        <p:tgtEl>
                                          <p:spTgt spid="14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47">
                                            <p:txEl>
                                              <p:pRg st="1" end="1"/>
                                            </p:txEl>
                                          </p:spTgt>
                                        </p:tgtEl>
                                        <p:attrNameLst>
                                          <p:attrName>style.visibility</p:attrName>
                                        </p:attrNameLst>
                                      </p:cBhvr>
                                      <p:to>
                                        <p:strVal val="visible"/>
                                      </p:to>
                                    </p:set>
                                    <p:animEffect transition="in" filter="wheel(1)">
                                      <p:cBhvr>
                                        <p:cTn id="25" dur="2000"/>
                                        <p:tgtEl>
                                          <p:spTgt spid="147">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147">
                                            <p:txEl>
                                              <p:pRg st="2" end="2"/>
                                            </p:txEl>
                                          </p:spTgt>
                                        </p:tgtEl>
                                        <p:attrNameLst>
                                          <p:attrName>style.visibility</p:attrName>
                                        </p:attrNameLst>
                                      </p:cBhvr>
                                      <p:to>
                                        <p:strVal val="visible"/>
                                      </p:to>
                                    </p:set>
                                    <p:animEffect transition="in" filter="wheel(1)">
                                      <p:cBhvr>
                                        <p:cTn id="30" dur="2000"/>
                                        <p:tgtEl>
                                          <p:spTgt spid="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nimBg="1"/>
      <p:bldP spid="147" grpId="0" uiExpand="1"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774373" y="2802544"/>
            <a:ext cx="4787418" cy="3363081"/>
          </a:xfrm>
        </p:spPr>
        <p:txBody>
          <a:bodyPr>
            <a:noAutofit/>
          </a:bodyPr>
          <a:lstStyle/>
          <a:p>
            <a:pPr>
              <a:buNone/>
            </a:pPr>
            <a:r>
              <a:rPr lang="es-ES" sz="2769" b="1" dirty="0">
                <a:latin typeface="Arial" panose="020B0604020202020204" pitchFamily="34" charset="0"/>
                <a:cs typeface="Arial" panose="020B0604020202020204" pitchFamily="34" charset="0"/>
              </a:rPr>
              <a:t>¿Preguntas?</a:t>
            </a:r>
          </a:p>
          <a:p>
            <a:pPr>
              <a:buNone/>
            </a:pPr>
            <a:r>
              <a:rPr lang="es-ES" sz="2769" b="1" dirty="0" err="1">
                <a:latin typeface="Arial" panose="020B0604020202020204" pitchFamily="34" charset="0"/>
                <a:cs typeface="Arial" panose="020B0604020202020204" pitchFamily="34" charset="0"/>
              </a:rPr>
              <a:t>Any</a:t>
            </a:r>
            <a:r>
              <a:rPr lang="es-ES" sz="2769" b="1" dirty="0">
                <a:latin typeface="Arial" panose="020B0604020202020204" pitchFamily="34" charset="0"/>
                <a:cs typeface="Arial" panose="020B0604020202020204" pitchFamily="34" charset="0"/>
              </a:rPr>
              <a:t> </a:t>
            </a:r>
            <a:r>
              <a:rPr lang="es-ES" sz="2769" b="1" dirty="0" err="1">
                <a:latin typeface="Arial" panose="020B0604020202020204" pitchFamily="34" charset="0"/>
                <a:cs typeface="Arial" panose="020B0604020202020204" pitchFamily="34" charset="0"/>
              </a:rPr>
              <a:t>questions</a:t>
            </a:r>
            <a:r>
              <a:rPr lang="es-ES" sz="2769" b="1" dirty="0">
                <a:latin typeface="Arial" panose="020B0604020202020204" pitchFamily="34" charset="0"/>
                <a:cs typeface="Arial" panose="020B0604020202020204" pitchFamily="34" charset="0"/>
              </a:rPr>
              <a:t>?</a:t>
            </a:r>
          </a:p>
          <a:p>
            <a:pPr>
              <a:buNone/>
            </a:pPr>
            <a:r>
              <a:rPr lang="es-ES" sz="2769" b="1" dirty="0" err="1">
                <a:latin typeface="Arial" panose="020B0604020202020204" pitchFamily="34" charset="0"/>
                <a:cs typeface="Arial" panose="020B0604020202020204" pitchFamily="34" charset="0"/>
              </a:rPr>
              <a:t>Dúvidas</a:t>
            </a:r>
            <a:r>
              <a:rPr lang="es-ES" sz="2769" b="1" dirty="0">
                <a:latin typeface="Arial" panose="020B0604020202020204" pitchFamily="34" charset="0"/>
                <a:cs typeface="Arial" panose="020B0604020202020204" pitchFamily="34" charset="0"/>
              </a:rPr>
              <a:t>?</a:t>
            </a:r>
          </a:p>
          <a:p>
            <a:pPr>
              <a:buNone/>
            </a:pPr>
            <a:r>
              <a:rPr lang="fr-FR" sz="2769" b="1" dirty="0">
                <a:latin typeface="Arial" panose="020B0604020202020204" pitchFamily="34" charset="0"/>
                <a:cs typeface="Arial" panose="020B0604020202020204" pitchFamily="34" charset="0"/>
              </a:rPr>
              <a:t>Des questions?</a:t>
            </a:r>
          </a:p>
          <a:p>
            <a:pPr>
              <a:buNone/>
            </a:pPr>
            <a:r>
              <a:rPr lang="it-IT" sz="2769" b="1" dirty="0">
                <a:latin typeface="Arial" panose="020B0604020202020204" pitchFamily="34" charset="0"/>
                <a:cs typeface="Arial" panose="020B0604020202020204" pitchFamily="34" charset="0"/>
              </a:rPr>
              <a:t>Qualche domanda?</a:t>
            </a:r>
            <a:endParaRPr lang="es-ES" sz="2769" b="1" dirty="0">
              <a:latin typeface="Arial" panose="020B0604020202020204" pitchFamily="34" charset="0"/>
              <a:cs typeface="Arial" panose="020B0604020202020204" pitchFamily="34" charset="0"/>
            </a:endParaRPr>
          </a:p>
          <a:p>
            <a:pPr>
              <a:buNone/>
            </a:pPr>
            <a:r>
              <a:rPr lang="es-ES" sz="2769" b="1" dirty="0" err="1">
                <a:latin typeface="Arial" panose="020B0604020202020204" pitchFamily="34" charset="0"/>
                <a:cs typeface="Arial" panose="020B0604020202020204" pitchFamily="34" charset="0"/>
              </a:rPr>
              <a:t>Eine</a:t>
            </a:r>
            <a:r>
              <a:rPr lang="es-ES" sz="2769" b="1" dirty="0">
                <a:latin typeface="Arial" panose="020B0604020202020204" pitchFamily="34" charset="0"/>
                <a:cs typeface="Arial" panose="020B0604020202020204" pitchFamily="34" charset="0"/>
              </a:rPr>
              <a:t> </a:t>
            </a:r>
            <a:r>
              <a:rPr lang="es-ES" sz="2769" b="1" dirty="0" err="1">
                <a:latin typeface="Arial" panose="020B0604020202020204" pitchFamily="34" charset="0"/>
                <a:cs typeface="Arial" panose="020B0604020202020204" pitchFamily="34" charset="0"/>
              </a:rPr>
              <a:t>Frage</a:t>
            </a:r>
            <a:r>
              <a:rPr lang="es-ES" sz="2769" b="1" dirty="0">
                <a:latin typeface="Arial" panose="020B0604020202020204" pitchFamily="34" charset="0"/>
                <a:cs typeface="Arial" panose="020B0604020202020204" pitchFamily="34" charset="0"/>
              </a:rPr>
              <a:t>?</a:t>
            </a:r>
          </a:p>
          <a:p>
            <a:pPr>
              <a:buNone/>
            </a:pPr>
            <a:r>
              <a:rPr lang="ru-RU" sz="2769" b="1" dirty="0">
                <a:latin typeface="Arial" panose="020B0604020202020204" pitchFamily="34" charset="0"/>
                <a:cs typeface="Arial" panose="020B0604020202020204" pitchFamily="34" charset="0"/>
              </a:rPr>
              <a:t>Есть вопросы?</a:t>
            </a:r>
            <a:endParaRPr lang="es-ES" sz="2769" b="1" dirty="0">
              <a:latin typeface="Arial" panose="020B0604020202020204" pitchFamily="34" charset="0"/>
              <a:cs typeface="Arial" panose="020B0604020202020204" pitchFamily="34" charset="0"/>
            </a:endParaRPr>
          </a:p>
        </p:txBody>
      </p:sp>
      <p:grpSp>
        <p:nvGrpSpPr>
          <p:cNvPr id="14" name="13 Grupo"/>
          <p:cNvGrpSpPr/>
          <p:nvPr/>
        </p:nvGrpSpPr>
        <p:grpSpPr>
          <a:xfrm>
            <a:off x="2378526" y="2921976"/>
            <a:ext cx="1147182" cy="3342563"/>
            <a:chOff x="3000364" y="2879724"/>
            <a:chExt cx="438151" cy="3621110"/>
          </a:xfrm>
        </p:grpSpPr>
        <p:pic>
          <p:nvPicPr>
            <p:cNvPr id="5" name="Picture 6" descr="E:\Usuarios\Nieves\Desktop\PORTUGUES-02.png"/>
            <p:cNvPicPr>
              <a:picLocks noChangeAspect="1" noChangeArrowheads="1"/>
            </p:cNvPicPr>
            <p:nvPr/>
          </p:nvPicPr>
          <p:blipFill>
            <a:blip r:embed="rId3"/>
            <a:srcRect/>
            <a:stretch>
              <a:fillRect/>
            </a:stretch>
          </p:blipFill>
          <p:spPr bwMode="auto">
            <a:xfrm>
              <a:off x="3000364" y="4000504"/>
              <a:ext cx="438150" cy="328613"/>
            </a:xfrm>
            <a:prstGeom prst="rect">
              <a:avLst/>
            </a:prstGeom>
            <a:noFill/>
          </p:spPr>
        </p:pic>
        <p:pic>
          <p:nvPicPr>
            <p:cNvPr id="6" name="Picture 7" descr="E:\Usuarios\Nieves\Desktop\FRANCES-02.png"/>
            <p:cNvPicPr>
              <a:picLocks noChangeAspect="1" noChangeArrowheads="1"/>
            </p:cNvPicPr>
            <p:nvPr/>
          </p:nvPicPr>
          <p:blipFill>
            <a:blip r:embed="rId4"/>
            <a:srcRect/>
            <a:stretch>
              <a:fillRect/>
            </a:stretch>
          </p:blipFill>
          <p:spPr bwMode="auto">
            <a:xfrm>
              <a:off x="3000364" y="4572008"/>
              <a:ext cx="438151" cy="328612"/>
            </a:xfrm>
            <a:prstGeom prst="rect">
              <a:avLst/>
            </a:prstGeom>
            <a:noFill/>
          </p:spPr>
        </p:pic>
        <p:pic>
          <p:nvPicPr>
            <p:cNvPr id="7" name="Picture 8" descr="E:\Usuarios\Nieves\Desktop\ITALIANO-02.png"/>
            <p:cNvPicPr>
              <a:picLocks noChangeAspect="1" noChangeArrowheads="1"/>
            </p:cNvPicPr>
            <p:nvPr/>
          </p:nvPicPr>
          <p:blipFill>
            <a:blip r:embed="rId5"/>
            <a:srcRect/>
            <a:stretch>
              <a:fillRect/>
            </a:stretch>
          </p:blipFill>
          <p:spPr bwMode="auto">
            <a:xfrm>
              <a:off x="3000364" y="5100651"/>
              <a:ext cx="438150" cy="328613"/>
            </a:xfrm>
            <a:prstGeom prst="rect">
              <a:avLst/>
            </a:prstGeom>
            <a:noFill/>
          </p:spPr>
        </p:pic>
        <p:pic>
          <p:nvPicPr>
            <p:cNvPr id="8" name="Picture 9" descr="E:\Usuarios\Nieves\Desktop\ALEMAN-02.png"/>
            <p:cNvPicPr>
              <a:picLocks noChangeAspect="1" noChangeArrowheads="1"/>
            </p:cNvPicPr>
            <p:nvPr/>
          </p:nvPicPr>
          <p:blipFill>
            <a:blip r:embed="rId6"/>
            <a:srcRect/>
            <a:stretch>
              <a:fillRect/>
            </a:stretch>
          </p:blipFill>
          <p:spPr bwMode="auto">
            <a:xfrm>
              <a:off x="3000364" y="5643578"/>
              <a:ext cx="438150" cy="328612"/>
            </a:xfrm>
            <a:prstGeom prst="rect">
              <a:avLst/>
            </a:prstGeom>
            <a:noFill/>
          </p:spPr>
        </p:pic>
        <p:pic>
          <p:nvPicPr>
            <p:cNvPr id="9" name="Picture 10" descr="E:\Usuarios\Nieves\Desktop\RUSO-02.png"/>
            <p:cNvPicPr>
              <a:picLocks noChangeAspect="1" noChangeArrowheads="1"/>
            </p:cNvPicPr>
            <p:nvPr/>
          </p:nvPicPr>
          <p:blipFill>
            <a:blip r:embed="rId7"/>
            <a:srcRect/>
            <a:stretch>
              <a:fillRect/>
            </a:stretch>
          </p:blipFill>
          <p:spPr bwMode="auto">
            <a:xfrm>
              <a:off x="3000364" y="6172222"/>
              <a:ext cx="438150" cy="328612"/>
            </a:xfrm>
            <a:prstGeom prst="rect">
              <a:avLst/>
            </a:prstGeom>
            <a:noFill/>
          </p:spPr>
        </p:pic>
        <p:pic>
          <p:nvPicPr>
            <p:cNvPr id="10" name="Picture 5" descr="E:\Usuarios\Nieves\Desktop\INGLES-02.png"/>
            <p:cNvPicPr>
              <a:picLocks noChangeAspect="1" noChangeArrowheads="1"/>
            </p:cNvPicPr>
            <p:nvPr/>
          </p:nvPicPr>
          <p:blipFill>
            <a:blip r:embed="rId8"/>
            <a:srcRect/>
            <a:stretch>
              <a:fillRect/>
            </a:stretch>
          </p:blipFill>
          <p:spPr bwMode="auto">
            <a:xfrm>
              <a:off x="3008305" y="3475040"/>
              <a:ext cx="420687" cy="311150"/>
            </a:xfrm>
            <a:prstGeom prst="rect">
              <a:avLst/>
            </a:prstGeom>
            <a:noFill/>
          </p:spPr>
        </p:pic>
        <p:pic>
          <p:nvPicPr>
            <p:cNvPr id="1028" name="Picture 4" descr="E:\Usuarios\Nieves\Desktop\arggg-02.png"/>
            <p:cNvPicPr>
              <a:picLocks noChangeAspect="1" noChangeArrowheads="1"/>
            </p:cNvPicPr>
            <p:nvPr/>
          </p:nvPicPr>
          <p:blipFill>
            <a:blip r:embed="rId9"/>
            <a:srcRect/>
            <a:stretch>
              <a:fillRect/>
            </a:stretch>
          </p:blipFill>
          <p:spPr bwMode="auto">
            <a:xfrm>
              <a:off x="3000364" y="2879724"/>
              <a:ext cx="427038" cy="334962"/>
            </a:xfrm>
            <a:prstGeom prst="rect">
              <a:avLst/>
            </a:prstGeom>
            <a:noFill/>
          </p:spPr>
        </p:pic>
      </p:grpSp>
      <p:pic>
        <p:nvPicPr>
          <p:cNvPr id="11" name="Picture 5"/>
          <p:cNvPicPr>
            <a:picLocks noChangeAspect="1"/>
          </p:cNvPicPr>
          <p:nvPr/>
        </p:nvPicPr>
        <p:blipFill>
          <a:blip r:embed="rId10"/>
          <a:stretch>
            <a:fillRect/>
          </a:stretch>
        </p:blipFill>
        <p:spPr>
          <a:xfrm>
            <a:off x="3773968" y="570837"/>
            <a:ext cx="1994068" cy="1905442"/>
          </a:xfrm>
          <a:prstGeom prst="rect">
            <a:avLst/>
          </a:prstGeom>
        </p:spPr>
      </p:pic>
    </p:spTree>
    <p:extLst>
      <p:ext uri="{BB962C8B-B14F-4D97-AF65-F5344CB8AC3E}">
        <p14:creationId xmlns:p14="http://schemas.microsoft.com/office/powerpoint/2010/main" val="86830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wipe(up)">
                                      <p:cBhvr>
                                        <p:cTn id="20" dur="500"/>
                                        <p:tgtEl>
                                          <p:spTgt spid="3">
                                            <p:txEl>
                                              <p:pRg st="0" end="0"/>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up)">
                                      <p:cBhvr>
                                        <p:cTn id="23" dur="500"/>
                                        <p:tgtEl>
                                          <p:spTgt spid="3">
                                            <p:txEl>
                                              <p:pRg st="1" end="1"/>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wipe(up)">
                                      <p:cBhvr>
                                        <p:cTn id="26" dur="500"/>
                                        <p:tgtEl>
                                          <p:spTgt spid="3">
                                            <p:txEl>
                                              <p:pRg st="2" end="2"/>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up)">
                                      <p:cBhvr>
                                        <p:cTn id="29" dur="500"/>
                                        <p:tgtEl>
                                          <p:spTgt spid="3">
                                            <p:txEl>
                                              <p:pRg st="3" end="3"/>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up)">
                                      <p:cBhvr>
                                        <p:cTn id="32" dur="500"/>
                                        <p:tgtEl>
                                          <p:spTgt spid="3">
                                            <p:txEl>
                                              <p:pRg st="4" end="4"/>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up)">
                                      <p:cBhvr>
                                        <p:cTn id="35" dur="500"/>
                                        <p:tgtEl>
                                          <p:spTgt spid="3">
                                            <p:txEl>
                                              <p:pRg st="5" end="5"/>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wipe(up)">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96C5EBD8-BA63-4BF2-B950-094AB84D370A}" type="slidenum">
              <a:rPr lang="en-US" sz="1400">
                <a:latin typeface="+mn-lt"/>
              </a:rPr>
              <a:pPr algn="r">
                <a:defRPr/>
              </a:pPr>
              <a:t>25</a:t>
            </a:fld>
            <a:endParaRPr lang="en-US" sz="1400">
              <a:latin typeface="+mn-lt"/>
            </a:endParaRPr>
          </a:p>
        </p:txBody>
      </p:sp>
      <p:graphicFrame>
        <p:nvGraphicFramePr>
          <p:cNvPr id="28675" name="Object 2"/>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1027" name="Diapositiva" r:id="rId3" imgW="4572000" imgH="3429000" progId="PowerPoint.Slide.8">
                  <p:embed/>
                </p:oleObj>
              </mc:Choice>
              <mc:Fallback>
                <p:oleObj name="Diapositiva" r:id="rId3" imgW="4572000" imgH="3429000" progId="PowerPoint.Slid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050"/>
          <p:cNvSpPr>
            <a:spLocks noGrp="1" noChangeArrowheads="1"/>
          </p:cNvSpPr>
          <p:nvPr>
            <p:ph type="subTitle" idx="1"/>
          </p:nvPr>
        </p:nvSpPr>
        <p:spPr>
          <a:xfrm>
            <a:off x="578699" y="4797152"/>
            <a:ext cx="8137525" cy="1655763"/>
          </a:xfrm>
          <a:solidFill>
            <a:schemeClr val="bg1">
              <a:lumMod val="20000"/>
              <a:lumOff val="80000"/>
            </a:schemeClr>
          </a:solidFill>
          <a:ln w="76200">
            <a:solidFill>
              <a:schemeClr val="accent2">
                <a:lumMod val="90000"/>
                <a:lumOff val="10000"/>
              </a:schemeClr>
            </a:solidFill>
          </a:ln>
        </p:spPr>
        <p:txBody>
          <a:bodyPr/>
          <a:lstStyle/>
          <a:p>
            <a:pPr>
              <a:spcBef>
                <a:spcPct val="0"/>
              </a:spcBef>
            </a:pPr>
            <a:r>
              <a:rPr lang="es-MX" altLang="es-ES" sz="4000" b="1" i="1" u="sng" dirty="0">
                <a:solidFill>
                  <a:srgbClr val="333399"/>
                </a:solidFill>
                <a:latin typeface="Arial" charset="0"/>
              </a:rPr>
              <a:t>Comunicaciones Inalámbricas III</a:t>
            </a:r>
          </a:p>
          <a:p>
            <a:r>
              <a:rPr lang="es-AR" altLang="es-ES" sz="4000" b="1" i="1" u="sng" dirty="0">
                <a:solidFill>
                  <a:srgbClr val="333399"/>
                </a:solidFill>
                <a:latin typeface="Arial" charset="0"/>
              </a:rPr>
              <a:t>2022</a:t>
            </a:r>
          </a:p>
        </p:txBody>
      </p:sp>
      <p:sp>
        <p:nvSpPr>
          <p:cNvPr id="5123" name="Rectangle 2051"/>
          <p:cNvSpPr>
            <a:spLocks noGrp="1" noChangeArrowheads="1"/>
          </p:cNvSpPr>
          <p:nvPr>
            <p:ph type="ctrTitle"/>
          </p:nvPr>
        </p:nvSpPr>
        <p:spPr>
          <a:xfrm>
            <a:off x="611188" y="836612"/>
            <a:ext cx="8064500" cy="3384476"/>
          </a:xfrm>
          <a:solidFill>
            <a:schemeClr val="accent2">
              <a:lumMod val="10000"/>
              <a:lumOff val="90000"/>
            </a:schemeClr>
          </a:solidFill>
          <a:ln w="57150" cap="flat" algn="ctr">
            <a:solidFill>
              <a:schemeClr val="bg1">
                <a:lumMod val="60000"/>
                <a:lumOff val="40000"/>
              </a:schemeClr>
            </a:solidFill>
            <a:miter lim="800000"/>
            <a:headEnd/>
            <a:tailEnd/>
          </a:ln>
        </p:spPr>
        <p:txBody>
          <a:bodyPr anchor="t"/>
          <a:lstStyle/>
          <a:p>
            <a:pPr>
              <a:spcBef>
                <a:spcPct val="20000"/>
              </a:spcBef>
            </a:pPr>
            <a:r>
              <a:rPr lang="es-AR" sz="5400" b="1" i="1" u="sng" dirty="0">
                <a:solidFill>
                  <a:srgbClr val="333399"/>
                </a:solidFill>
                <a:latin typeface="Arial" charset="0"/>
              </a:rPr>
              <a:t>Tecnología de Redes 2634</a:t>
            </a:r>
            <a:br>
              <a:rPr lang="es-AR" sz="5400" b="1" i="1" u="sng" dirty="0">
                <a:solidFill>
                  <a:srgbClr val="333399"/>
                </a:solidFill>
                <a:latin typeface="Arial" charset="0"/>
              </a:rPr>
            </a:br>
            <a:r>
              <a:rPr lang="es-AR" b="1" i="1" u="sng" dirty="0">
                <a:solidFill>
                  <a:srgbClr val="333399"/>
                </a:solidFill>
                <a:latin typeface="Arial" charset="0"/>
              </a:rPr>
              <a:t>Introducción a las Comunicaciones 3007</a:t>
            </a:r>
            <a:endParaRPr lang="es-AR" altLang="es-ES" b="1" i="1" u="sng" dirty="0">
              <a:solidFill>
                <a:srgbClr val="333399"/>
              </a:solidFill>
              <a:latin typeface="Arial" charset="0"/>
            </a:endParaRPr>
          </a:p>
        </p:txBody>
      </p:sp>
    </p:spTree>
    <p:extLst>
      <p:ext uri="{BB962C8B-B14F-4D97-AF65-F5344CB8AC3E}">
        <p14:creationId xmlns:p14="http://schemas.microsoft.com/office/powerpoint/2010/main" val="3110599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609600" y="228600"/>
            <a:ext cx="7772400" cy="1143000"/>
          </a:xfrm>
          <a:solidFill>
            <a:schemeClr val="bg1"/>
          </a:solidFill>
          <a:ln w="76200" cap="flat">
            <a:solidFill>
              <a:schemeClr val="bg1">
                <a:lumMod val="20000"/>
                <a:lumOff val="80000"/>
              </a:schemeClr>
            </a:solidFill>
          </a:ln>
        </p:spPr>
        <p:txBody>
          <a:bodyPr/>
          <a:lstStyle/>
          <a:p>
            <a:pPr>
              <a:defRPr/>
            </a:pPr>
            <a:r>
              <a:rPr lang="en-US" sz="3600" b="1" i="1" dirty="0">
                <a:solidFill>
                  <a:schemeClr val="accent2">
                    <a:lumMod val="10000"/>
                    <a:lumOff val="90000"/>
                  </a:schemeClr>
                </a:solidFill>
                <a:effectLst>
                  <a:outerShdw blurRad="38100" dist="38100" dir="2700000" algn="tl">
                    <a:srgbClr val="000000"/>
                  </a:outerShdw>
                </a:effectLst>
                <a:latin typeface="Arial" charset="0"/>
              </a:rPr>
              <a:t>IEEE 802.15 - Características</a:t>
            </a:r>
            <a:endParaRPr lang="es-ES" sz="3600" b="1" i="1" dirty="0">
              <a:solidFill>
                <a:schemeClr val="accent2">
                  <a:lumMod val="10000"/>
                  <a:lumOff val="90000"/>
                </a:schemeClr>
              </a:solidFill>
              <a:effectLst>
                <a:outerShdw blurRad="38100" dist="38100" dir="2700000" algn="tl">
                  <a:srgbClr val="000000"/>
                </a:outerShdw>
              </a:effectLst>
              <a:latin typeface="Arial" charset="0"/>
            </a:endParaRPr>
          </a:p>
        </p:txBody>
      </p:sp>
      <p:sp>
        <p:nvSpPr>
          <p:cNvPr id="288771" name="Rectangle 3"/>
          <p:cNvSpPr>
            <a:spLocks noGrp="1" noChangeArrowheads="1"/>
          </p:cNvSpPr>
          <p:nvPr>
            <p:ph type="body" idx="1"/>
          </p:nvPr>
        </p:nvSpPr>
        <p:spPr>
          <a:xfrm>
            <a:off x="304800" y="1676400"/>
            <a:ext cx="8382000" cy="4848944"/>
          </a:xfrm>
          <a:solidFill>
            <a:schemeClr val="bg1"/>
          </a:solidFill>
          <a:ln w="76200" cap="flat">
            <a:solidFill>
              <a:schemeClr val="bg1">
                <a:lumMod val="20000"/>
                <a:lumOff val="80000"/>
              </a:schemeClr>
            </a:solidFill>
          </a:ln>
        </p:spPr>
        <p:txBody>
          <a:bodyPr/>
          <a:lstStyle/>
          <a:p>
            <a:pPr marL="609600" indent="-609600" algn="just">
              <a:lnSpc>
                <a:spcPct val="90000"/>
              </a:lnSpc>
              <a:buFontTx/>
              <a:buChar char="–"/>
              <a:defRPr/>
            </a:pPr>
            <a:r>
              <a:rPr lang="es-ES" sz="2400" b="1" i="1" dirty="0">
                <a:effectLst>
                  <a:outerShdw blurRad="38100" dist="38100" dir="2700000" algn="tl">
                    <a:srgbClr val="000000"/>
                  </a:outerShdw>
                </a:effectLst>
                <a:latin typeface="Arial" charset="0"/>
              </a:rPr>
              <a:t>El estándar IEEE 802.15 se enfoca básicamente en el desarrollo de estándares para redes tipo PAN o redes inalámbricas de corta distancia.</a:t>
            </a:r>
          </a:p>
          <a:p>
            <a:pPr marL="609600" indent="-609600" algn="just">
              <a:lnSpc>
                <a:spcPct val="90000"/>
              </a:lnSpc>
              <a:buFontTx/>
              <a:buChar char="–"/>
              <a:defRPr/>
            </a:pPr>
            <a:r>
              <a:rPr lang="es-ES" sz="2400" i="1" dirty="0">
                <a:solidFill>
                  <a:srgbClr val="FFFF00"/>
                </a:solidFill>
                <a:effectLst>
                  <a:outerShdw blurRad="38100" dist="38100" dir="2700000" algn="tl">
                    <a:srgbClr val="000000"/>
                  </a:outerShdw>
                </a:effectLst>
                <a:latin typeface="Arial" charset="0"/>
              </a:rPr>
              <a:t>Debido a que Bluetooth no puede coexistir con una red inalámbrica 802.11x, se definió este estándar para permitir la interoperabilidad de las redes inalámbricas LAN con las redes tipo PAN.</a:t>
            </a:r>
          </a:p>
          <a:p>
            <a:pPr marL="609600" indent="-609600" algn="just">
              <a:lnSpc>
                <a:spcPct val="90000"/>
              </a:lnSpc>
              <a:buFontTx/>
              <a:buChar char="–"/>
              <a:defRPr/>
            </a:pPr>
            <a:r>
              <a:rPr lang="es-ES" sz="2400" b="1" i="1" dirty="0">
                <a:effectLst>
                  <a:outerShdw blurRad="38100" dist="38100" dir="2700000" algn="tl">
                    <a:srgbClr val="000000"/>
                  </a:outerShdw>
                </a:effectLst>
                <a:latin typeface="Arial" charset="0"/>
              </a:rPr>
              <a:t>Protocolos:</a:t>
            </a:r>
          </a:p>
          <a:p>
            <a:pPr marL="1371600" indent="-381000" eaLnBrk="1" fontAlgn="auto" hangingPunct="1">
              <a:spcAft>
                <a:spcPts val="0"/>
              </a:spcAft>
              <a:buClr>
                <a:schemeClr val="dk2"/>
              </a:buClr>
              <a:buSzPct val="100000"/>
              <a:buFont typeface="Wingdings" panose="05000000000000000000" pitchFamily="2" charset="2"/>
              <a:buChar char="Ø"/>
              <a:defRPr/>
            </a:pPr>
            <a:r>
              <a:rPr lang="es" b="1" i="1" dirty="0">
                <a:effectLst>
                  <a:outerShdw blurRad="38100" dist="38100" dir="2700000" algn="tl">
                    <a:srgbClr val="000000"/>
                  </a:outerShdw>
                </a:effectLst>
                <a:latin typeface="Arial" charset="0"/>
                <a:sym typeface="Georgia"/>
              </a:rPr>
              <a:t>Zigbee</a:t>
            </a:r>
          </a:p>
          <a:p>
            <a:pPr marL="1371600" indent="-381000" eaLnBrk="1" fontAlgn="auto" hangingPunct="1">
              <a:spcAft>
                <a:spcPts val="0"/>
              </a:spcAft>
              <a:buClr>
                <a:schemeClr val="dk2"/>
              </a:buClr>
              <a:buSzPct val="100000"/>
              <a:buFont typeface="Wingdings" panose="05000000000000000000" pitchFamily="2" charset="2"/>
              <a:buChar char="Ø"/>
              <a:defRPr/>
            </a:pPr>
            <a:r>
              <a:rPr lang="es" b="1" i="1" dirty="0">
                <a:effectLst>
                  <a:outerShdw blurRad="38100" dist="38100" dir="2700000" algn="tl">
                    <a:srgbClr val="000000"/>
                  </a:outerShdw>
                </a:effectLst>
                <a:latin typeface="Arial" charset="0"/>
                <a:sym typeface="Georgia"/>
              </a:rPr>
              <a:t>Z-Wave</a:t>
            </a:r>
          </a:p>
          <a:p>
            <a:pPr marL="609600" indent="-609600" algn="just">
              <a:lnSpc>
                <a:spcPct val="90000"/>
              </a:lnSpc>
              <a:buFontTx/>
              <a:buChar char="–"/>
              <a:defRPr/>
            </a:pPr>
            <a:endParaRPr lang="es-ES" sz="2400" i="1" dirty="0">
              <a:effectLst>
                <a:outerShdw blurRad="38100" dist="38100" dir="2700000" algn="tl">
                  <a:srgbClr val="000000"/>
                </a:outerShdw>
              </a:effectLst>
              <a:latin typeface="Arial" charset="0"/>
            </a:endParaRPr>
          </a:p>
          <a:p>
            <a:pPr marL="609600" indent="-609600" algn="just">
              <a:lnSpc>
                <a:spcPct val="90000"/>
              </a:lnSpc>
              <a:buFontTx/>
              <a:buChar char="–"/>
              <a:defRPr/>
            </a:pPr>
            <a:endParaRPr lang="es-ES" sz="2400" i="1" dirty="0">
              <a:effectLst>
                <a:outerShdw blurRad="38100" dist="38100" dir="2700000" algn="tl">
                  <a:srgbClr val="000000"/>
                </a:outerShdw>
              </a:effectLst>
              <a:latin typeface="Arial" charset="0"/>
            </a:endParaRPr>
          </a:p>
        </p:txBody>
      </p:sp>
      <p:pic>
        <p:nvPicPr>
          <p:cNvPr id="4" name="Shape 120"/>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08104" y="4653136"/>
            <a:ext cx="1989138"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Shape 121"/>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5517232"/>
            <a:ext cx="1989138" cy="765004"/>
          </a:xfrm>
          <a:prstGeom prst="rect">
            <a:avLst/>
          </a:prstGeom>
          <a:solidFill>
            <a:schemeClr val="tx1"/>
          </a:solidFill>
          <a:ln>
            <a:noFill/>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8770"/>
                                        </p:tgtEl>
                                        <p:attrNameLst>
                                          <p:attrName>style.visibility</p:attrName>
                                        </p:attrNameLst>
                                      </p:cBhvr>
                                      <p:to>
                                        <p:strVal val="visible"/>
                                      </p:to>
                                    </p:set>
                                    <p:anim calcmode="lin" valueType="num">
                                      <p:cBhvr additive="base">
                                        <p:cTn id="7" dur="500" fill="hold"/>
                                        <p:tgtEl>
                                          <p:spTgt spid="288770"/>
                                        </p:tgtEl>
                                        <p:attrNameLst>
                                          <p:attrName>ppt_x</p:attrName>
                                        </p:attrNameLst>
                                      </p:cBhvr>
                                      <p:tavLst>
                                        <p:tav tm="0">
                                          <p:val>
                                            <p:strVal val="#ppt_x"/>
                                          </p:val>
                                        </p:tav>
                                        <p:tav tm="100000">
                                          <p:val>
                                            <p:strVal val="#ppt_x"/>
                                          </p:val>
                                        </p:tav>
                                      </p:tavLst>
                                    </p:anim>
                                    <p:anim calcmode="lin" valueType="num">
                                      <p:cBhvr additive="base">
                                        <p:cTn id="8" dur="500" fill="hold"/>
                                        <p:tgtEl>
                                          <p:spTgt spid="2887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288771">
                                            <p:bg/>
                                          </p:spTgt>
                                        </p:tgtEl>
                                        <p:attrNameLst>
                                          <p:attrName>style.visibility</p:attrName>
                                        </p:attrNameLst>
                                      </p:cBhvr>
                                      <p:to>
                                        <p:strVal val="visible"/>
                                      </p:to>
                                    </p:set>
                                    <p:animEffect transition="in" filter="wipe(down)">
                                      <p:cBhvr>
                                        <p:cTn id="13" dur="500"/>
                                        <p:tgtEl>
                                          <p:spTgt spid="288771">
                                            <p:bg/>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88771">
                                            <p:txEl>
                                              <p:pRg st="0" end="0"/>
                                            </p:txEl>
                                          </p:spTgt>
                                        </p:tgtEl>
                                        <p:attrNameLst>
                                          <p:attrName>style.visibility</p:attrName>
                                        </p:attrNameLst>
                                      </p:cBhvr>
                                      <p:to>
                                        <p:strVal val="visible"/>
                                      </p:to>
                                    </p:set>
                                    <p:animEffect transition="in" filter="wipe(down)">
                                      <p:cBhvr>
                                        <p:cTn id="18" dur="500"/>
                                        <p:tgtEl>
                                          <p:spTgt spid="288771">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88771">
                                            <p:txEl>
                                              <p:pRg st="1" end="1"/>
                                            </p:txEl>
                                          </p:spTgt>
                                        </p:tgtEl>
                                        <p:attrNameLst>
                                          <p:attrName>style.visibility</p:attrName>
                                        </p:attrNameLst>
                                      </p:cBhvr>
                                      <p:to>
                                        <p:strVal val="visible"/>
                                      </p:to>
                                    </p:set>
                                    <p:animEffect transition="in" filter="wipe(down)">
                                      <p:cBhvr>
                                        <p:cTn id="23" dur="500"/>
                                        <p:tgtEl>
                                          <p:spTgt spid="288771">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88771">
                                            <p:txEl>
                                              <p:pRg st="2" end="2"/>
                                            </p:txEl>
                                          </p:spTgt>
                                        </p:tgtEl>
                                        <p:attrNameLst>
                                          <p:attrName>style.visibility</p:attrName>
                                        </p:attrNameLst>
                                      </p:cBhvr>
                                      <p:to>
                                        <p:strVal val="visible"/>
                                      </p:to>
                                    </p:set>
                                    <p:animEffect transition="in" filter="wipe(down)">
                                      <p:cBhvr>
                                        <p:cTn id="28" dur="500"/>
                                        <p:tgtEl>
                                          <p:spTgt spid="288771">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88771">
                                            <p:txEl>
                                              <p:pRg st="3" end="3"/>
                                            </p:txEl>
                                          </p:spTgt>
                                        </p:tgtEl>
                                        <p:attrNameLst>
                                          <p:attrName>style.visibility</p:attrName>
                                        </p:attrNameLst>
                                      </p:cBhvr>
                                      <p:to>
                                        <p:strVal val="visible"/>
                                      </p:to>
                                    </p:set>
                                    <p:animEffect transition="in" filter="wipe(down)">
                                      <p:cBhvr>
                                        <p:cTn id="33" dur="500"/>
                                        <p:tgtEl>
                                          <p:spTgt spid="288771">
                                            <p:txEl>
                                              <p:pRg st="3" end="3"/>
                                            </p:txEl>
                                          </p:spTgt>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2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88771">
                                            <p:txEl>
                                              <p:pRg st="4" end="4"/>
                                            </p:txEl>
                                          </p:spTgt>
                                        </p:tgtEl>
                                        <p:attrNameLst>
                                          <p:attrName>style.visibility</p:attrName>
                                        </p:attrNameLst>
                                      </p:cBhvr>
                                      <p:to>
                                        <p:strVal val="visible"/>
                                      </p:to>
                                    </p:set>
                                    <p:animEffect transition="in" filter="wipe(down)">
                                      <p:cBhvr>
                                        <p:cTn id="42" dur="500"/>
                                        <p:tgtEl>
                                          <p:spTgt spid="288771">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0" grpId="0" animBg="1"/>
      <p:bldP spid="288771" grpId="0" uiExpand="1"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hape 146"/>
          <p:cNvSpPr txBox="1">
            <a:spLocks noGrp="1"/>
          </p:cNvSpPr>
          <p:nvPr>
            <p:ph type="title"/>
          </p:nvPr>
        </p:nvSpPr>
        <p:spPr>
          <a:xfrm>
            <a:off x="0" y="35757"/>
            <a:ext cx="8693620" cy="1160995"/>
          </a:xfrm>
          <a:solidFill>
            <a:schemeClr val="bg1"/>
          </a:solidFill>
          <a:ln w="76200" cap="flat">
            <a:solidFill>
              <a:schemeClr val="bg1">
                <a:lumMod val="20000"/>
                <a:lumOff val="80000"/>
              </a:schemeClr>
            </a:solidFill>
          </a:ln>
        </p:spPr>
        <p:txBody>
          <a:bodyPr vert="horz" wrap="square" lIns="91440" tIns="45720" rIns="91440" bIns="45720" numCol="1" anchor="ctr" anchorCtr="0" compatLnSpc="1">
            <a:prstTxWarp prst="textNoShape">
              <a:avLst/>
            </a:prstTxWarp>
          </a:bodyPr>
          <a:lstStyle/>
          <a:p>
            <a:pPr>
              <a:spcBef>
                <a:spcPct val="0"/>
              </a:spcBef>
            </a:pPr>
            <a:r>
              <a:rPr lang="es-ES" altLang="es-ES" sz="3600" b="1" i="1" dirty="0">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Protocolo </a:t>
            </a:r>
            <a:r>
              <a:rPr lang="es-ES" altLang="es-ES" sz="3600" b="1" i="1" dirty="0" err="1">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Zigbee</a:t>
            </a:r>
            <a:endParaRPr lang="es-ES" altLang="es-ES" sz="3600" b="1" i="1" dirty="0">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endParaRPr>
          </a:p>
        </p:txBody>
      </p:sp>
      <p:sp>
        <p:nvSpPr>
          <p:cNvPr id="147" name="Shape 147"/>
          <p:cNvSpPr txBox="1">
            <a:spLocks noGrp="1"/>
          </p:cNvSpPr>
          <p:nvPr>
            <p:ph type="body" idx="1"/>
          </p:nvPr>
        </p:nvSpPr>
        <p:spPr>
          <a:xfrm>
            <a:off x="0" y="1340768"/>
            <a:ext cx="9036496" cy="5517232"/>
          </a:xfrm>
          <a:solidFill>
            <a:schemeClr val="bg1"/>
          </a:solidFill>
          <a:ln w="76200" cap="flat">
            <a:solidFill>
              <a:schemeClr val="bg1">
                <a:lumMod val="20000"/>
                <a:lumOff val="80000"/>
              </a:schemeClr>
            </a:solidFill>
          </a:ln>
        </p:spPr>
        <p:txBody>
          <a:bodyPr vert="horz" wrap="square" lIns="91440" tIns="45720" rIns="91440" bIns="45720" numCol="1" anchor="t" anchorCtr="0" compatLnSpc="1">
            <a:prstTxWarp prst="textNoShape">
              <a:avLst/>
            </a:prstTxWarp>
          </a:bodyPr>
          <a:lstStyle/>
          <a:p>
            <a:pPr algn="just">
              <a:lnSpc>
                <a:spcPct val="90000"/>
              </a:lnSpc>
              <a:spcBef>
                <a:spcPct val="20000"/>
              </a:spcBef>
              <a:buFont typeface="Wingdings" panose="05000000000000000000" pitchFamily="2" charset="2"/>
              <a:buChar char="v"/>
            </a:pPr>
            <a:r>
              <a:rPr lang="es" b="1" i="1" dirty="0">
                <a:effectLst>
                  <a:outerShdw blurRad="38100" dist="38100" dir="2700000" algn="tl">
                    <a:srgbClr val="000000"/>
                  </a:outerShdw>
                </a:effectLst>
                <a:latin typeface="Arial" charset="0"/>
                <a:sym typeface="Georgia"/>
              </a:rPr>
              <a:t>Protocolo asincrónico, half-duplex</a:t>
            </a:r>
          </a:p>
          <a:p>
            <a:pPr algn="just">
              <a:lnSpc>
                <a:spcPct val="90000"/>
              </a:lnSpc>
              <a:spcBef>
                <a:spcPct val="20000"/>
              </a:spcBef>
              <a:buFont typeface="Wingdings" panose="05000000000000000000" pitchFamily="2" charset="2"/>
              <a:buChar char="v"/>
            </a:pPr>
            <a:r>
              <a:rPr lang="es" b="1" i="1" dirty="0">
                <a:solidFill>
                  <a:schemeClr val="accent2">
                    <a:lumMod val="10000"/>
                    <a:lumOff val="90000"/>
                  </a:schemeClr>
                </a:solidFill>
                <a:effectLst>
                  <a:outerShdw blurRad="38100" dist="38100" dir="2700000" algn="tl">
                    <a:srgbClr val="000000"/>
                  </a:outerShdw>
                </a:effectLst>
                <a:latin typeface="Arial" charset="0"/>
                <a:sym typeface="Georgia"/>
              </a:rPr>
              <a:t>Basado en el Estándar 802.15.4.</a:t>
            </a:r>
          </a:p>
          <a:p>
            <a:pPr algn="just">
              <a:lnSpc>
                <a:spcPct val="90000"/>
              </a:lnSpc>
              <a:spcBef>
                <a:spcPct val="20000"/>
              </a:spcBef>
              <a:buFont typeface="Wingdings" panose="05000000000000000000" pitchFamily="2" charset="2"/>
              <a:buChar char="v"/>
            </a:pPr>
            <a:r>
              <a:rPr lang="es" b="1" i="1" dirty="0">
                <a:effectLst>
                  <a:outerShdw blurRad="38100" dist="38100" dir="2700000" algn="tl">
                    <a:srgbClr val="000000"/>
                  </a:outerShdw>
                </a:effectLst>
                <a:latin typeface="Arial" charset="0"/>
                <a:sym typeface="Georgia"/>
              </a:rPr>
              <a:t>Para Enlacesen baja velocidad y Consumo entre Multiples dispositivos.</a:t>
            </a:r>
          </a:p>
          <a:p>
            <a:pPr marL="361950" lvl="1" indent="-361950">
              <a:spcBef>
                <a:spcPct val="20000"/>
              </a:spcBef>
              <a:buFont typeface="Wingdings" panose="05000000000000000000" pitchFamily="2" charset="2"/>
              <a:buChar char="v"/>
            </a:pPr>
            <a:r>
              <a:rPr lang="es" sz="3200" b="1" i="1" dirty="0">
                <a:solidFill>
                  <a:schemeClr val="accent2">
                    <a:lumMod val="10000"/>
                    <a:lumOff val="90000"/>
                  </a:schemeClr>
                </a:solidFill>
                <a:effectLst>
                  <a:outerShdw blurRad="38100" dist="38100" dir="2700000" algn="tl">
                    <a:srgbClr val="000000"/>
                  </a:outerShdw>
                </a:effectLst>
                <a:latin typeface="Arial" charset="0"/>
                <a:ea typeface="+mn-ea"/>
                <a:cs typeface="+mn-cs"/>
                <a:sym typeface="Georgia"/>
              </a:rPr>
              <a:t>Velocidad de transmisión entre 25-250 Kbps.</a:t>
            </a:r>
          </a:p>
          <a:p>
            <a:pPr marL="361950" lvl="1" indent="-361950">
              <a:spcBef>
                <a:spcPct val="20000"/>
              </a:spcBef>
              <a:buFont typeface="Wingdings" panose="05000000000000000000" pitchFamily="2" charset="2"/>
              <a:buChar char="v"/>
            </a:pPr>
            <a:r>
              <a:rPr lang="es" sz="3200" b="1" i="1" dirty="0">
                <a:effectLst>
                  <a:outerShdw blurRad="38100" dist="38100" dir="2700000" algn="tl">
                    <a:srgbClr val="000000"/>
                  </a:outerShdw>
                </a:effectLst>
                <a:latin typeface="Arial" charset="0"/>
                <a:ea typeface="+mn-ea"/>
                <a:cs typeface="+mn-cs"/>
                <a:sym typeface="Georgia"/>
              </a:rPr>
              <a:t>Frecuencia 2.4GHz (16 cn), 868 y 915 Mhz.</a:t>
            </a:r>
          </a:p>
          <a:p>
            <a:pPr marL="361950" lvl="1" indent="-361950">
              <a:spcBef>
                <a:spcPct val="20000"/>
              </a:spcBef>
              <a:buFont typeface="Wingdings" panose="05000000000000000000" pitchFamily="2" charset="2"/>
              <a:buChar char="v"/>
            </a:pPr>
            <a:r>
              <a:rPr lang="es" sz="3200" b="1" i="1" dirty="0">
                <a:solidFill>
                  <a:schemeClr val="accent2">
                    <a:lumMod val="10000"/>
                    <a:lumOff val="90000"/>
                  </a:schemeClr>
                </a:solidFill>
                <a:effectLst>
                  <a:outerShdw blurRad="38100" dist="38100" dir="2700000" algn="tl">
                    <a:srgbClr val="000000"/>
                  </a:outerShdw>
                </a:effectLst>
                <a:latin typeface="Arial" charset="0"/>
                <a:ea typeface="+mn-ea"/>
                <a:cs typeface="+mn-cs"/>
                <a:sym typeface="Georgia"/>
              </a:rPr>
              <a:t>Protocolo fiable, dinámico - Seguridad AES-128.</a:t>
            </a:r>
          </a:p>
          <a:p>
            <a:pPr marL="361950" lvl="1" indent="-361950">
              <a:spcBef>
                <a:spcPct val="20000"/>
              </a:spcBef>
              <a:buFont typeface="Wingdings" panose="05000000000000000000" pitchFamily="2" charset="2"/>
              <a:buChar char="v"/>
            </a:pPr>
            <a:r>
              <a:rPr lang="es" sz="3200" b="1" i="1" dirty="0">
                <a:effectLst>
                  <a:outerShdw blurRad="38100" dist="38100" dir="2700000" algn="tl">
                    <a:srgbClr val="000000"/>
                  </a:outerShdw>
                </a:effectLst>
                <a:latin typeface="Arial" charset="0"/>
                <a:ea typeface="+mn-ea"/>
                <a:cs typeface="+mn-cs"/>
                <a:sym typeface="Georgia"/>
              </a:rPr>
              <a:t>Trabaja con CSMA-CA y QoS</a:t>
            </a:r>
          </a:p>
          <a:p>
            <a:pPr lvl="1">
              <a:spcBef>
                <a:spcPct val="20000"/>
              </a:spcBef>
              <a:buFont typeface="Wingdings" panose="05000000000000000000" pitchFamily="2" charset="2"/>
              <a:buChar char="v"/>
            </a:pPr>
            <a:endParaRPr lang="es" sz="3600" dirty="0">
              <a:sym typeface="Georgia"/>
            </a:endParaRPr>
          </a:p>
          <a:p>
            <a:pPr algn="just">
              <a:lnSpc>
                <a:spcPct val="90000"/>
              </a:lnSpc>
              <a:spcBef>
                <a:spcPct val="20000"/>
              </a:spcBef>
              <a:buFont typeface="Wingdings" panose="05000000000000000000" pitchFamily="2" charset="2"/>
              <a:buChar char="v"/>
            </a:pPr>
            <a:endParaRPr b="1" i="1" dirty="0">
              <a:effectLst>
                <a:outerShdw blurRad="38100" dist="38100" dir="2700000" algn="tl">
                  <a:srgbClr val="000000"/>
                </a:outerShdw>
              </a:effectLst>
              <a:latin typeface="Arial" charset="0"/>
              <a:sym typeface="Georgia"/>
            </a:endParaRPr>
          </a:p>
        </p:txBody>
      </p:sp>
      <p:pic>
        <p:nvPicPr>
          <p:cNvPr id="5" name="Shape 120"/>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33082" y="247160"/>
            <a:ext cx="1989138" cy="738187"/>
          </a:xfrm>
          <a:prstGeom prst="rect">
            <a:avLst/>
          </a:prstGeom>
          <a:solidFill>
            <a:schemeClr val="bg1"/>
          </a:solidFill>
          <a:ln w="76200" cap="flat">
            <a:solidFill>
              <a:schemeClr val="bg1">
                <a:lumMod val="20000"/>
                <a:lumOff val="80000"/>
              </a:schemeClr>
            </a:solidFill>
          </a:ln>
        </p:spPr>
      </p:pic>
    </p:spTree>
    <p:extLst>
      <p:ext uri="{BB962C8B-B14F-4D97-AF65-F5344CB8AC3E}">
        <p14:creationId xmlns:p14="http://schemas.microsoft.com/office/powerpoint/2010/main" val="288305757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1000" fill="hold"/>
                                        <p:tgtEl>
                                          <p:spTgt spid="9218"/>
                                        </p:tgtEl>
                                        <p:attrNameLst>
                                          <p:attrName>ppt_w</p:attrName>
                                        </p:attrNameLst>
                                      </p:cBhvr>
                                      <p:tavLst>
                                        <p:tav tm="0">
                                          <p:val>
                                            <p:fltVal val="0"/>
                                          </p:val>
                                        </p:tav>
                                        <p:tav tm="100000">
                                          <p:val>
                                            <p:strVal val="#ppt_w"/>
                                          </p:val>
                                        </p:tav>
                                      </p:tavLst>
                                    </p:anim>
                                    <p:anim calcmode="lin" valueType="num">
                                      <p:cBhvr>
                                        <p:cTn id="8" dur="1000" fill="hold"/>
                                        <p:tgtEl>
                                          <p:spTgt spid="9218"/>
                                        </p:tgtEl>
                                        <p:attrNameLst>
                                          <p:attrName>ppt_h</p:attrName>
                                        </p:attrNameLst>
                                      </p:cBhvr>
                                      <p:tavLst>
                                        <p:tav tm="0">
                                          <p:val>
                                            <p:fltVal val="0"/>
                                          </p:val>
                                        </p:tav>
                                        <p:tav tm="100000">
                                          <p:val>
                                            <p:strVal val="#ppt_h"/>
                                          </p:val>
                                        </p:tav>
                                      </p:tavLst>
                                    </p:anim>
                                    <p:anim calcmode="lin" valueType="num">
                                      <p:cBhvr>
                                        <p:cTn id="9" dur="1000" fill="hold"/>
                                        <p:tgtEl>
                                          <p:spTgt spid="9218"/>
                                        </p:tgtEl>
                                        <p:attrNameLst>
                                          <p:attrName>style.rotation</p:attrName>
                                        </p:attrNameLst>
                                      </p:cBhvr>
                                      <p:tavLst>
                                        <p:tav tm="0">
                                          <p:val>
                                            <p:fltVal val="90"/>
                                          </p:val>
                                        </p:tav>
                                        <p:tav tm="100000">
                                          <p:val>
                                            <p:fltVal val="0"/>
                                          </p:val>
                                        </p:tav>
                                      </p:tavLst>
                                    </p:anim>
                                    <p:animEffect transition="in" filter="fade">
                                      <p:cBhvr>
                                        <p:cTn id="10" dur="1000"/>
                                        <p:tgtEl>
                                          <p:spTgt spid="9218"/>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2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147">
                                            <p:bg/>
                                          </p:spTgt>
                                        </p:tgtEl>
                                        <p:attrNameLst>
                                          <p:attrName>style.visibility</p:attrName>
                                        </p:attrNameLst>
                                      </p:cBhvr>
                                      <p:to>
                                        <p:strVal val="visible"/>
                                      </p:to>
                                    </p:set>
                                    <p:animEffect transition="in" filter="wheel(1)">
                                      <p:cBhvr>
                                        <p:cTn id="19" dur="2000"/>
                                        <p:tgtEl>
                                          <p:spTgt spid="147">
                                            <p:bg/>
                                          </p:spTgt>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147">
                                            <p:txEl>
                                              <p:pRg st="0" end="0"/>
                                            </p:txEl>
                                          </p:spTgt>
                                        </p:tgtEl>
                                        <p:attrNameLst>
                                          <p:attrName>style.visibility</p:attrName>
                                        </p:attrNameLst>
                                      </p:cBhvr>
                                      <p:to>
                                        <p:strVal val="visible"/>
                                      </p:to>
                                    </p:set>
                                    <p:animEffect transition="in" filter="wheel(1)">
                                      <p:cBhvr>
                                        <p:cTn id="24" dur="2000"/>
                                        <p:tgtEl>
                                          <p:spTgt spid="147">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147">
                                            <p:txEl>
                                              <p:pRg st="1" end="1"/>
                                            </p:txEl>
                                          </p:spTgt>
                                        </p:tgtEl>
                                        <p:attrNameLst>
                                          <p:attrName>style.visibility</p:attrName>
                                        </p:attrNameLst>
                                      </p:cBhvr>
                                      <p:to>
                                        <p:strVal val="visible"/>
                                      </p:to>
                                    </p:set>
                                    <p:animEffect transition="in" filter="wheel(1)">
                                      <p:cBhvr>
                                        <p:cTn id="29" dur="2000"/>
                                        <p:tgtEl>
                                          <p:spTgt spid="147">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grpId="0" nodeType="clickEffect">
                                  <p:stCondLst>
                                    <p:cond delay="0"/>
                                  </p:stCondLst>
                                  <p:childTnLst>
                                    <p:set>
                                      <p:cBhvr>
                                        <p:cTn id="33" dur="1" fill="hold">
                                          <p:stCondLst>
                                            <p:cond delay="0"/>
                                          </p:stCondLst>
                                        </p:cTn>
                                        <p:tgtEl>
                                          <p:spTgt spid="147">
                                            <p:txEl>
                                              <p:pRg st="2" end="2"/>
                                            </p:txEl>
                                          </p:spTgt>
                                        </p:tgtEl>
                                        <p:attrNameLst>
                                          <p:attrName>style.visibility</p:attrName>
                                        </p:attrNameLst>
                                      </p:cBhvr>
                                      <p:to>
                                        <p:strVal val="visible"/>
                                      </p:to>
                                    </p:set>
                                    <p:animEffect transition="in" filter="wheel(1)">
                                      <p:cBhvr>
                                        <p:cTn id="34" dur="2000"/>
                                        <p:tgtEl>
                                          <p:spTgt spid="147">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grpId="0" nodeType="clickEffect">
                                  <p:stCondLst>
                                    <p:cond delay="0"/>
                                  </p:stCondLst>
                                  <p:childTnLst>
                                    <p:set>
                                      <p:cBhvr>
                                        <p:cTn id="38" dur="1" fill="hold">
                                          <p:stCondLst>
                                            <p:cond delay="0"/>
                                          </p:stCondLst>
                                        </p:cTn>
                                        <p:tgtEl>
                                          <p:spTgt spid="147">
                                            <p:txEl>
                                              <p:pRg st="3" end="3"/>
                                            </p:txEl>
                                          </p:spTgt>
                                        </p:tgtEl>
                                        <p:attrNameLst>
                                          <p:attrName>style.visibility</p:attrName>
                                        </p:attrNameLst>
                                      </p:cBhvr>
                                      <p:to>
                                        <p:strVal val="visible"/>
                                      </p:to>
                                    </p:set>
                                    <p:animEffect transition="in" filter="wheel(1)">
                                      <p:cBhvr>
                                        <p:cTn id="39" dur="2000"/>
                                        <p:tgtEl>
                                          <p:spTgt spid="147">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147">
                                            <p:txEl>
                                              <p:pRg st="4" end="4"/>
                                            </p:txEl>
                                          </p:spTgt>
                                        </p:tgtEl>
                                        <p:attrNameLst>
                                          <p:attrName>style.visibility</p:attrName>
                                        </p:attrNameLst>
                                      </p:cBhvr>
                                      <p:to>
                                        <p:strVal val="visible"/>
                                      </p:to>
                                    </p:set>
                                    <p:animEffect transition="in" filter="wheel(1)">
                                      <p:cBhvr>
                                        <p:cTn id="44" dur="2000"/>
                                        <p:tgtEl>
                                          <p:spTgt spid="147">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grpId="0" nodeType="clickEffect">
                                  <p:stCondLst>
                                    <p:cond delay="0"/>
                                  </p:stCondLst>
                                  <p:childTnLst>
                                    <p:set>
                                      <p:cBhvr>
                                        <p:cTn id="48" dur="1" fill="hold">
                                          <p:stCondLst>
                                            <p:cond delay="0"/>
                                          </p:stCondLst>
                                        </p:cTn>
                                        <p:tgtEl>
                                          <p:spTgt spid="147">
                                            <p:txEl>
                                              <p:pRg st="5" end="5"/>
                                            </p:txEl>
                                          </p:spTgt>
                                        </p:tgtEl>
                                        <p:attrNameLst>
                                          <p:attrName>style.visibility</p:attrName>
                                        </p:attrNameLst>
                                      </p:cBhvr>
                                      <p:to>
                                        <p:strVal val="visible"/>
                                      </p:to>
                                    </p:set>
                                    <p:animEffect transition="in" filter="wheel(1)">
                                      <p:cBhvr>
                                        <p:cTn id="49" dur="2000"/>
                                        <p:tgtEl>
                                          <p:spTgt spid="147">
                                            <p:txEl>
                                              <p:pRg st="5" end="5"/>
                                            </p:txEl>
                                          </p:spTgt>
                                        </p:tgtEl>
                                      </p:cBhvr>
                                    </p:animEffect>
                                  </p:childTnLst>
                                </p:cTn>
                              </p:par>
                              <p:par>
                                <p:cTn id="50" presetID="21" presetClass="entr" presetSubtype="1" fill="hold" grpId="0" nodeType="withEffect">
                                  <p:stCondLst>
                                    <p:cond delay="0"/>
                                  </p:stCondLst>
                                  <p:childTnLst>
                                    <p:set>
                                      <p:cBhvr>
                                        <p:cTn id="51" dur="1" fill="hold">
                                          <p:stCondLst>
                                            <p:cond delay="0"/>
                                          </p:stCondLst>
                                        </p:cTn>
                                        <p:tgtEl>
                                          <p:spTgt spid="147">
                                            <p:txEl>
                                              <p:pRg st="6" end="6"/>
                                            </p:txEl>
                                          </p:spTgt>
                                        </p:tgtEl>
                                        <p:attrNameLst>
                                          <p:attrName>style.visibility</p:attrName>
                                        </p:attrNameLst>
                                      </p:cBhvr>
                                      <p:to>
                                        <p:strVal val="visible"/>
                                      </p:to>
                                    </p:set>
                                    <p:animEffect transition="in" filter="wheel(1)">
                                      <p:cBhvr>
                                        <p:cTn id="52" dur="2000"/>
                                        <p:tgtEl>
                                          <p:spTgt spid="1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nimBg="1"/>
      <p:bldP spid="147" grpId="0" uiExpand="1"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20" y="244715"/>
            <a:ext cx="8435280" cy="1392799"/>
          </a:xfrm>
          <a:solidFill>
            <a:schemeClr val="bg1"/>
          </a:solidFill>
          <a:ln w="76200" cap="flat">
            <a:solidFill>
              <a:schemeClr val="bg1">
                <a:lumMod val="20000"/>
                <a:lumOff val="80000"/>
              </a:schemeClr>
            </a:solidFill>
          </a:ln>
        </p:spPr>
        <p:txBody>
          <a:bodyPr vert="horz" wrap="square" lIns="91440" tIns="45720" rIns="91440" bIns="45720" numCol="1" anchor="ctr" anchorCtr="0" compatLnSpc="1">
            <a:prstTxWarp prst="textNoShape">
              <a:avLst/>
            </a:prstTxWarp>
          </a:bodyPr>
          <a:lstStyle/>
          <a:p>
            <a:pPr>
              <a:spcBef>
                <a:spcPct val="0"/>
              </a:spcBef>
            </a:pPr>
            <a:r>
              <a:rPr lang="es-ES" altLang="es-ES" sz="3600" b="1" i="1" dirty="0" err="1">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Zigbee</a:t>
            </a:r>
            <a:r>
              <a:rPr lang="es-ES" altLang="es-ES" sz="3600" b="1" i="1" dirty="0">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  </a:t>
            </a:r>
            <a:endParaRPr lang="es-ES" sz="3600" b="1" i="1" dirty="0">
              <a:solidFill>
                <a:schemeClr val="accent6">
                  <a:lumMod val="10000"/>
                  <a:lumOff val="90000"/>
                </a:schemeClr>
              </a:solidFill>
              <a:effectLst>
                <a:outerShdw blurRad="38100" dist="38100" dir="2700000" algn="tl">
                  <a:srgbClr val="000000"/>
                </a:outerShdw>
              </a:effectLst>
              <a:latin typeface="Arial" charset="0"/>
            </a:endParaRPr>
          </a:p>
        </p:txBody>
      </p:sp>
      <p:pic>
        <p:nvPicPr>
          <p:cNvPr id="30722" name="Picture 2" descr="Zigbee, Comunicación para Dispositivos | SG Buz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764" y="1844824"/>
            <a:ext cx="7128792" cy="4859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4010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hape 162"/>
          <p:cNvSpPr txBox="1">
            <a:spLocks noGrp="1"/>
          </p:cNvSpPr>
          <p:nvPr>
            <p:ph type="title"/>
          </p:nvPr>
        </p:nvSpPr>
        <p:spPr>
          <a:xfrm>
            <a:off x="251520" y="281782"/>
            <a:ext cx="8472365" cy="1044575"/>
          </a:xfrm>
          <a:solidFill>
            <a:schemeClr val="bg1"/>
          </a:solidFill>
          <a:ln w="76200" cap="flat">
            <a:solidFill>
              <a:schemeClr val="bg1">
                <a:lumMod val="20000"/>
                <a:lumOff val="80000"/>
              </a:schemeClr>
            </a:solidFill>
          </a:ln>
        </p:spPr>
        <p:txBody>
          <a:bodyPr vert="horz" wrap="square" lIns="91440" tIns="45720" rIns="91440" bIns="45720" numCol="1" anchor="ctr" anchorCtr="0" compatLnSpc="1">
            <a:prstTxWarp prst="textNoShape">
              <a:avLst/>
            </a:prstTxWarp>
          </a:bodyPr>
          <a:lstStyle/>
          <a:p>
            <a:pPr>
              <a:spcBef>
                <a:spcPct val="0"/>
              </a:spcBef>
            </a:pPr>
            <a:r>
              <a:rPr lang="es-ES" altLang="es-ES" sz="3600" b="1" i="1" dirty="0">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Topologías - </a:t>
            </a:r>
            <a:r>
              <a:rPr lang="es-ES" altLang="es-ES" sz="3600" b="1" i="1" dirty="0" err="1">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Zigbee</a:t>
            </a:r>
            <a:endParaRPr lang="es-ES" altLang="es-ES" sz="3600" b="1" i="1" dirty="0">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endParaRPr>
          </a:p>
        </p:txBody>
      </p:sp>
      <p:grpSp>
        <p:nvGrpSpPr>
          <p:cNvPr id="3" name="Grupo 2"/>
          <p:cNvGrpSpPr/>
          <p:nvPr/>
        </p:nvGrpSpPr>
        <p:grpSpPr>
          <a:xfrm>
            <a:off x="513058" y="4042569"/>
            <a:ext cx="2097510" cy="2406650"/>
            <a:chOff x="513058" y="4042569"/>
            <a:chExt cx="2097510" cy="2406650"/>
          </a:xfrm>
        </p:grpSpPr>
        <p:pic>
          <p:nvPicPr>
            <p:cNvPr id="11267" name="Shape 163"/>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l="47263"/>
            <a:stretch>
              <a:fillRect/>
            </a:stretch>
          </p:blipFill>
          <p:spPr bwMode="auto">
            <a:xfrm>
              <a:off x="513058" y="4504532"/>
              <a:ext cx="2097510" cy="19446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1270" name="Shape 166"/>
            <p:cNvSpPr txBox="1">
              <a:spLocks noChangeArrowheads="1"/>
            </p:cNvSpPr>
            <p:nvPr/>
          </p:nvSpPr>
          <p:spPr bwMode="auto">
            <a:xfrm>
              <a:off x="596613" y="4042569"/>
              <a:ext cx="1930399"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s-ES" altLang="es-ES" sz="2400" dirty="0">
                  <a:solidFill>
                    <a:schemeClr val="tx1"/>
                  </a:solidFill>
                  <a:sym typeface="Georgia" panose="02040502050405020303" pitchFamily="18" charset="0"/>
                </a:rPr>
                <a:t>Estrella	</a:t>
              </a:r>
            </a:p>
          </p:txBody>
        </p:sp>
      </p:grpSp>
      <p:grpSp>
        <p:nvGrpSpPr>
          <p:cNvPr id="5" name="Grupo 4"/>
          <p:cNvGrpSpPr/>
          <p:nvPr/>
        </p:nvGrpSpPr>
        <p:grpSpPr>
          <a:xfrm>
            <a:off x="6588224" y="4032560"/>
            <a:ext cx="1930400" cy="2440748"/>
            <a:chOff x="6588224" y="4032560"/>
            <a:chExt cx="1930400" cy="2440748"/>
          </a:xfrm>
        </p:grpSpPr>
        <p:pic>
          <p:nvPicPr>
            <p:cNvPr id="11268" name="Shape 164"/>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l="46512"/>
            <a:stretch>
              <a:fillRect/>
            </a:stretch>
          </p:blipFill>
          <p:spPr bwMode="auto">
            <a:xfrm>
              <a:off x="6588224" y="4555608"/>
              <a:ext cx="1930400" cy="1917700"/>
            </a:xfrm>
            <a:prstGeom prst="rect">
              <a:avLst/>
            </a:prstGeom>
            <a:solidFill>
              <a:schemeClr val="tx1"/>
            </a:solidFill>
            <a:ln>
              <a:noFill/>
            </a:ln>
          </p:spPr>
        </p:pic>
        <p:sp>
          <p:nvSpPr>
            <p:cNvPr id="11271" name="Shape 167"/>
            <p:cNvSpPr txBox="1">
              <a:spLocks noChangeArrowheads="1"/>
            </p:cNvSpPr>
            <p:nvPr/>
          </p:nvSpPr>
          <p:spPr bwMode="auto">
            <a:xfrm>
              <a:off x="6996026" y="4032560"/>
              <a:ext cx="11507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s-ES" altLang="es-ES" sz="2400" dirty="0">
                  <a:solidFill>
                    <a:schemeClr val="tx1"/>
                  </a:solidFill>
                  <a:sym typeface="Georgia" panose="02040502050405020303" pitchFamily="18" charset="0"/>
                </a:rPr>
                <a:t>Malla</a:t>
              </a:r>
            </a:p>
          </p:txBody>
        </p:sp>
      </p:grpSp>
      <p:grpSp>
        <p:nvGrpSpPr>
          <p:cNvPr id="4" name="Grupo 3"/>
          <p:cNvGrpSpPr/>
          <p:nvPr/>
        </p:nvGrpSpPr>
        <p:grpSpPr>
          <a:xfrm>
            <a:off x="3508572" y="4081773"/>
            <a:ext cx="2014537" cy="2357437"/>
            <a:chOff x="3508572" y="4081773"/>
            <a:chExt cx="2014537" cy="2357437"/>
          </a:xfrm>
        </p:grpSpPr>
        <p:pic>
          <p:nvPicPr>
            <p:cNvPr id="11269" name="Shape 165"/>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l="43787" r="1183"/>
            <a:stretch>
              <a:fillRect/>
            </a:stretch>
          </p:blipFill>
          <p:spPr bwMode="auto">
            <a:xfrm>
              <a:off x="3508572" y="4494522"/>
              <a:ext cx="2014537" cy="1944688"/>
            </a:xfrm>
            <a:prstGeom prst="rect">
              <a:avLst/>
            </a:prstGeom>
            <a:solidFill>
              <a:schemeClr val="tx1"/>
            </a:solidFill>
            <a:ln>
              <a:noFill/>
            </a:ln>
          </p:spPr>
        </p:pic>
        <p:sp>
          <p:nvSpPr>
            <p:cNvPr id="11272" name="Shape 168"/>
            <p:cNvSpPr txBox="1">
              <a:spLocks noChangeArrowheads="1"/>
            </p:cNvSpPr>
            <p:nvPr/>
          </p:nvSpPr>
          <p:spPr bwMode="auto">
            <a:xfrm>
              <a:off x="3924489" y="4081773"/>
              <a:ext cx="11715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s-ES" altLang="es-ES" sz="2400" dirty="0">
                  <a:solidFill>
                    <a:schemeClr val="tx1"/>
                  </a:solidFill>
                  <a:sym typeface="Georgia" panose="02040502050405020303" pitchFamily="18" charset="0"/>
                </a:rPr>
                <a:t>Árbol</a:t>
              </a:r>
            </a:p>
          </p:txBody>
        </p:sp>
      </p:grpSp>
      <p:pic>
        <p:nvPicPr>
          <p:cNvPr id="2" name="Imagen 1"/>
          <p:cNvPicPr>
            <a:picLocks noChangeAspect="1"/>
          </p:cNvPicPr>
          <p:nvPr/>
        </p:nvPicPr>
        <p:blipFill>
          <a:blip r:embed="rId6"/>
          <a:stretch>
            <a:fillRect/>
          </a:stretch>
        </p:blipFill>
        <p:spPr>
          <a:xfrm>
            <a:off x="1907704" y="1479860"/>
            <a:ext cx="5328591" cy="2381187"/>
          </a:xfrm>
          <a:prstGeom prst="rect">
            <a:avLst/>
          </a:prstGeom>
          <a:solidFill>
            <a:schemeClr val="bg1"/>
          </a:solidFill>
          <a:ln w="76200" cap="flat">
            <a:solidFill>
              <a:schemeClr val="bg1">
                <a:lumMod val="20000"/>
                <a:lumOff val="80000"/>
              </a:schemeClr>
            </a:solidFill>
          </a:ln>
        </p:spPr>
      </p:pic>
    </p:spTree>
    <p:extLst>
      <p:ext uri="{BB962C8B-B14F-4D97-AF65-F5344CB8AC3E}">
        <p14:creationId xmlns:p14="http://schemas.microsoft.com/office/powerpoint/2010/main" val="38390244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1"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p:cTn id="7" dur="500" fill="hold"/>
                                        <p:tgtEl>
                                          <p:spTgt spid="11266"/>
                                        </p:tgtEl>
                                        <p:attrNameLst>
                                          <p:attrName>ppt_w</p:attrName>
                                        </p:attrNameLst>
                                      </p:cBhvr>
                                      <p:tavLst>
                                        <p:tav tm="0">
                                          <p:val>
                                            <p:fltVal val="0"/>
                                          </p:val>
                                        </p:tav>
                                        <p:tav tm="100000">
                                          <p:val>
                                            <p:strVal val="#ppt_w"/>
                                          </p:val>
                                        </p:tav>
                                      </p:tavLst>
                                    </p:anim>
                                    <p:anim calcmode="lin" valueType="num">
                                      <p:cBhvr>
                                        <p:cTn id="8" dur="500" fill="hold"/>
                                        <p:tgtEl>
                                          <p:spTgt spid="11266"/>
                                        </p:tgtEl>
                                        <p:attrNameLst>
                                          <p:attrName>ppt_h</p:attrName>
                                        </p:attrNameLst>
                                      </p:cBhvr>
                                      <p:tavLst>
                                        <p:tav tm="0">
                                          <p:val>
                                            <p:fltVal val="0"/>
                                          </p:val>
                                        </p:tav>
                                        <p:tav tm="100000">
                                          <p:val>
                                            <p:strVal val="#ppt_h"/>
                                          </p:val>
                                        </p:tav>
                                      </p:tavLst>
                                    </p:anim>
                                    <p:animEffect transition="in" filter="fade">
                                      <p:cBhvr>
                                        <p:cTn id="9" dur="500"/>
                                        <p:tgtEl>
                                          <p:spTgt spid="11266"/>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fltVal val="0"/>
                                          </p:val>
                                        </p:tav>
                                        <p:tav tm="100000">
                                          <p:val>
                                            <p:strVal val="#ppt_w"/>
                                          </p:val>
                                        </p:tav>
                                      </p:tavLst>
                                    </p:anim>
                                    <p:anim calcmode="lin" valueType="num">
                                      <p:cBhvr>
                                        <p:cTn id="15" dur="1000" fill="hold"/>
                                        <p:tgtEl>
                                          <p:spTgt spid="2"/>
                                        </p:tgtEl>
                                        <p:attrNameLst>
                                          <p:attrName>ppt_h</p:attrName>
                                        </p:attrNameLst>
                                      </p:cBhvr>
                                      <p:tavLst>
                                        <p:tav tm="0">
                                          <p:val>
                                            <p:fltVal val="0"/>
                                          </p:val>
                                        </p:tav>
                                        <p:tav tm="100000">
                                          <p:val>
                                            <p:strVal val="#ppt_h"/>
                                          </p:val>
                                        </p:tav>
                                      </p:tavLst>
                                    </p:anim>
                                    <p:anim calcmode="lin" valueType="num">
                                      <p:cBhvr>
                                        <p:cTn id="16" dur="1000" fill="hold"/>
                                        <p:tgtEl>
                                          <p:spTgt spid="2"/>
                                        </p:tgtEl>
                                        <p:attrNameLst>
                                          <p:attrName>style.rotation</p:attrName>
                                        </p:attrNameLst>
                                      </p:cBhvr>
                                      <p:tavLst>
                                        <p:tav tm="0">
                                          <p:val>
                                            <p:fltVal val="90"/>
                                          </p:val>
                                        </p:tav>
                                        <p:tav tm="100000">
                                          <p:val>
                                            <p:fltVal val="0"/>
                                          </p:val>
                                        </p:tav>
                                      </p:tavLst>
                                    </p:anim>
                                    <p:animEffect transition="in" filter="fade">
                                      <p:cBhvr>
                                        <p:cTn id="17" dur="1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500" fill="hold"/>
                                        <p:tgtEl>
                                          <p:spTgt spid="3"/>
                                        </p:tgtEl>
                                        <p:attrNameLst>
                                          <p:attrName>ppt_w</p:attrName>
                                        </p:attrNameLst>
                                      </p:cBhvr>
                                      <p:tavLst>
                                        <p:tav tm="0">
                                          <p:val>
                                            <p:fltVal val="0"/>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animEffect transition="in" filter="fad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p:cTn id="29" dur="500" fill="hold"/>
                                        <p:tgtEl>
                                          <p:spTgt spid="4"/>
                                        </p:tgtEl>
                                        <p:attrNameLst>
                                          <p:attrName>ppt_w</p:attrName>
                                        </p:attrNameLst>
                                      </p:cBhvr>
                                      <p:tavLst>
                                        <p:tav tm="0">
                                          <p:val>
                                            <p:fltVal val="0"/>
                                          </p:val>
                                        </p:tav>
                                        <p:tav tm="100000">
                                          <p:val>
                                            <p:strVal val="#ppt_w"/>
                                          </p:val>
                                        </p:tav>
                                      </p:tavLst>
                                    </p:anim>
                                    <p:anim calcmode="lin" valueType="num">
                                      <p:cBhvr>
                                        <p:cTn id="30" dur="500" fill="hold"/>
                                        <p:tgtEl>
                                          <p:spTgt spid="4"/>
                                        </p:tgtEl>
                                        <p:attrNameLst>
                                          <p:attrName>ppt_h</p:attrName>
                                        </p:attrNameLst>
                                      </p:cBhvr>
                                      <p:tavLst>
                                        <p:tav tm="0">
                                          <p:val>
                                            <p:fltVal val="0"/>
                                          </p:val>
                                        </p:tav>
                                        <p:tav tm="100000">
                                          <p:val>
                                            <p:strVal val="#ppt_h"/>
                                          </p:val>
                                        </p:tav>
                                      </p:tavLst>
                                    </p:anim>
                                    <p:animEffect transition="in" filter="fade">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500" fill="hold"/>
                                        <p:tgtEl>
                                          <p:spTgt spid="5"/>
                                        </p:tgtEl>
                                        <p:attrNameLst>
                                          <p:attrName>ppt_w</p:attrName>
                                        </p:attrNameLst>
                                      </p:cBhvr>
                                      <p:tavLst>
                                        <p:tav tm="0">
                                          <p:val>
                                            <p:fltVal val="0"/>
                                          </p:val>
                                        </p:tav>
                                        <p:tav tm="100000">
                                          <p:val>
                                            <p:strVal val="#ppt_w"/>
                                          </p:val>
                                        </p:tav>
                                      </p:tavLst>
                                    </p:anim>
                                    <p:anim calcmode="lin" valueType="num">
                                      <p:cBhvr>
                                        <p:cTn id="37" dur="500" fill="hold"/>
                                        <p:tgtEl>
                                          <p:spTgt spid="5"/>
                                        </p:tgtEl>
                                        <p:attrNameLst>
                                          <p:attrName>ppt_h</p:attrName>
                                        </p:attrNameLst>
                                      </p:cBhvr>
                                      <p:tavLst>
                                        <p:tav tm="0">
                                          <p:val>
                                            <p:fltVal val="0"/>
                                          </p:val>
                                        </p:tav>
                                        <p:tav tm="100000">
                                          <p:val>
                                            <p:strVal val="#ppt_h"/>
                                          </p:val>
                                        </p:tav>
                                      </p:tavLst>
                                    </p:anim>
                                    <p:animEffect transition="in" filter="fade">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hape 153"/>
          <p:cNvSpPr txBox="1">
            <a:spLocks noGrp="1"/>
          </p:cNvSpPr>
          <p:nvPr>
            <p:ph type="title"/>
          </p:nvPr>
        </p:nvSpPr>
        <p:spPr>
          <a:xfrm>
            <a:off x="323528" y="220754"/>
            <a:ext cx="8229600" cy="1044575"/>
          </a:xfrm>
          <a:solidFill>
            <a:schemeClr val="bg1"/>
          </a:solidFill>
          <a:ln w="76200" cap="flat">
            <a:solidFill>
              <a:schemeClr val="bg1">
                <a:lumMod val="20000"/>
                <a:lumOff val="80000"/>
              </a:schemeClr>
            </a:solidFill>
          </a:ln>
        </p:spPr>
        <p:txBody>
          <a:bodyPr vert="horz" wrap="square" lIns="91440" tIns="45720" rIns="91440" bIns="45720" numCol="1" anchor="ctr" anchorCtr="0" compatLnSpc="1">
            <a:prstTxWarp prst="textNoShape">
              <a:avLst/>
            </a:prstTxWarp>
          </a:bodyPr>
          <a:lstStyle/>
          <a:p>
            <a:pPr>
              <a:spcBef>
                <a:spcPct val="0"/>
              </a:spcBef>
            </a:pPr>
            <a:r>
              <a:rPr lang="es-ES" altLang="es-ES" sz="3600" b="1" i="1" dirty="0">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Dispositivos- </a:t>
            </a:r>
            <a:r>
              <a:rPr lang="es-ES" altLang="es-ES" sz="3600" b="1" i="1" dirty="0" err="1">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Zigbee</a:t>
            </a:r>
            <a:r>
              <a:rPr lang="es-ES" altLang="es-ES" sz="3600" b="1" i="1" dirty="0">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 </a:t>
            </a:r>
          </a:p>
        </p:txBody>
      </p:sp>
      <p:sp>
        <p:nvSpPr>
          <p:cNvPr id="154" name="Shape 154"/>
          <p:cNvSpPr txBox="1">
            <a:spLocks noGrp="1"/>
          </p:cNvSpPr>
          <p:nvPr>
            <p:ph type="body" idx="1"/>
          </p:nvPr>
        </p:nvSpPr>
        <p:spPr>
          <a:xfrm>
            <a:off x="323528" y="1484784"/>
            <a:ext cx="8496944" cy="5040560"/>
          </a:xfrm>
          <a:solidFill>
            <a:schemeClr val="bg1"/>
          </a:solidFill>
          <a:ln w="76200" cap="flat">
            <a:solidFill>
              <a:schemeClr val="bg1">
                <a:lumMod val="20000"/>
                <a:lumOff val="80000"/>
              </a:schemeClr>
            </a:solidFill>
          </a:ln>
        </p:spPr>
        <p:txBody>
          <a:bodyPr vert="horz" wrap="square" lIns="91440" tIns="45720" rIns="91440" bIns="45720" numCol="1" anchor="t" anchorCtr="0" compatLnSpc="1">
            <a:prstTxWarp prst="textNoShape">
              <a:avLst/>
            </a:prstTxWarp>
          </a:bodyPr>
          <a:lstStyle/>
          <a:p>
            <a:pPr algn="just">
              <a:lnSpc>
                <a:spcPct val="90000"/>
              </a:lnSpc>
              <a:spcBef>
                <a:spcPct val="20000"/>
              </a:spcBef>
              <a:buFont typeface="Wingdings" panose="05000000000000000000" pitchFamily="2" charset="2"/>
              <a:buChar char="v"/>
            </a:pPr>
            <a:r>
              <a:rPr lang="es" sz="2800" b="1" i="1" dirty="0">
                <a:effectLst>
                  <a:outerShdw blurRad="38100" dist="38100" dir="2700000" algn="tl">
                    <a:srgbClr val="000000"/>
                  </a:outerShdw>
                </a:effectLst>
                <a:latin typeface="Arial" charset="0"/>
                <a:sym typeface="Georgia"/>
              </a:rPr>
              <a:t>Coordinador de Zigbee.</a:t>
            </a:r>
          </a:p>
          <a:p>
            <a:pPr algn="just">
              <a:lnSpc>
                <a:spcPct val="90000"/>
              </a:lnSpc>
              <a:spcBef>
                <a:spcPct val="20000"/>
              </a:spcBef>
              <a:buFont typeface="Wingdings" panose="05000000000000000000" pitchFamily="2" charset="2"/>
              <a:buChar char="v"/>
            </a:pPr>
            <a:endParaRPr sz="2800" b="1" i="1" dirty="0">
              <a:effectLst>
                <a:outerShdw blurRad="38100" dist="38100" dir="2700000" algn="tl">
                  <a:srgbClr val="000000"/>
                </a:outerShdw>
              </a:effectLst>
              <a:latin typeface="Arial" charset="0"/>
              <a:sym typeface="Georgia"/>
            </a:endParaRPr>
          </a:p>
          <a:p>
            <a:pPr algn="just">
              <a:lnSpc>
                <a:spcPct val="90000"/>
              </a:lnSpc>
              <a:spcBef>
                <a:spcPct val="20000"/>
              </a:spcBef>
              <a:buFont typeface="Wingdings" panose="05000000000000000000" pitchFamily="2" charset="2"/>
              <a:buChar char="v"/>
            </a:pPr>
            <a:r>
              <a:rPr lang="es" sz="2800" b="1" i="1" dirty="0">
                <a:effectLst>
                  <a:outerShdw blurRad="38100" dist="38100" dir="2700000" algn="tl">
                    <a:srgbClr val="000000"/>
                  </a:outerShdw>
                </a:effectLst>
                <a:latin typeface="Arial" charset="0"/>
                <a:sym typeface="Georgia"/>
              </a:rPr>
              <a:t>Routers Zigbee.</a:t>
            </a:r>
          </a:p>
          <a:p>
            <a:pPr algn="just">
              <a:lnSpc>
                <a:spcPct val="90000"/>
              </a:lnSpc>
              <a:spcBef>
                <a:spcPct val="20000"/>
              </a:spcBef>
              <a:buFont typeface="Wingdings" panose="05000000000000000000" pitchFamily="2" charset="2"/>
              <a:buChar char="v"/>
            </a:pPr>
            <a:endParaRPr sz="2800" b="1" i="1" dirty="0">
              <a:effectLst>
                <a:outerShdw blurRad="38100" dist="38100" dir="2700000" algn="tl">
                  <a:srgbClr val="000000"/>
                </a:outerShdw>
              </a:effectLst>
              <a:latin typeface="Arial" charset="0"/>
              <a:sym typeface="Georgia"/>
            </a:endParaRPr>
          </a:p>
          <a:p>
            <a:pPr algn="just">
              <a:lnSpc>
                <a:spcPct val="90000"/>
              </a:lnSpc>
              <a:spcBef>
                <a:spcPct val="20000"/>
              </a:spcBef>
              <a:buFont typeface="Wingdings" panose="05000000000000000000" pitchFamily="2" charset="2"/>
              <a:buChar char="v"/>
            </a:pPr>
            <a:r>
              <a:rPr lang="es" sz="2800" b="1" i="1" dirty="0">
                <a:effectLst>
                  <a:outerShdw blurRad="38100" dist="38100" dir="2700000" algn="tl">
                    <a:srgbClr val="000000"/>
                  </a:outerShdw>
                </a:effectLst>
                <a:latin typeface="Arial" charset="0"/>
                <a:sym typeface="Georgia"/>
              </a:rPr>
              <a:t>Dispositivo Final.</a:t>
            </a:r>
          </a:p>
          <a:p>
            <a:pPr algn="just">
              <a:lnSpc>
                <a:spcPct val="90000"/>
              </a:lnSpc>
              <a:spcBef>
                <a:spcPct val="20000"/>
              </a:spcBef>
              <a:buFont typeface="Wingdings" panose="05000000000000000000" pitchFamily="2" charset="2"/>
              <a:buChar char="v"/>
            </a:pPr>
            <a:endParaRPr sz="2800" b="1" i="1" dirty="0">
              <a:effectLst>
                <a:outerShdw blurRad="38100" dist="38100" dir="2700000" algn="tl">
                  <a:srgbClr val="000000"/>
                </a:outerShdw>
              </a:effectLst>
              <a:latin typeface="Arial" charset="0"/>
              <a:sym typeface="Georgia"/>
            </a:endParaRPr>
          </a:p>
          <a:p>
            <a:pPr lvl="1" algn="just">
              <a:lnSpc>
                <a:spcPct val="90000"/>
              </a:lnSpc>
              <a:spcBef>
                <a:spcPct val="20000"/>
              </a:spcBef>
              <a:buFont typeface="Wingdings" panose="05000000000000000000" pitchFamily="2" charset="2"/>
              <a:buChar char="v"/>
            </a:pPr>
            <a:r>
              <a:rPr lang="es" b="1" i="1" dirty="0">
                <a:solidFill>
                  <a:schemeClr val="accent2">
                    <a:lumMod val="10000"/>
                    <a:lumOff val="90000"/>
                  </a:schemeClr>
                </a:solidFill>
                <a:effectLst>
                  <a:outerShdw blurRad="38100" dist="38100" dir="2700000" algn="tl">
                    <a:srgbClr val="000000"/>
                  </a:outerShdw>
                </a:effectLst>
                <a:latin typeface="Arial Black" panose="020B0A04020102020204" pitchFamily="34" charset="0"/>
                <a:sym typeface="Georgia"/>
              </a:rPr>
              <a:t>Dispositivo de función completa (FFD).</a:t>
            </a:r>
          </a:p>
          <a:p>
            <a:pPr lvl="1" algn="just">
              <a:lnSpc>
                <a:spcPct val="90000"/>
              </a:lnSpc>
              <a:spcBef>
                <a:spcPct val="20000"/>
              </a:spcBef>
              <a:buFont typeface="Wingdings" panose="05000000000000000000" pitchFamily="2" charset="2"/>
              <a:buChar char="v"/>
            </a:pPr>
            <a:endParaRPr b="1" i="1" dirty="0">
              <a:solidFill>
                <a:schemeClr val="accent2">
                  <a:lumMod val="10000"/>
                  <a:lumOff val="90000"/>
                </a:schemeClr>
              </a:solidFill>
              <a:effectLst>
                <a:outerShdw blurRad="38100" dist="38100" dir="2700000" algn="tl">
                  <a:srgbClr val="000000"/>
                </a:outerShdw>
              </a:effectLst>
              <a:latin typeface="Arial Black" panose="020B0A04020102020204" pitchFamily="34" charset="0"/>
              <a:sym typeface="Georgia"/>
            </a:endParaRPr>
          </a:p>
          <a:p>
            <a:pPr lvl="1" algn="just">
              <a:lnSpc>
                <a:spcPct val="90000"/>
              </a:lnSpc>
              <a:spcBef>
                <a:spcPct val="20000"/>
              </a:spcBef>
              <a:buFont typeface="Wingdings" panose="05000000000000000000" pitchFamily="2" charset="2"/>
              <a:buChar char="v"/>
            </a:pPr>
            <a:r>
              <a:rPr lang="es" b="1" i="1" dirty="0">
                <a:solidFill>
                  <a:schemeClr val="accent2">
                    <a:lumMod val="10000"/>
                    <a:lumOff val="90000"/>
                  </a:schemeClr>
                </a:solidFill>
                <a:effectLst>
                  <a:outerShdw blurRad="38100" dist="38100" dir="2700000" algn="tl">
                    <a:srgbClr val="000000"/>
                  </a:outerShdw>
                </a:effectLst>
                <a:latin typeface="Arial Black" panose="020B0A04020102020204" pitchFamily="34" charset="0"/>
                <a:sym typeface="Georgia"/>
              </a:rPr>
              <a:t>Dispositivo de función reducida (RFD).</a:t>
            </a:r>
          </a:p>
          <a:p>
            <a:pPr algn="just">
              <a:lnSpc>
                <a:spcPct val="90000"/>
              </a:lnSpc>
              <a:spcBef>
                <a:spcPct val="20000"/>
              </a:spcBef>
              <a:buFont typeface="Wingdings" panose="05000000000000000000" pitchFamily="2" charset="2"/>
              <a:buChar char="v"/>
            </a:pPr>
            <a:endParaRPr sz="2800" b="1" i="1" dirty="0">
              <a:effectLst>
                <a:outerShdw blurRad="38100" dist="38100" dir="2700000" algn="tl">
                  <a:srgbClr val="000000"/>
                </a:outerShdw>
              </a:effectLst>
              <a:latin typeface="Arial" charset="0"/>
              <a:sym typeface="Georgia"/>
            </a:endParaRPr>
          </a:p>
          <a:p>
            <a:pPr algn="just">
              <a:lnSpc>
                <a:spcPct val="90000"/>
              </a:lnSpc>
              <a:spcBef>
                <a:spcPct val="20000"/>
              </a:spcBef>
              <a:buFont typeface="Wingdings" panose="05000000000000000000" pitchFamily="2" charset="2"/>
              <a:buChar char="v"/>
            </a:pPr>
            <a:endParaRPr sz="2800" b="1" i="1" dirty="0">
              <a:effectLst>
                <a:outerShdw blurRad="38100" dist="38100" dir="2700000" algn="tl">
                  <a:srgbClr val="000000"/>
                </a:outerShdw>
              </a:effectLst>
              <a:latin typeface="Arial" charset="0"/>
              <a:sym typeface="Georgia"/>
            </a:endParaRPr>
          </a:p>
        </p:txBody>
      </p:sp>
      <p:pic>
        <p:nvPicPr>
          <p:cNvPr id="155" name="Shape 155"/>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62428" y="1676047"/>
            <a:ext cx="17907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7" name="Shape 157"/>
          <p:cNvPicPr preferRelativeResize="0">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56037" y="2204864"/>
            <a:ext cx="1431925"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761093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p:cTn id="7" dur="1000" fill="hold"/>
                                        <p:tgtEl>
                                          <p:spTgt spid="10242"/>
                                        </p:tgtEl>
                                        <p:attrNameLst>
                                          <p:attrName>ppt_w</p:attrName>
                                        </p:attrNameLst>
                                      </p:cBhvr>
                                      <p:tavLst>
                                        <p:tav tm="0">
                                          <p:val>
                                            <p:fltVal val="0"/>
                                          </p:val>
                                        </p:tav>
                                        <p:tav tm="100000">
                                          <p:val>
                                            <p:strVal val="#ppt_w"/>
                                          </p:val>
                                        </p:tav>
                                      </p:tavLst>
                                    </p:anim>
                                    <p:anim calcmode="lin" valueType="num">
                                      <p:cBhvr>
                                        <p:cTn id="8" dur="1000" fill="hold"/>
                                        <p:tgtEl>
                                          <p:spTgt spid="10242"/>
                                        </p:tgtEl>
                                        <p:attrNameLst>
                                          <p:attrName>ppt_h</p:attrName>
                                        </p:attrNameLst>
                                      </p:cBhvr>
                                      <p:tavLst>
                                        <p:tav tm="0">
                                          <p:val>
                                            <p:fltVal val="0"/>
                                          </p:val>
                                        </p:tav>
                                        <p:tav tm="100000">
                                          <p:val>
                                            <p:strVal val="#ppt_h"/>
                                          </p:val>
                                        </p:tav>
                                      </p:tavLst>
                                    </p:anim>
                                    <p:anim calcmode="lin" valueType="num">
                                      <p:cBhvr>
                                        <p:cTn id="9" dur="1000" fill="hold"/>
                                        <p:tgtEl>
                                          <p:spTgt spid="10242"/>
                                        </p:tgtEl>
                                        <p:attrNameLst>
                                          <p:attrName>style.rotation</p:attrName>
                                        </p:attrNameLst>
                                      </p:cBhvr>
                                      <p:tavLst>
                                        <p:tav tm="0">
                                          <p:val>
                                            <p:fltVal val="90"/>
                                          </p:val>
                                        </p:tav>
                                        <p:tav tm="100000">
                                          <p:val>
                                            <p:fltVal val="0"/>
                                          </p:val>
                                        </p:tav>
                                      </p:tavLst>
                                    </p:anim>
                                    <p:animEffect transition="in" filter="fade">
                                      <p:cBhvr>
                                        <p:cTn id="10" dur="1000"/>
                                        <p:tgtEl>
                                          <p:spTgt spid="10242"/>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154">
                                            <p:bg/>
                                          </p:spTgt>
                                        </p:tgtEl>
                                        <p:attrNameLst>
                                          <p:attrName>style.visibility</p:attrName>
                                        </p:attrNameLst>
                                      </p:cBhvr>
                                      <p:to>
                                        <p:strVal val="visible"/>
                                      </p:to>
                                    </p:set>
                                    <p:animEffect transition="in" filter="wheel(1)">
                                      <p:cBhvr>
                                        <p:cTn id="15" dur="2000"/>
                                        <p:tgtEl>
                                          <p:spTgt spid="154">
                                            <p:bg/>
                                          </p:spTgt>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154">
                                            <p:txEl>
                                              <p:pRg st="0" end="0"/>
                                            </p:txEl>
                                          </p:spTgt>
                                        </p:tgtEl>
                                        <p:attrNameLst>
                                          <p:attrName>style.visibility</p:attrName>
                                        </p:attrNameLst>
                                      </p:cBhvr>
                                      <p:to>
                                        <p:strVal val="visible"/>
                                      </p:to>
                                    </p:set>
                                    <p:animEffect transition="in" filter="wheel(1)">
                                      <p:cBhvr>
                                        <p:cTn id="20" dur="2000"/>
                                        <p:tgtEl>
                                          <p:spTgt spid="154">
                                            <p:txEl>
                                              <p:pRg st="0" end="0"/>
                                            </p:txEl>
                                          </p:spTgt>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155"/>
                                        </p:tgtEl>
                                        <p:attrNameLst>
                                          <p:attrName>style.visibility</p:attrName>
                                        </p:attrNameLst>
                                      </p:cBhvr>
                                      <p:to>
                                        <p:strVal val="visible"/>
                                      </p:to>
                                    </p:set>
                                    <p:animEffect transition="in" filter="fade">
                                      <p:cBhvr>
                                        <p:cTn id="24" dur="1000"/>
                                        <p:tgtEl>
                                          <p:spTgt spid="155"/>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154">
                                            <p:txEl>
                                              <p:pRg st="2" end="2"/>
                                            </p:txEl>
                                          </p:spTgt>
                                        </p:tgtEl>
                                        <p:attrNameLst>
                                          <p:attrName>style.visibility</p:attrName>
                                        </p:attrNameLst>
                                      </p:cBhvr>
                                      <p:to>
                                        <p:strVal val="visible"/>
                                      </p:to>
                                    </p:set>
                                    <p:animEffect transition="in" filter="wheel(1)">
                                      <p:cBhvr>
                                        <p:cTn id="29" dur="2000"/>
                                        <p:tgtEl>
                                          <p:spTgt spid="154">
                                            <p:txEl>
                                              <p:pRg st="2" end="2"/>
                                            </p:txEl>
                                          </p:spTgt>
                                        </p:tgtEl>
                                      </p:cBhvr>
                                    </p:animEffect>
                                  </p:childTnLst>
                                </p:cTn>
                              </p:par>
                            </p:childTnLst>
                          </p:cTn>
                        </p:par>
                        <p:par>
                          <p:cTn id="30" fill="hold">
                            <p:stCondLst>
                              <p:cond delay="2000"/>
                            </p:stCondLst>
                            <p:childTnLst>
                              <p:par>
                                <p:cTn id="31" presetID="10" presetClass="entr" presetSubtype="0" fill="hold" nodeType="afterEffect">
                                  <p:stCondLst>
                                    <p:cond delay="0"/>
                                  </p:stCondLst>
                                  <p:childTnLst>
                                    <p:set>
                                      <p:cBhvr>
                                        <p:cTn id="32" dur="1" fill="hold">
                                          <p:stCondLst>
                                            <p:cond delay="0"/>
                                          </p:stCondLst>
                                        </p:cTn>
                                        <p:tgtEl>
                                          <p:spTgt spid="157"/>
                                        </p:tgtEl>
                                        <p:attrNameLst>
                                          <p:attrName>style.visibility</p:attrName>
                                        </p:attrNameLst>
                                      </p:cBhvr>
                                      <p:to>
                                        <p:strVal val="visible"/>
                                      </p:to>
                                    </p:set>
                                    <p:animEffect transition="in" filter="fade">
                                      <p:cBhvr>
                                        <p:cTn id="33" dur="1000"/>
                                        <p:tgtEl>
                                          <p:spTgt spid="157"/>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grpId="0" nodeType="clickEffect">
                                  <p:stCondLst>
                                    <p:cond delay="0"/>
                                  </p:stCondLst>
                                  <p:childTnLst>
                                    <p:set>
                                      <p:cBhvr>
                                        <p:cTn id="37" dur="1" fill="hold">
                                          <p:stCondLst>
                                            <p:cond delay="0"/>
                                          </p:stCondLst>
                                        </p:cTn>
                                        <p:tgtEl>
                                          <p:spTgt spid="154">
                                            <p:txEl>
                                              <p:pRg st="4" end="4"/>
                                            </p:txEl>
                                          </p:spTgt>
                                        </p:tgtEl>
                                        <p:attrNameLst>
                                          <p:attrName>style.visibility</p:attrName>
                                        </p:attrNameLst>
                                      </p:cBhvr>
                                      <p:to>
                                        <p:strVal val="visible"/>
                                      </p:to>
                                    </p:set>
                                    <p:animEffect transition="in" filter="wheel(1)">
                                      <p:cBhvr>
                                        <p:cTn id="38" dur="2000"/>
                                        <p:tgtEl>
                                          <p:spTgt spid="154">
                                            <p:txEl>
                                              <p:pRg st="4" end="4"/>
                                            </p:txEl>
                                          </p:spTgt>
                                        </p:tgtEl>
                                      </p:cBhvr>
                                    </p:animEffect>
                                  </p:childTnLst>
                                </p:cTn>
                              </p:par>
                              <p:par>
                                <p:cTn id="39" presetID="21" presetClass="entr" presetSubtype="1" fill="hold" grpId="0" nodeType="withEffect">
                                  <p:stCondLst>
                                    <p:cond delay="0"/>
                                  </p:stCondLst>
                                  <p:childTnLst>
                                    <p:set>
                                      <p:cBhvr>
                                        <p:cTn id="40" dur="1" fill="hold">
                                          <p:stCondLst>
                                            <p:cond delay="0"/>
                                          </p:stCondLst>
                                        </p:cTn>
                                        <p:tgtEl>
                                          <p:spTgt spid="154">
                                            <p:txEl>
                                              <p:pRg st="6" end="6"/>
                                            </p:txEl>
                                          </p:spTgt>
                                        </p:tgtEl>
                                        <p:attrNameLst>
                                          <p:attrName>style.visibility</p:attrName>
                                        </p:attrNameLst>
                                      </p:cBhvr>
                                      <p:to>
                                        <p:strVal val="visible"/>
                                      </p:to>
                                    </p:set>
                                    <p:animEffect transition="in" filter="wheel(1)">
                                      <p:cBhvr>
                                        <p:cTn id="41" dur="2000"/>
                                        <p:tgtEl>
                                          <p:spTgt spid="154">
                                            <p:txEl>
                                              <p:pRg st="6" end="6"/>
                                            </p:txEl>
                                          </p:spTgt>
                                        </p:tgtEl>
                                      </p:cBhvr>
                                    </p:animEffect>
                                  </p:childTnLst>
                                </p:cTn>
                              </p:par>
                              <p:par>
                                <p:cTn id="42" presetID="21" presetClass="entr" presetSubtype="1" fill="hold" grpId="0" nodeType="withEffect">
                                  <p:stCondLst>
                                    <p:cond delay="0"/>
                                  </p:stCondLst>
                                  <p:childTnLst>
                                    <p:set>
                                      <p:cBhvr>
                                        <p:cTn id="43" dur="1" fill="hold">
                                          <p:stCondLst>
                                            <p:cond delay="0"/>
                                          </p:stCondLst>
                                        </p:cTn>
                                        <p:tgtEl>
                                          <p:spTgt spid="154">
                                            <p:txEl>
                                              <p:pRg st="8" end="8"/>
                                            </p:txEl>
                                          </p:spTgt>
                                        </p:tgtEl>
                                        <p:attrNameLst>
                                          <p:attrName>style.visibility</p:attrName>
                                        </p:attrNameLst>
                                      </p:cBhvr>
                                      <p:to>
                                        <p:strVal val="visible"/>
                                      </p:to>
                                    </p:set>
                                    <p:animEffect transition="in" filter="wheel(1)">
                                      <p:cBhvr>
                                        <p:cTn id="44" dur="2000"/>
                                        <p:tgtEl>
                                          <p:spTgt spid="15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nimBg="1"/>
      <p:bldP spid="154" grpId="0" uiExpand="1"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hape 180"/>
          <p:cNvSpPr txBox="1">
            <a:spLocks noGrp="1"/>
          </p:cNvSpPr>
          <p:nvPr>
            <p:ph type="title"/>
          </p:nvPr>
        </p:nvSpPr>
        <p:spPr>
          <a:xfrm>
            <a:off x="457200" y="292100"/>
            <a:ext cx="8229600" cy="1044575"/>
          </a:xfrm>
          <a:solidFill>
            <a:schemeClr val="bg1"/>
          </a:solidFill>
          <a:ln w="76200" cap="flat">
            <a:solidFill>
              <a:schemeClr val="bg1">
                <a:lumMod val="20000"/>
                <a:lumOff val="80000"/>
              </a:schemeClr>
            </a:solidFill>
          </a:ln>
        </p:spPr>
        <p:txBody>
          <a:bodyPr vert="horz" wrap="square" lIns="91440" tIns="45720" rIns="91440" bIns="45720" numCol="1" anchor="ctr" anchorCtr="0" compatLnSpc="1">
            <a:prstTxWarp prst="textNoShape">
              <a:avLst/>
            </a:prstTxWarp>
          </a:bodyPr>
          <a:lstStyle/>
          <a:p>
            <a:pPr>
              <a:spcBef>
                <a:spcPct val="0"/>
              </a:spcBef>
            </a:pPr>
            <a:r>
              <a:rPr lang="es" sz="3600" b="1" i="1" dirty="0">
                <a:solidFill>
                  <a:schemeClr val="accent6">
                    <a:lumMod val="10000"/>
                    <a:lumOff val="90000"/>
                  </a:schemeClr>
                </a:solidFill>
                <a:effectLst>
                  <a:outerShdw blurRad="38100" dist="38100" dir="2700000" algn="tl">
                    <a:srgbClr val="000000"/>
                  </a:outerShdw>
                </a:effectLst>
                <a:latin typeface="Arial" charset="0"/>
                <a:sym typeface="Georgia"/>
              </a:rPr>
              <a:t>Dispositivo de función Completa (FFD).</a:t>
            </a:r>
          </a:p>
        </p:txBody>
      </p:sp>
      <p:sp>
        <p:nvSpPr>
          <p:cNvPr id="181" name="Shape 181"/>
          <p:cNvSpPr txBox="1">
            <a:spLocks noGrp="1"/>
          </p:cNvSpPr>
          <p:nvPr>
            <p:ph type="body" idx="1"/>
          </p:nvPr>
        </p:nvSpPr>
        <p:spPr>
          <a:xfrm>
            <a:off x="323528" y="1556793"/>
            <a:ext cx="8363272" cy="4968552"/>
          </a:xfrm>
          <a:solidFill>
            <a:schemeClr val="bg1"/>
          </a:solidFill>
          <a:ln w="76200" cap="flat">
            <a:solidFill>
              <a:schemeClr val="bg1">
                <a:lumMod val="20000"/>
                <a:lumOff val="80000"/>
              </a:schemeClr>
            </a:solidFill>
          </a:ln>
        </p:spPr>
        <p:txBody>
          <a:bodyPr vert="horz" wrap="square" lIns="91440" tIns="45720" rIns="91440" bIns="45720" numCol="1" anchor="t" anchorCtr="0" compatLnSpc="1">
            <a:prstTxWarp prst="textNoShape">
              <a:avLst/>
            </a:prstTxWarp>
          </a:bodyPr>
          <a:lstStyle/>
          <a:p>
            <a:pPr>
              <a:lnSpc>
                <a:spcPct val="90000"/>
              </a:lnSpc>
              <a:spcBef>
                <a:spcPct val="20000"/>
              </a:spcBef>
              <a:buFont typeface="Wingdings" panose="05000000000000000000" pitchFamily="2" charset="2"/>
              <a:buChar char="v"/>
            </a:pPr>
            <a:r>
              <a:rPr lang="es-ES" sz="2800" b="1" i="1" dirty="0">
                <a:effectLst>
                  <a:outerShdw blurRad="38100" dist="38100" dir="2700000" algn="tl">
                    <a:srgbClr val="000000"/>
                  </a:outerShdw>
                </a:effectLst>
                <a:latin typeface="Arial" charset="0"/>
              </a:rPr>
              <a:t>Módulo </a:t>
            </a:r>
            <a:r>
              <a:rPr lang="es-ES" sz="2800" b="1" i="1" dirty="0" err="1">
                <a:effectLst>
                  <a:outerShdw blurRad="38100" dist="38100" dir="2700000" algn="tl">
                    <a:srgbClr val="000000"/>
                  </a:outerShdw>
                </a:effectLst>
                <a:latin typeface="Arial" charset="0"/>
              </a:rPr>
              <a:t>ZigBee</a:t>
            </a:r>
            <a:r>
              <a:rPr lang="es-ES" sz="2800" b="1" i="1" dirty="0">
                <a:effectLst>
                  <a:outerShdw blurRad="38100" dist="38100" dir="2700000" algn="tl">
                    <a:srgbClr val="000000"/>
                  </a:outerShdw>
                </a:effectLst>
                <a:latin typeface="Arial" charset="0"/>
              </a:rPr>
              <a:t>  de desarrollo y Control</a:t>
            </a:r>
            <a:br>
              <a:rPr lang="es" sz="2800" b="1" i="1" dirty="0">
                <a:effectLst>
                  <a:outerShdw blurRad="38100" dist="38100" dir="2700000" algn="tl">
                    <a:srgbClr val="000000"/>
                  </a:outerShdw>
                </a:effectLst>
                <a:latin typeface="Arial" charset="0"/>
                <a:sym typeface="Georgia"/>
              </a:rPr>
            </a:br>
            <a:endParaRPr lang="es" sz="2800" b="1" i="1" dirty="0">
              <a:effectLst>
                <a:outerShdw blurRad="38100" dist="38100" dir="2700000" algn="tl">
                  <a:srgbClr val="000000"/>
                </a:outerShdw>
              </a:effectLst>
              <a:latin typeface="Arial" charset="0"/>
              <a:sym typeface="Georgia"/>
            </a:endParaRPr>
          </a:p>
          <a:p>
            <a:pPr>
              <a:lnSpc>
                <a:spcPct val="90000"/>
              </a:lnSpc>
              <a:spcBef>
                <a:spcPct val="20000"/>
              </a:spcBef>
              <a:buFont typeface="Wingdings" panose="05000000000000000000" pitchFamily="2" charset="2"/>
              <a:buChar char="v"/>
            </a:pPr>
            <a:endParaRPr sz="2800" b="1" i="1" dirty="0">
              <a:effectLst>
                <a:outerShdw blurRad="38100" dist="38100" dir="2700000" algn="tl">
                  <a:srgbClr val="000000"/>
                </a:outerShdw>
              </a:effectLst>
              <a:latin typeface="Arial" charset="0"/>
              <a:sym typeface="Georgia"/>
            </a:endParaRPr>
          </a:p>
        </p:txBody>
      </p:sp>
      <p:pic>
        <p:nvPicPr>
          <p:cNvPr id="8" name="Imagen 7"/>
          <p:cNvPicPr>
            <a:picLocks noChangeAspect="1"/>
          </p:cNvPicPr>
          <p:nvPr/>
        </p:nvPicPr>
        <p:blipFill>
          <a:blip r:embed="rId3"/>
          <a:stretch>
            <a:fillRect/>
          </a:stretch>
        </p:blipFill>
        <p:spPr>
          <a:xfrm>
            <a:off x="323528" y="2852936"/>
            <a:ext cx="3577952" cy="2058865"/>
          </a:xfrm>
          <a:prstGeom prst="rect">
            <a:avLst/>
          </a:prstGeom>
        </p:spPr>
      </p:pic>
      <p:pic>
        <p:nvPicPr>
          <p:cNvPr id="2" name="Imagen 1"/>
          <p:cNvPicPr>
            <a:picLocks noChangeAspect="1"/>
          </p:cNvPicPr>
          <p:nvPr/>
        </p:nvPicPr>
        <p:blipFill>
          <a:blip r:embed="rId4"/>
          <a:stretch>
            <a:fillRect/>
          </a:stretch>
        </p:blipFill>
        <p:spPr>
          <a:xfrm>
            <a:off x="4059374" y="2276872"/>
            <a:ext cx="4627426" cy="3983003"/>
          </a:xfrm>
          <a:prstGeom prst="rect">
            <a:avLst/>
          </a:prstGeom>
        </p:spPr>
      </p:pic>
    </p:spTree>
    <p:extLst>
      <p:ext uri="{BB962C8B-B14F-4D97-AF65-F5344CB8AC3E}">
        <p14:creationId xmlns:p14="http://schemas.microsoft.com/office/powerpoint/2010/main" val="1857935159"/>
      </p:ext>
    </p:extLst>
  </p:cSld>
  <p:clrMapOvr>
    <a:masterClrMapping/>
  </p:clrMapOvr>
  <p:transition spd="slow">
    <p:cut/>
  </p:transition>
</p:sld>
</file>

<file path=ppt/theme/theme1.xml><?xml version="1.0" encoding="utf-8"?>
<a:theme xmlns:a="http://schemas.openxmlformats.org/drawingml/2006/main" name="Impulso">
  <a:themeElements>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fontScheme name="Impuls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mpulso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Impulso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Impulso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Impulso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Impulso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1784</Words>
  <Application>Microsoft Office PowerPoint</Application>
  <PresentationFormat>Carta (216 x 279 mm)</PresentationFormat>
  <Paragraphs>150</Paragraphs>
  <Slides>25</Slides>
  <Notes>17</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1</vt:i4>
      </vt:variant>
      <vt:variant>
        <vt:lpstr>Títulos de diapositiva</vt:lpstr>
      </vt:variant>
      <vt:variant>
        <vt:i4>25</vt:i4>
      </vt:variant>
    </vt:vector>
  </HeadingPairs>
  <TitlesOfParts>
    <vt:vector size="35" baseType="lpstr">
      <vt:lpstr>Arial</vt:lpstr>
      <vt:lpstr>Arial Black</vt:lpstr>
      <vt:lpstr>Calibri</vt:lpstr>
      <vt:lpstr>Courier New</vt:lpstr>
      <vt:lpstr>Georgia</vt:lpstr>
      <vt:lpstr>Times New Roman</vt:lpstr>
      <vt:lpstr>Verdana</vt:lpstr>
      <vt:lpstr>Wingdings</vt:lpstr>
      <vt:lpstr>Impulso</vt:lpstr>
      <vt:lpstr>Diapositiva</vt:lpstr>
      <vt:lpstr>Tecnología de Redes 2634 Introducción a las Comunicaciones 3007</vt:lpstr>
      <vt:lpstr>Tecnología de Redes 2634 Introducción a las Comunicaciones 3007</vt:lpstr>
      <vt:lpstr>Tecnología de Redes 2634 Introducción a las Comunicaciones 3007</vt:lpstr>
      <vt:lpstr>IEEE 802.15 - Características</vt:lpstr>
      <vt:lpstr>Protocolo Zigbee</vt:lpstr>
      <vt:lpstr>Zigbee  </vt:lpstr>
      <vt:lpstr>Topologías - Zigbee</vt:lpstr>
      <vt:lpstr>Dispositivos- Zigbee </vt:lpstr>
      <vt:lpstr>Dispositivo de función Completa (FFD).</vt:lpstr>
      <vt:lpstr>Dispositivo de función reducida (RFD).</vt:lpstr>
      <vt:lpstr>Zigbee – Pila de Protocolos</vt:lpstr>
      <vt:lpstr>Zigbee – Pila de Protocolos</vt:lpstr>
      <vt:lpstr>Zigbee - Aplicaciones </vt:lpstr>
      <vt:lpstr>Zigbee - Aplicaciones </vt:lpstr>
      <vt:lpstr>Zigbee - Aplicaciones – Medicina –diagrama de arquitectura </vt:lpstr>
      <vt:lpstr>Protocolo Z-WAVE</vt:lpstr>
      <vt:lpstr>Protocolo Z-WAVE</vt:lpstr>
      <vt:lpstr>Protocolo NFC</vt:lpstr>
      <vt:lpstr>Protocolo NFC</vt:lpstr>
      <vt:lpstr>Protocolo NFC</vt:lpstr>
      <vt:lpstr>Protocolo NFC</vt:lpstr>
      <vt:lpstr>Protocolo NFC</vt:lpstr>
      <vt:lpstr>Jammer – Inhibidor de Señales</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Tecnología de Redes 2634 Introducción a las Comunicaciones 3007</dc:title>
  <dc:creator>Pablo Alejandro Lena</dc:creator>
  <cp:lastModifiedBy>Pablo Alejandro Lena</cp:lastModifiedBy>
  <cp:revision>7</cp:revision>
  <dcterms:created xsi:type="dcterms:W3CDTF">2020-07-11T20:29:36Z</dcterms:created>
  <dcterms:modified xsi:type="dcterms:W3CDTF">2022-05-18T23:27:28Z</dcterms:modified>
</cp:coreProperties>
</file>