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05" r:id="rId2"/>
    <p:sldId id="601" r:id="rId3"/>
    <p:sldId id="602" r:id="rId4"/>
    <p:sldId id="467" r:id="rId5"/>
    <p:sldId id="576" r:id="rId6"/>
    <p:sldId id="592" r:id="rId7"/>
    <p:sldId id="475" r:id="rId8"/>
    <p:sldId id="476" r:id="rId9"/>
    <p:sldId id="477" r:id="rId10"/>
    <p:sldId id="478" r:id="rId11"/>
    <p:sldId id="479" r:id="rId12"/>
    <p:sldId id="593" r:id="rId13"/>
    <p:sldId id="486" r:id="rId14"/>
    <p:sldId id="487" r:id="rId15"/>
    <p:sldId id="488" r:id="rId16"/>
    <p:sldId id="489" r:id="rId17"/>
    <p:sldId id="513" r:id="rId18"/>
    <p:sldId id="594" r:id="rId19"/>
    <p:sldId id="598" r:id="rId20"/>
    <p:sldId id="599" r:id="rId21"/>
    <p:sldId id="493" r:id="rId22"/>
    <p:sldId id="494" r:id="rId23"/>
    <p:sldId id="495" r:id="rId24"/>
    <p:sldId id="496" r:id="rId25"/>
    <p:sldId id="566" r:id="rId26"/>
    <p:sldId id="497" r:id="rId27"/>
    <p:sldId id="498" r:id="rId28"/>
    <p:sldId id="573" r:id="rId29"/>
    <p:sldId id="499" r:id="rId30"/>
    <p:sldId id="567" r:id="rId31"/>
    <p:sldId id="590" r:id="rId32"/>
    <p:sldId id="591" r:id="rId33"/>
    <p:sldId id="500" r:id="rId34"/>
    <p:sldId id="607" r:id="rId35"/>
    <p:sldId id="501" r:id="rId36"/>
    <p:sldId id="532" r:id="rId37"/>
    <p:sldId id="531" r:id="rId38"/>
    <p:sldId id="502" r:id="rId39"/>
    <p:sldId id="503" r:id="rId40"/>
    <p:sldId id="504" r:id="rId41"/>
    <p:sldId id="505" r:id="rId42"/>
    <p:sldId id="506" r:id="rId43"/>
    <p:sldId id="514" r:id="rId44"/>
    <p:sldId id="603" r:id="rId45"/>
    <p:sldId id="515" r:id="rId46"/>
    <p:sldId id="516" r:id="rId47"/>
    <p:sldId id="517" r:id="rId48"/>
    <p:sldId id="518" r:id="rId49"/>
    <p:sldId id="606" r:id="rId50"/>
    <p:sldId id="604" r:id="rId51"/>
  </p:sldIdLst>
  <p:sldSz cx="9144000" cy="6858000" type="screen4x3"/>
  <p:notesSz cx="6858000" cy="88392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64943" autoAdjust="0"/>
  </p:normalViewPr>
  <p:slideViewPr>
    <p:cSldViewPr>
      <p:cViewPr varScale="1">
        <p:scale>
          <a:sx n="32" d="100"/>
          <a:sy n="32" d="100"/>
        </p:scale>
        <p:origin x="1718" y="4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26"/>
    </p:cViewPr>
  </p:sorterViewPr>
  <p:notesViewPr>
    <p:cSldViewPr>
      <p:cViewPr>
        <p:scale>
          <a:sx n="100" d="100"/>
          <a:sy n="100" d="100"/>
        </p:scale>
        <p:origin x="-780" y="360"/>
      </p:cViewPr>
      <p:guideLst>
        <p:guide orient="horz" pos="27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3D2DEC-8C67-44A7-95EE-3A444BDC3B3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84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63575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98938"/>
            <a:ext cx="50292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6B10A8-D1B3-4BB6-B970-A3F8B0953A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1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HTTP" TargetMode="External"/><Relationship Id="rId3" Type="http://schemas.openxmlformats.org/officeDocument/2006/relationships/hyperlink" Target="http://es.wikipedia.org/wiki/Internet" TargetMode="External"/><Relationship Id="rId7" Type="http://schemas.openxmlformats.org/officeDocument/2006/relationships/hyperlink" Target="http://es.wikipedia.org/wiki/Puerto_(computaci%C3%B3n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mputadoras" TargetMode="External"/><Relationship Id="rId11" Type="http://schemas.openxmlformats.org/officeDocument/2006/relationships/hyperlink" Target="http://es.wikipedia.org/wiki/File_Transfer_Protocol" TargetMode="External"/><Relationship Id="rId5" Type="http://schemas.openxmlformats.org/officeDocument/2006/relationships/hyperlink" Target="http://es.wikipedia.org/wiki/Robert_Kahn" TargetMode="External"/><Relationship Id="rId10" Type="http://schemas.openxmlformats.org/officeDocument/2006/relationships/hyperlink" Target="http://es.wikipedia.org/wiki/SSH" TargetMode="External"/><Relationship Id="rId4" Type="http://schemas.openxmlformats.org/officeDocument/2006/relationships/hyperlink" Target="http://es.wikipedia.org/wiki/Vint_Cerf" TargetMode="External"/><Relationship Id="rId9" Type="http://schemas.openxmlformats.org/officeDocument/2006/relationships/hyperlink" Target="http://es.wikipedia.org/wiki/SMTP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r>
              <a:rPr lang="es-MX" sz="1800" b="1" dirty="0">
                <a:latin typeface="Verdana" pitchFamily="34" charset="0"/>
              </a:rPr>
              <a:t>3-1-4 Tecbared-Introcom-15-2022---1.pptx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668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7B93C-A224-449F-954F-4820066A98E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A68E-2C31-4974-A074-9074D9501E58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89F14B-619A-4281-ACAE-B0FCDAA37D9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CE839-21F3-4C16-9A89-9E20C8E6AB9B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B0A3D-B7BF-42A4-99F6-34D9AEE0FD0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4FA0A-1F40-4959-8DC0-1EB2D9F3EA1B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75A1-3F91-48C2-B637-C49371D18D4D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70D0-B618-4EA2-B1C2-E73C34548D1B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503ADC-5AEE-4F05-93C8-11076450DC25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CB5560-162B-4B70-9E61-D97B8D78EB6D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En la mayoría de las redes de datos, la mayor población de hosts incluye dispositivos finales como PC, teléfonos IP,</a:t>
            </a:r>
          </a:p>
          <a:p>
            <a:r>
              <a:rPr lang="es-AR"/>
              <a:t>impresoras y asistentes digitales personales (PDA). Debido a que esta población representa la mayor cantidad de</a:t>
            </a:r>
          </a:p>
          <a:p>
            <a:r>
              <a:rPr lang="es-AR"/>
              <a:t>dispositivos en una red, debe asignarse la mayor cantidad de direcciones a estos hosts.</a:t>
            </a:r>
          </a:p>
          <a:p>
            <a:r>
              <a:rPr lang="es-AR"/>
              <a:t>Las direcciones IP pueden asignarse de manera estática o dinámica.</a:t>
            </a:r>
          </a:p>
          <a:p>
            <a:r>
              <a:rPr lang="es-AR" b="1"/>
              <a:t>Asignación estática de direcciones</a:t>
            </a:r>
          </a:p>
          <a:p>
            <a:r>
              <a:rPr lang="es-AR"/>
              <a:t>Con una asignación estática, el administrador de red debe configurar manualmente la información de red para un host,</a:t>
            </a:r>
          </a:p>
          <a:p>
            <a:r>
              <a:rPr lang="es-AR"/>
              <a:t>como se muestra en la figura. Como mínimo, esto implica ingresar la dirección IP del host, la máscara de subred y el</a:t>
            </a:r>
          </a:p>
          <a:p>
            <a:r>
              <a:rPr lang="es-AR"/>
              <a:t>208ersión por defecto.</a:t>
            </a:r>
          </a:p>
          <a:p>
            <a:r>
              <a:rPr lang="es-AR"/>
              <a:t>Las direcciones estáticas tienen algunas ventajas en comparación con las direcciones dinámicas. Por ejemplo, resultan</a:t>
            </a:r>
          </a:p>
          <a:p>
            <a:r>
              <a:rPr lang="es-AR"/>
              <a:t>útiles para impresoras, servidores y otros dispositivos de red que deben ser accesibles a los clientes de la red. Si los hosts</a:t>
            </a:r>
          </a:p>
          <a:p>
            <a:r>
              <a:rPr lang="es-AR"/>
              <a:t>normalmente acceden a un servidor en una dirección IP en particular, esto provocaría problemas si se cambiara esa</a:t>
            </a:r>
          </a:p>
          <a:p>
            <a:r>
              <a:rPr lang="es-AR"/>
              <a:t>dirección. Además, la asignación estática de información de direccionamiento puede proporcionar un mayor control de</a:t>
            </a:r>
          </a:p>
          <a:p>
            <a:r>
              <a:rPr lang="es-AR"/>
              <a:t>los recursos de red. Sin embargo, puede llevar mucho tiempo ingresar la información en cada host.</a:t>
            </a:r>
          </a:p>
          <a:p>
            <a:r>
              <a:rPr lang="es-AR"/>
              <a:t>Al utilizar direccionamiento IP estático, es necesario mantener una lista precisa de las direcciones IP asignadas a cada</a:t>
            </a:r>
          </a:p>
          <a:p>
            <a:r>
              <a:rPr lang="es-AR"/>
              <a:t>dispositivo. Éstas son direcciones permanentes y normalmente no vuelven a utilizarse.</a:t>
            </a:r>
          </a:p>
          <a:p>
            <a:r>
              <a:rPr lang="es-AR"/>
              <a:t>Cualquier recurso de red como un servidor o una impresora debe tener una dirección Ipv4 estática, como se muestra en</a:t>
            </a:r>
          </a:p>
          <a:p>
            <a:r>
              <a:rPr lang="es-AR"/>
              <a:t>la figura. Los hosts clientes acceden a estos recursos utilizando las direcciones Ipv4 de estos dispositivos. Por lo tanto,</a:t>
            </a:r>
          </a:p>
          <a:p>
            <a:r>
              <a:rPr lang="es-AR"/>
              <a:t>son necesarias direcciones predecibles para cada uno de estos servidores y periféricos.</a:t>
            </a:r>
          </a:p>
          <a:p>
            <a:r>
              <a:rPr lang="es-AR"/>
              <a:t>Los servidores y periféricos son un punto de concentración para el tráfico de red. Se envían muchos paquetes desde las</a:t>
            </a:r>
          </a:p>
          <a:p>
            <a:r>
              <a:rPr lang="es-AR"/>
              <a:t>direcciones Ipv4 de estos dispositivos y hacia éstas. Al monitorear el tráfico de red con una herramienta como</a:t>
            </a:r>
          </a:p>
          <a:p>
            <a:r>
              <a:rPr lang="es-AR"/>
              <a:t>Wireshark, un administrador de red debe poder identificar rápidamente estos dispositivos. Utilizar un sistema de</a:t>
            </a:r>
          </a:p>
          <a:p>
            <a:r>
              <a:rPr lang="es-AR"/>
              <a:t>numeración consistente para estos dispositivos facilita la identificación.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D7D374-0A68-44A7-929B-DE25ABB6085C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Debido a los desafíos asociados con la administración de direcciones estáticas, los dispositivos de usuarios finales a</a:t>
            </a:r>
          </a:p>
          <a:p>
            <a:r>
              <a:rPr lang="es-AR"/>
              <a:t>menudo poseen direcciones dinámicamente asignadas, utilizando el Protocolo de configuración dinámica de host</a:t>
            </a:r>
          </a:p>
          <a:p>
            <a:r>
              <a:rPr lang="es-AR"/>
              <a:t>(DHCP), como se muestra en la figura.</a:t>
            </a:r>
          </a:p>
          <a:p>
            <a:r>
              <a:rPr lang="es-AR"/>
              <a:t>El DHCP permite la asignación automática de información de direccionamiento como la dirección IP, la máscara de</a:t>
            </a:r>
          </a:p>
          <a:p>
            <a:r>
              <a:rPr lang="es-AR"/>
              <a:t>subred, el 209ersión por defecto y otra información de configuración. La configuración del sevidor DHCP requiere que un</a:t>
            </a:r>
          </a:p>
          <a:p>
            <a:r>
              <a:rPr lang="es-AR"/>
              <a:t>bloque de direcciones, llamado conjunto de direcciones, sea definido para ser asignado a los clientes DHCP en una red.</a:t>
            </a:r>
          </a:p>
          <a:p>
            <a:r>
              <a:rPr lang="es-AR"/>
              <a:t>Las direcciones asignadas a este pool deben ser planificadas de manera que se excluyan las direcciones utilizadas para</a:t>
            </a:r>
          </a:p>
          <a:p>
            <a:r>
              <a:rPr lang="es-AR"/>
              <a:t>otros tipos de dispositivos.</a:t>
            </a:r>
          </a:p>
          <a:p>
            <a:r>
              <a:rPr lang="es-AR"/>
              <a:t>DHCP es generalmente el método preferido para asignar direcciones IP a los hosts de grandes redes, dado que reduce la</a:t>
            </a:r>
          </a:p>
          <a:p>
            <a:r>
              <a:rPr lang="es-AR"/>
              <a:t>carga para al personal de soporte de la red y prácticamente elimina los errores de entrada.</a:t>
            </a:r>
          </a:p>
          <a:p>
            <a:r>
              <a:rPr lang="es-AR"/>
              <a:t>Otro beneficio de DHCP es que no se asigna de manera permanente una dirección a un host, sino que sólo se la “alquila”</a:t>
            </a:r>
          </a:p>
          <a:p>
            <a:r>
              <a:rPr lang="es-AR"/>
              <a:t>durante un tiempo. Si el host se apaga o se desconecta de la red, la dirección regresa al pool para volver a utilizarse. Esta</a:t>
            </a:r>
          </a:p>
          <a:p>
            <a:r>
              <a:rPr lang="es-AR"/>
              <a:t>función es muy útil para los usuarios móviles que entran y salen de la red.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12F4E-5209-4FA3-B4C6-342EBD2FFD36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53EC-BEEF-4309-8F6D-5209AC2C3FF5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82B10-3967-4B1E-A881-DFBEEF2E76A7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502CC-E2CA-43D6-80FA-12A39C934D89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9CE2-2379-46BA-A952-F6019E3DCAED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FA98-8C33-4A29-8D6C-66F6054591EC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C8BCC-FEE3-480F-9816-9E31B7783F73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es-ES_tradnl"/>
              <a:t>Todos Ceros/ Todos ceros  	Se utiliza durante el arranque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Ceros 		Identificar a una Red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Unos               	Difusión dirigida a una Red Específica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Todos Unos / Todos Unos   	Difusión dirigida a una Red Local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127/ alguien    			Testing de Prueba                  </a:t>
            </a:r>
          </a:p>
          <a:p>
            <a:pPr marL="228600" indent="-228600">
              <a:buFontTx/>
              <a:buAutoNum type="arabicParenR"/>
            </a:pPr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3960-EA65-42D7-A564-246DACF5DDA7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0" lvl="2" indent="-228600"/>
            <a:r>
              <a:rPr lang="es-ES_tradnl"/>
              <a:t>El IANA determinó un set de direcciones para uso privado. Estas direcciones no son ruteadas por la Internet y se asignan para los componentes del interior. Como los router no distinguen las direcciones privadas se requiere el NAT para efectuar</a:t>
            </a:r>
          </a:p>
          <a:p>
            <a:pPr marL="1143000" lvl="2" indent="-228600"/>
            <a:r>
              <a:rPr lang="es-ES_tradnl"/>
              <a:t>la traducción. </a:t>
            </a:r>
          </a:p>
          <a:p>
            <a:pPr marL="1143000" lvl="2" indent="-228600"/>
            <a:r>
              <a:rPr lang="es-AR" b="1"/>
              <a:t>NAT </a:t>
            </a:r>
            <a:r>
              <a:rPr lang="es-AR"/>
              <a:t>(</a:t>
            </a:r>
            <a:r>
              <a:rPr lang="es-AR" i="1"/>
              <a:t>Network Address Translation</a:t>
            </a:r>
            <a:r>
              <a:rPr lang="es-AR"/>
              <a:t>). El problema más complejo de Internet es el reducido número de direcciones. La</a:t>
            </a:r>
          </a:p>
          <a:p>
            <a:pPr marL="1143000" lvl="2" indent="-228600"/>
            <a:r>
              <a:rPr lang="es-AR"/>
              <a:t>solución a largo plazo el IPv6 con un mayor número de bytes por dirección. La solución instrumentada sobre IPv4 son dos:</a:t>
            </a:r>
          </a:p>
          <a:p>
            <a:pPr marL="1143000" lvl="2" indent="-228600"/>
            <a:r>
              <a:rPr lang="es-AR"/>
              <a:t>el </a:t>
            </a:r>
            <a:r>
              <a:rPr lang="es-AR" b="1"/>
              <a:t>CIDR </a:t>
            </a:r>
            <a:r>
              <a:rPr lang="es-AR"/>
              <a:t>(</a:t>
            </a:r>
            <a:r>
              <a:rPr lang="es-AR" i="1"/>
              <a:t>Classless InterDomain Routing</a:t>
            </a:r>
            <a:r>
              <a:rPr lang="es-AR"/>
              <a:t>) y el </a:t>
            </a:r>
            <a:r>
              <a:rPr lang="es-AR" b="1"/>
              <a:t>NAT</a:t>
            </a:r>
            <a:r>
              <a:rPr lang="es-AR"/>
              <a:t>. El proceso NAT propone reducir el número de direcciones IP</a:t>
            </a:r>
          </a:p>
          <a:p>
            <a:pPr marL="1143000" lvl="2" indent="-228600"/>
            <a:r>
              <a:rPr lang="es-AR"/>
              <a:t>mediante el re-uso de direcciones existentes en la red pública dentro de redes privadas. De esta forma una red privada</a:t>
            </a:r>
          </a:p>
          <a:p>
            <a:pPr marL="1143000" lvl="2" indent="-228600"/>
            <a:r>
              <a:rPr lang="es-AR"/>
              <a:t>utiliza un direccionamiento propio y el router en el borde (</a:t>
            </a:r>
            <a:r>
              <a:rPr lang="es-AR" i="1"/>
              <a:t>Stub Router</a:t>
            </a:r>
            <a:r>
              <a:rPr lang="es-AR"/>
              <a:t>) de la red realiza la función de traducción y</a:t>
            </a:r>
          </a:p>
          <a:p>
            <a:pPr marL="1143000" lvl="2" indent="-228600"/>
            <a:r>
              <a:rPr lang="es-AR"/>
              <a:t>direccionamiento hacia la red pública (llamadas dirección local y dirección global).</a:t>
            </a:r>
          </a:p>
          <a:p>
            <a:pPr marL="1143000" lvl="2" indent="-228600"/>
            <a:r>
              <a:rPr lang="es-AR"/>
              <a:t>El uso de NAT en el router de borde requiere el manipuleo de la información; por ejemplo, los checksum de IP y TCP</a:t>
            </a:r>
          </a:p>
          <a:p>
            <a:pPr marL="1143000" lvl="2" indent="-228600"/>
            <a:r>
              <a:rPr lang="es-AR"/>
              <a:t>cambian, además existen protocolos que llevan la dirección IP en el contenido y debe ser cambiada, etc.</a:t>
            </a:r>
          </a:p>
          <a:p>
            <a:pPr marL="1143000" lvl="2" indent="-228600"/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BF749-4F4A-41D4-BA4D-DE49F179F6C6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397240"/>
            <a:ext cx="2971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3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6425" cy="33115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163AD-9C80-4B08-AEAC-25E9D48F65E8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19A369-8442-47AC-8FB8-351E60253CB6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CFF786-731C-4564-B1B2-D45673E870E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069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CB5A7-412A-4BA3-9876-DA545AF2FFBC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223BF-4A78-401D-A872-FE7808874228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C036-14A0-46ED-BC47-D856ECA8C281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CF171-23C8-4844-A66F-95F94E371B39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6F95A-C6B8-4228-BEA7-FE26EFB01548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1FAE6-6982-47C2-A24C-54ECE36F09DA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MX" i="1" dirty="0"/>
              <a:t>Protocolo de Control de Transmisión</a:t>
            </a:r>
            <a:r>
              <a:rPr lang="es-MX" dirty="0"/>
              <a:t>) es uno de los protocolos fundamentales en </a:t>
            </a:r>
            <a:r>
              <a:rPr lang="es-MX" dirty="0">
                <a:hlinkClick r:id="rId3" action="ppaction://hlinkfile" tooltip="Internet"/>
              </a:rPr>
              <a:t>Internet</a:t>
            </a:r>
            <a:r>
              <a:rPr lang="es-MX" dirty="0"/>
              <a:t>. Fue creado entre los años 1973 - 1974 por </a:t>
            </a:r>
            <a:r>
              <a:rPr lang="es-MX" dirty="0" err="1">
                <a:hlinkClick r:id="rId4" action="ppaction://hlinkfile" tooltip="Vint Cerf"/>
              </a:rPr>
              <a:t>Vint</a:t>
            </a:r>
            <a:r>
              <a:rPr lang="es-MX" dirty="0">
                <a:hlinkClick r:id="rId4" action="ppaction://hlinkfile" tooltip="Vint Cerf"/>
              </a:rPr>
              <a:t> Cerf</a:t>
            </a:r>
            <a:r>
              <a:rPr lang="es-MX" dirty="0"/>
              <a:t> y </a:t>
            </a:r>
            <a:r>
              <a:rPr lang="es-MX" dirty="0">
                <a:hlinkClick r:id="rId5" action="ppaction://hlinkfile" tooltip="Robert Kahn"/>
              </a:rPr>
              <a:t>Robert Kahn</a:t>
            </a:r>
            <a:r>
              <a:rPr lang="es-MX" dirty="0"/>
              <a:t>.</a:t>
            </a:r>
          </a:p>
          <a:p>
            <a:r>
              <a:rPr lang="es-MX" dirty="0"/>
              <a:t>Muchos programas dentro de una red de datos compuesta por </a:t>
            </a:r>
            <a:r>
              <a:rPr lang="es-MX" dirty="0">
                <a:hlinkClick r:id="rId6" action="ppaction://hlinkfile" tooltip="Computadoras"/>
              </a:rPr>
              <a:t>computadoras</a:t>
            </a:r>
            <a:r>
              <a:rPr lang="es-MX" dirty="0"/>
              <a:t> pueden usar TCP para crear </a:t>
            </a:r>
            <a:r>
              <a:rPr lang="es-MX" i="1" dirty="0"/>
              <a:t>conexiones</a:t>
            </a:r>
            <a:r>
              <a:rPr lang="es-MX" dirty="0"/>
              <a:t> entre ellos a través de las cuales puede enviarse un flujo de datos. El protocolo garantiza que los datos serán entregados en su destino sin errores y en el mismo orden en que se transmitieron. También proporciona un mecanismo para distinguir distintas aplicaciones dentro de una misma máquina, a través del concepto de </a:t>
            </a:r>
            <a:r>
              <a:rPr lang="es-MX" dirty="0">
                <a:hlinkClick r:id="rId7" action="ppaction://hlinkfile" tooltip="Puerto (computación)"/>
              </a:rPr>
              <a:t>puerto</a:t>
            </a:r>
            <a:r>
              <a:rPr lang="es-MX" dirty="0"/>
              <a:t>.</a:t>
            </a:r>
          </a:p>
          <a:p>
            <a:r>
              <a:rPr lang="es-MX" dirty="0"/>
              <a:t>TCP da soporte a muchas de las aplicaciones más populares de Internet, incluidas </a:t>
            </a:r>
            <a:r>
              <a:rPr lang="es-MX" dirty="0">
                <a:hlinkClick r:id="rId8" action="ppaction://hlinkfile" tooltip="HTTP"/>
              </a:rPr>
              <a:t>HTTP</a:t>
            </a:r>
            <a:r>
              <a:rPr lang="es-MX" dirty="0"/>
              <a:t>, </a:t>
            </a:r>
            <a:r>
              <a:rPr lang="es-MX" dirty="0">
                <a:hlinkClick r:id="rId9" action="ppaction://hlinkfile" tooltip="SMTP"/>
              </a:rPr>
              <a:t>SMTP</a:t>
            </a:r>
            <a:r>
              <a:rPr lang="es-MX" dirty="0"/>
              <a:t>, </a:t>
            </a:r>
            <a:r>
              <a:rPr lang="es-MX" dirty="0">
                <a:hlinkClick r:id="rId10" action="ppaction://hlinkfile" tooltip="SSH"/>
              </a:rPr>
              <a:t>SSH</a:t>
            </a:r>
            <a:r>
              <a:rPr lang="es-MX" dirty="0"/>
              <a:t> y </a:t>
            </a:r>
            <a:r>
              <a:rPr lang="es-MX" dirty="0">
                <a:hlinkClick r:id="rId11" action="ppaction://hlinkfile" tooltip="File Transfer Protocol"/>
              </a:rPr>
              <a:t>FTP</a:t>
            </a:r>
            <a:r>
              <a:rPr lang="es-MX" dirty="0"/>
              <a:t>.</a:t>
            </a:r>
          </a:p>
          <a:p>
            <a:endParaRPr lang="es-A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F8A76-F4E5-4223-A0CA-AD87A072C191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DC291-8ACD-432F-B327-00D242DDD885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-</a:t>
            </a:r>
            <a:r>
              <a:rPr lang="es-ES" b="1"/>
              <a:t>ARP </a:t>
            </a:r>
            <a:r>
              <a:rPr lang="es-ES"/>
              <a:t>(</a:t>
            </a:r>
            <a:r>
              <a:rPr lang="es-ES" i="1"/>
              <a:t>Address Resolution Protocol</a:t>
            </a:r>
            <a:r>
              <a:rPr lang="es-ES"/>
              <a:t>). Permite comunicarse con un usuario IP sin conocer la dirección MAC del mismo.</a:t>
            </a:r>
          </a:p>
          <a:p>
            <a:r>
              <a:rPr lang="es-ES"/>
              <a:t>-</a:t>
            </a:r>
            <a:r>
              <a:rPr lang="es-ES" b="1"/>
              <a:t>RARP </a:t>
            </a:r>
            <a:r>
              <a:rPr lang="es-ES"/>
              <a:t>(</a:t>
            </a:r>
            <a:r>
              <a:rPr lang="es-ES" i="1"/>
              <a:t>Reverse ARP</a:t>
            </a:r>
            <a:r>
              <a:rPr lang="es-ES"/>
              <a:t>). Funciona con estaciones sin disco que no pueden guardar las direcciones IP. Su función es requerir la dirección IP cuando se conoce la dirección MAC. ARP y RARP no utilizan datagramas IP, generan su propio datagrama.</a:t>
            </a:r>
          </a:p>
          <a:p>
            <a:r>
              <a:rPr lang="es-ES"/>
              <a:t>Para más detalles ver el ítem relacionado con protocolos de Routing.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45380-DB94-4B14-97A1-3CEECFA0C31D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D7902-C878-4B6B-AD68-D5CC0BA1464C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24526-2EB5-44A5-AF9C-E9D6835C2453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6975-F036-46C2-9159-2DAB9CCBDA6C}" type="slidenum">
              <a:rPr lang="es-ES_tradnl"/>
              <a:pPr/>
              <a:t>46</a:t>
            </a:fld>
            <a:endParaRPr lang="es-ES_tradnl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6EDDA-666D-4BAE-BD6A-1327FE9E0DD7}" type="slidenum">
              <a:rPr lang="es-ES_tradnl"/>
              <a:pPr/>
              <a:t>47</a:t>
            </a:fld>
            <a:endParaRPr lang="es-ES_tradnl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Encapsulado de datos y la pila de protocolo TCP/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IP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El paquete es la unidad de información básica que se transfiere a través de una red. ... Cuando un protocolo del sistema de envío agrega datos al encabezado del paquete, el proceso se denomina encapsulado de datos.</a:t>
            </a:r>
            <a:endParaRPr lang="es-AR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B242F-94EA-4F14-8B3C-0F463D82726F}" type="slidenum">
              <a:rPr lang="es-ES_tradnl"/>
              <a:pPr/>
              <a:t>48</a:t>
            </a:fld>
            <a:endParaRPr lang="es-ES_tradn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B60F-765E-40D1-8788-80E56A612E42}" type="slidenum">
              <a:rPr lang="es-ES_tradnl" smtClean="0"/>
              <a:pPr/>
              <a:t>49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19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0DDFF-E18D-4718-A59F-9993E7252F13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5FEBC0A-6248-41AC-B187-5A6AF05A06D7}" type="slidenum">
              <a:rPr lang="es-ES" sz="1200" b="0" i="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sz="1200" b="0" i="0">
              <a:latin typeface="Times New Roman" pitchFamily="18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IP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Basica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sin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conexiones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IP Networking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hace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más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fácil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escalamiento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y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aplicaciones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no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estáticamente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vinculadas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infraestructura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Mantiene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complejidad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fuera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nucleo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rápido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creación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nuevos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Diseñada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compartir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información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Permiso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decisiones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autónomas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mediante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nodos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red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procesando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Los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transportan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globalmente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direcciones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sentido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Procesamiento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distribuido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través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toda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red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Provee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redundacía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mejora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escalabilidad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82C45A-263F-4363-A81E-1C76080A5D0E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1CF01-7B01-449B-97F5-D1F8BC70EF86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C0C33-21E7-4D9C-9F02-7EA28C90ECDD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89E72-608E-446E-800A-952B0B19A8AF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7676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tiff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37626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5" y="3645024"/>
            <a:ext cx="8481765" cy="288032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Unidad IV</a:t>
            </a:r>
          </a:p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Protocolos de Comunicaciones </a:t>
            </a:r>
            <a:r>
              <a:rPr lang="es-ES" sz="4000" b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I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41325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29151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Proceso/Aplicación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35888" cy="4800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Abarca las funciones de las capas sesión, presentación y aplicación.</a:t>
            </a:r>
          </a:p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Incluye los protocolos :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FTP (Protocolo de Transferencia de Archivos)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Telnet (Para Sesiones de Terminales)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SMTP( Protocolo Simple de Transferencia de Correo)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SNMP (Protocolo Simple de Administración de Red)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NFS (Protocolo de Sistema de Archivos de 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  <p:bldP spid="31129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07" y="2332"/>
            <a:ext cx="7772400" cy="9063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TCP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-IP</a:t>
            </a:r>
            <a:endParaRPr lang="es-ES_tradnl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776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78567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49530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424863" cy="472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Computadora Host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Cualquier Sistema de Computo conectado que ejecute una aplicación (dentro de este esquema).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Routers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Encargados de Enrutar a través de los medios físicos los paquetes en las red.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TCP/IP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Provee el Software para realizar esta Comunicación/Intercambio de paquetes.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48482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Oculta detalles de Redes Físicas y ofrece las características de una Red Virtual (Heterogénea).</a:t>
            </a:r>
          </a:p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Define un Esquema de Direccionamiento Abstracto que asigna a cada Host una Dirección UNICA.</a:t>
            </a:r>
          </a:p>
          <a:p>
            <a:pPr>
              <a:lnSpc>
                <a:spcPct val="90000"/>
              </a:lnSpc>
            </a:pPr>
            <a:r>
              <a:rPr lang="es-ES_tradnl" b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usuarios, los programas de aplicación y las capas superiores del protocolo usan las</a:t>
            </a: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direcciones abstractas para comunicarse.</a:t>
            </a:r>
            <a:endParaRPr lang="es-ES_tradnl" sz="3600" b="1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1536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72400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5354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Dirección IP :</a:t>
            </a:r>
            <a:r>
              <a:rPr lang="es-ES_tradnl" dirty="0">
                <a:latin typeface="Arial" charset="0"/>
              </a:rPr>
              <a:t> </a:t>
            </a:r>
            <a:r>
              <a:rPr lang="es-ES_tradnl" b="1" dirty="0">
                <a:latin typeface="Arial" charset="0"/>
              </a:rPr>
              <a:t>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Es un número de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32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Bits  asignado a un Host y usado para todas las comunicaciones con El.</a:t>
            </a:r>
          </a:p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Jerarquía de Direcciones :</a:t>
            </a:r>
            <a:r>
              <a:rPr lang="es-ES_tradnl" b="1" i="1" dirty="0">
                <a:latin typeface="Arial" charset="0"/>
              </a:rPr>
              <a:t> </a:t>
            </a:r>
            <a:endParaRPr lang="es-ES_tradnl" i="1" dirty="0">
              <a:latin typeface="Arial" charset="0"/>
            </a:endParaRP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Prefijo  : Identifica a la Red Física que está conectada la computadora.</a:t>
            </a: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Sufijo :  Identifica a cada Host de la Red.</a:t>
            </a:r>
          </a:p>
          <a:p>
            <a:pPr>
              <a:defRPr/>
            </a:pPr>
            <a:endParaRPr lang="es-ES_tradnl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01000" cy="4114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b="1" i="1" dirty="0">
                <a:solidFill>
                  <a:schemeClr val="accent2"/>
                </a:solidFill>
                <a:latin typeface="Arial" charset="0"/>
                <a:sym typeface="Webdings" pitchFamily="18" charset="2"/>
              </a:rPr>
              <a:t> Ventaja : Facilita el Enrutamiento de los usuarios asegurando: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 cada computadora se le asigne una dirección única.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Aunque las Direcciones se coordinen  globalmente los sufijos pueden asignarse de manera Local.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1741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260350"/>
            <a:ext cx="8169275" cy="9588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Capas - Direcciones de Protocolo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15843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b="1" i="1" dirty="0">
                <a:solidFill>
                  <a:schemeClr val="accent2"/>
                </a:solidFill>
                <a:latin typeface="Arial" charset="0"/>
              </a:rPr>
              <a:t>Se esconden las capas físicas para utilizar las capas superiores </a:t>
            </a:r>
            <a:r>
              <a:rPr lang="es-ES_tradnl" sz="2800" b="1" i="1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 Direcciones Lógicas (Heterogeneidad)</a:t>
            </a:r>
            <a:endParaRPr lang="es-ES_tradnl" sz="2800" b="1" i="1" dirty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18436" name="Picture 4" descr="F15_8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4213" y="3357563"/>
            <a:ext cx="8001000" cy="3276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nimBg="1"/>
      <p:bldP spid="184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97888" cy="49672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Estático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84313"/>
            <a:ext cx="8353425" cy="482123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88032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801" y="4437112"/>
            <a:ext cx="7510988" cy="1584176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TCP/IP Parte 1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8913"/>
            <a:ext cx="8964488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Dinámico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484" name="Picture 4" descr="F14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153400" cy="4267200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81000"/>
            <a:ext cx="8299648" cy="1295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 IPv4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Las Clases A, B, y C se llaman Clases Primarias porque contienen direcciones de Host (Sufijos) 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 Clase D se utiliza para </a:t>
            </a:r>
            <a:r>
              <a:rPr lang="es-ES_tradnl" i="1" dirty="0" err="1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multitransmisión</a:t>
            </a: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 IP, permitiendo entregar paquetes a un Grupo de Computadoras.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De acuerdo a los primeros 4 Bits del la Dirección se define la CLASE.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  <p:bldP spid="2150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97788" cy="1447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627187"/>
            <a:ext cx="7772400" cy="685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ctr"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Dígitos binarios </a:t>
            </a: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 Notación Decimal</a:t>
            </a:r>
            <a:endParaRPr lang="es-ES_tradnl" sz="28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2532" name="Picture 4" descr="F14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2492375"/>
            <a:ext cx="7772400" cy="28194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3" name="Picture 5" descr="F14_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868863"/>
            <a:ext cx="3581400" cy="165735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Limites por Clase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64749"/>
              </p:ext>
            </p:extLst>
          </p:nvPr>
        </p:nvGraphicFramePr>
        <p:xfrm>
          <a:off x="228600" y="2362200"/>
          <a:ext cx="8686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oja de cálculo" r:id="rId4" imgW="7282800" imgH="1327320" progId="Excel.Sheet.8">
                  <p:embed/>
                </p:oleObj>
              </mc:Choice>
              <mc:Fallback>
                <p:oleObj name="Hoja de cálculo" r:id="rId4" imgW="7282800" imgH="132732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86800" cy="3352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807896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</a:t>
            </a: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 Distribución Geográfica</a:t>
            </a:r>
          </a:p>
        </p:txBody>
      </p:sp>
      <p:pic>
        <p:nvPicPr>
          <p:cNvPr id="23555" name="Picture 3" descr="TCPIPDistribucion Geografi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458200" cy="54102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 de Direccionamiento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4580" name="Picture 4" descr="F14_6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81000" y="1704975"/>
            <a:ext cx="8382000" cy="44672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Especiales</a:t>
            </a:r>
          </a:p>
        </p:txBody>
      </p:sp>
      <p:pic>
        <p:nvPicPr>
          <p:cNvPr id="25603" name="Picture 3" descr="F14_7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457200" y="1700213"/>
            <a:ext cx="8153400" cy="3938587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13593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Privadas/Intranet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95288" y="3933825"/>
            <a:ext cx="8569325" cy="2519363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215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Set de direcciones para uso privado.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Estas direcciones no son ruteadas por la Internet y se asignan para los componentes del interior.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Los routers no distinguen las direcciones privadas se requiere el NAT para efectuarla traducción.</a:t>
            </a:r>
            <a:endParaRPr lang="es-ES" sz="2400" i="1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2662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9248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</a:t>
            </a: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y Direccionamiento</a:t>
            </a:r>
          </a:p>
        </p:txBody>
      </p:sp>
      <p:pic>
        <p:nvPicPr>
          <p:cNvPr id="27651" name="Picture 3" descr="F14_8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685800" y="2095500"/>
            <a:ext cx="7924800" cy="4000500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573017"/>
            <a:ext cx="9144000" cy="305003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>
                <a:solidFill>
                  <a:srgbClr val="333399"/>
                </a:solidFill>
                <a:latin typeface="Arial" charset="0"/>
              </a:rPr>
              <a:t>2022</a:t>
            </a:r>
            <a:endParaRPr lang="es-AR" sz="3600" b="1" i="1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188640"/>
            <a:ext cx="8496300" cy="3240359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0825" y="1981200"/>
          <a:ext cx="85693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n de mapa de bits" r:id="rId4" imgW="3680779" imgH="2163810" progId="PBrush">
                  <p:embed/>
                </p:oleObj>
              </mc:Choice>
              <mc:Fallback>
                <p:oleObj name="Imagen de mapa de bits" r:id="rId4" imgW="3680779" imgH="216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1200"/>
                        <a:ext cx="8569325" cy="465772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0"/>
            <a:ext cx="8964488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4752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Numero de 32 Bits Igual a una Dirección IP.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Delimitar el ámbito de una red de computadoras. </a:t>
            </a:r>
          </a:p>
          <a:p>
            <a:pPr>
              <a:lnSpc>
                <a:spcPct val="90000"/>
              </a:lnSpc>
            </a:pPr>
            <a:r>
              <a:rPr lang="es-ES" i="1" dirty="0">
                <a:solidFill>
                  <a:srgbClr val="0033CC"/>
                </a:solidFill>
                <a:latin typeface="Arial" charset="0"/>
              </a:rPr>
              <a:t>Sirve para distinguir cuando una máquina determinada pertenece a una subred dada. 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Indicar a los dispositivos qué parte de la dirección IP es el número de la red, incluyendo la subred, y qué parte es la correspondiente al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3539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893175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graphicFrame>
        <p:nvGraphicFramePr>
          <p:cNvPr id="1956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0182"/>
              </p:ext>
            </p:extLst>
          </p:nvPr>
        </p:nvGraphicFramePr>
        <p:xfrm>
          <a:off x="250825" y="1557338"/>
          <a:ext cx="8569325" cy="1871664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(decimal)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(binario)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Prefijo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255.0.0.0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11111111.00000000.00000000.00000000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11111111.11111111.00000000.00000000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/16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11111111.11111111.11111111.00000000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617" name="TextBox 4"/>
          <p:cNvSpPr txBox="1">
            <a:spLocks noChangeArrowheads="1"/>
          </p:cNvSpPr>
          <p:nvPr/>
        </p:nvSpPr>
        <p:spPr bwMode="auto">
          <a:xfrm>
            <a:off x="250825" y="3933825"/>
            <a:ext cx="8642350" cy="2735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Algunos ejemplos:</a:t>
            </a: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1- Red de Clase C		192.168.1.0 	255.255.255.0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2- Red de Clase B		172.17.0.0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3- Red de Clase A		10.0.0.0	255.0.0.0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4- Host de Clase B		172.17.1.0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5- Host de Clase A		10.1.0.0	255.0.0.0</a:t>
            </a:r>
            <a:endParaRPr lang="en-US" sz="2400" b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56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Conflicto</a:t>
            </a:r>
          </a:p>
        </p:txBody>
      </p:sp>
      <p:pic>
        <p:nvPicPr>
          <p:cNvPr id="5" name="Picture 5" descr="C:\AriesWork\Content\NetworkBasics\Chapter 2\Graphics\232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1988840"/>
            <a:ext cx="7507287" cy="223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55" y="4460280"/>
            <a:ext cx="7507287" cy="2530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tienen conexiones a varias redes físicas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Cada Dirección IP tiene un prefijo que especifica una Red Física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manejan una Tabla de Enrutamiento entre Redes</a:t>
            </a:r>
          </a:p>
        </p:txBody>
      </p:sp>
    </p:spTree>
    <p:extLst>
      <p:ext uri="{BB962C8B-B14F-4D97-AF65-F5344CB8AC3E}">
        <p14:creationId xmlns:p14="http://schemas.microsoft.com/office/powerpoint/2010/main" val="11595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2867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305800" cy="1323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2950" cy="4705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Host que se conecta a varias conexiones de Red.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Suelen utilizarse para aumentar la confiabilidad, Aumentar el rendimiento o ancho de banda.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Evita la congestión de Tráfico.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Cambia la configuración de los Enrutadores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/>
      <p:bldP spid="29699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2238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964612" cy="47894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aplicada a la falta de ancho de banda (conexión excesivamente lenta) para cumplir con el Servicio de conexión de Internet respecto de Nuestro ISP . Se puede suplir con :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Aumento de Ancho de Banda (Análisis de Costo). 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Cambio de Políticas en el Uso de Internet.</a:t>
            </a:r>
          </a:p>
          <a:p>
            <a:pPr lvl="2">
              <a:lnSpc>
                <a:spcPct val="90000"/>
              </a:lnSpc>
              <a:defRPr/>
            </a:pPr>
            <a:r>
              <a:rPr lang="es-ES_tradnl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Adquisición de Herramientas que controlen Servicios, Accesos, Correo electrónico, Etc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Necesaria para evitar la salida de servicio de nuestro Nodo (Aumento de Confiabilidad). </a:t>
            </a: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24 HS porque es vital para nuestro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/>
      <p:bldP spid="369667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2656"/>
            <a:ext cx="8803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</a:t>
            </a: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Multibase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053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i="1" dirty="0">
                <a:latin typeface="Arial" charset="0"/>
              </a:rPr>
              <a:t>Un Único </a:t>
            </a:r>
            <a:r>
              <a:rPr lang="es-ES_tradnl" i="1" dirty="0" err="1">
                <a:latin typeface="Arial" charset="0"/>
              </a:rPr>
              <a:t>Router</a:t>
            </a:r>
            <a:r>
              <a:rPr lang="es-ES_tradnl" i="1" dirty="0">
                <a:latin typeface="Arial" charset="0"/>
              </a:rPr>
              <a:t> debe tener las dos o mas conexiones y poder balancearlas soportando el uso del Protocolo BGP.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</a:t>
            </a:r>
            <a:r>
              <a:rPr lang="es-ES_tradnl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Border</a:t>
            </a: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Gateway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</a:t>
            </a:r>
            <a:r>
              <a:rPr lang="es-ES_tradnl" sz="28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   </a:t>
            </a:r>
          </a:p>
          <a:p>
            <a:pPr>
              <a:defRPr/>
            </a:pPr>
            <a:r>
              <a:rPr lang="es-ES_tradnl" i="1" u="sng" dirty="0">
                <a:latin typeface="Arial" charset="0"/>
              </a:rPr>
              <a:t>NO</a:t>
            </a:r>
            <a:r>
              <a:rPr lang="es-ES_tradnl" i="1" dirty="0">
                <a:latin typeface="Arial" charset="0"/>
              </a:rPr>
              <a:t> confundir con un Host con dos canales de Internet con </a:t>
            </a:r>
            <a:r>
              <a:rPr lang="es-ES_tradnl" i="1" dirty="0" err="1">
                <a:latin typeface="Arial" charset="0"/>
              </a:rPr>
              <a:t>Routers</a:t>
            </a:r>
            <a:r>
              <a:rPr lang="es-ES_tradnl" i="1" dirty="0">
                <a:latin typeface="Arial" charset="0"/>
              </a:rPr>
              <a:t> independientes (Direcciones IP Diferentes). 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 Sin Balanceo de Carga.</a:t>
            </a:r>
            <a:endParaRPr lang="es-ES_tradnl" sz="32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36864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579024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de Protocolo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735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Son Abstracciones ofrecidas por Software que permite, antes de enviar el paquete, traducir la dirección del protocolo del siguiente salto equivalente a una Dirección Física.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La correlación entre Dirección de Protocolo y Dirección de Hardware  se llama </a:t>
            </a:r>
            <a:r>
              <a:rPr lang="es-ES_tradnl" b="1" i="1" u="sng" dirty="0">
                <a:latin typeface="Arial" charset="0"/>
              </a:rPr>
              <a:t>Resolución de Dirección.</a:t>
            </a:r>
            <a:r>
              <a:rPr lang="es-ES_tradnl" i="1" dirty="0">
                <a:latin typeface="Arial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animBg="1"/>
      <p:bldP spid="32771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48680"/>
            <a:ext cx="856223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</a:p>
        </p:txBody>
      </p:sp>
      <p:pic>
        <p:nvPicPr>
          <p:cNvPr id="33795" name="Picture 3" descr="F15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81000" y="1981200"/>
            <a:ext cx="8305800" cy="2286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9388" y="4508500"/>
            <a:ext cx="8785225" cy="2093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Los hosts y los </a:t>
            </a:r>
            <a:r>
              <a:rPr lang="es-ES_tradnl" sz="3200" b="0" dirty="0" err="1">
                <a:solidFill>
                  <a:schemeClr val="accent2">
                    <a:lumMod val="75000"/>
                  </a:schemeClr>
                </a:solidFill>
              </a:rPr>
              <a:t>routers</a:t>
            </a:r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 sirven para la Resolución de la Dirección en transmisiones de datos entre computadoras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7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3350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TCP/IP </a:t>
            </a: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Control de Transacciones</a:t>
            </a:r>
            <a:b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Internet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97887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Conjunto/Pilas de Protocolos desarrollados a principios de los setenta y se convirtió en una norma para ARPANET en 1983.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UNIX lo incorpora en la Versión BSD  comenzado su amplia difusión.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Evolución de TCP/IP acompaña a la Evolución de Internet.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Internet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IP-v4 - Internet 2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IP-v6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nimBg="1"/>
      <p:bldP spid="30003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675687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Técnicas/Algoritmos de Resolución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7375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Búsqueda en una Tabla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Resolver direcciones IP a través de una WAN y con el uso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Routers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Calculo en forma cerrada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Se utiliza en redes Configurables.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Intercambio de Mensajes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 Se emplea con Hardware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Lan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que tiene Direccionamiento Estático.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481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45434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Se</a:t>
            </a:r>
            <a:r>
              <a:rPr lang="es-ES_tradnl" sz="2800" dirty="0"/>
              <a:t>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 en redes LAN TCP/IP homogéneas que tengan el mismo formato de mensajes para resolver todas las Direcciones.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Cada Computadora  recibe la solicitud y examina la dirección IP, la computadora mencionada en la solicitud transmite la respuesta.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Maneja un Cache con las Respuestas (Direcciones Recibidas) para evitar congestión de tráfico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 Reduce el Numero de Solicitudes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584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</a:t>
            </a:r>
          </a:p>
        </p:txBody>
      </p:sp>
      <p:pic>
        <p:nvPicPr>
          <p:cNvPr id="36867" name="Picture 3" descr="F15_5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09600" y="2057400"/>
            <a:ext cx="8077200" cy="3962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8382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31242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Nace con la necesidad de trabajar con redes Heterogéneas.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Permite el paso del cuadro de una red a otra.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Formato de paquete independiente del Hardware</a:t>
            </a:r>
            <a:r>
              <a:rPr lang="es-ES_tradnl" i="1" dirty="0">
                <a:latin typeface="Arial" charset="0"/>
              </a:rPr>
              <a:t> </a:t>
            </a:r>
            <a:endParaRPr lang="es-ES_tradnl" dirty="0">
              <a:latin typeface="Arial" charset="0"/>
            </a:endParaRPr>
          </a:p>
        </p:txBody>
      </p:sp>
      <p:pic>
        <p:nvPicPr>
          <p:cNvPr id="37892" name="Picture 4" descr="F16_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900113" y="4149725"/>
            <a:ext cx="7696200" cy="2133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1 Imagen" descr="TRANSMISIÓN DE DAT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50169"/>
            <a:ext cx="3352800" cy="4800600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9075" y="112589"/>
            <a:ext cx="8882955" cy="1012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3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defRPr>
            </a:lvl1pPr>
            <a:lvl2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1">
              <a:buNone/>
            </a:pPr>
            <a:r>
              <a:rPr lang="es-ES_tradnl" altLang="es-A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DATAGRAMAS IPv4</a:t>
            </a:r>
            <a:endParaRPr lang="es-ES" altLang="es-A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Llamada rectangular"/>
          <p:cNvSpPr/>
          <p:nvPr/>
        </p:nvSpPr>
        <p:spPr>
          <a:xfrm>
            <a:off x="2714625" y="1928813"/>
            <a:ext cx="6215063" cy="4071937"/>
          </a:xfrm>
          <a:prstGeom prst="wedgeRectCallout">
            <a:avLst>
              <a:gd name="adj1" fmla="val -69075"/>
              <a:gd name="adj2" fmla="val 2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4" name="3 Imagen" descr="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71688"/>
            <a:ext cx="6008688" cy="3786187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286125" y="3571875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286125" y="4000500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9" name="8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86313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9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781550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286125" y="4714875"/>
            <a:ext cx="5357813" cy="857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8915" name="Picture 3" descr="F16_2"/>
          <p:cNvPicPr>
            <a:picLocks noChangeAspect="1" noChangeArrowheads="1"/>
          </p:cNvPicPr>
          <p:nvPr/>
        </p:nvPicPr>
        <p:blipFill>
          <a:blip r:embed="rId3" cstate="print">
            <a:lum bright="-40000" contrast="20000"/>
          </a:blip>
          <a:srcRect/>
          <a:stretch>
            <a:fillRect/>
          </a:stretch>
        </p:blipFill>
        <p:spPr bwMode="auto">
          <a:xfrm>
            <a:off x="304800" y="1295400"/>
            <a:ext cx="8534400" cy="45720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9939" name="Picture 3" descr="F16_3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468313" y="1341438"/>
            <a:ext cx="8153400" cy="502920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989887" cy="1400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Encapsulamiento</a:t>
            </a:r>
          </a:p>
        </p:txBody>
      </p:sp>
      <p:pic>
        <p:nvPicPr>
          <p:cNvPr id="40963" name="Picture 3" descr="F17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5800" y="1905000"/>
            <a:ext cx="7772400" cy="35814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640"/>
            <a:ext cx="8439150" cy="151216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</a:t>
            </a:r>
            <a:b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Encapsulamiento -Transmisión-</a:t>
            </a:r>
            <a:r>
              <a:rPr lang="es-ES_tradnl" sz="2400" b="1" i="1" kern="12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Desencapsulamiento</a:t>
            </a: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es-ES_tradnl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1987" name="Picture 3" descr="F17_2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23850" y="1844675"/>
            <a:ext cx="8496300" cy="4724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1778" y="2802543"/>
            <a:ext cx="4787418" cy="33630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fr-FR" sz="2769" b="1" dirty="0">
                <a:latin typeface="Arial" panose="020B0604020202020204" pitchFamily="34" charset="0"/>
                <a:cs typeface="Arial" panose="020B0604020202020204" pitchFamily="34" charset="0"/>
              </a:rPr>
              <a:t>Des questions?</a:t>
            </a:r>
          </a:p>
          <a:p>
            <a:pPr>
              <a:buNone/>
            </a:pPr>
            <a:r>
              <a:rPr lang="it-IT" sz="2769" b="1" dirty="0">
                <a:latin typeface="Arial" panose="020B0604020202020204" pitchFamily="34" charset="0"/>
                <a:cs typeface="Arial" panose="020B0604020202020204" pitchFamily="34" charset="0"/>
              </a:rPr>
              <a:t>Qualche domanda?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ru-RU" sz="2769" b="1" dirty="0">
                <a:latin typeface="Arial" panose="020B0604020202020204" pitchFamily="34" charset="0"/>
                <a:cs typeface="Arial" panose="020B0604020202020204" pitchFamily="34" charset="0"/>
              </a:rPr>
              <a:t>Есть вопросы?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378526" y="2921976"/>
            <a:ext cx="1147182" cy="3342563"/>
            <a:chOff x="3000364" y="2879724"/>
            <a:chExt cx="438151" cy="3621110"/>
          </a:xfrm>
        </p:grpSpPr>
        <p:pic>
          <p:nvPicPr>
            <p:cNvPr id="5" name="Picture 6" descr="E:\Usuarios\Nieves\Desktop\PORTUGUES-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4000504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6" name="Picture 7" descr="E:\Usuarios\Nieves\Desktop\FRANCES-0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00364" y="4572008"/>
              <a:ext cx="438151" cy="328612"/>
            </a:xfrm>
            <a:prstGeom prst="rect">
              <a:avLst/>
            </a:prstGeom>
            <a:noFill/>
          </p:spPr>
        </p:pic>
        <p:pic>
          <p:nvPicPr>
            <p:cNvPr id="7" name="Picture 8" descr="E:\Usuarios\Nieves\Desktop\ITALIANO-0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00364" y="5100651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8" name="Picture 9" descr="E:\Usuarios\Nieves\Desktop\ALEMAN-0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0364" y="5643578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9" name="Picture 10" descr="E:\Usuarios\Nieves\Desktop\RUSO-0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00364" y="6172222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10" name="Picture 5" descr="E:\Usuarios\Nieves\Desktop\INGLES-0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08305" y="3475040"/>
              <a:ext cx="420687" cy="311150"/>
            </a:xfrm>
            <a:prstGeom prst="rect">
              <a:avLst/>
            </a:prstGeom>
            <a:noFill/>
          </p:spPr>
        </p:pic>
        <p:pic>
          <p:nvPicPr>
            <p:cNvPr id="1028" name="Picture 4" descr="E:\Usuarios\Nieves\Desktop\arggg-0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000364" y="2879724"/>
              <a:ext cx="427038" cy="334962"/>
            </a:xfrm>
            <a:prstGeom prst="rect">
              <a:avLst/>
            </a:prstGeom>
            <a:noFill/>
          </p:spPr>
        </p:pic>
      </p:grpSp>
      <p:pic>
        <p:nvPicPr>
          <p:cNvPr id="11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968" y="570837"/>
            <a:ext cx="1994068" cy="19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971550" y="404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s-AR" sz="3200" b="0" i="0">
                <a:solidFill>
                  <a:schemeClr val="accent2"/>
                </a:solidFill>
              </a:rPr>
              <a:t>    Red IP</a:t>
            </a:r>
            <a:endParaRPr lang="en-US" sz="3200" b="0" i="0">
              <a:solidFill>
                <a:schemeClr val="accent2"/>
              </a:solidFill>
            </a:endParaRPr>
          </a:p>
        </p:txBody>
      </p:sp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357188" y="3616325"/>
            <a:ext cx="64293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defTabSz="874713" eaLnBrk="1" hangingPunct="1"/>
            <a:endParaRPr lang="es-ES_tradnl" sz="1600" b="0" i="0">
              <a:solidFill>
                <a:schemeClr val="accent2"/>
              </a:solidFill>
              <a:ea typeface="굴림" charset="-127"/>
            </a:endParaRPr>
          </a:p>
        </p:txBody>
      </p:sp>
      <p:pic>
        <p:nvPicPr>
          <p:cNvPr id="8196" name="Picture 13" descr="animation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700808"/>
            <a:ext cx="8134350" cy="477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07504" y="107951"/>
            <a:ext cx="9036496" cy="1416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None/>
            </a:pP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TCP/IP Protocolo de Control de Transacciones</a:t>
            </a:r>
            <a:b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</a:b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Protocolo de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5099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0"/>
            <a:ext cx="8420869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(Comparación con el modelo OSI)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341438"/>
            <a:ext cx="8642350" cy="5256212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3684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Acceso a Red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42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intercambio entre un Host y la red y entre los dispositivos de la misma Red.</a:t>
            </a:r>
          </a:p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Proporciona el mecanismo abstracto  de direcciones para la entrega de datos. </a:t>
            </a:r>
          </a:p>
          <a:p>
            <a:pPr>
              <a:defRPr/>
            </a:pPr>
            <a:endParaRPr lang="es-ES_tradnl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  <p:bldP spid="30822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559675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Interred (Internet)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4037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Encamina los mensajes a través de e las redes e interredes.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Interactúa con los Routers y Gateways.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el Protocolo IP (Protocolo Internet)  y el ARP (Protocolo de resolución de direcciones).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Implementa un diagrama de direcciones lógicas de Hosts denominadas Direcciones IP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Host a Host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39687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control de Integridad de los datos (Control de Calidad).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los protocolos TCP (Protocolo de control de transmisión) y UDP (Protocolos de Datagramas de usuario).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 </a:t>
            </a: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 Fiable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UDP  No 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build="p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533935</TotalTime>
  <Words>2909</Words>
  <Application>Microsoft Office PowerPoint</Application>
  <PresentationFormat>Presentación en pantalla (4:3)</PresentationFormat>
  <Paragraphs>285</Paragraphs>
  <Slides>50</Slides>
  <Notes>48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Hoja de cálculo</vt:lpstr>
      <vt:lpstr>Imagen de mapa de bits</vt:lpstr>
      <vt:lpstr>Diapositiva</vt:lpstr>
      <vt:lpstr>Tecnología de Redes 2634 Introducción a las Comunicaciones 3007</vt:lpstr>
      <vt:lpstr>Tecnología de Redes 2634 Introducción a las Comunicaciones 3007</vt:lpstr>
      <vt:lpstr>Tecnología de Redes 2634 Introducción a las Comunicaciones 3007</vt:lpstr>
      <vt:lpstr>TCP/IP Protocolo de Control de Transacciones Protocolo de Internet</vt:lpstr>
      <vt:lpstr>Presentación de PowerPoint</vt:lpstr>
      <vt:lpstr>Modelo de protocolo Internet (Comparación con el modelo OSI)</vt:lpstr>
      <vt:lpstr>Modelo de Protocolo Internet Capa Acceso a Red</vt:lpstr>
      <vt:lpstr>Modelo de Protocolo Internet Capa Interred (Internet)</vt:lpstr>
      <vt:lpstr>Modelo de Protocolo Internet Capa Host a Host</vt:lpstr>
      <vt:lpstr>Modelo de Protocolo Internet Capa Proceso/Aplicación</vt:lpstr>
      <vt:lpstr>Esquema TCP-IP</vt:lpstr>
      <vt:lpstr>Esquema TCP/IP </vt:lpstr>
      <vt:lpstr>Esquema TCP/IP </vt:lpstr>
      <vt:lpstr>Esquema TCP/IP Direccionamiento IPv4</vt:lpstr>
      <vt:lpstr>Esquema TCP/IP Direccionamiento IPv4</vt:lpstr>
      <vt:lpstr>Esquema TCP/IP Direccionamiento IPv4</vt:lpstr>
      <vt:lpstr>Capas - Direcciones de Protocolo</vt:lpstr>
      <vt:lpstr>Direccionamiento IPv4</vt:lpstr>
      <vt:lpstr>Direccionamiento IPv4 Estático</vt:lpstr>
      <vt:lpstr>Direccionamiento IPv4 Dinámico</vt:lpstr>
      <vt:lpstr>Esquema TCP/IP Clases de Direcciones</vt:lpstr>
      <vt:lpstr>Esquema TCP/IP Clases de Direcciones IPv4</vt:lpstr>
      <vt:lpstr>Esquema TCP/IP Clases de Direcciones</vt:lpstr>
      <vt:lpstr>Esquema TCP/IP Limites por Clase</vt:lpstr>
      <vt:lpstr>Esquema TCP/IP Direcciones  Distribución Geográfica</vt:lpstr>
      <vt:lpstr>Esquema TCP/IP Ejemplo de Direccionamiento</vt:lpstr>
      <vt:lpstr>Esquema TCP/IP Direcciones Especiales</vt:lpstr>
      <vt:lpstr>Esquema TCP/IP Direcciones Privadas/Intranet</vt:lpstr>
      <vt:lpstr>Esquema TCP/IP Routers y Direccionamiento</vt:lpstr>
      <vt:lpstr>Esquema TCP/IP Routers y Direccionamiento</vt:lpstr>
      <vt:lpstr>Esquema TCP/IP La Mascara de Red</vt:lpstr>
      <vt:lpstr>Esquema TCP/IP La Mascara de Red</vt:lpstr>
      <vt:lpstr>Direccionamiento IP Conflicto</vt:lpstr>
      <vt:lpstr>Esquema TCP/IP Routers y Direccionamiento</vt:lpstr>
      <vt:lpstr>Esquema TCP/IP Host Multibase</vt:lpstr>
      <vt:lpstr>Esquema TCP/IP Host Multibase</vt:lpstr>
      <vt:lpstr>Esquema TCP/IP Host Multibase</vt:lpstr>
      <vt:lpstr>Esquema TCP/IP Direcciones de Protocolo</vt:lpstr>
      <vt:lpstr>Esquema TCP/IP Resolución de Dirección</vt:lpstr>
      <vt:lpstr>Resolución de Dirección Técnicas/Algoritmos de Resolución</vt:lpstr>
      <vt:lpstr>Resolución de Dirección ARP: Protocolo de Resolución de Dirección </vt:lpstr>
      <vt:lpstr>Resolución de Dirección ARP: Protocolo de Resolución de Dirección</vt:lpstr>
      <vt:lpstr>Datagrama IP</vt:lpstr>
      <vt:lpstr>Presentación de PowerPoint</vt:lpstr>
      <vt:lpstr>Datagrama IP - Reenvió</vt:lpstr>
      <vt:lpstr>Datagrama IP - Reenvió</vt:lpstr>
      <vt:lpstr>Datagrama IP Encapsulamiento</vt:lpstr>
      <vt:lpstr>Datagrama IP  Encapsulamiento -Transmisión-Desencapsulamiento.</vt:lpstr>
      <vt:lpstr>Presentación de PowerPoint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Codanet</dc:title>
  <dc:subject>Redes y Comunicaciones de Datos en Internet</dc:subject>
  <dc:creator>Lic Pablo Alejandro Lena</dc:creator>
  <dc:description>Actulizada al 24/06/2005_x000d_
Protocolos – OSI – SNA  _x000d_
TCP/IP Direccionamiento _x000d_
Host Multibase _x000d_
Control de Flujo y Puertos</dc:description>
  <cp:lastModifiedBy>Pablo Alejandro Lena</cp:lastModifiedBy>
  <cp:revision>737</cp:revision>
  <cp:lastPrinted>2000-08-10T20:50:59Z</cp:lastPrinted>
  <dcterms:created xsi:type="dcterms:W3CDTF">2000-04-03T00:38:42Z</dcterms:created>
  <dcterms:modified xsi:type="dcterms:W3CDTF">2022-05-18T23:29:14Z</dcterms:modified>
  <cp:category>Transparencias de Clase</cp:category>
</cp:coreProperties>
</file>