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1"/>
  </p:notesMasterIdLst>
  <p:handoutMasterIdLst>
    <p:handoutMasterId r:id="rId62"/>
  </p:handoutMasterIdLst>
  <p:sldIdLst>
    <p:sldId id="437" r:id="rId2"/>
    <p:sldId id="435" r:id="rId3"/>
    <p:sldId id="436" r:id="rId4"/>
    <p:sldId id="379" r:id="rId5"/>
    <p:sldId id="380" r:id="rId6"/>
    <p:sldId id="381" r:id="rId7"/>
    <p:sldId id="382" r:id="rId8"/>
    <p:sldId id="383" r:id="rId9"/>
    <p:sldId id="384" r:id="rId10"/>
    <p:sldId id="385" r:id="rId11"/>
    <p:sldId id="386" r:id="rId12"/>
    <p:sldId id="387" r:id="rId13"/>
    <p:sldId id="388" r:id="rId14"/>
    <p:sldId id="389" r:id="rId15"/>
    <p:sldId id="390" r:id="rId16"/>
    <p:sldId id="431" r:id="rId17"/>
    <p:sldId id="432" r:id="rId18"/>
    <p:sldId id="433" r:id="rId19"/>
    <p:sldId id="434" r:id="rId20"/>
    <p:sldId id="393" r:id="rId21"/>
    <p:sldId id="392" r:id="rId22"/>
    <p:sldId id="391" r:id="rId23"/>
    <p:sldId id="416" r:id="rId24"/>
    <p:sldId id="415" r:id="rId25"/>
    <p:sldId id="417" r:id="rId26"/>
    <p:sldId id="394" r:id="rId27"/>
    <p:sldId id="412" r:id="rId28"/>
    <p:sldId id="413" r:id="rId29"/>
    <p:sldId id="414" r:id="rId30"/>
    <p:sldId id="395" r:id="rId31"/>
    <p:sldId id="396" r:id="rId32"/>
    <p:sldId id="397" r:id="rId33"/>
    <p:sldId id="398" r:id="rId34"/>
    <p:sldId id="399" r:id="rId35"/>
    <p:sldId id="400" r:id="rId36"/>
    <p:sldId id="401" r:id="rId37"/>
    <p:sldId id="402" r:id="rId38"/>
    <p:sldId id="403" r:id="rId39"/>
    <p:sldId id="404" r:id="rId40"/>
    <p:sldId id="408" r:id="rId41"/>
    <p:sldId id="418" r:id="rId42"/>
    <p:sldId id="405" r:id="rId43"/>
    <p:sldId id="419" r:id="rId44"/>
    <p:sldId id="420" r:id="rId45"/>
    <p:sldId id="421" r:id="rId46"/>
    <p:sldId id="422" r:id="rId47"/>
    <p:sldId id="423" r:id="rId48"/>
    <p:sldId id="424" r:id="rId49"/>
    <p:sldId id="425" r:id="rId50"/>
    <p:sldId id="426" r:id="rId51"/>
    <p:sldId id="427" r:id="rId52"/>
    <p:sldId id="428" r:id="rId53"/>
    <p:sldId id="406" r:id="rId54"/>
    <p:sldId id="429" r:id="rId55"/>
    <p:sldId id="439" r:id="rId56"/>
    <p:sldId id="440" r:id="rId57"/>
    <p:sldId id="407" r:id="rId58"/>
    <p:sldId id="438" r:id="rId59"/>
    <p:sldId id="411" r:id="rId60"/>
  </p:sldIdLst>
  <p:sldSz cx="9144000" cy="6858000" type="screen4x3"/>
  <p:notesSz cx="6858000" cy="8839200"/>
  <p:defaultTextStyle>
    <a:defPPr>
      <a:defRPr lang="en-US"/>
    </a:defPPr>
    <a:lvl1pPr algn="ctr" rtl="0" eaLnBrk="0" fontAlgn="base" hangingPunct="0">
      <a:spcBef>
        <a:spcPct val="0"/>
      </a:spcBef>
      <a:spcAft>
        <a:spcPct val="0"/>
      </a:spcAft>
      <a:defRPr sz="4400" kern="1200">
        <a:solidFill>
          <a:schemeClr val="tx1"/>
        </a:solidFill>
        <a:latin typeface="Arial" charset="0"/>
        <a:ea typeface="+mn-ea"/>
        <a:cs typeface="+mn-cs"/>
      </a:defRPr>
    </a:lvl1pPr>
    <a:lvl2pPr marL="457200" algn="ctr" rtl="0" eaLnBrk="0" fontAlgn="base" hangingPunct="0">
      <a:spcBef>
        <a:spcPct val="0"/>
      </a:spcBef>
      <a:spcAft>
        <a:spcPct val="0"/>
      </a:spcAft>
      <a:defRPr sz="4400" kern="1200">
        <a:solidFill>
          <a:schemeClr val="tx1"/>
        </a:solidFill>
        <a:latin typeface="Arial" charset="0"/>
        <a:ea typeface="+mn-ea"/>
        <a:cs typeface="+mn-cs"/>
      </a:defRPr>
    </a:lvl2pPr>
    <a:lvl3pPr marL="914400" algn="ctr" rtl="0" eaLnBrk="0" fontAlgn="base" hangingPunct="0">
      <a:spcBef>
        <a:spcPct val="0"/>
      </a:spcBef>
      <a:spcAft>
        <a:spcPct val="0"/>
      </a:spcAft>
      <a:defRPr sz="4400" kern="1200">
        <a:solidFill>
          <a:schemeClr val="tx1"/>
        </a:solidFill>
        <a:latin typeface="Arial" charset="0"/>
        <a:ea typeface="+mn-ea"/>
        <a:cs typeface="+mn-cs"/>
      </a:defRPr>
    </a:lvl3pPr>
    <a:lvl4pPr marL="1371600" algn="ctr" rtl="0" eaLnBrk="0" fontAlgn="base" hangingPunct="0">
      <a:spcBef>
        <a:spcPct val="0"/>
      </a:spcBef>
      <a:spcAft>
        <a:spcPct val="0"/>
      </a:spcAft>
      <a:defRPr sz="4400" kern="1200">
        <a:solidFill>
          <a:schemeClr val="tx1"/>
        </a:solidFill>
        <a:latin typeface="Arial" charset="0"/>
        <a:ea typeface="+mn-ea"/>
        <a:cs typeface="+mn-cs"/>
      </a:defRPr>
    </a:lvl4pPr>
    <a:lvl5pPr marL="1828800" algn="ctr" rtl="0" eaLnBrk="0" fontAlgn="base" hangingPunct="0">
      <a:spcBef>
        <a:spcPct val="0"/>
      </a:spcBef>
      <a:spcAft>
        <a:spcPct val="0"/>
      </a:spcAft>
      <a:defRPr sz="4400" kern="1200">
        <a:solidFill>
          <a:schemeClr val="tx1"/>
        </a:solidFill>
        <a:latin typeface="Arial" charset="0"/>
        <a:ea typeface="+mn-ea"/>
        <a:cs typeface="+mn-cs"/>
      </a:defRPr>
    </a:lvl5pPr>
    <a:lvl6pPr marL="2286000" algn="l" defTabSz="914400" rtl="0" eaLnBrk="1" latinLnBrk="0" hangingPunct="1">
      <a:defRPr sz="4400" kern="1200">
        <a:solidFill>
          <a:schemeClr val="tx1"/>
        </a:solidFill>
        <a:latin typeface="Arial" charset="0"/>
        <a:ea typeface="+mn-ea"/>
        <a:cs typeface="+mn-cs"/>
      </a:defRPr>
    </a:lvl6pPr>
    <a:lvl7pPr marL="2743200" algn="l" defTabSz="914400" rtl="0" eaLnBrk="1" latinLnBrk="0" hangingPunct="1">
      <a:defRPr sz="4400" kern="1200">
        <a:solidFill>
          <a:schemeClr val="tx1"/>
        </a:solidFill>
        <a:latin typeface="Arial" charset="0"/>
        <a:ea typeface="+mn-ea"/>
        <a:cs typeface="+mn-cs"/>
      </a:defRPr>
    </a:lvl7pPr>
    <a:lvl8pPr marL="3200400" algn="l" defTabSz="914400" rtl="0" eaLnBrk="1" latinLnBrk="0" hangingPunct="1">
      <a:defRPr sz="4400" kern="1200">
        <a:solidFill>
          <a:schemeClr val="tx1"/>
        </a:solidFill>
        <a:latin typeface="Arial" charset="0"/>
        <a:ea typeface="+mn-ea"/>
        <a:cs typeface="+mn-cs"/>
      </a:defRPr>
    </a:lvl8pPr>
    <a:lvl9pPr marL="3657600" algn="l" defTabSz="914400" rtl="0" eaLnBrk="1" latinLnBrk="0" hangingPunct="1">
      <a:defRPr sz="4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76" autoAdjust="0"/>
    <p:restoredTop sz="88506" autoAdjust="0"/>
  </p:normalViewPr>
  <p:slideViewPr>
    <p:cSldViewPr>
      <p:cViewPr varScale="1">
        <p:scale>
          <a:sx n="45" d="100"/>
          <a:sy n="45" d="100"/>
        </p:scale>
        <p:origin x="1152" y="3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43"/>
    </p:cViewPr>
  </p:sorterViewPr>
  <p:notesViewPr>
    <p:cSldViewPr>
      <p:cViewPr>
        <p:scale>
          <a:sx n="75" d="100"/>
          <a:sy n="75" d="100"/>
        </p:scale>
        <p:origin x="-732" y="174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D2B15B43-66DC-4631-A35B-A476DF17433A}" type="slidenum">
              <a:rPr lang="es-ES_tradnl"/>
              <a:pPr>
                <a:defRPr/>
              </a:pPr>
              <a:t>‹Nº›</a:t>
            </a:fld>
            <a:endParaRPr lang="es-ES_tradnl"/>
          </a:p>
        </p:txBody>
      </p:sp>
    </p:spTree>
    <p:extLst>
      <p:ext uri="{BB962C8B-B14F-4D97-AF65-F5344CB8AC3E}">
        <p14:creationId xmlns:p14="http://schemas.microsoft.com/office/powerpoint/2010/main" val="150330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71684"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1362CC2-0D33-405B-9EC4-74557C104795}" type="slidenum">
              <a:rPr lang="es-ES_tradnl"/>
              <a:pPr>
                <a:defRPr/>
              </a:pPr>
              <a:t>‹Nº›</a:t>
            </a:fld>
            <a:endParaRPr lang="es-ES_tradnl"/>
          </a:p>
        </p:txBody>
      </p:sp>
    </p:spTree>
    <p:extLst>
      <p:ext uri="{BB962C8B-B14F-4D97-AF65-F5344CB8AC3E}">
        <p14:creationId xmlns:p14="http://schemas.microsoft.com/office/powerpoint/2010/main" val="2464063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17</a:t>
            </a:r>
          </a:p>
          <a:p>
            <a:pPr algn="ctr"/>
            <a:r>
              <a:rPr lang="es-MX" sz="1800" b="1" dirty="0">
                <a:latin typeface="Verdana" pitchFamily="34" charset="0"/>
              </a:rPr>
              <a:t>3-1-6 Tecbared-Introcom-17-2022--1.pptx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211553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B3E64E6-8F15-41AB-BCC9-492457B33262}" type="slidenum">
              <a:rPr lang="es-ES_tradnl" smtClean="0"/>
              <a:pPr/>
              <a:t>10</a:t>
            </a:fld>
            <a:endParaRPr lang="es-ES_tradnl"/>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A6C31C-332F-4BE1-A44D-11529CFC6874}" type="slidenum">
              <a:rPr lang="es-ES_tradnl" smtClean="0"/>
              <a:pPr/>
              <a:t>11</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1DDE116-9EE2-4001-991C-3FEFDADD993C}" type="slidenum">
              <a:rPr lang="es-ES_tradnl" smtClean="0"/>
              <a:pPr/>
              <a:t>12</a:t>
            </a:fld>
            <a:endParaRPr lang="es-ES_tradnl"/>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3560AD2-679C-4A13-8A44-5F666E0D63F1}" type="slidenum">
              <a:rPr lang="es-ES_tradnl" smtClean="0"/>
              <a:pPr/>
              <a:t>13</a:t>
            </a:fld>
            <a:endParaRPr lang="es-ES_tradnl"/>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5AEFA4D-424E-42AA-A5A7-77734D20ABF0}" type="slidenum">
              <a:rPr lang="es-ES_tradnl" smtClean="0"/>
              <a:pPr/>
              <a:t>14</a:t>
            </a:fld>
            <a:endParaRPr lang="es-ES_tradnl"/>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F2A8E94-B305-4622-8DE9-A52EB7D3DFF1}" type="slidenum">
              <a:rPr lang="es-ES_tradnl" smtClean="0"/>
              <a:pPr/>
              <a:t>15</a:t>
            </a:fld>
            <a:endParaRPr lang="es-ES_tradnl"/>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2E6F9D9-F5A6-450C-B314-65228D1986C8}" type="slidenum">
              <a:rPr lang="es-ES_tradnl" smtClean="0"/>
              <a:pPr/>
              <a:t>16</a:t>
            </a:fld>
            <a:endParaRPr lang="es-ES_tradnl"/>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algn="just"/>
            <a:r>
              <a:rPr lang="es-AR"/>
              <a:t>Una dirección IPv6 tiene un tamaño de 128 bits y se compone de ocho campos de 16 bits, cada uno de ellos unido por dos puntos. Cada campo debe contener un número hexadecimal, a diferencia de la notación decimal con puntos de las direcciones IPv4. En la figura siguiente, las equis representan números hexadecimales.</a:t>
            </a:r>
          </a:p>
          <a:p>
            <a:pPr algn="just"/>
            <a:endParaRPr lang="es-E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0C55047-1F68-4F48-A20C-32E59D1A130E}" type="slidenum">
              <a:rPr lang="es-ES_tradnl" smtClean="0"/>
              <a:pPr/>
              <a:t>17</a:t>
            </a:fld>
            <a:endParaRPr lang="es-ES_tradnl"/>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938F84-4AC1-49DB-BDC8-A6A39590B3E0}" type="slidenum">
              <a:rPr lang="es-ES_tradnl" smtClean="0"/>
              <a:pPr/>
              <a:t>18</a:t>
            </a:fld>
            <a:endParaRPr lang="es-ES_tradnl"/>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84778C3-853B-4E0C-8634-56EA8A9E1655}" type="slidenum">
              <a:rPr lang="es-ES_tradnl" smtClean="0"/>
              <a:pPr/>
              <a:t>19</a:t>
            </a:fld>
            <a:endParaRPr lang="es-ES_tradnl"/>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103438" y="668338"/>
            <a:ext cx="2651125" cy="1987550"/>
          </a:xfrm>
          <a:ln/>
        </p:spPr>
      </p:sp>
      <p:sp>
        <p:nvSpPr>
          <p:cNvPr id="1409027"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980DEFC-FD2A-4BA7-8F8A-6A5F022437D6}" type="slidenum">
              <a:rPr lang="es-ES_tradnl" smtClean="0"/>
              <a:pPr/>
              <a:t>20</a:t>
            </a:fld>
            <a:endParaRPr lang="es-ES_tradnl"/>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FC262C4-B3E7-4276-AA09-CA5250339E0D}" type="slidenum">
              <a:rPr lang="es-ES_tradnl" smtClean="0"/>
              <a:pPr/>
              <a:t>21</a:t>
            </a:fld>
            <a:endParaRPr lang="es-ES_tradnl"/>
          </a:p>
        </p:txBody>
      </p:sp>
      <p:sp>
        <p:nvSpPr>
          <p:cNvPr id="91139"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pPr algn="just">
              <a:defRPr/>
            </a:pPr>
            <a:r>
              <a:rPr lang="es-AR" dirty="0">
                <a:latin typeface="Arial" charset="0"/>
              </a:rPr>
              <a:t>El Campo</a:t>
            </a:r>
            <a:r>
              <a:rPr lang="es-AR" baseline="0" dirty="0">
                <a:latin typeface="Arial" charset="0"/>
              </a:rPr>
              <a:t> </a:t>
            </a:r>
            <a:r>
              <a:rPr lang="es-ES" sz="1200" b="1" i="0" kern="1200" dirty="0">
                <a:solidFill>
                  <a:schemeClr val="tx1"/>
                </a:solidFill>
                <a:effectLst/>
                <a:latin typeface="Times New Roman" pitchFamily="18" charset="0"/>
                <a:ea typeface="+mn-ea"/>
                <a:cs typeface="+mn-cs"/>
              </a:rPr>
              <a:t>Clase de tráfico </a:t>
            </a:r>
            <a:r>
              <a:rPr lang="es-AR" b="1" i="1" dirty="0">
                <a:effectLst>
                  <a:outerShdw blurRad="38100" dist="38100" dir="2700000" algn="tl">
                    <a:srgbClr val="C0C0C0"/>
                  </a:outerShdw>
                </a:effectLst>
                <a:latin typeface="Arial" charset="0"/>
              </a:rPr>
              <a:t>Prioridad </a:t>
            </a:r>
            <a:r>
              <a:rPr lang="es-AR" dirty="0">
                <a:latin typeface="Arial" charset="0"/>
              </a:rPr>
              <a:t>de flujo se usa para distinguir entre paquetes cuyos orígenes se les puede controlar el flujo y aquellos a los que no. </a:t>
            </a:r>
          </a:p>
          <a:p>
            <a:pPr marL="0" marR="0" indent="0" algn="just" defTabSz="914400" rtl="0" eaLnBrk="0" fontAlgn="base" latinLnBrk="0" hangingPunct="0">
              <a:lnSpc>
                <a:spcPct val="100000"/>
              </a:lnSpc>
              <a:spcBef>
                <a:spcPct val="30000"/>
              </a:spcBef>
              <a:spcAft>
                <a:spcPct val="0"/>
              </a:spcAft>
              <a:buClrTx/>
              <a:buSzTx/>
              <a:buFontTx/>
              <a:buNone/>
              <a:tabLst/>
              <a:defRPr/>
            </a:pPr>
            <a:r>
              <a:rPr lang="es-ES" sz="1200" b="1" i="0" kern="1200" dirty="0">
                <a:solidFill>
                  <a:schemeClr val="tx1"/>
                </a:solidFill>
                <a:effectLst/>
                <a:latin typeface="Times New Roman" pitchFamily="18" charset="0"/>
                <a:ea typeface="+mn-ea"/>
                <a:cs typeface="+mn-cs"/>
              </a:rPr>
              <a:t>El campo </a:t>
            </a:r>
            <a:r>
              <a:rPr lang="es-ES" sz="1200" b="1" i="0" kern="1200" dirty="0" err="1">
                <a:solidFill>
                  <a:schemeClr val="tx1"/>
                </a:solidFill>
                <a:effectLst/>
                <a:latin typeface="Times New Roman" pitchFamily="18" charset="0"/>
                <a:ea typeface="+mn-ea"/>
                <a:cs typeface="+mn-cs"/>
              </a:rPr>
              <a:t>Traffic</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Class</a:t>
            </a:r>
            <a:r>
              <a:rPr lang="es-ES" sz="1200" b="1" i="0" kern="1200" dirty="0">
                <a:solidFill>
                  <a:schemeClr val="tx1"/>
                </a:solidFill>
                <a:effectLst/>
                <a:latin typeface="Times New Roman" pitchFamily="18" charset="0"/>
                <a:ea typeface="+mn-ea"/>
                <a:cs typeface="+mn-cs"/>
              </a:rPr>
              <a:t> </a:t>
            </a:r>
            <a:r>
              <a:rPr lang="es-ES" sz="1200" b="0" i="0" kern="1200" dirty="0">
                <a:solidFill>
                  <a:schemeClr val="tx1"/>
                </a:solidFill>
                <a:effectLst/>
                <a:latin typeface="Times New Roman" pitchFamily="18" charset="0"/>
                <a:ea typeface="+mn-ea"/>
                <a:cs typeface="+mn-cs"/>
              </a:rPr>
              <a:t> (codificado con 8 bits) se utiliza para distinguir las fuentes que deben beneficiarse del control de flujo de otras. Se asignan prioridades de 0 a 7 a fuentes que pueden disminuir su velocidad en caso de congestión. Se asignan valores de 8 a 15 al tráfico en tiempo real (datos de audio y video incluidos) en donde la velocidad es constante. Esta distinción en los flujos permite que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reaccionen mejor en caso de congestión. En cada grupo de prioridad, el nivel de prioridad más bajo se relaciona con los datagramas de menor importancia.</a:t>
            </a:r>
          </a:p>
          <a:p>
            <a:pPr algn="just">
              <a:defRPr/>
            </a:pPr>
            <a:r>
              <a:rPr lang="es-AR" dirty="0">
                <a:latin typeface="Arial" charset="0"/>
              </a:rPr>
              <a:t>Los valores 0 a 7 son para transmisiones capaces de reducir su velocidad  en caso de congestionamiento. </a:t>
            </a:r>
          </a:p>
          <a:p>
            <a:pPr lvl="4" algn="just">
              <a:buFontTx/>
              <a:buChar char="•"/>
              <a:defRPr/>
            </a:pPr>
            <a:r>
              <a:rPr lang="es-AR" dirty="0">
                <a:latin typeface="Arial" charset="0"/>
              </a:rPr>
              <a:t>1 Para noticias</a:t>
            </a:r>
          </a:p>
          <a:p>
            <a:pPr lvl="4" algn="just">
              <a:buFontTx/>
              <a:buChar char="•"/>
              <a:defRPr/>
            </a:pPr>
            <a:r>
              <a:rPr lang="es-AR" dirty="0">
                <a:latin typeface="Arial" charset="0"/>
              </a:rPr>
              <a:t>4 FTP</a:t>
            </a:r>
          </a:p>
          <a:p>
            <a:pPr lvl="4" algn="just">
              <a:buFontTx/>
              <a:buChar char="•"/>
              <a:defRPr/>
            </a:pPr>
            <a:r>
              <a:rPr lang="es-AR" dirty="0">
                <a:latin typeface="Arial" charset="0"/>
              </a:rPr>
              <a:t>6 Conexiones Telnet </a:t>
            </a:r>
          </a:p>
          <a:p>
            <a:pPr algn="just">
              <a:defRPr/>
            </a:pPr>
            <a:endParaRPr lang="es-AR" dirty="0">
              <a:latin typeface="Arial" charset="0"/>
            </a:endParaRPr>
          </a:p>
          <a:p>
            <a:pPr algn="just">
              <a:defRPr/>
            </a:pPr>
            <a:r>
              <a:rPr lang="es-AR" dirty="0">
                <a:latin typeface="Arial" charset="0"/>
              </a:rPr>
              <a:t>Los valores de </a:t>
            </a:r>
            <a:r>
              <a:rPr lang="es-AR" b="1" dirty="0">
                <a:latin typeface="Arial" charset="0"/>
              </a:rPr>
              <a:t>8 a 15</a:t>
            </a:r>
            <a:r>
              <a:rPr lang="es-AR" dirty="0">
                <a:latin typeface="Arial" charset="0"/>
              </a:rPr>
              <a:t> son para trafico de </a:t>
            </a:r>
            <a:r>
              <a:rPr lang="es-AR" b="1" dirty="0">
                <a:latin typeface="Arial" charset="0"/>
              </a:rPr>
              <a:t>tiempo real </a:t>
            </a:r>
            <a:r>
              <a:rPr lang="es-AR" dirty="0">
                <a:latin typeface="Arial" charset="0"/>
              </a:rPr>
              <a:t>cuya tasa de envió es constante aun si todos los paquetes se están perdiendo.</a:t>
            </a:r>
          </a:p>
          <a:p>
            <a:pPr algn="just">
              <a:defRPr/>
            </a:pPr>
            <a:r>
              <a:rPr lang="es-AR" dirty="0">
                <a:latin typeface="Arial" charset="0"/>
              </a:rPr>
              <a:t>El Audio y video caen en esta ultima categoría.</a:t>
            </a:r>
          </a:p>
          <a:p>
            <a:pPr algn="just">
              <a:defRPr/>
            </a:pPr>
            <a:endParaRPr lang="es-AR" dirty="0">
              <a:latin typeface="Arial" charset="0"/>
            </a:endParaRPr>
          </a:p>
          <a:p>
            <a:pPr algn="just">
              <a:defRPr/>
            </a:pPr>
            <a:r>
              <a:rPr lang="es-AR" dirty="0">
                <a:latin typeface="Arial" charset="0"/>
              </a:rPr>
              <a:t>Esta distinción permite a los routers manejar los paquetes en caso de congestionamiento.</a:t>
            </a:r>
          </a:p>
          <a:p>
            <a:pPr algn="just">
              <a:defRPr/>
            </a:pPr>
            <a:endParaRPr lang="es-AR" dirty="0">
              <a:latin typeface="Arial" charset="0"/>
            </a:endParaRPr>
          </a:p>
          <a:p>
            <a:pPr algn="just">
              <a:defRPr/>
            </a:pPr>
            <a:r>
              <a:rPr lang="es-AR" b="1" dirty="0">
                <a:effectLst>
                  <a:outerShdw blurRad="38100" dist="38100" dir="2700000" algn="tl">
                    <a:srgbClr val="000000">
                      <a:alpha val="43137"/>
                    </a:srgbClr>
                  </a:outerShdw>
                </a:effectLst>
                <a:latin typeface="Arial" charset="0"/>
              </a:rPr>
              <a:t>El campo Etiqueta de flujo permite a un origen y destino establecer una conexión con propiedades y requisitos particulares </a:t>
            </a:r>
            <a:r>
              <a:rPr lang="es-AR" b="1" u="sng" dirty="0">
                <a:effectLst>
                  <a:outerShdw blurRad="38100" dist="38100" dir="2700000" algn="tl">
                    <a:srgbClr val="000000">
                      <a:alpha val="43137"/>
                    </a:srgbClr>
                  </a:outerShdw>
                </a:effectLst>
                <a:latin typeface="Arial" charset="0"/>
              </a:rPr>
              <a:t>Los paquetes que tiene el mismo numero pasan por el mismo enrutador </a:t>
            </a:r>
            <a:r>
              <a:rPr lang="es-AR" b="1" dirty="0">
                <a:effectLst>
                  <a:outerShdw blurRad="38100" dist="38100" dir="2700000" algn="tl">
                    <a:srgbClr val="000000">
                      <a:alpha val="43137"/>
                    </a:srgbClr>
                  </a:outerShdw>
                </a:effectLst>
                <a:latin typeface="Arial" charset="0"/>
              </a:rPr>
              <a:t>, formando un circuito virtual.</a:t>
            </a:r>
          </a:p>
          <a:p>
            <a:r>
              <a:rPr lang="es-ES" sz="1200" b="1" i="0" kern="1200" dirty="0">
                <a:solidFill>
                  <a:schemeClr val="tx1"/>
                </a:solidFill>
                <a:effectLst/>
                <a:latin typeface="Times New Roman" pitchFamily="18" charset="0"/>
                <a:ea typeface="+mn-ea"/>
                <a:cs typeface="+mn-cs"/>
              </a:rPr>
              <a:t>El campo </a:t>
            </a:r>
            <a:r>
              <a:rPr lang="es-ES" sz="1200" b="1" i="0" kern="1200" dirty="0" err="1">
                <a:solidFill>
                  <a:schemeClr val="tx1"/>
                </a:solidFill>
                <a:effectLst/>
                <a:latin typeface="Times New Roman" pitchFamily="18" charset="0"/>
                <a:ea typeface="+mn-ea"/>
                <a:cs typeface="+mn-cs"/>
              </a:rPr>
              <a:t>Flow</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label</a:t>
            </a:r>
            <a:r>
              <a:rPr lang="es-ES" sz="1200" b="1" i="0" kern="1200" dirty="0">
                <a:solidFill>
                  <a:schemeClr val="tx1"/>
                </a:solidFill>
                <a:effectLst/>
                <a:latin typeface="Times New Roman" pitchFamily="18" charset="0"/>
                <a:ea typeface="+mn-ea"/>
                <a:cs typeface="+mn-cs"/>
              </a:rPr>
              <a:t> (Etiqueta de flujo)</a:t>
            </a:r>
            <a:r>
              <a:rPr lang="es-ES" sz="1200" b="0" i="0" kern="1200" dirty="0">
                <a:solidFill>
                  <a:schemeClr val="tx1"/>
                </a:solidFill>
                <a:effectLst/>
                <a:latin typeface="Times New Roman" pitchFamily="18" charset="0"/>
                <a:ea typeface="+mn-ea"/>
                <a:cs typeface="+mn-cs"/>
              </a:rPr>
              <a:t> contiene un número único escogido por la fuente que intenta facilitar el trabajo de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y permitir la implementación de funciones de calidad de servicio como RSVP (</a:t>
            </a:r>
            <a:r>
              <a:rPr lang="es-ES" sz="1200" b="0" i="1" kern="1200" dirty="0" err="1">
                <a:solidFill>
                  <a:schemeClr val="tx1"/>
                </a:solidFill>
                <a:effectLst/>
                <a:latin typeface="Times New Roman" pitchFamily="18" charset="0"/>
                <a:ea typeface="+mn-ea"/>
                <a:cs typeface="+mn-cs"/>
              </a:rPr>
              <a:t>Resource</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reSerVation</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setup</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Protocol</a:t>
            </a:r>
            <a:r>
              <a:rPr lang="es-ES" sz="1200" b="0" i="1" kern="1200" dirty="0">
                <a:solidFill>
                  <a:schemeClr val="tx1"/>
                </a:solidFill>
                <a:effectLst/>
                <a:latin typeface="Times New Roman" pitchFamily="18" charset="0"/>
                <a:ea typeface="+mn-ea"/>
                <a:cs typeface="+mn-cs"/>
              </a:rPr>
              <a:t> [Protocolo de reserva de recursos]</a:t>
            </a:r>
            <a:r>
              <a:rPr lang="es-ES" sz="1200" b="0" i="0" kern="1200" dirty="0">
                <a:solidFill>
                  <a:schemeClr val="tx1"/>
                </a:solidFill>
                <a:effectLst/>
                <a:latin typeface="Times New Roman" pitchFamily="18" charset="0"/>
                <a:ea typeface="+mn-ea"/>
                <a:cs typeface="+mn-cs"/>
              </a:rPr>
              <a:t>). Este indicador puede considerarse como un marcador de un contexto en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puede entonces llevar a cabo procesamientos particulares: escoger una ruta, procesar información en "tiempo real", etc. </a:t>
            </a:r>
            <a:br>
              <a:rPr lang="es-ES" sz="1200" b="0" i="0" kern="1200" dirty="0">
                <a:solidFill>
                  <a:schemeClr val="tx1"/>
                </a:solidFill>
                <a:effectLst/>
                <a:latin typeface="Times New Roman" pitchFamily="18" charset="0"/>
                <a:ea typeface="+mn-ea"/>
                <a:cs typeface="+mn-cs"/>
              </a:rPr>
            </a:br>
            <a:r>
              <a:rPr lang="es-ES" sz="1200" b="0" i="0" kern="1200" dirty="0">
                <a:solidFill>
                  <a:schemeClr val="tx1"/>
                </a:solidFill>
                <a:effectLst/>
                <a:latin typeface="Times New Roman" pitchFamily="18" charset="0"/>
                <a:ea typeface="+mn-ea"/>
                <a:cs typeface="+mn-cs"/>
              </a:rPr>
              <a:t>El campo de etiqueta de flujo puede llenarse con un valor aleatorio, que se utilizará como referencia del contexto. La fuente mantendrá este valor para todos los paquetes que envíe para esta aplicación y este destino. El procesamiento se optimiza debido a que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ahora sólo tiene que consultar cinco campos para determinar el origen de un paquete. Además, si se utiliza una extensión de confidencialidad, la información relacionada con los números de puerto está enmascarada para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intermediarios .</a:t>
            </a:r>
          </a:p>
          <a:p>
            <a:pPr algn="just">
              <a:defRPr/>
            </a:pPr>
            <a:endParaRPr lang="es-ES" b="1" dirty="0">
              <a:effectLst>
                <a:outerShdw blurRad="38100" dist="38100" dir="2700000" algn="tl">
                  <a:srgbClr val="000000">
                    <a:alpha val="43137"/>
                  </a:srgbClr>
                </a:outerShdw>
              </a:effectLst>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EEDBB0F-1E44-4BD5-A1E3-157C48EF620B}" type="slidenum">
              <a:rPr lang="es-ES_tradnl" smtClean="0"/>
              <a:pPr/>
              <a:t>22</a:t>
            </a:fld>
            <a:endParaRPr lang="es-ES_tradnl"/>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75A3574-900B-4567-98AA-BC274522495A}" type="slidenum">
              <a:rPr lang="es-ES_tradnl" smtClean="0"/>
              <a:pPr/>
              <a:t>26</a:t>
            </a:fld>
            <a:endParaRPr lang="es-ES_tradnl"/>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68B091A1-5C96-4C5C-9A02-372650FE7883}" type="slidenum">
              <a:rPr lang="es-ES_tradnl" sz="1200">
                <a:latin typeface="Times New Roman" pitchFamily="18" charset="0"/>
              </a:rPr>
              <a:pPr algn="r"/>
              <a:t>27</a:t>
            </a:fld>
            <a:endParaRPr lang="es-ES_tradnl" sz="120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BF74D137-198B-4A17-BFB0-50E46465DF2A}" type="slidenum">
              <a:rPr lang="es-ES_tradnl" sz="1200">
                <a:latin typeface="Times New Roman" pitchFamily="18" charset="0"/>
              </a:rPr>
              <a:pPr algn="r"/>
              <a:t>28</a:t>
            </a:fld>
            <a:endParaRPr lang="es-ES_tradnl" sz="120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F680E1ED-E60C-4F05-A39D-D22397155381}" type="slidenum">
              <a:rPr lang="es-ES_tradnl" sz="1200">
                <a:latin typeface="Times New Roman" pitchFamily="18" charset="0"/>
              </a:rPr>
              <a:pPr algn="r"/>
              <a:t>29</a:t>
            </a:fld>
            <a:endParaRPr lang="es-ES_tradnl" sz="120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348EEF4-BA93-4E2C-A0AD-5E9980A06DF1}" type="slidenum">
              <a:rPr lang="es-ES_tradnl" smtClean="0"/>
              <a:pPr/>
              <a:t>30</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ln/>
        </p:spPr>
      </p:sp>
      <p:sp>
        <p:nvSpPr>
          <p:cNvPr id="98307" name="2 Marcador de notas"/>
          <p:cNvSpPr>
            <a:spLocks noGrp="1"/>
          </p:cNvSpPr>
          <p:nvPr>
            <p:ph type="body" idx="1"/>
          </p:nvPr>
        </p:nvSpPr>
        <p:spPr>
          <a:noFill/>
          <a:ln/>
        </p:spPr>
        <p:txBody>
          <a:bodyPr/>
          <a:lstStyle/>
          <a:p>
            <a:endParaRPr lang="es-AR"/>
          </a:p>
        </p:txBody>
      </p:sp>
      <p:sp>
        <p:nvSpPr>
          <p:cNvPr id="98308" name="3 Marcador de número de diapositiva"/>
          <p:cNvSpPr>
            <a:spLocks noGrp="1"/>
          </p:cNvSpPr>
          <p:nvPr>
            <p:ph type="sldNum" sz="quarter" idx="5"/>
          </p:nvPr>
        </p:nvSpPr>
        <p:spPr>
          <a:noFill/>
        </p:spPr>
        <p:txBody>
          <a:bodyPr/>
          <a:lstStyle/>
          <a:p>
            <a:fld id="{C76452E0-A5DF-481E-A15E-ED6D8F731E95}" type="slidenum">
              <a:rPr lang="es-ES_tradnl" smtClean="0"/>
              <a:pPr/>
              <a:t>40</a:t>
            </a:fld>
            <a:endParaRPr lang="es-ES_tradn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40000" lnSpcReduction="20000"/>
          </a:bodyPr>
          <a:lstStyle/>
          <a:p>
            <a:pPr>
              <a:defRPr/>
            </a:pPr>
            <a:r>
              <a:rPr lang="es-ES" dirty="0"/>
              <a:t>El mecanismo de doble pila, refiere al uso de dos pilas de diferente protocolo, que trabajan paralelamente y permiten al dispositivo trabajar vía ambos protocolos. En el esquema de pila dual [RFC 2893] el nodo instala pilas IPv4 e IPv6 en paralelo y se conocen como nodos IPv4/IPv6.</a:t>
            </a:r>
          </a:p>
          <a:p>
            <a:pPr>
              <a:defRPr/>
            </a:pPr>
            <a:r>
              <a:rPr lang="es-ES" dirty="0"/>
              <a:t>Los nodos IPv4/IPv6 procesan las aplicaciones IPv4 utilizando la pila IPv4, mientras que para las aplicaciones IPv6 utilizan la pila IPv6. Es necesario remarcar, que este mecanismo solo es útil para nodos similares; es decir IPv6-IPv6 e IPv4-IPv4. Las decisiones de flujo se basan en el encabezado de IP, en su campo versión para recibir y en la dirección destino para enviar. Aunque el nodo cuente con ambas pilas para operar, una de estas dos tiene que ser desactivada por razones de </a:t>
            </a:r>
            <a:r>
              <a:rPr lang="es-ES" dirty="0" err="1"/>
              <a:t>operabilidad</a:t>
            </a:r>
            <a:r>
              <a:rPr lang="es-ES" dirty="0"/>
              <a:t>. De esta forma, los nodos IPv6/IPv4 pueden operar en uno de tres modos [RFC 2460]:</a:t>
            </a:r>
          </a:p>
          <a:p>
            <a:pPr>
              <a:defRPr/>
            </a:pPr>
            <a:r>
              <a:rPr lang="es-ES" dirty="0"/>
              <a:t> </a:t>
            </a:r>
          </a:p>
          <a:p>
            <a:pPr>
              <a:defRPr/>
            </a:pPr>
            <a:r>
              <a:rPr lang="es-ES" dirty="0"/>
              <a:t>Pila IPv4 habilitada y la pila IPv6 deshabilitada.</a:t>
            </a:r>
          </a:p>
          <a:p>
            <a:pPr>
              <a:defRPr/>
            </a:pPr>
            <a:r>
              <a:rPr lang="es-ES" dirty="0"/>
              <a:t>Pila IPv6 habilitada y la pila IPv4 deshabilitada.</a:t>
            </a:r>
          </a:p>
          <a:p>
            <a:pPr>
              <a:defRPr/>
            </a:pPr>
            <a:r>
              <a:rPr lang="es-ES" dirty="0"/>
              <a:t>Con ambas pilas habilitadas</a:t>
            </a:r>
          </a:p>
          <a:p>
            <a:pPr>
              <a:defRPr/>
            </a:pPr>
            <a:r>
              <a:rPr lang="es-ES" dirty="0"/>
              <a:t> </a:t>
            </a:r>
          </a:p>
          <a:p>
            <a:pPr>
              <a:defRPr/>
            </a:pPr>
            <a:r>
              <a:rPr lang="es-ES" dirty="0"/>
              <a:t>Nodos IPv4/IPv6 con pila IPv6 deshabilitada trabajan como un nodo IPv4 enteramente. Similarmente para los que trabajan con la pila IPv4 deshabilitada, su comportamiento será como el de un nodo IPv6.</a:t>
            </a:r>
          </a:p>
          <a:p>
            <a:pPr>
              <a:defRPr/>
            </a:pPr>
            <a:r>
              <a:rPr lang="es-ES" dirty="0"/>
              <a:t>Actualmente muchos sistemas comerciales operantes ya cuentan con un protocolo IP de pila-dual. En consecuencia, esto lo hace el mecanismo más utilizado en la solución de transición. La pila dual hace referencia sólo a una solución de nivel IP [RFC 2893]. Se necesita de más para completar una solución que permita la comunicación IPv6-IPv4 e IPv4-IPv6.</a:t>
            </a:r>
          </a:p>
          <a:p>
            <a:pPr>
              <a:defRPr/>
            </a:pPr>
            <a:r>
              <a:rPr lang="es-ES" dirty="0"/>
              <a:t> </a:t>
            </a:r>
          </a:p>
          <a:p>
            <a:pPr>
              <a:defRPr/>
            </a:pPr>
            <a:r>
              <a:rPr lang="es-ES" b="1" dirty="0"/>
              <a:t>IV-I Configuración de direcciones</a:t>
            </a:r>
            <a:endParaRPr lang="es-ES" dirty="0"/>
          </a:p>
          <a:p>
            <a:pPr>
              <a:defRPr/>
            </a:pPr>
            <a:r>
              <a:rPr lang="es-ES" dirty="0"/>
              <a:t> </a:t>
            </a:r>
          </a:p>
          <a:p>
            <a:pPr>
              <a:defRPr/>
            </a:pPr>
            <a:r>
              <a:rPr lang="es-ES" dirty="0"/>
              <a:t>Debido a que la pila-dual soporta ambos protocolos, cada nodo IPv4/IPv6 debe ser configurado con dos direcciones: una de tipo IPv4 y otra de tipo IPv6. Para obtener la dirección IPv4 se utilizan mecanismos como DHCP, mientras que para IPv6 se utilizan otros diferentes (como puede ser auto-configuración estática de direcciones) o por medio de direcciones compatibles.</a:t>
            </a:r>
          </a:p>
          <a:p>
            <a:pPr>
              <a:defRPr/>
            </a:pPr>
            <a:r>
              <a:rPr lang="es-ES" dirty="0"/>
              <a:t>	Un nodo IPv4/IPv6 con una dirección IPv4 compatible, utiliza esa misma dirección como una dirección IPv6 incluyéndola en los últimos 32 bits. Esto se representa con la siguiente sintaxis:</a:t>
            </a:r>
          </a:p>
          <a:p>
            <a:pPr>
              <a:defRPr/>
            </a:pPr>
            <a:r>
              <a:rPr lang="es-ES" b="1" dirty="0"/>
              <a:t>                                                                            x:x:x:x:x:x:d.d.d.d</a:t>
            </a:r>
            <a:endParaRPr lang="es-ES" dirty="0"/>
          </a:p>
          <a:p>
            <a:pPr>
              <a:defRPr/>
            </a:pPr>
            <a:r>
              <a:rPr lang="es-ES" dirty="0"/>
              <a:t>donde x representa valores hexadecimales de las seis primeras partes más significativas (de 16 bits cada una) y las d son valores decimales de las 4 partes menos significativas (de 8 bits) que corresponden a cada uno de los octetos de una dirección IPv4 estándar. Por ejemplo, la siguiente figura muestra lo que se quiere decir:</a:t>
            </a:r>
          </a:p>
          <a:p>
            <a:pPr>
              <a:defRPr/>
            </a:pPr>
            <a:endParaRPr lang="es-ES" dirty="0"/>
          </a:p>
          <a:p>
            <a:pPr>
              <a:defRPr/>
            </a:pPr>
            <a:r>
              <a:rPr lang="es-ES" dirty="0"/>
              <a:t>El nodo dual debe adquirir su dirección compatible vía cualquier mecanismo de adquisición para obtener su dirección IPv4, después, mapearla en otra compatible tipo IPv6. Una característica de estas direcciones, es su constante prefijo “nulo” de 96 bits: 0:0:0:0:0:0. Este modo de configuración intenta permitir el “acomodamiento” de IPv6 de una manera más sutil. El algoritmo utilizado para la obtención de direcciones IPv4 compatibles (basado en protocolos de configuración), según el RFC 2893, es el siguiente:</a:t>
            </a:r>
          </a:p>
          <a:p>
            <a:pPr>
              <a:defRPr/>
            </a:pPr>
            <a:r>
              <a:rPr lang="es-ES" dirty="0"/>
              <a:t> </a:t>
            </a:r>
          </a:p>
          <a:p>
            <a:pPr>
              <a:defRPr/>
            </a:pPr>
            <a:r>
              <a:rPr lang="es-ES" dirty="0"/>
              <a:t>Obtención de una dirección IPv4 vía:</a:t>
            </a:r>
          </a:p>
          <a:p>
            <a:pPr>
              <a:defRPr/>
            </a:pPr>
            <a:r>
              <a:rPr lang="en-US" dirty="0"/>
              <a:t>DHCP (Dynamic Host </a:t>
            </a:r>
            <a:r>
              <a:rPr lang="en-US" dirty="0" err="1"/>
              <a:t>Configration</a:t>
            </a:r>
            <a:r>
              <a:rPr lang="en-US" dirty="0"/>
              <a:t> Protocol)</a:t>
            </a:r>
            <a:endParaRPr lang="es-ES" dirty="0"/>
          </a:p>
          <a:p>
            <a:pPr>
              <a:defRPr/>
            </a:pPr>
            <a:r>
              <a:rPr lang="es-ES" dirty="0"/>
              <a:t>BOOTP (</a:t>
            </a:r>
            <a:r>
              <a:rPr lang="es-ES" dirty="0" err="1"/>
              <a:t>Bootstrap</a:t>
            </a:r>
            <a:r>
              <a:rPr lang="es-ES" dirty="0"/>
              <a:t> </a:t>
            </a:r>
            <a:r>
              <a:rPr lang="es-ES" dirty="0" err="1"/>
              <a:t>Protocol</a:t>
            </a:r>
            <a:r>
              <a:rPr lang="es-ES" dirty="0"/>
              <a:t>)</a:t>
            </a:r>
          </a:p>
          <a:p>
            <a:pPr>
              <a:defRPr/>
            </a:pPr>
            <a:r>
              <a:rPr lang="en-US" dirty="0"/>
              <a:t>RARP (Reverse Address Resolution Protocol)</a:t>
            </a:r>
            <a:endParaRPr lang="es-ES" dirty="0"/>
          </a:p>
          <a:p>
            <a:pPr>
              <a:defRPr/>
            </a:pPr>
            <a:r>
              <a:rPr lang="es-ES" dirty="0"/>
              <a:t>Configuración manual</a:t>
            </a:r>
          </a:p>
          <a:p>
            <a:pPr>
              <a:defRPr/>
            </a:pPr>
            <a:r>
              <a:rPr lang="es-ES" dirty="0"/>
              <a:t>Algún otro mecanismo el cual incluye en el nodo la ya existente dirección IPv4</a:t>
            </a:r>
          </a:p>
          <a:p>
            <a:pPr>
              <a:defRPr/>
            </a:pPr>
            <a:r>
              <a:rPr lang="es-ES" dirty="0"/>
              <a:t> </a:t>
            </a:r>
          </a:p>
          <a:p>
            <a:pPr>
              <a:defRPr/>
            </a:pPr>
            <a:r>
              <a:rPr lang="es-ES" dirty="0"/>
              <a:t>Que el nodo utilice esta dirección para identificar la interfaz.</a:t>
            </a:r>
          </a:p>
          <a:p>
            <a:pPr>
              <a:defRPr/>
            </a:pPr>
            <a:r>
              <a:rPr lang="es-ES" dirty="0"/>
              <a:t>Se anteponga el prefijo nulo de 96 bits a la dirección adquirida.</a:t>
            </a:r>
          </a:p>
          <a:p>
            <a:pPr>
              <a:defRPr/>
            </a:pPr>
            <a:r>
              <a:rPr lang="es-ES" dirty="0"/>
              <a:t> </a:t>
            </a:r>
          </a:p>
          <a:p>
            <a:pPr>
              <a:defRPr/>
            </a:pPr>
            <a:r>
              <a:rPr lang="es-ES" dirty="0"/>
              <a:t>El resultado final es una dirección IPv4 compatible con IPv6 para que el nodo pueda utilizar esta dirección como una dirección IPv6.</a:t>
            </a:r>
          </a:p>
          <a:p>
            <a:pPr>
              <a:defRPr/>
            </a:pPr>
            <a:endParaRPr lang="es-ES" dirty="0"/>
          </a:p>
          <a:p>
            <a:pPr>
              <a:defRPr/>
            </a:pPr>
            <a:endParaRPr lang="es-ES" dirty="0"/>
          </a:p>
          <a:p>
            <a:pPr>
              <a:defRPr/>
            </a:pPr>
            <a:endParaRPr lang="es-AR" dirty="0"/>
          </a:p>
        </p:txBody>
      </p:sp>
      <p:sp>
        <p:nvSpPr>
          <p:cNvPr id="99332" name="3 Marcador de número de diapositiva"/>
          <p:cNvSpPr>
            <a:spLocks noGrp="1"/>
          </p:cNvSpPr>
          <p:nvPr>
            <p:ph type="sldNum" sz="quarter" idx="5"/>
          </p:nvPr>
        </p:nvSpPr>
        <p:spPr>
          <a:noFill/>
        </p:spPr>
        <p:txBody>
          <a:bodyPr/>
          <a:lstStyle/>
          <a:p>
            <a:fld id="{55D138D3-860F-4073-B38E-C06C83CB0F3C}" type="slidenum">
              <a:rPr lang="es-ES_tradnl" smtClean="0"/>
              <a:pPr/>
              <a:t>41</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a:bodyPr>
          <a:lstStyle/>
          <a:p>
            <a:pPr>
              <a:defRPr/>
            </a:pPr>
            <a:r>
              <a:rPr lang="es-ES" b="1" cap="small" dirty="0"/>
              <a:t>V mecanismos de traducción o </a:t>
            </a:r>
            <a:r>
              <a:rPr lang="es-ES" b="1" cap="small" dirty="0" err="1"/>
              <a:t>siit</a:t>
            </a:r>
            <a:r>
              <a:rPr lang="es-ES" b="1" cap="small" dirty="0"/>
              <a:t> (</a:t>
            </a:r>
            <a:r>
              <a:rPr lang="es-ES" b="1" cap="small" dirty="0" err="1"/>
              <a:t>stateless</a:t>
            </a:r>
            <a:r>
              <a:rPr lang="es-ES" b="1" cap="small" dirty="0"/>
              <a:t> </a:t>
            </a:r>
            <a:r>
              <a:rPr lang="es-ES" b="1" cap="small" dirty="0" err="1"/>
              <a:t>ip</a:t>
            </a:r>
            <a:r>
              <a:rPr lang="es-ES" b="1" cap="small" dirty="0"/>
              <a:t>/</a:t>
            </a:r>
            <a:r>
              <a:rPr lang="es-ES" b="1" cap="small" dirty="0" err="1"/>
              <a:t>icmp</a:t>
            </a:r>
            <a:r>
              <a:rPr lang="es-ES" b="1" cap="small" dirty="0"/>
              <a:t> </a:t>
            </a:r>
            <a:r>
              <a:rPr lang="es-ES" b="1" cap="small" dirty="0" err="1"/>
              <a:t>translation</a:t>
            </a:r>
            <a:r>
              <a:rPr lang="es-ES" b="1" cap="small" dirty="0"/>
              <a:t> </a:t>
            </a:r>
            <a:r>
              <a:rPr lang="es-ES" b="1" cap="small" dirty="0" err="1"/>
              <a:t>algorithm</a:t>
            </a:r>
            <a:r>
              <a:rPr lang="es-ES" b="1" cap="small" dirty="0"/>
              <a:t>)</a:t>
            </a:r>
          </a:p>
          <a:p>
            <a:pPr>
              <a:defRPr/>
            </a:pPr>
            <a:r>
              <a:rPr lang="es-ES" dirty="0"/>
              <a:t> </a:t>
            </a:r>
          </a:p>
          <a:p>
            <a:pPr>
              <a:defRPr/>
            </a:pPr>
            <a:r>
              <a:rPr lang="es-ES" dirty="0"/>
              <a:t>	Debido a que el mecanismo de pila doble, mencionado en la sección V no resuelve enteramente la situación de la transición IPv4 e IPv6 por sí mismo, se tiene un segundo bloque auxiliar disponible que es la Traducción. El término de Traducción se refiere a la conversión directa de protocolos (entre IPv4 e IPv6) de manera bidireccional y puede incluir una transformación tanto del encabezado como de la carga efectiva del protocolo.</a:t>
            </a:r>
          </a:p>
          <a:p>
            <a:pPr>
              <a:defRPr/>
            </a:pPr>
            <a:r>
              <a:rPr lang="es-ES" dirty="0"/>
              <a:t>Las siguientes figuras muestran como el algoritmo SIIT puede utilizarse para pequeñas redes y luego para sitios que tienen usuarios únicamente IPv6 en una red de pila doble.</a:t>
            </a:r>
          </a:p>
          <a:p>
            <a:pPr>
              <a:defRPr/>
            </a:pPr>
            <a:endParaRPr lang="es-AR" dirty="0"/>
          </a:p>
        </p:txBody>
      </p:sp>
      <p:sp>
        <p:nvSpPr>
          <p:cNvPr id="100356" name="3 Marcador de número de diapositiva"/>
          <p:cNvSpPr>
            <a:spLocks noGrp="1"/>
          </p:cNvSpPr>
          <p:nvPr>
            <p:ph type="sldNum" sz="quarter" idx="5"/>
          </p:nvPr>
        </p:nvSpPr>
        <p:spPr>
          <a:noFill/>
        </p:spPr>
        <p:txBody>
          <a:bodyPr/>
          <a:lstStyle/>
          <a:p>
            <a:fld id="{29CEE459-F1DA-4062-BF68-993A911F010B}" type="slidenum">
              <a:rPr lang="es-ES_tradnl" smtClean="0"/>
              <a:pPr/>
              <a:t>44</a:t>
            </a:fld>
            <a:endParaRPr lang="es-ES_tradn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a:ln/>
        </p:spPr>
      </p:sp>
      <p:sp>
        <p:nvSpPr>
          <p:cNvPr id="101379" name="2 Marcador de notas"/>
          <p:cNvSpPr>
            <a:spLocks noGrp="1"/>
          </p:cNvSpPr>
          <p:nvPr>
            <p:ph type="body" idx="1"/>
          </p:nvPr>
        </p:nvSpPr>
        <p:spPr>
          <a:noFill/>
          <a:ln/>
        </p:spPr>
        <p:txBody>
          <a:bodyPr/>
          <a:lstStyle/>
          <a:p>
            <a:pPr eaLnBrk="1" hangingPunct="1">
              <a:spcBef>
                <a:spcPct val="0"/>
              </a:spcBef>
            </a:pPr>
            <a:endParaRPr lang="es-AR"/>
          </a:p>
        </p:txBody>
      </p:sp>
      <p:sp>
        <p:nvSpPr>
          <p:cNvPr id="101380" name="3 Marcador de número de diapositiva"/>
          <p:cNvSpPr>
            <a:spLocks noGrp="1"/>
          </p:cNvSpPr>
          <p:nvPr>
            <p:ph type="sldNum" sz="quarter" idx="5"/>
          </p:nvPr>
        </p:nvSpPr>
        <p:spPr>
          <a:noFill/>
        </p:spPr>
        <p:txBody>
          <a:bodyPr/>
          <a:lstStyle/>
          <a:p>
            <a:fld id="{99703B00-E2ED-4E46-B593-55638B87AE0F}" type="slidenum">
              <a:rPr lang="es-AR" smtClean="0"/>
              <a:pPr/>
              <a:t>45</a:t>
            </a:fld>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p:spPr>
        <p:txBody>
          <a:bodyPr/>
          <a:lstStyle/>
          <a:p>
            <a:r>
              <a:rPr lang="es-ES" dirty="0"/>
              <a:t>Este mecanismo de transición permite crear un “puente” entre redes incompatibles y se desarrolla típicamente de manera secuencial o punto-a-punto y es llamado Tunneling. La RFC 2473 define al IPv6 Tunneling, como una técnica para establecer “enlaces virtuales” entre dos nodos IPv6. Desde el punto de vista de los nodos, este “enlace virtual” es lo que se conoce como túneles IPv6 y que actúan como un enlace punto a punto.</a:t>
            </a:r>
          </a:p>
          <a:p>
            <a:r>
              <a:rPr lang="es-ES" dirty="0"/>
              <a:t>	Como se ha venido manejando constantemente, el proceso de encapsulado es con el que tunneling comienza su operación. El encapsulado por su parte realiza otras tareas más complejas como el de determinar cuándo fragmentar o enviar un mensaje de error ICMP. Al igual que en la traducción (sección VI), se “construye” un encabezado nuevo, para tunneling sucede lo mismo. Al encapsular, lo único que se hace es agregar un encabezado extra al datagrama ya existente sin eliminar el original (de ahí una gran ventaja de este mecanismo).</a:t>
            </a:r>
            <a:endParaRPr lang="es-AR" dirty="0"/>
          </a:p>
          <a:p>
            <a:r>
              <a:rPr lang="es-ES" dirty="0"/>
              <a:t>Cuando el nodo IPv4/IPv6 recibe una dirección que le pertenece y el valor del campo Protocolo es 41, el paquete se </a:t>
            </a:r>
            <a:r>
              <a:rPr lang="es-ES" dirty="0" err="1"/>
              <a:t>reensambla</a:t>
            </a:r>
            <a:r>
              <a:rPr lang="es-ES" dirty="0"/>
              <a:t> (si es que viene fragmentado) y </a:t>
            </a:r>
            <a:r>
              <a:rPr lang="es-ES" dirty="0" err="1"/>
              <a:t>desencapsula</a:t>
            </a:r>
            <a:r>
              <a:rPr lang="es-ES" dirty="0"/>
              <a:t> el paquete removiendo el encabezado de IPv4. La diferencia con un paquete “ordinario” es que una vez </a:t>
            </a:r>
            <a:r>
              <a:rPr lang="es-ES" dirty="0" err="1"/>
              <a:t>desencapsulado</a:t>
            </a:r>
            <a:r>
              <a:rPr lang="es-ES" dirty="0"/>
              <a:t> no debe ser reenviado a menos de que el nodo esté configurado para realizar esto (túnel configurado).</a:t>
            </a:r>
            <a:endParaRPr lang="es-AR" dirty="0"/>
          </a:p>
          <a:p>
            <a:endParaRPr lang="es-AR" dirty="0"/>
          </a:p>
          <a:p>
            <a:endParaRPr lang="es-AR" dirty="0"/>
          </a:p>
        </p:txBody>
      </p:sp>
      <p:sp>
        <p:nvSpPr>
          <p:cNvPr id="102404" name="3 Marcador de número de diapositiva"/>
          <p:cNvSpPr>
            <a:spLocks noGrp="1"/>
          </p:cNvSpPr>
          <p:nvPr>
            <p:ph type="sldNum" sz="quarter" idx="5"/>
          </p:nvPr>
        </p:nvSpPr>
        <p:spPr>
          <a:noFill/>
        </p:spPr>
        <p:txBody>
          <a:bodyPr/>
          <a:lstStyle/>
          <a:p>
            <a:fld id="{34B14A8E-4C37-4994-93F5-B597EF599187}" type="slidenum">
              <a:rPr lang="es-ES_tradnl" smtClean="0"/>
              <a:pPr/>
              <a:t>47</a:t>
            </a:fld>
            <a:endParaRPr lang="es-ES_tradn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a:ln/>
        </p:spPr>
      </p:sp>
      <p:sp>
        <p:nvSpPr>
          <p:cNvPr id="103427" name="2 Marcador de notas"/>
          <p:cNvSpPr>
            <a:spLocks noGrp="1"/>
          </p:cNvSpPr>
          <p:nvPr>
            <p:ph type="body" idx="1"/>
          </p:nvPr>
        </p:nvSpPr>
        <p:spPr>
          <a:noFill/>
          <a:ln/>
        </p:spPr>
        <p:txBody>
          <a:bodyPr/>
          <a:lstStyle/>
          <a:p>
            <a:r>
              <a:rPr lang="es-ES" dirty="0"/>
              <a:t>Definido en la RFC 2529, este mecanismo utiliza direcciones IPv4 empotradas en direcciones de capa de enlace IPv6. 6over4 realiza el tunneling dentro de una sola organización o sitio (se comporta efectivamente como una LAN virtual), esto lo logra tratando a una red como una funcional subred IPv6 y permitiendo la auto-configuración de direcciones. Desafortunadamente 6over4 requiere que la infraestructura IPv4 soporte ruteo </a:t>
            </a:r>
            <a:r>
              <a:rPr lang="es-ES" dirty="0" err="1"/>
              <a:t>multicast</a:t>
            </a:r>
            <a:r>
              <a:rPr lang="es-ES" dirty="0"/>
              <a:t>. Debido a que la mayoría de las redes IPv4 no soportan este tipo de ruteo, 6over4 no ha sido del todo desarrollado. Un punto positivo acerca de este mecanismo es que conserva todas las características que ofrece IPv6, incluyendo la seguridad punto-a-punto y configuración estática.</a:t>
            </a:r>
            <a:endParaRPr lang="es-AR" dirty="0"/>
          </a:p>
          <a:p>
            <a:endParaRPr lang="es-AR" dirty="0"/>
          </a:p>
        </p:txBody>
      </p:sp>
      <p:sp>
        <p:nvSpPr>
          <p:cNvPr id="103428" name="3 Marcador de número de diapositiva"/>
          <p:cNvSpPr>
            <a:spLocks noGrp="1"/>
          </p:cNvSpPr>
          <p:nvPr>
            <p:ph type="sldNum" sz="quarter" idx="5"/>
          </p:nvPr>
        </p:nvSpPr>
        <p:spPr>
          <a:noFill/>
        </p:spPr>
        <p:txBody>
          <a:bodyPr/>
          <a:lstStyle/>
          <a:p>
            <a:fld id="{942F8EF0-F28D-4356-9AF7-D36BA1719F45}" type="slidenum">
              <a:rPr lang="es-ES_tradnl" smtClean="0"/>
              <a:pPr/>
              <a:t>49</a:t>
            </a:fld>
            <a:endParaRPr lang="es-ES_tradn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a:ln/>
        </p:spPr>
      </p:sp>
      <p:sp>
        <p:nvSpPr>
          <p:cNvPr id="104451" name="2 Marcador de notas"/>
          <p:cNvSpPr>
            <a:spLocks noGrp="1"/>
          </p:cNvSpPr>
          <p:nvPr>
            <p:ph type="body" idx="1"/>
          </p:nvPr>
        </p:nvSpPr>
        <p:spPr>
          <a:noFill/>
          <a:ln/>
        </p:spPr>
        <p:txBody>
          <a:bodyPr/>
          <a:lstStyle/>
          <a:p>
            <a:r>
              <a:rPr lang="es-ES" b="1" dirty="0"/>
              <a:t>6to4 (Tunneling automático)</a:t>
            </a:r>
            <a:endParaRPr lang="es-AR" dirty="0"/>
          </a:p>
          <a:p>
            <a:r>
              <a:rPr lang="es-ES" b="1" dirty="0"/>
              <a:t> </a:t>
            </a:r>
            <a:endParaRPr lang="es-AR" dirty="0"/>
          </a:p>
          <a:p>
            <a:r>
              <a:rPr lang="es-ES" dirty="0"/>
              <a:t>	El tunneling automático se refiere a que las configuraciones de túnel se realizan sin la necesidad de un manejo explícito. Este mecanismo es el más ampliamente utilizado y crea túneles IPv6 para tráfico del mismo tipo sobre redes IPv4 entre redes aisladas de 6to4.</a:t>
            </a:r>
            <a:endParaRPr lang="es-AR" dirty="0"/>
          </a:p>
          <a:p>
            <a:endParaRPr lang="es-AR" dirty="0"/>
          </a:p>
          <a:p>
            <a:endParaRPr lang="es-AR" dirty="0"/>
          </a:p>
        </p:txBody>
      </p:sp>
      <p:sp>
        <p:nvSpPr>
          <p:cNvPr id="104452" name="3 Marcador de número de diapositiva"/>
          <p:cNvSpPr>
            <a:spLocks noGrp="1"/>
          </p:cNvSpPr>
          <p:nvPr>
            <p:ph type="sldNum" sz="quarter" idx="5"/>
          </p:nvPr>
        </p:nvSpPr>
        <p:spPr>
          <a:noFill/>
        </p:spPr>
        <p:txBody>
          <a:bodyPr/>
          <a:lstStyle/>
          <a:p>
            <a:fld id="{E9D7A98E-9AD3-4CF8-A729-FD6016D9E580}" type="slidenum">
              <a:rPr lang="es-ES_tradnl" smtClean="0"/>
              <a:pPr/>
              <a:t>50</a:t>
            </a:fld>
            <a:endParaRPr lang="es-ES_tradn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a:ln/>
        </p:spPr>
      </p:sp>
      <p:sp>
        <p:nvSpPr>
          <p:cNvPr id="105475" name="2 Marcador de notas"/>
          <p:cNvSpPr>
            <a:spLocks noGrp="1"/>
          </p:cNvSpPr>
          <p:nvPr>
            <p:ph type="body" idx="1"/>
          </p:nvPr>
        </p:nvSpPr>
        <p:spPr>
          <a:noFill/>
          <a:ln/>
        </p:spPr>
        <p:txBody>
          <a:bodyPr/>
          <a:lstStyle/>
          <a:p>
            <a:r>
              <a:rPr lang="es-ES"/>
              <a:t>ISATAP (Intra-Site Automatic Tunnel Addressing Protocol) define un método para generar una dirección IPv6 local a partir de una dirección IPv4, y un mecanismo para realizar el protocolo de descubrimiento de vecinos (Neighbor Discovery Protocol) sobre IPv4.</a:t>
            </a:r>
            <a:endParaRPr lang="es-AR"/>
          </a:p>
          <a:p>
            <a:r>
              <a:rPr lang="es-ES"/>
              <a:t>A diferencia de 6over4, ISATAP utiliza IPv4 como un nivel de enlace de una red de acceso múltiple sin broadcast, por lo que no requiere que la red IPv4 subyacente soporte multicast.</a:t>
            </a:r>
            <a:endParaRPr lang="es-AR"/>
          </a:p>
          <a:p>
            <a:r>
              <a:rPr lang="es-ES"/>
              <a:t>Cualquier terminal que desee participar en ISATAP sobre una red IPv4 puede establecer una interfaz de red IPv6 virtual. La dirección local se determina mediante la concatenación (sufijo)  de fe80:0000:0000:0000:0000:5efe: con los 32 bits de la dirección IPv4 (expresado en notación hexadecimal).</a:t>
            </a:r>
            <a:endParaRPr lang="es-AR"/>
          </a:p>
          <a:p>
            <a:r>
              <a:rPr lang="es-ES"/>
              <a:t>La falta de capacidad multicast impide el uso del descubrimiento automático del router (router Discovery). Por lo tanto, los hosts con ISATAP tienen que configurar una lista de routers posibles (Potential Routers List o PRL). Cada uno de estos routers son sondeados con poca frecuencia por un mensaje ICMPv6 de descubrimiento de routers, para determinar cuáles de ellos están funcionando, y trabajar en modo unicast.</a:t>
            </a:r>
            <a:endParaRPr lang="es-AR"/>
          </a:p>
          <a:p>
            <a:r>
              <a:rPr lang="es-ES"/>
              <a:t>Este protocolo ISATAP está implementado desde Windows XP SP2 y versiones sucesivas.</a:t>
            </a:r>
            <a:endParaRPr lang="es-AR"/>
          </a:p>
          <a:p>
            <a:endParaRPr lang="es-AR"/>
          </a:p>
        </p:txBody>
      </p:sp>
      <p:sp>
        <p:nvSpPr>
          <p:cNvPr id="105476" name="3 Marcador de número de diapositiva"/>
          <p:cNvSpPr>
            <a:spLocks noGrp="1"/>
          </p:cNvSpPr>
          <p:nvPr>
            <p:ph type="sldNum" sz="quarter" idx="5"/>
          </p:nvPr>
        </p:nvSpPr>
        <p:spPr>
          <a:noFill/>
        </p:spPr>
        <p:txBody>
          <a:bodyPr/>
          <a:lstStyle/>
          <a:p>
            <a:fld id="{6B924DC3-F9CA-4512-AF51-AA83D8757F22}" type="slidenum">
              <a:rPr lang="es-ES_tradnl" smtClean="0"/>
              <a:pPr/>
              <a:t>51</a:t>
            </a:fld>
            <a:endParaRPr lang="es-ES_tradn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a:bodyPr>
          <a:lstStyle/>
          <a:p>
            <a:pPr>
              <a:defRPr/>
            </a:pPr>
            <a:r>
              <a:rPr lang="es-ES" dirty="0"/>
              <a:t>Desarrollado por Microsoft y estandarizado por la IETF como RFC 4380, Teredo es una tecnología de transmisión Ipv6 que provee asignación de direcciones y tunneling automático para tráfico Ipv6 </a:t>
            </a:r>
            <a:r>
              <a:rPr lang="es-ES" dirty="0" err="1"/>
              <a:t>unicast</a:t>
            </a:r>
            <a:r>
              <a:rPr lang="es-ES" dirty="0"/>
              <a:t>, cuando los hosts Ipv6/IPv4 están situados detrás de uno o múltiples </a:t>
            </a:r>
            <a:r>
              <a:rPr lang="es-ES" dirty="0" err="1"/>
              <a:t>NATs</a:t>
            </a:r>
            <a:r>
              <a:rPr lang="es-ES" dirty="0"/>
              <a:t> (</a:t>
            </a:r>
            <a:r>
              <a:rPr lang="es-ES" dirty="0" err="1"/>
              <a:t>network</a:t>
            </a:r>
            <a:r>
              <a:rPr lang="es-ES" dirty="0"/>
              <a:t> </a:t>
            </a:r>
            <a:r>
              <a:rPr lang="es-ES" dirty="0" err="1"/>
              <a:t>address</a:t>
            </a:r>
            <a:r>
              <a:rPr lang="es-ES" dirty="0"/>
              <a:t> </a:t>
            </a:r>
            <a:r>
              <a:rPr lang="es-ES" dirty="0" err="1"/>
              <a:t>translators</a:t>
            </a:r>
            <a:r>
              <a:rPr lang="es-ES" dirty="0"/>
              <a:t>).</a:t>
            </a:r>
            <a:endParaRPr lang="es-AR" dirty="0"/>
          </a:p>
          <a:p>
            <a:pPr>
              <a:defRPr/>
            </a:pPr>
            <a:r>
              <a:rPr lang="es-ES" dirty="0"/>
              <a:t> Utilizando la técnica 6to4, en los paquetes Ipv6 que son encapsulados como paquetes Ipv4, el campo Protocolo en el encabezado, adquiere el valor 41. La mayoría de los </a:t>
            </a:r>
            <a:r>
              <a:rPr lang="es-ES" dirty="0" err="1"/>
              <a:t>NATs</a:t>
            </a:r>
            <a:r>
              <a:rPr lang="es-ES" dirty="0"/>
              <a:t>, solo traducen tráfico TCP o UDP y deben, o bien ser configurados manualmente para traducir otros protocolos, o poseer editores NAT instalados que se hagan cargo de la traducción. Como la traducción del protocolo 41 no es una alternativa común en los </a:t>
            </a:r>
            <a:r>
              <a:rPr lang="es-ES" dirty="0" err="1"/>
              <a:t>NATs</a:t>
            </a:r>
            <a:r>
              <a:rPr lang="es-ES" dirty="0"/>
              <a:t>, el tráfico de paquetes IPV6 encapsulados en Ipv4, no van a poder circular a través de un NAT típico. Por lo tanto, para permitir el tráfico Ipv6 a través de uno o múltiples </a:t>
            </a:r>
            <a:r>
              <a:rPr lang="es-ES" dirty="0" err="1"/>
              <a:t>NATs</a:t>
            </a:r>
            <a:r>
              <a:rPr lang="es-ES" dirty="0"/>
              <a:t>, Teredo encapsula el paquete Ipv6 como un mensaje UDP Ipv4, conteniendo un encabezado Ipv4 y UDP. Los mensajes UDP pueden ser traducidos universalmente por </a:t>
            </a:r>
            <a:r>
              <a:rPr lang="es-ES" dirty="0" err="1"/>
              <a:t>NATs</a:t>
            </a:r>
            <a:r>
              <a:rPr lang="es-ES" dirty="0"/>
              <a:t> y pueden atravesar múltiples capas de </a:t>
            </a:r>
            <a:r>
              <a:rPr lang="es-ES" dirty="0" err="1"/>
              <a:t>NATs</a:t>
            </a:r>
            <a:r>
              <a:rPr lang="es-ES" dirty="0"/>
              <a:t>.</a:t>
            </a:r>
            <a:endParaRPr lang="es-AR" dirty="0"/>
          </a:p>
          <a:p>
            <a:pPr>
              <a:defRPr/>
            </a:pPr>
            <a:r>
              <a:rPr lang="es-ES" dirty="0"/>
              <a:t>Teredo fue diseñado para ser el último recurso para permitir </a:t>
            </a:r>
            <a:r>
              <a:rPr lang="es-ES" dirty="0" err="1"/>
              <a:t>conectitividad</a:t>
            </a:r>
            <a:r>
              <a:rPr lang="es-ES" dirty="0"/>
              <a:t> Ipv6 y operar sin las otras técnicas presentes. En caso de que Ipv6 nativo, 6to4 o ISATAP se encuentren presentes y funcionando, Teredo  no actúa dentro del host  como un cliente. Mientras que cada vez más dispositivos son actualizados para soportar 6to4 y la conectividad Ipv6, se va haciendo omnipresente, Teredo comienza gradualmente a utilizarse menos hasta que sea dejado de usar.</a:t>
            </a:r>
            <a:endParaRPr lang="es-AR" dirty="0"/>
          </a:p>
          <a:p>
            <a:pPr>
              <a:defRPr/>
            </a:pPr>
            <a:endParaRPr lang="es-AR" dirty="0"/>
          </a:p>
          <a:p>
            <a:pPr>
              <a:defRPr/>
            </a:pPr>
            <a:endParaRPr lang="es-AR" dirty="0"/>
          </a:p>
        </p:txBody>
      </p:sp>
      <p:sp>
        <p:nvSpPr>
          <p:cNvPr id="106500" name="3 Marcador de número de diapositiva"/>
          <p:cNvSpPr>
            <a:spLocks noGrp="1"/>
          </p:cNvSpPr>
          <p:nvPr>
            <p:ph type="sldNum" sz="quarter" idx="5"/>
          </p:nvPr>
        </p:nvSpPr>
        <p:spPr>
          <a:noFill/>
        </p:spPr>
        <p:txBody>
          <a:bodyPr/>
          <a:lstStyle/>
          <a:p>
            <a:fld id="{0B059841-DFCB-43E2-A97A-6E519F3AD6FC}" type="slidenum">
              <a:rPr lang="es-ES_tradnl" smtClean="0"/>
              <a:pPr/>
              <a:t>52</a:t>
            </a:fld>
            <a:endParaRPr lang="es-ES_tradn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58</a:t>
            </a:fld>
            <a:endParaRPr lang="es-ES_tradnl"/>
          </a:p>
        </p:txBody>
      </p:sp>
    </p:spTree>
    <p:extLst>
      <p:ext uri="{BB962C8B-B14F-4D97-AF65-F5344CB8AC3E}">
        <p14:creationId xmlns:p14="http://schemas.microsoft.com/office/powerpoint/2010/main" val="304721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9E9866A-B126-4203-994F-4CD03119E384}" type="slidenum">
              <a:rPr lang="es-ES_tradnl" smtClean="0"/>
              <a:pPr/>
              <a:t>4</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508B8E7-FA40-4D15-98DA-2C825B6404B8}" type="slidenum">
              <a:rPr lang="es-ES_tradnl" smtClean="0"/>
              <a:pPr/>
              <a:t>5</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AC34713-F2AE-4733-83EC-AD4189B4661F}" type="slidenum">
              <a:rPr lang="es-ES_tradnl" smtClean="0"/>
              <a:pPr/>
              <a:t>6</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EDCCDBC-6BA0-49AB-9854-EF2EAC963E76}" type="slidenum">
              <a:rPr lang="es-ES_tradnl" smtClean="0"/>
              <a:pPr/>
              <a:t>7</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BE56F78-F22C-4FF8-A8C6-F6A9771B3AF1}" type="slidenum">
              <a:rPr lang="es-ES_tradnl" smtClean="0"/>
              <a:pPr/>
              <a:t>8</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87DB996-077D-4460-9E1C-2279BBFF6590}" type="slidenum">
              <a:rPr lang="es-ES_tradnl" smtClean="0"/>
              <a:pPr/>
              <a:t>9</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7CCB1-288A-4253-A7FB-1684C5007283}"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AB9253-32C3-4578-B254-E4390126C05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04A9DF-AD32-42CF-B122-540797A3E34E}"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685800" y="1981200"/>
            <a:ext cx="77724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12EA96-6BFC-496C-BFB0-0B08169DF8C9}"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gráfico"/>
          <p:cNvSpPr>
            <a:spLocks noGrp="1"/>
          </p:cNvSpPr>
          <p:nvPr>
            <p:ph type="chart" idx="1"/>
          </p:nvPr>
        </p:nvSpPr>
        <p:spPr>
          <a:xfrm>
            <a:off x="685800" y="1981200"/>
            <a:ext cx="77724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17AD4C-E5ED-4234-8936-70CFE91197B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22A029-4677-4796-AA71-634439AAF9A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495649-DAAB-4D04-8BAE-22B2680AFF41}"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A02056-CAE7-4B4C-A65E-E086148242B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C87A2F-68B3-43CA-9630-1171B35CB32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9CB7A6-D954-4E62-8854-107B4430552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8F528-8799-42CA-97A8-36916A02860B}"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1CCA1-68C2-4569-9972-FBB5371772B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7E88D-550C-4B7A-A6EF-2F9B1C14B42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F775AB4-5C79-4C61-8935-EE55822BA715}"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tiff"/><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67544" y="692696"/>
            <a:ext cx="8409757" cy="237626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467544" y="3645024"/>
            <a:ext cx="8280920" cy="2880320"/>
          </a:xfrm>
          <a:solidFill>
            <a:schemeClr val="accent2">
              <a:lumMod val="20000"/>
              <a:lumOff val="80000"/>
            </a:schemeClr>
          </a:solidFill>
          <a:ln w="76200">
            <a:solidFill>
              <a:schemeClr val="accent2">
                <a:lumMod val="75000"/>
              </a:schemeClr>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3600" b="1" i="1" u="sng" dirty="0">
                <a:solidFill>
                  <a:srgbClr val="333399"/>
                </a:solidFill>
                <a:latin typeface="Arial" charset="0"/>
                <a:ea typeface="+mj-ea"/>
                <a:cs typeface="+mj-cs"/>
              </a:rPr>
              <a:t>Protocolos de Comunicaciones III</a:t>
            </a:r>
            <a:br>
              <a:rPr lang="es-ES" sz="40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2022</a:t>
            </a:r>
          </a:p>
        </p:txBody>
      </p:sp>
    </p:spTree>
    <p:extLst>
      <p:ext uri="{BB962C8B-B14F-4D97-AF65-F5344CB8AC3E}">
        <p14:creationId xmlns:p14="http://schemas.microsoft.com/office/powerpoint/2010/main" val="15544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266825"/>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endParaRPr lang="es-ES" sz="3600" b="1" i="1" dirty="0">
              <a:solidFill>
                <a:srgbClr val="000099"/>
              </a:solidFill>
              <a:latin typeface="Arial" charset="0"/>
            </a:endParaRPr>
          </a:p>
        </p:txBody>
      </p:sp>
      <p:grpSp>
        <p:nvGrpSpPr>
          <p:cNvPr id="2" name="1 Grupo"/>
          <p:cNvGrpSpPr/>
          <p:nvPr/>
        </p:nvGrpSpPr>
        <p:grpSpPr>
          <a:xfrm>
            <a:off x="0" y="1844675"/>
            <a:ext cx="8513763" cy="720725"/>
            <a:chOff x="0" y="1844675"/>
            <a:chExt cx="8513763" cy="720725"/>
          </a:xfrm>
        </p:grpSpPr>
        <p:sp>
          <p:nvSpPr>
            <p:cNvPr id="676867" name="Text Box 3"/>
            <p:cNvSpPr txBox="1">
              <a:spLocks noChangeArrowheads="1"/>
            </p:cNvSpPr>
            <p:nvPr/>
          </p:nvSpPr>
          <p:spPr bwMode="auto">
            <a:xfrm>
              <a:off x="2173288" y="1890713"/>
              <a:ext cx="6340475" cy="579437"/>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Simplificación de la cabecera IP</a:t>
              </a:r>
              <a:endParaRPr lang="es-ES" sz="3200" b="1" i="1" dirty="0">
                <a:solidFill>
                  <a:schemeClr val="accent2">
                    <a:lumMod val="75000"/>
                  </a:schemeClr>
                </a:solidFill>
                <a:effectLst>
                  <a:outerShdw blurRad="38100" dist="38100" dir="2700000" algn="tl">
                    <a:srgbClr val="FFFFFF"/>
                  </a:outerShdw>
                </a:effectLst>
              </a:endParaRPr>
            </a:p>
          </p:txBody>
        </p:sp>
        <p:sp>
          <p:nvSpPr>
            <p:cNvPr id="11271" name="AutoShape 7"/>
            <p:cNvSpPr>
              <a:spLocks noChangeArrowheads="1"/>
            </p:cNvSpPr>
            <p:nvPr/>
          </p:nvSpPr>
          <p:spPr bwMode="auto">
            <a:xfrm>
              <a:off x="0" y="1844675"/>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p>
          </p:txBody>
        </p:sp>
      </p:grpSp>
      <p:grpSp>
        <p:nvGrpSpPr>
          <p:cNvPr id="3" name="2 Grupo"/>
          <p:cNvGrpSpPr/>
          <p:nvPr/>
        </p:nvGrpSpPr>
        <p:grpSpPr>
          <a:xfrm>
            <a:off x="0" y="3068638"/>
            <a:ext cx="8874125" cy="720725"/>
            <a:chOff x="0" y="3068638"/>
            <a:chExt cx="8874125" cy="720725"/>
          </a:xfrm>
        </p:grpSpPr>
        <p:sp>
          <p:nvSpPr>
            <p:cNvPr id="676868" name="Text Box 4"/>
            <p:cNvSpPr txBox="1">
              <a:spLocks noChangeArrowheads="1"/>
            </p:cNvSpPr>
            <p:nvPr/>
          </p:nvSpPr>
          <p:spPr bwMode="auto">
            <a:xfrm>
              <a:off x="2154238" y="3138488"/>
              <a:ext cx="6719887" cy="579437"/>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Espacio de direcciones extendido</a:t>
              </a:r>
              <a:endParaRPr lang="es-ES" sz="3200" b="1" i="1" dirty="0">
                <a:solidFill>
                  <a:schemeClr val="accent2">
                    <a:lumMod val="75000"/>
                  </a:schemeClr>
                </a:solidFill>
                <a:effectLst>
                  <a:outerShdw blurRad="38100" dist="38100" dir="2700000" algn="tl">
                    <a:srgbClr val="FFFFFF"/>
                  </a:outerShdw>
                </a:effectLst>
              </a:endParaRPr>
            </a:p>
          </p:txBody>
        </p:sp>
        <p:sp>
          <p:nvSpPr>
            <p:cNvPr id="11272" name="AutoShape 8"/>
            <p:cNvSpPr>
              <a:spLocks noChangeArrowheads="1"/>
            </p:cNvSpPr>
            <p:nvPr/>
          </p:nvSpPr>
          <p:spPr bwMode="auto">
            <a:xfrm>
              <a:off x="0" y="306863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solidFill>
                  <a:schemeClr val="accent2">
                    <a:lumMod val="75000"/>
                  </a:schemeClr>
                </a:solidFill>
              </a:endParaRPr>
            </a:p>
          </p:txBody>
        </p:sp>
      </p:grpSp>
      <p:grpSp>
        <p:nvGrpSpPr>
          <p:cNvPr id="4" name="3 Grupo"/>
          <p:cNvGrpSpPr/>
          <p:nvPr/>
        </p:nvGrpSpPr>
        <p:grpSpPr>
          <a:xfrm>
            <a:off x="-1" y="4292600"/>
            <a:ext cx="8874125" cy="1160463"/>
            <a:chOff x="0" y="4292600"/>
            <a:chExt cx="8674100" cy="1160463"/>
          </a:xfrm>
        </p:grpSpPr>
        <p:sp>
          <p:nvSpPr>
            <p:cNvPr id="676869" name="Text Box 5"/>
            <p:cNvSpPr txBox="1">
              <a:spLocks noChangeArrowheads="1"/>
            </p:cNvSpPr>
            <p:nvPr/>
          </p:nvSpPr>
          <p:spPr bwMode="auto">
            <a:xfrm>
              <a:off x="2154238" y="4386263"/>
              <a:ext cx="6519862" cy="1066800"/>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Soporte para opciones mejorado</a:t>
              </a:r>
            </a:p>
            <a:p>
              <a:pPr algn="l" eaLnBrk="1" hangingPunct="1">
                <a:defRPr/>
              </a:pPr>
              <a:r>
                <a:rPr lang="es-AR" sz="3200" b="1" i="1" dirty="0">
                  <a:solidFill>
                    <a:schemeClr val="accent2">
                      <a:lumMod val="75000"/>
                    </a:schemeClr>
                  </a:solidFill>
                  <a:effectLst>
                    <a:outerShdw blurRad="38100" dist="38100" dir="2700000" algn="tl">
                      <a:srgbClr val="FFFFFF"/>
                    </a:outerShdw>
                  </a:effectLst>
                </a:rPr>
                <a:t>(Multimedia)</a:t>
              </a:r>
              <a:endParaRPr lang="es-ES" sz="3200" b="1" i="1" dirty="0">
                <a:solidFill>
                  <a:schemeClr val="accent2">
                    <a:lumMod val="75000"/>
                  </a:schemeClr>
                </a:solidFill>
                <a:effectLst>
                  <a:outerShdw blurRad="38100" dist="38100" dir="2700000" algn="tl">
                    <a:srgbClr val="FFFFFF"/>
                  </a:outerShdw>
                </a:effectLst>
              </a:endParaRPr>
            </a:p>
          </p:txBody>
        </p:sp>
        <p:sp>
          <p:nvSpPr>
            <p:cNvPr id="11273" name="AutoShape 9"/>
            <p:cNvSpPr>
              <a:spLocks noChangeArrowheads="1"/>
            </p:cNvSpPr>
            <p:nvPr/>
          </p:nvSpPr>
          <p:spPr bwMode="auto">
            <a:xfrm>
              <a:off x="0" y="4292600"/>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accent2">
                  <a:lumMod val="75000"/>
                </a:schemeClr>
              </a:solidFill>
              <a:miter lim="800000"/>
              <a:headEnd/>
              <a:tailEnd/>
            </a:ln>
          </p:spPr>
          <p:txBody>
            <a:bodyPr wrap="none" anchor="ctr"/>
            <a:lstStyle/>
            <a:p>
              <a:endParaRPr lang="es-ES">
                <a:solidFill>
                  <a:schemeClr val="accent2">
                    <a:lumMod val="75000"/>
                  </a:schemeClr>
                </a:solidFill>
              </a:endParaRPr>
            </a:p>
          </p:txBody>
        </p:sp>
      </p:grpSp>
      <p:grpSp>
        <p:nvGrpSpPr>
          <p:cNvPr id="5" name="4 Grupo"/>
          <p:cNvGrpSpPr/>
          <p:nvPr/>
        </p:nvGrpSpPr>
        <p:grpSpPr>
          <a:xfrm>
            <a:off x="0" y="5589588"/>
            <a:ext cx="7215188" cy="720725"/>
            <a:chOff x="0" y="5589588"/>
            <a:chExt cx="7215188" cy="720725"/>
          </a:xfrm>
        </p:grpSpPr>
        <p:sp>
          <p:nvSpPr>
            <p:cNvPr id="676870" name="Text Box 6"/>
            <p:cNvSpPr txBox="1">
              <a:spLocks noChangeArrowheads="1"/>
            </p:cNvSpPr>
            <p:nvPr/>
          </p:nvSpPr>
          <p:spPr bwMode="auto">
            <a:xfrm>
              <a:off x="2173288" y="5635625"/>
              <a:ext cx="5041900" cy="579438"/>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Seguridad intrínseca</a:t>
              </a:r>
              <a:endParaRPr lang="es-ES" sz="3200" b="1" i="1" dirty="0">
                <a:solidFill>
                  <a:schemeClr val="accent2">
                    <a:lumMod val="75000"/>
                  </a:schemeClr>
                </a:solidFill>
                <a:effectLst>
                  <a:outerShdw blurRad="38100" dist="38100" dir="2700000" algn="tl">
                    <a:srgbClr val="FFFFFF"/>
                  </a:outerShdw>
                </a:effectLst>
              </a:endParaRPr>
            </a:p>
          </p:txBody>
        </p:sp>
        <p:sp>
          <p:nvSpPr>
            <p:cNvPr id="11274" name="AutoShape 10"/>
            <p:cNvSpPr>
              <a:spLocks noChangeArrowheads="1"/>
            </p:cNvSpPr>
            <p:nvPr/>
          </p:nvSpPr>
          <p:spPr bwMode="auto">
            <a:xfrm>
              <a:off x="0" y="558958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solidFill>
                  <a:schemeClr val="accent2">
                    <a:lumMod val="7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IPv4</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78915" name="Group 3"/>
          <p:cNvGraphicFramePr>
            <a:graphicFrameLocks noGrp="1"/>
          </p:cNvGraphicFramePr>
          <p:nvPr>
            <p:ph type="tbl" idx="1"/>
          </p:nvPr>
        </p:nvGraphicFramePr>
        <p:xfrm>
          <a:off x="214313" y="2565400"/>
          <a:ext cx="8643998" cy="3873502"/>
        </p:xfrm>
        <a:graphic>
          <a:graphicData uri="http://schemas.openxmlformats.org/drawingml/2006/table">
            <a:tbl>
              <a:tblPr/>
              <a:tblGrid>
                <a:gridCol w="1157202">
                  <a:extLst>
                    <a:ext uri="{9D8B030D-6E8A-4147-A177-3AD203B41FA5}">
                      <a16:colId xmlns:a16="http://schemas.microsoft.com/office/drawing/2014/main" val="20000"/>
                    </a:ext>
                  </a:extLst>
                </a:gridCol>
                <a:gridCol w="1065493">
                  <a:extLst>
                    <a:ext uri="{9D8B030D-6E8A-4147-A177-3AD203B41FA5}">
                      <a16:colId xmlns:a16="http://schemas.microsoft.com/office/drawing/2014/main" val="20001"/>
                    </a:ext>
                  </a:extLst>
                </a:gridCol>
                <a:gridCol w="2159332">
                  <a:extLst>
                    <a:ext uri="{9D8B030D-6E8A-4147-A177-3AD203B41FA5}">
                      <a16:colId xmlns:a16="http://schemas.microsoft.com/office/drawing/2014/main" val="20002"/>
                    </a:ext>
                  </a:extLst>
                </a:gridCol>
                <a:gridCol w="1005465">
                  <a:extLst>
                    <a:ext uri="{9D8B030D-6E8A-4147-A177-3AD203B41FA5}">
                      <a16:colId xmlns:a16="http://schemas.microsoft.com/office/drawing/2014/main" val="20003"/>
                    </a:ext>
                  </a:extLst>
                </a:gridCol>
                <a:gridCol w="3256506">
                  <a:extLst>
                    <a:ext uri="{9D8B030D-6E8A-4147-A177-3AD203B41FA5}">
                      <a16:colId xmlns:a16="http://schemas.microsoft.com/office/drawing/2014/main" val="20004"/>
                    </a:ext>
                  </a:extLst>
                </a:gridCol>
              </a:tblGrid>
              <a:tr h="754063">
                <a:tc gridSpan="5">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1074738" algn="ctr"/>
                          <a:tab pos="2060575" algn="l"/>
                          <a:tab pos="2147888" algn="l"/>
                          <a:tab pos="4038600" algn="l"/>
                          <a:tab pos="4935538" algn="l"/>
                          <a:tab pos="7896225" algn="l"/>
                        </a:tabLst>
                      </a:pPr>
                      <a:r>
                        <a:rPr kumimoji="0" lang="es-AR" sz="2000" b="1" i="0" u="none" strike="noStrike" cap="none" normalizeH="0" baseline="0" dirty="0">
                          <a:ln>
                            <a:noFill/>
                          </a:ln>
                          <a:solidFill>
                            <a:schemeClr val="tx1"/>
                          </a:solidFill>
                          <a:effectLst/>
                          <a:latin typeface="Trebuchet MS" pitchFamily="34" charset="0"/>
                          <a:cs typeface="Times New Roman" pitchFamily="18" charset="0"/>
                        </a:rPr>
                        <a:t>Bit 0	4	8	16	19	31</a:t>
                      </a:r>
                      <a:endParaRPr kumimoji="0" lang="es-AR" sz="2000" b="0" i="0" u="none" strike="noStrike" cap="none" normalizeH="0" baseline="0" dirty="0">
                        <a:ln>
                          <a:noFill/>
                        </a:ln>
                        <a:solidFill>
                          <a:schemeClr val="tx1"/>
                        </a:solidFill>
                        <a:effectLst/>
                        <a:latin typeface="Trebuchet MS" pitchFamily="34" charset="0"/>
                      </a:endParaRPr>
                    </a:p>
                  </a:txBody>
                  <a:tcPr marL="0" marR="0" marT="0" marB="0" anchor="b"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69900">
                <a:tc>
                  <a:txBody>
                    <a:bodyPr/>
                    <a:lstStyle/>
                    <a:p>
                      <a:pPr marL="177800" marR="0" lvl="0" indent="-1778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Versión</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IHL</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Tipo de servicio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Longitud total</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1"/>
                  </a:ext>
                </a:extLst>
              </a:tr>
              <a:tr h="754063">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Identificador</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a:ln>
                            <a:noFill/>
                          </a:ln>
                          <a:solidFill>
                            <a:schemeClr val="tx1"/>
                          </a:solidFill>
                          <a:effectLst/>
                          <a:latin typeface="Trebuchet MS" pitchFamily="34" charset="0"/>
                          <a:cs typeface="Times New Roman" pitchFamily="18" charset="0"/>
                        </a:rPr>
                        <a:t>Indicadores</a:t>
                      </a:r>
                      <a:endParaRPr kumimoji="0" lang="es-AR" sz="14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Desplazamiento del fragmento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73075">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Tiempo de vida</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Protocolo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a:ln>
                            <a:noFill/>
                          </a:ln>
                          <a:solidFill>
                            <a:schemeClr val="tx1"/>
                          </a:solidFill>
                          <a:effectLst/>
                          <a:latin typeface="Trebuchet MS" pitchFamily="34" charset="0"/>
                          <a:cs typeface="Times New Roman" pitchFamily="18" charset="0"/>
                        </a:rPr>
                        <a:t>Suma de comprobación de la cabecera</a:t>
                      </a:r>
                      <a:endParaRPr kumimoji="0" lang="es-AR" sz="18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3"/>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Dirección origen</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473075">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Dirección destino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5"/>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a:ln>
                            <a:noFill/>
                          </a:ln>
                          <a:solidFill>
                            <a:schemeClr val="tx1"/>
                          </a:solidFill>
                          <a:effectLst/>
                          <a:latin typeface="Trebuchet MS" pitchFamily="34" charset="0"/>
                          <a:cs typeface="Times New Roman" pitchFamily="18" charset="0"/>
                        </a:rPr>
                        <a:t>Opciones + relleno</a:t>
                      </a:r>
                      <a:endParaRPr kumimoji="0" lang="es-AR" sz="2000" b="0" i="0" u="none" strike="noStrike" cap="none" normalizeH="0" baseline="0" dirty="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6"/>
                  </a:ext>
                </a:extLst>
              </a:tr>
            </a:tbl>
          </a:graphicData>
        </a:graphic>
      </p:graphicFrame>
      <p:sp>
        <p:nvSpPr>
          <p:cNvPr id="678947" name="Text Box 35"/>
          <p:cNvSpPr txBox="1">
            <a:spLocks noChangeArrowheads="1"/>
          </p:cNvSpPr>
          <p:nvPr/>
        </p:nvSpPr>
        <p:spPr bwMode="auto">
          <a:xfrm>
            <a:off x="1066800" y="1524000"/>
            <a:ext cx="6988175" cy="701675"/>
          </a:xfrm>
          <a:prstGeom prst="rect">
            <a:avLst/>
          </a:prstGeom>
          <a:solidFill>
            <a:schemeClr val="hlink"/>
          </a:solidFill>
          <a:ln w="57150">
            <a:solidFill>
              <a:schemeClr val="accent6">
                <a:lumMod val="75000"/>
              </a:schemeClr>
            </a:solidFill>
            <a:miter lim="800000"/>
            <a:headEnd/>
            <a:tailEnd/>
          </a:ln>
          <a:effectLst/>
        </p:spPr>
        <p:txBody>
          <a:bodyPr wrap="none">
            <a:spAutoFit/>
          </a:bodyPr>
          <a:lstStyle/>
          <a:p>
            <a:pPr algn="l" eaLnBrk="1" hangingPunct="1">
              <a:defRPr/>
            </a:pPr>
            <a:r>
              <a:rPr lang="es-AR" sz="4000" b="1" i="1" dirty="0">
                <a:effectLst>
                  <a:outerShdw blurRad="38100" dist="38100" dir="2700000" algn="tl">
                    <a:srgbClr val="FFFFFF"/>
                  </a:outerShdw>
                </a:effectLst>
              </a:rPr>
              <a:t>Formato del datagrama IPv4</a:t>
            </a:r>
            <a:endParaRPr lang="es-ES" sz="4000" b="1" i="1" dirty="0">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8914"/>
                                        </p:tgtEl>
                                        <p:attrNameLst>
                                          <p:attrName>style.visibility</p:attrName>
                                        </p:attrNameLst>
                                      </p:cBhvr>
                                      <p:to>
                                        <p:strVal val="visible"/>
                                      </p:to>
                                    </p:set>
                                    <p:animEffect transition="in" filter="fade">
                                      <p:cBhvr>
                                        <p:cTn id="7" dur="500"/>
                                        <p:tgtEl>
                                          <p:spTgt spid="6789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78947"/>
                                        </p:tgtEl>
                                        <p:attrNameLst>
                                          <p:attrName>style.visibility</p:attrName>
                                        </p:attrNameLst>
                                      </p:cBhvr>
                                      <p:to>
                                        <p:strVal val="visible"/>
                                      </p:to>
                                    </p:set>
                                    <p:animEffect transition="in" filter="circle(in)">
                                      <p:cBhvr>
                                        <p:cTn id="12" dur="2000"/>
                                        <p:tgtEl>
                                          <p:spTgt spid="67894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78915"/>
                                        </p:tgtEl>
                                        <p:attrNameLst>
                                          <p:attrName>style.visibility</p:attrName>
                                        </p:attrNameLst>
                                      </p:cBhvr>
                                      <p:to>
                                        <p:strVal val="visible"/>
                                      </p:to>
                                    </p:set>
                                    <p:animEffect transition="in" filter="wheel(1)">
                                      <p:cBhvr>
                                        <p:cTn id="17" dur="2000"/>
                                        <p:tgtEl>
                                          <p:spTgt spid="67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nimBg="1"/>
      <p:bldP spid="6789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IPv4</a:t>
            </a:r>
            <a:endParaRPr lang="es-ES" sz="6600" b="1" i="1" dirty="0">
              <a:solidFill>
                <a:srgbClr val="000099"/>
              </a:solidFill>
              <a:effectLst>
                <a:outerShdw blurRad="38100" dist="38100" dir="2700000" algn="tl">
                  <a:srgbClr val="000000">
                    <a:alpha val="43137"/>
                  </a:srgbClr>
                </a:outerShdw>
              </a:effectLst>
              <a:latin typeface="Arial" charset="0"/>
            </a:endParaRPr>
          </a:p>
        </p:txBody>
      </p:sp>
      <p:grpSp>
        <p:nvGrpSpPr>
          <p:cNvPr id="2" name="Group 3"/>
          <p:cNvGrpSpPr>
            <a:grpSpLocks/>
          </p:cNvGrpSpPr>
          <p:nvPr/>
        </p:nvGrpSpPr>
        <p:grpSpPr bwMode="auto">
          <a:xfrm>
            <a:off x="0" y="1428736"/>
            <a:ext cx="9144000" cy="5214974"/>
            <a:chOff x="304" y="1335"/>
            <a:chExt cx="5235" cy="2038"/>
          </a:xfrm>
          <a:gradFill>
            <a:gsLst>
              <a:gs pos="0">
                <a:srgbClr val="5E9EFF"/>
              </a:gs>
              <a:gs pos="39999">
                <a:srgbClr val="85C2FF"/>
              </a:gs>
              <a:gs pos="70000">
                <a:srgbClr val="C4D6EB"/>
              </a:gs>
              <a:gs pos="100000">
                <a:srgbClr val="FFEBFA"/>
              </a:gs>
            </a:gsLst>
            <a:lin ang="5400000" scaled="0"/>
          </a:gradFill>
        </p:grpSpPr>
        <p:sp>
          <p:nvSpPr>
            <p:cNvPr id="13316" name="Text Box 4"/>
            <p:cNvSpPr txBox="1">
              <a:spLocks noChangeArrowheads="1"/>
            </p:cNvSpPr>
            <p:nvPr/>
          </p:nvSpPr>
          <p:spPr bwMode="auto">
            <a:xfrm>
              <a:off x="304" y="1335"/>
              <a:ext cx="5235" cy="253"/>
            </a:xfrm>
            <a:prstGeom prst="rect">
              <a:avLst/>
            </a:prstGeom>
            <a:grpFill/>
            <a:ln w="9525">
              <a:solidFill>
                <a:schemeClr val="accent2">
                  <a:lumMod val="75000"/>
                </a:schemeClr>
              </a:solidFill>
              <a:miter lim="800000"/>
              <a:headEnd/>
              <a:tailEnd/>
            </a:ln>
          </p:spPr>
          <p:txBody>
            <a:bodyPr>
              <a:spAutoFit/>
            </a:bodyPr>
            <a:lstStyle/>
            <a:p>
              <a:pPr algn="l" eaLnBrk="1" hangingPunct="1">
                <a:defRPr/>
              </a:pPr>
              <a:r>
                <a:rPr lang="es-AR" sz="3600" b="1" dirty="0">
                  <a:latin typeface="BenguiatGot Bk BT" pitchFamily="34" charset="0"/>
                </a:rPr>
                <a:t>Representación de las direcciones IPv4</a:t>
              </a:r>
              <a:endParaRPr lang="es-ES" sz="3600" b="1" dirty="0">
                <a:latin typeface="BenguiatGot Bk BT" pitchFamily="34" charset="0"/>
              </a:endParaRPr>
            </a:p>
          </p:txBody>
        </p:sp>
        <p:sp>
          <p:nvSpPr>
            <p:cNvPr id="13317" name="Text Box 5"/>
            <p:cNvSpPr txBox="1">
              <a:spLocks noChangeArrowheads="1"/>
            </p:cNvSpPr>
            <p:nvPr/>
          </p:nvSpPr>
          <p:spPr bwMode="auto">
            <a:xfrm>
              <a:off x="1734" y="2026"/>
              <a:ext cx="2169" cy="253"/>
            </a:xfrm>
            <a:prstGeom prst="rect">
              <a:avLst/>
            </a:prstGeom>
            <a:grpFill/>
            <a:ln w="76200">
              <a:solidFill>
                <a:schemeClr val="accent2">
                  <a:lumMod val="75000"/>
                </a:schemeClr>
              </a:solidFill>
              <a:miter lim="800000"/>
              <a:headEnd/>
              <a:tailEnd/>
            </a:ln>
          </p:spPr>
          <p:txBody>
            <a:bodyPr>
              <a:spAutoFit/>
            </a:bodyPr>
            <a:lstStyle/>
            <a:p>
              <a:pPr eaLnBrk="1" hangingPunct="1">
                <a:defRPr/>
              </a:pPr>
              <a:r>
                <a:rPr lang="es-AR" sz="3600" b="1" dirty="0">
                  <a:latin typeface="BenguiatGot Bk BT" pitchFamily="34" charset="0"/>
                </a:rPr>
                <a:t>190.210.35.214</a:t>
              </a:r>
              <a:endParaRPr lang="es-ES" sz="3600" b="1" dirty="0">
                <a:latin typeface="BenguiatGot Bk BT" pitchFamily="34" charset="0"/>
              </a:endParaRPr>
            </a:p>
          </p:txBody>
        </p:sp>
        <p:sp>
          <p:nvSpPr>
            <p:cNvPr id="13318" name="Text Box 6"/>
            <p:cNvSpPr txBox="1">
              <a:spLocks noChangeArrowheads="1"/>
            </p:cNvSpPr>
            <p:nvPr/>
          </p:nvSpPr>
          <p:spPr bwMode="auto">
            <a:xfrm>
              <a:off x="396" y="3071"/>
              <a:ext cx="898"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sp>
          <p:nvSpPr>
            <p:cNvPr id="13319" name="Text Box 7"/>
            <p:cNvSpPr txBox="1">
              <a:spLocks noChangeArrowheads="1"/>
            </p:cNvSpPr>
            <p:nvPr/>
          </p:nvSpPr>
          <p:spPr bwMode="auto">
            <a:xfrm>
              <a:off x="1737" y="3071"/>
              <a:ext cx="898"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0" name="Text Box 8"/>
            <p:cNvSpPr txBox="1">
              <a:spLocks noChangeArrowheads="1"/>
            </p:cNvSpPr>
            <p:nvPr/>
          </p:nvSpPr>
          <p:spPr bwMode="auto">
            <a:xfrm>
              <a:off x="3078" y="3071"/>
              <a:ext cx="899"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1" name="Text Box 9"/>
            <p:cNvSpPr txBox="1">
              <a:spLocks noChangeArrowheads="1"/>
            </p:cNvSpPr>
            <p:nvPr/>
          </p:nvSpPr>
          <p:spPr bwMode="auto">
            <a:xfrm>
              <a:off x="4419" y="3071"/>
              <a:ext cx="899"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cxnSp>
          <p:nvCxnSpPr>
            <p:cNvPr id="13322" name="AutoShape 10"/>
            <p:cNvCxnSpPr>
              <a:cxnSpLocks noChangeShapeType="1"/>
              <a:stCxn id="13318" idx="0"/>
            </p:cNvCxnSpPr>
            <p:nvPr/>
          </p:nvCxnSpPr>
          <p:spPr bwMode="auto">
            <a:xfrm rot="5400000" flipH="1" flipV="1">
              <a:off x="1020" y="2110"/>
              <a:ext cx="787" cy="1136"/>
            </a:xfrm>
            <a:prstGeom prst="straightConnector1">
              <a:avLst/>
            </a:prstGeom>
            <a:grpFill/>
            <a:ln w="76200">
              <a:solidFill>
                <a:schemeClr val="accent2">
                  <a:lumMod val="75000"/>
                </a:schemeClr>
              </a:solidFill>
              <a:round/>
              <a:headEnd/>
              <a:tailEnd type="triangle" w="med" len="med"/>
            </a:ln>
          </p:spPr>
        </p:cxnSp>
        <p:cxnSp>
          <p:nvCxnSpPr>
            <p:cNvPr id="13323" name="AutoShape 11"/>
            <p:cNvCxnSpPr>
              <a:cxnSpLocks noChangeShapeType="1"/>
            </p:cNvCxnSpPr>
            <p:nvPr/>
          </p:nvCxnSpPr>
          <p:spPr bwMode="auto">
            <a:xfrm rot="5400000" flipH="1" flipV="1">
              <a:off x="2065" y="2486"/>
              <a:ext cx="731" cy="327"/>
            </a:xfrm>
            <a:prstGeom prst="straightConnector1">
              <a:avLst/>
            </a:prstGeom>
            <a:grpFill/>
            <a:ln w="76200">
              <a:solidFill>
                <a:schemeClr val="accent2">
                  <a:lumMod val="75000"/>
                </a:schemeClr>
              </a:solidFill>
              <a:round/>
              <a:headEnd/>
              <a:tailEnd type="triangle" w="med" len="med"/>
            </a:ln>
          </p:spPr>
        </p:cxnSp>
        <p:cxnSp>
          <p:nvCxnSpPr>
            <p:cNvPr id="13324" name="AutoShape 12"/>
            <p:cNvCxnSpPr>
              <a:cxnSpLocks noChangeShapeType="1"/>
              <a:stCxn id="13320" idx="0"/>
            </p:cNvCxnSpPr>
            <p:nvPr/>
          </p:nvCxnSpPr>
          <p:spPr bwMode="auto">
            <a:xfrm rot="16200000" flipV="1">
              <a:off x="2927" y="2470"/>
              <a:ext cx="759" cy="442"/>
            </a:xfrm>
            <a:prstGeom prst="straightConnector1">
              <a:avLst/>
            </a:prstGeom>
            <a:grpFill/>
            <a:ln w="76200">
              <a:solidFill>
                <a:schemeClr val="accent2">
                  <a:lumMod val="75000"/>
                </a:schemeClr>
              </a:solidFill>
              <a:round/>
              <a:headEnd/>
              <a:tailEnd type="triangle" w="med" len="med"/>
            </a:ln>
          </p:spPr>
        </p:cxnSp>
        <p:cxnSp>
          <p:nvCxnSpPr>
            <p:cNvPr id="13325" name="AutoShape 13"/>
            <p:cNvCxnSpPr>
              <a:cxnSpLocks noChangeShapeType="1"/>
              <a:stCxn id="13321" idx="0"/>
            </p:cNvCxnSpPr>
            <p:nvPr/>
          </p:nvCxnSpPr>
          <p:spPr bwMode="auto">
            <a:xfrm rot="16200000" flipV="1">
              <a:off x="3843" y="2045"/>
              <a:ext cx="759" cy="1293"/>
            </a:xfrm>
            <a:prstGeom prst="straightConnector1">
              <a:avLst/>
            </a:prstGeom>
            <a:grpFill/>
            <a:ln w="76200">
              <a:solidFill>
                <a:schemeClr val="accent2">
                  <a:lumMod val="75000"/>
                </a:schemeClr>
              </a:solidFill>
              <a:round/>
              <a:headEnd/>
              <a:tailEnd type="triangle" w="med" len="med"/>
            </a:ln>
          </p:spPr>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0962"/>
                                        </p:tgtEl>
                                        <p:attrNameLst>
                                          <p:attrName>style.visibility</p:attrName>
                                        </p:attrNameLst>
                                      </p:cBhvr>
                                      <p:to>
                                        <p:strVal val="visible"/>
                                      </p:to>
                                    </p:set>
                                    <p:animEffect transition="in" filter="fade">
                                      <p:cBhvr>
                                        <p:cTn id="7" dur="500"/>
                                        <p:tgtEl>
                                          <p:spTgt spid="680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IPv4</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83012" name="Group 4"/>
          <p:cNvGraphicFramePr>
            <a:graphicFrameLocks noGrp="1"/>
          </p:cNvGraphicFramePr>
          <p:nvPr>
            <p:ph type="tbl" idx="1"/>
            <p:extLst>
              <p:ext uri="{D42A27DB-BD31-4B8C-83A1-F6EECF244321}">
                <p14:modId xmlns:p14="http://schemas.microsoft.com/office/powerpoint/2010/main" val="612573274"/>
              </p:ext>
            </p:extLst>
          </p:nvPr>
        </p:nvGraphicFramePr>
        <p:xfrm>
          <a:off x="214313" y="3429000"/>
          <a:ext cx="8715436" cy="2928959"/>
        </p:xfrm>
        <a:graphic>
          <a:graphicData uri="http://schemas.openxmlformats.org/drawingml/2006/table">
            <a:tbl>
              <a:tblPr/>
              <a:tblGrid>
                <a:gridCol w="697039">
                  <a:extLst>
                    <a:ext uri="{9D8B030D-6E8A-4147-A177-3AD203B41FA5}">
                      <a16:colId xmlns:a16="http://schemas.microsoft.com/office/drawing/2014/main" val="20000"/>
                    </a:ext>
                  </a:extLst>
                </a:gridCol>
                <a:gridCol w="611753">
                  <a:extLst>
                    <a:ext uri="{9D8B030D-6E8A-4147-A177-3AD203B41FA5}">
                      <a16:colId xmlns:a16="http://schemas.microsoft.com/office/drawing/2014/main" val="20001"/>
                    </a:ext>
                  </a:extLst>
                </a:gridCol>
                <a:gridCol w="610113">
                  <a:extLst>
                    <a:ext uri="{9D8B030D-6E8A-4147-A177-3AD203B41FA5}">
                      <a16:colId xmlns:a16="http://schemas.microsoft.com/office/drawing/2014/main" val="20002"/>
                    </a:ext>
                  </a:extLst>
                </a:gridCol>
                <a:gridCol w="695398">
                  <a:extLst>
                    <a:ext uri="{9D8B030D-6E8A-4147-A177-3AD203B41FA5}">
                      <a16:colId xmlns:a16="http://schemas.microsoft.com/office/drawing/2014/main" val="20003"/>
                    </a:ext>
                  </a:extLst>
                </a:gridCol>
                <a:gridCol w="1487562">
                  <a:extLst>
                    <a:ext uri="{9D8B030D-6E8A-4147-A177-3AD203B41FA5}">
                      <a16:colId xmlns:a16="http://schemas.microsoft.com/office/drawing/2014/main" val="20004"/>
                    </a:ext>
                  </a:extLst>
                </a:gridCol>
                <a:gridCol w="1041457">
                  <a:extLst>
                    <a:ext uri="{9D8B030D-6E8A-4147-A177-3AD203B41FA5}">
                      <a16:colId xmlns:a16="http://schemas.microsoft.com/office/drawing/2014/main" val="20005"/>
                    </a:ext>
                  </a:extLst>
                </a:gridCol>
                <a:gridCol w="2407651">
                  <a:extLst>
                    <a:ext uri="{9D8B030D-6E8A-4147-A177-3AD203B41FA5}">
                      <a16:colId xmlns:a16="http://schemas.microsoft.com/office/drawing/2014/main" val="20006"/>
                    </a:ext>
                  </a:extLst>
                </a:gridCol>
                <a:gridCol w="1164463">
                  <a:extLst>
                    <a:ext uri="{9D8B030D-6E8A-4147-A177-3AD203B41FA5}">
                      <a16:colId xmlns:a16="http://schemas.microsoft.com/office/drawing/2014/main" val="20007"/>
                    </a:ext>
                  </a:extLst>
                </a:gridCol>
              </a:tblGrid>
              <a:tr h="94844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a:ln>
                            <a:noFill/>
                          </a:ln>
                          <a:solidFill>
                            <a:schemeClr val="tx1"/>
                          </a:solidFill>
                          <a:effectLst/>
                          <a:latin typeface="Trebuchet MS" pitchFamily="34" charset="0"/>
                          <a:cs typeface="Times New Roman" pitchFamily="18" charset="0"/>
                        </a:rPr>
                        <a:t>0</a:t>
                      </a:r>
                      <a:endParaRPr kumimoji="0" lang="es-AR" sz="40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(7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dirty="0">
                          <a:ln>
                            <a:noFill/>
                          </a:ln>
                          <a:solidFill>
                            <a:schemeClr val="tx1"/>
                          </a:solidFill>
                          <a:effectLst/>
                          <a:latin typeface="Trebuchet MS" pitchFamily="34" charset="0"/>
                          <a:cs typeface="Times New Roman" pitchFamily="18" charset="0"/>
                        </a:rPr>
                        <a:t>Máquina (24 bits)</a:t>
                      </a:r>
                      <a:endParaRPr kumimoji="0" lang="es-AR" sz="4000" b="1"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A</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cap="flat">
                      <a:noFill/>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94844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(14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Máquina (16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B</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10320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1</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(21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Máquina (8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C</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cap="flat">
                      <a:noFill/>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sp>
        <p:nvSpPr>
          <p:cNvPr id="683011" name="Text Box 3"/>
          <p:cNvSpPr txBox="1">
            <a:spLocks noChangeArrowheads="1"/>
          </p:cNvSpPr>
          <p:nvPr/>
        </p:nvSpPr>
        <p:spPr bwMode="auto">
          <a:xfrm>
            <a:off x="323850" y="1844675"/>
            <a:ext cx="8177213"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Clases de redes IPv4</a:t>
            </a:r>
            <a:endParaRPr lang="es-ES" sz="4000" b="1" i="1" dirty="0">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83010"/>
                                        </p:tgtEl>
                                        <p:attrNameLst>
                                          <p:attrName>style.visibility</p:attrName>
                                        </p:attrNameLst>
                                      </p:cBhvr>
                                      <p:to>
                                        <p:strVal val="visible"/>
                                      </p:to>
                                    </p:set>
                                    <p:animEffect transition="in" filter="circle(in)">
                                      <p:cBhvr>
                                        <p:cTn id="7" dur="2000"/>
                                        <p:tgtEl>
                                          <p:spTgt spid="6830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3011"/>
                                        </p:tgtEl>
                                        <p:attrNameLst>
                                          <p:attrName>style.visibility</p:attrName>
                                        </p:attrNameLst>
                                      </p:cBhvr>
                                      <p:to>
                                        <p:strVal val="visible"/>
                                      </p:to>
                                    </p:set>
                                    <p:animEffect transition="in" filter="circle(in)">
                                      <p:cBhvr>
                                        <p:cTn id="12" dur="2000"/>
                                        <p:tgtEl>
                                          <p:spTgt spid="6830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83012"/>
                                        </p:tgtEl>
                                        <p:attrNameLst>
                                          <p:attrName>style.visibility</p:attrName>
                                        </p:attrNameLst>
                                      </p:cBhvr>
                                      <p:to>
                                        <p:strVal val="visible"/>
                                      </p:to>
                                    </p:set>
                                    <p:animEffect transition="in" filter="randombar(horizontal)">
                                      <p:cBhvr>
                                        <p:cTn id="17" dur="500"/>
                                        <p:tgtEl>
                                          <p:spTgt spid="68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0" grpId="0" animBg="1"/>
      <p:bldP spid="6830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0" y="0"/>
            <a:ext cx="9144000" cy="178593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br>
              <a:rPr lang="es-AR" sz="6600" b="1" i="1" dirty="0">
                <a:solidFill>
                  <a:srgbClr val="000099"/>
                </a:solidFill>
                <a:effectLst>
                  <a:outerShdw blurRad="38100" dist="38100" dir="2700000" algn="tl">
                    <a:srgbClr val="000000">
                      <a:alpha val="43137"/>
                    </a:srgbClr>
                  </a:outerShdw>
                </a:effectLst>
                <a:latin typeface="Arial" charset="0"/>
              </a:rPr>
            </a:br>
            <a:r>
              <a:rPr lang="es-AR" b="1" i="1" dirty="0">
                <a:solidFill>
                  <a:srgbClr val="000099"/>
                </a:solidFill>
                <a:effectLst>
                  <a:outerShdw blurRad="38100" dist="38100" dir="2700000" algn="tl">
                    <a:srgbClr val="000000">
                      <a:alpha val="43137"/>
                    </a:srgbClr>
                  </a:outerShdw>
                </a:effectLst>
                <a:latin typeface="Arial" charset="0"/>
              </a:rPr>
              <a:t>“Internet Protocol Version 6”</a:t>
            </a:r>
            <a:br>
              <a:rPr lang="es-ES" b="1" i="1" dirty="0">
                <a:solidFill>
                  <a:srgbClr val="000099"/>
                </a:solidFill>
                <a:effectLst>
                  <a:outerShdw blurRad="38100" dist="38100" dir="2700000" algn="tl">
                    <a:srgbClr val="000000">
                      <a:alpha val="43137"/>
                    </a:srgbClr>
                  </a:outerShdw>
                </a:effectLst>
                <a:latin typeface="Arial" charset="0"/>
              </a:rPr>
            </a:b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15363" name="AutoShape 4"/>
          <p:cNvSpPr>
            <a:spLocks noChangeArrowheads="1"/>
          </p:cNvSpPr>
          <p:nvPr/>
        </p:nvSpPr>
        <p:spPr bwMode="auto">
          <a:xfrm rot="5400000">
            <a:off x="3640138" y="3503613"/>
            <a:ext cx="1871662" cy="10080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136 h 21600"/>
              <a:gd name="T14" fmla="*/ 18631 w 21600"/>
              <a:gd name="T15" fmla="*/ 16464 h 21600"/>
            </a:gdLst>
            <a:ahLst/>
            <a:cxnLst>
              <a:cxn ang="T8">
                <a:pos x="T0" y="T1"/>
              </a:cxn>
              <a:cxn ang="T9">
                <a:pos x="T2" y="T3"/>
              </a:cxn>
              <a:cxn ang="T10">
                <a:pos x="T4" y="T5"/>
              </a:cxn>
              <a:cxn ang="T11">
                <a:pos x="T6" y="T7"/>
              </a:cxn>
            </a:cxnLst>
            <a:rect l="T12" t="T13" r="T14" b="T15"/>
            <a:pathLst>
              <a:path w="21600" h="21600">
                <a:moveTo>
                  <a:pt x="15938" y="0"/>
                </a:moveTo>
                <a:lnTo>
                  <a:pt x="15938" y="5136"/>
                </a:lnTo>
                <a:lnTo>
                  <a:pt x="3375" y="5136"/>
                </a:lnTo>
                <a:lnTo>
                  <a:pt x="3375" y="16464"/>
                </a:lnTo>
                <a:lnTo>
                  <a:pt x="15938" y="16464"/>
                </a:lnTo>
                <a:lnTo>
                  <a:pt x="15938" y="21600"/>
                </a:lnTo>
                <a:lnTo>
                  <a:pt x="21600" y="10800"/>
                </a:lnTo>
                <a:close/>
              </a:path>
              <a:path w="21600" h="21600">
                <a:moveTo>
                  <a:pt x="1350" y="5136"/>
                </a:moveTo>
                <a:lnTo>
                  <a:pt x="1350" y="16464"/>
                </a:lnTo>
                <a:lnTo>
                  <a:pt x="2700" y="16464"/>
                </a:lnTo>
                <a:lnTo>
                  <a:pt x="2700" y="5136"/>
                </a:lnTo>
                <a:close/>
              </a:path>
              <a:path w="21600" h="21600">
                <a:moveTo>
                  <a:pt x="0" y="5136"/>
                </a:moveTo>
                <a:lnTo>
                  <a:pt x="0" y="16464"/>
                </a:lnTo>
                <a:lnTo>
                  <a:pt x="675" y="16464"/>
                </a:lnTo>
                <a:lnTo>
                  <a:pt x="675" y="5136"/>
                </a:lnTo>
                <a:close/>
              </a:path>
            </a:pathLst>
          </a:custGeom>
          <a:solidFill>
            <a:schemeClr val="accent2">
              <a:lumMod val="20000"/>
              <a:lumOff val="80000"/>
            </a:schemeClr>
          </a:solidFill>
          <a:ln w="76200">
            <a:solidFill>
              <a:schemeClr val="accent2">
                <a:lumMod val="75000"/>
              </a:schemeClr>
            </a:solidFill>
            <a:miter lim="800000"/>
            <a:headEnd/>
            <a:tailEnd/>
          </a:ln>
        </p:spPr>
        <p:txBody>
          <a:bodyPr wrap="none" anchor="ctr"/>
          <a:lstStyle/>
          <a:p>
            <a:endParaRPr lang="es-ES"/>
          </a:p>
        </p:txBody>
      </p:sp>
      <p:sp>
        <p:nvSpPr>
          <p:cNvPr id="685061" name="Text Box 5"/>
          <p:cNvSpPr txBox="1">
            <a:spLocks noChangeArrowheads="1"/>
          </p:cNvSpPr>
          <p:nvPr/>
        </p:nvSpPr>
        <p:spPr bwMode="auto">
          <a:xfrm>
            <a:off x="0" y="2209800"/>
            <a:ext cx="9144000"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Nuevo formato de direcciones IP</a:t>
            </a:r>
            <a:endParaRPr lang="es-ES" sz="4000" b="1" i="1" dirty="0">
              <a:effectLst>
                <a:outerShdw blurRad="38100" dist="38100" dir="2700000" algn="tl">
                  <a:srgbClr val="FFFFFF"/>
                </a:outerShdw>
              </a:effectLst>
            </a:endParaRPr>
          </a:p>
        </p:txBody>
      </p:sp>
      <p:sp>
        <p:nvSpPr>
          <p:cNvPr id="15366" name="Text Box 6"/>
          <p:cNvSpPr txBox="1">
            <a:spLocks noChangeArrowheads="1"/>
          </p:cNvSpPr>
          <p:nvPr/>
        </p:nvSpPr>
        <p:spPr bwMode="auto">
          <a:xfrm>
            <a:off x="548481" y="5126153"/>
            <a:ext cx="8047037" cy="13239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solidFill>
                  <a:schemeClr val="accent2">
                    <a:lumMod val="75000"/>
                  </a:schemeClr>
                </a:solidFill>
                <a:effectLst>
                  <a:outerShdw blurRad="38100" dist="38100" dir="2700000" algn="tl">
                    <a:srgbClr val="FFFFFF"/>
                  </a:outerShdw>
                </a:effectLst>
              </a:rPr>
              <a:t>Espacio de direcciones muy ampliado</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5058"/>
                                        </p:tgtEl>
                                        <p:attrNameLst>
                                          <p:attrName>style.visibility</p:attrName>
                                        </p:attrNameLst>
                                      </p:cBhvr>
                                      <p:to>
                                        <p:strVal val="visible"/>
                                      </p:to>
                                    </p:set>
                                    <p:animEffect transition="in" filter="fade">
                                      <p:cBhvr>
                                        <p:cTn id="7" dur="500"/>
                                        <p:tgtEl>
                                          <p:spTgt spid="6850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5061"/>
                                        </p:tgtEl>
                                        <p:attrNameLst>
                                          <p:attrName>style.visibility</p:attrName>
                                        </p:attrNameLst>
                                      </p:cBhvr>
                                      <p:to>
                                        <p:strVal val="visible"/>
                                      </p:to>
                                    </p:set>
                                    <p:animEffect transition="in" filter="fade">
                                      <p:cBhvr>
                                        <p:cTn id="12" dur="500"/>
                                        <p:tgtEl>
                                          <p:spTgt spid="685061"/>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additive="base">
                                        <p:cTn id="15" dur="500" fill="hold"/>
                                        <p:tgtEl>
                                          <p:spTgt spid="15363"/>
                                        </p:tgtEl>
                                        <p:attrNameLst>
                                          <p:attrName>ppt_x</p:attrName>
                                        </p:attrNameLst>
                                      </p:cBhvr>
                                      <p:tavLst>
                                        <p:tav tm="0">
                                          <p:val>
                                            <p:strVal val="#ppt_x"/>
                                          </p:val>
                                        </p:tav>
                                        <p:tav tm="100000">
                                          <p:val>
                                            <p:strVal val="#ppt_x"/>
                                          </p:val>
                                        </p:tav>
                                      </p:tavLst>
                                    </p:anim>
                                    <p:anim calcmode="lin" valueType="num">
                                      <p:cBhvr additive="base">
                                        <p:cTn id="16" dur="500" fill="hold"/>
                                        <p:tgtEl>
                                          <p:spTgt spid="15363"/>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366"/>
                                        </p:tgtEl>
                                        <p:attrNameLst>
                                          <p:attrName>style.visibility</p:attrName>
                                        </p:attrNameLst>
                                      </p:cBhvr>
                                      <p:to>
                                        <p:strVal val="visible"/>
                                      </p:to>
                                    </p:set>
                                    <p:animEffect transition="in" filter="fade">
                                      <p:cBhvr>
                                        <p:cTn id="19"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8" grpId="0" animBg="1"/>
      <p:bldP spid="15363" grpId="0" animBg="1"/>
      <p:bldP spid="685061" grpId="0" animBg="1"/>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graphicFrame>
        <p:nvGraphicFramePr>
          <p:cNvPr id="687107" name="Group 3"/>
          <p:cNvGraphicFramePr>
            <a:graphicFrameLocks noGrp="1"/>
          </p:cNvGraphicFramePr>
          <p:nvPr>
            <p:ph type="tbl" idx="1"/>
            <p:extLst>
              <p:ext uri="{D42A27DB-BD31-4B8C-83A1-F6EECF244321}">
                <p14:modId xmlns:p14="http://schemas.microsoft.com/office/powerpoint/2010/main" val="731758075"/>
              </p:ext>
            </p:extLst>
          </p:nvPr>
        </p:nvGraphicFramePr>
        <p:xfrm>
          <a:off x="285750" y="3143250"/>
          <a:ext cx="8501122" cy="3197228"/>
        </p:xfrm>
        <a:graphic>
          <a:graphicData uri="http://schemas.openxmlformats.org/drawingml/2006/table">
            <a:tbl>
              <a:tblPr/>
              <a:tblGrid>
                <a:gridCol w="6332433">
                  <a:extLst>
                    <a:ext uri="{9D8B030D-6E8A-4147-A177-3AD203B41FA5}">
                      <a16:colId xmlns:a16="http://schemas.microsoft.com/office/drawing/2014/main" val="20000"/>
                    </a:ext>
                  </a:extLst>
                </a:gridCol>
                <a:gridCol w="2168689">
                  <a:extLst>
                    <a:ext uri="{9D8B030D-6E8A-4147-A177-3AD203B41FA5}">
                      <a16:colId xmlns:a16="http://schemas.microsoft.com/office/drawing/2014/main" val="20001"/>
                    </a:ext>
                  </a:extLst>
                </a:gridCol>
              </a:tblGrid>
              <a:tr h="84305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dirty="0">
                          <a:ln>
                            <a:noFill/>
                          </a:ln>
                          <a:solidFill>
                            <a:schemeClr val="tx1"/>
                          </a:solidFill>
                          <a:effectLst/>
                          <a:latin typeface="BenguiatGot Bk BT" pitchFamily="34" charset="0"/>
                          <a:cs typeface="Times New Roman" pitchFamily="18" charset="0"/>
                        </a:rPr>
                        <a:t>IPv6 (128 bits)</a:t>
                      </a:r>
                      <a:endParaRPr kumimoji="0" lang="es-AR" sz="3600" b="1" i="0" u="none" strike="noStrike" cap="none" normalizeH="0" baseline="0" dirty="0">
                        <a:ln>
                          <a:noFill/>
                        </a:ln>
                        <a:solidFill>
                          <a:schemeClr val="tx1"/>
                        </a:solidFill>
                        <a:effectLst/>
                        <a:latin typeface="BenguiatGot Bk BT" pitchFamily="34" charset="0"/>
                      </a:endParaRPr>
                    </a:p>
                  </a:txBody>
                  <a:tcPr anchor="ctr" horzOverflow="overflow">
                    <a:lnL cap="flat">
                      <a:noFill/>
                    </a:lnL>
                    <a:lnR w="38100" cap="flat" cmpd="sng" algn="ctr">
                      <a:solidFill>
                        <a:schemeClr val="bg1"/>
                      </a:solidFill>
                      <a:prstDash val="solid"/>
                      <a:round/>
                      <a:headEnd type="none" w="med" len="med"/>
                      <a:tailEnd type="none" w="med" len="med"/>
                    </a:lnR>
                    <a:lnT cap="flat">
                      <a:noFill/>
                    </a:lnT>
                    <a:lnB w="76200" cap="flat" cmpd="sng" algn="ctr">
                      <a:solidFill>
                        <a:schemeClr val="hlink"/>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dirty="0">
                          <a:ln>
                            <a:noFill/>
                          </a:ln>
                          <a:solidFill>
                            <a:schemeClr val="tx1"/>
                          </a:solidFill>
                          <a:effectLst/>
                          <a:latin typeface="BenguiatGot Bk BT" pitchFamily="34" charset="0"/>
                          <a:cs typeface="Times New Roman" pitchFamily="18" charset="0"/>
                        </a:rPr>
                        <a:t>IPv4 (32 bits)</a:t>
                      </a:r>
                      <a:endParaRPr kumimoji="0" lang="es-AR" sz="3600" b="1" i="0" u="none" strike="noStrike" cap="none" normalizeH="0" baseline="0" dirty="0">
                        <a:ln>
                          <a:noFill/>
                        </a:ln>
                        <a:solidFill>
                          <a:schemeClr val="tx1"/>
                        </a:solidFill>
                        <a:effectLst/>
                        <a:latin typeface="BenguiatGot Bk BT" pitchFamily="34" charset="0"/>
                      </a:endParaRPr>
                    </a:p>
                  </a:txBody>
                  <a:tcPr anchor="ctr" horzOverflow="overflow">
                    <a:lnL w="38100" cap="flat" cmpd="sng" algn="ctr">
                      <a:solidFill>
                        <a:schemeClr val="bg1"/>
                      </a:solidFill>
                      <a:prstDash val="solid"/>
                      <a:round/>
                      <a:headEnd type="none" w="med" len="med"/>
                      <a:tailEnd type="none" w="med" len="med"/>
                    </a:lnL>
                    <a:lnR cap="flat">
                      <a:noFill/>
                    </a:lnR>
                    <a:lnT cap="flat">
                      <a:noFill/>
                    </a:lnT>
                    <a:lnB w="76200" cap="flat" cmpd="sng" algn="ctr">
                      <a:solidFill>
                        <a:schemeClr val="hlink"/>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17614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2004 : 0401 : </a:t>
                      </a:r>
                      <a:r>
                        <a:rPr kumimoji="0" lang="es-AR" sz="1400" b="1" i="0" u="none" strike="noStrike" cap="none" normalizeH="0" baseline="0" dirty="0" err="1">
                          <a:ln>
                            <a:noFill/>
                          </a:ln>
                          <a:solidFill>
                            <a:schemeClr val="accent2">
                              <a:lumMod val="75000"/>
                            </a:schemeClr>
                          </a:solidFill>
                          <a:effectLst/>
                          <a:latin typeface="Lucida Console" pitchFamily="49" charset="0"/>
                          <a:cs typeface="Times New Roman" pitchFamily="18" charset="0"/>
                        </a:rPr>
                        <a:t>beef</a:t>
                      </a: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 : 85af : 3952 : </a:t>
                      </a:r>
                      <a:r>
                        <a:rPr kumimoji="0" lang="es-AR" sz="1400" b="1" i="0" u="none" strike="noStrike" cap="none" normalizeH="0" baseline="0" dirty="0" err="1">
                          <a:ln>
                            <a:noFill/>
                          </a:ln>
                          <a:solidFill>
                            <a:schemeClr val="accent2">
                              <a:lumMod val="75000"/>
                            </a:schemeClr>
                          </a:solidFill>
                          <a:effectLst/>
                          <a:latin typeface="Lucida Console" pitchFamily="49" charset="0"/>
                          <a:cs typeface="Times New Roman" pitchFamily="18" charset="0"/>
                        </a:rPr>
                        <a:t>cafe</a:t>
                      </a: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 : 0000 : 0001</a:t>
                      </a:r>
                      <a:endParaRPr kumimoji="0" lang="es-AR" sz="14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Andale Mono" pitchFamily="49" charset="0"/>
                          <a:cs typeface="Times New Roman" pitchFamily="18" charset="0"/>
                        </a:rPr>
                        <a:t>209.185.204.232</a:t>
                      </a:r>
                      <a:endParaRPr kumimoji="0" lang="es-AR" sz="1400" b="1" i="0" u="none" strike="noStrike" cap="none" normalizeH="0" baseline="0" dirty="0">
                        <a:ln>
                          <a:noFill/>
                        </a:ln>
                        <a:solidFill>
                          <a:schemeClr val="accent2">
                            <a:lumMod val="75000"/>
                          </a:schemeClr>
                        </a:solidFill>
                        <a:effectLst/>
                        <a:latin typeface="Times New Roman" pitchFamily="18"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11780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16  +  16  +  16  +  16  +  16  +  16  +  16  +  16</a:t>
                      </a:r>
                      <a:endParaRPr kumimoji="0" lang="es-AR" sz="28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cap="flat">
                      <a:noFill/>
                    </a:lnL>
                    <a:lnR w="38100" cap="flat" cmpd="sng" algn="ctr">
                      <a:solidFill>
                        <a:schemeClr val="bg1"/>
                      </a:solidFill>
                      <a:prstDash val="solid"/>
                      <a:round/>
                      <a:headEnd type="none" w="med" len="med"/>
                      <a:tailEnd type="none" w="med" len="med"/>
                    </a:lnR>
                    <a:lnT w="76200" cap="flat" cmpd="sng" algn="ctr">
                      <a:solidFill>
                        <a:schemeClr val="hlink"/>
                      </a:solidFill>
                      <a:prstDash val="solid"/>
                      <a:round/>
                      <a:headEnd type="none" w="med" len="med"/>
                      <a:tailEnd type="none" w="med" len="med"/>
                    </a:lnT>
                    <a:lnB cap="flat">
                      <a:noFill/>
                    </a:lnB>
                    <a:lnTlToBr>
                      <a:noFill/>
                    </a:lnTlToBr>
                    <a:lnBlToTr>
                      <a:noFill/>
                    </a:lnBlToTr>
                    <a:solidFill>
                      <a:schemeClr val="accent3">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8 + 8 + 8 + 8</a:t>
                      </a:r>
                      <a:endParaRPr kumimoji="0" lang="es-AR" sz="28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w="38100" cap="flat" cmpd="sng" algn="ctr">
                      <a:solidFill>
                        <a:schemeClr val="bg1"/>
                      </a:solidFill>
                      <a:prstDash val="solid"/>
                      <a:round/>
                      <a:headEnd type="none" w="med" len="med"/>
                      <a:tailEnd type="none" w="med" len="med"/>
                    </a:lnL>
                    <a:lnR cap="flat">
                      <a:noFill/>
                    </a:lnR>
                    <a:lnT w="76200" cap="flat" cmpd="sng" algn="ctr">
                      <a:solidFill>
                        <a:schemeClr val="hlink"/>
                      </a:solidFill>
                      <a:prstDash val="solid"/>
                      <a:round/>
                      <a:headEnd type="none" w="med" len="med"/>
                      <a:tailEnd type="none" w="med" len="med"/>
                    </a:lnT>
                    <a:lnB cap="flat">
                      <a:noFill/>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bl>
          </a:graphicData>
        </a:graphic>
      </p:graphicFrame>
      <p:sp>
        <p:nvSpPr>
          <p:cNvPr id="687129" name="Text Box 25"/>
          <p:cNvSpPr txBox="1">
            <a:spLocks noChangeArrowheads="1"/>
          </p:cNvSpPr>
          <p:nvPr/>
        </p:nvSpPr>
        <p:spPr bwMode="auto">
          <a:xfrm>
            <a:off x="542955" y="1506384"/>
            <a:ext cx="7986712" cy="1311275"/>
          </a:xfrm>
          <a:prstGeom prst="rect">
            <a:avLst/>
          </a:prstGeom>
          <a:solidFill>
            <a:schemeClr val="accent2">
              <a:lumMod val="20000"/>
              <a:lumOff val="80000"/>
            </a:schemeClr>
          </a:solidFill>
          <a:ln w="57150">
            <a:solidFill>
              <a:schemeClr val="tx1"/>
            </a:solidFill>
            <a:miter lim="800000"/>
            <a:headEnd/>
            <a:tailEnd/>
          </a:ln>
          <a:effectLst/>
        </p:spPr>
        <p:txBody>
          <a:bodyPr>
            <a:spAutoFit/>
          </a:bodyPr>
          <a:lstStyle/>
          <a:p>
            <a:pPr eaLnBrk="1" hangingPunct="1">
              <a:defRPr/>
            </a:pPr>
            <a:r>
              <a:rPr lang="es-AR" sz="4000" b="1" i="1" dirty="0">
                <a:solidFill>
                  <a:schemeClr val="accent2">
                    <a:lumMod val="75000"/>
                  </a:schemeClr>
                </a:solidFill>
                <a:effectLst>
                  <a:outerShdw blurRad="38100" dist="38100" dir="2700000" algn="tl">
                    <a:srgbClr val="FFFFFF"/>
                  </a:outerShdw>
                </a:effectLst>
              </a:rPr>
              <a:t>Comparación de formato de paquetes IPv6 e IPv4</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7106"/>
                                        </p:tgtEl>
                                        <p:attrNameLst>
                                          <p:attrName>style.visibility</p:attrName>
                                        </p:attrNameLst>
                                      </p:cBhvr>
                                      <p:to>
                                        <p:strVal val="visible"/>
                                      </p:to>
                                    </p:set>
                                    <p:animEffect transition="in" filter="fade">
                                      <p:cBhvr>
                                        <p:cTn id="7" dur="500"/>
                                        <p:tgtEl>
                                          <p:spTgt spid="687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7129"/>
                                        </p:tgtEl>
                                        <p:attrNameLst>
                                          <p:attrName>style.visibility</p:attrName>
                                        </p:attrNameLst>
                                      </p:cBhvr>
                                      <p:to>
                                        <p:strVal val="visible"/>
                                      </p:to>
                                    </p:set>
                                    <p:animEffect transition="in" filter="circle(in)">
                                      <p:cBhvr>
                                        <p:cTn id="12" dur="2000"/>
                                        <p:tgtEl>
                                          <p:spTgt spid="687129"/>
                                        </p:tgtEl>
                                      </p:cBhvr>
                                    </p:animEffect>
                                  </p:childTnLst>
                                </p:cTn>
                              </p:par>
                              <p:par>
                                <p:cTn id="13" presetID="6" presetClass="entr" presetSubtype="16" fill="hold" nodeType="withEffect">
                                  <p:stCondLst>
                                    <p:cond delay="0"/>
                                  </p:stCondLst>
                                  <p:childTnLst>
                                    <p:set>
                                      <p:cBhvr>
                                        <p:cTn id="14" dur="1" fill="hold">
                                          <p:stCondLst>
                                            <p:cond delay="0"/>
                                          </p:stCondLst>
                                        </p:cTn>
                                        <p:tgtEl>
                                          <p:spTgt spid="687107"/>
                                        </p:tgtEl>
                                        <p:attrNameLst>
                                          <p:attrName>style.visibility</p:attrName>
                                        </p:attrNameLst>
                                      </p:cBhvr>
                                      <p:to>
                                        <p:strVal val="visible"/>
                                      </p:to>
                                    </p:set>
                                    <p:animEffect transition="in" filter="circle(in)">
                                      <p:cBhvr>
                                        <p:cTn id="15" dur="2000"/>
                                        <p:tgtEl>
                                          <p:spTgt spid="68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animBg="1"/>
      <p:bldP spid="6871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251521" y="1292225"/>
            <a:ext cx="8640960" cy="501650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wrap="square">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eaLnBrk="1" hangingPunct="1">
              <a:defRPr/>
            </a:pPr>
            <a:r>
              <a:rPr lang="es-AR" sz="4000" b="1" i="1" dirty="0">
                <a:solidFill>
                  <a:schemeClr val="accent2">
                    <a:lumMod val="75000"/>
                  </a:schemeClr>
                </a:solidFill>
                <a:effectLst>
                  <a:outerShdw blurRad="38100" dist="38100" dir="2700000" algn="tl">
                    <a:srgbClr val="FFFFFF"/>
                  </a:outerShdw>
                </a:effectLst>
              </a:rPr>
              <a:t>128 bits - 8 campos de 16 bits unido por dos puntos:</a:t>
            </a:r>
          </a:p>
          <a:p>
            <a:pPr algn="l" eaLnBrk="1" hangingPunct="1">
              <a:defRPr/>
            </a:pPr>
            <a:endParaRPr lang="es-ES" sz="4000" b="1" i="1" dirty="0">
              <a:effectLst>
                <a:outerShdw blurRad="38100" dist="38100" dir="2700000" algn="tl">
                  <a:srgbClr val="FFFFFF"/>
                </a:outerShdw>
              </a:effectLst>
            </a:endParaRPr>
          </a:p>
        </p:txBody>
      </p:sp>
      <p:pic>
        <p:nvPicPr>
          <p:cNvPr id="17412" name="Picture 25"/>
          <p:cNvPicPr>
            <a:picLocks noChangeAspect="1" noChangeArrowheads="1"/>
          </p:cNvPicPr>
          <p:nvPr/>
        </p:nvPicPr>
        <p:blipFill>
          <a:blip r:embed="rId3" cstate="print"/>
          <a:srcRect/>
          <a:stretch>
            <a:fillRect/>
          </a:stretch>
        </p:blipFill>
        <p:spPr bwMode="auto">
          <a:xfrm>
            <a:off x="539750" y="2060575"/>
            <a:ext cx="8135938" cy="2160588"/>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par>
                                <p:cTn id="13" presetID="1" presetClass="entr" presetSubtype="0" fill="hold" nodeType="with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487667"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wrap="square">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pic>
        <p:nvPicPr>
          <p:cNvPr id="18436" name="Picture 2"/>
          <p:cNvPicPr>
            <a:picLocks noChangeAspect="1" noChangeArrowheads="1"/>
          </p:cNvPicPr>
          <p:nvPr/>
        </p:nvPicPr>
        <p:blipFill>
          <a:blip r:embed="rId3" cstate="print"/>
          <a:srcRect/>
          <a:stretch>
            <a:fillRect/>
          </a:stretch>
        </p:blipFill>
        <p:spPr bwMode="auto">
          <a:xfrm>
            <a:off x="3057525" y="2204864"/>
            <a:ext cx="3028950" cy="1914525"/>
          </a:xfrm>
          <a:prstGeom prst="rect">
            <a:avLst/>
          </a:prstGeom>
          <a:solidFill>
            <a:schemeClr val="hlink"/>
          </a:solidFill>
          <a:ln w="76200" algn="ctr">
            <a:solidFill>
              <a:schemeClr val="accent2"/>
            </a:solidFill>
            <a:miter lim="800000"/>
            <a:headEnd/>
            <a:tailEnd/>
          </a:ln>
        </p:spPr>
      </p:pic>
      <p:sp>
        <p:nvSpPr>
          <p:cNvPr id="18437" name="5 Rectángulo"/>
          <p:cNvSpPr>
            <a:spLocks noChangeArrowheads="1"/>
          </p:cNvSpPr>
          <p:nvPr/>
        </p:nvSpPr>
        <p:spPr bwMode="auto">
          <a:xfrm>
            <a:off x="413544" y="4437112"/>
            <a:ext cx="8478936" cy="181610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a:buFont typeface="Arial" charset="0"/>
              <a:buChar char="•"/>
            </a:pPr>
            <a:r>
              <a:rPr lang="es-AR" sz="2800" i="1" dirty="0"/>
              <a:t>Primeros (48 bits) contienen el </a:t>
            </a:r>
            <a:r>
              <a:rPr lang="es-AR" sz="2800" b="1" i="1" dirty="0"/>
              <a:t>prefijo de sitio</a:t>
            </a:r>
            <a:r>
              <a:rPr lang="es-AR" sz="2800" i="1" dirty="0"/>
              <a:t>.</a:t>
            </a:r>
          </a:p>
          <a:p>
            <a:pPr algn="l">
              <a:buFont typeface="Arial" charset="0"/>
              <a:buChar char="•"/>
            </a:pPr>
            <a:r>
              <a:rPr lang="es-AR" sz="2800" b="1" i="1" dirty="0"/>
              <a:t>Topología pública</a:t>
            </a:r>
            <a:r>
              <a:rPr lang="es-AR" sz="2800" i="1" dirty="0"/>
              <a:t> que el ISP o el RIR (Regional Internet </a:t>
            </a:r>
            <a:r>
              <a:rPr lang="es-AR" sz="2800" i="1" dirty="0" err="1"/>
              <a:t>Registry</a:t>
            </a:r>
            <a:r>
              <a:rPr lang="es-AR" sz="2800" i="1" dirty="0"/>
              <a:t>, Registro Regional de Internet) suelen asignar al sitio.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fade">
                                      <p:cBhvr>
                                        <p:cTn id="12" dur="500"/>
                                        <p:tgtEl>
                                          <p:spTgt spid="18436"/>
                                        </p:tgtEl>
                                      </p:cBhvr>
                                    </p:animEffect>
                                  </p:childTnLst>
                                </p:cTn>
                              </p:par>
                              <p:par>
                                <p:cTn id="13" presetID="45" presetClass="entr" presetSubtype="0"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fade">
                                      <p:cBhvr>
                                        <p:cTn id="15" dur="2000"/>
                                        <p:tgtEl>
                                          <p:spTgt spid="691203"/>
                                        </p:tgtEl>
                                      </p:cBhvr>
                                    </p:animEffect>
                                    <p:anim calcmode="lin" valueType="num">
                                      <p:cBhvr>
                                        <p:cTn id="16" dur="2000" fill="hold"/>
                                        <p:tgtEl>
                                          <p:spTgt spid="691203"/>
                                        </p:tgtEl>
                                        <p:attrNameLst>
                                          <p:attrName>ppt_w</p:attrName>
                                        </p:attrNameLst>
                                      </p:cBhvr>
                                      <p:tavLst>
                                        <p:tav tm="0" fmla="#ppt_w*sin(2.5*pi*$)">
                                          <p:val>
                                            <p:fltVal val="0"/>
                                          </p:val>
                                        </p:tav>
                                        <p:tav tm="100000">
                                          <p:val>
                                            <p:fltVal val="1"/>
                                          </p:val>
                                        </p:tav>
                                      </p:tavLst>
                                    </p:anim>
                                    <p:anim calcmode="lin" valueType="num">
                                      <p:cBhvr>
                                        <p:cTn id="17" dur="2000" fill="hold"/>
                                        <p:tgtEl>
                                          <p:spTgt spid="691203"/>
                                        </p:tgtEl>
                                        <p:attrNameLst>
                                          <p:attrName>ppt_h</p:attrName>
                                        </p:attrNameLst>
                                      </p:cBhvr>
                                      <p:tavLst>
                                        <p:tav tm="0">
                                          <p:val>
                                            <p:strVal val="#ppt_h"/>
                                          </p:val>
                                        </p:tav>
                                        <p:tav tm="100000">
                                          <p:val>
                                            <p:strVal val="#ppt_h"/>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18437"/>
                                        </p:tgtEl>
                                        <p:attrNameLst>
                                          <p:attrName>style.visibility</p:attrName>
                                        </p:attrNameLst>
                                      </p:cBhvr>
                                      <p:to>
                                        <p:strVal val="visible"/>
                                      </p:to>
                                    </p:set>
                                    <p:animEffect transition="in" filter="fade">
                                      <p:cBhvr>
                                        <p:cTn id="20"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184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19460" name="5 Rectángulo"/>
          <p:cNvSpPr>
            <a:spLocks noChangeArrowheads="1"/>
          </p:cNvSpPr>
          <p:nvPr/>
        </p:nvSpPr>
        <p:spPr bwMode="auto">
          <a:xfrm>
            <a:off x="900113" y="4365625"/>
            <a:ext cx="7200900" cy="2246313"/>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algn="l">
              <a:buFont typeface="Arial" charset="0"/>
              <a:buChar char="•"/>
            </a:pPr>
            <a:r>
              <a:rPr lang="es-AR" sz="2800" b="1" i="1" dirty="0"/>
              <a:t>ID de subred</a:t>
            </a:r>
            <a:r>
              <a:rPr lang="es-AR" sz="2800" i="1" dirty="0"/>
              <a:t> de 16 bits que usted (u otro administrador) asigna al sitio. </a:t>
            </a:r>
          </a:p>
          <a:p>
            <a:pPr algn="l">
              <a:buFont typeface="Arial" charset="0"/>
              <a:buChar char="•"/>
            </a:pPr>
            <a:r>
              <a:rPr lang="es-AR" sz="2800" i="1" dirty="0"/>
              <a:t>Describe la </a:t>
            </a:r>
            <a:r>
              <a:rPr lang="es-AR" sz="2800" b="1" i="1" dirty="0"/>
              <a:t>topología privada</a:t>
            </a:r>
            <a:r>
              <a:rPr lang="es-AR" sz="2800" i="1" dirty="0"/>
              <a:t> denominada </a:t>
            </a:r>
            <a:r>
              <a:rPr lang="es-AR" sz="2800" b="1" i="1" dirty="0"/>
              <a:t>topología del sitio </a:t>
            </a:r>
          </a:p>
          <a:p>
            <a:pPr algn="l">
              <a:buFont typeface="Arial" charset="0"/>
              <a:buChar char="•"/>
            </a:pPr>
            <a:r>
              <a:rPr lang="es-AR" sz="2800" i="1" dirty="0"/>
              <a:t>Es interna del sitio.</a:t>
            </a:r>
          </a:p>
        </p:txBody>
      </p:sp>
      <p:pic>
        <p:nvPicPr>
          <p:cNvPr id="19461" name="Picture 2"/>
          <p:cNvPicPr>
            <a:picLocks noChangeAspect="1" noChangeArrowheads="1"/>
          </p:cNvPicPr>
          <p:nvPr/>
        </p:nvPicPr>
        <p:blipFill>
          <a:blip r:embed="rId3" cstate="print"/>
          <a:srcRect/>
          <a:stretch>
            <a:fillRect/>
          </a:stretch>
        </p:blipFill>
        <p:spPr bwMode="auto">
          <a:xfrm>
            <a:off x="3348038" y="2133600"/>
            <a:ext cx="2592387" cy="1997075"/>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wheel(1)">
                                      <p:cBhvr>
                                        <p:cTn id="12" dur="2000"/>
                                        <p:tgtEl>
                                          <p:spTgt spid="1946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circle(in)">
                                      <p:cBhvr>
                                        <p:cTn id="15" dur="2000"/>
                                        <p:tgtEl>
                                          <p:spTgt spid="69120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9460"/>
                                        </p:tgtEl>
                                        <p:attrNameLst>
                                          <p:attrName>style.visibility</p:attrName>
                                        </p:attrNameLst>
                                      </p:cBhvr>
                                      <p:to>
                                        <p:strVal val="visible"/>
                                      </p:to>
                                    </p:set>
                                    <p:animEffect transition="in" filter="circle(in)">
                                      <p:cBhvr>
                                        <p:cTn id="18"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194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20484" name="5 Rectángulo"/>
          <p:cNvSpPr>
            <a:spLocks noChangeArrowheads="1"/>
          </p:cNvSpPr>
          <p:nvPr/>
        </p:nvSpPr>
        <p:spPr bwMode="auto">
          <a:xfrm>
            <a:off x="0" y="4179888"/>
            <a:ext cx="9144000" cy="2678112"/>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a:buFont typeface="Arial" charset="0"/>
              <a:buChar char="•"/>
            </a:pPr>
            <a:r>
              <a:rPr lang="es-AR" sz="2800" b="1" i="1" dirty="0">
                <a:solidFill>
                  <a:schemeClr val="accent2">
                    <a:lumMod val="75000"/>
                  </a:schemeClr>
                </a:solidFill>
                <a:effectLst>
                  <a:outerShdw blurRad="38100" dist="38100" dir="2700000" algn="tl">
                    <a:srgbClr val="000000">
                      <a:alpha val="43137"/>
                    </a:srgbClr>
                  </a:outerShdw>
                </a:effectLst>
              </a:rPr>
              <a:t>Los cuatro campos situados más a la derecha (64 bits) contienen el ID de interfaz, también denominado </a:t>
            </a:r>
            <a:r>
              <a:rPr lang="es-AR" sz="2800" b="1" i="1" dirty="0" err="1">
                <a:solidFill>
                  <a:schemeClr val="accent2">
                    <a:lumMod val="75000"/>
                  </a:schemeClr>
                </a:solidFill>
                <a:effectLst>
                  <a:outerShdw blurRad="38100" dist="38100" dir="2700000" algn="tl">
                    <a:srgbClr val="000000">
                      <a:alpha val="43137"/>
                    </a:srgbClr>
                  </a:outerShdw>
                </a:effectLst>
              </a:rPr>
              <a:t>Token</a:t>
            </a:r>
            <a:r>
              <a:rPr lang="es-AR" sz="2800" b="1" i="1" dirty="0">
                <a:solidFill>
                  <a:schemeClr val="accent2">
                    <a:lumMod val="75000"/>
                  </a:schemeClr>
                </a:solidFill>
                <a:effectLst>
                  <a:outerShdw blurRad="38100" dist="38100" dir="2700000" algn="tl">
                    <a:srgbClr val="000000">
                      <a:alpha val="43137"/>
                    </a:srgbClr>
                  </a:outerShdw>
                </a:effectLst>
              </a:rPr>
              <a:t>. </a:t>
            </a:r>
          </a:p>
          <a:p>
            <a:pPr algn="l">
              <a:buFont typeface="Arial" charset="0"/>
              <a:buChar char="•"/>
            </a:pPr>
            <a:r>
              <a:rPr lang="es-AR" sz="2800" b="1" i="1" dirty="0">
                <a:effectLst>
                  <a:outerShdw blurRad="38100" dist="38100" dir="2700000" algn="tl">
                    <a:srgbClr val="000000">
                      <a:alpha val="43137"/>
                    </a:srgbClr>
                  </a:outerShdw>
                </a:effectLst>
              </a:rPr>
              <a:t>El ID de interfaz se configura automáticamente desde la dirección MAC de interfaz o manualmente en formato EUI-64.</a:t>
            </a:r>
          </a:p>
        </p:txBody>
      </p:sp>
      <p:pic>
        <p:nvPicPr>
          <p:cNvPr id="20485" name="Picture 2"/>
          <p:cNvPicPr>
            <a:picLocks noChangeAspect="1" noChangeArrowheads="1"/>
          </p:cNvPicPr>
          <p:nvPr/>
        </p:nvPicPr>
        <p:blipFill>
          <a:blip r:embed="rId3" cstate="print"/>
          <a:srcRect/>
          <a:stretch>
            <a:fillRect/>
          </a:stretch>
        </p:blipFill>
        <p:spPr bwMode="auto">
          <a:xfrm>
            <a:off x="2484438" y="1989138"/>
            <a:ext cx="4032250" cy="1943917"/>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circle(in)">
                                      <p:cBhvr>
                                        <p:cTn id="17" dur="2000"/>
                                        <p:tgtEl>
                                          <p:spTgt spid="2048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circle(in)">
                                      <p:cBhvr>
                                        <p:cTn id="22"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204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43975" y="836712"/>
            <a:ext cx="8064011" cy="2990056"/>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eaLnBrk="1" hangingPunct="1">
              <a:lnSpc>
                <a:spcPct val="85000"/>
              </a:lnSpc>
              <a:spcBef>
                <a:spcPct val="20000"/>
              </a:spcBef>
              <a:defRPr/>
            </a:pPr>
            <a:r>
              <a:rPr lang="es-AR" sz="4800" b="1" i="1" u="sng" dirty="0">
                <a:solidFill>
                  <a:schemeClr val="accent2">
                    <a:lumMod val="75000"/>
                  </a:schemeClr>
                </a:solidFill>
              </a:rPr>
              <a:t>Tecnología de Redes 2634</a:t>
            </a:r>
            <a:br>
              <a:rPr lang="es-AR" sz="4800" b="1" i="1" u="sng" dirty="0">
                <a:solidFill>
                  <a:schemeClr val="accent2">
                    <a:lumMod val="75000"/>
                  </a:schemeClr>
                </a:solidFill>
              </a:rPr>
            </a:br>
            <a:r>
              <a:rPr lang="es-AR" sz="4000" b="1" i="1" u="sng" dirty="0">
                <a:solidFill>
                  <a:schemeClr val="accent2">
                    <a:lumMod val="75000"/>
                  </a:schemeClr>
                </a:solidFill>
              </a:rPr>
              <a:t>Introducción a las Comunicaciones 3007</a:t>
            </a:r>
            <a:endParaRPr kumimoji="0" lang="es-AR" sz="4000" b="1" i="1" u="sng" strike="noStrike" kern="0" cap="none" spc="0" normalizeH="0" baseline="0" noProof="0" dirty="0">
              <a:ln>
                <a:noFill/>
              </a:ln>
              <a:solidFill>
                <a:schemeClr val="accent2">
                  <a:lumMod val="75000"/>
                </a:schemeClr>
              </a:solidFill>
              <a:effectLst/>
              <a:uLnTx/>
              <a:uFillTx/>
              <a:ea typeface="+mj-ea"/>
              <a:cs typeface="+mj-cs"/>
            </a:endParaRPr>
          </a:p>
        </p:txBody>
      </p:sp>
      <p:sp>
        <p:nvSpPr>
          <p:cNvPr id="4" name="Rectangle 2"/>
          <p:cNvSpPr txBox="1">
            <a:spLocks noChangeArrowheads="1"/>
          </p:cNvSpPr>
          <p:nvPr/>
        </p:nvSpPr>
        <p:spPr>
          <a:xfrm>
            <a:off x="743975" y="4293096"/>
            <a:ext cx="8075612" cy="2303463"/>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lvl="0" eaLnBrk="1" hangingPunct="1">
              <a:lnSpc>
                <a:spcPct val="85000"/>
              </a:lnSpc>
              <a:spcBef>
                <a:spcPct val="20000"/>
              </a:spcBef>
              <a:defRPr sz="4800" b="1" i="1" u="sng">
                <a:solidFill>
                  <a:schemeClr val="accent2">
                    <a:lumMod val="75000"/>
                  </a:schemeClr>
                </a:solidFill>
              </a:defRPr>
            </a:lvl1pPr>
          </a:lstStyle>
          <a:p>
            <a:r>
              <a:rPr lang="es-ES_tradnl" u="none" dirty="0">
                <a:effectLst>
                  <a:outerShdw blurRad="38100" dist="38100" dir="2700000" algn="tl">
                    <a:srgbClr val="000000">
                      <a:alpha val="43137"/>
                    </a:srgbClr>
                  </a:outerShdw>
                </a:effectLst>
              </a:rPr>
              <a:t>TCP/IP v6 </a:t>
            </a:r>
          </a:p>
          <a:p>
            <a:r>
              <a:rPr lang="es-ES_tradnl" u="none" dirty="0">
                <a:effectLst>
                  <a:outerShdw blurRad="38100" dist="38100" dir="2700000" algn="tl">
                    <a:srgbClr val="000000">
                      <a:alpha val="43137"/>
                    </a:srgbClr>
                  </a:outerShdw>
                </a:effectLst>
              </a:rPr>
              <a:t> </a:t>
            </a:r>
            <a:r>
              <a:rPr lang="es-AR" u="none" dirty="0">
                <a:effectLst>
                  <a:outerShdw blurRad="38100" dist="38100" dir="2700000" algn="tl">
                    <a:srgbClr val="000000">
                      <a:alpha val="43137"/>
                    </a:srgbClr>
                  </a:outerShdw>
                </a:effectLst>
              </a:rPr>
              <a:t>2022</a:t>
            </a:r>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21507" name="Text Box 3"/>
          <p:cNvSpPr txBox="1">
            <a:spLocks noChangeArrowheads="1"/>
          </p:cNvSpPr>
          <p:nvPr/>
        </p:nvSpPr>
        <p:spPr bwMode="auto">
          <a:xfrm>
            <a:off x="161924" y="1403349"/>
            <a:ext cx="8778875" cy="646331"/>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algn="l" eaLnBrk="1" hangingPunct="1"/>
            <a:r>
              <a:rPr lang="es-AR" sz="36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Representación de las direcciones IPv6</a:t>
            </a:r>
            <a:endParaRPr lang="es-ES" sz="36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21508" name="Group 4"/>
          <p:cNvGrpSpPr>
            <a:grpSpLocks/>
          </p:cNvGrpSpPr>
          <p:nvPr/>
        </p:nvGrpSpPr>
        <p:grpSpPr bwMode="auto">
          <a:xfrm>
            <a:off x="-7326" y="2199771"/>
            <a:ext cx="8940801" cy="4476751"/>
            <a:chOff x="204" y="1483"/>
            <a:chExt cx="5632" cy="2820"/>
          </a:xfrm>
          <a:solidFill>
            <a:schemeClr val="accent2">
              <a:lumMod val="20000"/>
              <a:lumOff val="80000"/>
            </a:schemeClr>
          </a:solidFill>
        </p:grpSpPr>
        <p:sp>
          <p:nvSpPr>
            <p:cNvPr id="21509" name="Text Box 5"/>
            <p:cNvSpPr txBox="1">
              <a:spLocks noChangeArrowheads="1"/>
            </p:cNvSpPr>
            <p:nvPr/>
          </p:nvSpPr>
          <p:spPr bwMode="auto">
            <a:xfrm>
              <a:off x="408" y="1483"/>
              <a:ext cx="5428" cy="601"/>
            </a:xfrm>
            <a:prstGeom prst="rect">
              <a:avLst/>
            </a:prstGeom>
            <a:grpFill/>
            <a:ln w="76200">
              <a:solidFill>
                <a:schemeClr val="accent2">
                  <a:lumMod val="75000"/>
                </a:schemeClr>
              </a:solidFill>
              <a:miter lim="800000"/>
              <a:headEnd/>
              <a:tailEnd/>
            </a:ln>
          </p:spPr>
          <p:txBody>
            <a:bodyPr wrap="square">
              <a:spAutoFit/>
            </a:bodyPr>
            <a:lstStyle/>
            <a:p>
              <a:pPr eaLnBrk="1" hangingPunct="1"/>
              <a:r>
                <a:rPr lang="es-AR" sz="2800" dirty="0">
                  <a:solidFill>
                    <a:schemeClr val="accent2">
                      <a:lumMod val="75000"/>
                    </a:schemeClr>
                  </a:solidFill>
                  <a:latin typeface="BenguiatGot Bk BT" pitchFamily="34" charset="0"/>
                </a:rPr>
                <a:t>Como cadena de texto</a:t>
              </a:r>
              <a:endParaRPr lang="en-US" sz="2800" dirty="0">
                <a:solidFill>
                  <a:schemeClr val="accent2">
                    <a:lumMod val="75000"/>
                  </a:schemeClr>
                </a:solidFill>
                <a:latin typeface="BenguiatGot Bk BT" pitchFamily="34" charset="0"/>
              </a:endParaRPr>
            </a:p>
            <a:p>
              <a:pPr eaLnBrk="1" hangingPunct="1"/>
              <a:r>
                <a:rPr lang="en-US" sz="2800" b="1" dirty="0">
                  <a:solidFill>
                    <a:schemeClr val="accent2">
                      <a:lumMod val="75000"/>
                    </a:schemeClr>
                  </a:solidFill>
                  <a:latin typeface="BenguiatGot Bk BT" pitchFamily="34" charset="0"/>
                </a:rPr>
                <a:t>FDFE:0000:0000:0000:A124:32AB:BACD:FFAB</a:t>
              </a:r>
              <a:endParaRPr lang="es-ES" sz="2800" b="1" dirty="0">
                <a:solidFill>
                  <a:schemeClr val="accent2">
                    <a:lumMod val="75000"/>
                  </a:schemeClr>
                </a:solidFill>
                <a:latin typeface="BenguiatGot Bk BT" pitchFamily="34" charset="0"/>
              </a:endParaRPr>
            </a:p>
          </p:txBody>
        </p:sp>
        <p:sp>
          <p:nvSpPr>
            <p:cNvPr id="21510" name="Text Box 6"/>
            <p:cNvSpPr txBox="1">
              <a:spLocks noChangeArrowheads="1"/>
            </p:cNvSpPr>
            <p:nvPr/>
          </p:nvSpPr>
          <p:spPr bwMode="auto">
            <a:xfrm>
              <a:off x="386" y="2209"/>
              <a:ext cx="5395" cy="1415"/>
            </a:xfrm>
            <a:prstGeom prst="rect">
              <a:avLst/>
            </a:prstGeom>
            <a:grpFill/>
            <a:ln w="76200">
              <a:solidFill>
                <a:schemeClr val="accent2">
                  <a:lumMod val="75000"/>
                </a:schemeClr>
              </a:solidFill>
              <a:miter lim="800000"/>
              <a:headEnd/>
              <a:tailEnd/>
            </a:ln>
          </p:spPr>
          <p:txBody>
            <a:bodyPr wrap="none">
              <a:spAutoFit/>
            </a:bodyPr>
            <a:lstStyle/>
            <a:p>
              <a:pPr eaLnBrk="1" hangingPunct="1"/>
              <a:r>
                <a:rPr lang="es-AR" sz="2800" dirty="0">
                  <a:solidFill>
                    <a:schemeClr val="accent2">
                      <a:lumMod val="75000"/>
                    </a:schemeClr>
                  </a:solidFill>
                  <a:latin typeface="BenguiatGot Bk BT" pitchFamily="34" charset="0"/>
                </a:rPr>
                <a:t>Abreviada, reemplazando las cadenas de “0” con “::”</a:t>
              </a:r>
              <a:endParaRPr lang="en-US" sz="2800" dirty="0">
                <a:solidFill>
                  <a:schemeClr val="accent2">
                    <a:lumMod val="75000"/>
                  </a:schemeClr>
                </a:solidFill>
                <a:latin typeface="BenguiatGot Bk BT" pitchFamily="34" charset="0"/>
              </a:endParaRPr>
            </a:p>
            <a:p>
              <a:pPr eaLnBrk="1" hangingPunct="1"/>
              <a:endParaRPr lang="en-US" sz="2800" b="1" dirty="0">
                <a:solidFill>
                  <a:schemeClr val="accent2">
                    <a:lumMod val="75000"/>
                  </a:schemeClr>
                </a:solidFill>
                <a:latin typeface="BenguiatGot Bk BT" pitchFamily="34" charset="0"/>
              </a:endParaRPr>
            </a:p>
            <a:p>
              <a:pPr eaLnBrk="1" hangingPunct="1"/>
              <a:r>
                <a:rPr lang="en-US" sz="2800" b="1" dirty="0">
                  <a:solidFill>
                    <a:schemeClr val="accent2">
                      <a:lumMod val="75000"/>
                    </a:schemeClr>
                  </a:solidFill>
                  <a:latin typeface="BenguiatGot Bk BT" pitchFamily="34" charset="0"/>
                </a:rPr>
                <a:t>FDFE:0000:0000:0000:A124:32AB:BACD:FFAB</a:t>
              </a:r>
            </a:p>
            <a:p>
              <a:pPr eaLnBrk="1" hangingPunct="1"/>
              <a:r>
                <a:rPr lang="en-US" sz="2800" b="1" dirty="0">
                  <a:solidFill>
                    <a:schemeClr val="accent2">
                      <a:lumMod val="75000"/>
                    </a:schemeClr>
                  </a:solidFill>
                  <a:latin typeface="BenguiatGot Bk BT" pitchFamily="34" charset="0"/>
                </a:rPr>
                <a:t>FDFE::::A124:32AB:BACD:FFAB</a:t>
              </a:r>
              <a:endParaRPr lang="es-ES" sz="2800" b="1" dirty="0">
                <a:solidFill>
                  <a:schemeClr val="accent2">
                    <a:lumMod val="75000"/>
                  </a:schemeClr>
                </a:solidFill>
                <a:latin typeface="BenguiatGot Bk BT" pitchFamily="34" charset="0"/>
              </a:endParaRPr>
            </a:p>
            <a:p>
              <a:pPr eaLnBrk="1" hangingPunct="1"/>
              <a:endParaRPr lang="es-ES" sz="2800" b="1" dirty="0">
                <a:solidFill>
                  <a:schemeClr val="accent2">
                    <a:lumMod val="75000"/>
                  </a:schemeClr>
                </a:solidFill>
                <a:latin typeface="BenguiatGot Bk BT" pitchFamily="34" charset="0"/>
              </a:endParaRPr>
            </a:p>
          </p:txBody>
        </p:sp>
        <p:sp>
          <p:nvSpPr>
            <p:cNvPr id="21511" name="Text Box 7"/>
            <p:cNvSpPr txBox="1">
              <a:spLocks noChangeArrowheads="1"/>
            </p:cNvSpPr>
            <p:nvPr/>
          </p:nvSpPr>
          <p:spPr bwMode="auto">
            <a:xfrm>
              <a:off x="428" y="3702"/>
              <a:ext cx="5386" cy="601"/>
            </a:xfrm>
            <a:prstGeom prst="rect">
              <a:avLst/>
            </a:prstGeom>
            <a:grpFill/>
            <a:ln w="76200">
              <a:solidFill>
                <a:schemeClr val="accent2">
                  <a:lumMod val="75000"/>
                </a:schemeClr>
              </a:solidFill>
              <a:miter lim="800000"/>
              <a:headEnd/>
              <a:tailEnd/>
            </a:ln>
          </p:spPr>
          <p:txBody>
            <a:bodyPr wrap="square">
              <a:spAutoFit/>
            </a:bodyPr>
            <a:lstStyle/>
            <a:p>
              <a:pPr eaLnBrk="1" hangingPunct="1"/>
              <a:r>
                <a:rPr lang="es-AR" sz="2800" dirty="0">
                  <a:solidFill>
                    <a:schemeClr val="accent2">
                      <a:lumMod val="75000"/>
                    </a:schemeClr>
                  </a:solidFill>
                  <a:latin typeface="BenguiatGot Bk BT" pitchFamily="34" charset="0"/>
                </a:rPr>
                <a:t>Si se utilizan nodos IPv4 e IPv6:</a:t>
              </a:r>
              <a:endParaRPr lang="en-US" sz="2800" dirty="0">
                <a:solidFill>
                  <a:schemeClr val="accent2">
                    <a:lumMod val="75000"/>
                  </a:schemeClr>
                </a:solidFill>
                <a:latin typeface="BenguiatGot Bk BT" pitchFamily="34" charset="0"/>
              </a:endParaRPr>
            </a:p>
            <a:p>
              <a:pPr eaLnBrk="1" hangingPunct="1"/>
              <a:r>
                <a:rPr lang="es-AR" sz="2800" b="1" dirty="0">
                  <a:solidFill>
                    <a:schemeClr val="accent2">
                      <a:lumMod val="75000"/>
                    </a:schemeClr>
                  </a:solidFill>
                  <a:latin typeface="BenguiatGot Bk BT" pitchFamily="34" charset="0"/>
                </a:rPr>
                <a:t>0:0:0:0:0:0:2.13.6.4.2</a:t>
              </a:r>
              <a:endParaRPr lang="es-ES" sz="2800" b="1" dirty="0">
                <a:solidFill>
                  <a:schemeClr val="accent2">
                    <a:lumMod val="75000"/>
                  </a:schemeClr>
                </a:solidFill>
                <a:latin typeface="BenguiatGot Bk BT" pitchFamily="34" charset="0"/>
              </a:endParaRPr>
            </a:p>
          </p:txBody>
        </p:sp>
        <p:sp>
          <p:nvSpPr>
            <p:cNvPr id="21512" name="AutoShape 8"/>
            <p:cNvSpPr>
              <a:spLocks noChangeArrowheads="1"/>
            </p:cNvSpPr>
            <p:nvPr/>
          </p:nvSpPr>
          <p:spPr bwMode="auto">
            <a:xfrm>
              <a:off x="204" y="1706"/>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sp>
          <p:nvSpPr>
            <p:cNvPr id="21513" name="AutoShape 9"/>
            <p:cNvSpPr>
              <a:spLocks noChangeArrowheads="1"/>
            </p:cNvSpPr>
            <p:nvPr/>
          </p:nvSpPr>
          <p:spPr bwMode="auto">
            <a:xfrm>
              <a:off x="204" y="2704"/>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sp>
          <p:nvSpPr>
            <p:cNvPr id="21514" name="AutoShape 10"/>
            <p:cNvSpPr>
              <a:spLocks noChangeArrowheads="1"/>
            </p:cNvSpPr>
            <p:nvPr/>
          </p:nvSpPr>
          <p:spPr bwMode="auto">
            <a:xfrm>
              <a:off x="204" y="3566"/>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1508"/>
                                        </p:tgtEl>
                                        <p:attrNameLst>
                                          <p:attrName>style.visibility</p:attrName>
                                        </p:attrNameLst>
                                      </p:cBhvr>
                                      <p:to>
                                        <p:strVal val="visible"/>
                                      </p:to>
                                    </p:set>
                                    <p:animEffect transition="in" filter="circle(in)">
                                      <p:cBhvr>
                                        <p:cTn id="15"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2150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91204" name="Group 4"/>
          <p:cNvGraphicFramePr>
            <a:graphicFrameLocks noGrp="1"/>
          </p:cNvGraphicFramePr>
          <p:nvPr>
            <p:ph type="tbl" idx="1"/>
            <p:extLst>
              <p:ext uri="{D42A27DB-BD31-4B8C-83A1-F6EECF244321}">
                <p14:modId xmlns:p14="http://schemas.microsoft.com/office/powerpoint/2010/main" val="1654585593"/>
              </p:ext>
            </p:extLst>
          </p:nvPr>
        </p:nvGraphicFramePr>
        <p:xfrm>
          <a:off x="457200" y="1993900"/>
          <a:ext cx="8229600" cy="4850131"/>
        </p:xfrm>
        <a:graphic>
          <a:graphicData uri="http://schemas.openxmlformats.org/drawingml/2006/table">
            <a:tbl>
              <a:tblPr/>
              <a:tblGrid>
                <a:gridCol w="1406525">
                  <a:extLst>
                    <a:ext uri="{9D8B030D-6E8A-4147-A177-3AD203B41FA5}">
                      <a16:colId xmlns:a16="http://schemas.microsoft.com/office/drawing/2014/main" val="20000"/>
                    </a:ext>
                  </a:extLst>
                </a:gridCol>
                <a:gridCol w="191611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1844675">
                  <a:extLst>
                    <a:ext uri="{9D8B030D-6E8A-4147-A177-3AD203B41FA5}">
                      <a16:colId xmlns:a16="http://schemas.microsoft.com/office/drawing/2014/main" val="20003"/>
                    </a:ext>
                  </a:extLst>
                </a:gridCol>
                <a:gridCol w="2270125">
                  <a:extLst>
                    <a:ext uri="{9D8B030D-6E8A-4147-A177-3AD203B41FA5}">
                      <a16:colId xmlns:a16="http://schemas.microsoft.com/office/drawing/2014/main" val="20004"/>
                    </a:ext>
                  </a:extLst>
                </a:gridCol>
              </a:tblGrid>
              <a:tr h="494606">
                <a:tc gridSpan="5">
                  <a:txBody>
                    <a:bodyPr/>
                    <a:lstStyle/>
                    <a:p>
                      <a:pPr marL="0" marR="0" lvl="0" indent="0" algn="just" defTabSz="914400" rtl="0" eaLnBrk="0" fontAlgn="base" latinLnBrk="0" hangingPunct="0">
                        <a:lnSpc>
                          <a:spcPct val="100000"/>
                        </a:lnSpc>
                        <a:spcBef>
                          <a:spcPct val="0"/>
                        </a:spcBef>
                        <a:spcAft>
                          <a:spcPct val="0"/>
                        </a:spcAft>
                        <a:buClrTx/>
                        <a:buSzTx/>
                        <a:buFontTx/>
                        <a:buNone/>
                        <a:tabLst>
                          <a:tab pos="1254125" algn="ctr"/>
                          <a:tab pos="3148013" algn="l"/>
                          <a:tab pos="3849688" algn="l"/>
                          <a:tab pos="5741988" algn="l"/>
                          <a:tab pos="7720013" algn="l"/>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Bit 0	4	12	16	24	31</a:t>
                      </a:r>
                    </a:p>
                  </a:txBody>
                  <a:tcPr anchor="ct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0516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a:ln>
                            <a:noFill/>
                          </a:ln>
                          <a:solidFill>
                            <a:schemeClr val="tx1"/>
                          </a:solidFill>
                          <a:effectLst/>
                          <a:latin typeface="Arial" panose="020B0604020202020204" pitchFamily="34" charset="0"/>
                          <a:cs typeface="Arial" panose="020B0604020202020204" pitchFamily="34" charset="0"/>
                        </a:rPr>
                        <a:t>Versión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Clase de Tráfico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(Prioridad)</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36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Etiqueta de Flujo</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732947">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Longitud de Carga Útil</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Cabecera Siguiente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Límite de Salto</a:t>
                      </a:r>
                      <a:endParaRPr kumimoji="0" lang="es-AR" sz="40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1238176">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5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Dirección origen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1332782">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5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Dirección destino</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
        <p:nvSpPr>
          <p:cNvPr id="691203" name="Text Box 3"/>
          <p:cNvSpPr txBox="1">
            <a:spLocks noChangeArrowheads="1"/>
          </p:cNvSpPr>
          <p:nvPr/>
        </p:nvSpPr>
        <p:spPr bwMode="auto">
          <a:xfrm>
            <a:off x="1344994" y="1214507"/>
            <a:ext cx="6454011" cy="707886"/>
          </a:xfrm>
          <a:prstGeom prst="rect">
            <a:avLst/>
          </a:prstGeom>
          <a:solidFill>
            <a:schemeClr val="accent2">
              <a:lumMod val="40000"/>
              <a:lumOff val="6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4000" b="1" i="1" dirty="0">
                <a:solidFill>
                  <a:schemeClr val="accent2">
                    <a:lumMod val="75000"/>
                  </a:schemeClr>
                </a:solidFill>
                <a:effectLst>
                  <a:outerShdw blurRad="38100" dist="38100" dir="2700000" algn="tl">
                    <a:srgbClr val="FFFFFF"/>
                  </a:outerShdw>
                </a:effectLst>
              </a:rPr>
              <a:t>Formato del Paquete IPv6</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childTnLst>
                                </p:cTn>
                              </p:par>
                              <p:par>
                                <p:cTn id="12" presetID="45" presetClass="entr" presetSubtype="0" fill="hold" nodeType="withEffect">
                                  <p:stCondLst>
                                    <p:cond delay="0"/>
                                  </p:stCondLst>
                                  <p:childTnLst>
                                    <p:set>
                                      <p:cBhvr>
                                        <p:cTn id="13" dur="1" fill="hold">
                                          <p:stCondLst>
                                            <p:cond delay="0"/>
                                          </p:stCondLst>
                                        </p:cTn>
                                        <p:tgtEl>
                                          <p:spTgt spid="691204"/>
                                        </p:tgtEl>
                                        <p:attrNameLst>
                                          <p:attrName>style.visibility</p:attrName>
                                        </p:attrNameLst>
                                      </p:cBhvr>
                                      <p:to>
                                        <p:strVal val="visible"/>
                                      </p:to>
                                    </p:set>
                                    <p:animEffect transition="in" filter="fade">
                                      <p:cBhvr>
                                        <p:cTn id="14" dur="2000"/>
                                        <p:tgtEl>
                                          <p:spTgt spid="691204"/>
                                        </p:tgtEl>
                                      </p:cBhvr>
                                    </p:animEffect>
                                    <p:anim calcmode="lin" valueType="num">
                                      <p:cBhvr>
                                        <p:cTn id="15" dur="2000" fill="hold"/>
                                        <p:tgtEl>
                                          <p:spTgt spid="691204"/>
                                        </p:tgtEl>
                                        <p:attrNameLst>
                                          <p:attrName>ppt_w</p:attrName>
                                        </p:attrNameLst>
                                      </p:cBhvr>
                                      <p:tavLst>
                                        <p:tav tm="0" fmla="#ppt_w*sin(2.5*pi*$)">
                                          <p:val>
                                            <p:fltVal val="0"/>
                                          </p:val>
                                        </p:tav>
                                        <p:tav tm="100000">
                                          <p:val>
                                            <p:fltVal val="1"/>
                                          </p:val>
                                        </p:tav>
                                      </p:tavLst>
                                    </p:anim>
                                    <p:anim calcmode="lin" valueType="num">
                                      <p:cBhvr>
                                        <p:cTn id="16" dur="2000" fill="hold"/>
                                        <p:tgtEl>
                                          <p:spTgt spid="6912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graphicFrame>
        <p:nvGraphicFramePr>
          <p:cNvPr id="689155" name="Group 3"/>
          <p:cNvGraphicFramePr>
            <a:graphicFrameLocks noGrp="1"/>
          </p:cNvGraphicFramePr>
          <p:nvPr>
            <p:ph type="tbl" idx="1"/>
            <p:extLst>
              <p:ext uri="{D42A27DB-BD31-4B8C-83A1-F6EECF244321}">
                <p14:modId xmlns:p14="http://schemas.microsoft.com/office/powerpoint/2010/main" val="3762706437"/>
              </p:ext>
            </p:extLst>
          </p:nvPr>
        </p:nvGraphicFramePr>
        <p:xfrm>
          <a:off x="0" y="1295400"/>
          <a:ext cx="9144000" cy="5217161"/>
        </p:xfrm>
        <a:graphic>
          <a:graphicData uri="http://schemas.openxmlformats.org/drawingml/2006/table">
            <a:tbl>
              <a:tblPr/>
              <a:tblGrid>
                <a:gridCol w="2555875">
                  <a:extLst>
                    <a:ext uri="{9D8B030D-6E8A-4147-A177-3AD203B41FA5}">
                      <a16:colId xmlns:a16="http://schemas.microsoft.com/office/drawing/2014/main" val="20000"/>
                    </a:ext>
                  </a:extLst>
                </a:gridCol>
                <a:gridCol w="3455988">
                  <a:extLst>
                    <a:ext uri="{9D8B030D-6E8A-4147-A177-3AD203B41FA5}">
                      <a16:colId xmlns:a16="http://schemas.microsoft.com/office/drawing/2014/main" val="20001"/>
                    </a:ext>
                  </a:extLst>
                </a:gridCol>
                <a:gridCol w="3132137">
                  <a:extLst>
                    <a:ext uri="{9D8B030D-6E8A-4147-A177-3AD203B41FA5}">
                      <a16:colId xmlns:a16="http://schemas.microsoft.com/office/drawing/2014/main" val="20002"/>
                    </a:ext>
                  </a:extLst>
                </a:gridCol>
              </a:tblGrid>
              <a:tr h="576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6000" b="1" i="0" u="none" strike="noStrike" cap="none" normalizeH="0" baseline="0" dirty="0">
                        <a:ln>
                          <a:noFill/>
                        </a:ln>
                        <a:solidFill>
                          <a:srgbClr val="000000"/>
                        </a:solidFill>
                        <a:effectLst/>
                        <a:latin typeface="BenguiatGot Bk B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dirty="0">
                          <a:ln>
                            <a:noFill/>
                          </a:ln>
                          <a:solidFill>
                            <a:srgbClr val="000000"/>
                          </a:solidFill>
                          <a:effectLst/>
                          <a:latin typeface="BenguiatGot Bk BT" pitchFamily="34" charset="0"/>
                          <a:cs typeface="Times New Roman" pitchFamily="18" charset="0"/>
                        </a:rPr>
                        <a:t>IPv4</a:t>
                      </a:r>
                      <a:endParaRPr kumimoji="0" lang="es-AR" sz="5400" b="1" i="0" u="none" strike="noStrike" cap="none" normalizeH="0" baseline="0" dirty="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a:ln>
                            <a:noFill/>
                          </a:ln>
                          <a:solidFill>
                            <a:srgbClr val="000000"/>
                          </a:solidFill>
                          <a:effectLst/>
                          <a:latin typeface="BenguiatGot Bk BT" pitchFamily="34" charset="0"/>
                          <a:cs typeface="Times New Roman" pitchFamily="18" charset="0"/>
                        </a:rPr>
                        <a:t>IPv6</a:t>
                      </a:r>
                      <a:endParaRPr kumimoji="0" lang="es-AR" sz="54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Antigüedad</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cs typeface="Times New Roman" pitchFamily="18" charset="0"/>
                        </a:rPr>
                        <a:t>25 años.</a:t>
                      </a:r>
                      <a:endParaRPr kumimoji="0" lang="es-AR" sz="32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cs typeface="Times New Roman" pitchFamily="18" charset="0"/>
                        </a:rPr>
                        <a:t>10 años.</a:t>
                      </a:r>
                      <a:endParaRPr kumimoji="0" lang="es-AR" sz="32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5984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Direcciones únicas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4.300 millones</a:t>
                      </a: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a:t>
                      </a:r>
                      <a:endParaRPr kumimoji="0" lang="es-ES" sz="1800" b="0" i="0" u="none" strike="noStrike" cap="none" normalizeH="0" baseline="0" dirty="0">
                        <a:ln>
                          <a:noFill/>
                        </a:ln>
                        <a:solidFill>
                          <a:schemeClr val="tx1"/>
                        </a:solidFill>
                        <a:effectLst/>
                        <a:latin typeface="BenguiatGot Bk BT"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0" u="none" strike="noStrike" cap="none" normalizeH="0" baseline="0" dirty="0">
                          <a:ln>
                            <a:noFill/>
                          </a:ln>
                          <a:solidFill>
                            <a:schemeClr val="tx1"/>
                          </a:solidFill>
                          <a:effectLst/>
                          <a:latin typeface="BenguiatGot Bk BT" pitchFamily="34" charset="0"/>
                          <a:cs typeface="Times New Roman" pitchFamily="18" charset="0"/>
                        </a:rPr>
                        <a:t>Menos que la población mundial.</a:t>
                      </a:r>
                      <a:endParaRPr kumimoji="0" lang="es-AR" sz="3200" b="0" i="0"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340 </a:t>
                      </a:r>
                      <a:r>
                        <a:rPr kumimoji="0" lang="es-AR" sz="1600" b="1" i="1" u="none" strike="noStrike" cap="none" normalizeH="0" baseline="0" dirty="0" err="1">
                          <a:ln>
                            <a:noFill/>
                          </a:ln>
                          <a:solidFill>
                            <a:schemeClr val="tx1"/>
                          </a:solidFill>
                          <a:effectLst/>
                          <a:latin typeface="BenguiatGot Bk BT" pitchFamily="34" charset="0"/>
                          <a:cs typeface="Times New Roman" pitchFamily="18" charset="0"/>
                        </a:rPr>
                        <a:t>sixtillones</a:t>
                      </a: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a:t>
                      </a:r>
                      <a:endParaRPr kumimoji="0" lang="es-ES" sz="1800" b="1" i="1" u="none" strike="noStrike" cap="none" normalizeH="0" baseline="0" dirty="0">
                        <a:ln>
                          <a:noFill/>
                        </a:ln>
                        <a:solidFill>
                          <a:schemeClr val="tx1"/>
                        </a:solidFill>
                        <a:effectLst/>
                        <a:latin typeface="BenguiatGot Bk BT" pitchFamily="34" charset="0"/>
                        <a:cs typeface="Times New Roman" pitchFamily="18" charset="0"/>
                      </a:endParaRPr>
                    </a:p>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(665.000 trillones/m²)</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2"/>
                  </a:ext>
                </a:extLst>
              </a:tr>
              <a:tr h="819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Necesidad de NAT</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Sí. Es imposible entregar varias direcciones IP a todos los clientes que la necesiten.</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No. Cada dispositivo del planeta puede tener su propia dirección pública.</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3"/>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Direcciones estáticas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Costosas. No pueden ser asignadas a todos los clientes.</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Ampliamente disponibles para todos los clientes y dispositivos.</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Eficiencia de ruteo</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Baja.</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Alta.</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5"/>
                  </a:ext>
                </a:extLst>
              </a:tr>
              <a:tr h="5969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Encriptación de tráfico</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Varios métodos disponibles, pero ninguno integrado.</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Soporte integrado y estandarizado para IPsec.</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6"/>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Soporte para QoS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Disponible, pero no integrado.</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Integrado, estandarizado y compatible con </a:t>
                      </a:r>
                      <a:r>
                        <a:rPr kumimoji="0" lang="es-AR" sz="1600" b="0" i="0" u="none" strike="noStrike" cap="none" normalizeH="0" baseline="0" dirty="0" err="1">
                          <a:ln>
                            <a:noFill/>
                          </a:ln>
                          <a:solidFill>
                            <a:schemeClr val="tx1"/>
                          </a:solidFill>
                          <a:effectLst/>
                          <a:latin typeface="BenguiatGot Bk BT" pitchFamily="34" charset="0"/>
                          <a:cs typeface="Times New Roman" pitchFamily="18" charset="0"/>
                        </a:rPr>
                        <a:t>IPsec</a:t>
                      </a: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a:t>
                      </a:r>
                      <a:endParaRPr kumimoji="0" lang="es-AR" sz="3200" b="0" i="0"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7"/>
                  </a:ext>
                </a:extLst>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9154"/>
                                        </p:tgtEl>
                                        <p:attrNameLst>
                                          <p:attrName>style.visibility</p:attrName>
                                        </p:attrNameLst>
                                      </p:cBhvr>
                                      <p:to>
                                        <p:strVal val="visible"/>
                                      </p:to>
                                    </p:set>
                                    <p:animEffect transition="in" filter="fade">
                                      <p:cBhvr>
                                        <p:cTn id="7" dur="500"/>
                                        <p:tgtEl>
                                          <p:spTgt spid="68915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89155"/>
                                        </p:tgtEl>
                                        <p:attrNameLst>
                                          <p:attrName>style.visibility</p:attrName>
                                        </p:attrNameLst>
                                      </p:cBhvr>
                                      <p:to>
                                        <p:strVal val="visible"/>
                                      </p:to>
                                    </p:set>
                                    <p:animEffect transition="in" filter="circle(in)">
                                      <p:cBhvr>
                                        <p:cTn id="12" dur="2000"/>
                                        <p:tgtEl>
                                          <p:spTgt spid="68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 y="0"/>
            <a:ext cx="9144000" cy="1143000"/>
          </a:xfrm>
          <a:solidFill>
            <a:schemeClr val="accent2">
              <a:lumMod val="20000"/>
              <a:lumOff val="80000"/>
            </a:schemeClr>
          </a:solidFill>
          <a:ln w="76200" cap="flat" algn="ctr">
            <a:solidFill>
              <a:srgbClr val="0000FF"/>
            </a:solidFill>
          </a:ln>
        </p:spPr>
        <p:txBody>
          <a:bodyPr/>
          <a:lstStyle/>
          <a:p>
            <a:pPr>
              <a:defRPr/>
            </a:pPr>
            <a:r>
              <a:rPr lang="es-ES" sz="4000" b="1" i="1" dirty="0">
                <a:solidFill>
                  <a:schemeClr val="accent2">
                    <a:lumMod val="75000"/>
                  </a:schemeClr>
                </a:solidFill>
                <a:effectLst>
                  <a:outerShdw blurRad="38100" dist="38100" dir="2700000" algn="tl">
                    <a:srgbClr val="C0C0C0"/>
                  </a:outerShdw>
                </a:effectLst>
                <a:latin typeface="Arial" charset="0"/>
              </a:rPr>
              <a:t>Formas de direccionamiento IPv4 </a:t>
            </a:r>
          </a:p>
        </p:txBody>
      </p:sp>
      <p:pic>
        <p:nvPicPr>
          <p:cNvPr id="25603" name="Picture 8"/>
          <p:cNvPicPr>
            <a:picLocks noChangeAspect="1" noChangeArrowheads="1"/>
          </p:cNvPicPr>
          <p:nvPr/>
        </p:nvPicPr>
        <p:blipFill>
          <a:blip r:embed="rId2" cstate="print"/>
          <a:srcRect/>
          <a:stretch>
            <a:fillRect/>
          </a:stretch>
        </p:blipFill>
        <p:spPr bwMode="auto">
          <a:xfrm>
            <a:off x="1" y="1484313"/>
            <a:ext cx="9036495" cy="5113337"/>
          </a:xfrm>
          <a:prstGeom prst="rect">
            <a:avLst/>
          </a:prstGeom>
          <a:blipFill dpi="0" rotWithShape="0">
            <a:blip r:embed="rId3"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5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circle(in)">
                                      <p:cBhvr>
                                        <p:cTn id="12" dur="20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 y="0"/>
            <a:ext cx="9144000" cy="1143000"/>
          </a:xfrm>
          <a:solidFill>
            <a:schemeClr val="accent2">
              <a:lumMod val="20000"/>
              <a:lumOff val="80000"/>
            </a:schemeClr>
          </a:solidFill>
          <a:ln w="76200" cap="flat" algn="ctr">
            <a:solidFill>
              <a:srgbClr val="0000FF"/>
            </a:solidFill>
          </a:ln>
        </p:spPr>
        <p:txBody>
          <a:bodyPr/>
          <a:lstStyle/>
          <a:p>
            <a:pPr>
              <a:defRPr/>
            </a:pPr>
            <a:r>
              <a:rPr lang="es-ES" sz="4000" b="1" i="1" dirty="0">
                <a:solidFill>
                  <a:schemeClr val="accent2">
                    <a:lumMod val="75000"/>
                  </a:schemeClr>
                </a:solidFill>
                <a:effectLst>
                  <a:outerShdw blurRad="38100" dist="38100" dir="2700000" algn="tl">
                    <a:srgbClr val="C0C0C0"/>
                  </a:outerShdw>
                </a:effectLst>
                <a:latin typeface="Arial" charset="0"/>
              </a:rPr>
              <a:t>Formas de direccionamiento IP </a:t>
            </a:r>
          </a:p>
        </p:txBody>
      </p:sp>
      <p:sp>
        <p:nvSpPr>
          <p:cNvPr id="102403" name="Rectangle 3"/>
          <p:cNvSpPr>
            <a:spLocks noGrp="1" noChangeArrowheads="1"/>
          </p:cNvSpPr>
          <p:nvPr>
            <p:ph type="body" idx="1"/>
          </p:nvPr>
        </p:nvSpPr>
        <p:spPr>
          <a:xfrm>
            <a:off x="0" y="1341438"/>
            <a:ext cx="9144000" cy="5040312"/>
          </a:xfrm>
          <a:solidFill>
            <a:schemeClr val="accent2">
              <a:lumMod val="20000"/>
              <a:lumOff val="80000"/>
            </a:schemeClr>
          </a:solidFill>
          <a:ln w="76200" cap="flat" algn="ctr">
            <a:solidFill>
              <a:srgbClr val="000080"/>
            </a:solidFill>
          </a:ln>
        </p:spPr>
        <p:txBody>
          <a:bodyPr/>
          <a:lstStyle/>
          <a:p>
            <a:pPr>
              <a:defRPr/>
            </a:pPr>
            <a:r>
              <a:rPr lang="es-ES" sz="4000" b="1" i="1" dirty="0" err="1">
                <a:solidFill>
                  <a:schemeClr val="accent2">
                    <a:lumMod val="75000"/>
                  </a:schemeClr>
                </a:solidFill>
                <a:effectLst>
                  <a:outerShdw blurRad="38100" dist="38100" dir="2700000" algn="tl">
                    <a:srgbClr val="C0C0C0"/>
                  </a:outerShdw>
                </a:effectLst>
                <a:latin typeface="Arial" charset="0"/>
              </a:rPr>
              <a:t>Unicast</a:t>
            </a:r>
            <a:r>
              <a:rPr lang="es-ES" sz="4000" b="1" i="1" dirty="0">
                <a:solidFill>
                  <a:schemeClr val="accent2">
                    <a:lumMod val="75000"/>
                  </a:schemeClr>
                </a:solidFill>
                <a:effectLst>
                  <a:outerShdw blurRad="38100" dist="38100" dir="2700000" algn="tl">
                    <a:srgbClr val="C0C0C0"/>
                  </a:outerShdw>
                </a:effectLst>
                <a:latin typeface="Arial" charset="0"/>
              </a:rPr>
              <a:t> </a:t>
            </a:r>
            <a:r>
              <a:rPr lang="es-ES" b="1" i="1" dirty="0">
                <a:solidFill>
                  <a:srgbClr val="000099"/>
                </a:solidFill>
                <a:effectLst>
                  <a:outerShdw blurRad="38100" dist="38100" dir="2700000" algn="tl">
                    <a:srgbClr val="C0C0C0"/>
                  </a:outerShdw>
                </a:effectLst>
                <a:latin typeface="Arial" charset="0"/>
              </a:rPr>
              <a:t>- Un único destino</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Broadcast</a:t>
            </a:r>
            <a:r>
              <a:rPr lang="es-ES" sz="4000" b="1" i="1" dirty="0">
                <a:solidFill>
                  <a:schemeClr val="accent2">
                    <a:lumMod val="75000"/>
                  </a:schemeClr>
                </a:solidFill>
                <a:effectLst>
                  <a:outerShdw blurRad="38100" dist="38100" dir="2700000" algn="tl">
                    <a:srgbClr val="C0C0C0"/>
                  </a:outerShdw>
                </a:effectLst>
                <a:latin typeface="Arial" charset="0"/>
              </a:rPr>
              <a:t> </a:t>
            </a:r>
            <a:r>
              <a:rPr lang="es-ES" sz="2400" b="1" i="1" dirty="0">
                <a:solidFill>
                  <a:srgbClr val="000099"/>
                </a:solidFill>
                <a:effectLst>
                  <a:outerShdw blurRad="38100" dist="38100" dir="2700000" algn="tl">
                    <a:srgbClr val="C0C0C0"/>
                  </a:outerShdw>
                </a:effectLst>
                <a:latin typeface="Arial" charset="0"/>
              </a:rPr>
              <a:t>–copias a muchos destinos (red, subred)</a:t>
            </a:r>
          </a:p>
          <a:p>
            <a:pPr lvl="1">
              <a:defRPr/>
            </a:pPr>
            <a:r>
              <a:rPr lang="es-ES" b="1" i="1" dirty="0">
                <a:solidFill>
                  <a:srgbClr val="000099"/>
                </a:solidFill>
                <a:effectLst>
                  <a:outerShdw blurRad="38100" dist="38100" dir="2700000" algn="tl">
                    <a:srgbClr val="C0C0C0"/>
                  </a:outerShdw>
                </a:effectLst>
                <a:latin typeface="Arial" charset="0"/>
              </a:rPr>
              <a:t>Limitado</a:t>
            </a:r>
          </a:p>
          <a:p>
            <a:pPr lvl="1">
              <a:defRPr/>
            </a:pPr>
            <a:r>
              <a:rPr lang="es-ES" b="1" i="1" dirty="0">
                <a:solidFill>
                  <a:srgbClr val="000099"/>
                </a:solidFill>
                <a:effectLst>
                  <a:outerShdw blurRad="38100" dist="38100" dir="2700000" algn="tl">
                    <a:srgbClr val="C0C0C0"/>
                  </a:outerShdw>
                </a:effectLst>
                <a:latin typeface="Arial" charset="0"/>
              </a:rPr>
              <a:t>Dirigido</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Multicast</a:t>
            </a:r>
            <a:endParaRPr lang="es-ES" sz="4000" b="1" i="1" dirty="0">
              <a:solidFill>
                <a:schemeClr val="accent2">
                  <a:lumMod val="75000"/>
                </a:schemeClr>
              </a:solidFill>
              <a:effectLst>
                <a:outerShdw blurRad="38100" dist="38100" dir="2700000" algn="tl">
                  <a:srgbClr val="C0C0C0"/>
                </a:outerShdw>
              </a:effectLst>
              <a:latin typeface="Arial" charset="0"/>
            </a:endParaRPr>
          </a:p>
          <a:p>
            <a:pPr lvl="1">
              <a:defRPr/>
            </a:pPr>
            <a:r>
              <a:rPr lang="es-ES" b="1" i="1" dirty="0">
                <a:solidFill>
                  <a:srgbClr val="000099"/>
                </a:solidFill>
                <a:effectLst>
                  <a:outerShdw blurRad="38100" dist="38100" dir="2700000" algn="tl">
                    <a:srgbClr val="C0C0C0"/>
                  </a:outerShdw>
                </a:effectLst>
                <a:latin typeface="Arial" charset="0"/>
              </a:rPr>
              <a:t>Sólo a los que explícitamente deseen recibirlo (protocolo de gestión de grupos -IGMP)</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Anycast</a:t>
            </a:r>
            <a:r>
              <a:rPr lang="es-ES" sz="4000" b="1" i="1" dirty="0">
                <a:solidFill>
                  <a:schemeClr val="accent2">
                    <a:lumMod val="75000"/>
                  </a:schemeClr>
                </a:solidFill>
                <a:effectLst>
                  <a:outerShdw blurRad="38100" dist="38100" dir="2700000" algn="tl">
                    <a:srgbClr val="C0C0C0"/>
                  </a:outerShdw>
                </a:effectLst>
                <a:latin typeface="Arial" charset="0"/>
              </a:rPr>
              <a:t> (IPv6) </a:t>
            </a:r>
            <a:r>
              <a:rPr lang="es-ES" b="1" i="1" u="sng" dirty="0">
                <a:solidFill>
                  <a:schemeClr val="accent6">
                    <a:lumMod val="75000"/>
                  </a:schemeClr>
                </a:solidFill>
                <a:effectLst>
                  <a:outerShdw blurRad="38100" dist="38100" dir="2700000" algn="tl">
                    <a:srgbClr val="C0C0C0"/>
                  </a:outerShdw>
                </a:effectLst>
                <a:latin typeface="Arial" charset="0"/>
              </a:rPr>
              <a:t>–Al mejor de los destinos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fade">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2403">
                                            <p:bg/>
                                          </p:spTgt>
                                        </p:tgtEl>
                                        <p:attrNameLst>
                                          <p:attrName>style.visibility</p:attrName>
                                        </p:attrNameLst>
                                      </p:cBhvr>
                                      <p:to>
                                        <p:strVal val="visible"/>
                                      </p:to>
                                    </p:set>
                                    <p:animEffect transition="in" filter="circle(in)">
                                      <p:cBhvr>
                                        <p:cTn id="12" dur="2000"/>
                                        <p:tgtEl>
                                          <p:spTgt spid="1024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2403">
                                            <p:txEl>
                                              <p:pRg st="0" end="0"/>
                                            </p:txEl>
                                          </p:spTgt>
                                        </p:tgtEl>
                                        <p:attrNameLst>
                                          <p:attrName>style.visibility</p:attrName>
                                        </p:attrNameLst>
                                      </p:cBhvr>
                                      <p:to>
                                        <p:strVal val="visible"/>
                                      </p:to>
                                    </p:set>
                                    <p:animEffect transition="in" filter="circle(in)">
                                      <p:cBhvr>
                                        <p:cTn id="17" dur="2000"/>
                                        <p:tgtEl>
                                          <p:spTgt spid="1024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2403">
                                            <p:txEl>
                                              <p:pRg st="1" end="1"/>
                                            </p:txEl>
                                          </p:spTgt>
                                        </p:tgtEl>
                                        <p:attrNameLst>
                                          <p:attrName>style.visibility</p:attrName>
                                        </p:attrNameLst>
                                      </p:cBhvr>
                                      <p:to>
                                        <p:strVal val="visible"/>
                                      </p:to>
                                    </p:set>
                                    <p:animEffect transition="in" filter="circle(in)">
                                      <p:cBhvr>
                                        <p:cTn id="22" dur="2000"/>
                                        <p:tgtEl>
                                          <p:spTgt spid="102403">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2403">
                                            <p:txEl>
                                              <p:pRg st="2" end="2"/>
                                            </p:txEl>
                                          </p:spTgt>
                                        </p:tgtEl>
                                        <p:attrNameLst>
                                          <p:attrName>style.visibility</p:attrName>
                                        </p:attrNameLst>
                                      </p:cBhvr>
                                      <p:to>
                                        <p:strVal val="visible"/>
                                      </p:to>
                                    </p:set>
                                    <p:animEffect transition="in" filter="circle(in)">
                                      <p:cBhvr>
                                        <p:cTn id="25" dur="2000"/>
                                        <p:tgtEl>
                                          <p:spTgt spid="102403">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2403">
                                            <p:txEl>
                                              <p:pRg st="3" end="3"/>
                                            </p:txEl>
                                          </p:spTgt>
                                        </p:tgtEl>
                                        <p:attrNameLst>
                                          <p:attrName>style.visibility</p:attrName>
                                        </p:attrNameLst>
                                      </p:cBhvr>
                                      <p:to>
                                        <p:strVal val="visible"/>
                                      </p:to>
                                    </p:set>
                                    <p:animEffect transition="in" filter="circle(in)">
                                      <p:cBhvr>
                                        <p:cTn id="28" dur="2000"/>
                                        <p:tgtEl>
                                          <p:spTgt spid="10240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2403">
                                            <p:txEl>
                                              <p:pRg st="4" end="4"/>
                                            </p:txEl>
                                          </p:spTgt>
                                        </p:tgtEl>
                                        <p:attrNameLst>
                                          <p:attrName>style.visibility</p:attrName>
                                        </p:attrNameLst>
                                      </p:cBhvr>
                                      <p:to>
                                        <p:strVal val="visible"/>
                                      </p:to>
                                    </p:set>
                                    <p:animEffect transition="in" filter="circle(in)">
                                      <p:cBhvr>
                                        <p:cTn id="33" dur="2000"/>
                                        <p:tgtEl>
                                          <p:spTgt spid="102403">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02403">
                                            <p:txEl>
                                              <p:pRg st="5" end="5"/>
                                            </p:txEl>
                                          </p:spTgt>
                                        </p:tgtEl>
                                        <p:attrNameLst>
                                          <p:attrName>style.visibility</p:attrName>
                                        </p:attrNameLst>
                                      </p:cBhvr>
                                      <p:to>
                                        <p:strVal val="visible"/>
                                      </p:to>
                                    </p:set>
                                    <p:animEffect transition="in" filter="circle(in)">
                                      <p:cBhvr>
                                        <p:cTn id="36" dur="2000"/>
                                        <p:tgtEl>
                                          <p:spTgt spid="10240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2403">
                                            <p:txEl>
                                              <p:pRg st="6" end="6"/>
                                            </p:txEl>
                                          </p:spTgt>
                                        </p:tgtEl>
                                        <p:attrNameLst>
                                          <p:attrName>style.visibility</p:attrName>
                                        </p:attrNameLst>
                                      </p:cBhvr>
                                      <p:to>
                                        <p:strVal val="visible"/>
                                      </p:to>
                                    </p:set>
                                    <p:animEffect transition="in" filter="circle(in)">
                                      <p:cBhvr>
                                        <p:cTn id="41" dur="2000"/>
                                        <p:tgtEl>
                                          <p:spTgt spid="102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 y="0"/>
            <a:ext cx="9144000" cy="908050"/>
          </a:xfrm>
          <a:solidFill>
            <a:schemeClr val="accent2">
              <a:lumMod val="20000"/>
              <a:lumOff val="80000"/>
            </a:schemeClr>
          </a:solidFill>
          <a:ln w="76200" cap="flat" algn="ctr">
            <a:solidFill>
              <a:schemeClr val="accent2">
                <a:lumMod val="75000"/>
              </a:schemeClr>
            </a:solidFill>
          </a:ln>
        </p:spPr>
        <p:txBody>
          <a:bodyPr/>
          <a:lstStyle/>
          <a:p>
            <a:pPr>
              <a:defRPr/>
            </a:pPr>
            <a:r>
              <a:rPr lang="es-ES" b="1" i="1" dirty="0">
                <a:solidFill>
                  <a:schemeClr val="accent2">
                    <a:lumMod val="75000"/>
                  </a:schemeClr>
                </a:solidFill>
                <a:effectLst>
                  <a:outerShdw blurRad="38100" dist="38100" dir="2700000" algn="tl">
                    <a:srgbClr val="C0C0C0"/>
                  </a:outerShdw>
                </a:effectLst>
                <a:latin typeface="Arial" charset="0"/>
              </a:rPr>
              <a:t>Servicio IP </a:t>
            </a:r>
            <a:r>
              <a:rPr lang="es-ES" b="1" i="1" dirty="0" err="1">
                <a:solidFill>
                  <a:schemeClr val="accent2">
                    <a:lumMod val="75000"/>
                  </a:schemeClr>
                </a:solidFill>
                <a:effectLst>
                  <a:outerShdw blurRad="38100" dist="38100" dir="2700000" algn="tl">
                    <a:srgbClr val="C0C0C0"/>
                  </a:outerShdw>
                </a:effectLst>
                <a:latin typeface="Arial" charset="0"/>
              </a:rPr>
              <a:t>Multicast</a:t>
            </a:r>
            <a:r>
              <a:rPr lang="es-ES" b="1" i="1" dirty="0">
                <a:solidFill>
                  <a:schemeClr val="accent2">
                    <a:lumMod val="75000"/>
                  </a:schemeClr>
                </a:solidFill>
                <a:effectLst>
                  <a:outerShdw blurRad="38100" dist="38100" dir="2700000" algn="tl">
                    <a:srgbClr val="C0C0C0"/>
                  </a:outerShdw>
                </a:effectLst>
                <a:latin typeface="Arial" charset="0"/>
              </a:rPr>
              <a:t> IPv4</a:t>
            </a:r>
          </a:p>
        </p:txBody>
      </p:sp>
      <p:sp>
        <p:nvSpPr>
          <p:cNvPr id="103427" name="Rectangle 3"/>
          <p:cNvSpPr>
            <a:spLocks noGrp="1" noChangeArrowheads="1"/>
          </p:cNvSpPr>
          <p:nvPr>
            <p:ph type="body" idx="1"/>
          </p:nvPr>
        </p:nvSpPr>
        <p:spPr>
          <a:xfrm>
            <a:off x="0" y="1125538"/>
            <a:ext cx="9144000" cy="5732462"/>
          </a:xfrm>
          <a:solidFill>
            <a:schemeClr val="accent2">
              <a:lumMod val="20000"/>
              <a:lumOff val="80000"/>
            </a:schemeClr>
          </a:solidFill>
          <a:ln w="76200" cap="flat" algn="ctr">
            <a:solidFill>
              <a:srgbClr val="000080"/>
            </a:solidFill>
          </a:ln>
        </p:spPr>
        <p:txBody>
          <a:bodyPr/>
          <a:lstStyle/>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Envío de un datagrama a un grupo de hosts que previamente han solicitado su unión al grupo de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Orientado a no conexión, entrega y orden no garantizado (UDP).</a:t>
            </a:r>
          </a:p>
          <a:p>
            <a:pPr lvl="1" algn="just">
              <a:lnSpc>
                <a:spcPct val="80000"/>
              </a:lnSpc>
              <a:defRPr/>
            </a:pPr>
            <a:r>
              <a:rPr lang="es-ES" b="1" i="1" dirty="0">
                <a:solidFill>
                  <a:srgbClr val="000099"/>
                </a:solidFill>
                <a:effectLst>
                  <a:outerShdw blurRad="38100" dist="38100" dir="2700000" algn="tl">
                    <a:srgbClr val="C0C0C0"/>
                  </a:outerShdw>
                </a:effectLst>
                <a:latin typeface="Arial" charset="0"/>
              </a:rPr>
              <a:t>Diferencia de paquetes </a:t>
            </a:r>
            <a:r>
              <a:rPr lang="es-ES" sz="3200" b="1" i="1" dirty="0" err="1">
                <a:solidFill>
                  <a:srgbClr val="000099"/>
                </a:solidFill>
                <a:effectLst>
                  <a:outerShdw blurRad="38100" dist="38100" dir="2700000" algn="tl">
                    <a:srgbClr val="C0C0C0"/>
                  </a:outerShdw>
                </a:effectLst>
                <a:latin typeface="Arial" charset="0"/>
              </a:rPr>
              <a:t>unicast</a:t>
            </a:r>
            <a:r>
              <a:rPr lang="es-ES" sz="3200" b="1" i="1" dirty="0">
                <a:solidFill>
                  <a:srgbClr val="000099"/>
                </a:solidFill>
                <a:effectLst>
                  <a:outerShdw blurRad="38100" dist="38100" dir="2700000" algn="tl">
                    <a:srgbClr val="C0C0C0"/>
                  </a:outerShdw>
                </a:effectLst>
                <a:latin typeface="Arial" charset="0"/>
              </a:rPr>
              <a:t>/</a:t>
            </a:r>
            <a:r>
              <a:rPr lang="es-ES" sz="3200" b="1" i="1" dirty="0" err="1">
                <a:solidFill>
                  <a:srgbClr val="000099"/>
                </a:solidFill>
                <a:effectLst>
                  <a:outerShdw blurRad="38100" dist="38100" dir="2700000" algn="tl">
                    <a:srgbClr val="C0C0C0"/>
                  </a:outerShdw>
                </a:effectLst>
                <a:latin typeface="Arial" charset="0"/>
              </a:rPr>
              <a:t>multicast</a:t>
            </a:r>
            <a:endParaRPr lang="es-ES" sz="3200" b="1" i="1" dirty="0">
              <a:solidFill>
                <a:srgbClr val="000099"/>
              </a:solidFill>
              <a:effectLst>
                <a:outerShdw blurRad="38100" dist="38100" dir="2700000" algn="tl">
                  <a:srgbClr val="C0C0C0"/>
                </a:outerShdw>
              </a:effectLst>
              <a:latin typeface="Arial" charset="0"/>
            </a:endParaRPr>
          </a:p>
          <a:p>
            <a:pPr lvl="2" algn="just">
              <a:lnSpc>
                <a:spcPct val="80000"/>
              </a:lnSpc>
              <a:defRPr/>
            </a:pPr>
            <a:r>
              <a:rPr lang="es-ES" sz="2000" b="1" i="1" dirty="0" err="1">
                <a:solidFill>
                  <a:srgbClr val="000099"/>
                </a:solidFill>
                <a:effectLst>
                  <a:outerShdw blurRad="38100" dist="38100" dir="2700000" algn="tl">
                    <a:srgbClr val="C0C0C0"/>
                  </a:outerShdw>
                </a:effectLst>
                <a:latin typeface="Arial" charset="0"/>
              </a:rPr>
              <a:t>Destination</a:t>
            </a:r>
            <a:r>
              <a:rPr lang="es-ES" sz="2000" b="1" i="1" dirty="0">
                <a:solidFill>
                  <a:srgbClr val="000099"/>
                </a:solidFill>
                <a:effectLst>
                  <a:outerShdw blurRad="38100" dist="38100" dir="2700000" algn="tl">
                    <a:srgbClr val="C0C0C0"/>
                  </a:outerShdw>
                </a:effectLst>
                <a:latin typeface="Arial" charset="0"/>
              </a:rPr>
              <a:t> </a:t>
            </a:r>
            <a:r>
              <a:rPr lang="es-ES" sz="2000" b="1" i="1" dirty="0" err="1">
                <a:solidFill>
                  <a:srgbClr val="000099"/>
                </a:solidFill>
                <a:effectLst>
                  <a:outerShdw blurRad="38100" dist="38100" dir="2700000" algn="tl">
                    <a:srgbClr val="C0C0C0"/>
                  </a:outerShdw>
                </a:effectLst>
                <a:latin typeface="Arial" charset="0"/>
              </a:rPr>
              <a:t>Address</a:t>
            </a:r>
            <a:r>
              <a:rPr lang="es-ES" sz="2000" b="1" i="1" dirty="0">
                <a:solidFill>
                  <a:srgbClr val="000099"/>
                </a:solidFill>
                <a:effectLst>
                  <a:outerShdw blurRad="38100" dist="38100" dir="2700000" algn="tl">
                    <a:srgbClr val="C0C0C0"/>
                  </a:outerShdw>
                </a:effectLst>
                <a:latin typeface="Arial" charset="0"/>
              </a:rPr>
              <a:t> = dirección de un grupo (clase D).</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Individuos libres de unirse o dejar el grupo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sin restricción en nº de miembros o nº de grupos.</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Enviar a un grupo de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no implica pertenencia a él.</a:t>
            </a:r>
          </a:p>
          <a:p>
            <a:pPr algn="just">
              <a:lnSpc>
                <a:spcPct val="80000"/>
              </a:lnSpc>
              <a:defRPr/>
            </a:pPr>
            <a:endParaRPr lang="es-ES" sz="2800" b="1" i="1" dirty="0">
              <a:solidFill>
                <a:srgbClr val="000099"/>
              </a:solidFill>
              <a:effectLst>
                <a:outerShdw blurRad="38100" dist="38100" dir="2700000" algn="tl">
                  <a:srgbClr val="C0C0C0"/>
                </a:outerShdw>
              </a:effectLst>
              <a:latin typeface="Arial" charset="0"/>
            </a:endParaRPr>
          </a:p>
        </p:txBody>
      </p:sp>
      <p:grpSp>
        <p:nvGrpSpPr>
          <p:cNvPr id="2" name="1 Grupo"/>
          <p:cNvGrpSpPr/>
          <p:nvPr/>
        </p:nvGrpSpPr>
        <p:grpSpPr>
          <a:xfrm>
            <a:off x="3132138" y="5805488"/>
            <a:ext cx="5761037" cy="803275"/>
            <a:chOff x="3132138" y="5805488"/>
            <a:chExt cx="5761037" cy="803275"/>
          </a:xfrm>
        </p:grpSpPr>
        <p:pic>
          <p:nvPicPr>
            <p:cNvPr id="26628" name="Picture 4"/>
            <p:cNvPicPr>
              <a:picLocks noChangeAspect="1" noChangeArrowheads="1"/>
            </p:cNvPicPr>
            <p:nvPr/>
          </p:nvPicPr>
          <p:blipFill>
            <a:blip r:embed="rId2" cstate="print"/>
            <a:srcRect/>
            <a:stretch>
              <a:fillRect/>
            </a:stretch>
          </p:blipFill>
          <p:spPr bwMode="auto">
            <a:xfrm>
              <a:off x="6084888" y="5805488"/>
              <a:ext cx="2808287" cy="80327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
          <p:nvSpPr>
            <p:cNvPr id="26629" name="AutoShape 5"/>
            <p:cNvSpPr>
              <a:spLocks noChangeArrowheads="1"/>
            </p:cNvSpPr>
            <p:nvPr/>
          </p:nvSpPr>
          <p:spPr bwMode="auto">
            <a:xfrm>
              <a:off x="3132138" y="6021388"/>
              <a:ext cx="2592387" cy="5032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lumMod val="20000"/>
                <a:lumOff val="80000"/>
              </a:schemeClr>
            </a:solidFill>
            <a:ln w="76200" algn="ctr">
              <a:solidFill>
                <a:srgbClr val="0000FF"/>
              </a:solidFill>
              <a:miter lim="800000"/>
              <a:headEnd/>
              <a:tailEnd/>
            </a:ln>
          </p:spPr>
          <p:txBody>
            <a:bodyPr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circle(in)">
                                      <p:cBhvr>
                                        <p:cTn id="7" dur="20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3427">
                                            <p:bg/>
                                          </p:spTgt>
                                        </p:tgtEl>
                                        <p:attrNameLst>
                                          <p:attrName>style.visibility</p:attrName>
                                        </p:attrNameLst>
                                      </p:cBhvr>
                                      <p:to>
                                        <p:strVal val="visible"/>
                                      </p:to>
                                    </p:set>
                                    <p:animEffect transition="in" filter="circle(in)">
                                      <p:cBhvr>
                                        <p:cTn id="12" dur="2000"/>
                                        <p:tgtEl>
                                          <p:spTgt spid="103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3427">
                                            <p:txEl>
                                              <p:pRg st="0" end="0"/>
                                            </p:txEl>
                                          </p:spTgt>
                                        </p:tgtEl>
                                        <p:attrNameLst>
                                          <p:attrName>style.visibility</p:attrName>
                                        </p:attrNameLst>
                                      </p:cBhvr>
                                      <p:to>
                                        <p:strVal val="visible"/>
                                      </p:to>
                                    </p:set>
                                    <p:animEffect transition="in" filter="circle(in)">
                                      <p:cBhvr>
                                        <p:cTn id="17" dur="2000"/>
                                        <p:tgtEl>
                                          <p:spTgt spid="103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3427">
                                            <p:txEl>
                                              <p:pRg st="1" end="1"/>
                                            </p:txEl>
                                          </p:spTgt>
                                        </p:tgtEl>
                                        <p:attrNameLst>
                                          <p:attrName>style.visibility</p:attrName>
                                        </p:attrNameLst>
                                      </p:cBhvr>
                                      <p:to>
                                        <p:strVal val="visible"/>
                                      </p:to>
                                    </p:set>
                                    <p:animEffect transition="in" filter="circle(in)">
                                      <p:cBhvr>
                                        <p:cTn id="22" dur="2000"/>
                                        <p:tgtEl>
                                          <p:spTgt spid="1034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3427">
                                            <p:txEl>
                                              <p:pRg st="2" end="2"/>
                                            </p:txEl>
                                          </p:spTgt>
                                        </p:tgtEl>
                                        <p:attrNameLst>
                                          <p:attrName>style.visibility</p:attrName>
                                        </p:attrNameLst>
                                      </p:cBhvr>
                                      <p:to>
                                        <p:strVal val="visible"/>
                                      </p:to>
                                    </p:set>
                                    <p:animEffect transition="in" filter="circle(in)">
                                      <p:cBhvr>
                                        <p:cTn id="25" dur="2000"/>
                                        <p:tgtEl>
                                          <p:spTgt spid="1034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3427">
                                            <p:txEl>
                                              <p:pRg st="3" end="3"/>
                                            </p:txEl>
                                          </p:spTgt>
                                        </p:tgtEl>
                                        <p:attrNameLst>
                                          <p:attrName>style.visibility</p:attrName>
                                        </p:attrNameLst>
                                      </p:cBhvr>
                                      <p:to>
                                        <p:strVal val="visible"/>
                                      </p:to>
                                    </p:set>
                                    <p:animEffect transition="in" filter="circle(in)">
                                      <p:cBhvr>
                                        <p:cTn id="28" dur="2000"/>
                                        <p:tgtEl>
                                          <p:spTgt spid="10342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3427">
                                            <p:txEl>
                                              <p:pRg st="4" end="4"/>
                                            </p:txEl>
                                          </p:spTgt>
                                        </p:tgtEl>
                                        <p:attrNameLst>
                                          <p:attrName>style.visibility</p:attrName>
                                        </p:attrNameLst>
                                      </p:cBhvr>
                                      <p:to>
                                        <p:strVal val="visible"/>
                                      </p:to>
                                    </p:set>
                                    <p:animEffect transition="in" filter="circle(in)">
                                      <p:cBhvr>
                                        <p:cTn id="33" dur="2000"/>
                                        <p:tgtEl>
                                          <p:spTgt spid="10342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03427">
                                            <p:txEl>
                                              <p:pRg st="5" end="5"/>
                                            </p:txEl>
                                          </p:spTgt>
                                        </p:tgtEl>
                                        <p:attrNameLst>
                                          <p:attrName>style.visibility</p:attrName>
                                        </p:attrNameLst>
                                      </p:cBhvr>
                                      <p:to>
                                        <p:strVal val="visible"/>
                                      </p:to>
                                    </p:set>
                                    <p:animEffect transition="in" filter="circle(in)">
                                      <p:cBhvr>
                                        <p:cTn id="38" dur="2000"/>
                                        <p:tgtEl>
                                          <p:spTgt spid="10342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heel(1)">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285750" y="357188"/>
            <a:ext cx="8534400" cy="1500187"/>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a:solidFill>
                  <a:srgbClr val="000099"/>
                </a:solidFill>
                <a:effectLst>
                  <a:outerShdw blurRad="38100" dist="38100" dir="2700000" algn="tl">
                    <a:srgbClr val="000000">
                      <a:alpha val="43137"/>
                    </a:srgbClr>
                  </a:outerShdw>
                </a:effectLst>
                <a:latin typeface="Arial" charset="0"/>
              </a:rPr>
              <a:t>Protocolo de Internet Versión 6</a:t>
            </a:r>
            <a:br>
              <a:rPr lang="es-ES_tradnl" sz="3600" b="1" i="1" dirty="0">
                <a:solidFill>
                  <a:srgbClr val="000099"/>
                </a:solidFill>
                <a:effectLst>
                  <a:outerShdw blurRad="38100" dist="38100" dir="2700000" algn="tl">
                    <a:srgbClr val="000000">
                      <a:alpha val="43137"/>
                    </a:srgbClr>
                  </a:outerShdw>
                </a:effectLst>
                <a:latin typeface="Arial" charset="0"/>
              </a:rPr>
            </a:br>
            <a:r>
              <a:rPr lang="es-ES_tradnl" sz="3600" b="1" i="1" dirty="0">
                <a:solidFill>
                  <a:srgbClr val="000099"/>
                </a:solidFill>
                <a:effectLst>
                  <a:outerShdw blurRad="38100" dist="38100" dir="2700000" algn="tl">
                    <a:srgbClr val="000000">
                      <a:alpha val="43137"/>
                    </a:srgbClr>
                  </a:outerShdw>
                </a:effectLst>
                <a:latin typeface="Arial" charset="0"/>
              </a:rPr>
              <a:t>Ipv6</a:t>
            </a:r>
          </a:p>
        </p:txBody>
      </p:sp>
      <p:sp>
        <p:nvSpPr>
          <p:cNvPr id="695299" name="Rectangle 3"/>
          <p:cNvSpPr>
            <a:spLocks noGrp="1" noChangeArrowheads="1"/>
          </p:cNvSpPr>
          <p:nvPr>
            <p:ph idx="1"/>
          </p:nvPr>
        </p:nvSpPr>
        <p:spPr>
          <a:xfrm>
            <a:off x="500063" y="2286000"/>
            <a:ext cx="8358187" cy="3692525"/>
          </a:xfrm>
          <a:solidFill>
            <a:schemeClr val="hlink"/>
          </a:solidFill>
          <a:ln w="57150">
            <a:solidFill>
              <a:schemeClr val="accent6">
                <a:lumMod val="75000"/>
              </a:schemeClr>
            </a:solidFill>
          </a:ln>
        </p:spPr>
        <p:txBody>
          <a:bodyPr>
            <a:spAutoFit/>
          </a:bodyPr>
          <a:lstStyle/>
          <a:p>
            <a:pPr algn="ctr" eaLnBrk="1" hangingPunct="1">
              <a:spcBef>
                <a:spcPct val="0"/>
              </a:spcBef>
              <a:buFontTx/>
              <a:buNone/>
              <a:defRPr/>
            </a:pPr>
            <a:r>
              <a:rPr lang="es-ES_tradnl" sz="5400" b="1" i="1" kern="1200" dirty="0">
                <a:solidFill>
                  <a:schemeClr val="accent2">
                    <a:lumMod val="75000"/>
                  </a:schemeClr>
                </a:solidFill>
                <a:effectLst>
                  <a:outerShdw blurRad="38100" dist="38100" dir="2700000" algn="tl">
                    <a:srgbClr val="FFFFFF"/>
                  </a:outerShdw>
                </a:effectLst>
                <a:latin typeface="Arial" charset="0"/>
              </a:rPr>
              <a:t>Direccionamiento</a:t>
            </a:r>
            <a:r>
              <a:rPr lang="es-ES_tradnl" sz="3600" b="1" i="1" kern="1200" dirty="0">
                <a:solidFill>
                  <a:schemeClr val="accent2">
                    <a:lumMod val="75000"/>
                  </a:schemeClr>
                </a:solidFill>
                <a:effectLst>
                  <a:outerShdw blurRad="38100" dist="38100" dir="2700000" algn="tl">
                    <a:srgbClr val="FFFFFF"/>
                  </a:outerShdw>
                </a:effectLst>
                <a:latin typeface="Arial" charset="0"/>
              </a:rPr>
              <a:t> </a:t>
            </a:r>
          </a:p>
          <a:p>
            <a:pPr algn="ctr" eaLnBrk="1" hangingPunct="1">
              <a:spcBef>
                <a:spcPct val="0"/>
              </a:spcBef>
              <a:buFontTx/>
              <a:buNone/>
              <a:defRPr/>
            </a:pPr>
            <a:endParaRPr lang="es-ES_tradnl" sz="3600" b="1" i="1" kern="1200" dirty="0">
              <a:solidFill>
                <a:schemeClr val="accent2">
                  <a:lumMod val="75000"/>
                </a:schemeClr>
              </a:solidFill>
              <a:effectLst>
                <a:outerShdw blurRad="38100" dist="38100" dir="2700000" algn="tl">
                  <a:srgbClr val="FFFFFF"/>
                </a:outerShdw>
              </a:effectLst>
              <a:latin typeface="Arial" charset="0"/>
            </a:endParaRP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UNITRANSMISIÓN (UNICAST)</a:t>
            </a: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MONODISTRIBUCIÓN(ANYCAST)</a:t>
            </a: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MULTITRANSMISIÓN(MULTICAST)</a:t>
            </a:r>
          </a:p>
          <a:p>
            <a:pPr algn="ctr" eaLnBrk="1" hangingPunct="1">
              <a:spcBef>
                <a:spcPct val="0"/>
              </a:spcBef>
              <a:defRPr/>
            </a:pPr>
            <a:endParaRPr lang="es-ES_tradnl" sz="3600" b="1" i="1" kern="1200"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95299">
                                            <p:bg/>
                                          </p:spTgt>
                                        </p:tgtEl>
                                        <p:attrNameLst>
                                          <p:attrName>style.visibility</p:attrName>
                                        </p:attrNameLst>
                                      </p:cBhvr>
                                      <p:to>
                                        <p:strVal val="visible"/>
                                      </p:to>
                                    </p:set>
                                    <p:animEffect transition="in" filter="circle(in)">
                                      <p:cBhvr>
                                        <p:cTn id="11" dur="2000"/>
                                        <p:tgtEl>
                                          <p:spTgt spid="69529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95299">
                                            <p:txEl>
                                              <p:pRg st="0" end="0"/>
                                            </p:txEl>
                                          </p:spTgt>
                                        </p:tgtEl>
                                        <p:attrNameLst>
                                          <p:attrName>style.visibility</p:attrName>
                                        </p:attrNameLst>
                                      </p:cBhvr>
                                      <p:to>
                                        <p:strVal val="visible"/>
                                      </p:to>
                                    </p:set>
                                    <p:animEffect transition="in" filter="circle(in)">
                                      <p:cBhvr>
                                        <p:cTn id="16" dur="2000"/>
                                        <p:tgtEl>
                                          <p:spTgt spid="69529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95299">
                                            <p:txEl>
                                              <p:pRg st="2" end="2"/>
                                            </p:txEl>
                                          </p:spTgt>
                                        </p:tgtEl>
                                        <p:attrNameLst>
                                          <p:attrName>style.visibility</p:attrName>
                                        </p:attrNameLst>
                                      </p:cBhvr>
                                      <p:to>
                                        <p:strVal val="visible"/>
                                      </p:to>
                                    </p:set>
                                    <p:animEffect transition="in" filter="circle(in)">
                                      <p:cBhvr>
                                        <p:cTn id="21" dur="2000"/>
                                        <p:tgtEl>
                                          <p:spTgt spid="69529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695299">
                                            <p:txEl>
                                              <p:pRg st="3" end="3"/>
                                            </p:txEl>
                                          </p:spTgt>
                                        </p:tgtEl>
                                        <p:attrNameLst>
                                          <p:attrName>style.visibility</p:attrName>
                                        </p:attrNameLst>
                                      </p:cBhvr>
                                      <p:to>
                                        <p:strVal val="visible"/>
                                      </p:to>
                                    </p:set>
                                    <p:animEffect transition="in" filter="circle(in)">
                                      <p:cBhvr>
                                        <p:cTn id="26" dur="2000"/>
                                        <p:tgtEl>
                                          <p:spTgt spid="6952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95299">
                                            <p:txEl>
                                              <p:pRg st="4" end="4"/>
                                            </p:txEl>
                                          </p:spTgt>
                                        </p:tgtEl>
                                        <p:attrNameLst>
                                          <p:attrName>style.visibility</p:attrName>
                                        </p:attrNameLst>
                                      </p:cBhvr>
                                      <p:to>
                                        <p:strVal val="visible"/>
                                      </p:to>
                                    </p:set>
                                    <p:animEffect transition="in" filter="circle(in)">
                                      <p:cBhvr>
                                        <p:cTn id="31" dur="2000"/>
                                        <p:tgtEl>
                                          <p:spTgt spid="69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69529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11560" y="260648"/>
            <a:ext cx="7993062" cy="1143000"/>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a:solidFill>
                  <a:srgbClr val="000099"/>
                </a:solidFill>
                <a:effectLst>
                  <a:outerShdw blurRad="38100" dist="38100" dir="2700000" algn="tl">
                    <a:srgbClr val="000000"/>
                  </a:outerShdw>
                </a:effectLst>
                <a:latin typeface="Arial" charset="0"/>
              </a:rPr>
              <a:t>Protocolo de Internet Versión 6</a:t>
            </a:r>
            <a:br>
              <a:rPr lang="es-ES_tradnl" sz="3600" b="1" i="1" dirty="0">
                <a:solidFill>
                  <a:srgbClr val="000099"/>
                </a:solidFill>
                <a:effectLst>
                  <a:outerShdw blurRad="38100" dist="38100" dir="2700000" algn="tl">
                    <a:srgbClr val="000000"/>
                  </a:outerShdw>
                </a:effectLst>
                <a:latin typeface="Arial" charset="0"/>
              </a:rPr>
            </a:br>
            <a:r>
              <a:rPr lang="es-ES_tradnl" sz="3600" b="1" i="1" dirty="0">
                <a:solidFill>
                  <a:srgbClr val="000099"/>
                </a:solidFill>
                <a:effectLst>
                  <a:outerShdw blurRad="38100" dist="38100" dir="2700000" algn="tl">
                    <a:srgbClr val="000000"/>
                  </a:outerShdw>
                </a:effectLst>
                <a:latin typeface="Arial" charset="0"/>
              </a:rPr>
              <a:t> </a:t>
            </a:r>
            <a:r>
              <a:rPr lang="es-ES_tradnl" sz="2400" b="1" i="1" dirty="0">
                <a:solidFill>
                  <a:srgbClr val="000099"/>
                </a:solidFill>
                <a:effectLst>
                  <a:outerShdw blurRad="38100" dist="38100" dir="2700000" algn="tl">
                    <a:srgbClr val="000000"/>
                  </a:outerShdw>
                </a:effectLst>
                <a:latin typeface="Arial" charset="0"/>
              </a:rPr>
              <a:t>Direccionamiento  UNITRANSMISIÓN (UNICAST)</a:t>
            </a:r>
            <a:r>
              <a:rPr lang="es-ES_tradnl" sz="3600" b="1" i="1" dirty="0">
                <a:solidFill>
                  <a:srgbClr val="000099"/>
                </a:solidFill>
                <a:effectLst>
                  <a:outerShdw blurRad="38100" dist="38100" dir="2700000" algn="tl">
                    <a:srgbClr val="000000"/>
                  </a:outerShdw>
                </a:effectLst>
                <a:latin typeface="Arial" charset="0"/>
              </a:rPr>
              <a:t> </a:t>
            </a:r>
          </a:p>
        </p:txBody>
      </p:sp>
      <p:sp>
        <p:nvSpPr>
          <p:cNvPr id="84996" name="Rectangle 4"/>
          <p:cNvSpPr>
            <a:spLocks noGrp="1" noChangeArrowheads="1"/>
          </p:cNvSpPr>
          <p:nvPr>
            <p:ph type="body" idx="1"/>
          </p:nvPr>
        </p:nvSpPr>
        <p:spPr>
          <a:xfrm>
            <a:off x="736034" y="1484784"/>
            <a:ext cx="8062913" cy="3032125"/>
          </a:xfrm>
          <a:solidFill>
            <a:schemeClr val="hlink"/>
          </a:solidFill>
          <a:ln w="76200" cap="flat" algn="ctr">
            <a:solidFill>
              <a:srgbClr val="262699"/>
            </a:solidFill>
          </a:ln>
        </p:spPr>
        <p:txBody>
          <a:bodyPr/>
          <a:lstStyle/>
          <a:p>
            <a:pPr>
              <a:defRPr/>
            </a:pPr>
            <a:r>
              <a:rPr lang="es-MX" b="1" i="1" dirty="0">
                <a:effectLst>
                  <a:outerShdw blurRad="38100" dist="38100" dir="2700000" algn="tl">
                    <a:srgbClr val="FFFFFF"/>
                  </a:outerShdw>
                </a:effectLst>
                <a:latin typeface="Arial" charset="0"/>
              </a:rPr>
              <a:t>Un Identificador para una Interfaz Individual. </a:t>
            </a:r>
          </a:p>
          <a:p>
            <a:pPr>
              <a:defRPr/>
            </a:pPr>
            <a:r>
              <a:rPr lang="es-MX" b="1" i="1" dirty="0">
                <a:effectLst>
                  <a:outerShdw blurRad="38100" dist="38100" dir="2700000" algn="tl">
                    <a:srgbClr val="FFFFFF"/>
                  </a:outerShdw>
                </a:effectLst>
                <a:latin typeface="Arial" charset="0"/>
              </a:rPr>
              <a:t>El Paquete se entrega a la Interfaz identificada solo por esa dirección.</a:t>
            </a:r>
          </a:p>
          <a:p>
            <a:pPr>
              <a:defRPr/>
            </a:pPr>
            <a:r>
              <a:rPr lang="es-MX" b="1" i="1" dirty="0">
                <a:effectLst>
                  <a:outerShdw blurRad="38100" dist="38100" dir="2700000" algn="tl">
                    <a:srgbClr val="FFFFFF"/>
                  </a:outerShdw>
                </a:effectLst>
                <a:latin typeface="Arial" charset="0"/>
              </a:rPr>
              <a:t>Es equivalente a las Direcciones IPv4.  </a:t>
            </a:r>
            <a:endParaRPr lang="es-ES" b="1" i="1" dirty="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323528" y="2492896"/>
            <a:ext cx="8820472" cy="4032448"/>
          </a:xfrm>
          <a:prstGeom prst="rect">
            <a:avLst/>
          </a:prstGeom>
          <a:noFill/>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circle(in)">
                                      <p:cBhvr>
                                        <p:cTn id="7" dur="20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4996">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8499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395536" y="0"/>
            <a:ext cx="8497639" cy="1368425"/>
          </a:xfrm>
          <a:solidFill>
            <a:schemeClr val="hlink"/>
          </a:solidFill>
          <a:ln w="76200" cap="flat" algn="ctr">
            <a:solidFill>
              <a:schemeClr val="accent2"/>
            </a:solidFill>
          </a:ln>
        </p:spPr>
        <p:txBody>
          <a:bodyPr anchor="t"/>
          <a:lstStyle/>
          <a:p>
            <a:pPr marL="342900" indent="-342900">
              <a:spcBef>
                <a:spcPct val="20000"/>
              </a:spcBef>
              <a:defRPr/>
            </a:pPr>
            <a:r>
              <a:rPr lang="es-ES_tradnl" sz="4000" b="1" i="1">
                <a:solidFill>
                  <a:srgbClr val="000099"/>
                </a:solidFill>
                <a:effectLst>
                  <a:outerShdw blurRad="38100" dist="38100" dir="2700000" algn="tl">
                    <a:srgbClr val="000000"/>
                  </a:outerShdw>
                </a:effectLst>
                <a:latin typeface="Arial" charset="0"/>
              </a:rPr>
              <a:t>Protocolo de Internet Versión 6</a:t>
            </a:r>
            <a:br>
              <a:rPr lang="es-ES_tradnl" sz="4000" b="1" i="1">
                <a:solidFill>
                  <a:srgbClr val="000099"/>
                </a:solidFill>
                <a:effectLst>
                  <a:outerShdw blurRad="38100" dist="38100" dir="2700000" algn="tl">
                    <a:srgbClr val="000000"/>
                  </a:outerShdw>
                </a:effectLst>
                <a:latin typeface="Arial" charset="0"/>
              </a:rPr>
            </a:br>
            <a:r>
              <a:rPr lang="es-ES_tradnl" sz="2800" b="1" i="1">
                <a:solidFill>
                  <a:srgbClr val="000099"/>
                </a:solidFill>
                <a:effectLst>
                  <a:outerShdw blurRad="38100" dist="38100" dir="2700000" algn="tl">
                    <a:srgbClr val="000000"/>
                  </a:outerShdw>
                </a:effectLst>
                <a:latin typeface="Arial" charset="0"/>
              </a:rPr>
              <a:t> </a:t>
            </a:r>
            <a:r>
              <a:rPr lang="es-ES_tradnl" sz="2400" b="1" i="1">
                <a:solidFill>
                  <a:srgbClr val="000099"/>
                </a:solidFill>
                <a:effectLst>
                  <a:outerShdw blurRad="38100" dist="38100" dir="2700000" algn="tl">
                    <a:srgbClr val="000000"/>
                  </a:outerShdw>
                </a:effectLst>
                <a:latin typeface="Arial" charset="0"/>
              </a:rPr>
              <a:t>Direccionamiento  Monodistribución (ANYCAST)</a:t>
            </a:r>
            <a:r>
              <a:rPr lang="es-ES_tradnl" sz="4000" b="1" i="1">
                <a:solidFill>
                  <a:srgbClr val="000099"/>
                </a:solidFill>
                <a:effectLst>
                  <a:outerShdw blurRad="38100" dist="38100" dir="2700000" algn="tl">
                    <a:srgbClr val="000000"/>
                  </a:outerShdw>
                </a:effectLst>
                <a:latin typeface="Arial" charset="0"/>
              </a:rPr>
              <a:t> </a:t>
            </a:r>
          </a:p>
        </p:txBody>
      </p:sp>
      <p:sp>
        <p:nvSpPr>
          <p:cNvPr id="92163" name="Rectangle 3"/>
          <p:cNvSpPr>
            <a:spLocks noGrp="1" noChangeArrowheads="1"/>
          </p:cNvSpPr>
          <p:nvPr>
            <p:ph type="body" idx="1"/>
          </p:nvPr>
        </p:nvSpPr>
        <p:spPr>
          <a:xfrm>
            <a:off x="250825" y="1557338"/>
            <a:ext cx="8642350" cy="5040312"/>
          </a:xfrm>
          <a:solidFill>
            <a:schemeClr val="hlink"/>
          </a:solidFill>
          <a:ln w="76200" cap="flat" algn="ctr">
            <a:solidFill>
              <a:srgbClr val="262699"/>
            </a:solidFill>
          </a:ln>
        </p:spPr>
        <p:txBody>
          <a:bodyPr/>
          <a:lstStyle/>
          <a:p>
            <a:pPr algn="just">
              <a:defRPr/>
            </a:pPr>
            <a:r>
              <a:rPr lang="es-MX" sz="2800" b="1" i="1">
                <a:solidFill>
                  <a:schemeClr val="accent2">
                    <a:lumMod val="75000"/>
                  </a:schemeClr>
                </a:solidFill>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a:solidFill>
                  <a:schemeClr val="accent2">
                    <a:lumMod val="75000"/>
                  </a:schemeClr>
                </a:solidFill>
                <a:effectLst>
                  <a:outerShdw blurRad="38100" dist="38100" dir="2700000" algn="tl">
                    <a:srgbClr val="FFFFFF"/>
                  </a:outerShdw>
                </a:effectLst>
                <a:latin typeface="Arial" charset="0"/>
              </a:rPr>
              <a:t>El Paquete se entrega a una de las Interfaces identificadas por esa Dirección. (La mas Cercana de acuerdo al protocolo de encaminamiento).</a:t>
            </a:r>
          </a:p>
          <a:p>
            <a:pPr algn="just">
              <a:defRPr/>
            </a:pPr>
            <a:r>
              <a:rPr lang="es-MX" sz="2800" b="1" i="1">
                <a:solidFill>
                  <a:schemeClr val="accent2">
                    <a:lumMod val="75000"/>
                  </a:schemeClr>
                </a:solidFill>
                <a:effectLst>
                  <a:outerShdw blurRad="38100" dist="38100" dir="2700000" algn="tl">
                    <a:srgbClr val="FFFFFF"/>
                  </a:outerShdw>
                </a:effectLst>
                <a:latin typeface="Arial" charset="0"/>
              </a:rPr>
              <a:t>Permite crear ámbitos de Redundancia para que varias maquinas se ocupen del mismo tráfico según una secuencia determinada (Routing). </a:t>
            </a:r>
            <a:endParaRPr lang="es-ES" sz="28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 calcmode="lin" valueType="num">
                                      <p:cBhvr>
                                        <p:cTn id="7" dur="1000" fill="hold"/>
                                        <p:tgtEl>
                                          <p:spTgt spid="695298"/>
                                        </p:tgtEl>
                                        <p:attrNameLst>
                                          <p:attrName>ppt_w</p:attrName>
                                        </p:attrNameLst>
                                      </p:cBhvr>
                                      <p:tavLst>
                                        <p:tav tm="0">
                                          <p:val>
                                            <p:fltVal val="0"/>
                                          </p:val>
                                        </p:tav>
                                        <p:tav tm="100000">
                                          <p:val>
                                            <p:strVal val="#ppt_w"/>
                                          </p:val>
                                        </p:tav>
                                      </p:tavLst>
                                    </p:anim>
                                    <p:anim calcmode="lin" valueType="num">
                                      <p:cBhvr>
                                        <p:cTn id="8" dur="1000" fill="hold"/>
                                        <p:tgtEl>
                                          <p:spTgt spid="695298"/>
                                        </p:tgtEl>
                                        <p:attrNameLst>
                                          <p:attrName>ppt_h</p:attrName>
                                        </p:attrNameLst>
                                      </p:cBhvr>
                                      <p:tavLst>
                                        <p:tav tm="0">
                                          <p:val>
                                            <p:fltVal val="0"/>
                                          </p:val>
                                        </p:tav>
                                        <p:tav tm="100000">
                                          <p:val>
                                            <p:strVal val="#ppt_h"/>
                                          </p:val>
                                        </p:tav>
                                      </p:tavLst>
                                    </p:anim>
                                    <p:anim calcmode="lin" valueType="num">
                                      <p:cBhvr>
                                        <p:cTn id="9" dur="1000" fill="hold"/>
                                        <p:tgtEl>
                                          <p:spTgt spid="695298"/>
                                        </p:tgtEl>
                                        <p:attrNameLst>
                                          <p:attrName>style.rotation</p:attrName>
                                        </p:attrNameLst>
                                      </p:cBhvr>
                                      <p:tavLst>
                                        <p:tav tm="0">
                                          <p:val>
                                            <p:fltVal val="90"/>
                                          </p:val>
                                        </p:tav>
                                        <p:tav tm="100000">
                                          <p:val>
                                            <p:fltVal val="0"/>
                                          </p:val>
                                        </p:tav>
                                      </p:tavLst>
                                    </p:anim>
                                    <p:animEffect transition="in" filter="fade">
                                      <p:cBhvr>
                                        <p:cTn id="10" dur="1000"/>
                                        <p:tgtEl>
                                          <p:spTgt spid="69529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2163">
                                            <p:bg/>
                                          </p:spTgt>
                                        </p:tgtEl>
                                        <p:attrNameLst>
                                          <p:attrName>style.visibility</p:attrName>
                                        </p:attrNameLst>
                                      </p:cBhvr>
                                      <p:to>
                                        <p:strVal val="visible"/>
                                      </p:to>
                                    </p:set>
                                    <p:animEffect transition="in" filter="randombar(horizontal)">
                                      <p:cBhvr>
                                        <p:cTn id="15" dur="500"/>
                                        <p:tgtEl>
                                          <p:spTgt spid="92163">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2163">
                                            <p:txEl>
                                              <p:pRg st="0" end="0"/>
                                            </p:txEl>
                                          </p:spTgt>
                                        </p:tgtEl>
                                        <p:attrNameLst>
                                          <p:attrName>style.visibility</p:attrName>
                                        </p:attrNameLst>
                                      </p:cBhvr>
                                      <p:to>
                                        <p:strVal val="visible"/>
                                      </p:to>
                                    </p:set>
                                    <p:animEffect transition="in" filter="randombar(horizontal)">
                                      <p:cBhvr>
                                        <p:cTn id="20" dur="500"/>
                                        <p:tgtEl>
                                          <p:spTgt spid="9216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2163">
                                            <p:txEl>
                                              <p:pRg st="1" end="1"/>
                                            </p:txEl>
                                          </p:spTgt>
                                        </p:tgtEl>
                                        <p:attrNameLst>
                                          <p:attrName>style.visibility</p:attrName>
                                        </p:attrNameLst>
                                      </p:cBhvr>
                                      <p:to>
                                        <p:strVal val="visible"/>
                                      </p:to>
                                    </p:set>
                                    <p:animEffect transition="in" filter="randombar(horizontal)">
                                      <p:cBhvr>
                                        <p:cTn id="25" dur="500"/>
                                        <p:tgtEl>
                                          <p:spTgt spid="921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2163">
                                            <p:txEl>
                                              <p:pRg st="2" end="2"/>
                                            </p:txEl>
                                          </p:spTgt>
                                        </p:tgtEl>
                                        <p:attrNameLst>
                                          <p:attrName>style.visibility</p:attrName>
                                        </p:attrNameLst>
                                      </p:cBhvr>
                                      <p:to>
                                        <p:strVal val="visible"/>
                                      </p:to>
                                    </p:set>
                                    <p:animEffect transition="in" filter="randombar(horizontal)">
                                      <p:cBhvr>
                                        <p:cTn id="30"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9216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84213" y="260350"/>
            <a:ext cx="8208962" cy="1295400"/>
          </a:xfrm>
          <a:solidFill>
            <a:schemeClr val="hlink"/>
          </a:solidFill>
          <a:ln w="76200" cap="flat" algn="ctr">
            <a:solidFill>
              <a:schemeClr val="accent2"/>
            </a:solidFill>
          </a:ln>
        </p:spPr>
        <p:txBody>
          <a:bodyPr anchor="t"/>
          <a:lstStyle/>
          <a:p>
            <a:pPr marL="342900" indent="-342900">
              <a:spcBef>
                <a:spcPct val="20000"/>
              </a:spcBef>
              <a:defRPr/>
            </a:pPr>
            <a:r>
              <a:rPr lang="es-ES_tradnl" sz="4000" b="1" i="1" dirty="0">
                <a:solidFill>
                  <a:srgbClr val="000099"/>
                </a:solidFill>
                <a:effectLst>
                  <a:outerShdw blurRad="38100" dist="38100" dir="2700000" algn="tl">
                    <a:srgbClr val="000000"/>
                  </a:outerShdw>
                </a:effectLst>
                <a:latin typeface="Arial" charset="0"/>
              </a:rPr>
              <a:t>Protocolo de Internet Versión 6</a:t>
            </a:r>
            <a:br>
              <a:rPr lang="es-ES_tradnl" sz="4000" b="1" i="1" dirty="0">
                <a:solidFill>
                  <a:srgbClr val="000099"/>
                </a:solidFill>
                <a:effectLst>
                  <a:outerShdw blurRad="38100" dist="38100" dir="2700000" algn="tl">
                    <a:srgbClr val="000000"/>
                  </a:outerShdw>
                </a:effectLst>
                <a:latin typeface="Arial" charset="0"/>
              </a:rPr>
            </a:br>
            <a:r>
              <a:rPr lang="es-ES_tradnl" sz="4000" b="1" i="1" dirty="0">
                <a:solidFill>
                  <a:srgbClr val="000099"/>
                </a:solidFill>
                <a:effectLst>
                  <a:outerShdw blurRad="38100" dist="38100" dir="2700000" algn="tl">
                    <a:srgbClr val="000000"/>
                  </a:outerShdw>
                </a:effectLst>
                <a:latin typeface="Arial" charset="0"/>
              </a:rPr>
              <a:t> </a:t>
            </a:r>
            <a:r>
              <a:rPr lang="es-ES_tradnl" sz="2000" b="1" i="1" dirty="0">
                <a:solidFill>
                  <a:srgbClr val="000099"/>
                </a:solidFill>
                <a:effectLst>
                  <a:outerShdw blurRad="38100" dist="38100" dir="2700000" algn="tl">
                    <a:srgbClr val="000000"/>
                  </a:outerShdw>
                </a:effectLst>
                <a:latin typeface="Arial" charset="0"/>
              </a:rPr>
              <a:t>Direccionamiento  MULTITRANSMISIÓN (MULTICAST)</a:t>
            </a:r>
            <a:r>
              <a:rPr lang="es-ES_tradnl" sz="4000" b="1" i="1" dirty="0">
                <a:solidFill>
                  <a:srgbClr val="000099"/>
                </a:solidFill>
                <a:effectLst>
                  <a:outerShdw blurRad="38100" dist="38100" dir="2700000" algn="tl">
                    <a:srgbClr val="000000"/>
                  </a:outerShdw>
                </a:effectLst>
                <a:latin typeface="Arial" charset="0"/>
              </a:rPr>
              <a:t> </a:t>
            </a:r>
          </a:p>
        </p:txBody>
      </p:sp>
      <p:sp>
        <p:nvSpPr>
          <p:cNvPr id="94211" name="Rectangle 3"/>
          <p:cNvSpPr>
            <a:spLocks noGrp="1" noChangeArrowheads="1"/>
          </p:cNvSpPr>
          <p:nvPr>
            <p:ph type="body" idx="1"/>
          </p:nvPr>
        </p:nvSpPr>
        <p:spPr>
          <a:xfrm>
            <a:off x="395288" y="1773238"/>
            <a:ext cx="8424862" cy="4535487"/>
          </a:xfrm>
          <a:solidFill>
            <a:schemeClr val="hlink"/>
          </a:solidFill>
          <a:ln w="76200" cap="flat" algn="ctr">
            <a:solidFill>
              <a:srgbClr val="262699"/>
            </a:solidFill>
          </a:ln>
        </p:spPr>
        <p:txBody>
          <a:bodyPr/>
          <a:lstStyle/>
          <a:p>
            <a:pPr algn="just">
              <a:defRPr/>
            </a:pPr>
            <a:r>
              <a:rPr lang="es-MX" sz="2800" b="1" i="1" dirty="0">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dirty="0">
                <a:effectLst>
                  <a:outerShdw blurRad="38100" dist="38100" dir="2700000" algn="tl">
                    <a:srgbClr val="FFFFFF"/>
                  </a:outerShdw>
                </a:effectLst>
                <a:latin typeface="Arial" charset="0"/>
              </a:rPr>
              <a:t>El paquete es enviado a una dirección de </a:t>
            </a:r>
            <a:r>
              <a:rPr lang="es-MX" sz="2800" b="1" i="1" dirty="0" err="1">
                <a:effectLst>
                  <a:outerShdw blurRad="38100" dist="38100" dir="2700000" algn="tl">
                    <a:srgbClr val="FFFFFF"/>
                  </a:outerShdw>
                </a:effectLst>
                <a:latin typeface="Arial" charset="0"/>
              </a:rPr>
              <a:t>multidistribución</a:t>
            </a:r>
            <a:r>
              <a:rPr lang="es-MX" sz="2800" b="1" i="1" dirty="0">
                <a:effectLst>
                  <a:outerShdw blurRad="38100" dist="38100" dir="2700000" algn="tl">
                    <a:srgbClr val="FFFFFF"/>
                  </a:outerShdw>
                </a:effectLst>
                <a:latin typeface="Arial" charset="0"/>
              </a:rPr>
              <a:t> se entrega a todas las interfaces identificadas por esa dirección.</a:t>
            </a:r>
          </a:p>
          <a:p>
            <a:pPr algn="just">
              <a:defRPr/>
            </a:pPr>
            <a:r>
              <a:rPr lang="es-MX" sz="2800" b="1" i="1" dirty="0">
                <a:effectLst>
                  <a:outerShdw blurRad="38100" dist="38100" dir="2700000" algn="tl">
                    <a:srgbClr val="FFFFFF"/>
                  </a:outerShdw>
                </a:effectLst>
                <a:latin typeface="Arial" charset="0"/>
              </a:rPr>
              <a:t>La misión de este tipo de paquete es evidente: aplicaciones de retransmisión múltiple. </a:t>
            </a:r>
            <a:endParaRPr lang="es-ES" sz="2800" b="1" i="1" dirty="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684213" y="3165140"/>
            <a:ext cx="7992243" cy="3384376"/>
          </a:xfrm>
          <a:prstGeom prst="rect">
            <a:avLst/>
          </a:prstGeom>
          <a:noFill/>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fade">
                                      <p:cBhvr>
                                        <p:cTn id="7" dur="5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4211">
                                            <p:bg/>
                                          </p:spTgt>
                                        </p:tgtEl>
                                        <p:attrNameLst>
                                          <p:attrName>style.visibility</p:attrName>
                                        </p:attrNameLst>
                                      </p:cBhvr>
                                      <p:to>
                                        <p:strVal val="visible"/>
                                      </p:to>
                                    </p:set>
                                    <p:animEffect transition="in" filter="circle(in)">
                                      <p:cBhvr>
                                        <p:cTn id="12" dur="2000"/>
                                        <p:tgtEl>
                                          <p:spTgt spid="942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4211">
                                            <p:txEl>
                                              <p:pRg st="0" end="0"/>
                                            </p:txEl>
                                          </p:spTgt>
                                        </p:tgtEl>
                                        <p:attrNameLst>
                                          <p:attrName>style.visibility</p:attrName>
                                        </p:attrNameLst>
                                      </p:cBhvr>
                                      <p:to>
                                        <p:strVal val="visible"/>
                                      </p:to>
                                    </p:set>
                                    <p:animEffect transition="in" filter="circle(in)">
                                      <p:cBhvr>
                                        <p:cTn id="17" dur="2000"/>
                                        <p:tgtEl>
                                          <p:spTgt spid="94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4211">
                                            <p:txEl>
                                              <p:pRg st="1" end="1"/>
                                            </p:txEl>
                                          </p:spTgt>
                                        </p:tgtEl>
                                        <p:attrNameLst>
                                          <p:attrName>style.visibility</p:attrName>
                                        </p:attrNameLst>
                                      </p:cBhvr>
                                      <p:to>
                                        <p:strVal val="visible"/>
                                      </p:to>
                                    </p:set>
                                    <p:animEffect transition="in" filter="circle(in)">
                                      <p:cBhvr>
                                        <p:cTn id="22" dur="2000"/>
                                        <p:tgtEl>
                                          <p:spTgt spid="942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4211">
                                            <p:txEl>
                                              <p:pRg st="2" end="2"/>
                                            </p:txEl>
                                          </p:spTgt>
                                        </p:tgtEl>
                                        <p:attrNameLst>
                                          <p:attrName>style.visibility</p:attrName>
                                        </p:attrNameLst>
                                      </p:cBhvr>
                                      <p:to>
                                        <p:strVal val="visible"/>
                                      </p:to>
                                    </p:set>
                                    <p:animEffect transition="in" filter="circle(in)">
                                      <p:cBhvr>
                                        <p:cTn id="27" dur="2000"/>
                                        <p:tgtEl>
                                          <p:spTgt spid="942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94211"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717033"/>
            <a:ext cx="9144000" cy="2906022"/>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chemeClr val="accent2">
                    <a:lumMod val="75000"/>
                  </a:schemeClr>
                </a:solidFill>
                <a:latin typeface="Arial" charset="0"/>
              </a:rPr>
              <a:t>Mg. PABLO ALEJANDRO LENA</a:t>
            </a:r>
          </a:p>
          <a:p>
            <a:pPr marL="0" indent="0" algn="ctr">
              <a:lnSpc>
                <a:spcPct val="90000"/>
              </a:lnSpc>
              <a:buFontTx/>
              <a:buNone/>
            </a:pPr>
            <a:r>
              <a:rPr lang="es-ES_tradnl" sz="2800" b="1" i="1" dirty="0">
                <a:solidFill>
                  <a:schemeClr val="accent2">
                    <a:lumMod val="75000"/>
                  </a:schemeClr>
                </a:solidFill>
                <a:latin typeface="Arial" charset="0"/>
              </a:rPr>
              <a:t>plena@unlam.edu.ar</a:t>
            </a:r>
          </a:p>
          <a:p>
            <a:pPr marL="0" indent="0" algn="ctr">
              <a:lnSpc>
                <a:spcPct val="90000"/>
              </a:lnSpc>
              <a:buFontTx/>
              <a:buNone/>
            </a:pPr>
            <a:r>
              <a:rPr lang="es-ES_tradnl" sz="2800" b="1" i="1" dirty="0">
                <a:solidFill>
                  <a:schemeClr val="accent2">
                    <a:lumMod val="75000"/>
                  </a:schemeClr>
                </a:solidFill>
                <a:latin typeface="Arial" charset="0"/>
              </a:rPr>
              <a:t>legacena@gmail.com </a:t>
            </a:r>
          </a:p>
          <a:p>
            <a:pPr marL="0" indent="0" algn="ctr">
              <a:lnSpc>
                <a:spcPct val="90000"/>
              </a:lnSpc>
              <a:buNone/>
            </a:pPr>
            <a:r>
              <a:rPr lang="es-ES" sz="2800" b="1" i="1" dirty="0">
                <a:solidFill>
                  <a:schemeClr val="accent2">
                    <a:lumMod val="75000"/>
                  </a:schemeClr>
                </a:solidFill>
                <a:latin typeface="Arial" charset="0"/>
              </a:rPr>
              <a:t>Ing. MARIO KRAJNIK</a:t>
            </a:r>
          </a:p>
          <a:p>
            <a:pPr marL="0" indent="0" algn="ctr">
              <a:lnSpc>
                <a:spcPct val="90000"/>
              </a:lnSpc>
              <a:buNone/>
            </a:pPr>
            <a:r>
              <a:rPr lang="es-ES" sz="2800" b="1" i="1" dirty="0">
                <a:solidFill>
                  <a:schemeClr val="accent2">
                    <a:lumMod val="75000"/>
                  </a:schemeClr>
                </a:solidFill>
                <a:latin typeface="Arial" charset="0"/>
              </a:rPr>
              <a:t>mariokrajnik@yahoo.com.ar </a:t>
            </a:r>
            <a:r>
              <a:rPr lang="es-ES_tradnl" sz="2800" b="1" i="1" dirty="0">
                <a:solidFill>
                  <a:schemeClr val="accent2">
                    <a:lumMod val="75000"/>
                  </a:schemeClr>
                </a:solidFill>
                <a:latin typeface="Arial" charset="0"/>
              </a:rPr>
              <a:t>                 </a:t>
            </a:r>
          </a:p>
          <a:p>
            <a:pPr marL="0" indent="0" algn="ctr">
              <a:lnSpc>
                <a:spcPct val="90000"/>
              </a:lnSpc>
              <a:buFontTx/>
              <a:buNone/>
            </a:pPr>
            <a:r>
              <a:rPr lang="es-AR" sz="3600" b="1" i="1" u="sng">
                <a:solidFill>
                  <a:schemeClr val="accent2">
                    <a:lumMod val="75000"/>
                  </a:schemeClr>
                </a:solidFill>
                <a:latin typeface="Arial" charset="0"/>
              </a:rPr>
              <a:t>2022</a:t>
            </a:r>
            <a:endParaRPr lang="es-AR" sz="3600" b="1" i="1" u="sng" dirty="0">
              <a:solidFill>
                <a:schemeClr val="accent2">
                  <a:lumMod val="75000"/>
                </a:schemeClr>
              </a:solidFill>
              <a:latin typeface="Arial" charset="0"/>
            </a:endParaRPr>
          </a:p>
        </p:txBody>
      </p:sp>
      <p:sp>
        <p:nvSpPr>
          <p:cNvPr id="5123" name="Rectangle 3"/>
          <p:cNvSpPr>
            <a:spLocks noGrp="1" noChangeArrowheads="1"/>
          </p:cNvSpPr>
          <p:nvPr>
            <p:ph type="ctrTitle" idx="4294967295"/>
          </p:nvPr>
        </p:nvSpPr>
        <p:spPr>
          <a:xfrm>
            <a:off x="395536" y="476672"/>
            <a:ext cx="8496300" cy="3024287"/>
          </a:xfrm>
          <a:prstGeom prst="rect">
            <a:avLst/>
          </a:prstGeom>
          <a:solidFill>
            <a:schemeClr val="accent2">
              <a:lumMod val="20000"/>
              <a:lumOff val="80000"/>
            </a:schemeClr>
          </a:solidFill>
          <a:ln w="76200" cap="flat" algn="ctr">
            <a:solidFill>
              <a:schemeClr val="accent2">
                <a:lumMod val="75000"/>
              </a:schemeClr>
            </a:solidFill>
          </a:ln>
        </p:spPr>
        <p:txBody>
          <a:bodyPr anchor="ctr"/>
          <a:lstStyle/>
          <a:p>
            <a:pPr lvl="0" eaLnBrk="1" hangingPunct="1">
              <a:lnSpc>
                <a:spcPct val="85000"/>
              </a:lnSpc>
              <a:spcBef>
                <a:spcPct val="20000"/>
              </a:spcBef>
              <a:defRPr/>
            </a:pPr>
            <a:r>
              <a:rPr lang="es-AR" sz="4800" b="1" i="1" dirty="0">
                <a:solidFill>
                  <a:srgbClr val="333399"/>
                </a:solidFill>
                <a:latin typeface="Arial" charset="0"/>
              </a:rPr>
              <a:t>Tecnología de Redes 2634</a:t>
            </a:r>
            <a:br>
              <a:rPr lang="es-AR" sz="4800" b="1" i="1" dirty="0">
                <a:solidFill>
                  <a:srgbClr val="333399"/>
                </a:solidFill>
                <a:latin typeface="Arial" charset="0"/>
              </a:rPr>
            </a:br>
            <a:r>
              <a:rPr lang="es-AR" sz="4000" b="1" i="1" dirty="0">
                <a:solidFill>
                  <a:srgbClr val="333399"/>
                </a:solidFill>
                <a:latin typeface="Arial" charset="0"/>
              </a:rPr>
              <a:t>Introducción a las Comunicaciones 3007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4960937"/>
            <a:chOff x="0" y="1274763"/>
            <a:chExt cx="9144000" cy="4960937"/>
          </a:xfrm>
        </p:grpSpPr>
        <p:sp>
          <p:nvSpPr>
            <p:cNvPr id="31747" name="Text Box 3"/>
            <p:cNvSpPr txBox="1">
              <a:spLocks noChangeArrowheads="1"/>
            </p:cNvSpPr>
            <p:nvPr/>
          </p:nvSpPr>
          <p:spPr bwMode="auto">
            <a:xfrm>
              <a:off x="0" y="1274763"/>
              <a:ext cx="8892480" cy="641350"/>
            </a:xfrm>
            <a:prstGeom prst="rect">
              <a:avLst/>
            </a:prstGeom>
            <a:noFill/>
            <a:ln w="9525">
              <a:noFill/>
              <a:miter lim="800000"/>
              <a:headEnd/>
              <a:tailEnd/>
            </a:ln>
          </p:spPr>
          <p:txBody>
            <a:bodyPr wrap="square">
              <a:spAutoFit/>
            </a:bodyPr>
            <a:lstStyle/>
            <a:p>
              <a:pPr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1748" name="Text Box 4"/>
            <p:cNvSpPr txBox="1">
              <a:spLocks noChangeArrowheads="1"/>
            </p:cNvSpPr>
            <p:nvPr/>
          </p:nvSpPr>
          <p:spPr bwMode="auto">
            <a:xfrm>
              <a:off x="228600" y="5589588"/>
              <a:ext cx="8915400" cy="646112"/>
            </a:xfrm>
            <a:prstGeom prst="rect">
              <a:avLst/>
            </a:prstGeom>
            <a:solidFill>
              <a:schemeClr val="hlink"/>
            </a:solidFill>
            <a:ln w="28575">
              <a:solidFill>
                <a:schemeClr val="hlink"/>
              </a:solidFill>
              <a:miter lim="800000"/>
              <a:headEnd/>
              <a:tailEnd/>
            </a:ln>
          </p:spPr>
          <p:txBody>
            <a:bodyPr>
              <a:spAutoFit/>
            </a:bodyPr>
            <a:lstStyle/>
            <a:p>
              <a:pPr algn="l" eaLnBrk="1" hangingPunct="1"/>
              <a:r>
                <a:rPr lang="es-AR" sz="3600" b="1">
                  <a:latin typeface="BenguiatGot Bk BT" pitchFamily="34" charset="0"/>
                </a:rPr>
                <a:t>Ya no es indispensable el uso de NAT</a:t>
              </a:r>
              <a:endParaRPr lang="es-ES" sz="3600" b="1">
                <a:latin typeface="BenguiatGot Bk BT" pitchFamily="34" charset="0"/>
              </a:endParaRPr>
            </a:p>
          </p:txBody>
        </p:sp>
        <p:sp>
          <p:nvSpPr>
            <p:cNvPr id="2150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l" eaLnBrk="1" hangingPunct="1">
                <a:defRPr/>
              </a:pPr>
              <a:r>
                <a:rPr lang="es-AR" sz="3600" i="1" dirty="0">
                  <a:latin typeface="BenguiatGot Bk BT" pitchFamily="34" charset="0"/>
                </a:rPr>
                <a:t>Abundancia de direcciones IP</a:t>
              </a:r>
              <a:endParaRPr lang="es-ES" sz="3600" i="1" dirty="0">
                <a:latin typeface="BenguiatGot Bk BT" pitchFamily="34" charset="0"/>
              </a:endParaRPr>
            </a:p>
            <a:p>
              <a:pPr algn="l" eaLnBrk="1" hangingPunct="1">
                <a:defRPr/>
              </a:pPr>
              <a:r>
                <a:rPr lang="es-AR" sz="3600" i="1" dirty="0">
                  <a:latin typeface="BenguiatGot Bk BT" pitchFamily="34" charset="0"/>
                </a:rPr>
                <a:t>Cada equipo puede tener su IP pública</a:t>
              </a:r>
              <a:endParaRPr lang="es-ES" sz="36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5005387"/>
            <a:chOff x="0" y="1274763"/>
            <a:chExt cx="9144000" cy="5005387"/>
          </a:xfrm>
        </p:grpSpPr>
        <p:sp>
          <p:nvSpPr>
            <p:cNvPr id="32771"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2772" name="Text Box 4"/>
            <p:cNvSpPr txBox="1">
              <a:spLocks noChangeArrowheads="1"/>
            </p:cNvSpPr>
            <p:nvPr/>
          </p:nvSpPr>
          <p:spPr bwMode="auto">
            <a:xfrm>
              <a:off x="2206625" y="5562600"/>
              <a:ext cx="5108575"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Routing más eficiente</a:t>
              </a:r>
              <a:endParaRPr lang="es-ES" sz="3600" b="1">
                <a:latin typeface="BenguiatGot Bk BT" pitchFamily="34" charset="0"/>
              </a:endParaRPr>
            </a:p>
          </p:txBody>
        </p:sp>
        <p:sp>
          <p:nvSpPr>
            <p:cNvPr id="69939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Los routers pueden tener menos rutas, ya que el</a:t>
              </a:r>
            </a:p>
            <a:p>
              <a:pPr algn="just" eaLnBrk="1" hangingPunct="1">
                <a:defRPr/>
              </a:pPr>
              <a:r>
                <a:rPr lang="es-AR" sz="3200" i="1" dirty="0">
                  <a:latin typeface="BenguiatGot Bk BT" pitchFamily="34" charset="0"/>
                </a:rPr>
                <a:t>encabezado de los paquete IP incluye toda la</a:t>
              </a:r>
            </a:p>
            <a:p>
              <a:pPr algn="just" eaLnBrk="1" hangingPunct="1">
                <a:defRPr/>
              </a:pPr>
              <a:r>
                <a:rPr lang="es-AR" sz="3200" i="1" dirty="0">
                  <a:latin typeface="BenguiatGot Bk BT" pitchFamily="34" charset="0"/>
                </a:rPr>
                <a:t>información necesaria para llegar a destino</a:t>
              </a:r>
              <a:endParaRPr lang="es-ES" sz="32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379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3796" name="Text Box 4"/>
          <p:cNvSpPr txBox="1">
            <a:spLocks noChangeArrowheads="1"/>
          </p:cNvSpPr>
          <p:nvPr/>
        </p:nvSpPr>
        <p:spPr bwMode="auto">
          <a:xfrm>
            <a:off x="2393950" y="5715000"/>
            <a:ext cx="476885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Seguridad integrada</a:t>
            </a:r>
            <a:endParaRPr lang="es-ES" sz="3600" b="1">
              <a:latin typeface="BenguiatGot Bk BT" pitchFamily="34" charset="0"/>
            </a:endParaRPr>
          </a:p>
        </p:txBody>
      </p:sp>
      <p:sp>
        <p:nvSpPr>
          <p:cNvPr id="2355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incluye autenticación y cifrado como</a:t>
            </a:r>
          </a:p>
          <a:p>
            <a:pPr algn="just" eaLnBrk="1" hangingPunct="1">
              <a:defRPr/>
            </a:pPr>
            <a:r>
              <a:rPr lang="es-AR" sz="3200" i="1" dirty="0">
                <a:latin typeface="BenguiatGot Bk BT" pitchFamily="34" charset="0"/>
              </a:rPr>
              <a:t>características necesarias, utilizando IPsec.</a:t>
            </a:r>
            <a:endParaRPr lang="es-ES" sz="3200" i="1" dirty="0">
              <a:latin typeface="BenguiatGot Bk BT"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4819" name="Text Box 3"/>
          <p:cNvSpPr txBox="1">
            <a:spLocks noChangeArrowheads="1"/>
          </p:cNvSpPr>
          <p:nvPr/>
        </p:nvSpPr>
        <p:spPr bwMode="auto">
          <a:xfrm>
            <a:off x="0" y="1274762"/>
            <a:ext cx="8964488" cy="642069"/>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eaLnBrk="1" hangingPunct="1"/>
            <a:r>
              <a:rPr lang="es-AR" sz="36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Características de IPv6</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
        <p:nvSpPr>
          <p:cNvPr id="34820" name="Text Box 4"/>
          <p:cNvSpPr txBox="1">
            <a:spLocks noChangeArrowheads="1"/>
          </p:cNvSpPr>
          <p:nvPr/>
        </p:nvSpPr>
        <p:spPr bwMode="auto">
          <a:xfrm>
            <a:off x="1220788" y="5562600"/>
            <a:ext cx="7389812"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Mayor rendimiento frente a IPv4</a:t>
            </a:r>
            <a:endParaRPr lang="es-ES" sz="3600" b="1">
              <a:latin typeface="BenguiatGot Bk BT" pitchFamily="34" charset="0"/>
            </a:endParaRPr>
          </a:p>
        </p:txBody>
      </p:sp>
      <p:sp>
        <p:nvSpPr>
          <p:cNvPr id="24581"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introduce cambios favorables en el formato</a:t>
            </a:r>
          </a:p>
          <a:p>
            <a:pPr algn="just" eaLnBrk="1" hangingPunct="1">
              <a:defRPr/>
            </a:pPr>
            <a:r>
              <a:rPr lang="es-AR" sz="3200" i="1" dirty="0">
                <a:latin typeface="BenguiatGot Bk BT" pitchFamily="34" charset="0"/>
              </a:rPr>
              <a:t>Del encabezado de los paquetes.</a:t>
            </a:r>
            <a:endParaRPr lang="es-ES" sz="3200" i="1" dirty="0">
              <a:latin typeface="BenguiatGot Bk BT" pitchFamily="34" charset="0"/>
            </a:endParaRPr>
          </a:p>
        </p:txBody>
      </p:sp>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pic>
        <p:nvPicPr>
          <p:cNvPr id="35843" name="Picture 4" descr="Encabezados IPvX"/>
          <p:cNvPicPr>
            <a:picLocks noGrp="1" noChangeAspect="1" noChangeArrowheads="1"/>
          </p:cNvPicPr>
          <p:nvPr>
            <p:ph idx="1"/>
          </p:nvPr>
        </p:nvPicPr>
        <p:blipFill>
          <a:blip r:embed="rId2" cstate="print"/>
          <a:srcRect/>
          <a:stretch>
            <a:fillRect/>
          </a:stretch>
        </p:blipFill>
        <p:spPr>
          <a:xfrm>
            <a:off x="0" y="2000250"/>
            <a:ext cx="9093200" cy="4500563"/>
          </a:xfrm>
          <a:noFill/>
          <a:ln w="76200">
            <a:solidFill>
              <a:schemeClr val="accent2">
                <a:lumMod val="75000"/>
              </a:schemeClr>
            </a:solidFill>
          </a:ln>
        </p:spPr>
      </p:pic>
      <p:sp>
        <p:nvSpPr>
          <p:cNvPr id="702467" name="Text Box 3"/>
          <p:cNvSpPr txBox="1">
            <a:spLocks noChangeArrowheads="1"/>
          </p:cNvSpPr>
          <p:nvPr/>
        </p:nvSpPr>
        <p:spPr bwMode="auto">
          <a:xfrm>
            <a:off x="38100" y="1281906"/>
            <a:ext cx="9067800" cy="579438"/>
          </a:xfrm>
          <a:prstGeom prst="rect">
            <a:avLst/>
          </a:prstGeom>
          <a:solidFill>
            <a:schemeClr val="accent2">
              <a:lumMod val="20000"/>
              <a:lumOff val="80000"/>
            </a:schemeClr>
          </a:solidFill>
          <a:ln w="57150">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latin typeface="BenguiatGot Bk BT" pitchFamily="34" charset="0"/>
              </a:rPr>
              <a:t>Diferencias entre los encabezados IPv4 e IPv6</a:t>
            </a:r>
            <a:endParaRPr lang="es-ES" sz="3200" b="1" i="1" dirty="0">
              <a:solidFill>
                <a:schemeClr val="accent2">
                  <a:lumMod val="75000"/>
                </a:schemeClr>
              </a:solidFill>
              <a:effectLst>
                <a:outerShdw blurRad="38100" dist="38100" dir="2700000" algn="tl">
                  <a:srgbClr val="FFFFFF"/>
                </a:outerShdw>
              </a:effectLst>
              <a:latin typeface="BenguiatGot Bk BT" pitchFamily="34" charset="0"/>
            </a:endParaRPr>
          </a:p>
        </p:txBody>
      </p:sp>
    </p:spTree>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6867" name="Text Box 3"/>
          <p:cNvSpPr txBox="1">
            <a:spLocks noChangeArrowheads="1"/>
          </p:cNvSpPr>
          <p:nvPr/>
        </p:nvSpPr>
        <p:spPr bwMode="auto">
          <a:xfrm>
            <a:off x="-194554" y="1274763"/>
            <a:ext cx="9338553" cy="646331"/>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defPPr>
              <a:defRPr lang="en-US"/>
            </a:defPPr>
            <a:lvl1pPr eaLnBrk="1" hangingPunct="1">
              <a:defRPr sz="3600" b="1">
                <a:solidFill>
                  <a:schemeClr val="accent2">
                    <a:lumMod val="75000"/>
                  </a:schemeClr>
                </a:solidFill>
                <a:latin typeface="BenguiatGot Bk BT" pitchFamily="34" charset="0"/>
              </a:defRPr>
            </a:lvl1pPr>
          </a:lstStyle>
          <a:p>
            <a:r>
              <a:rPr lang="es-AR" dirty="0"/>
              <a:t>Características de IPv6</a:t>
            </a:r>
            <a:endParaRPr lang="es-ES" dirty="0"/>
          </a:p>
        </p:txBody>
      </p:sp>
      <p:sp>
        <p:nvSpPr>
          <p:cNvPr id="36868" name="Text Box 4"/>
          <p:cNvSpPr txBox="1">
            <a:spLocks noChangeArrowheads="1"/>
          </p:cNvSpPr>
          <p:nvPr/>
        </p:nvSpPr>
        <p:spPr bwMode="auto">
          <a:xfrm>
            <a:off x="0" y="5517232"/>
            <a:ext cx="91440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eaLnBrk="1" hangingPunct="1"/>
            <a:r>
              <a:rPr lang="es-AR" sz="3600" b="1" dirty="0">
                <a:solidFill>
                  <a:schemeClr val="accent2">
                    <a:lumMod val="75000"/>
                  </a:schemeClr>
                </a:solidFill>
                <a:latin typeface="BenguiatGot Bk BT" pitchFamily="34" charset="0"/>
              </a:rPr>
              <a:t>Mejor control de flujo y de prioridades</a:t>
            </a:r>
            <a:endParaRPr lang="es-ES" sz="3600" b="1" dirty="0">
              <a:solidFill>
                <a:schemeClr val="accent2">
                  <a:lumMod val="75000"/>
                </a:schemeClr>
              </a:solidFill>
              <a:latin typeface="BenguiatGot Bk BT" pitchFamily="34" charset="0"/>
            </a:endParaRPr>
          </a:p>
        </p:txBody>
      </p:sp>
      <p:sp>
        <p:nvSpPr>
          <p:cNvPr id="2662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solidFill>
                  <a:schemeClr val="accent2">
                    <a:lumMod val="75000"/>
                  </a:schemeClr>
                </a:solidFill>
                <a:latin typeface="BenguiatGot Bk BT" pitchFamily="34" charset="0"/>
              </a:rPr>
              <a:t>IPv6 incluye soporte estandarizado para QoS y</a:t>
            </a:r>
          </a:p>
          <a:p>
            <a:pPr algn="just" eaLnBrk="1" hangingPunct="1">
              <a:defRPr/>
            </a:pPr>
            <a:r>
              <a:rPr lang="es-AR" sz="3200" i="1" dirty="0">
                <a:solidFill>
                  <a:schemeClr val="accent2">
                    <a:lumMod val="75000"/>
                  </a:schemeClr>
                </a:solidFill>
                <a:latin typeface="BenguiatGot Bk BT" pitchFamily="34" charset="0"/>
              </a:rPr>
              <a:t>dispone de mejores herramientas para definir la</a:t>
            </a:r>
          </a:p>
          <a:p>
            <a:pPr algn="just" eaLnBrk="1" hangingPunct="1">
              <a:defRPr/>
            </a:pPr>
            <a:r>
              <a:rPr lang="es-AR" sz="3200" i="1" dirty="0">
                <a:solidFill>
                  <a:schemeClr val="accent2">
                    <a:lumMod val="75000"/>
                  </a:schemeClr>
                </a:solidFill>
                <a:latin typeface="BenguiatGot Bk BT" pitchFamily="34" charset="0"/>
              </a:rPr>
              <a:t>Prioridad y el Flujo de cada paquete</a:t>
            </a:r>
            <a:endParaRPr lang="es-ES" sz="3200" i="1" dirty="0">
              <a:solidFill>
                <a:schemeClr val="accent2">
                  <a:lumMod val="75000"/>
                </a:schemeClr>
              </a:solidFill>
              <a:latin typeface="BenguiatGot Bk BT" pitchFamily="34" charset="0"/>
            </a:endParaRPr>
          </a:p>
        </p:txBody>
      </p:sp>
    </p:spTree>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7891" name="Text Box 3"/>
          <p:cNvSpPr txBox="1">
            <a:spLocks noChangeArrowheads="1"/>
          </p:cNvSpPr>
          <p:nvPr/>
        </p:nvSpPr>
        <p:spPr bwMode="auto">
          <a:xfrm>
            <a:off x="0" y="1268760"/>
            <a:ext cx="9144000" cy="647353"/>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eaLnBrk="1" hangingPunct="1"/>
            <a:r>
              <a:rPr lang="es-AR" sz="3600" b="1" dirty="0">
                <a:solidFill>
                  <a:schemeClr val="accent2">
                    <a:lumMod val="75000"/>
                  </a:schemeClr>
                </a:solidFill>
                <a:latin typeface="BenguiatGot Bk BT" pitchFamily="34" charset="0"/>
              </a:rPr>
              <a:t>Características de IPv6</a:t>
            </a:r>
            <a:endParaRPr lang="es-ES" sz="3600" b="1" dirty="0">
              <a:solidFill>
                <a:schemeClr val="accent2">
                  <a:lumMod val="75000"/>
                </a:schemeClr>
              </a:solidFill>
              <a:latin typeface="BenguiatGot Bk BT" pitchFamily="34" charset="0"/>
            </a:endParaRPr>
          </a:p>
        </p:txBody>
      </p:sp>
      <p:sp>
        <p:nvSpPr>
          <p:cNvPr id="37892" name="Text Box 4"/>
          <p:cNvSpPr txBox="1">
            <a:spLocks noChangeArrowheads="1"/>
          </p:cNvSpPr>
          <p:nvPr/>
        </p:nvSpPr>
        <p:spPr bwMode="auto">
          <a:xfrm>
            <a:off x="457200" y="5589588"/>
            <a:ext cx="8229600" cy="646331"/>
          </a:xfrm>
          <a:prstGeom prst="rect">
            <a:avLst/>
          </a:prstGeom>
          <a:solidFill>
            <a:schemeClr val="hlink"/>
          </a:solidFill>
          <a:ln w="76200">
            <a:solidFill>
              <a:schemeClr val="accent2">
                <a:lumMod val="75000"/>
              </a:schemeClr>
            </a:solidFill>
            <a:miter lim="800000"/>
            <a:headEnd/>
            <a:tailEnd/>
          </a:ln>
        </p:spPr>
        <p:txBody>
          <a:bodyPr>
            <a:spAutoFit/>
          </a:bodyPr>
          <a:lstStyle/>
          <a:p>
            <a:pPr eaLnBrk="1" hangingPunct="1"/>
            <a:r>
              <a:rPr lang="es-AR" sz="36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Autoconfiguración de la dirección</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
        <p:nvSpPr>
          <p:cNvPr id="27653"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Ya no es necesario configurar manualmente la</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dirección IP de cada equipo. </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IPv6 posee capacidad</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“Plug and Play”.</a:t>
            </a:r>
            <a:endParaRPr lang="es-ES" sz="28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Tree>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891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Características de IPv6</a:t>
            </a:r>
            <a:endParaRPr lang="es-ES" sz="3600" b="1">
              <a:latin typeface="BenguiatGot Bk BT" pitchFamily="34" charset="0"/>
            </a:endParaRPr>
          </a:p>
        </p:txBody>
      </p:sp>
      <p:sp>
        <p:nvSpPr>
          <p:cNvPr id="38916" name="Text Box 4"/>
          <p:cNvSpPr txBox="1">
            <a:spLocks noChangeArrowheads="1"/>
          </p:cNvSpPr>
          <p:nvPr/>
        </p:nvSpPr>
        <p:spPr bwMode="auto">
          <a:xfrm>
            <a:off x="0" y="5589588"/>
            <a:ext cx="914400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Gran avance en transmisión multimedia</a:t>
            </a:r>
            <a:endParaRPr lang="es-ES" sz="3600" b="1">
              <a:latin typeface="BenguiatGot Bk BT" pitchFamily="34" charset="0"/>
            </a:endParaRPr>
          </a:p>
        </p:txBody>
      </p:sp>
      <p:sp>
        <p:nvSpPr>
          <p:cNvPr id="2867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i="1" dirty="0">
                <a:latin typeface="BenguiatGot Bk BT" pitchFamily="34" charset="0"/>
              </a:rPr>
              <a:t>IPv6 facilita la transmisión de contenidos multime-</a:t>
            </a:r>
          </a:p>
          <a:p>
            <a:pPr eaLnBrk="1" hangingPunct="1">
              <a:defRPr/>
            </a:pPr>
            <a:r>
              <a:rPr lang="es-AR" sz="2800" i="1" dirty="0">
                <a:latin typeface="BenguiatGot Bk BT" pitchFamily="34" charset="0"/>
              </a:rPr>
              <a:t>dia, al permitir “Multicast” (una única emisión de</a:t>
            </a:r>
          </a:p>
          <a:p>
            <a:pPr eaLnBrk="1" hangingPunct="1">
              <a:defRPr/>
            </a:pPr>
            <a:r>
              <a:rPr lang="es-AR" sz="2800" i="1" dirty="0">
                <a:latin typeface="BenguiatGot Bk BT" pitchFamily="34" charset="0"/>
              </a:rPr>
              <a:t>datos que se copia a cada cliente)</a:t>
            </a:r>
            <a:endParaRPr lang="es-ES" sz="2800" i="1" dirty="0">
              <a:latin typeface="BenguiatGot Bk BT" pitchFamily="34" charset="0"/>
            </a:endParaRPr>
          </a:p>
        </p:txBody>
      </p:sp>
    </p:spTree>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1026" name="Object 8"/>
          <p:cNvGraphicFramePr>
            <a:graphicFrameLocks noGrp="1" noChangeAspect="1"/>
          </p:cNvGraphicFramePr>
          <p:nvPr>
            <p:ph type="chart" idx="1"/>
            <p:extLst>
              <p:ext uri="{D42A27DB-BD31-4B8C-83A1-F6EECF244321}">
                <p14:modId xmlns:p14="http://schemas.microsoft.com/office/powerpoint/2010/main" val="3778688825"/>
              </p:ext>
            </p:extLst>
          </p:nvPr>
        </p:nvGraphicFramePr>
        <p:xfrm>
          <a:off x="428625" y="3357563"/>
          <a:ext cx="8215313" cy="3286125"/>
        </p:xfrm>
        <a:graphic>
          <a:graphicData uri="http://schemas.openxmlformats.org/presentationml/2006/ole">
            <mc:AlternateContent xmlns:mc="http://schemas.openxmlformats.org/markup-compatibility/2006">
              <mc:Choice xmlns:v="urn:schemas-microsoft-com:vml" Requires="v">
                <p:oleObj spid="_x0000_s1026" name="Gráfico" r:id="rId3" imgW="3314700" imgH="1857375" progId="MSGraph.Chart.8">
                  <p:embed/>
                </p:oleObj>
              </mc:Choice>
              <mc:Fallback>
                <p:oleObj name="Gráfico" r:id="rId3" imgW="3314700" imgH="1857375" progId="MSGraph.Char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3357563"/>
                        <a:ext cx="8215313" cy="3286125"/>
                      </a:xfrm>
                      <a:prstGeom prst="rect">
                        <a:avLst/>
                      </a:prstGeom>
                      <a:solidFill>
                        <a:schemeClr val="accent2">
                          <a:lumMod val="20000"/>
                          <a:lumOff val="80000"/>
                        </a:schemeClr>
                      </a:solidFill>
                    </p:spPr>
                  </p:pic>
                </p:oleObj>
              </mc:Fallback>
            </mc:AlternateContent>
          </a:graphicData>
        </a:graphic>
      </p:graphicFrame>
      <p:sp>
        <p:nvSpPr>
          <p:cNvPr id="1028" name="Text Box 3"/>
          <p:cNvSpPr txBox="1">
            <a:spLocks noChangeArrowheads="1"/>
          </p:cNvSpPr>
          <p:nvPr/>
        </p:nvSpPr>
        <p:spPr bwMode="auto">
          <a:xfrm>
            <a:off x="0" y="1371600"/>
            <a:ext cx="60960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a:solidFill>
                  <a:schemeClr val="accent2">
                    <a:lumMod val="75000"/>
                  </a:schemeClr>
                </a:solidFill>
                <a:latin typeface="BenguiatGot Bk BT" pitchFamily="34" charset="0"/>
              </a:rPr>
              <a:t>Implementación de IPv6</a:t>
            </a:r>
            <a:endParaRPr lang="es-ES" sz="3600" b="1">
              <a:solidFill>
                <a:schemeClr val="accent2">
                  <a:lumMod val="75000"/>
                </a:schemeClr>
              </a:solidFill>
              <a:latin typeface="BenguiatGot Bk BT" pitchFamily="34" charset="0"/>
            </a:endParaRPr>
          </a:p>
        </p:txBody>
      </p:sp>
      <p:sp>
        <p:nvSpPr>
          <p:cNvPr id="1029" name="Text Box 4"/>
          <p:cNvSpPr txBox="1">
            <a:spLocks noChangeArrowheads="1"/>
          </p:cNvSpPr>
          <p:nvPr/>
        </p:nvSpPr>
        <p:spPr bwMode="auto">
          <a:xfrm>
            <a:off x="3663950" y="2189163"/>
            <a:ext cx="5497787" cy="584775"/>
          </a:xfrm>
          <a:prstGeom prst="rect">
            <a:avLst/>
          </a:prstGeom>
          <a:solidFill>
            <a:schemeClr val="accent2">
              <a:lumMod val="20000"/>
              <a:lumOff val="80000"/>
            </a:schemeClr>
          </a:solidFill>
          <a:ln w="9525">
            <a:solidFill>
              <a:schemeClr val="accent2">
                <a:lumMod val="75000"/>
              </a:schemeClr>
            </a:solidFill>
            <a:miter lim="800000"/>
            <a:headEnd/>
            <a:tailEnd/>
          </a:ln>
        </p:spPr>
        <p:txBody>
          <a:bodyPr wrap="none">
            <a:spAutoFit/>
          </a:bodyPr>
          <a:lstStyle/>
          <a:p>
            <a:pPr algn="l" eaLnBrk="1" hangingPunct="1"/>
            <a:r>
              <a:rPr lang="es-AR" sz="3200" b="1" i="1" dirty="0">
                <a:solidFill>
                  <a:schemeClr val="accent2">
                    <a:lumMod val="75000"/>
                  </a:schemeClr>
                </a:solidFill>
                <a:latin typeface="BenguiatGot Bk BT" pitchFamily="34" charset="0"/>
              </a:rPr>
              <a:t>Liderada por Asia y Europa</a:t>
            </a:r>
            <a:endParaRPr lang="es-ES" sz="3200" b="1" i="1" dirty="0">
              <a:solidFill>
                <a:schemeClr val="accent2">
                  <a:lumMod val="75000"/>
                </a:schemeClr>
              </a:solidFill>
              <a:latin typeface="BenguiatGot Bk BT" pitchFamily="34" charset="0"/>
            </a:endParaRPr>
          </a:p>
        </p:txBody>
      </p:sp>
      <p:sp>
        <p:nvSpPr>
          <p:cNvPr id="1030" name="Text Box 5"/>
          <p:cNvSpPr txBox="1">
            <a:spLocks noChangeArrowheads="1"/>
          </p:cNvSpPr>
          <p:nvPr/>
        </p:nvSpPr>
        <p:spPr bwMode="auto">
          <a:xfrm>
            <a:off x="3667458" y="2775814"/>
            <a:ext cx="5476542" cy="641350"/>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algn="l" eaLnBrk="1" hangingPunct="1"/>
            <a:r>
              <a:rPr lang="es-AR" sz="3600" b="1" i="1" dirty="0">
                <a:solidFill>
                  <a:schemeClr val="accent2">
                    <a:lumMod val="75000"/>
                  </a:schemeClr>
                </a:solidFill>
                <a:latin typeface="BenguiatGot Bk BT" pitchFamily="34" charset="0"/>
              </a:rPr>
              <a:t>EEUU no preocupado</a:t>
            </a:r>
            <a:endParaRPr lang="es-ES" sz="3600" b="1" i="1" dirty="0">
              <a:solidFill>
                <a:schemeClr val="accent2">
                  <a:lumMod val="75000"/>
                </a:schemeClr>
              </a:solidFill>
              <a:latin typeface="BenguiatGot Bk BT" pitchFamily="34" charset="0"/>
            </a:endParaRPr>
          </a:p>
        </p:txBody>
      </p:sp>
      <p:cxnSp>
        <p:nvCxnSpPr>
          <p:cNvPr id="1031" name="AutoShape 6"/>
          <p:cNvCxnSpPr>
            <a:cxnSpLocks noChangeShapeType="1"/>
            <a:stCxn id="1028" idx="2"/>
            <a:endCxn id="1029" idx="1"/>
          </p:cNvCxnSpPr>
          <p:nvPr/>
        </p:nvCxnSpPr>
        <p:spPr bwMode="auto">
          <a:xfrm rot="16200000" flipH="1">
            <a:off x="3124165" y="1941766"/>
            <a:ext cx="463620" cy="615950"/>
          </a:xfrm>
          <a:prstGeom prst="bentConnector2">
            <a:avLst/>
          </a:prstGeom>
          <a:noFill/>
          <a:ln w="76200">
            <a:solidFill>
              <a:schemeClr val="accent2">
                <a:lumMod val="75000"/>
              </a:schemeClr>
            </a:solidFill>
            <a:miter lim="800000"/>
            <a:headEnd/>
            <a:tailEnd type="triangle" w="med" len="med"/>
          </a:ln>
        </p:spPr>
      </p:cxnSp>
      <p:cxnSp>
        <p:nvCxnSpPr>
          <p:cNvPr id="1032" name="AutoShape 7"/>
          <p:cNvCxnSpPr>
            <a:cxnSpLocks noChangeShapeType="1"/>
            <a:stCxn id="1028" idx="2"/>
            <a:endCxn id="1030" idx="1"/>
          </p:cNvCxnSpPr>
          <p:nvPr/>
        </p:nvCxnSpPr>
        <p:spPr bwMode="auto">
          <a:xfrm rot="16200000" flipH="1">
            <a:off x="2818450" y="2247481"/>
            <a:ext cx="1078558" cy="619458"/>
          </a:xfrm>
          <a:prstGeom prst="bentConnector2">
            <a:avLst/>
          </a:prstGeom>
          <a:noFill/>
          <a:ln w="76200">
            <a:solidFill>
              <a:schemeClr val="accent2">
                <a:lumMod val="75000"/>
              </a:schemeClr>
            </a:solidFill>
            <a:miter lim="800000"/>
            <a:headEnd/>
            <a:tailEnd type="triangle" w="med" len="med"/>
          </a:ln>
        </p:spPr>
      </p:cxnSp>
    </p:spTree>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9939" name="Text Box 3"/>
          <p:cNvSpPr txBox="1">
            <a:spLocks noChangeArrowheads="1"/>
          </p:cNvSpPr>
          <p:nvPr/>
        </p:nvSpPr>
        <p:spPr bwMode="auto">
          <a:xfrm>
            <a:off x="0" y="1274763"/>
            <a:ext cx="50292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dirty="0">
                <a:solidFill>
                  <a:schemeClr val="accent2">
                    <a:lumMod val="75000"/>
                  </a:schemeClr>
                </a:solidFill>
                <a:latin typeface="BenguiatGot Bk BT" pitchFamily="34" charset="0"/>
              </a:rPr>
              <a:t>Migración a IPv6</a:t>
            </a:r>
            <a:endParaRPr lang="es-ES" sz="3600" b="1" dirty="0">
              <a:solidFill>
                <a:schemeClr val="accent2">
                  <a:lumMod val="75000"/>
                </a:schemeClr>
              </a:solidFill>
              <a:latin typeface="BenguiatGot Bk BT" pitchFamily="34" charset="0"/>
            </a:endParaRPr>
          </a:p>
        </p:txBody>
      </p:sp>
      <p:sp>
        <p:nvSpPr>
          <p:cNvPr id="39940" name="Text Box 4"/>
          <p:cNvSpPr txBox="1">
            <a:spLocks noChangeArrowheads="1"/>
          </p:cNvSpPr>
          <p:nvPr/>
        </p:nvSpPr>
        <p:spPr bwMode="auto">
          <a:xfrm>
            <a:off x="5219700" y="2276475"/>
            <a:ext cx="3852337"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p>
            <a:pPr algn="l" eaLnBrk="1" hangingPunct="1"/>
            <a:r>
              <a:rPr lang="es-AR" sz="3600" b="1" dirty="0">
                <a:solidFill>
                  <a:schemeClr val="accent2">
                    <a:lumMod val="75000"/>
                  </a:schemeClr>
                </a:solidFill>
                <a:latin typeface="BenguiatGot Bk BT" pitchFamily="34" charset="0"/>
              </a:rPr>
              <a:t>Muy Complicada</a:t>
            </a:r>
            <a:endParaRPr lang="es-ES" sz="3600" b="1" dirty="0">
              <a:solidFill>
                <a:schemeClr val="accent2">
                  <a:lumMod val="75000"/>
                </a:schemeClr>
              </a:solidFill>
              <a:latin typeface="BenguiatGot Bk BT" pitchFamily="34" charset="0"/>
            </a:endParaRPr>
          </a:p>
        </p:txBody>
      </p:sp>
      <p:sp>
        <p:nvSpPr>
          <p:cNvPr id="39941" name="Text Box 5"/>
          <p:cNvSpPr txBox="1">
            <a:spLocks noChangeArrowheads="1"/>
          </p:cNvSpPr>
          <p:nvPr/>
        </p:nvSpPr>
        <p:spPr bwMode="auto">
          <a:xfrm>
            <a:off x="107950" y="3046413"/>
            <a:ext cx="6109365"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dirty="0"/>
              <a:t>Protocolos no compatibles</a:t>
            </a:r>
            <a:endParaRPr lang="es-ES" dirty="0"/>
          </a:p>
        </p:txBody>
      </p:sp>
      <p:cxnSp>
        <p:nvCxnSpPr>
          <p:cNvPr id="39942" name="AutoShape 6"/>
          <p:cNvCxnSpPr>
            <a:cxnSpLocks noChangeShapeType="1"/>
            <a:stCxn id="39939" idx="2"/>
            <a:endCxn id="39940" idx="1"/>
          </p:cNvCxnSpPr>
          <p:nvPr/>
        </p:nvCxnSpPr>
        <p:spPr bwMode="auto">
          <a:xfrm rot="16200000" flipH="1">
            <a:off x="3527877" y="907817"/>
            <a:ext cx="678547" cy="2705100"/>
          </a:xfrm>
          <a:prstGeom prst="bentConnector2">
            <a:avLst/>
          </a:prstGeom>
          <a:noFill/>
          <a:ln w="76200">
            <a:solidFill>
              <a:schemeClr val="accent2">
                <a:lumMod val="75000"/>
              </a:schemeClr>
            </a:solidFill>
            <a:miter lim="800000"/>
            <a:headEnd/>
            <a:tailEnd type="triangle" w="med" len="med"/>
          </a:ln>
        </p:spPr>
      </p:cxnSp>
      <p:sp>
        <p:nvSpPr>
          <p:cNvPr id="39943" name="Text Box 7"/>
          <p:cNvSpPr txBox="1">
            <a:spLocks noChangeArrowheads="1"/>
          </p:cNvSpPr>
          <p:nvPr/>
        </p:nvSpPr>
        <p:spPr bwMode="auto">
          <a:xfrm>
            <a:off x="107950" y="3946524"/>
            <a:ext cx="6109364" cy="52322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sz="2800" dirty="0"/>
              <a:t>Actualización de todo el hardware</a:t>
            </a:r>
            <a:endParaRPr lang="es-ES" sz="2800" dirty="0"/>
          </a:p>
        </p:txBody>
      </p:sp>
      <p:sp>
        <p:nvSpPr>
          <p:cNvPr id="39944" name="Text Box 8"/>
          <p:cNvSpPr txBox="1">
            <a:spLocks noChangeArrowheads="1"/>
          </p:cNvSpPr>
          <p:nvPr/>
        </p:nvSpPr>
        <p:spPr bwMode="auto">
          <a:xfrm>
            <a:off x="107950" y="4846638"/>
            <a:ext cx="4810869" cy="52322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2800" b="1">
                <a:solidFill>
                  <a:schemeClr val="accent2">
                    <a:lumMod val="75000"/>
                  </a:schemeClr>
                </a:solidFill>
                <a:latin typeface="BenguiatGot Bk BT" pitchFamily="34" charset="0"/>
              </a:defRPr>
            </a:lvl1pPr>
          </a:lstStyle>
          <a:p>
            <a:r>
              <a:rPr lang="es-AR" dirty="0"/>
              <a:t>Tiempo de implementación</a:t>
            </a:r>
            <a:endParaRPr lang="es-ES" dirty="0"/>
          </a:p>
        </p:txBody>
      </p:sp>
      <p:sp>
        <p:nvSpPr>
          <p:cNvPr id="39945" name="Text Box 9"/>
          <p:cNvSpPr txBox="1">
            <a:spLocks noChangeArrowheads="1"/>
          </p:cNvSpPr>
          <p:nvPr/>
        </p:nvSpPr>
        <p:spPr bwMode="auto">
          <a:xfrm>
            <a:off x="4746625" y="6189663"/>
            <a:ext cx="4259499" cy="584775"/>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p>
            <a:pPr algn="l" eaLnBrk="1" hangingPunct="1"/>
            <a:r>
              <a:rPr lang="es-AR" sz="3200" b="1">
                <a:solidFill>
                  <a:schemeClr val="accent2">
                    <a:lumMod val="75000"/>
                  </a:schemeClr>
                </a:solidFill>
                <a:latin typeface="BenguiatGot Bk BT" pitchFamily="34" charset="0"/>
              </a:rPr>
              <a:t>Soluciones parciales</a:t>
            </a:r>
            <a:endParaRPr lang="es-ES" sz="3200" b="1">
              <a:solidFill>
                <a:schemeClr val="accent2">
                  <a:lumMod val="75000"/>
                </a:schemeClr>
              </a:solidFill>
              <a:latin typeface="BenguiatGot Bk BT" pitchFamily="34" charset="0"/>
            </a:endParaRPr>
          </a:p>
        </p:txBody>
      </p:sp>
      <p:cxnSp>
        <p:nvCxnSpPr>
          <p:cNvPr id="39946" name="AutoShape 10"/>
          <p:cNvCxnSpPr>
            <a:cxnSpLocks noChangeShapeType="1"/>
            <a:stCxn id="39941" idx="3"/>
            <a:endCxn id="39945" idx="0"/>
          </p:cNvCxnSpPr>
          <p:nvPr/>
        </p:nvCxnSpPr>
        <p:spPr bwMode="auto">
          <a:xfrm>
            <a:off x="6217315" y="3369579"/>
            <a:ext cx="659060" cy="2820084"/>
          </a:xfrm>
          <a:prstGeom prst="bentConnector2">
            <a:avLst/>
          </a:prstGeom>
          <a:noFill/>
          <a:ln w="76200">
            <a:solidFill>
              <a:schemeClr val="accent2">
                <a:lumMod val="75000"/>
              </a:schemeClr>
            </a:solidFill>
            <a:miter lim="800000"/>
            <a:headEnd/>
            <a:tailEnd type="triangle" w="med" len="med"/>
          </a:ln>
        </p:spPr>
      </p:cxnSp>
      <p:cxnSp>
        <p:nvCxnSpPr>
          <p:cNvPr id="39947" name="AutoShape 11"/>
          <p:cNvCxnSpPr>
            <a:cxnSpLocks noChangeShapeType="1"/>
            <a:endCxn id="39945" idx="0"/>
          </p:cNvCxnSpPr>
          <p:nvPr/>
        </p:nvCxnSpPr>
        <p:spPr bwMode="auto">
          <a:xfrm rot="16200000" flipH="1">
            <a:off x="5638462" y="4951750"/>
            <a:ext cx="1873250" cy="602575"/>
          </a:xfrm>
          <a:prstGeom prst="bentConnector3">
            <a:avLst>
              <a:gd name="adj1" fmla="val 50000"/>
            </a:avLst>
          </a:prstGeom>
          <a:noFill/>
          <a:ln w="76200">
            <a:solidFill>
              <a:schemeClr val="accent2">
                <a:lumMod val="75000"/>
              </a:schemeClr>
            </a:solidFill>
            <a:miter lim="800000"/>
            <a:headEnd/>
            <a:tailEnd type="triangle" w="med" len="med"/>
          </a:ln>
        </p:spPr>
      </p:cxnSp>
      <p:cxnSp>
        <p:nvCxnSpPr>
          <p:cNvPr id="39948" name="AutoShape 12"/>
          <p:cNvCxnSpPr>
            <a:cxnSpLocks noChangeShapeType="1"/>
            <a:stCxn id="39944" idx="3"/>
            <a:endCxn id="39945" idx="0"/>
          </p:cNvCxnSpPr>
          <p:nvPr/>
        </p:nvCxnSpPr>
        <p:spPr bwMode="auto">
          <a:xfrm>
            <a:off x="4918819" y="5108248"/>
            <a:ext cx="1957556" cy="1081415"/>
          </a:xfrm>
          <a:prstGeom prst="bentConnector2">
            <a:avLst/>
          </a:prstGeom>
          <a:noFill/>
          <a:ln w="76200">
            <a:solidFill>
              <a:schemeClr val="accent2">
                <a:lumMod val="75000"/>
              </a:schemeClr>
            </a:solidFill>
            <a:miter lim="800000"/>
            <a:headEnd/>
            <a:tailEnd type="triangle" w="med" len="med"/>
          </a:ln>
        </p:spPr>
      </p:cxn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60350"/>
            <a:ext cx="9144000" cy="1296988"/>
          </a:xfrm>
          <a:solidFill>
            <a:schemeClr val="hlink"/>
          </a:solidFill>
          <a:ln w="76200" cap="flat" algn="ctr">
            <a:solidFill>
              <a:schemeClr val="accent2"/>
            </a:solidFill>
          </a:ln>
        </p:spPr>
        <p:txBody>
          <a:bodyPr anchor="t"/>
          <a:lstStyle/>
          <a:p>
            <a:pPr marL="342900" indent="-342900">
              <a:spcBef>
                <a:spcPct val="20000"/>
              </a:spcBef>
            </a:pPr>
            <a:r>
              <a:rPr lang="es-ES_tradnl" sz="3600" b="1" i="1">
                <a:solidFill>
                  <a:srgbClr val="000099"/>
                </a:solidFill>
                <a:latin typeface="Arial" charset="0"/>
              </a:rPr>
              <a:t>Protocolo de Internet Versión 6</a:t>
            </a:r>
            <a:br>
              <a:rPr lang="es-ES_tradnl" sz="3600" b="1" i="1">
                <a:solidFill>
                  <a:srgbClr val="000099"/>
                </a:solidFill>
                <a:latin typeface="Arial" charset="0"/>
              </a:rPr>
            </a:br>
            <a:r>
              <a:rPr lang="es-ES_tradnl" sz="3600" b="1" i="1">
                <a:solidFill>
                  <a:srgbClr val="000099"/>
                </a:solidFill>
                <a:latin typeface="Arial" charset="0"/>
              </a:rPr>
              <a:t>IPv6</a:t>
            </a:r>
          </a:p>
        </p:txBody>
      </p:sp>
      <p:sp>
        <p:nvSpPr>
          <p:cNvPr id="5123" name="Rectangle 3"/>
          <p:cNvSpPr>
            <a:spLocks noGrp="1" noChangeArrowheads="1"/>
          </p:cNvSpPr>
          <p:nvPr>
            <p:ph idx="1"/>
          </p:nvPr>
        </p:nvSpPr>
        <p:spPr>
          <a:xfrm>
            <a:off x="539750" y="1989138"/>
            <a:ext cx="7993063" cy="4495800"/>
          </a:xfrm>
          <a:solidFill>
            <a:schemeClr val="hlink"/>
          </a:solidFill>
          <a:ln w="76200">
            <a:solidFill>
              <a:schemeClr val="accent2"/>
            </a:solidFill>
          </a:ln>
        </p:spPr>
        <p:txBody>
          <a:bodyPr/>
          <a:lstStyle/>
          <a:p>
            <a:r>
              <a:rPr lang="es-ES_tradnl" sz="2800" b="1" i="1" dirty="0">
                <a:solidFill>
                  <a:schemeClr val="accent2">
                    <a:lumMod val="75000"/>
                  </a:schemeClr>
                </a:solidFill>
                <a:latin typeface="Arial" charset="0"/>
              </a:rPr>
              <a:t>IPv4 permitió :</a:t>
            </a:r>
          </a:p>
          <a:p>
            <a:pPr lvl="1"/>
            <a:r>
              <a:rPr lang="es-ES_tradnl" b="1" i="1" dirty="0">
                <a:solidFill>
                  <a:schemeClr val="accent2">
                    <a:lumMod val="75000"/>
                  </a:schemeClr>
                </a:solidFill>
                <a:latin typeface="Arial" charset="0"/>
              </a:rPr>
              <a:t>Manejo de Redes Heterogéneas.</a:t>
            </a:r>
          </a:p>
          <a:p>
            <a:pPr lvl="1"/>
            <a:r>
              <a:rPr lang="es-ES_tradnl" b="1" i="1" dirty="0">
                <a:solidFill>
                  <a:schemeClr val="accent2">
                    <a:lumMod val="75000"/>
                  </a:schemeClr>
                </a:solidFill>
                <a:latin typeface="Arial" charset="0"/>
              </a:rPr>
              <a:t>Cambios Drásticos de Tecnología en Hardware y Software. </a:t>
            </a:r>
          </a:p>
          <a:p>
            <a:pPr lvl="1"/>
            <a:r>
              <a:rPr lang="es-ES_tradnl" b="1" i="1" dirty="0">
                <a:solidFill>
                  <a:schemeClr val="accent2">
                    <a:lumMod val="75000"/>
                  </a:schemeClr>
                </a:solidFill>
                <a:latin typeface="Arial" charset="0"/>
              </a:rPr>
              <a:t>Modelo de Direcciones Independiente del Hardware.</a:t>
            </a:r>
          </a:p>
          <a:p>
            <a:pPr lvl="1"/>
            <a:r>
              <a:rPr lang="es-ES_tradnl" b="1" i="1" dirty="0">
                <a:solidFill>
                  <a:schemeClr val="accent2">
                    <a:lumMod val="75000"/>
                  </a:schemeClr>
                </a:solidFill>
                <a:latin typeface="Arial" charset="0"/>
              </a:rPr>
              <a:t>Espacio de Direcciones Limitado. (1.000.000 de redes </a:t>
            </a:r>
            <a:r>
              <a:rPr lang="es-ES_tradnl" b="1" i="1" dirty="0" err="1">
                <a:solidFill>
                  <a:schemeClr val="accent2">
                    <a:lumMod val="75000"/>
                  </a:schemeClr>
                </a:solidFill>
                <a:latin typeface="Arial" charset="0"/>
              </a:rPr>
              <a:t>Aprox</a:t>
            </a:r>
            <a:r>
              <a:rPr lang="es-ES_tradnl" b="1" i="1" dirty="0">
                <a:solidFill>
                  <a:schemeClr val="accent2">
                    <a:lumMod val="75000"/>
                  </a:schemeClr>
                </a:solidFill>
                <a:latin typeface="Arial" charset="0"/>
              </a:rPr>
              <a:t> )   </a:t>
            </a:r>
            <a:endParaRPr lang="es-ES_tradnl"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123">
                                            <p:bg/>
                                          </p:spTgt>
                                        </p:tgtEl>
                                        <p:attrNameLst>
                                          <p:attrName>style.visibility</p:attrName>
                                        </p:attrNameLst>
                                      </p:cBhvr>
                                      <p:to>
                                        <p:strVal val="visible"/>
                                      </p:to>
                                    </p:set>
                                    <p:animEffect transition="in" filter="circle(in)">
                                      <p:cBhvr>
                                        <p:cTn id="11" dur="2000"/>
                                        <p:tgtEl>
                                          <p:spTgt spid="51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123">
                                            <p:txEl>
                                              <p:pRg st="0" end="0"/>
                                            </p:txEl>
                                          </p:spTgt>
                                        </p:tgtEl>
                                        <p:attrNameLst>
                                          <p:attrName>style.visibility</p:attrName>
                                        </p:attrNameLst>
                                      </p:cBhvr>
                                      <p:to>
                                        <p:strVal val="visible"/>
                                      </p:to>
                                    </p:set>
                                    <p:animEffect transition="in" filter="circle(in)">
                                      <p:cBhvr>
                                        <p:cTn id="16" dur="2000"/>
                                        <p:tgtEl>
                                          <p:spTgt spid="51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123">
                                            <p:txEl>
                                              <p:pRg st="1" end="1"/>
                                            </p:txEl>
                                          </p:spTgt>
                                        </p:tgtEl>
                                        <p:attrNameLst>
                                          <p:attrName>style.visibility</p:attrName>
                                        </p:attrNameLst>
                                      </p:cBhvr>
                                      <p:to>
                                        <p:strVal val="visible"/>
                                      </p:to>
                                    </p:set>
                                    <p:animEffect transition="in" filter="circle(in)">
                                      <p:cBhvr>
                                        <p:cTn id="21" dur="2000"/>
                                        <p:tgtEl>
                                          <p:spTgt spid="51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123">
                                            <p:txEl>
                                              <p:pRg st="2" end="2"/>
                                            </p:txEl>
                                          </p:spTgt>
                                        </p:tgtEl>
                                        <p:attrNameLst>
                                          <p:attrName>style.visibility</p:attrName>
                                        </p:attrNameLst>
                                      </p:cBhvr>
                                      <p:to>
                                        <p:strVal val="visible"/>
                                      </p:to>
                                    </p:set>
                                    <p:animEffect transition="in" filter="circle(in)">
                                      <p:cBhvr>
                                        <p:cTn id="26" dur="2000"/>
                                        <p:tgtEl>
                                          <p:spTgt spid="51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123">
                                            <p:txEl>
                                              <p:pRg st="3" end="3"/>
                                            </p:txEl>
                                          </p:spTgt>
                                        </p:tgtEl>
                                        <p:attrNameLst>
                                          <p:attrName>style.visibility</p:attrName>
                                        </p:attrNameLst>
                                      </p:cBhvr>
                                      <p:to>
                                        <p:strVal val="visible"/>
                                      </p:to>
                                    </p:set>
                                    <p:animEffect transition="in" filter="circle(in)">
                                      <p:cBhvr>
                                        <p:cTn id="31" dur="2000"/>
                                        <p:tgtEl>
                                          <p:spTgt spid="512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123">
                                            <p:txEl>
                                              <p:pRg st="4" end="4"/>
                                            </p:txEl>
                                          </p:spTgt>
                                        </p:tgtEl>
                                        <p:attrNameLst>
                                          <p:attrName>style.visibility</p:attrName>
                                        </p:attrNameLst>
                                      </p:cBhvr>
                                      <p:to>
                                        <p:strVal val="visible"/>
                                      </p:to>
                                    </p:set>
                                    <p:animEffect transition="in" filter="circle(in)">
                                      <p:cBhvr>
                                        <p:cTn id="36" dur="2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50825" y="333375"/>
            <a:ext cx="8497888" cy="1727200"/>
          </a:xfrm>
          <a:solidFill>
            <a:schemeClr val="hlink"/>
          </a:solidFill>
          <a:ln w="76200" cap="flat" algn="ctr">
            <a:solidFill>
              <a:schemeClr val="accent2"/>
            </a:solidFill>
          </a:ln>
        </p:spPr>
        <p:txBody>
          <a:bodyPr anchor="t"/>
          <a:lstStyle/>
          <a:p>
            <a:pPr marL="342900" indent="-342900">
              <a:spcBef>
                <a:spcPct val="20000"/>
              </a:spcBef>
              <a:defRPr/>
            </a:pPr>
            <a:r>
              <a:rPr lang="es-AR" sz="4800" b="1" i="1" dirty="0">
                <a:solidFill>
                  <a:srgbClr val="000099"/>
                </a:solidFill>
                <a:effectLst>
                  <a:outerShdw blurRad="38100" dist="38100" dir="2700000" algn="tl">
                    <a:srgbClr val="000000">
                      <a:alpha val="43137"/>
                    </a:srgbClr>
                  </a:outerShdw>
                </a:effectLst>
                <a:latin typeface="Arial" charset="0"/>
              </a:rPr>
              <a:t>IPv6</a:t>
            </a:r>
            <a:br>
              <a:rPr lang="es-AR" sz="4800" b="1" i="1" dirty="0">
                <a:solidFill>
                  <a:srgbClr val="000099"/>
                </a:solidFill>
                <a:effectLst>
                  <a:outerShdw blurRad="38100" dist="38100" dir="2700000" algn="tl">
                    <a:srgbClr val="000000">
                      <a:alpha val="43137"/>
                    </a:srgbClr>
                  </a:outerShdw>
                </a:effectLst>
                <a:latin typeface="Arial" charset="0"/>
              </a:rPr>
            </a:br>
            <a:r>
              <a:rPr lang="es-AR" sz="4800" b="1" i="1" dirty="0">
                <a:solidFill>
                  <a:srgbClr val="000099"/>
                </a:solidFill>
                <a:effectLst>
                  <a:outerShdw blurRad="38100" dist="38100" dir="2700000" algn="tl">
                    <a:srgbClr val="000000">
                      <a:alpha val="43137"/>
                    </a:srgbClr>
                  </a:outerShdw>
                </a:effectLst>
                <a:latin typeface="Arial" charset="0"/>
              </a:rPr>
              <a:t>de IPv4 a IPv6</a:t>
            </a:r>
            <a:endParaRPr lang="es-ES" sz="4800" b="1" i="1" dirty="0">
              <a:solidFill>
                <a:srgbClr val="000099"/>
              </a:solidFill>
              <a:effectLst>
                <a:outerShdw blurRad="38100" dist="38100" dir="2700000" algn="tl">
                  <a:srgbClr val="000000">
                    <a:alpha val="43137"/>
                  </a:srgbClr>
                </a:outerShdw>
              </a:effectLst>
              <a:latin typeface="Arial" charset="0"/>
            </a:endParaRPr>
          </a:p>
        </p:txBody>
      </p:sp>
      <p:sp>
        <p:nvSpPr>
          <p:cNvPr id="40963" name="Rectangle 13"/>
          <p:cNvSpPr>
            <a:spLocks noGrp="1" noChangeArrowheads="1"/>
          </p:cNvSpPr>
          <p:nvPr>
            <p:ph idx="1"/>
          </p:nvPr>
        </p:nvSpPr>
        <p:spPr>
          <a:xfrm>
            <a:off x="395288" y="2420938"/>
            <a:ext cx="8208962" cy="4114800"/>
          </a:xfrm>
          <a:solidFill>
            <a:schemeClr val="hlink"/>
          </a:solidFill>
          <a:ln w="76200" cap="flat" algn="ctr">
            <a:solidFill>
              <a:schemeClr val="accent2"/>
            </a:solidFill>
          </a:ln>
        </p:spPr>
        <p:txBody>
          <a:bodyPr/>
          <a:lstStyle/>
          <a:p>
            <a:r>
              <a:rPr lang="es-ES_tradnl" sz="6600" b="1" i="1">
                <a:solidFill>
                  <a:schemeClr val="tx2"/>
                </a:solidFill>
                <a:latin typeface="Arial" charset="0"/>
              </a:rPr>
              <a:t>Pila Doble</a:t>
            </a:r>
          </a:p>
          <a:p>
            <a:r>
              <a:rPr lang="es-ES_tradnl" sz="6600" b="1" i="1">
                <a:solidFill>
                  <a:schemeClr val="tx2"/>
                </a:solidFill>
                <a:latin typeface="Arial" charset="0"/>
              </a:rPr>
              <a:t>Traducción</a:t>
            </a:r>
          </a:p>
          <a:p>
            <a:r>
              <a:rPr lang="es-ES_tradnl" sz="6600" b="1" i="1">
                <a:solidFill>
                  <a:schemeClr val="tx2"/>
                </a:solidFill>
                <a:latin typeface="Arial" charset="0"/>
              </a:rPr>
              <a:t>Tunneling</a:t>
            </a:r>
          </a:p>
        </p:txBody>
      </p:sp>
      <p:pic>
        <p:nvPicPr>
          <p:cNvPr id="40964" name="3 Imagen" descr="ipv6.bmp"/>
          <p:cNvPicPr>
            <a:picLocks noChangeAspect="1"/>
          </p:cNvPicPr>
          <p:nvPr/>
        </p:nvPicPr>
        <p:blipFill>
          <a:blip r:embed="rId3" cstate="print"/>
          <a:srcRect/>
          <a:stretch>
            <a:fillRect/>
          </a:stretch>
        </p:blipFill>
        <p:spPr bwMode="auto">
          <a:xfrm>
            <a:off x="6011863" y="2924175"/>
            <a:ext cx="2276475" cy="2962275"/>
          </a:xfrm>
          <a:prstGeom prst="rect">
            <a:avLst/>
          </a:prstGeom>
          <a:noFill/>
          <a:ln w="9525">
            <a:noFill/>
            <a:miter lim="800000"/>
            <a:headEnd/>
            <a:tailEnd/>
          </a:ln>
        </p:spPr>
      </p:pic>
    </p:spTree>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116013" y="0"/>
            <a:ext cx="7499350" cy="936625"/>
          </a:xfrm>
          <a:solidFill>
            <a:schemeClr val="hlink"/>
          </a:solidFill>
          <a:ln w="76200" cap="flat" algn="ctr">
            <a:solidFill>
              <a:schemeClr val="accent2"/>
            </a:solidFill>
          </a:ln>
        </p:spPr>
        <p:txBody>
          <a:bodyPr anchor="t"/>
          <a:lstStyle/>
          <a:p>
            <a:pPr marL="342900" indent="-342900">
              <a:spcBef>
                <a:spcPct val="20000"/>
              </a:spcBef>
              <a:defRPr/>
            </a:pPr>
            <a:r>
              <a:rPr lang="es-ES" sz="4800" b="1" i="1" dirty="0">
                <a:solidFill>
                  <a:srgbClr val="000099"/>
                </a:solidFill>
                <a:effectLst>
                  <a:outerShdw blurRad="38100" dist="38100" dir="2700000" algn="tl">
                    <a:srgbClr val="000000">
                      <a:alpha val="43137"/>
                    </a:srgbClr>
                  </a:outerShdw>
                </a:effectLst>
                <a:latin typeface="Arial" charset="0"/>
              </a:rPr>
              <a:t>Pila Doble</a:t>
            </a:r>
          </a:p>
        </p:txBody>
      </p:sp>
      <p:sp>
        <p:nvSpPr>
          <p:cNvPr id="13314" name="Rectangle 3"/>
          <p:cNvSpPr>
            <a:spLocks noGrp="1" noChangeArrowheads="1"/>
          </p:cNvSpPr>
          <p:nvPr>
            <p:ph idx="1"/>
          </p:nvPr>
        </p:nvSpPr>
        <p:spPr>
          <a:xfrm>
            <a:off x="2051843" y="1086618"/>
            <a:ext cx="5761038" cy="485775"/>
          </a:xfrm>
          <a:solidFill>
            <a:schemeClr val="hlink"/>
          </a:solidFill>
          <a:ln w="76200" cap="flat" algn="ctr">
            <a:solidFill>
              <a:schemeClr val="accent2"/>
            </a:solidFill>
          </a:ln>
        </p:spPr>
        <p:txBody>
          <a:bodyPr/>
          <a:lstStyle/>
          <a:p>
            <a:pPr algn="ctr">
              <a:buFontTx/>
              <a:buNone/>
            </a:pPr>
            <a:r>
              <a:rPr lang="es-ES" sz="2800" b="1" i="1">
                <a:solidFill>
                  <a:schemeClr val="tx2"/>
                </a:solidFill>
                <a:latin typeface="Arial" charset="0"/>
              </a:rPr>
              <a:t>Configuración de direcciones </a:t>
            </a:r>
          </a:p>
          <a:p>
            <a:pPr algn="ctr">
              <a:buFontTx/>
              <a:buNone/>
            </a:pPr>
            <a:endParaRPr lang="es-ES" sz="2800" b="1" i="1">
              <a:solidFill>
                <a:schemeClr val="tx2"/>
              </a:solidFill>
              <a:latin typeface="Arial" charset="0"/>
            </a:endParaRPr>
          </a:p>
          <a:p>
            <a:pPr algn="ctr">
              <a:buFontTx/>
              <a:buNone/>
            </a:pPr>
            <a:endParaRPr lang="es-ES" sz="2800" b="1" i="1">
              <a:solidFill>
                <a:schemeClr val="tx2"/>
              </a:solidFill>
              <a:latin typeface="Arial" charset="0"/>
            </a:endParaRPr>
          </a:p>
          <a:p>
            <a:pPr algn="ctr">
              <a:buFontTx/>
              <a:buNone/>
            </a:pPr>
            <a:r>
              <a:rPr lang="es-ES" sz="2800" b="1" i="1">
                <a:solidFill>
                  <a:schemeClr val="tx2"/>
                </a:solidFill>
                <a:latin typeface="Arial" charset="0"/>
              </a:rPr>
              <a:t>  </a:t>
            </a:r>
          </a:p>
        </p:txBody>
      </p:sp>
      <p:pic>
        <p:nvPicPr>
          <p:cNvPr id="13315" name="Picture 4"/>
          <p:cNvPicPr>
            <a:picLocks noChangeAspect="1" noChangeArrowheads="1"/>
          </p:cNvPicPr>
          <p:nvPr/>
        </p:nvPicPr>
        <p:blipFill>
          <a:blip r:embed="rId3" cstate="print"/>
          <a:srcRect/>
          <a:stretch>
            <a:fillRect/>
          </a:stretch>
        </p:blipFill>
        <p:spPr bwMode="auto">
          <a:xfrm>
            <a:off x="2987675" y="1700213"/>
            <a:ext cx="3889375" cy="1082675"/>
          </a:xfrm>
          <a:prstGeom prst="rect">
            <a:avLst/>
          </a:prstGeom>
          <a:solidFill>
            <a:schemeClr val="hlink"/>
          </a:solidFill>
          <a:ln w="76200" algn="ctr">
            <a:solidFill>
              <a:schemeClr val="accent2"/>
            </a:solidFill>
            <a:miter lim="800000"/>
            <a:headEnd/>
            <a:tailEnd/>
          </a:ln>
        </p:spPr>
      </p:pic>
      <p:pic>
        <p:nvPicPr>
          <p:cNvPr id="13316" name="Picture 5"/>
          <p:cNvPicPr>
            <a:picLocks noChangeAspect="1" noChangeArrowheads="1"/>
          </p:cNvPicPr>
          <p:nvPr/>
        </p:nvPicPr>
        <p:blipFill>
          <a:blip r:embed="rId4" cstate="print"/>
          <a:srcRect/>
          <a:stretch>
            <a:fillRect/>
          </a:stretch>
        </p:blipFill>
        <p:spPr bwMode="auto">
          <a:xfrm>
            <a:off x="2295525" y="4522890"/>
            <a:ext cx="5140325" cy="2160587"/>
          </a:xfrm>
          <a:prstGeom prst="rect">
            <a:avLst/>
          </a:prstGeom>
          <a:solidFill>
            <a:schemeClr val="hlink"/>
          </a:solidFill>
          <a:ln w="76200" algn="ctr">
            <a:solidFill>
              <a:schemeClr val="accent2"/>
            </a:solidFill>
            <a:miter lim="800000"/>
            <a:headEnd/>
            <a:tailEnd/>
          </a:ln>
        </p:spPr>
      </p:pic>
      <p:sp>
        <p:nvSpPr>
          <p:cNvPr id="13317" name="Rectangle 6"/>
          <p:cNvSpPr>
            <a:spLocks noChangeArrowheads="1"/>
          </p:cNvSpPr>
          <p:nvPr/>
        </p:nvSpPr>
        <p:spPr bwMode="auto">
          <a:xfrm>
            <a:off x="0" y="2978227"/>
            <a:ext cx="9144000" cy="1385888"/>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spcBef>
                <a:spcPct val="20000"/>
              </a:spcBef>
              <a:defRPr/>
            </a:pPr>
            <a:r>
              <a:rPr lang="es-ES" sz="2800" i="1" dirty="0">
                <a:solidFill>
                  <a:schemeClr val="accent2">
                    <a:lumMod val="75000"/>
                  </a:schemeClr>
                </a:solidFill>
                <a:effectLst>
                  <a:outerShdw blurRad="38100" dist="38100" dir="2700000" algn="tl">
                    <a:srgbClr val="000000">
                      <a:alpha val="43137"/>
                    </a:srgbClr>
                  </a:outerShdw>
                </a:effectLst>
              </a:rPr>
              <a:t>Un nodo IPv4/IPv6 con una dirección IPv4 compatible, utiliza esa misma dirección como una dirección IPv6 incluyéndola en los </a:t>
            </a:r>
            <a:r>
              <a:rPr lang="es-ES" sz="2800" b="1" i="1" dirty="0">
                <a:solidFill>
                  <a:schemeClr val="accent2">
                    <a:lumMod val="75000"/>
                  </a:schemeClr>
                </a:solidFill>
                <a:effectLst>
                  <a:outerShdw blurRad="38100" dist="38100" dir="2700000" algn="tl">
                    <a:srgbClr val="000000">
                      <a:alpha val="43137"/>
                    </a:srgbClr>
                  </a:outerShdw>
                </a:effectLst>
              </a:rPr>
              <a:t>últimos</a:t>
            </a:r>
            <a:r>
              <a:rPr lang="es-ES" sz="2800" i="1" dirty="0">
                <a:solidFill>
                  <a:schemeClr val="accent2">
                    <a:lumMod val="75000"/>
                  </a:schemeClr>
                </a:solidFill>
                <a:effectLst>
                  <a:outerShdw blurRad="38100" dist="38100" dir="2700000" algn="tl">
                    <a:srgbClr val="000000">
                      <a:alpha val="43137"/>
                    </a:srgbClr>
                  </a:outerShdw>
                </a:effectLst>
              </a:rPr>
              <a:t> 32 bits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3314">
                                            <p:txEl>
                                              <p:pRg st="3" end="3"/>
                                            </p:txEl>
                                          </p:spTgt>
                                        </p:tgtEl>
                                        <p:attrNameLst>
                                          <p:attrName>style.visibility</p:attrName>
                                        </p:attrNameLst>
                                      </p:cBhvr>
                                      <p:to>
                                        <p:strVal val="visible"/>
                                      </p:to>
                                    </p:set>
                                    <p:anim calcmode="lin" valueType="num">
                                      <p:cBhvr additive="base">
                                        <p:cTn id="13" dur="50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14" dur="5000" fill="hold"/>
                                        <p:tgtEl>
                                          <p:spTgt spid="13314">
                                            <p:txEl>
                                              <p:pRg st="3" end="3"/>
                                            </p:txEl>
                                          </p:spTgt>
                                        </p:tgtEl>
                                        <p:attrNameLst>
                                          <p:attrName>ppt_y</p:attrName>
                                        </p:attrNameLst>
                                      </p:cBhvr>
                                      <p:tavLst>
                                        <p:tav tm="0">
                                          <p:val>
                                            <p:strVal val="#ppt_y"/>
                                          </p:val>
                                        </p:tav>
                                        <p:tav tm="100000">
                                          <p:val>
                                            <p:strVal val="#ppt_y"/>
                                          </p:val>
                                        </p:tav>
                                      </p:tavLst>
                                    </p:anim>
                                  </p:childTnLst>
                                </p:cTn>
                              </p:par>
                              <p:par>
                                <p:cTn id="15" presetID="7" presetClass="entr" presetSubtype="8" fill="hold" nodeType="withEffect">
                                  <p:stCondLst>
                                    <p:cond delay="0"/>
                                  </p:stCondLst>
                                  <p:childTnLst>
                                    <p:set>
                                      <p:cBhvr>
                                        <p:cTn id="16" dur="1" fill="hold">
                                          <p:stCondLst>
                                            <p:cond delay="0"/>
                                          </p:stCondLst>
                                        </p:cTn>
                                        <p:tgtEl>
                                          <p:spTgt spid="13315"/>
                                        </p:tgtEl>
                                        <p:attrNameLst>
                                          <p:attrName>style.visibility</p:attrName>
                                        </p:attrNameLst>
                                      </p:cBhvr>
                                      <p:to>
                                        <p:strVal val="visible"/>
                                      </p:to>
                                    </p:set>
                                    <p:anim calcmode="lin" valueType="num">
                                      <p:cBhvr additive="base">
                                        <p:cTn id="17" dur="5000" fill="hold"/>
                                        <p:tgtEl>
                                          <p:spTgt spid="13315"/>
                                        </p:tgtEl>
                                        <p:attrNameLst>
                                          <p:attrName>ppt_x</p:attrName>
                                        </p:attrNameLst>
                                      </p:cBhvr>
                                      <p:tavLst>
                                        <p:tav tm="0">
                                          <p:val>
                                            <p:strVal val="0-#ppt_w/2"/>
                                          </p:val>
                                        </p:tav>
                                        <p:tav tm="100000">
                                          <p:val>
                                            <p:strVal val="#ppt_x"/>
                                          </p:val>
                                        </p:tav>
                                      </p:tavLst>
                                    </p:anim>
                                    <p:anim calcmode="lin" valueType="num">
                                      <p:cBhvr additive="base">
                                        <p:cTn id="18" dur="50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0" fill="hold"/>
                                        <p:tgtEl>
                                          <p:spTgt spid="13317"/>
                                        </p:tgtEl>
                                        <p:attrNameLst>
                                          <p:attrName>ppt_x</p:attrName>
                                        </p:attrNameLst>
                                      </p:cBhvr>
                                      <p:tavLst>
                                        <p:tav tm="0">
                                          <p:val>
                                            <p:strVal val="#ppt_x"/>
                                          </p:val>
                                        </p:tav>
                                        <p:tav tm="100000">
                                          <p:val>
                                            <p:strVal val="#ppt_x"/>
                                          </p:val>
                                        </p:tav>
                                      </p:tavLst>
                                    </p:anim>
                                    <p:anim calcmode="lin" valueType="num">
                                      <p:cBhvr additive="base">
                                        <p:cTn id="24" dur="5000" fill="hold"/>
                                        <p:tgtEl>
                                          <p:spTgt spid="13317"/>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13316"/>
                                        </p:tgtEl>
                                        <p:attrNameLst>
                                          <p:attrName>style.visibility</p:attrName>
                                        </p:attrNameLst>
                                      </p:cBhvr>
                                      <p:to>
                                        <p:strVal val="visible"/>
                                      </p:to>
                                    </p:set>
                                    <p:anim calcmode="lin" valueType="num">
                                      <p:cBhvr additive="base">
                                        <p:cTn id="27" dur="5000" fill="hold"/>
                                        <p:tgtEl>
                                          <p:spTgt spid="13316"/>
                                        </p:tgtEl>
                                        <p:attrNameLst>
                                          <p:attrName>ppt_x</p:attrName>
                                        </p:attrNameLst>
                                      </p:cBhvr>
                                      <p:tavLst>
                                        <p:tav tm="0">
                                          <p:val>
                                            <p:strVal val="#ppt_x"/>
                                          </p:val>
                                        </p:tav>
                                        <p:tav tm="100000">
                                          <p:val>
                                            <p:strVal val="#ppt_x"/>
                                          </p:val>
                                        </p:tav>
                                      </p:tavLst>
                                    </p:anim>
                                    <p:anim calcmode="lin" valueType="num">
                                      <p:cBhvr additive="base">
                                        <p:cTn id="28" dur="50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pic>
        <p:nvPicPr>
          <p:cNvPr id="43011" name="Picture 4" descr="2"/>
          <p:cNvPicPr>
            <a:picLocks noGrp="1" noChangeAspect="1" noChangeArrowheads="1"/>
          </p:cNvPicPr>
          <p:nvPr>
            <p:ph idx="1"/>
          </p:nvPr>
        </p:nvPicPr>
        <p:blipFill>
          <a:blip r:embed="rId2" cstate="print"/>
          <a:srcRect/>
          <a:stretch>
            <a:fillRect/>
          </a:stretch>
        </p:blipFill>
        <p:spPr>
          <a:xfrm>
            <a:off x="0" y="2214563"/>
            <a:ext cx="9144000" cy="4643437"/>
          </a:xfrm>
          <a:solidFill>
            <a:schemeClr val="hlink"/>
          </a:solidFill>
          <a:ln w="76200" cap="flat" algn="ctr">
            <a:solidFill>
              <a:schemeClr val="accent2"/>
            </a:solidFill>
          </a:ln>
        </p:spPr>
      </p:pic>
      <p:sp>
        <p:nvSpPr>
          <p:cNvPr id="43012" name="Text Box 3"/>
          <p:cNvSpPr txBox="1">
            <a:spLocks noChangeArrowheads="1"/>
          </p:cNvSpPr>
          <p:nvPr/>
        </p:nvSpPr>
        <p:spPr bwMode="auto">
          <a:xfrm>
            <a:off x="533400" y="1320800"/>
            <a:ext cx="8077200" cy="646331"/>
          </a:xfrm>
          <a:prstGeom prst="rect">
            <a:avLst/>
          </a:prstGeom>
          <a:solidFill>
            <a:schemeClr val="hlink"/>
          </a:solidFill>
          <a:ln w="76200">
            <a:solidFill>
              <a:schemeClr val="accent2">
                <a:lumMod val="75000"/>
              </a:schemeClr>
            </a:solidFill>
            <a:miter lim="800000"/>
            <a:headEnd/>
            <a:tailEnd/>
          </a:ln>
        </p:spPr>
        <p:txBody>
          <a:bodyPr>
            <a:spAutoFit/>
          </a:bodyPr>
          <a:lstStyle/>
          <a:p>
            <a:pPr algn="l" eaLnBrk="1" hangingPunct="1"/>
            <a:r>
              <a:rPr lang="es-AR" sz="3600" b="1" i="1">
                <a:solidFill>
                  <a:schemeClr val="accent2">
                    <a:lumMod val="75000"/>
                  </a:schemeClr>
                </a:solidFill>
                <a:latin typeface="BenguiatGot Bk BT" pitchFamily="34" charset="0"/>
              </a:rPr>
              <a:t>Solución provisoria: IPv6 over IPv4</a:t>
            </a:r>
            <a:endParaRPr lang="es-ES" sz="3600" b="1" i="1">
              <a:solidFill>
                <a:schemeClr val="accent2">
                  <a:lumMod val="75000"/>
                </a:schemeClr>
              </a:solidFill>
              <a:latin typeface="BenguiatGot Bk BT" pitchFamily="34" charset="0"/>
            </a:endParaRPr>
          </a:p>
        </p:txBody>
      </p:sp>
    </p:spTree>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38225" y="177242"/>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14339" name="Rectangle 3"/>
          <p:cNvSpPr>
            <a:spLocks noGrp="1" noChangeArrowheads="1"/>
          </p:cNvSpPr>
          <p:nvPr>
            <p:ph idx="1"/>
          </p:nvPr>
        </p:nvSpPr>
        <p:spPr>
          <a:xfrm>
            <a:off x="539750" y="1484313"/>
            <a:ext cx="8136706" cy="1040285"/>
          </a:xfrm>
          <a:solidFill>
            <a:schemeClr val="accent2">
              <a:lumMod val="20000"/>
              <a:lumOff val="80000"/>
            </a:schemeClr>
          </a:solidFill>
          <a:ln w="57150">
            <a:solidFill>
              <a:schemeClr val="accent2">
                <a:lumMod val="75000"/>
              </a:schemeClr>
            </a:solidFill>
          </a:ln>
        </p:spPr>
        <p:txBody>
          <a:bodyPr wrap="square">
            <a:spAutoFit/>
          </a:bodyPr>
          <a:lstStyle/>
          <a:p>
            <a:pPr algn="ctr">
              <a:buFontTx/>
              <a:buNone/>
              <a:defRPr/>
            </a:pPr>
            <a:r>
              <a:rPr lang="es-ES" sz="2800" i="1" kern="1200" dirty="0">
                <a:solidFill>
                  <a:schemeClr val="accent2">
                    <a:lumMod val="75000"/>
                  </a:schemeClr>
                </a:solidFill>
                <a:effectLst>
                  <a:outerShdw blurRad="38100" dist="38100" dir="2700000" algn="tl">
                    <a:srgbClr val="000000">
                      <a:alpha val="43137"/>
                    </a:srgbClr>
                  </a:outerShdw>
                </a:effectLst>
                <a:latin typeface="Arial" charset="0"/>
              </a:rPr>
              <a:t>  Es la conversión directa de protocolos </a:t>
            </a:r>
          </a:p>
          <a:p>
            <a:pPr algn="ctr">
              <a:buFontTx/>
              <a:buNone/>
              <a:defRPr/>
            </a:pPr>
            <a:r>
              <a:rPr lang="es-ES" sz="2800" i="1" kern="1200" dirty="0">
                <a:solidFill>
                  <a:schemeClr val="accent2">
                    <a:lumMod val="75000"/>
                  </a:schemeClr>
                </a:solidFill>
                <a:effectLst>
                  <a:outerShdw blurRad="38100" dist="38100" dir="2700000" algn="tl">
                    <a:srgbClr val="000000">
                      <a:alpha val="43137"/>
                    </a:srgbClr>
                  </a:outerShdw>
                </a:effectLst>
                <a:latin typeface="Arial" charset="0"/>
              </a:rPr>
              <a:t>(entre IPv4 e IPv6) de manera bidireccional </a:t>
            </a:r>
          </a:p>
        </p:txBody>
      </p:sp>
      <p:pic>
        <p:nvPicPr>
          <p:cNvPr id="44036" name="Picture 4"/>
          <p:cNvPicPr>
            <a:picLocks noChangeAspect="1" noChangeArrowheads="1"/>
          </p:cNvPicPr>
          <p:nvPr/>
        </p:nvPicPr>
        <p:blipFill>
          <a:blip r:embed="rId2" cstate="print"/>
          <a:srcRect/>
          <a:stretch>
            <a:fillRect/>
          </a:stretch>
        </p:blipFill>
        <p:spPr bwMode="auto">
          <a:xfrm>
            <a:off x="1979613" y="2852738"/>
            <a:ext cx="5616575" cy="3265487"/>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539750"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p>
        </p:txBody>
      </p:sp>
      <p:pic>
        <p:nvPicPr>
          <p:cNvPr id="15363" name="3 Marcador de contenido"/>
          <p:cNvPicPr>
            <a:picLocks noGrp="1"/>
          </p:cNvPicPr>
          <p:nvPr>
            <p:ph idx="1"/>
          </p:nvPr>
        </p:nvPicPr>
        <p:blipFill>
          <a:blip r:embed="rId3" cstate="print"/>
          <a:srcRect/>
          <a:stretch>
            <a:fillRect/>
          </a:stretch>
        </p:blipFill>
        <p:spPr>
          <a:xfrm>
            <a:off x="539750" y="2060575"/>
            <a:ext cx="5040313" cy="1800225"/>
          </a:xfrm>
          <a:solidFill>
            <a:schemeClr val="hlink"/>
          </a:solidFill>
          <a:ln w="76200" cap="flat" algn="ctr">
            <a:solidFill>
              <a:schemeClr val="accent2"/>
            </a:solidFill>
          </a:ln>
        </p:spPr>
      </p:pic>
      <p:sp>
        <p:nvSpPr>
          <p:cNvPr id="45060" name="Rectangle 1"/>
          <p:cNvSpPr>
            <a:spLocks noChangeArrowheads="1"/>
          </p:cNvSpPr>
          <p:nvPr/>
        </p:nvSpPr>
        <p:spPr bwMode="auto">
          <a:xfrm>
            <a:off x="468312" y="1222703"/>
            <a:ext cx="8301037" cy="523220"/>
          </a:xfrm>
          <a:prstGeom prst="rect">
            <a:avLst/>
          </a:prstGeom>
          <a:solidFill>
            <a:schemeClr val="accent2">
              <a:lumMod val="20000"/>
              <a:lumOff val="80000"/>
            </a:schemeClr>
          </a:solidFill>
          <a:ln w="5715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spAutoFit/>
          </a:bodyPr>
          <a:lstStyle/>
          <a:p>
            <a:pPr marL="342900" indent="-342900">
              <a:spcBef>
                <a:spcPct val="20000"/>
              </a:spcBef>
            </a:pPr>
            <a:r>
              <a:rPr lang="es-ES" sz="2800" i="1" dirty="0">
                <a:solidFill>
                  <a:schemeClr val="accent2">
                    <a:lumMod val="75000"/>
                  </a:schemeClr>
                </a:solidFill>
                <a:effectLst>
                  <a:outerShdw blurRad="38100" dist="38100" dir="2700000" algn="tl">
                    <a:srgbClr val="000000">
                      <a:alpha val="43137"/>
                    </a:srgbClr>
                  </a:outerShdw>
                </a:effectLst>
              </a:rPr>
              <a:t>Funcionamiento del mecanismo de traducción</a:t>
            </a:r>
          </a:p>
        </p:txBody>
      </p:sp>
      <p:pic>
        <p:nvPicPr>
          <p:cNvPr id="15365" name="5 Imagen"/>
          <p:cNvPicPr>
            <a:picLocks noChangeAspect="1" noChangeArrowheads="1"/>
          </p:cNvPicPr>
          <p:nvPr/>
        </p:nvPicPr>
        <p:blipFill>
          <a:blip r:embed="rId4" cstate="print"/>
          <a:srcRect/>
          <a:stretch>
            <a:fillRect/>
          </a:stretch>
        </p:blipFill>
        <p:spPr bwMode="auto">
          <a:xfrm>
            <a:off x="3203575" y="4221163"/>
            <a:ext cx="5400675" cy="1800225"/>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684213"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p>
        </p:txBody>
      </p:sp>
      <p:sp>
        <p:nvSpPr>
          <p:cNvPr id="16387" name="2 Marcador de contenido"/>
          <p:cNvSpPr>
            <a:spLocks noGrp="1"/>
          </p:cNvSpPr>
          <p:nvPr>
            <p:ph idx="1"/>
          </p:nvPr>
        </p:nvSpPr>
        <p:spPr>
          <a:xfrm>
            <a:off x="251520" y="1268413"/>
            <a:ext cx="8892480" cy="2016125"/>
          </a:xfrm>
          <a:solidFill>
            <a:schemeClr val="accent2">
              <a:lumMod val="20000"/>
              <a:lumOff val="80000"/>
            </a:schemeClr>
          </a:solidFill>
          <a:ln w="76200">
            <a:solidFill>
              <a:schemeClr val="accent2">
                <a:lumMod val="75000"/>
              </a:schemeClr>
            </a:solidFill>
          </a:ln>
        </p:spPr>
        <p:txBody>
          <a:bodyPr>
            <a:noAutofit/>
          </a:bodyPr>
          <a:lstStyle/>
          <a:p>
            <a:pPr>
              <a:buFontTx/>
              <a:buNone/>
              <a:defRPr/>
            </a:pPr>
            <a:r>
              <a:rPr lang="es-ES" b="1" i="1" dirty="0">
                <a:solidFill>
                  <a:schemeClr val="accent2">
                    <a:lumMod val="75000"/>
                  </a:schemeClr>
                </a:solidFill>
                <a:effectLst>
                  <a:outerShdw blurRad="38100" dist="38100" dir="2700000" algn="tl">
                    <a:srgbClr val="000000">
                      <a:alpha val="43137"/>
                    </a:srgbClr>
                  </a:outerShdw>
                </a:effectLst>
              </a:rPr>
              <a:t>  </a:t>
            </a:r>
            <a:r>
              <a:rPr lang="es-ES"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La traducción puede llevarse a cabo de dos maneras:</a:t>
            </a:r>
            <a:endParaRPr lang="es-AR"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defRPr/>
            </a:pPr>
            <a:r>
              <a:rPr lang="es-ES" sz="28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IPv4 a IPv6                   </a:t>
            </a:r>
            <a:r>
              <a:rPr lang="es-ES" b="1" i="1" dirty="0" err="1">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IPv6</a:t>
            </a:r>
            <a:r>
              <a:rPr lang="es-ES"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a IPv4</a:t>
            </a:r>
            <a:endParaRPr lang="es-AR"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defRPr/>
            </a:pPr>
            <a:endParaRPr lang="es-AR" sz="2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pic>
        <p:nvPicPr>
          <p:cNvPr id="16388" name="Picture 3"/>
          <p:cNvPicPr>
            <a:picLocks noChangeAspect="1" noChangeArrowheads="1"/>
          </p:cNvPicPr>
          <p:nvPr/>
        </p:nvPicPr>
        <p:blipFill>
          <a:blip r:embed="rId3" cstate="print"/>
          <a:srcRect/>
          <a:stretch>
            <a:fillRect/>
          </a:stretch>
        </p:blipFill>
        <p:spPr bwMode="auto">
          <a:xfrm>
            <a:off x="251520" y="3402774"/>
            <a:ext cx="4176464" cy="3050562"/>
          </a:xfrm>
          <a:prstGeom prst="rect">
            <a:avLst/>
          </a:prstGeom>
          <a:solidFill>
            <a:schemeClr val="hlink"/>
          </a:solidFill>
          <a:ln w="76200" algn="ctr">
            <a:solidFill>
              <a:schemeClr val="accent2"/>
            </a:solidFill>
            <a:miter lim="800000"/>
            <a:headEnd/>
            <a:tailEnd/>
          </a:ln>
        </p:spPr>
      </p:pic>
      <p:pic>
        <p:nvPicPr>
          <p:cNvPr id="16389" name="Picture 4"/>
          <p:cNvPicPr>
            <a:picLocks noChangeAspect="1" noChangeArrowheads="1"/>
          </p:cNvPicPr>
          <p:nvPr/>
        </p:nvPicPr>
        <p:blipFill>
          <a:blip r:embed="rId4" cstate="print"/>
          <a:srcRect/>
          <a:stretch>
            <a:fillRect/>
          </a:stretch>
        </p:blipFill>
        <p:spPr bwMode="auto">
          <a:xfrm>
            <a:off x="4643438" y="3429000"/>
            <a:ext cx="4500562" cy="3024336"/>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1000" fill="hold"/>
                                        <p:tgtEl>
                                          <p:spTgt spid="16388"/>
                                        </p:tgtEl>
                                        <p:attrNameLst>
                                          <p:attrName>ppt_x</p:attrName>
                                        </p:attrNameLst>
                                      </p:cBhvr>
                                      <p:tavLst>
                                        <p:tav tm="0">
                                          <p:val>
                                            <p:strVal val="0-#ppt_w/2"/>
                                          </p:val>
                                        </p:tav>
                                        <p:tav tm="100000">
                                          <p:val>
                                            <p:strVal val="#ppt_x"/>
                                          </p:val>
                                        </p:tav>
                                      </p:tavLst>
                                    </p:anim>
                                    <p:anim calcmode="lin" valueType="num">
                                      <p:cBhvr additive="base">
                                        <p:cTn id="8" dur="1000" fill="hold"/>
                                        <p:tgtEl>
                                          <p:spTgt spid="16388"/>
                                        </p:tgtEl>
                                        <p:attrNameLst>
                                          <p:attrName>ppt_y</p:attrName>
                                        </p:attrNameLst>
                                      </p:cBhvr>
                                      <p:tavLst>
                                        <p:tav tm="0">
                                          <p:val>
                                            <p:strVal val="#ppt_y"/>
                                          </p:val>
                                        </p:tav>
                                        <p:tav tm="100000">
                                          <p:val>
                                            <p:strVal val="#ppt_y"/>
                                          </p:val>
                                        </p:tav>
                                      </p:tavLst>
                                    </p:anim>
                                  </p:childTnLst>
                                </p:cTn>
                              </p:par>
                              <p:par>
                                <p:cTn id="9" presetID="7" presetClass="entr" presetSubtype="2" fill="hold" nodeType="with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1000" fill="hold"/>
                                        <p:tgtEl>
                                          <p:spTgt spid="16389"/>
                                        </p:tgtEl>
                                        <p:attrNameLst>
                                          <p:attrName>ppt_x</p:attrName>
                                        </p:attrNameLst>
                                      </p:cBhvr>
                                      <p:tavLst>
                                        <p:tav tm="0">
                                          <p:val>
                                            <p:strVal val="1+#ppt_w/2"/>
                                          </p:val>
                                        </p:tav>
                                        <p:tav tm="100000">
                                          <p:val>
                                            <p:strVal val="#ppt_x"/>
                                          </p:val>
                                        </p:tav>
                                      </p:tavLst>
                                    </p:anim>
                                    <p:anim calcmode="lin" valueType="num">
                                      <p:cBhvr additive="base">
                                        <p:cTn id="12" dur="10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1022350" y="0"/>
            <a:ext cx="7726363" cy="104298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err="1">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17411" name="2 Marcador de contenido"/>
          <p:cNvSpPr>
            <a:spLocks noGrp="1"/>
          </p:cNvSpPr>
          <p:nvPr>
            <p:ph idx="1"/>
          </p:nvPr>
        </p:nvSpPr>
        <p:spPr>
          <a:xfrm>
            <a:off x="179512" y="1196752"/>
            <a:ext cx="8784976" cy="1798861"/>
          </a:xfrm>
          <a:solidFill>
            <a:schemeClr val="accent2">
              <a:lumMod val="20000"/>
              <a:lumOff val="80000"/>
            </a:schemeClr>
          </a:solidFill>
          <a:ln w="76200">
            <a:solidFill>
              <a:schemeClr val="accent2">
                <a:lumMod val="75000"/>
              </a:schemeClr>
            </a:solidFill>
          </a:ln>
        </p:spPr>
        <p:txBody>
          <a:bodyPr>
            <a:normAutofit fontScale="92500" lnSpcReduction="20000"/>
          </a:bodyPr>
          <a:lstStyle/>
          <a:p>
            <a:pPr>
              <a:buFontTx/>
              <a:buNone/>
              <a:defRPr/>
            </a:pPr>
            <a:r>
              <a:rPr lang="es-ES" sz="3600" b="1" i="1" dirty="0">
                <a:solidFill>
                  <a:schemeClr val="accent2">
                    <a:lumMod val="75000"/>
                  </a:schemeClr>
                </a:solidFill>
              </a:rPr>
              <a:t>  </a:t>
            </a:r>
            <a:r>
              <a:rPr lang="es-ES" sz="3600" b="1" i="1" dirty="0">
                <a:solidFill>
                  <a:schemeClr val="accent2">
                    <a:lumMod val="75000"/>
                  </a:schemeClr>
                </a:solidFill>
                <a:latin typeface="Arial" pitchFamily="34" charset="0"/>
                <a:cs typeface="Arial" pitchFamily="34" charset="0"/>
              </a:rPr>
              <a:t>Este mecanismo de transición permite crear un “puente” entre redes no compatibles y se desarrolla de manera punto-a-punto. </a:t>
            </a:r>
            <a:endParaRPr lang="es-AR" sz="3600" b="1" i="1" dirty="0">
              <a:solidFill>
                <a:schemeClr val="accent2">
                  <a:lumMod val="75000"/>
                </a:schemeClr>
              </a:solidFill>
              <a:latin typeface="Arial" pitchFamily="34" charset="0"/>
              <a:cs typeface="Arial" pitchFamily="34" charset="0"/>
            </a:endParaRPr>
          </a:p>
        </p:txBody>
      </p:sp>
      <p:pic>
        <p:nvPicPr>
          <p:cNvPr id="47108" name="3 Imagen"/>
          <p:cNvPicPr>
            <a:picLocks noChangeAspect="1" noChangeArrowheads="1"/>
          </p:cNvPicPr>
          <p:nvPr/>
        </p:nvPicPr>
        <p:blipFill>
          <a:blip r:embed="rId2" cstate="print"/>
          <a:srcRect/>
          <a:stretch>
            <a:fillRect/>
          </a:stretch>
        </p:blipFill>
        <p:spPr bwMode="auto">
          <a:xfrm>
            <a:off x="179512" y="3149376"/>
            <a:ext cx="8784976" cy="3519983"/>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0869" y="0"/>
            <a:ext cx="8229600" cy="1008063"/>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48131" name="Rectangle 3"/>
          <p:cNvSpPr>
            <a:spLocks noGrp="1" noChangeArrowheads="1"/>
          </p:cNvSpPr>
          <p:nvPr>
            <p:ph idx="1"/>
          </p:nvPr>
        </p:nvSpPr>
        <p:spPr>
          <a:xfrm>
            <a:off x="251520" y="2444849"/>
            <a:ext cx="3745111" cy="772120"/>
          </a:xfrm>
          <a:solidFill>
            <a:schemeClr val="accent2">
              <a:lumMod val="20000"/>
              <a:lumOff val="80000"/>
            </a:schemeClr>
          </a:solidFill>
          <a:ln>
            <a:solidFill>
              <a:schemeClr val="accent2">
                <a:lumMod val="75000"/>
              </a:schemeClr>
            </a:solidFill>
          </a:ln>
        </p:spPr>
        <p:txBody>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charset="0"/>
                <a:cs typeface="Arial" charset="0"/>
              </a:rPr>
              <a:t>Encapsulado</a:t>
            </a:r>
            <a:endParaRPr lang="es-ES" sz="4000" b="1" i="1" u="sng" dirty="0">
              <a:effectLst>
                <a:outerShdw blurRad="38100" dist="38100" dir="2700000" algn="tl">
                  <a:srgbClr val="000000">
                    <a:alpha val="43137"/>
                  </a:srgbClr>
                </a:outerShdw>
              </a:effectLst>
              <a:latin typeface="Arial" charset="0"/>
              <a:cs typeface="Arial" charset="0"/>
            </a:endParaRPr>
          </a:p>
          <a:p>
            <a:endParaRPr lang="es-ES" sz="4000" b="1" i="1" dirty="0">
              <a:effectLst>
                <a:outerShdw blurRad="38100" dist="38100" dir="2700000" algn="tl">
                  <a:srgbClr val="000000">
                    <a:alpha val="43137"/>
                  </a:srgbClr>
                </a:outerShdw>
              </a:effectLst>
              <a:latin typeface="Arial" charset="0"/>
              <a:cs typeface="Arial" charset="0"/>
            </a:endParaRPr>
          </a:p>
          <a:p>
            <a:endParaRPr lang="es-ES" sz="4800" b="1" i="1" dirty="0">
              <a:effectLst>
                <a:outerShdw blurRad="38100" dist="38100" dir="2700000" algn="tl">
                  <a:srgbClr val="000000">
                    <a:alpha val="43137"/>
                  </a:srgbClr>
                </a:outerShdw>
              </a:effectLst>
              <a:latin typeface="Arial" charset="0"/>
              <a:cs typeface="Arial" charset="0"/>
            </a:endParaRPr>
          </a:p>
          <a:p>
            <a:pPr>
              <a:buFontTx/>
              <a:buNone/>
            </a:pPr>
            <a:endParaRPr lang="es-ES" sz="4000" b="1" i="1" dirty="0">
              <a:effectLst>
                <a:outerShdw blurRad="38100" dist="38100" dir="2700000" algn="tl">
                  <a:srgbClr val="000000">
                    <a:alpha val="43137"/>
                  </a:srgbClr>
                </a:outerShdw>
              </a:effectLst>
              <a:latin typeface="Arial" charset="0"/>
              <a:cs typeface="Arial" charset="0"/>
            </a:endParaRPr>
          </a:p>
        </p:txBody>
      </p:sp>
      <p:pic>
        <p:nvPicPr>
          <p:cNvPr id="48132" name="Picture 4"/>
          <p:cNvPicPr>
            <a:picLocks noChangeAspect="1" noChangeArrowheads="1"/>
          </p:cNvPicPr>
          <p:nvPr/>
        </p:nvPicPr>
        <p:blipFill>
          <a:blip r:embed="rId3" cstate="print"/>
          <a:srcRect/>
          <a:stretch>
            <a:fillRect/>
          </a:stretch>
        </p:blipFill>
        <p:spPr bwMode="auto">
          <a:xfrm>
            <a:off x="4182294" y="1556792"/>
            <a:ext cx="4560887" cy="2339975"/>
          </a:xfrm>
          <a:prstGeom prst="rect">
            <a:avLst/>
          </a:prstGeom>
          <a:solidFill>
            <a:schemeClr val="hlink"/>
          </a:solidFill>
          <a:ln w="76200" algn="ctr">
            <a:solidFill>
              <a:schemeClr val="accent2"/>
            </a:solidFill>
            <a:miter lim="800000"/>
            <a:headEnd/>
            <a:tailEnd/>
          </a:ln>
        </p:spPr>
      </p:pic>
      <p:pic>
        <p:nvPicPr>
          <p:cNvPr id="48133" name="Picture 5"/>
          <p:cNvPicPr>
            <a:picLocks noChangeAspect="1" noChangeArrowheads="1"/>
          </p:cNvPicPr>
          <p:nvPr/>
        </p:nvPicPr>
        <p:blipFill>
          <a:blip r:embed="rId4" cstate="print"/>
          <a:srcRect/>
          <a:stretch>
            <a:fillRect/>
          </a:stretch>
        </p:blipFill>
        <p:spPr bwMode="auto">
          <a:xfrm>
            <a:off x="281881" y="4338188"/>
            <a:ext cx="3714750" cy="1990725"/>
          </a:xfrm>
          <a:prstGeom prst="rect">
            <a:avLst/>
          </a:prstGeom>
          <a:solidFill>
            <a:schemeClr val="hlink"/>
          </a:solidFill>
          <a:ln w="76200" algn="ctr">
            <a:solidFill>
              <a:schemeClr val="accent2"/>
            </a:solidFill>
            <a:miter lim="800000"/>
            <a:headEnd/>
            <a:tailEnd/>
          </a:ln>
        </p:spPr>
      </p:pic>
      <p:sp>
        <p:nvSpPr>
          <p:cNvPr id="3" name="CuadroTexto 2"/>
          <p:cNvSpPr txBox="1"/>
          <p:nvPr/>
        </p:nvSpPr>
        <p:spPr>
          <a:xfrm>
            <a:off x="4355976" y="4948829"/>
            <a:ext cx="4671472" cy="769441"/>
          </a:xfrm>
          <a:prstGeom prst="rect">
            <a:avLst/>
          </a:prstGeom>
          <a:solidFill>
            <a:schemeClr val="accent2">
              <a:lumMod val="20000"/>
              <a:lumOff val="80000"/>
            </a:schemeClr>
          </a:solidFill>
          <a:ln>
            <a:solidFill>
              <a:schemeClr val="accent2">
                <a:lumMod val="75000"/>
              </a:schemeClr>
            </a:solidFill>
          </a:ln>
        </p:spPr>
        <p:txBody>
          <a:bodyPr wrap="none" rtlCol="0">
            <a:spAutoFit/>
          </a:bodyPr>
          <a:lstStyle/>
          <a:p>
            <a:r>
              <a:rPr lang="es-ES" b="1" i="1" dirty="0">
                <a:solidFill>
                  <a:schemeClr val="accent2">
                    <a:lumMod val="75000"/>
                  </a:schemeClr>
                </a:solidFill>
              </a:rPr>
              <a:t>Desencapsulado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19459" name="2 Marcador de contenido"/>
          <p:cNvSpPr>
            <a:spLocks noGrp="1"/>
          </p:cNvSpPr>
          <p:nvPr>
            <p:ph idx="1"/>
          </p:nvPr>
        </p:nvSpPr>
        <p:spPr>
          <a:xfrm>
            <a:off x="0" y="1268760"/>
            <a:ext cx="9144000" cy="5286412"/>
          </a:xfrm>
          <a:solidFill>
            <a:schemeClr val="accent2">
              <a:lumMod val="20000"/>
              <a:lumOff val="80000"/>
            </a:schemeClr>
          </a:solidFill>
          <a:ln w="76200">
            <a:solidFill>
              <a:schemeClr val="accent2">
                <a:lumMod val="75000"/>
              </a:schemeClr>
            </a:solidFill>
          </a:ln>
        </p:spPr>
        <p:txBody>
          <a:bodyPr>
            <a:normAutofit lnSpcReduction="10000"/>
          </a:bodyPr>
          <a:lstStyle/>
          <a:p>
            <a:pPr>
              <a:buFontTx/>
              <a:buNone/>
              <a:defRPr/>
            </a:pPr>
            <a:r>
              <a:rPr lang="es-ES" sz="4000" b="1" i="1" u="sng" dirty="0">
                <a:solidFill>
                  <a:schemeClr val="accent2">
                    <a:lumMod val="75000"/>
                  </a:schemeClr>
                </a:solidFill>
                <a:latin typeface="Arial" pitchFamily="34" charset="0"/>
                <a:cs typeface="Arial" pitchFamily="34" charset="0"/>
              </a:rPr>
              <a:t>Tipos de Tunneling:</a:t>
            </a:r>
          </a:p>
          <a:p>
            <a:pPr>
              <a:buFontTx/>
              <a:buNone/>
              <a:defRPr/>
            </a:pPr>
            <a:r>
              <a:rPr lang="es-ES" sz="4000" b="1" i="1" dirty="0">
                <a:solidFill>
                  <a:schemeClr val="accent2">
                    <a:lumMod val="75000"/>
                  </a:schemeClr>
                </a:solidFill>
                <a:latin typeface="Arial" pitchFamily="34" charset="0"/>
                <a:cs typeface="Arial" pitchFamily="34" charset="0"/>
              </a:rPr>
              <a:t> Tunneling puede ser utilizado en una variedad de formas:</a:t>
            </a:r>
            <a:endParaRPr lang="es-AR" sz="4000" b="1" i="1" dirty="0">
              <a:solidFill>
                <a:schemeClr val="accent2">
                  <a:lumMod val="75000"/>
                </a:schemeClr>
              </a:solidFill>
              <a:latin typeface="Arial" pitchFamily="34" charset="0"/>
              <a:cs typeface="Arial" pitchFamily="34" charset="0"/>
            </a:endParaRPr>
          </a:p>
          <a:p>
            <a:pPr lvl="6">
              <a:buClr>
                <a:schemeClr val="tx2"/>
              </a:buClr>
              <a:buSzPct val="120000"/>
              <a:buFontTx/>
              <a:buNone/>
              <a:defRPr/>
            </a:pPr>
            <a:r>
              <a:rPr lang="es-ES" sz="3200" b="1" i="1" u="sng" dirty="0">
                <a:solidFill>
                  <a:schemeClr val="accent2">
                    <a:lumMod val="75000"/>
                  </a:schemeClr>
                </a:solidFill>
                <a:latin typeface="Arial" pitchFamily="34" charset="0"/>
                <a:cs typeface="Arial" pitchFamily="34" charset="0"/>
              </a:rPr>
              <a:t>TUNNELING CONFIGURADO </a:t>
            </a:r>
            <a:endParaRPr lang="es-AR" sz="3200" b="1" i="1" u="sng"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-a-</a:t>
            </a: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 </a:t>
            </a:r>
            <a:endParaRPr lang="es-AR" sz="3200" b="1" i="1"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a:solidFill>
                  <a:schemeClr val="accent2">
                    <a:lumMod val="75000"/>
                  </a:schemeClr>
                </a:solidFill>
                <a:latin typeface="Arial" pitchFamily="34" charset="0"/>
                <a:cs typeface="Arial" pitchFamily="34" charset="0"/>
              </a:rPr>
              <a:t>Usuario-a-</a:t>
            </a:r>
            <a:r>
              <a:rPr lang="es-ES" sz="3200" b="1" i="1" dirty="0" err="1">
                <a:solidFill>
                  <a:schemeClr val="accent2">
                    <a:lumMod val="75000"/>
                  </a:schemeClr>
                </a:solidFill>
                <a:latin typeface="Arial" pitchFamily="34" charset="0"/>
                <a:cs typeface="Arial" pitchFamily="34" charset="0"/>
              </a:rPr>
              <a:t>Router</a:t>
            </a:r>
            <a:endParaRPr lang="es-ES" sz="3200" b="1" i="1" dirty="0">
              <a:solidFill>
                <a:schemeClr val="accent2">
                  <a:lumMod val="75000"/>
                </a:schemeClr>
              </a:solidFill>
              <a:latin typeface="Arial" pitchFamily="34" charset="0"/>
              <a:cs typeface="Arial" pitchFamily="34" charset="0"/>
            </a:endParaRPr>
          </a:p>
          <a:p>
            <a:pPr lvl="6">
              <a:buClr>
                <a:schemeClr val="tx2"/>
              </a:buClr>
              <a:buSzPct val="120000"/>
              <a:buFontTx/>
              <a:buNone/>
              <a:defRPr/>
            </a:pPr>
            <a:r>
              <a:rPr lang="es-ES" sz="3200" b="1" i="1" u="sng" dirty="0">
                <a:solidFill>
                  <a:schemeClr val="accent2">
                    <a:lumMod val="75000"/>
                  </a:schemeClr>
                </a:solidFill>
                <a:latin typeface="Arial" pitchFamily="34" charset="0"/>
                <a:cs typeface="Arial" pitchFamily="34" charset="0"/>
              </a:rPr>
              <a:t>TUNNELING AUTOMÁTICO</a:t>
            </a:r>
            <a:endParaRPr lang="es-AR" sz="3200" b="1" i="1" u="sng"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a:solidFill>
                  <a:schemeClr val="accent2">
                    <a:lumMod val="75000"/>
                  </a:schemeClr>
                </a:solidFill>
                <a:latin typeface="Arial" pitchFamily="34" charset="0"/>
                <a:cs typeface="Arial" pitchFamily="34" charset="0"/>
              </a:rPr>
              <a:t>Usuario-a-usuario </a:t>
            </a:r>
            <a:endParaRPr lang="es-AR" sz="3200" b="1" i="1"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-a-usuario</a:t>
            </a:r>
            <a:endParaRPr lang="es-AR" sz="800" b="1" i="1" dirty="0">
              <a:solidFill>
                <a:schemeClr val="accent2">
                  <a:lumMod val="75000"/>
                </a:schemeClr>
              </a:solidFill>
              <a:latin typeface="Arial" pitchFamily="34" charset="0"/>
              <a:cs typeface="Arial" pitchFamily="34" charset="0"/>
            </a:endParaRPr>
          </a:p>
          <a:p>
            <a:pPr>
              <a:buFontTx/>
              <a:buNone/>
              <a:defRPr/>
            </a:pPr>
            <a:endParaRPr lang="es-AR" sz="4000" b="1" i="1" dirty="0">
              <a:solidFill>
                <a:schemeClr val="accent2">
                  <a:lumMod val="75000"/>
                </a:scheme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20483" name="2 Marcador de contenido"/>
          <p:cNvSpPr>
            <a:spLocks noGrp="1"/>
          </p:cNvSpPr>
          <p:nvPr>
            <p:ph idx="1"/>
          </p:nvPr>
        </p:nvSpPr>
        <p:spPr>
          <a:xfrm>
            <a:off x="251520" y="1268412"/>
            <a:ext cx="8712968" cy="5328939"/>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6over4 (RFC 2529)</a:t>
            </a:r>
          </a:p>
          <a:p>
            <a:pPr>
              <a:buFontTx/>
              <a:buNone/>
            </a:pPr>
            <a:r>
              <a:rPr lang="es-ES" sz="4000" b="1" i="1" dirty="0">
                <a:solidFill>
                  <a:schemeClr val="accent2">
                    <a:lumMod val="75000"/>
                  </a:schemeClr>
                </a:solidFill>
                <a:latin typeface="Arial" pitchFamily="34" charset="0"/>
                <a:cs typeface="Arial" pitchFamily="34" charset="0"/>
              </a:rPr>
              <a:t>  Realiza el tunneling dentro de una sola organización o sitio, requiere que IPv4 soporte ruteo Multicast.</a:t>
            </a:r>
          </a:p>
          <a:p>
            <a:pPr>
              <a:buFontTx/>
              <a:buNone/>
            </a:pPr>
            <a:r>
              <a:rPr lang="es-ES" sz="4000" b="1" i="1" dirty="0">
                <a:solidFill>
                  <a:schemeClr val="accent2">
                    <a:lumMod val="75000"/>
                  </a:schemeClr>
                </a:solidFill>
                <a:latin typeface="Arial" pitchFamily="34" charset="0"/>
                <a:cs typeface="Arial" pitchFamily="34" charset="0"/>
              </a:rPr>
              <a:t>  Incluye seguridad punto-a-punto y configuración estática.</a:t>
            </a:r>
            <a:endParaRPr lang="es-AR" sz="4000" b="1" i="1" dirty="0">
              <a:solidFill>
                <a:schemeClr val="accent2">
                  <a:lumMod val="75000"/>
                </a:schemeClr>
              </a:solidFill>
              <a:latin typeface="Arial" pitchFamily="34" charset="0"/>
              <a:cs typeface="Arial" pitchFamily="34" charset="0"/>
            </a:endParaRPr>
          </a:p>
          <a:p>
            <a:pPr>
              <a:buFontTx/>
              <a:buNone/>
            </a:pPr>
            <a:endParaRPr lang="es-AR" sz="4000" b="1" i="1" dirty="0">
              <a:solidFill>
                <a:schemeClr val="accent2">
                  <a:lumMod val="75000"/>
                </a:schemeClr>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30480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p>
        </p:txBody>
      </p:sp>
      <p:sp>
        <p:nvSpPr>
          <p:cNvPr id="6147" name="Rectangle 3"/>
          <p:cNvSpPr>
            <a:spLocks noGrp="1" noChangeArrowheads="1"/>
          </p:cNvSpPr>
          <p:nvPr>
            <p:ph idx="1"/>
          </p:nvPr>
        </p:nvSpPr>
        <p:spPr>
          <a:xfrm>
            <a:off x="0" y="1600200"/>
            <a:ext cx="9144000" cy="4495800"/>
          </a:xfrm>
          <a:solidFill>
            <a:schemeClr val="hlink"/>
          </a:solidFill>
          <a:ln w="76200">
            <a:solidFill>
              <a:schemeClr val="accent2"/>
            </a:solidFill>
          </a:ln>
        </p:spPr>
        <p:txBody>
          <a:bodyPr/>
          <a:lstStyle/>
          <a:p>
            <a:pPr>
              <a:defRPr/>
            </a:pPr>
            <a:r>
              <a:rPr lang="es-ES_tradnl" sz="4000" b="1" i="1" dirty="0">
                <a:solidFill>
                  <a:schemeClr val="tx2"/>
                </a:solidFill>
                <a:latin typeface="Arial" charset="0"/>
              </a:rPr>
              <a:t>IPv4 Balanceaba :</a:t>
            </a:r>
          </a:p>
          <a:p>
            <a:pPr lvl="1">
              <a:defRPr/>
            </a:pPr>
            <a:r>
              <a:rPr lang="es-ES_tradnl" sz="4000" b="1" i="1" dirty="0">
                <a:solidFill>
                  <a:schemeClr val="tx2"/>
                </a:solidFill>
                <a:latin typeface="Arial" charset="0"/>
                <a:ea typeface="+mn-ea"/>
                <a:cs typeface="+mn-cs"/>
              </a:rPr>
              <a:t>Cantidad Redes</a:t>
            </a:r>
          </a:p>
          <a:p>
            <a:pPr lvl="1">
              <a:defRPr/>
            </a:pPr>
            <a:r>
              <a:rPr lang="es-ES_tradnl" sz="4000" b="1" i="1" dirty="0">
                <a:solidFill>
                  <a:schemeClr val="tx2"/>
                </a:solidFill>
                <a:latin typeface="Arial" charset="0"/>
                <a:ea typeface="+mn-ea"/>
                <a:cs typeface="+mn-cs"/>
              </a:rPr>
              <a:t>Cantidad de Host Por Redes</a:t>
            </a:r>
          </a:p>
          <a:p>
            <a:pPr lvl="1">
              <a:defRPr/>
            </a:pPr>
            <a:r>
              <a:rPr lang="es-ES_tradnl" sz="4000" b="1" i="1" dirty="0">
                <a:solidFill>
                  <a:schemeClr val="tx2"/>
                </a:solidFill>
                <a:latin typeface="Arial" charset="0"/>
                <a:ea typeface="+mn-ea"/>
                <a:cs typeface="+mn-cs"/>
              </a:rPr>
              <a:t>Aplicaba el Concepto de Clases</a:t>
            </a:r>
          </a:p>
          <a:p>
            <a:pPr lvl="1">
              <a:defRPr/>
            </a:pPr>
            <a:r>
              <a:rPr lang="es-ES_tradnl" sz="4000" b="1" i="1" dirty="0">
                <a:solidFill>
                  <a:schemeClr val="tx2"/>
                </a:solidFill>
                <a:latin typeface="Arial" charset="0"/>
                <a:ea typeface="+mn-ea"/>
                <a:cs typeface="+mn-cs"/>
                <a:sym typeface="Wingdings 3" pitchFamily="18" charset="2"/>
              </a:rPr>
              <a:t> </a:t>
            </a:r>
            <a:r>
              <a:rPr lang="es-ES_tradnl" sz="3600" b="1" i="1" dirty="0">
                <a:solidFill>
                  <a:schemeClr val="tx2"/>
                </a:solidFill>
                <a:latin typeface="Arial" charset="0"/>
                <a:ea typeface="+mn-ea"/>
                <a:cs typeface="+mn-cs"/>
                <a:sym typeface="Wingdings 3" pitchFamily="18" charset="2"/>
              </a:rPr>
              <a:t>Limitaba Espacio de Direcciones</a:t>
            </a:r>
            <a:endParaRPr lang="es-ES_tradnl" sz="4000" b="1" i="1" dirty="0">
              <a:solidFill>
                <a:schemeClr val="tx2"/>
              </a:solidFill>
              <a:latin typeface="Arial" charset="0"/>
              <a:ea typeface="+mn-ea"/>
              <a:cs typeface="+mn-cs"/>
            </a:endParaRPr>
          </a:p>
          <a:p>
            <a:pPr lvl="1">
              <a:defRPr/>
            </a:pPr>
            <a:endParaRPr lang="es-ES_tradnl" sz="4000" b="1" i="1" dirty="0">
              <a:solidFill>
                <a:schemeClr val="tx2"/>
              </a:solidFill>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heel(1)">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147">
                                            <p:bg/>
                                          </p:spTgt>
                                        </p:tgtEl>
                                        <p:attrNameLst>
                                          <p:attrName>style.visibility</p:attrName>
                                        </p:attrNameLst>
                                      </p:cBhvr>
                                      <p:to>
                                        <p:strVal val="visible"/>
                                      </p:to>
                                    </p:set>
                                    <p:animEffect transition="in" filter="circle(in)">
                                      <p:cBhvr>
                                        <p:cTn id="12" dur="2000"/>
                                        <p:tgtEl>
                                          <p:spTgt spid="6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circle(in)">
                                      <p:cBhvr>
                                        <p:cTn id="17" dur="20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circle(in)">
                                      <p:cBhvr>
                                        <p:cTn id="22" dur="20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circle(in)">
                                      <p:cBhvr>
                                        <p:cTn id="27" dur="20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circle(in)">
                                      <p:cBhvr>
                                        <p:cTn id="32" dur="2000"/>
                                        <p:tgtEl>
                                          <p:spTgt spid="61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Effect transition="in" filter="circle(in)">
                                      <p:cBhvr>
                                        <p:cTn id="37"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uiExpand="1"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1104900" y="274638"/>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51203" name="2 Marcador de contenido"/>
          <p:cNvSpPr>
            <a:spLocks noGrp="1"/>
          </p:cNvSpPr>
          <p:nvPr>
            <p:ph idx="1"/>
          </p:nvPr>
        </p:nvSpPr>
        <p:spPr>
          <a:xfrm>
            <a:off x="251520" y="1557338"/>
            <a:ext cx="8784530" cy="4525962"/>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6to4 </a:t>
            </a: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sym typeface="Wingdings 3" panose="05040102010807070707" pitchFamily="18" charset="2"/>
              </a:rPr>
              <a:t> Tunneling Automático</a:t>
            </a:r>
            <a:endPar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Mecanismo más utilizado y crea túneles IPv6 para tráfico del mismo tipo sobre redes IPv4 entre redes aisladas de 6to4.</a:t>
            </a: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971550" y="-26988"/>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52227" name="2 Marcador de contenido"/>
          <p:cNvSpPr>
            <a:spLocks noGrp="1"/>
          </p:cNvSpPr>
          <p:nvPr>
            <p:ph idx="1"/>
          </p:nvPr>
        </p:nvSpPr>
        <p:spPr>
          <a:xfrm>
            <a:off x="250825" y="1341438"/>
            <a:ext cx="8713788" cy="4967882"/>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6to4 ISATAP</a:t>
            </a: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Método para generar una dirección IPv6 local a partir de una dirección IPv4.</a:t>
            </a: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No requiere que la red IPv4 subyacente soporte Multicast.</a:t>
            </a: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La dirección local se determina mediante la concatenación de fe80:0000:0000:0000:0000:5efe: con los 32 bits de la dirección IPv4.</a:t>
            </a:r>
            <a:endParaRPr lang="es-AR"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899592" y="71437"/>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23555" name="2 Marcador de contenido"/>
          <p:cNvSpPr>
            <a:spLocks noGrp="1"/>
          </p:cNvSpPr>
          <p:nvPr>
            <p:ph idx="1"/>
          </p:nvPr>
        </p:nvSpPr>
        <p:spPr>
          <a:xfrm>
            <a:off x="0" y="1628800"/>
            <a:ext cx="9000480" cy="5112568"/>
          </a:xfrm>
          <a:solidFill>
            <a:schemeClr val="accent2">
              <a:lumMod val="20000"/>
              <a:lumOff val="80000"/>
            </a:schemeClr>
          </a:solidFill>
          <a:ln w="76200">
            <a:solidFill>
              <a:schemeClr val="accent2">
                <a:lumMod val="75000"/>
              </a:schemeClr>
            </a:solidFill>
          </a:ln>
        </p:spPr>
        <p:txBody>
          <a:bodyPr>
            <a:normAutofit/>
          </a:bodyPr>
          <a:lstStyle/>
          <a:p>
            <a:pPr>
              <a:buFont typeface="Wingdings" pitchFamily="2" charset="2"/>
              <a:buChar char="Ø"/>
              <a:defRPr/>
            </a:pPr>
            <a:r>
              <a:rPr lang="es-ES" sz="43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Teredo (RFC 4380)</a:t>
            </a:r>
          </a:p>
          <a:p>
            <a:pPr algn="just">
              <a:defRPr/>
            </a:pPr>
            <a:r>
              <a:rPr lang="es-ES" b="1" dirty="0">
                <a:solidFill>
                  <a:schemeClr val="accent2">
                    <a:lumMod val="75000"/>
                  </a:schemeClr>
                </a:solidFill>
                <a:latin typeface="Arial" pitchFamily="34" charset="0"/>
                <a:cs typeface="Arial" pitchFamily="34" charset="0"/>
              </a:rPr>
              <a:t> </a:t>
            </a:r>
            <a:r>
              <a:rPr lang="es-ES" i="1" dirty="0">
                <a:solidFill>
                  <a:schemeClr val="accent2">
                    <a:lumMod val="75000"/>
                  </a:schemeClr>
                </a:solidFill>
                <a:latin typeface="Arial" pitchFamily="34" charset="0"/>
                <a:cs typeface="Arial" pitchFamily="34" charset="0"/>
              </a:rPr>
              <a:t>Provee asignación de direcciones y tunneling automático para tráfico Ipv6 cuando los hosts. </a:t>
            </a:r>
            <a:endParaRPr lang="es-AR" i="1" dirty="0">
              <a:solidFill>
                <a:schemeClr val="accent2">
                  <a:lumMod val="75000"/>
                </a:schemeClr>
              </a:solidFill>
              <a:latin typeface="Arial" pitchFamily="34" charset="0"/>
              <a:cs typeface="Arial" pitchFamily="34" charset="0"/>
            </a:endParaRPr>
          </a:p>
          <a:p>
            <a:pPr algn="just">
              <a:defRPr/>
            </a:pPr>
            <a:r>
              <a:rPr lang="es-ES" i="1" dirty="0">
                <a:solidFill>
                  <a:schemeClr val="accent2">
                    <a:lumMod val="75000"/>
                  </a:schemeClr>
                </a:solidFill>
                <a:latin typeface="Arial" pitchFamily="34" charset="0"/>
                <a:cs typeface="Arial" pitchFamily="34" charset="0"/>
              </a:rPr>
              <a:t>Están situados </a:t>
            </a:r>
            <a:r>
              <a:rPr lang="es-ES" sz="3000" i="1" dirty="0">
                <a:solidFill>
                  <a:schemeClr val="accent2">
                    <a:lumMod val="75000"/>
                  </a:schemeClr>
                </a:solidFill>
                <a:latin typeface="Arial" pitchFamily="34" charset="0"/>
                <a:cs typeface="Arial" pitchFamily="34" charset="0"/>
              </a:rPr>
              <a:t>detrás</a:t>
            </a:r>
            <a:r>
              <a:rPr lang="es-ES" i="1" dirty="0">
                <a:solidFill>
                  <a:schemeClr val="accent2">
                    <a:lumMod val="75000"/>
                  </a:schemeClr>
                </a:solidFill>
                <a:latin typeface="Arial" pitchFamily="34" charset="0"/>
                <a:cs typeface="Arial" pitchFamily="34" charset="0"/>
              </a:rPr>
              <a:t> de uno o múltiples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a:t>
            </a:r>
          </a:p>
          <a:p>
            <a:pPr algn="just">
              <a:defRPr/>
            </a:pPr>
            <a:r>
              <a:rPr lang="es-ES" i="1" dirty="0">
                <a:solidFill>
                  <a:schemeClr val="accent2">
                    <a:lumMod val="75000"/>
                  </a:schemeClr>
                </a:solidFill>
                <a:latin typeface="Arial" pitchFamily="34" charset="0"/>
                <a:cs typeface="Arial" pitchFamily="34" charset="0"/>
              </a:rPr>
              <a:t>  Encapsula el paquete </a:t>
            </a:r>
            <a:r>
              <a:rPr lang="es-ES" sz="3600" i="1" dirty="0">
                <a:solidFill>
                  <a:schemeClr val="accent2">
                    <a:lumMod val="75000"/>
                  </a:schemeClr>
                </a:solidFill>
                <a:latin typeface="Arial" pitchFamily="34" charset="0"/>
                <a:cs typeface="Arial" pitchFamily="34" charset="0"/>
              </a:rPr>
              <a:t>Ipv6</a:t>
            </a:r>
            <a:r>
              <a:rPr lang="es-ES" i="1" dirty="0">
                <a:solidFill>
                  <a:schemeClr val="accent2">
                    <a:lumMod val="75000"/>
                  </a:schemeClr>
                </a:solidFill>
                <a:latin typeface="Arial" pitchFamily="34" charset="0"/>
                <a:cs typeface="Arial" pitchFamily="34" charset="0"/>
              </a:rPr>
              <a:t> como un mensaje UDP Ipv4. Estos pueden ser traducidos universalmente por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 y pueden atravesar múltiples capas de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a:t>
            </a:r>
            <a:endParaRPr lang="es-AR" i="1" dirty="0">
              <a:solidFill>
                <a:schemeClr val="accent2">
                  <a:lumMod val="75000"/>
                </a:schemeClr>
              </a:solidFill>
              <a:latin typeface="Arial" pitchFamily="34" charset="0"/>
              <a:cs typeface="Arial" pitchFamily="34" charset="0"/>
            </a:endParaRPr>
          </a:p>
          <a:p>
            <a:pPr>
              <a:buFontTx/>
              <a:buNone/>
              <a:defRPr/>
            </a:pPr>
            <a:endParaRPr lang="es-AR" sz="3600" b="1" dirty="0">
              <a:solidFill>
                <a:schemeClr val="accent2">
                  <a:lumMod val="75000"/>
                </a:schemeClr>
              </a:solidFill>
              <a:latin typeface="Arial" pitchFamily="34" charset="0"/>
              <a:cs typeface="Arial" pitchFamily="34" charset="0"/>
            </a:endParaRPr>
          </a:p>
          <a:p>
            <a:pPr>
              <a:defRPr/>
            </a:pPr>
            <a:endParaRPr lang="es-AR" sz="3600" b="1" dirty="0">
              <a:solidFill>
                <a:schemeClr val="accent2">
                  <a:lumMod val="75000"/>
                </a:schemeClr>
              </a:solidFill>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54275" name="Text Box 3"/>
          <p:cNvSpPr txBox="1">
            <a:spLocks noChangeArrowheads="1"/>
          </p:cNvSpPr>
          <p:nvPr/>
        </p:nvSpPr>
        <p:spPr bwMode="auto">
          <a:xfrm>
            <a:off x="1619250" y="2997200"/>
            <a:ext cx="7524750" cy="1739900"/>
          </a:xfrm>
          <a:prstGeom prst="rect">
            <a:avLst/>
          </a:prstGeom>
          <a:solidFill>
            <a:schemeClr val="hlink"/>
          </a:solidFill>
          <a:ln w="9525">
            <a:noFill/>
            <a:miter lim="800000"/>
            <a:headEnd/>
            <a:tailEnd/>
          </a:ln>
        </p:spPr>
        <p:txBody>
          <a:bodyPr>
            <a:spAutoFit/>
          </a:bodyPr>
          <a:lstStyle/>
          <a:p>
            <a:pPr algn="just" eaLnBrk="1" hangingPunct="1"/>
            <a:r>
              <a:rPr lang="es-AR" sz="3600" dirty="0">
                <a:latin typeface="BenguiatGot Bk BT" pitchFamily="34" charset="0"/>
              </a:rPr>
              <a:t>Los túneles permiten la coexistencia de ambas versiones del protocolo.</a:t>
            </a:r>
            <a:endParaRPr lang="es-ES" sz="3600" dirty="0">
              <a:latin typeface="BenguiatGot Bk BT" pitchFamily="34" charset="0"/>
            </a:endParaRPr>
          </a:p>
        </p:txBody>
      </p:sp>
      <p:sp>
        <p:nvSpPr>
          <p:cNvPr id="54276" name="Text Box 4"/>
          <p:cNvSpPr txBox="1">
            <a:spLocks noChangeArrowheads="1"/>
          </p:cNvSpPr>
          <p:nvPr/>
        </p:nvSpPr>
        <p:spPr bwMode="auto">
          <a:xfrm>
            <a:off x="0" y="2454275"/>
            <a:ext cx="1619250" cy="641350"/>
          </a:xfrm>
          <a:prstGeom prst="rect">
            <a:avLst/>
          </a:prstGeom>
          <a:noFill/>
          <a:ln w="9525">
            <a:noFill/>
            <a:miter lim="800000"/>
            <a:headEnd/>
            <a:tailEnd/>
          </a:ln>
        </p:spPr>
        <p:txBody>
          <a:bodyPr wrap="square">
            <a:spAutoFit/>
          </a:bodyPr>
          <a:lstStyle/>
          <a:p>
            <a:pPr algn="l" eaLnBrk="1" hangingPunct="1"/>
            <a:r>
              <a:rPr lang="es-AR" sz="3600" b="1" dirty="0">
                <a:latin typeface="BenguiatGot Bk BT" pitchFamily="34" charset="0"/>
              </a:rPr>
              <a:t>Pro:</a:t>
            </a:r>
            <a:endParaRPr lang="es-ES" sz="3600" b="1" dirty="0">
              <a:latin typeface="BenguiatGot Bk BT" pitchFamily="34" charset="0"/>
            </a:endParaRPr>
          </a:p>
        </p:txBody>
      </p:sp>
      <p:sp>
        <p:nvSpPr>
          <p:cNvPr id="54277" name="Text Box 5"/>
          <p:cNvSpPr txBox="1">
            <a:spLocks noChangeArrowheads="1"/>
          </p:cNvSpPr>
          <p:nvPr/>
        </p:nvSpPr>
        <p:spPr bwMode="auto">
          <a:xfrm>
            <a:off x="0" y="4516438"/>
            <a:ext cx="1655763"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Contra:</a:t>
            </a:r>
            <a:endParaRPr lang="es-ES" sz="3600" b="1" dirty="0">
              <a:latin typeface="BenguiatGot Bk BT" pitchFamily="34" charset="0"/>
            </a:endParaRPr>
          </a:p>
        </p:txBody>
      </p:sp>
      <p:sp>
        <p:nvSpPr>
          <p:cNvPr id="54278" name="Text Box 6"/>
          <p:cNvSpPr txBox="1">
            <a:spLocks noChangeArrowheads="1"/>
          </p:cNvSpPr>
          <p:nvPr/>
        </p:nvSpPr>
        <p:spPr bwMode="auto">
          <a:xfrm>
            <a:off x="1619250" y="5118100"/>
            <a:ext cx="7524750" cy="1739900"/>
          </a:xfrm>
          <a:prstGeom prst="rect">
            <a:avLst/>
          </a:prstGeom>
          <a:solidFill>
            <a:schemeClr val="hlink"/>
          </a:solidFill>
          <a:ln w="9525">
            <a:noFill/>
            <a:miter lim="800000"/>
            <a:headEnd/>
            <a:tailEnd/>
          </a:ln>
        </p:spPr>
        <p:txBody>
          <a:bodyPr>
            <a:spAutoFit/>
          </a:bodyPr>
          <a:lstStyle/>
          <a:p>
            <a:pPr algn="l" eaLnBrk="1" hangingPunct="1"/>
            <a:r>
              <a:rPr lang="es-AR" sz="3600">
                <a:latin typeface="BenguiatGot Bk BT" pitchFamily="34" charset="0"/>
              </a:rPr>
              <a:t>El encapsulado de paquetes es perjudicial para el rendimiento de las conexiones.</a:t>
            </a:r>
            <a:endParaRPr lang="es-ES" sz="3600">
              <a:latin typeface="BenguiatGot Bk BT" pitchFamily="34" charset="0"/>
            </a:endParaRPr>
          </a:p>
        </p:txBody>
      </p:sp>
      <p:sp>
        <p:nvSpPr>
          <p:cNvPr id="54279" name="Text Box 7"/>
          <p:cNvSpPr txBox="1">
            <a:spLocks noChangeArrowheads="1"/>
          </p:cNvSpPr>
          <p:nvPr/>
        </p:nvSpPr>
        <p:spPr bwMode="auto">
          <a:xfrm>
            <a:off x="2771800" y="1435936"/>
            <a:ext cx="3315072"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eaLnBrk="1" hangingPunct="1"/>
            <a:r>
              <a:rPr lang="es-AR" sz="3600" b="1" i="1" dirty="0" err="1">
                <a:solidFill>
                  <a:schemeClr val="accent2">
                    <a:lumMod val="75000"/>
                  </a:schemeClr>
                </a:solidFill>
                <a:effectLst>
                  <a:outerShdw blurRad="38100" dist="38100" dir="2700000" algn="tl">
                    <a:srgbClr val="000000">
                      <a:alpha val="43137"/>
                    </a:srgbClr>
                  </a:outerShdw>
                </a:effectLst>
                <a:latin typeface="BenguiatGot Bk BT" pitchFamily="34" charset="0"/>
              </a:rPr>
              <a:t>Tunneling</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Tree>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755650" y="188913"/>
            <a:ext cx="7772400" cy="936625"/>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Escenario Actual</a:t>
            </a:r>
          </a:p>
        </p:txBody>
      </p:sp>
      <p:sp>
        <p:nvSpPr>
          <p:cNvPr id="55299" name="2 Marcador de contenido"/>
          <p:cNvSpPr>
            <a:spLocks noGrp="1"/>
          </p:cNvSpPr>
          <p:nvPr>
            <p:ph idx="1"/>
          </p:nvPr>
        </p:nvSpPr>
        <p:spPr>
          <a:xfrm>
            <a:off x="971599" y="1340768"/>
            <a:ext cx="7416825" cy="647526"/>
          </a:xfrm>
          <a:solidFill>
            <a:schemeClr val="accent2">
              <a:lumMod val="20000"/>
              <a:lumOff val="80000"/>
            </a:schemeClr>
          </a:solidFill>
          <a:ln w="76200">
            <a:solidFill>
              <a:schemeClr val="accent2">
                <a:lumMod val="75000"/>
              </a:schemeClr>
            </a:solidFill>
          </a:ln>
        </p:spPr>
        <p:txBody>
          <a:bodyPr/>
          <a:lstStyle/>
          <a:p>
            <a:pPr algn="ctr">
              <a:buFontTx/>
              <a:buNone/>
            </a:pPr>
            <a:r>
              <a:rPr lang="es-ES" sz="3600" b="1" i="1" dirty="0">
                <a:solidFill>
                  <a:schemeClr val="accent2">
                    <a:lumMod val="75000"/>
                  </a:schemeClr>
                </a:solidFill>
                <a:effectLst>
                  <a:outerShdw blurRad="38100" dist="38100" dir="2700000" algn="tl">
                    <a:srgbClr val="000000">
                      <a:alpha val="43137"/>
                    </a:srgbClr>
                  </a:outerShdw>
                </a:effectLst>
                <a:latin typeface="Arial" charset="0"/>
                <a:cs typeface="Arial" charset="0"/>
              </a:rPr>
              <a:t>Métodos más utilizados</a:t>
            </a:r>
            <a:endParaRPr lang="es-AR" sz="3600" b="1" dirty="0">
              <a:solidFill>
                <a:schemeClr val="accent2">
                  <a:lumMod val="75000"/>
                </a:schemeClr>
              </a:solidFill>
              <a:effectLst>
                <a:outerShdw blurRad="38100" dist="38100" dir="2700000" algn="tl">
                  <a:srgbClr val="000000">
                    <a:alpha val="43137"/>
                  </a:srgbClr>
                </a:outerShdw>
              </a:effectLst>
              <a:latin typeface="Arial" charset="0"/>
              <a:cs typeface="Arial" charset="0"/>
            </a:endParaRPr>
          </a:p>
        </p:txBody>
      </p:sp>
      <p:pic>
        <p:nvPicPr>
          <p:cNvPr id="55300" name="Picture 2"/>
          <p:cNvPicPr>
            <a:picLocks noChangeAspect="1" noChangeArrowheads="1"/>
          </p:cNvPicPr>
          <p:nvPr/>
        </p:nvPicPr>
        <p:blipFill>
          <a:blip r:embed="rId2" cstate="print"/>
          <a:srcRect/>
          <a:stretch>
            <a:fillRect/>
          </a:stretch>
        </p:blipFill>
        <p:spPr bwMode="auto">
          <a:xfrm>
            <a:off x="468313" y="2276475"/>
            <a:ext cx="8208962" cy="4248150"/>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656063" y="188913"/>
            <a:ext cx="7871987" cy="1439887"/>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5400" b="1" i="1" dirty="0">
                <a:solidFill>
                  <a:srgbClr val="000099"/>
                </a:solidFill>
                <a:effectLst>
                  <a:outerShdw blurRad="38100" dist="38100" dir="2700000" algn="tl">
                    <a:srgbClr val="000000">
                      <a:alpha val="43137"/>
                    </a:srgbClr>
                  </a:outerShdw>
                </a:effectLst>
                <a:latin typeface="Arial" charset="0"/>
              </a:rPr>
              <a:t>Escenario Actual</a:t>
            </a:r>
            <a:br>
              <a:rPr lang="es-ES" sz="5400" b="1" i="1" dirty="0">
                <a:solidFill>
                  <a:srgbClr val="000099"/>
                </a:solidFill>
                <a:effectLst>
                  <a:outerShdw blurRad="38100" dist="38100" dir="2700000" algn="tl">
                    <a:srgbClr val="000000">
                      <a:alpha val="43137"/>
                    </a:srgbClr>
                  </a:outerShdw>
                </a:effectLst>
                <a:latin typeface="Arial" charset="0"/>
              </a:rPr>
            </a:br>
            <a:r>
              <a:rPr lang="es-ES" b="1" i="1" dirty="0">
                <a:solidFill>
                  <a:srgbClr val="000099"/>
                </a:solidFill>
                <a:effectLst>
                  <a:outerShdw blurRad="38100" dist="38100" dir="2700000" algn="tl">
                    <a:srgbClr val="000000">
                      <a:alpha val="43137"/>
                    </a:srgbClr>
                  </a:outerShdw>
                </a:effectLst>
                <a:latin typeface="Arial" charset="0"/>
              </a:rPr>
              <a:t>Adopción IPv6</a:t>
            </a:r>
          </a:p>
        </p:txBody>
      </p:sp>
      <p:pic>
        <p:nvPicPr>
          <p:cNvPr id="3" name="Imagen 2"/>
          <p:cNvPicPr>
            <a:picLocks noChangeAspect="1"/>
          </p:cNvPicPr>
          <p:nvPr/>
        </p:nvPicPr>
        <p:blipFill>
          <a:blip r:embed="rId2"/>
          <a:stretch>
            <a:fillRect/>
          </a:stretch>
        </p:blipFill>
        <p:spPr>
          <a:xfrm>
            <a:off x="672795" y="1869405"/>
            <a:ext cx="7871987" cy="4988595"/>
          </a:xfrm>
          <a:prstGeom prst="rect">
            <a:avLst/>
          </a:prstGeom>
          <a:solidFill>
            <a:schemeClr val="hlink"/>
          </a:solidFill>
          <a:ln w="76200" cap="flat" algn="ctr">
            <a:solidFill>
              <a:schemeClr val="accent2"/>
            </a:solidFill>
            <a:miter lim="800000"/>
            <a:headEnd/>
            <a:tailEnd/>
          </a:ln>
        </p:spPr>
      </p:pic>
      <p:grpSp>
        <p:nvGrpSpPr>
          <p:cNvPr id="6" name="Grupo 5"/>
          <p:cNvGrpSpPr/>
          <p:nvPr/>
        </p:nvGrpSpPr>
        <p:grpSpPr>
          <a:xfrm>
            <a:off x="3995936" y="2924944"/>
            <a:ext cx="3744416" cy="923330"/>
            <a:chOff x="3995936" y="2924944"/>
            <a:chExt cx="3744416" cy="923330"/>
          </a:xfrm>
        </p:grpSpPr>
        <p:sp>
          <p:nvSpPr>
            <p:cNvPr id="4" name="Flecha derecha 3"/>
            <p:cNvSpPr/>
            <p:nvPr/>
          </p:nvSpPr>
          <p:spPr bwMode="auto">
            <a:xfrm>
              <a:off x="6156176" y="2924944"/>
              <a:ext cx="1584176" cy="792088"/>
            </a:xfrm>
            <a:prstGeom prst="rightArrow">
              <a:avLst/>
            </a:prstGeom>
            <a:solidFill>
              <a:schemeClr val="accent2"/>
            </a:solidFill>
            <a:ln w="12700" cap="flat" cmpd="sng" algn="ctr">
              <a:solidFill>
                <a:srgbClr val="03C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Arial" charset="0"/>
              </a:endParaRPr>
            </a:p>
          </p:txBody>
        </p:sp>
        <p:sp>
          <p:nvSpPr>
            <p:cNvPr id="5" name="Rectángulo 4"/>
            <p:cNvSpPr/>
            <p:nvPr/>
          </p:nvSpPr>
          <p:spPr>
            <a:xfrm>
              <a:off x="3995936" y="2924944"/>
              <a:ext cx="1762022" cy="923330"/>
            </a:xfrm>
            <a:prstGeom prst="rect">
              <a:avLst/>
            </a:prstGeom>
            <a:solidFill>
              <a:schemeClr val="accent2"/>
            </a:solid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26 %</a:t>
              </a:r>
            </a:p>
          </p:txBody>
        </p:sp>
      </p:grpSp>
    </p:spTree>
    <p:extLst>
      <p:ext uri="{BB962C8B-B14F-4D97-AF65-F5344CB8AC3E}">
        <p14:creationId xmlns:p14="http://schemas.microsoft.com/office/powerpoint/2010/main" val="28153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656061" y="60959"/>
            <a:ext cx="7871987" cy="1278502"/>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5400" b="1" i="1" dirty="0">
                <a:solidFill>
                  <a:srgbClr val="000099"/>
                </a:solidFill>
                <a:effectLst>
                  <a:outerShdw blurRad="38100" dist="38100" dir="2700000" algn="tl">
                    <a:srgbClr val="000000">
                      <a:alpha val="43137"/>
                    </a:srgbClr>
                  </a:outerShdw>
                </a:effectLst>
                <a:latin typeface="Arial" charset="0"/>
              </a:rPr>
              <a:t>Escenario Actual</a:t>
            </a:r>
            <a:br>
              <a:rPr lang="es-ES" sz="5400" b="1" i="1" dirty="0">
                <a:solidFill>
                  <a:srgbClr val="000099"/>
                </a:solidFill>
                <a:effectLst>
                  <a:outerShdw blurRad="38100" dist="38100" dir="2700000" algn="tl">
                    <a:srgbClr val="000000">
                      <a:alpha val="43137"/>
                    </a:srgbClr>
                  </a:outerShdw>
                </a:effectLst>
                <a:latin typeface="Arial" charset="0"/>
              </a:rPr>
            </a:br>
            <a:r>
              <a:rPr lang="es-ES" b="1" i="1" dirty="0">
                <a:solidFill>
                  <a:srgbClr val="000099"/>
                </a:solidFill>
                <a:effectLst>
                  <a:outerShdw blurRad="38100" dist="38100" dir="2700000" algn="tl">
                    <a:srgbClr val="000000">
                      <a:alpha val="43137"/>
                    </a:srgbClr>
                  </a:outerShdw>
                </a:effectLst>
                <a:latin typeface="Arial" charset="0"/>
              </a:rPr>
              <a:t>Adopción IPv6</a:t>
            </a:r>
          </a:p>
        </p:txBody>
      </p:sp>
      <p:pic>
        <p:nvPicPr>
          <p:cNvPr id="2" name="Imagen 1"/>
          <p:cNvPicPr>
            <a:picLocks noChangeAspect="1"/>
          </p:cNvPicPr>
          <p:nvPr/>
        </p:nvPicPr>
        <p:blipFill>
          <a:blip r:embed="rId2"/>
          <a:stretch>
            <a:fillRect/>
          </a:stretch>
        </p:blipFill>
        <p:spPr>
          <a:xfrm>
            <a:off x="325263" y="1559019"/>
            <a:ext cx="8533581" cy="5120149"/>
          </a:xfrm>
          <a:prstGeom prst="rect">
            <a:avLst/>
          </a:prstGeom>
          <a:solidFill>
            <a:schemeClr val="hlink"/>
          </a:solidFill>
          <a:ln w="76200" cap="flat" algn="ctr">
            <a:solidFill>
              <a:schemeClr val="accent2"/>
            </a:solidFill>
            <a:miter lim="800000"/>
            <a:headEnd/>
            <a:tailEnd/>
          </a:ln>
        </p:spPr>
      </p:pic>
      <p:grpSp>
        <p:nvGrpSpPr>
          <p:cNvPr id="5" name="Grupo 4"/>
          <p:cNvGrpSpPr/>
          <p:nvPr/>
        </p:nvGrpSpPr>
        <p:grpSpPr>
          <a:xfrm>
            <a:off x="1224785" y="3013886"/>
            <a:ext cx="3242149" cy="1584176"/>
            <a:chOff x="4249121" y="3877982"/>
            <a:chExt cx="3242149" cy="1584176"/>
          </a:xfrm>
        </p:grpSpPr>
        <p:sp>
          <p:nvSpPr>
            <p:cNvPr id="6" name="Flecha derecha 5"/>
            <p:cNvSpPr/>
            <p:nvPr/>
          </p:nvSpPr>
          <p:spPr bwMode="auto">
            <a:xfrm rot="6645189">
              <a:off x="6303138" y="4274026"/>
              <a:ext cx="1584176" cy="792088"/>
            </a:xfrm>
            <a:prstGeom prst="rightArrow">
              <a:avLst/>
            </a:prstGeom>
            <a:solidFill>
              <a:schemeClr val="accent2"/>
            </a:solidFill>
            <a:ln w="12700" cap="flat" cmpd="sng" algn="ctr">
              <a:solidFill>
                <a:srgbClr val="03C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Arial" charset="0"/>
              </a:endParaRPr>
            </a:p>
          </p:txBody>
        </p:sp>
        <p:sp>
          <p:nvSpPr>
            <p:cNvPr id="7" name="Rectángulo 6"/>
            <p:cNvSpPr/>
            <p:nvPr/>
          </p:nvSpPr>
          <p:spPr>
            <a:xfrm>
              <a:off x="4249121" y="4411745"/>
              <a:ext cx="2339103" cy="923330"/>
            </a:xfrm>
            <a:prstGeom prst="rect">
              <a:avLst/>
            </a:prstGeom>
            <a:solidFill>
              <a:schemeClr val="accent2"/>
            </a:solid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8,32</a:t>
              </a:r>
              <a:r>
                <a:rPr lang="es-ES" sz="5400" b="1" cap="none" spc="0" dirty="0">
                  <a:ln w="22225">
                    <a:solidFill>
                      <a:schemeClr val="accent2"/>
                    </a:solidFill>
                    <a:prstDash val="solid"/>
                  </a:ln>
                  <a:solidFill>
                    <a:schemeClr val="accent2">
                      <a:lumMod val="40000"/>
                      <a:lumOff val="60000"/>
                    </a:schemeClr>
                  </a:solidFill>
                  <a:effectLst/>
                </a:rPr>
                <a:t> %</a:t>
              </a:r>
            </a:p>
          </p:txBody>
        </p:sp>
      </p:grpSp>
    </p:spTree>
    <p:extLst>
      <p:ext uri="{BB962C8B-B14F-4D97-AF65-F5344CB8AC3E}">
        <p14:creationId xmlns:p14="http://schemas.microsoft.com/office/powerpoint/2010/main" val="210639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Conclusiones</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56323" name="Text Box 3"/>
          <p:cNvSpPr txBox="1">
            <a:spLocks noChangeArrowheads="1"/>
          </p:cNvSpPr>
          <p:nvPr/>
        </p:nvSpPr>
        <p:spPr bwMode="auto">
          <a:xfrm>
            <a:off x="251521" y="1570089"/>
            <a:ext cx="4100428"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eaLnBrk="1" hangingPunct="1"/>
            <a:r>
              <a:rPr lang="es-AR" sz="3600" b="1" dirty="0">
                <a:solidFill>
                  <a:schemeClr val="accent2">
                    <a:lumMod val="75000"/>
                  </a:schemeClr>
                </a:solidFill>
                <a:latin typeface="BenguiatGot Bk BT" pitchFamily="34" charset="0"/>
              </a:rPr>
              <a:t>IPv6 es un hecho</a:t>
            </a:r>
            <a:endParaRPr lang="es-ES" sz="3600" b="1" dirty="0">
              <a:solidFill>
                <a:schemeClr val="accent2">
                  <a:lumMod val="75000"/>
                </a:schemeClr>
              </a:solidFill>
              <a:latin typeface="BenguiatGot Bk BT" pitchFamily="34" charset="0"/>
            </a:endParaRPr>
          </a:p>
        </p:txBody>
      </p:sp>
      <p:sp>
        <p:nvSpPr>
          <p:cNvPr id="56324" name="Text Box 4"/>
          <p:cNvSpPr txBox="1">
            <a:spLocks noChangeArrowheads="1"/>
          </p:cNvSpPr>
          <p:nvPr/>
        </p:nvSpPr>
        <p:spPr bwMode="auto">
          <a:xfrm>
            <a:off x="5076825" y="1484313"/>
            <a:ext cx="4067175" cy="1077218"/>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200" b="1" i="1" dirty="0">
                <a:effectLst>
                  <a:outerShdw blurRad="38100" dist="38100" dir="2700000" algn="tl">
                    <a:srgbClr val="000000">
                      <a:alpha val="43137"/>
                    </a:srgbClr>
                  </a:outerShdw>
                </a:effectLst>
                <a:latin typeface="BenguiatGot Bk BT" pitchFamily="34" charset="0"/>
              </a:rPr>
              <a:t>Cada vez más implementaciones</a:t>
            </a:r>
            <a:endParaRPr lang="es-ES" sz="3200" b="1" i="1" dirty="0">
              <a:effectLst>
                <a:outerShdw blurRad="38100" dist="38100" dir="2700000" algn="tl">
                  <a:srgbClr val="000000">
                    <a:alpha val="43137"/>
                  </a:srgbClr>
                </a:outerShdw>
              </a:effectLst>
              <a:latin typeface="BenguiatGot Bk BT" pitchFamily="34" charset="0"/>
            </a:endParaRPr>
          </a:p>
        </p:txBody>
      </p:sp>
      <p:sp>
        <p:nvSpPr>
          <p:cNvPr id="56325" name="Text Box 5"/>
          <p:cNvSpPr txBox="1">
            <a:spLocks noChangeArrowheads="1"/>
          </p:cNvSpPr>
          <p:nvPr/>
        </p:nvSpPr>
        <p:spPr bwMode="auto">
          <a:xfrm>
            <a:off x="308056" y="3654155"/>
            <a:ext cx="36576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dirty="0"/>
              <a:t>Futuro incierto</a:t>
            </a:r>
            <a:endParaRPr lang="es-ES" dirty="0"/>
          </a:p>
        </p:txBody>
      </p:sp>
      <p:sp>
        <p:nvSpPr>
          <p:cNvPr id="56326" name="Text Box 6"/>
          <p:cNvSpPr txBox="1">
            <a:spLocks noChangeArrowheads="1"/>
          </p:cNvSpPr>
          <p:nvPr/>
        </p:nvSpPr>
        <p:spPr bwMode="auto">
          <a:xfrm>
            <a:off x="5040313" y="3462338"/>
            <a:ext cx="4103687" cy="1077218"/>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200" b="1" i="1" dirty="0">
                <a:solidFill>
                  <a:schemeClr val="accent2">
                    <a:lumMod val="75000"/>
                  </a:schemeClr>
                </a:solidFill>
                <a:latin typeface="BenguiatGot Bk BT" pitchFamily="34" charset="0"/>
              </a:rPr>
              <a:t>Grandes esfuerzos </a:t>
            </a:r>
          </a:p>
          <a:p>
            <a:pPr eaLnBrk="1" hangingPunct="1"/>
            <a:r>
              <a:rPr lang="es-AR" sz="3200" b="1" i="1" dirty="0">
                <a:solidFill>
                  <a:schemeClr val="accent2">
                    <a:lumMod val="75000"/>
                  </a:schemeClr>
                </a:solidFill>
                <a:latin typeface="BenguiatGot Bk BT" pitchFamily="34" charset="0"/>
              </a:rPr>
              <a:t>y erogaciones</a:t>
            </a:r>
            <a:endParaRPr lang="es-ES" sz="3200" b="1" i="1" dirty="0">
              <a:solidFill>
                <a:schemeClr val="accent2">
                  <a:lumMod val="75000"/>
                </a:schemeClr>
              </a:solidFill>
              <a:latin typeface="BenguiatGot Bk BT" pitchFamily="34" charset="0"/>
            </a:endParaRPr>
          </a:p>
        </p:txBody>
      </p:sp>
      <p:sp>
        <p:nvSpPr>
          <p:cNvPr id="56327" name="Text Box 7"/>
          <p:cNvSpPr txBox="1">
            <a:spLocks noChangeArrowheads="1"/>
          </p:cNvSpPr>
          <p:nvPr/>
        </p:nvSpPr>
        <p:spPr bwMode="auto">
          <a:xfrm>
            <a:off x="0" y="5445125"/>
            <a:ext cx="9144000" cy="646113"/>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i="1">
                <a:solidFill>
                  <a:schemeClr val="accent2">
                    <a:lumMod val="75000"/>
                  </a:schemeClr>
                </a:solidFill>
                <a:latin typeface="BenguiatGot Bk BT" pitchFamily="34" charset="0"/>
              </a:rPr>
              <a:t>Mejor preparación para los cambios</a:t>
            </a:r>
            <a:endParaRPr lang="es-ES" sz="3600" b="1" i="1">
              <a:solidFill>
                <a:schemeClr val="accent2">
                  <a:lumMod val="75000"/>
                </a:schemeClr>
              </a:solidFill>
              <a:latin typeface="BenguiatGot Bk BT" pitchFamily="34" charset="0"/>
            </a:endParaRPr>
          </a:p>
        </p:txBody>
      </p:sp>
      <p:cxnSp>
        <p:nvCxnSpPr>
          <p:cNvPr id="56328" name="AutoShape 8"/>
          <p:cNvCxnSpPr>
            <a:cxnSpLocks noChangeShapeType="1"/>
            <a:stCxn id="56323" idx="3"/>
            <a:endCxn id="56324" idx="1"/>
          </p:cNvCxnSpPr>
          <p:nvPr/>
        </p:nvCxnSpPr>
        <p:spPr bwMode="auto">
          <a:xfrm>
            <a:off x="4351949" y="1893255"/>
            <a:ext cx="724876" cy="129667"/>
          </a:xfrm>
          <a:prstGeom prst="straightConnector1">
            <a:avLst/>
          </a:prstGeom>
          <a:noFill/>
          <a:ln w="76200">
            <a:solidFill>
              <a:schemeClr val="accent2">
                <a:lumMod val="75000"/>
              </a:schemeClr>
            </a:solidFill>
            <a:round/>
            <a:headEnd/>
            <a:tailEnd type="triangle" w="med" len="med"/>
          </a:ln>
        </p:spPr>
      </p:cxnSp>
      <p:cxnSp>
        <p:nvCxnSpPr>
          <p:cNvPr id="56329" name="AutoShape 9"/>
          <p:cNvCxnSpPr>
            <a:cxnSpLocks noChangeShapeType="1"/>
            <a:stCxn id="56325" idx="3"/>
          </p:cNvCxnSpPr>
          <p:nvPr/>
        </p:nvCxnSpPr>
        <p:spPr bwMode="auto">
          <a:xfrm>
            <a:off x="3965656" y="3977321"/>
            <a:ext cx="1121305" cy="41786"/>
          </a:xfrm>
          <a:prstGeom prst="bentConnector3">
            <a:avLst>
              <a:gd name="adj1" fmla="val 50000"/>
            </a:avLst>
          </a:prstGeom>
          <a:noFill/>
          <a:ln w="76200">
            <a:solidFill>
              <a:schemeClr val="accent2">
                <a:lumMod val="75000"/>
              </a:schemeClr>
            </a:solidFill>
            <a:round/>
            <a:headEnd/>
            <a:tailEnd type="triangle" w="med" len="med"/>
          </a:ln>
        </p:spPr>
      </p:cxn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7712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050"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75" y="285750"/>
            <a:ext cx="7772400" cy="1571625"/>
          </a:xfrm>
          <a:solidFill>
            <a:schemeClr val="hlink"/>
          </a:solidFill>
          <a:ln w="76200" cap="flat" algn="ctr">
            <a:solidFill>
              <a:schemeClr val="accent2"/>
            </a:solidFill>
          </a:ln>
        </p:spPr>
        <p:txBody>
          <a:bodyPr anchor="t"/>
          <a:lstStyle/>
          <a:p>
            <a:pPr marL="342900" indent="-342900">
              <a:spcBef>
                <a:spcPct val="20000"/>
              </a:spcBef>
            </a:pPr>
            <a:r>
              <a:rPr lang="es-ES_tradnl" sz="3600" b="1" i="1">
                <a:solidFill>
                  <a:srgbClr val="000099"/>
                </a:solidFill>
                <a:latin typeface="Arial" charset="0"/>
              </a:rPr>
              <a:t>Protocolo de Internet Versión 6</a:t>
            </a:r>
            <a:br>
              <a:rPr lang="es-ES_tradnl" sz="3600" b="1" i="1">
                <a:solidFill>
                  <a:srgbClr val="000099"/>
                </a:solidFill>
                <a:latin typeface="Arial" charset="0"/>
              </a:rPr>
            </a:br>
            <a:r>
              <a:rPr lang="es-ES_tradnl" sz="3600" b="1" i="1">
                <a:solidFill>
                  <a:srgbClr val="000099"/>
                </a:solidFill>
                <a:latin typeface="Arial" charset="0"/>
              </a:rPr>
              <a:t>IPv6</a:t>
            </a:r>
          </a:p>
        </p:txBody>
      </p:sp>
      <p:sp>
        <p:nvSpPr>
          <p:cNvPr id="7171" name="Rectangle 3"/>
          <p:cNvSpPr>
            <a:spLocks noGrp="1" noChangeArrowheads="1"/>
          </p:cNvSpPr>
          <p:nvPr>
            <p:ph idx="1"/>
          </p:nvPr>
        </p:nvSpPr>
        <p:spPr>
          <a:xfrm>
            <a:off x="381000" y="2590800"/>
            <a:ext cx="8534400" cy="2743200"/>
          </a:xfrm>
          <a:solidFill>
            <a:schemeClr val="hlink"/>
          </a:solidFill>
          <a:ln w="76200">
            <a:solidFill>
              <a:schemeClr val="accent2"/>
            </a:solidFill>
          </a:ln>
        </p:spPr>
        <p:txBody>
          <a:bodyPr/>
          <a:lstStyle/>
          <a:p>
            <a:r>
              <a:rPr lang="es-ES_tradnl" sz="6000" b="1" i="1" dirty="0">
                <a:solidFill>
                  <a:schemeClr val="accent2"/>
                </a:solidFill>
                <a:latin typeface="Arial" charset="0"/>
              </a:rPr>
              <a:t>IPv4 </a:t>
            </a:r>
            <a:r>
              <a:rPr lang="es-ES_tradnl" sz="4000" b="1" i="1" dirty="0">
                <a:solidFill>
                  <a:schemeClr val="tx2"/>
                </a:solidFill>
                <a:latin typeface="Arial" charset="0"/>
              </a:rPr>
              <a:t> El Protocolo es limitado para el crecimiento exponencial de las direcciones IP que se duplica año a año.</a:t>
            </a:r>
          </a:p>
          <a:p>
            <a:endParaRPr lang="es-ES_tradnl" sz="4000" b="1" i="1" dirty="0">
              <a:solidFill>
                <a:schemeClr val="tx2"/>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171">
                                            <p:bg/>
                                          </p:spTgt>
                                        </p:tgtEl>
                                        <p:attrNameLst>
                                          <p:attrName>style.visibility</p:attrName>
                                        </p:attrNameLst>
                                      </p:cBhvr>
                                      <p:to>
                                        <p:strVal val="visible"/>
                                      </p:to>
                                    </p:set>
                                    <p:animEffect transition="in" filter="circle(in)">
                                      <p:cBhvr>
                                        <p:cTn id="12" dur="2000"/>
                                        <p:tgtEl>
                                          <p:spTgt spid="71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circle(in)">
                                      <p:cBhvr>
                                        <p:cTn id="17"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052513"/>
          </a:xfrm>
          <a:solidFill>
            <a:schemeClr val="hlink"/>
          </a:solidFill>
          <a:ln w="76200" cap="flat" algn="ctr">
            <a:solidFill>
              <a:schemeClr val="accent2"/>
            </a:solidFill>
          </a:ln>
        </p:spPr>
        <p:txBody>
          <a:bodyPr anchor="t"/>
          <a:lstStyle/>
          <a:p>
            <a:pPr marL="342900" indent="-342900">
              <a:spcBef>
                <a:spcPct val="20000"/>
              </a:spcBef>
            </a:pPr>
            <a:r>
              <a:rPr lang="es-AR" sz="5400" b="1" i="1">
                <a:solidFill>
                  <a:srgbClr val="000099"/>
                </a:solidFill>
                <a:latin typeface="Arial" charset="0"/>
              </a:rPr>
              <a:t>¿ Por qué IPv6 ?</a:t>
            </a:r>
            <a:endParaRPr lang="es-ES" sz="5400" b="1" i="1">
              <a:solidFill>
                <a:srgbClr val="000099"/>
              </a:solidFill>
              <a:latin typeface="Arial" charset="0"/>
            </a:endParaRPr>
          </a:p>
        </p:txBody>
      </p:sp>
      <p:pic>
        <p:nvPicPr>
          <p:cNvPr id="8195" name="Picture 4" descr="1"/>
          <p:cNvPicPr>
            <a:picLocks noGrp="1" noChangeAspect="1" noChangeArrowheads="1"/>
          </p:cNvPicPr>
          <p:nvPr>
            <p:ph idx="1"/>
          </p:nvPr>
        </p:nvPicPr>
        <p:blipFill>
          <a:blip r:embed="rId3" cstate="print"/>
          <a:srcRect/>
          <a:stretch>
            <a:fillRect/>
          </a:stretch>
        </p:blipFill>
        <p:spPr>
          <a:xfrm>
            <a:off x="0" y="3929063"/>
            <a:ext cx="9090025" cy="1714500"/>
          </a:xfrm>
          <a:noFill/>
        </p:spPr>
      </p:pic>
      <p:sp>
        <p:nvSpPr>
          <p:cNvPr id="2" name="AutoShape 3"/>
          <p:cNvSpPr>
            <a:spLocks noChangeArrowheads="1"/>
          </p:cNvSpPr>
          <p:nvPr/>
        </p:nvSpPr>
        <p:spPr bwMode="auto">
          <a:xfrm>
            <a:off x="457200" y="1279525"/>
            <a:ext cx="8305800" cy="2592388"/>
          </a:xfrm>
          <a:prstGeom prst="downArrowCallout">
            <a:avLst>
              <a:gd name="adj1" fmla="val 56039"/>
              <a:gd name="adj2" fmla="val 80098"/>
              <a:gd name="adj3" fmla="val 20699"/>
              <a:gd name="adj4" fmla="val 66685"/>
            </a:avLst>
          </a:prstGeom>
          <a:solidFill>
            <a:schemeClr val="hlink"/>
          </a:solidFill>
          <a:ln w="76200">
            <a:solidFill>
              <a:schemeClr val="accent2">
                <a:lumMod val="75000"/>
              </a:schemeClr>
            </a:solidFill>
            <a:miter lim="800000"/>
            <a:headEnd/>
            <a:tailEnd/>
          </a:ln>
        </p:spPr>
        <p:txBody>
          <a:bodyPr wrap="none" anchor="ctr"/>
          <a:lstStyle/>
          <a:p>
            <a:pPr algn="l" eaLnBrk="1" hangingPunct="1">
              <a:buFont typeface="Wingdings" pitchFamily="2" charset="2"/>
              <a:buChar char="ü"/>
              <a:defRPr/>
            </a:pPr>
            <a:r>
              <a:rPr lang="es-AR" sz="3200" b="1">
                <a:latin typeface="BenguiatGot Bk BT" pitchFamily="34" charset="0"/>
              </a:rPr>
              <a:t>Apertura comercial de Internet</a:t>
            </a:r>
          </a:p>
          <a:p>
            <a:pPr algn="l" eaLnBrk="1" hangingPunct="1">
              <a:buFont typeface="Wingdings" pitchFamily="2" charset="2"/>
              <a:buChar char="ü"/>
              <a:defRPr/>
            </a:pPr>
            <a:r>
              <a:rPr lang="es-AR" sz="3200" b="1">
                <a:latin typeface="BenguiatGot Bk BT" pitchFamily="34" charset="0"/>
              </a:rPr>
              <a:t>Nuevos dispositivos con conexión</a:t>
            </a:r>
          </a:p>
          <a:p>
            <a:pPr algn="l" eaLnBrk="1" hangingPunct="1">
              <a:buFont typeface="Wingdings" pitchFamily="2" charset="2"/>
              <a:buChar char="ü"/>
              <a:defRPr/>
            </a:pPr>
            <a:r>
              <a:rPr lang="es-AR" sz="3200" b="1">
                <a:latin typeface="BenguiatGot Bk BT" pitchFamily="34" charset="0"/>
              </a:rPr>
              <a:t>Aumento de la población conectada</a:t>
            </a:r>
            <a:endParaRPr lang="es-ES" sz="3200" b="1">
              <a:latin typeface="BenguiatGot Bk BT" pitchFamily="34" charset="0"/>
            </a:endParaRPr>
          </a:p>
        </p:txBody>
      </p:sp>
      <p:sp>
        <p:nvSpPr>
          <p:cNvPr id="8197" name="Text Box 5"/>
          <p:cNvSpPr txBox="1">
            <a:spLocks noChangeArrowheads="1"/>
          </p:cNvSpPr>
          <p:nvPr/>
        </p:nvSpPr>
        <p:spPr bwMode="auto">
          <a:xfrm>
            <a:off x="1244600" y="5916613"/>
            <a:ext cx="7605713" cy="584200"/>
          </a:xfrm>
          <a:prstGeom prst="rect">
            <a:avLst/>
          </a:prstGeom>
          <a:solidFill>
            <a:schemeClr val="hlink"/>
          </a:solidFill>
          <a:ln w="76200">
            <a:solidFill>
              <a:schemeClr val="accent2">
                <a:lumMod val="75000"/>
              </a:schemeClr>
            </a:solidFill>
            <a:miter lim="800000"/>
            <a:headEnd/>
            <a:tailEnd/>
          </a:ln>
        </p:spPr>
        <p:txBody>
          <a:bodyPr wrap="none">
            <a:spAutoFit/>
          </a:bodyPr>
          <a:lstStyle/>
          <a:p>
            <a:pPr algn="l" eaLnBrk="1" hangingPunct="1">
              <a:defRPr/>
            </a:pPr>
            <a:r>
              <a:rPr lang="es-AR" sz="3200" b="1" i="1" dirty="0">
                <a:latin typeface="BenguiatGot Bk BT" pitchFamily="34" charset="0"/>
              </a:rPr>
              <a:t>Mayor necesidad de direccionamiento</a:t>
            </a:r>
            <a:endParaRPr lang="es-ES" sz="3200" b="1" i="1" dirty="0">
              <a:latin typeface="BenguiatGot Bk BT" pitchFamily="34" charset="0"/>
            </a:endParaRPr>
          </a:p>
        </p:txBody>
      </p:sp>
      <p:sp>
        <p:nvSpPr>
          <p:cNvPr id="8198" name="AutoShape 6"/>
          <p:cNvSpPr>
            <a:spLocks noChangeArrowheads="1"/>
          </p:cNvSpPr>
          <p:nvPr/>
        </p:nvSpPr>
        <p:spPr bwMode="auto">
          <a:xfrm rot="5400000">
            <a:off x="215900" y="5734050"/>
            <a:ext cx="684213" cy="11160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407 h 21600"/>
              <a:gd name="T20" fmla="*/ 16738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726" y="0"/>
                </a:moveTo>
                <a:lnTo>
                  <a:pt x="7852" y="7852"/>
                </a:lnTo>
                <a:lnTo>
                  <a:pt x="12714" y="7852"/>
                </a:lnTo>
                <a:lnTo>
                  <a:pt x="12714" y="16407"/>
                </a:lnTo>
                <a:lnTo>
                  <a:pt x="0" y="16407"/>
                </a:lnTo>
                <a:lnTo>
                  <a:pt x="0" y="21600"/>
                </a:lnTo>
                <a:lnTo>
                  <a:pt x="16738" y="21600"/>
                </a:lnTo>
                <a:lnTo>
                  <a:pt x="16738" y="7852"/>
                </a:lnTo>
                <a:lnTo>
                  <a:pt x="21600" y="7852"/>
                </a:lnTo>
                <a:close/>
              </a:path>
            </a:pathLst>
          </a:custGeom>
          <a:solidFill>
            <a:schemeClr val="accent2"/>
          </a:solidFill>
          <a:ln w="9525">
            <a:solidFill>
              <a:schemeClr val="tx1"/>
            </a:solidFill>
            <a:miter lim="800000"/>
            <a:headEnd/>
            <a:tailEnd/>
          </a:ln>
        </p:spPr>
        <p:txBody>
          <a:bodyPr wrap="none" anchor="ctr"/>
          <a:lstStyle/>
          <a:p>
            <a:endParaRPr lang="es-E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fade">
                                      <p:cBhvr>
                                        <p:cTn id="16" dur="500"/>
                                        <p:tgtEl>
                                          <p:spTgt spid="819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8"/>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2" grpId="0" animBg="1"/>
      <p:bldP spid="8197" grpId="0" animBg="1"/>
      <p:bldP spid="8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p>
        </p:txBody>
      </p:sp>
      <p:sp>
        <p:nvSpPr>
          <p:cNvPr id="672771" name="Rectangle 3"/>
          <p:cNvSpPr>
            <a:spLocks noGrp="1" noChangeArrowheads="1"/>
          </p:cNvSpPr>
          <p:nvPr>
            <p:ph idx="1"/>
          </p:nvPr>
        </p:nvSpPr>
        <p:spPr>
          <a:xfrm>
            <a:off x="214313" y="1357313"/>
            <a:ext cx="8715375" cy="5257800"/>
          </a:xfrm>
          <a:solidFill>
            <a:schemeClr val="hlink"/>
          </a:solidFill>
          <a:ln w="76200">
            <a:solidFill>
              <a:schemeClr val="accent2">
                <a:lumMod val="75000"/>
              </a:schemeClr>
            </a:solidFill>
          </a:ln>
        </p:spPr>
        <p:txBody>
          <a:bodyPr/>
          <a:lstStyle/>
          <a:p>
            <a:pPr>
              <a:buFontTx/>
              <a:buNone/>
              <a:defRPr/>
            </a:pPr>
            <a:r>
              <a:rPr lang="es-ES_tradnl" b="1" i="1" dirty="0">
                <a:solidFill>
                  <a:schemeClr val="accent6">
                    <a:lumMod val="50000"/>
                  </a:schemeClr>
                </a:solidFill>
                <a:effectLst>
                  <a:outerShdw blurRad="38100" dist="38100" dir="2700000" algn="tl">
                    <a:srgbClr val="FFFFFF"/>
                  </a:outerShdw>
                </a:effectLst>
                <a:latin typeface="Arial" charset="0"/>
              </a:rPr>
              <a:t>Mejoras :</a:t>
            </a:r>
            <a:r>
              <a:rPr lang="es-ES_tradnl" b="1" i="1" dirty="0">
                <a:solidFill>
                  <a:schemeClr val="accent6">
                    <a:lumMod val="50000"/>
                  </a:schemeClr>
                </a:solidFill>
                <a:effectLst>
                  <a:outerShdw blurRad="38100" dist="38100" dir="2700000" algn="tl">
                    <a:srgbClr val="000000"/>
                  </a:outerShdw>
                </a:effectLst>
                <a:latin typeface="Arial" charset="0"/>
              </a:rPr>
              <a:t>  </a:t>
            </a:r>
          </a:p>
          <a:p>
            <a:pPr>
              <a:defRPr/>
            </a:pPr>
            <a:r>
              <a:rPr lang="es-ES_tradnl" b="1" i="1" dirty="0">
                <a:solidFill>
                  <a:schemeClr val="accent6"/>
                </a:solidFill>
                <a:effectLst>
                  <a:outerShdw blurRad="38100" dist="38100" dir="2700000" algn="tl">
                    <a:srgbClr val="FFFFFF"/>
                  </a:outerShdw>
                </a:effectLst>
                <a:latin typeface="Arial" charset="0"/>
              </a:rPr>
              <a:t>El cambio Tamaño de Dirección de 32 bits a 128 Bits.</a:t>
            </a:r>
          </a:p>
          <a:p>
            <a:pPr>
              <a:defRPr/>
            </a:pPr>
            <a:r>
              <a:rPr lang="es-ES_tradnl" b="1" i="1" dirty="0">
                <a:solidFill>
                  <a:schemeClr val="accent6"/>
                </a:solidFill>
                <a:effectLst>
                  <a:outerShdw blurRad="38100" dist="38100" dir="2700000" algn="tl">
                    <a:srgbClr val="FFFFFF"/>
                  </a:outerShdw>
                </a:effectLst>
                <a:latin typeface="Arial" charset="0"/>
              </a:rPr>
              <a:t>Cambios en las cabeceras del Datagrama (Flujo Continuo de datos</a:t>
            </a:r>
            <a:r>
              <a:rPr lang="es-ES_tradnl" b="1" i="1" dirty="0">
                <a:solidFill>
                  <a:schemeClr val="accent6"/>
                </a:solidFill>
                <a:effectLst>
                  <a:outerShdw blurRad="38100" dist="38100" dir="2700000" algn="tl">
                    <a:srgbClr val="FFFFFF"/>
                  </a:outerShdw>
                </a:effectLst>
                <a:latin typeface="Arial" charset="0"/>
                <a:sym typeface="Wingdings 3" pitchFamily="18" charset="2"/>
              </a:rPr>
              <a:t></a:t>
            </a:r>
            <a:r>
              <a:rPr lang="es-ES_tradnl" b="1" i="1" dirty="0">
                <a:solidFill>
                  <a:schemeClr val="accent6"/>
                </a:solidFill>
                <a:effectLst>
                  <a:outerShdw blurRad="38100" dist="38100" dir="2700000" algn="tl">
                    <a:srgbClr val="FFFFFF"/>
                  </a:outerShdw>
                </a:effectLst>
                <a:latin typeface="Arial" charset="0"/>
              </a:rPr>
              <a:t>).</a:t>
            </a:r>
          </a:p>
          <a:p>
            <a:pPr>
              <a:defRPr/>
            </a:pPr>
            <a:r>
              <a:rPr lang="es-ES_tradnl" b="1" i="1" dirty="0">
                <a:solidFill>
                  <a:schemeClr val="accent6"/>
                </a:solidFill>
                <a:effectLst>
                  <a:outerShdw blurRad="38100" dist="38100" dir="2700000" algn="tl">
                    <a:srgbClr val="FFFFFF"/>
                  </a:outerShdw>
                </a:effectLst>
                <a:latin typeface="Arial" charset="0"/>
              </a:rPr>
              <a:t>El Formato aporta a mejorar la calidad de transmisión de audio y video.</a:t>
            </a:r>
          </a:p>
          <a:p>
            <a:pPr>
              <a:defRPr/>
            </a:pPr>
            <a:r>
              <a:rPr lang="es-ES_tradnl" b="1" i="1" dirty="0">
                <a:solidFill>
                  <a:schemeClr val="accent6"/>
                </a:solidFill>
                <a:effectLst>
                  <a:outerShdw blurRad="38100" dist="38100" dir="2700000" algn="tl">
                    <a:srgbClr val="FFFFFF"/>
                  </a:outerShdw>
                </a:effectLst>
                <a:latin typeface="Arial" charset="0"/>
              </a:rPr>
              <a:t> Protocolo con información adicional en los Datagramas.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72771">
                                            <p:bg/>
                                          </p:spTgt>
                                        </p:tgtEl>
                                        <p:attrNameLst>
                                          <p:attrName>style.visibility</p:attrName>
                                        </p:attrNameLst>
                                      </p:cBhvr>
                                      <p:to>
                                        <p:strVal val="visible"/>
                                      </p:to>
                                    </p:set>
                                    <p:animEffect transition="in" filter="fade">
                                      <p:cBhvr>
                                        <p:cTn id="11" dur="500"/>
                                        <p:tgtEl>
                                          <p:spTgt spid="672771">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72771">
                                            <p:txEl>
                                              <p:pRg st="0" end="0"/>
                                            </p:txEl>
                                          </p:spTgt>
                                        </p:tgtEl>
                                        <p:attrNameLst>
                                          <p:attrName>style.visibility</p:attrName>
                                        </p:attrNameLst>
                                      </p:cBhvr>
                                      <p:to>
                                        <p:strVal val="visible"/>
                                      </p:to>
                                    </p:set>
                                    <p:animEffect transition="in" filter="fade">
                                      <p:cBhvr>
                                        <p:cTn id="16" dur="500"/>
                                        <p:tgtEl>
                                          <p:spTgt spid="67277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2771">
                                            <p:txEl>
                                              <p:pRg st="1" end="1"/>
                                            </p:txEl>
                                          </p:spTgt>
                                        </p:tgtEl>
                                        <p:attrNameLst>
                                          <p:attrName>style.visibility</p:attrName>
                                        </p:attrNameLst>
                                      </p:cBhvr>
                                      <p:to>
                                        <p:strVal val="visible"/>
                                      </p:to>
                                    </p:set>
                                    <p:animEffect transition="in" filter="fade">
                                      <p:cBhvr>
                                        <p:cTn id="21" dur="500"/>
                                        <p:tgtEl>
                                          <p:spTgt spid="67277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72771">
                                            <p:txEl>
                                              <p:pRg st="2" end="2"/>
                                            </p:txEl>
                                          </p:spTgt>
                                        </p:tgtEl>
                                        <p:attrNameLst>
                                          <p:attrName>style.visibility</p:attrName>
                                        </p:attrNameLst>
                                      </p:cBhvr>
                                      <p:to>
                                        <p:strVal val="visible"/>
                                      </p:to>
                                    </p:set>
                                    <p:animEffect transition="in" filter="fade">
                                      <p:cBhvr>
                                        <p:cTn id="26" dur="500"/>
                                        <p:tgtEl>
                                          <p:spTgt spid="67277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72771">
                                            <p:txEl>
                                              <p:pRg st="3" end="3"/>
                                            </p:txEl>
                                          </p:spTgt>
                                        </p:tgtEl>
                                        <p:attrNameLst>
                                          <p:attrName>style.visibility</p:attrName>
                                        </p:attrNameLst>
                                      </p:cBhvr>
                                      <p:to>
                                        <p:strVal val="visible"/>
                                      </p:to>
                                    </p:set>
                                    <p:animEffect transition="in" filter="fade">
                                      <p:cBhvr>
                                        <p:cTn id="31" dur="500"/>
                                        <p:tgtEl>
                                          <p:spTgt spid="67277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72771">
                                            <p:txEl>
                                              <p:pRg st="4" end="4"/>
                                            </p:txEl>
                                          </p:spTgt>
                                        </p:tgtEl>
                                        <p:attrNameLst>
                                          <p:attrName>style.visibility</p:attrName>
                                        </p:attrNameLst>
                                      </p:cBhvr>
                                      <p:to>
                                        <p:strVal val="visible"/>
                                      </p:to>
                                    </p:set>
                                    <p:animEffect transition="in" filter="fade">
                                      <p:cBhvr>
                                        <p:cTn id="36" dur="500"/>
                                        <p:tgtEl>
                                          <p:spTgt spid="67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67277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304800"/>
            <a:ext cx="9144000" cy="1052513"/>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endParaRPr lang="es-ES" sz="3600" b="1" i="1" dirty="0">
              <a:solidFill>
                <a:srgbClr val="000099"/>
              </a:solidFill>
              <a:latin typeface="Arial" charset="0"/>
            </a:endParaRPr>
          </a:p>
        </p:txBody>
      </p:sp>
      <p:grpSp>
        <p:nvGrpSpPr>
          <p:cNvPr id="10244" name="Group 4"/>
          <p:cNvGrpSpPr>
            <a:grpSpLocks/>
          </p:cNvGrpSpPr>
          <p:nvPr/>
        </p:nvGrpSpPr>
        <p:grpSpPr bwMode="auto">
          <a:xfrm>
            <a:off x="179388" y="1828800"/>
            <a:ext cx="8964612" cy="1666875"/>
            <a:chOff x="113" y="935"/>
            <a:chExt cx="5647" cy="1050"/>
          </a:xfrm>
        </p:grpSpPr>
        <p:sp>
          <p:nvSpPr>
            <p:cNvPr id="674821" name="Text Box 5"/>
            <p:cNvSpPr txBox="1">
              <a:spLocks noChangeArrowheads="1"/>
            </p:cNvSpPr>
            <p:nvPr/>
          </p:nvSpPr>
          <p:spPr bwMode="auto">
            <a:xfrm>
              <a:off x="113" y="935"/>
              <a:ext cx="708" cy="404"/>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IPv4</a:t>
              </a:r>
              <a:endParaRPr lang="es-ES" sz="3600" b="1" i="1" dirty="0">
                <a:effectLst>
                  <a:outerShdw blurRad="38100" dist="38100" dir="2700000" algn="tl">
                    <a:srgbClr val="FFFFFF"/>
                  </a:outerShdw>
                </a:effectLst>
                <a:latin typeface="BenguiatGot Bk BT" pitchFamily="34" charset="0"/>
              </a:endParaRPr>
            </a:p>
          </p:txBody>
        </p:sp>
        <p:sp>
          <p:nvSpPr>
            <p:cNvPr id="10250" name="Text Box 6"/>
            <p:cNvSpPr txBox="1">
              <a:spLocks noChangeArrowheads="1"/>
            </p:cNvSpPr>
            <p:nvPr/>
          </p:nvSpPr>
          <p:spPr bwMode="auto">
            <a:xfrm>
              <a:off x="1789" y="935"/>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32</a:t>
              </a:r>
              <a:r>
                <a:rPr lang="es-AR" sz="3600" b="1">
                  <a:latin typeface="BenguiatGot Bk BT" pitchFamily="34" charset="0"/>
                </a:rPr>
                <a:t> direcciones disponibles</a:t>
              </a:r>
              <a:endParaRPr lang="es-ES" sz="3600" b="1">
                <a:latin typeface="BenguiatGot Bk BT" pitchFamily="34" charset="0"/>
              </a:endParaRPr>
            </a:p>
          </p:txBody>
        </p:sp>
        <p:sp>
          <p:nvSpPr>
            <p:cNvPr id="10251" name="Text Box 7"/>
            <p:cNvSpPr txBox="1">
              <a:spLocks noChangeArrowheads="1"/>
            </p:cNvSpPr>
            <p:nvPr/>
          </p:nvSpPr>
          <p:spPr bwMode="auto">
            <a:xfrm>
              <a:off x="1789" y="1389"/>
              <a:ext cx="3971" cy="596"/>
            </a:xfrm>
            <a:prstGeom prst="rect">
              <a:avLst/>
            </a:prstGeom>
            <a:solidFill>
              <a:schemeClr val="hlink"/>
            </a:solidFill>
            <a:ln w="9525">
              <a:noFill/>
              <a:miter lim="800000"/>
              <a:headEnd/>
              <a:tailEnd/>
            </a:ln>
          </p:spPr>
          <p:txBody>
            <a:bodyPr>
              <a:spAutoFit/>
            </a:bodyPr>
            <a:lstStyle/>
            <a:p>
              <a:pPr algn="l" eaLnBrk="1" hangingPunct="1"/>
              <a:r>
                <a:rPr lang="es-AR" sz="2800">
                  <a:latin typeface="BenguiatGot Bk BT" pitchFamily="34" charset="0"/>
                </a:rPr>
                <a:t>Pero en gran medida derrochadas</a:t>
              </a:r>
            </a:p>
            <a:p>
              <a:pPr algn="l" eaLnBrk="1" hangingPunct="1"/>
              <a:r>
                <a:rPr lang="es-AR" sz="2800">
                  <a:latin typeface="BenguiatGot Bk BT" pitchFamily="34" charset="0"/>
                </a:rPr>
                <a:t>( reservadas pero no usadas )</a:t>
              </a:r>
              <a:endParaRPr lang="es-ES" sz="2800">
                <a:latin typeface="BenguiatGot Bk BT" pitchFamily="34" charset="0"/>
              </a:endParaRPr>
            </a:p>
          </p:txBody>
        </p:sp>
        <p:sp>
          <p:nvSpPr>
            <p:cNvPr id="10252" name="AutoShape 8"/>
            <p:cNvSpPr>
              <a:spLocks noChangeArrowheads="1"/>
            </p:cNvSpPr>
            <p:nvPr/>
          </p:nvSpPr>
          <p:spPr bwMode="auto">
            <a:xfrm>
              <a:off x="884" y="981"/>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nvGrpSpPr>
          <p:cNvPr id="2" name="1 Grupo"/>
          <p:cNvGrpSpPr/>
          <p:nvPr/>
        </p:nvGrpSpPr>
        <p:grpSpPr>
          <a:xfrm>
            <a:off x="228600" y="3657600"/>
            <a:ext cx="8913813" cy="2254250"/>
            <a:chOff x="228600" y="3657600"/>
            <a:chExt cx="8913813" cy="2254250"/>
          </a:xfrm>
        </p:grpSpPr>
        <p:sp>
          <p:nvSpPr>
            <p:cNvPr id="674819" name="Text Box 3"/>
            <p:cNvSpPr txBox="1">
              <a:spLocks noChangeArrowheads="1"/>
            </p:cNvSpPr>
            <p:nvPr/>
          </p:nvSpPr>
          <p:spPr bwMode="auto">
            <a:xfrm>
              <a:off x="228600" y="3657600"/>
              <a:ext cx="1123950" cy="641350"/>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IPv6</a:t>
              </a:r>
              <a:endParaRPr lang="es-ES" sz="3600" b="1" i="1" dirty="0">
                <a:effectLst>
                  <a:outerShdw blurRad="38100" dist="38100" dir="2700000" algn="tl">
                    <a:srgbClr val="FFFFFF"/>
                  </a:outerShdw>
                </a:effectLst>
                <a:latin typeface="BenguiatGot Bk BT" pitchFamily="34" charset="0"/>
              </a:endParaRPr>
            </a:p>
          </p:txBody>
        </p:sp>
        <p:grpSp>
          <p:nvGrpSpPr>
            <p:cNvPr id="10245" name="Group 9"/>
            <p:cNvGrpSpPr>
              <a:grpSpLocks/>
            </p:cNvGrpSpPr>
            <p:nvPr/>
          </p:nvGrpSpPr>
          <p:grpSpPr bwMode="auto">
            <a:xfrm>
              <a:off x="1447800" y="3657600"/>
              <a:ext cx="7694613" cy="2254250"/>
              <a:chOff x="930" y="2659"/>
              <a:chExt cx="4716" cy="1420"/>
            </a:xfrm>
          </p:grpSpPr>
          <p:sp>
            <p:nvSpPr>
              <p:cNvPr id="10246" name="Text Box 10"/>
              <p:cNvSpPr txBox="1">
                <a:spLocks noChangeArrowheads="1"/>
              </p:cNvSpPr>
              <p:nvPr/>
            </p:nvSpPr>
            <p:spPr bwMode="auto">
              <a:xfrm>
                <a:off x="1789" y="2659"/>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128</a:t>
                </a:r>
                <a:r>
                  <a:rPr lang="es-AR" sz="3600" b="1">
                    <a:latin typeface="BenguiatGot Bk BT" pitchFamily="34" charset="0"/>
                  </a:rPr>
                  <a:t> direcciones disponibles</a:t>
                </a:r>
                <a:endParaRPr lang="es-ES" sz="3600" b="1">
                  <a:latin typeface="BenguiatGot Bk BT" pitchFamily="34" charset="0"/>
                </a:endParaRPr>
              </a:p>
            </p:txBody>
          </p:sp>
          <p:sp>
            <p:nvSpPr>
              <p:cNvPr id="674827" name="Text Box 11"/>
              <p:cNvSpPr txBox="1">
                <a:spLocks noChangeArrowheads="1"/>
              </p:cNvSpPr>
              <p:nvPr/>
            </p:nvSpPr>
            <p:spPr bwMode="auto">
              <a:xfrm>
                <a:off x="1093" y="3168"/>
                <a:ext cx="4553" cy="911"/>
              </a:xfrm>
              <a:prstGeom prst="rect">
                <a:avLst/>
              </a:prstGeom>
              <a:solidFill>
                <a:schemeClr val="hlink"/>
              </a:solidFill>
              <a:ln w="76200">
                <a:solidFill>
                  <a:schemeClr val="hlink"/>
                </a:solidFill>
                <a:miter lim="800000"/>
                <a:headEnd/>
                <a:tailEnd/>
              </a:ln>
              <a:effectLst/>
            </p:spPr>
            <p:txBody>
              <a:bodyPr>
                <a:spAutoFit/>
              </a:bodyPr>
              <a:lstStyle/>
              <a:p>
                <a:pPr algn="l" eaLnBrk="1" hangingPunct="1">
                  <a:defRPr/>
                </a:pPr>
                <a:r>
                  <a:rPr lang="es-AR" b="1" i="1" dirty="0">
                    <a:effectLst>
                      <a:outerShdw blurRad="38100" dist="38100" dir="2700000" algn="tl">
                        <a:srgbClr val="FFFFFF"/>
                      </a:outerShdw>
                    </a:effectLst>
                    <a:latin typeface="BenguiatGot Bk BT" pitchFamily="34" charset="0"/>
                  </a:rPr>
                  <a:t>Una dirección por cada protón del planeta</a:t>
                </a:r>
                <a:endParaRPr lang="es-ES" b="1" i="1" dirty="0">
                  <a:effectLst>
                    <a:outerShdw blurRad="38100" dist="38100" dir="2700000" algn="tl">
                      <a:srgbClr val="FFFFFF"/>
                    </a:outerShdw>
                  </a:effectLst>
                  <a:latin typeface="BenguiatGot Bk BT" pitchFamily="34" charset="0"/>
                </a:endParaRPr>
              </a:p>
            </p:txBody>
          </p:sp>
          <p:sp>
            <p:nvSpPr>
              <p:cNvPr id="10248" name="AutoShape 12"/>
              <p:cNvSpPr>
                <a:spLocks noChangeArrowheads="1"/>
              </p:cNvSpPr>
              <p:nvPr/>
            </p:nvSpPr>
            <p:spPr bwMode="auto">
              <a:xfrm>
                <a:off x="930" y="2704"/>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536755</TotalTime>
  <Words>4548</Words>
  <Application>Microsoft Office PowerPoint</Application>
  <PresentationFormat>Presentación en pantalla (4:3)</PresentationFormat>
  <Paragraphs>477</Paragraphs>
  <Slides>59</Slides>
  <Notes>37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59</vt:i4>
      </vt:variant>
    </vt:vector>
  </HeadingPairs>
  <TitlesOfParts>
    <vt:vector size="70" baseType="lpstr">
      <vt:lpstr>Andale Mono</vt:lpstr>
      <vt:lpstr>Arial</vt:lpstr>
      <vt:lpstr>BenguiatGot Bk BT</vt:lpstr>
      <vt:lpstr>Lucida Console</vt:lpstr>
      <vt:lpstr>Times New Roman</vt:lpstr>
      <vt:lpstr>Trebuchet MS</vt:lpstr>
      <vt:lpstr>Verdana</vt:lpstr>
      <vt:lpstr>Wingdings</vt:lpstr>
      <vt:lpstr>Presentación en blanco</vt:lpstr>
      <vt:lpstr>Gráfico</vt:lpstr>
      <vt:lpstr>Diapositiva</vt:lpstr>
      <vt:lpstr>Tecnología de Redes 2634 Introducción a las Comunicaciones 3007</vt:lpstr>
      <vt:lpstr>Presentación de PowerPoint</vt:lpstr>
      <vt:lpstr>Tecnología de Redes 2634 Introducción a las Comunicaciones 3007</vt:lpstr>
      <vt:lpstr>Protocolo de Internet Versión 6 IPv6</vt:lpstr>
      <vt:lpstr>Protocolo de Internet Versión 6 IPv6</vt:lpstr>
      <vt:lpstr>Protocolo de Internet Versión 6 IPv6</vt:lpstr>
      <vt:lpstr>¿ Por qué IPv6 ?</vt:lpstr>
      <vt:lpstr>Protocolo de Internet Versión 6 IPv6</vt:lpstr>
      <vt:lpstr>Protocolo de Internet Versión 6 IPv6</vt:lpstr>
      <vt:lpstr>Protocolo de Internet Versión 6 IPv6</vt:lpstr>
      <vt:lpstr>IPv4</vt:lpstr>
      <vt:lpstr>IPv4</vt:lpstr>
      <vt:lpstr>IPv4</vt:lpstr>
      <vt:lpstr>IPv6 “Internet Protocol Version 6” </vt:lpstr>
      <vt:lpstr>IPv6</vt:lpstr>
      <vt:lpstr>IPv6</vt:lpstr>
      <vt:lpstr>IPv6</vt:lpstr>
      <vt:lpstr>IPv6</vt:lpstr>
      <vt:lpstr>IPv6</vt:lpstr>
      <vt:lpstr>IPv6</vt:lpstr>
      <vt:lpstr>IPv6</vt:lpstr>
      <vt:lpstr>IPv6</vt:lpstr>
      <vt:lpstr>Formas de direccionamiento IPv4 </vt:lpstr>
      <vt:lpstr>Formas de direccionamiento IP </vt:lpstr>
      <vt:lpstr>Servicio IP Multicast IPv4</vt:lpstr>
      <vt:lpstr>Protocolo de Internet Versión 6 Ipv6</vt:lpstr>
      <vt:lpstr>Protocolo de Internet Versión 6  Direccionamiento  UNITRANSMISIÓN (UNICAST) </vt:lpstr>
      <vt:lpstr>Protocolo de Internet Versión 6  Direccionamiento  Monodistribución (ANYCAST) </vt:lpstr>
      <vt:lpstr>Protocolo de Internet Versión 6  Direccionamiento  MULTITRANSMISIÓN (MULTICAST) </vt:lpstr>
      <vt:lpstr>IPv6</vt:lpstr>
      <vt:lpstr>IPv6</vt:lpstr>
      <vt:lpstr>IPv6</vt:lpstr>
      <vt:lpstr>IPv6</vt:lpstr>
      <vt:lpstr>IPv6</vt:lpstr>
      <vt:lpstr>IPv6</vt:lpstr>
      <vt:lpstr>IPv6</vt:lpstr>
      <vt:lpstr>IPv6</vt:lpstr>
      <vt:lpstr>IPv6</vt:lpstr>
      <vt:lpstr>IPv6</vt:lpstr>
      <vt:lpstr>IPv6 de IPv4 a IPv6</vt:lpstr>
      <vt:lpstr>Pila Doble</vt:lpstr>
      <vt:lpstr>IPv6</vt:lpstr>
      <vt:lpstr>Traducción</vt:lpstr>
      <vt:lpstr>Traducción</vt:lpstr>
      <vt:lpstr>Traducción</vt:lpstr>
      <vt:lpstr>Tunneling</vt:lpstr>
      <vt:lpstr>Tunneling </vt:lpstr>
      <vt:lpstr>Tunneling </vt:lpstr>
      <vt:lpstr>Tunneling </vt:lpstr>
      <vt:lpstr>Tunneling </vt:lpstr>
      <vt:lpstr>Tunneling</vt:lpstr>
      <vt:lpstr>Tunneling</vt:lpstr>
      <vt:lpstr>IPv6</vt:lpstr>
      <vt:lpstr>Escenario Actual</vt:lpstr>
      <vt:lpstr>Escenario Actual Adopción IPv6</vt:lpstr>
      <vt:lpstr>Escenario Actual Adopción IPv6</vt:lpstr>
      <vt:lpstr>Conclusiones</vt:lpstr>
      <vt:lpstr>Presentación de PowerPoint</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05/05/2005_x000d_
Ipv6    _x000d_
VPNs_x000d_
WAP</dc:description>
  <cp:lastModifiedBy>Pablo Alejandro Lena</cp:lastModifiedBy>
  <cp:revision>735</cp:revision>
  <cp:lastPrinted>2000-12-06T14:19:33Z</cp:lastPrinted>
  <dcterms:created xsi:type="dcterms:W3CDTF">2000-04-03T00:38:42Z</dcterms:created>
  <dcterms:modified xsi:type="dcterms:W3CDTF">2022-05-18T23:32:29Z</dcterms:modified>
  <cp:category>Transparencias de Clase</cp:category>
</cp:coreProperties>
</file>