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61"/>
  </p:notesMasterIdLst>
  <p:handoutMasterIdLst>
    <p:handoutMasterId r:id="rId62"/>
  </p:handoutMasterIdLst>
  <p:sldIdLst>
    <p:sldId id="573" r:id="rId2"/>
    <p:sldId id="581" r:id="rId3"/>
    <p:sldId id="493" r:id="rId4"/>
    <p:sldId id="579" r:id="rId5"/>
    <p:sldId id="580" r:id="rId6"/>
    <p:sldId id="583" r:id="rId7"/>
    <p:sldId id="491" r:id="rId8"/>
    <p:sldId id="582" r:id="rId9"/>
    <p:sldId id="492" r:id="rId10"/>
    <p:sldId id="558" r:id="rId11"/>
    <p:sldId id="578" r:id="rId12"/>
    <p:sldId id="552" r:id="rId13"/>
    <p:sldId id="575" r:id="rId14"/>
    <p:sldId id="494" r:id="rId15"/>
    <p:sldId id="554" r:id="rId16"/>
    <p:sldId id="569" r:id="rId17"/>
    <p:sldId id="495" r:id="rId18"/>
    <p:sldId id="559" r:id="rId19"/>
    <p:sldId id="496" r:id="rId20"/>
    <p:sldId id="498" r:id="rId21"/>
    <p:sldId id="568" r:id="rId22"/>
    <p:sldId id="584" r:id="rId23"/>
    <p:sldId id="497" r:id="rId24"/>
    <p:sldId id="499" r:id="rId25"/>
    <p:sldId id="557" r:id="rId26"/>
    <p:sldId id="610" r:id="rId27"/>
    <p:sldId id="570" r:id="rId28"/>
    <p:sldId id="571" r:id="rId29"/>
    <p:sldId id="585" r:id="rId30"/>
    <p:sldId id="586" r:id="rId31"/>
    <p:sldId id="587" r:id="rId32"/>
    <p:sldId id="606" r:id="rId33"/>
    <p:sldId id="588" r:id="rId34"/>
    <p:sldId id="589" r:id="rId35"/>
    <p:sldId id="590" r:id="rId36"/>
    <p:sldId id="591" r:id="rId37"/>
    <p:sldId id="592" r:id="rId38"/>
    <p:sldId id="593" r:id="rId39"/>
    <p:sldId id="594" r:id="rId40"/>
    <p:sldId id="595" r:id="rId41"/>
    <p:sldId id="607" r:id="rId42"/>
    <p:sldId id="608" r:id="rId43"/>
    <p:sldId id="609" r:id="rId44"/>
    <p:sldId id="596" r:id="rId45"/>
    <p:sldId id="597" r:id="rId46"/>
    <p:sldId id="598" r:id="rId47"/>
    <p:sldId id="599" r:id="rId48"/>
    <p:sldId id="600" r:id="rId49"/>
    <p:sldId id="601" r:id="rId50"/>
    <p:sldId id="602" r:id="rId51"/>
    <p:sldId id="603" r:id="rId52"/>
    <p:sldId id="604" r:id="rId53"/>
    <p:sldId id="605" r:id="rId54"/>
    <p:sldId id="500" r:id="rId55"/>
    <p:sldId id="565" r:id="rId56"/>
    <p:sldId id="566" r:id="rId57"/>
    <p:sldId id="567" r:id="rId58"/>
    <p:sldId id="544" r:id="rId59"/>
    <p:sldId id="576" r:id="rId60"/>
  </p:sldIdLst>
  <p:sldSz cx="9144000" cy="6858000" type="screen4x3"/>
  <p:notesSz cx="6858000" cy="9144000"/>
  <p:defaultTextStyle>
    <a:defPPr>
      <a:defRPr lang="en-US"/>
    </a:defPPr>
    <a:lvl1pPr algn="l" rtl="0" eaLnBrk="0" fontAlgn="base" hangingPunct="0">
      <a:spcBef>
        <a:spcPct val="0"/>
      </a:spcBef>
      <a:spcAft>
        <a:spcPct val="0"/>
      </a:spcAft>
      <a:defRPr sz="4400" kern="1200">
        <a:solidFill>
          <a:schemeClr val="tx2"/>
        </a:solidFill>
        <a:latin typeface="Arial" charset="0"/>
        <a:ea typeface="+mn-ea"/>
        <a:cs typeface="+mn-cs"/>
      </a:defRPr>
    </a:lvl1pPr>
    <a:lvl2pPr marL="457200" algn="l" rtl="0" eaLnBrk="0" fontAlgn="base" hangingPunct="0">
      <a:spcBef>
        <a:spcPct val="0"/>
      </a:spcBef>
      <a:spcAft>
        <a:spcPct val="0"/>
      </a:spcAft>
      <a:defRPr sz="4400" kern="1200">
        <a:solidFill>
          <a:schemeClr val="tx2"/>
        </a:solidFill>
        <a:latin typeface="Arial" charset="0"/>
        <a:ea typeface="+mn-ea"/>
        <a:cs typeface="+mn-cs"/>
      </a:defRPr>
    </a:lvl2pPr>
    <a:lvl3pPr marL="914400" algn="l" rtl="0" eaLnBrk="0" fontAlgn="base" hangingPunct="0">
      <a:spcBef>
        <a:spcPct val="0"/>
      </a:spcBef>
      <a:spcAft>
        <a:spcPct val="0"/>
      </a:spcAft>
      <a:defRPr sz="4400" kern="1200">
        <a:solidFill>
          <a:schemeClr val="tx2"/>
        </a:solidFill>
        <a:latin typeface="Arial" charset="0"/>
        <a:ea typeface="+mn-ea"/>
        <a:cs typeface="+mn-cs"/>
      </a:defRPr>
    </a:lvl3pPr>
    <a:lvl4pPr marL="1371600" algn="l" rtl="0" eaLnBrk="0" fontAlgn="base" hangingPunct="0">
      <a:spcBef>
        <a:spcPct val="0"/>
      </a:spcBef>
      <a:spcAft>
        <a:spcPct val="0"/>
      </a:spcAft>
      <a:defRPr sz="4400" kern="1200">
        <a:solidFill>
          <a:schemeClr val="tx2"/>
        </a:solidFill>
        <a:latin typeface="Arial" charset="0"/>
        <a:ea typeface="+mn-ea"/>
        <a:cs typeface="+mn-cs"/>
      </a:defRPr>
    </a:lvl4pPr>
    <a:lvl5pPr marL="1828800" algn="l" rtl="0" eaLnBrk="0" fontAlgn="base" hangingPunct="0">
      <a:spcBef>
        <a:spcPct val="0"/>
      </a:spcBef>
      <a:spcAft>
        <a:spcPct val="0"/>
      </a:spcAft>
      <a:defRPr sz="4400" kern="1200">
        <a:solidFill>
          <a:schemeClr val="tx2"/>
        </a:solidFill>
        <a:latin typeface="Arial" charset="0"/>
        <a:ea typeface="+mn-ea"/>
        <a:cs typeface="+mn-cs"/>
      </a:defRPr>
    </a:lvl5pPr>
    <a:lvl6pPr marL="2286000" algn="l" defTabSz="914400" rtl="0" eaLnBrk="1" latinLnBrk="0" hangingPunct="1">
      <a:defRPr sz="4400" kern="1200">
        <a:solidFill>
          <a:schemeClr val="tx2"/>
        </a:solidFill>
        <a:latin typeface="Arial" charset="0"/>
        <a:ea typeface="+mn-ea"/>
        <a:cs typeface="+mn-cs"/>
      </a:defRPr>
    </a:lvl6pPr>
    <a:lvl7pPr marL="2743200" algn="l" defTabSz="914400" rtl="0" eaLnBrk="1" latinLnBrk="0" hangingPunct="1">
      <a:defRPr sz="4400" kern="1200">
        <a:solidFill>
          <a:schemeClr val="tx2"/>
        </a:solidFill>
        <a:latin typeface="Arial" charset="0"/>
        <a:ea typeface="+mn-ea"/>
        <a:cs typeface="+mn-cs"/>
      </a:defRPr>
    </a:lvl7pPr>
    <a:lvl8pPr marL="3200400" algn="l" defTabSz="914400" rtl="0" eaLnBrk="1" latinLnBrk="0" hangingPunct="1">
      <a:defRPr sz="4400" kern="1200">
        <a:solidFill>
          <a:schemeClr val="tx2"/>
        </a:solidFill>
        <a:latin typeface="Arial" charset="0"/>
        <a:ea typeface="+mn-ea"/>
        <a:cs typeface="+mn-cs"/>
      </a:defRPr>
    </a:lvl8pPr>
    <a:lvl9pPr marL="3657600" algn="l" defTabSz="914400" rtl="0" eaLnBrk="1" latinLnBrk="0" hangingPunct="1">
      <a:defRPr sz="4400" kern="1200">
        <a:solidFill>
          <a:schemeClr val="tx2"/>
        </a:solidFill>
        <a:latin typeface="Arial" charset="0"/>
        <a:ea typeface="+mn-ea"/>
        <a:cs typeface="+mn-cs"/>
      </a:defRPr>
    </a:lvl9pPr>
  </p:defaultTextStyle>
  <p:extLst>
    <p:ext uri="{EFAFB233-063F-42B5-8137-9DF3F51BA10A}">
      <p15:sldGuideLst xmlns:p15="http://schemas.microsoft.com/office/powerpoint/2012/main">
        <p15:guide id="1" orient="horz" pos="4319">
          <p15:clr>
            <a:srgbClr val="A4A3A4"/>
          </p15:clr>
        </p15:guide>
        <p15:guide id="2" pos="575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66FFFF"/>
    <a:srgbClr val="99FF99"/>
    <a:srgbClr val="660066"/>
    <a:srgbClr val="333300"/>
    <a:srgbClr val="003366"/>
    <a:srgbClr val="8000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580" autoAdjust="0"/>
    <p:restoredTop sz="70115" autoAdjust="0"/>
  </p:normalViewPr>
  <p:slideViewPr>
    <p:cSldViewPr>
      <p:cViewPr varScale="1">
        <p:scale>
          <a:sx n="35" d="100"/>
          <a:sy n="35" d="100"/>
        </p:scale>
        <p:origin x="1363" y="34"/>
      </p:cViewPr>
      <p:guideLst>
        <p:guide orient="horz" pos="4319"/>
        <p:guide pos="575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3270"/>
    </p:cViewPr>
  </p:sorterViewPr>
  <p:notesViewPr>
    <p:cSldViewPr>
      <p:cViewPr varScale="1">
        <p:scale>
          <a:sx n="43" d="100"/>
          <a:sy n="43" d="100"/>
        </p:scale>
        <p:origin x="-130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6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s-ES_tradnl"/>
          </a:p>
        </p:txBody>
      </p:sp>
      <p:sp>
        <p:nvSpPr>
          <p:cNvPr id="15462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s-ES_tradnl"/>
          </a:p>
        </p:txBody>
      </p:sp>
      <p:sp>
        <p:nvSpPr>
          <p:cNvPr id="15462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s-ES_tradnl"/>
          </a:p>
        </p:txBody>
      </p:sp>
      <p:sp>
        <p:nvSpPr>
          <p:cNvPr id="15462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E6C72E94-B0D3-4C6D-8596-F19E60B73DB4}" type="slidenum">
              <a:rPr lang="es-ES_tradnl"/>
              <a:pPr>
                <a:defRPr/>
              </a:pPr>
              <a:t>‹Nº›</a:t>
            </a:fld>
            <a:endParaRPr lang="es-ES_tradnl"/>
          </a:p>
        </p:txBody>
      </p:sp>
    </p:spTree>
    <p:extLst>
      <p:ext uri="{BB962C8B-B14F-4D97-AF65-F5344CB8AC3E}">
        <p14:creationId xmlns:p14="http://schemas.microsoft.com/office/powerpoint/2010/main" val="12513637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latin typeface="Times New Roman" pitchFamily="18" charset="0"/>
              </a:defRPr>
            </a:lvl1pPr>
          </a:lstStyle>
          <a:p>
            <a:pPr>
              <a:defRPr/>
            </a:pPr>
            <a:endParaRPr lang="es-ES_tradnl"/>
          </a:p>
        </p:txBody>
      </p:sp>
      <p:sp>
        <p:nvSpPr>
          <p:cNvPr id="1229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Times New Roman" pitchFamily="18" charset="0"/>
              </a:defRPr>
            </a:lvl1pPr>
          </a:lstStyle>
          <a:p>
            <a:pPr>
              <a:defRPr/>
            </a:pPr>
            <a:endParaRPr lang="es-ES_tradnl"/>
          </a:p>
        </p:txBody>
      </p:sp>
      <p:sp>
        <p:nvSpPr>
          <p:cNvPr id="471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229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_tradnl" noProof="0"/>
              <a:t>Haga clic para modificar el estilo de texto del patrón</a:t>
            </a:r>
          </a:p>
          <a:p>
            <a:pPr lvl="1"/>
            <a:r>
              <a:rPr lang="es-ES_tradnl" noProof="0"/>
              <a:t>Segundo nivel</a:t>
            </a:r>
          </a:p>
          <a:p>
            <a:pPr lvl="2"/>
            <a:r>
              <a:rPr lang="es-ES_tradnl" noProof="0"/>
              <a:t>Tercer nivel</a:t>
            </a:r>
          </a:p>
          <a:p>
            <a:pPr lvl="3"/>
            <a:r>
              <a:rPr lang="es-ES_tradnl" noProof="0"/>
              <a:t>Cuarto nivel</a:t>
            </a:r>
          </a:p>
          <a:p>
            <a:pPr lvl="4"/>
            <a:r>
              <a:rPr lang="es-ES_tradnl" noProof="0"/>
              <a:t>Quinto nivel</a:t>
            </a:r>
          </a:p>
        </p:txBody>
      </p:sp>
      <p:sp>
        <p:nvSpPr>
          <p:cNvPr id="1229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latin typeface="Times New Roman" pitchFamily="18" charset="0"/>
              </a:defRPr>
            </a:lvl1pPr>
          </a:lstStyle>
          <a:p>
            <a:pPr>
              <a:defRPr/>
            </a:pPr>
            <a:endParaRPr lang="es-ES_tradnl"/>
          </a:p>
        </p:txBody>
      </p:sp>
      <p:sp>
        <p:nvSpPr>
          <p:cNvPr id="1229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Times New Roman" pitchFamily="18" charset="0"/>
              </a:defRPr>
            </a:lvl1pPr>
          </a:lstStyle>
          <a:p>
            <a:pPr>
              <a:defRPr/>
            </a:pPr>
            <a:fld id="{5C1E2392-E56B-461D-9EC4-A70F47F33707}" type="slidenum">
              <a:rPr lang="es-ES_tradnl"/>
              <a:pPr>
                <a:defRPr/>
              </a:pPr>
              <a:t>‹Nº›</a:t>
            </a:fld>
            <a:endParaRPr lang="es-ES_tradnl"/>
          </a:p>
        </p:txBody>
      </p:sp>
    </p:spTree>
    <p:extLst>
      <p:ext uri="{BB962C8B-B14F-4D97-AF65-F5344CB8AC3E}">
        <p14:creationId xmlns:p14="http://schemas.microsoft.com/office/powerpoint/2010/main" val="21328937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es.wikipedia.org/wiki/Protocolo_de_red" TargetMode="External"/><Relationship Id="rId2" Type="http://schemas.openxmlformats.org/officeDocument/2006/relationships/slide" Target="../slides/slide30.xml"/><Relationship Id="rId1" Type="http://schemas.openxmlformats.org/officeDocument/2006/relationships/notesMaster" Target="../notesMasters/notesMaster1.xml"/><Relationship Id="rId6" Type="http://schemas.openxmlformats.org/officeDocument/2006/relationships/hyperlink" Target="https://es.wikipedia.org/wiki/Organizaci%C3%B3n_Internacional_para_la_Estandarizaci%C3%B3n" TargetMode="External"/><Relationship Id="rId5" Type="http://schemas.openxmlformats.org/officeDocument/2006/relationships/hyperlink" Target="https://es.wikipedia.org/wiki/ANSI" TargetMode="External"/><Relationship Id="rId4" Type="http://schemas.openxmlformats.org/officeDocument/2006/relationships/hyperlink" Target="https://es.wikipedia.org/wiki/Cliente-servidor"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www.goanywhere.com/managed-file-transfer/connectivity/ftps" TargetMode="External"/><Relationship Id="rId2" Type="http://schemas.openxmlformats.org/officeDocument/2006/relationships/slide" Target="../slides/slide41.xml"/><Relationship Id="rId1" Type="http://schemas.openxmlformats.org/officeDocument/2006/relationships/notesMaster" Target="../notesMasters/notesMaster1.xml"/><Relationship Id="rId4" Type="http://schemas.openxmlformats.org/officeDocument/2006/relationships/hyperlink" Target="https://www.goanywhere.com/managed-file-transfer/connectivity/sftp"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www.goanywhere.com/managed-file-transfer/connectivity/ftps" TargetMode="External"/><Relationship Id="rId2" Type="http://schemas.openxmlformats.org/officeDocument/2006/relationships/slide" Target="../slides/slide42.xml"/><Relationship Id="rId1" Type="http://schemas.openxmlformats.org/officeDocument/2006/relationships/notesMaster" Target="../notesMasters/notesMaster1.xml"/><Relationship Id="rId4" Type="http://schemas.openxmlformats.org/officeDocument/2006/relationships/hyperlink" Target="https://www.goanywhere.com/managed-file-transfer/connectivity/sftp" TargetMode="Externa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8" Type="http://schemas.openxmlformats.org/officeDocument/2006/relationships/hyperlink" Target="http://64.233.179.104/translate_c?hl=es&amp;sl=en&amp;u=http://en.wikipedia.org/wiki/Secure_copy&amp;prev=/search?q=SSH+2&amp;hl=es&amp;usg=ALkJrhg1us2ne1KNQDXXhHbIdNuVex5uBA" TargetMode="External"/><Relationship Id="rId3" Type="http://schemas.openxmlformats.org/officeDocument/2006/relationships/hyperlink" Target="http://64.233.179.104/translate_c?hl=es&amp;sl=en&amp;u=http://en.wikipedia.org/wiki/Tunneling_protocol&amp;prev=/search?q=SSH+2&amp;hl=es&amp;usg=ALkJrhiRCnZINPRCktVUgAXMW7dlf5m1Yg" TargetMode="External"/><Relationship Id="rId7" Type="http://schemas.openxmlformats.org/officeDocument/2006/relationships/hyperlink" Target="http://64.233.179.104/translate_c?hl=es&amp;sl=en&amp;u=http://en.wikipedia.org/wiki/SSH_file_transfer_protocol&amp;prev=/search?q=SSH+2&amp;hl=es&amp;usg=ALkJrhg-vfwYbVCbwT5PyqEnvD_ufnDsqg" TargetMode="External"/><Relationship Id="rId12" Type="http://schemas.openxmlformats.org/officeDocument/2006/relationships/hyperlink" Target="http://64.233.179.104/translate_c?hl=es&amp;sl=en&amp;u=http://en.wikipedia.org/wiki/List_of_well-known_ports_(computing)&amp;prev=/search?q=SSH+2&amp;hl=es&amp;usg=ALkJrhh0R-fJK93SS9VXTMI630AxsAsN4A" TargetMode="External"/><Relationship Id="rId2" Type="http://schemas.openxmlformats.org/officeDocument/2006/relationships/slide" Target="../slides/slide55.xml"/><Relationship Id="rId1" Type="http://schemas.openxmlformats.org/officeDocument/2006/relationships/notesMaster" Target="../notesMasters/notesMaster1.xml"/><Relationship Id="rId6" Type="http://schemas.openxmlformats.org/officeDocument/2006/relationships/hyperlink" Target="http://64.233.179.104/translate_c?hl=es&amp;sl=en&amp;u=http://en.wikipedia.org/wiki/X11&amp;prev=/search?q=SSH+2&amp;hl=es&amp;usg=ALkJrhhir4aFXJj8pEFZkG5bzfFop9w6RA" TargetMode="External"/><Relationship Id="rId11" Type="http://schemas.openxmlformats.org/officeDocument/2006/relationships/hyperlink" Target="http://64.233.179.104/translate_c?hl=es&amp;sl=en&amp;u=http://en.wikipedia.org/wiki/Server_(computing)&amp;prev=/search?q=SSH+2&amp;hl=es&amp;usg=ALkJrhjmdkL-AjfBDkSy9MJBif2hNbWzGg" TargetMode="External"/><Relationship Id="rId5" Type="http://schemas.openxmlformats.org/officeDocument/2006/relationships/hyperlink" Target="http://64.233.179.104/translate_c?hl=es&amp;sl=en&amp;u=http://en.wikipedia.org/wiki/Transmission_Control_Protocol&amp;prev=/search?q=SSH+2&amp;hl=es&amp;usg=ALkJrhhHszJlptDQ0Ybp9tddnEYvlthc0Q" TargetMode="External"/><Relationship Id="rId10" Type="http://schemas.openxmlformats.org/officeDocument/2006/relationships/hyperlink" Target="http://64.233.179.104/translate_c?hl=es&amp;sl=en&amp;u=http://en.wikipedia.org/wiki/Client-server_protocol&amp;prev=/search?q=SSH+2&amp;hl=es&amp;usg=ALkJrhjDZl_fy2B96n6AeGxwREf_w3WBHQ" TargetMode="External"/><Relationship Id="rId4" Type="http://schemas.openxmlformats.org/officeDocument/2006/relationships/hyperlink" Target="http://64.233.179.104/translate_c?hl=es&amp;sl=en&amp;u=http://en.wikipedia.org/wiki/TCP_and_UDP_port&amp;prev=/search?q=SSH+2&amp;hl=es&amp;usg=ALkJrhiyFUmJScwKCXVWWuuw2TwOx2U3nw" TargetMode="External"/><Relationship Id="rId9" Type="http://schemas.openxmlformats.org/officeDocument/2006/relationships/hyperlink" Target="http://64.233.179.104/translate_c?hl=es&amp;sl=en&amp;u=http://en.wikipedia.org/wiki/Secure_Shell&amp;prev=/search?q=SSH+2&amp;hl=es&amp;usg=ALkJrhjjldyVxfM3-Qx-JQsDaUpAGra4uQ" TargetMode="External"/></Relationships>
</file>

<file path=ppt/notesSlides/_rels/notesSlide25.xml.rels><?xml version="1.0" encoding="UTF-8" standalone="yes"?>
<Relationships xmlns="http://schemas.openxmlformats.org/package/2006/relationships"><Relationship Id="rId8" Type="http://schemas.openxmlformats.org/officeDocument/2006/relationships/hyperlink" Target="http://64.233.179.104/translate_c?hl=es&amp;sl=en&amp;u=http://en.wikipedia.org/wiki/Secure_copy&amp;prev=/search?q=SSH+2&amp;hl=es&amp;usg=ALkJrhg1us2ne1KNQDXXhHbIdNuVex5uBA" TargetMode="External"/><Relationship Id="rId3" Type="http://schemas.openxmlformats.org/officeDocument/2006/relationships/hyperlink" Target="http://64.233.179.104/translate_c?hl=es&amp;sl=en&amp;u=http://en.wikipedia.org/wiki/Tunneling_protocol&amp;prev=/search?q=SSH+2&amp;hl=es&amp;usg=ALkJrhiRCnZINPRCktVUgAXMW7dlf5m1Yg" TargetMode="External"/><Relationship Id="rId7" Type="http://schemas.openxmlformats.org/officeDocument/2006/relationships/hyperlink" Target="http://64.233.179.104/translate_c?hl=es&amp;sl=en&amp;u=http://en.wikipedia.org/wiki/SSH_file_transfer_protocol&amp;prev=/search?q=SSH+2&amp;hl=es&amp;usg=ALkJrhg-vfwYbVCbwT5PyqEnvD_ufnDsqg" TargetMode="External"/><Relationship Id="rId12" Type="http://schemas.openxmlformats.org/officeDocument/2006/relationships/hyperlink" Target="http://64.233.179.104/translate_c?hl=es&amp;sl=en&amp;u=http://en.wikipedia.org/wiki/List_of_well-known_ports_(computing)&amp;prev=/search?q=SSH+2&amp;hl=es&amp;usg=ALkJrhh0R-fJK93SS9VXTMI630AxsAsN4A" TargetMode="External"/><Relationship Id="rId2" Type="http://schemas.openxmlformats.org/officeDocument/2006/relationships/slide" Target="../slides/slide56.xml"/><Relationship Id="rId1" Type="http://schemas.openxmlformats.org/officeDocument/2006/relationships/notesMaster" Target="../notesMasters/notesMaster1.xml"/><Relationship Id="rId6" Type="http://schemas.openxmlformats.org/officeDocument/2006/relationships/hyperlink" Target="http://64.233.179.104/translate_c?hl=es&amp;sl=en&amp;u=http://en.wikipedia.org/wiki/X11&amp;prev=/search?q=SSH+2&amp;hl=es&amp;usg=ALkJrhhir4aFXJj8pEFZkG5bzfFop9w6RA" TargetMode="External"/><Relationship Id="rId11" Type="http://schemas.openxmlformats.org/officeDocument/2006/relationships/hyperlink" Target="http://64.233.179.104/translate_c?hl=es&amp;sl=en&amp;u=http://en.wikipedia.org/wiki/Server_(computing)&amp;prev=/search?q=SSH+2&amp;hl=es&amp;usg=ALkJrhjmdkL-AjfBDkSy9MJBif2hNbWzGg" TargetMode="External"/><Relationship Id="rId5" Type="http://schemas.openxmlformats.org/officeDocument/2006/relationships/hyperlink" Target="http://64.233.179.104/translate_c?hl=es&amp;sl=en&amp;u=http://en.wikipedia.org/wiki/Transmission_Control_Protocol&amp;prev=/search?q=SSH+2&amp;hl=es&amp;usg=ALkJrhhHszJlptDQ0Ybp9tddnEYvlthc0Q" TargetMode="External"/><Relationship Id="rId10" Type="http://schemas.openxmlformats.org/officeDocument/2006/relationships/hyperlink" Target="http://64.233.179.104/translate_c?hl=es&amp;sl=en&amp;u=http://en.wikipedia.org/wiki/Client-server_protocol&amp;prev=/search?q=SSH+2&amp;hl=es&amp;usg=ALkJrhjDZl_fy2B96n6AeGxwREf_w3WBHQ" TargetMode="External"/><Relationship Id="rId4" Type="http://schemas.openxmlformats.org/officeDocument/2006/relationships/hyperlink" Target="http://64.233.179.104/translate_c?hl=es&amp;sl=en&amp;u=http://en.wikipedia.org/wiki/TCP_and_UDP_port&amp;prev=/search?q=SSH+2&amp;hl=es&amp;usg=ALkJrhiyFUmJScwKCXVWWuuw2TwOx2U3nw" TargetMode="External"/><Relationship Id="rId9" Type="http://schemas.openxmlformats.org/officeDocument/2006/relationships/hyperlink" Target="http://64.233.179.104/translate_c?hl=es&amp;sl=en&amp;u=http://en.wikipedia.org/wiki/Secure_Shell&amp;prev=/search?q=SSH+2&amp;hl=es&amp;usg=ALkJrhjjldyVxfM3-Qx-JQsDaUpAGra4uQ" TargetMode="External"/></Relationships>
</file>

<file path=ppt/notesSlides/_rels/notesSlide26.xml.rels><?xml version="1.0" encoding="UTF-8" standalone="yes"?>
<Relationships xmlns="http://schemas.openxmlformats.org/package/2006/relationships"><Relationship Id="rId8" Type="http://schemas.openxmlformats.org/officeDocument/2006/relationships/hyperlink" Target="http://64.233.179.104/translate_c?hl=es&amp;sl=en&amp;u=http://en.wikipedia.org/wiki/Secure_copy&amp;prev=/search?q=SSH+2&amp;hl=es&amp;usg=ALkJrhg1us2ne1KNQDXXhHbIdNuVex5uBA" TargetMode="External"/><Relationship Id="rId3" Type="http://schemas.openxmlformats.org/officeDocument/2006/relationships/hyperlink" Target="http://64.233.179.104/translate_c?hl=es&amp;sl=en&amp;u=http://en.wikipedia.org/wiki/Tunneling_protocol&amp;prev=/search?q=SSH+2&amp;hl=es&amp;usg=ALkJrhiRCnZINPRCktVUgAXMW7dlf5m1Yg" TargetMode="External"/><Relationship Id="rId7" Type="http://schemas.openxmlformats.org/officeDocument/2006/relationships/hyperlink" Target="http://64.233.179.104/translate_c?hl=es&amp;sl=en&amp;u=http://en.wikipedia.org/wiki/SSH_file_transfer_protocol&amp;prev=/search?q=SSH+2&amp;hl=es&amp;usg=ALkJrhg-vfwYbVCbwT5PyqEnvD_ufnDsqg" TargetMode="External"/><Relationship Id="rId12" Type="http://schemas.openxmlformats.org/officeDocument/2006/relationships/hyperlink" Target="http://64.233.179.104/translate_c?hl=es&amp;sl=en&amp;u=http://en.wikipedia.org/wiki/List_of_well-known_ports_(computing)&amp;prev=/search?q=SSH+2&amp;hl=es&amp;usg=ALkJrhh0R-fJK93SS9VXTMI630AxsAsN4A" TargetMode="External"/><Relationship Id="rId2" Type="http://schemas.openxmlformats.org/officeDocument/2006/relationships/slide" Target="../slides/slide57.xml"/><Relationship Id="rId1" Type="http://schemas.openxmlformats.org/officeDocument/2006/relationships/notesMaster" Target="../notesMasters/notesMaster1.xml"/><Relationship Id="rId6" Type="http://schemas.openxmlformats.org/officeDocument/2006/relationships/hyperlink" Target="http://64.233.179.104/translate_c?hl=es&amp;sl=en&amp;u=http://en.wikipedia.org/wiki/X11&amp;prev=/search?q=SSH+2&amp;hl=es&amp;usg=ALkJrhhir4aFXJj8pEFZkG5bzfFop9w6RA" TargetMode="External"/><Relationship Id="rId11" Type="http://schemas.openxmlformats.org/officeDocument/2006/relationships/hyperlink" Target="http://64.233.179.104/translate_c?hl=es&amp;sl=en&amp;u=http://en.wikipedia.org/wiki/Server_(computing)&amp;prev=/search?q=SSH+2&amp;hl=es&amp;usg=ALkJrhjmdkL-AjfBDkSy9MJBif2hNbWzGg" TargetMode="External"/><Relationship Id="rId5" Type="http://schemas.openxmlformats.org/officeDocument/2006/relationships/hyperlink" Target="http://64.233.179.104/translate_c?hl=es&amp;sl=en&amp;u=http://en.wikipedia.org/wiki/Transmission_Control_Protocol&amp;prev=/search?q=SSH+2&amp;hl=es&amp;usg=ALkJrhhHszJlptDQ0Ybp9tddnEYvlthc0Q" TargetMode="External"/><Relationship Id="rId10" Type="http://schemas.openxmlformats.org/officeDocument/2006/relationships/hyperlink" Target="http://64.233.179.104/translate_c?hl=es&amp;sl=en&amp;u=http://en.wikipedia.org/wiki/Client-server_protocol&amp;prev=/search?q=SSH+2&amp;hl=es&amp;usg=ALkJrhjDZl_fy2B96n6AeGxwREf_w3WBHQ" TargetMode="External"/><Relationship Id="rId4" Type="http://schemas.openxmlformats.org/officeDocument/2006/relationships/hyperlink" Target="http://64.233.179.104/translate_c?hl=es&amp;sl=en&amp;u=http://en.wikipedia.org/wiki/TCP_and_UDP_port&amp;prev=/search?q=SSH+2&amp;hl=es&amp;usg=ALkJrhiyFUmJScwKCXVWWuuw2TwOx2U3nw" TargetMode="External"/><Relationship Id="rId9" Type="http://schemas.openxmlformats.org/officeDocument/2006/relationships/hyperlink" Target="http://64.233.179.104/translate_c?hl=es&amp;sl=en&amp;u=http://en.wikipedia.org/wiki/Secure_Shell&amp;prev=/search?q=SSH+2&amp;hl=es&amp;usg=ALkJrhjjldyVxfM3-Qx-JQsDaUpAGra4uQ"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p:spPr>
        <p:txBody>
          <a:bodyPr/>
          <a:lstStyle/>
          <a:p>
            <a:pPr marL="0" marR="0" indent="0" algn="ctr" defTabSz="914400" rtl="0" eaLnBrk="0" fontAlgn="base" latinLnBrk="0" hangingPunct="0">
              <a:lnSpc>
                <a:spcPct val="100000"/>
              </a:lnSpc>
              <a:spcBef>
                <a:spcPct val="30000"/>
              </a:spcBef>
              <a:spcAft>
                <a:spcPct val="0"/>
              </a:spcAft>
              <a:buClrTx/>
              <a:buSzTx/>
              <a:buFontTx/>
              <a:buNone/>
              <a:tabLst/>
              <a:defRPr/>
            </a:pPr>
            <a:r>
              <a:rPr lang="es-MX" sz="1800" b="1" dirty="0">
                <a:latin typeface="Verdana" pitchFamily="34" charset="0"/>
              </a:rPr>
              <a:t>Presentación de PowerPoint Nro. 22</a:t>
            </a:r>
          </a:p>
          <a:p>
            <a:pPr marL="0" marR="0" indent="0" algn="ctr" defTabSz="914400" rtl="0" eaLnBrk="0" fontAlgn="base" latinLnBrk="0" hangingPunct="0">
              <a:lnSpc>
                <a:spcPct val="100000"/>
              </a:lnSpc>
              <a:spcBef>
                <a:spcPct val="30000"/>
              </a:spcBef>
              <a:spcAft>
                <a:spcPct val="0"/>
              </a:spcAft>
              <a:buClrTx/>
              <a:buSzTx/>
              <a:buFontTx/>
              <a:buNone/>
              <a:tabLst/>
              <a:defRPr/>
            </a:pPr>
            <a:r>
              <a:rPr lang="es-ES" sz="1800" b="1"/>
              <a:t>4-1-1 Tecbared-Introcom-22-2022---1</a:t>
            </a:r>
            <a:r>
              <a:rPr lang="es-ES" sz="1800" b="1" dirty="0"/>
              <a:t>.pptx</a:t>
            </a:r>
            <a:endParaRPr lang="es-E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5F07A994-4CC3-4C91-8C2B-8F65EA6FFA31}" type="slidenum">
              <a:rPr lang="es-ES_tradnl" smtClean="0"/>
              <a:pPr/>
              <a:t>16</a:t>
            </a:fld>
            <a:endParaRPr lang="es-ES_tradnl"/>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a:ln/>
        </p:spPr>
        <p:txBody>
          <a:bodyPr/>
          <a:lstStyle/>
          <a:p>
            <a:r>
              <a:rPr lang="es-ES" dirty="0"/>
              <a:t>Un </a:t>
            </a:r>
            <a:r>
              <a:rPr lang="es-ES" dirty="0" err="1"/>
              <a:t>resolutor</a:t>
            </a:r>
            <a:r>
              <a:rPr lang="es-ES" dirty="0"/>
              <a:t> es un</a:t>
            </a:r>
            <a:r>
              <a:rPr lang="es-ES" b="1" dirty="0"/>
              <a:t> proceso que gestiona el proceso de consulta y recepción </a:t>
            </a:r>
            <a:r>
              <a:rPr lang="es-ES" dirty="0"/>
              <a:t>de respuesta de datos DNS. Los </a:t>
            </a:r>
            <a:r>
              <a:rPr lang="es-ES" dirty="0" err="1"/>
              <a:t>resolutores</a:t>
            </a:r>
            <a:r>
              <a:rPr lang="es-ES" dirty="0"/>
              <a:t> están presentes en los clientes, y en los servidores que intentan responder a consultas de clientes, que a priori no saben consultar.</a:t>
            </a:r>
            <a:br>
              <a:rPr lang="es-ES" dirty="0"/>
            </a:br>
            <a:br>
              <a:rPr lang="es-ES" dirty="0"/>
            </a:br>
            <a:r>
              <a:rPr lang="es-ES" dirty="0"/>
              <a:t>Una consulta es una petición de información enviada a un servidor DNS. Hay tres tipos de consulta: recursiva, inversa o </a:t>
            </a:r>
            <a:r>
              <a:rPr lang="es-ES" dirty="0" err="1"/>
              <a:t>interativa</a:t>
            </a:r>
            <a:r>
              <a:rPr lang="es-ES" dirty="0"/>
              <a:t> </a:t>
            </a:r>
          </a:p>
          <a:p>
            <a:r>
              <a:rPr lang="es-ES" dirty="0"/>
              <a:t>el </a:t>
            </a:r>
            <a:r>
              <a:rPr lang="es-ES" dirty="0" err="1"/>
              <a:t>resolutor</a:t>
            </a:r>
            <a:r>
              <a:rPr lang="es-ES" dirty="0"/>
              <a:t> de DNS es un componente del sistema que realiza solicitudes de DNS a otro u otros servidores de DNS. La pila de TCP/IP se configura, normalmente, con la dirección de IP de al menos un servidor de DNS al que el </a:t>
            </a:r>
            <a:r>
              <a:rPr lang="es-ES" dirty="0" err="1"/>
              <a:t>resolutor</a:t>
            </a:r>
            <a:r>
              <a:rPr lang="es-ES" dirty="0"/>
              <a:t> envía una o más solicitudes de información de DNS. el </a:t>
            </a:r>
            <a:r>
              <a:rPr lang="es-ES" dirty="0" err="1"/>
              <a:t>resolutor</a:t>
            </a:r>
            <a:r>
              <a:rPr lang="es-ES" dirty="0"/>
              <a:t> forma parte del servicio Cliente de DNS. Este servicio se instala automáticamente cuando se instala TCP/IP y se ejecuta como parte del proceso. En Windows , el </a:t>
            </a:r>
            <a:r>
              <a:rPr lang="es-ES" dirty="0" err="1"/>
              <a:t>resolutor</a:t>
            </a:r>
            <a:r>
              <a:rPr lang="es-ES" dirty="0"/>
              <a:t> de DNS es un componente del sistema que realiza solicitudes de DNS a otro u otros servidores de DNS. La pila de TCP/IP de Windows se configura, normalmente, con la dirección de IP de al menos un servidor de DNS al que el </a:t>
            </a:r>
            <a:r>
              <a:rPr lang="es-ES" dirty="0" err="1"/>
              <a:t>resolutor</a:t>
            </a:r>
            <a:r>
              <a:rPr lang="es-ES" dirty="0"/>
              <a:t> envía una o más solicitudes de información de DNS.</a:t>
            </a:r>
          </a:p>
          <a:p>
            <a:r>
              <a:rPr lang="es-ES" dirty="0"/>
              <a:t>El </a:t>
            </a:r>
            <a:r>
              <a:rPr lang="es-ES" dirty="0" err="1"/>
              <a:t>resolutor</a:t>
            </a:r>
            <a:r>
              <a:rPr lang="es-ES" dirty="0"/>
              <a:t> forma parte del servicio Cliente de DNS. Este servicio se instala automáticamente cuando se instala TCP/IP y se ejecuta como parte del proceso </a:t>
            </a:r>
            <a:r>
              <a:rPr lang="es-ES" dirty="0" err="1"/>
              <a:t>Services.Exe</a:t>
            </a:r>
            <a:r>
              <a:rPr lang="es-ES" dirty="0"/>
              <a:t>. Como la mayoría de los servicios de Windows , el servicio Cliente de DNS se activa en el dominio </a:t>
            </a:r>
            <a:r>
              <a:rPr lang="es-ES" dirty="0" err="1"/>
              <a:t>System</a:t>
            </a:r>
            <a:r>
              <a:rPr lang="es-ES" dirty="0"/>
              <a:t> de Windows.</a:t>
            </a:r>
          </a:p>
          <a:p>
            <a:r>
              <a:rPr lang="es-ES" dirty="0"/>
              <a:t>La resolución de nombres de DNS se produce cuando un </a:t>
            </a:r>
            <a:r>
              <a:rPr lang="es-ES" dirty="0" err="1"/>
              <a:t>resolutor</a:t>
            </a:r>
            <a:r>
              <a:rPr lang="es-ES" dirty="0"/>
              <a:t>, en un host, envía a un servidor de DNS un mensaje de solicitud con un nombre de dominio. El mensaje de solicitud indica al DNS que busque el nombre y devuelva ciertos RR. El mensaje de solicitud contiene el nombre de dominio a buscar y un código que indica los registros que se deben devolver.</a:t>
            </a:r>
          </a:p>
          <a:p>
            <a:r>
              <a:rPr lang="es-ES" dirty="0"/>
              <a:t>Un cliente envía una solicitud de DNS pidiendo al servidor de DNS todos los registros A de kona.midominio.com. La respuesta a la solicitud contiene la entrada de solicitud y los RR de respuesta. </a:t>
            </a:r>
            <a:endParaRPr lang="es-ES" b="1" dirty="0"/>
          </a:p>
          <a:p>
            <a:r>
              <a:rPr lang="es-ES" b="1" dirty="0"/>
              <a:t>Resolución de alias</a:t>
            </a:r>
          </a:p>
          <a:p>
            <a:r>
              <a:rPr lang="es-ES" dirty="0"/>
              <a:t>Si el </a:t>
            </a:r>
            <a:r>
              <a:rPr lang="es-ES" dirty="0" err="1"/>
              <a:t>resolutor</a:t>
            </a:r>
            <a:r>
              <a:rPr lang="es-ES" dirty="0"/>
              <a:t> intenta realizar resolución de nombres de un nombre que indique el usuario, no sabe a priori si el nombre se refiere a un RR (A) de host o a un CNAME. Si se refiere a un CNAME, el servidor puede devolver el CNAME. Sin embargo, en este caso, el CNAME debe resolverse todavía. Para evitar tráfico extra de DNS, cuando un servidor de DNS devuelve un CNAME en respuesta a una búsqueda de registro de host, el servidor de DNS también devuelve el registro A relativo al CNAME.</a:t>
            </a:r>
          </a:p>
          <a:p>
            <a:r>
              <a:rPr lang="es-ES" dirty="0"/>
              <a:t>El cliente de DNS envía una solicitud de DNS al servidor de DNS solicitando el registro Host de nsl.midominio.com, que en realidad es un alias de kona.midominio.com. En la respuesta de DNS existen dos RR de respuesta. El primero es el RR CNAME de nsl.midominio.com, que contiene el nombre canónico. El segundo RR de respuesta es el registro Host de kona.midominio.com, que contiene la dirección de IP de este equipo.</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5A536F21-D1E4-485C-B49E-7DB993EECBCE}" type="slidenum">
              <a:rPr lang="es-ES_tradnl" smtClean="0"/>
              <a:pPr/>
              <a:t>21</a:t>
            </a:fld>
            <a:endParaRPr lang="es-ES_tradnl"/>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5A536F21-D1E4-485C-B49E-7DB993EECBCE}" type="slidenum">
              <a:rPr lang="es-ES_tradnl" smtClean="0"/>
              <a:pPr/>
              <a:t>22</a:t>
            </a:fld>
            <a:endParaRPr lang="es-ES_tradnl"/>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endParaRPr lang="es-ES"/>
          </a:p>
        </p:txBody>
      </p:sp>
    </p:spTree>
    <p:extLst>
      <p:ext uri="{BB962C8B-B14F-4D97-AF65-F5344CB8AC3E}">
        <p14:creationId xmlns:p14="http://schemas.microsoft.com/office/powerpoint/2010/main" val="27696648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i="0" kern="1200" dirty="0">
                <a:solidFill>
                  <a:schemeClr val="tx1"/>
                </a:solidFill>
                <a:effectLst/>
                <a:latin typeface="Times New Roman" pitchFamily="18" charset="0"/>
                <a:ea typeface="+mn-ea"/>
                <a:cs typeface="+mn-cs"/>
              </a:rPr>
              <a:t>Un servidor DNS (Servidor de nombre de dominio, del inglés, </a:t>
            </a:r>
            <a:r>
              <a:rPr lang="es-ES" sz="1200" b="0" i="0" kern="1200" dirty="0" err="1">
                <a:solidFill>
                  <a:schemeClr val="tx1"/>
                </a:solidFill>
                <a:effectLst/>
                <a:latin typeface="Times New Roman" pitchFamily="18" charset="0"/>
                <a:ea typeface="+mn-ea"/>
                <a:cs typeface="+mn-cs"/>
              </a:rPr>
              <a:t>Domain</a:t>
            </a:r>
            <a:r>
              <a:rPr lang="es-ES" sz="1200" b="0" i="0" kern="1200" dirty="0">
                <a:solidFill>
                  <a:schemeClr val="tx1"/>
                </a:solidFill>
                <a:effectLst/>
                <a:latin typeface="Times New Roman" pitchFamily="18" charset="0"/>
                <a:ea typeface="+mn-ea"/>
                <a:cs typeface="+mn-cs"/>
              </a:rPr>
              <a:t> </a:t>
            </a:r>
            <a:r>
              <a:rPr lang="es-ES" sz="1200" b="0" i="0" kern="1200" dirty="0" err="1">
                <a:solidFill>
                  <a:schemeClr val="tx1"/>
                </a:solidFill>
                <a:effectLst/>
                <a:latin typeface="Times New Roman" pitchFamily="18" charset="0"/>
                <a:ea typeface="+mn-ea"/>
                <a:cs typeface="+mn-cs"/>
              </a:rPr>
              <a:t>Name</a:t>
            </a:r>
            <a:r>
              <a:rPr lang="es-ES" sz="1200" b="0" i="0" kern="1200" dirty="0">
                <a:solidFill>
                  <a:schemeClr val="tx1"/>
                </a:solidFill>
                <a:effectLst/>
                <a:latin typeface="Times New Roman" pitchFamily="18" charset="0"/>
                <a:ea typeface="+mn-ea"/>
                <a:cs typeface="+mn-cs"/>
              </a:rPr>
              <a:t> Server) es la tecnología encargada de </a:t>
            </a:r>
            <a:r>
              <a:rPr lang="es-ES" sz="1200" b="1" i="0" kern="1200" dirty="0">
                <a:solidFill>
                  <a:schemeClr val="tx1"/>
                </a:solidFill>
                <a:effectLst/>
                <a:latin typeface="Times New Roman" pitchFamily="18" charset="0"/>
                <a:ea typeface="+mn-ea"/>
                <a:cs typeface="+mn-cs"/>
              </a:rPr>
              <a:t>enlazar los dominios que colocamos en la barra de navegadores a las direcciones IP de los servidores</a:t>
            </a:r>
            <a:r>
              <a:rPr lang="es-ES" sz="1200" b="0" i="0" kern="1200" dirty="0">
                <a:solidFill>
                  <a:schemeClr val="tx1"/>
                </a:solidFill>
                <a:effectLst/>
                <a:latin typeface="Times New Roman" pitchFamily="18" charset="0"/>
                <a:ea typeface="+mn-ea"/>
                <a:cs typeface="+mn-cs"/>
              </a:rPr>
              <a:t>. En estos servidores es donde se encuentra realmente nuestro contenido, actuando como si fuera un enlace. </a:t>
            </a:r>
          </a:p>
          <a:p>
            <a:r>
              <a:rPr lang="es-ES" sz="1200" b="0" i="0" kern="1200" dirty="0">
                <a:solidFill>
                  <a:schemeClr val="tx1"/>
                </a:solidFill>
                <a:effectLst/>
                <a:latin typeface="Times New Roman" pitchFamily="18" charset="0"/>
                <a:ea typeface="+mn-ea"/>
                <a:cs typeface="+mn-cs"/>
              </a:rPr>
              <a:t>Cuando adquirimos un dominio, el registrador nos adjudica sus servidores DNS por defecto. Gracias a ello podemos establecer los registros que necesitemos para apuntar a nuestra página web, crear subdominios o configurar el servidor de correo. En definitiva, </a:t>
            </a:r>
            <a:r>
              <a:rPr lang="es-ES" sz="1200" b="1" i="0" kern="1200" dirty="0">
                <a:solidFill>
                  <a:schemeClr val="tx1"/>
                </a:solidFill>
                <a:effectLst/>
                <a:latin typeface="Times New Roman" pitchFamily="18" charset="0"/>
                <a:ea typeface="+mn-ea"/>
                <a:cs typeface="+mn-cs"/>
              </a:rPr>
              <a:t>conectar el dominio con la red</a:t>
            </a:r>
            <a:r>
              <a:rPr lang="es-ES" sz="1200" b="0" i="0" kern="1200" dirty="0">
                <a:solidFill>
                  <a:schemeClr val="tx1"/>
                </a:solidFill>
                <a:effectLst/>
                <a:latin typeface="Times New Roman" pitchFamily="18" charset="0"/>
                <a:ea typeface="+mn-ea"/>
                <a:cs typeface="+mn-cs"/>
              </a:rPr>
              <a:t>.</a:t>
            </a:r>
          </a:p>
          <a:p>
            <a:r>
              <a:rPr lang="es-ES" sz="1200" b="0" i="0" kern="1200" dirty="0">
                <a:solidFill>
                  <a:schemeClr val="tx1"/>
                </a:solidFill>
                <a:effectLst/>
                <a:latin typeface="Times New Roman" pitchFamily="18" charset="0"/>
                <a:ea typeface="+mn-ea"/>
                <a:cs typeface="+mn-cs"/>
              </a:rPr>
              <a:t>En algunas ocasiones, podemos preferir modificar estos DNS para gestionarlos con otro proveedor. Esto no implica que el dominio se cambie de registrador, simplemente que </a:t>
            </a:r>
            <a:r>
              <a:rPr lang="es-ES" sz="1200" b="1" i="0" kern="1200" dirty="0">
                <a:solidFill>
                  <a:schemeClr val="tx1"/>
                </a:solidFill>
                <a:effectLst/>
                <a:latin typeface="Times New Roman" pitchFamily="18" charset="0"/>
                <a:ea typeface="+mn-ea"/>
                <a:cs typeface="+mn-cs"/>
              </a:rPr>
              <a:t>tendremos que introducir los registros en este nuevo proveedor</a:t>
            </a:r>
            <a:r>
              <a:rPr lang="es-ES" sz="1200" b="0" i="0" kern="1200" dirty="0">
                <a:solidFill>
                  <a:schemeClr val="tx1"/>
                </a:solidFill>
                <a:effectLst/>
                <a:latin typeface="Times New Roman" pitchFamily="18" charset="0"/>
                <a:ea typeface="+mn-ea"/>
                <a:cs typeface="+mn-cs"/>
              </a:rPr>
              <a:t>.</a:t>
            </a:r>
          </a:p>
          <a:p>
            <a:r>
              <a:rPr lang="es-ES" sz="1200" b="0" i="0" kern="1200" dirty="0">
                <a:solidFill>
                  <a:schemeClr val="tx1"/>
                </a:solidFill>
                <a:effectLst/>
                <a:latin typeface="Times New Roman" pitchFamily="18" charset="0"/>
                <a:ea typeface="+mn-ea"/>
                <a:cs typeface="+mn-cs"/>
              </a:rPr>
              <a:t>También nos encontramos con que </a:t>
            </a:r>
            <a:r>
              <a:rPr lang="es-ES" sz="1200" b="1" i="0" kern="1200" dirty="0">
                <a:solidFill>
                  <a:schemeClr val="tx1"/>
                </a:solidFill>
                <a:effectLst/>
                <a:latin typeface="Times New Roman" pitchFamily="18" charset="0"/>
                <a:ea typeface="+mn-ea"/>
                <a:cs typeface="+mn-cs"/>
              </a:rPr>
              <a:t>el </a:t>
            </a:r>
            <a:r>
              <a:rPr lang="es-ES" sz="1200" b="1" i="0" kern="1200" dirty="0" err="1">
                <a:solidFill>
                  <a:schemeClr val="tx1"/>
                </a:solidFill>
                <a:effectLst/>
                <a:latin typeface="Times New Roman" pitchFamily="18" charset="0"/>
                <a:ea typeface="+mn-ea"/>
                <a:cs typeface="+mn-cs"/>
              </a:rPr>
              <a:t>router</a:t>
            </a:r>
            <a:r>
              <a:rPr lang="es-ES" sz="1200" b="1" i="0" kern="1200" dirty="0">
                <a:solidFill>
                  <a:schemeClr val="tx1"/>
                </a:solidFill>
                <a:effectLst/>
                <a:latin typeface="Times New Roman" pitchFamily="18" charset="0"/>
                <a:ea typeface="+mn-ea"/>
                <a:cs typeface="+mn-cs"/>
              </a:rPr>
              <a:t> tiene su propio DNS asignado para realizar esta conversión dominio-</a:t>
            </a:r>
            <a:r>
              <a:rPr lang="es-ES" sz="1200" b="1" i="0" kern="1200" dirty="0" err="1">
                <a:solidFill>
                  <a:schemeClr val="tx1"/>
                </a:solidFill>
                <a:effectLst/>
                <a:latin typeface="Times New Roman" pitchFamily="18" charset="0"/>
                <a:ea typeface="+mn-ea"/>
                <a:cs typeface="+mn-cs"/>
              </a:rPr>
              <a:t>ip</a:t>
            </a:r>
            <a:r>
              <a:rPr lang="es-ES" sz="1200" b="0" i="0" kern="1200" dirty="0">
                <a:solidFill>
                  <a:schemeClr val="tx1"/>
                </a:solidFill>
                <a:effectLst/>
                <a:latin typeface="Times New Roman" pitchFamily="18" charset="0"/>
                <a:ea typeface="+mn-ea"/>
                <a:cs typeface="+mn-cs"/>
              </a:rPr>
              <a:t>, aunque ese caso es diferente del que trata este artículo.</a:t>
            </a:r>
          </a:p>
          <a:p>
            <a:r>
              <a:rPr lang="es-ES" sz="1200" b="1" i="0" kern="1200" dirty="0">
                <a:solidFill>
                  <a:schemeClr val="tx1"/>
                </a:solidFill>
                <a:effectLst/>
                <a:latin typeface="Times New Roman" pitchFamily="18" charset="0"/>
                <a:ea typeface="+mn-ea"/>
                <a:cs typeface="+mn-cs"/>
              </a:rPr>
              <a:t>Problemas con los DNS</a:t>
            </a:r>
          </a:p>
          <a:p>
            <a:r>
              <a:rPr lang="es-ES" sz="1200" b="0" i="0" kern="1200" dirty="0">
                <a:solidFill>
                  <a:schemeClr val="tx1"/>
                </a:solidFill>
                <a:effectLst/>
                <a:latin typeface="Times New Roman" pitchFamily="18" charset="0"/>
                <a:ea typeface="+mn-ea"/>
                <a:cs typeface="+mn-cs"/>
              </a:rPr>
              <a:t>En algunas ocasiones, antes de realizar estos cambios, nos surgen diferentes adversidades como por ejemplo </a:t>
            </a:r>
            <a:r>
              <a:rPr lang="es-ES" sz="1200" b="1" i="0" kern="1200" dirty="0">
                <a:solidFill>
                  <a:schemeClr val="tx1"/>
                </a:solidFill>
                <a:effectLst/>
                <a:latin typeface="Times New Roman" pitchFamily="18" charset="0"/>
                <a:ea typeface="+mn-ea"/>
                <a:cs typeface="+mn-cs"/>
              </a:rPr>
              <a:t>el tiempo necesario para que estos cambios se hagan efectivos</a:t>
            </a:r>
            <a:r>
              <a:rPr lang="es-ES" sz="1200" b="0" i="0" kern="1200" dirty="0">
                <a:solidFill>
                  <a:schemeClr val="tx1"/>
                </a:solidFill>
                <a:effectLst/>
                <a:latin typeface="Times New Roman" pitchFamily="18" charset="0"/>
                <a:ea typeface="+mn-ea"/>
                <a:cs typeface="+mn-cs"/>
              </a:rPr>
              <a:t>. En algunos casos, puede llevar hasta 48h. Por tanto, lo recomendable es que tengamos los mismos registros en ambos DNS(el actual y el nuevo) para que nuestros usuarios no noten el cambio. </a:t>
            </a:r>
            <a:r>
              <a:rPr lang="es-ES" b="0" i="1" dirty="0">
                <a:effectLst/>
              </a:rPr>
              <a:t>Un </a:t>
            </a:r>
            <a:r>
              <a:rPr lang="es-ES" sz="1200" b="1" i="1" kern="1200" dirty="0">
                <a:solidFill>
                  <a:schemeClr val="tx1"/>
                </a:solidFill>
                <a:effectLst/>
                <a:latin typeface="Times New Roman" pitchFamily="18" charset="0"/>
                <a:ea typeface="+mn-ea"/>
                <a:cs typeface="+mn-cs"/>
              </a:rPr>
              <a:t>registro</a:t>
            </a:r>
            <a:r>
              <a:rPr lang="es-ES" b="0" i="1" dirty="0">
                <a:effectLst/>
              </a:rPr>
              <a:t> es la manera de establecer la relación entre el dominio y la dirección IP. Por ejemplo, para unir nuestro dominio con un servidor podemos usar los de tipo A(en los que se coloca una dirección IP) o CNAME(en los que se coloca un dominio) y, en el caso de que queramos configurar un servidor de correo, serán imprescindibles los registros MX.</a:t>
            </a:r>
          </a:p>
          <a:p>
            <a:r>
              <a:rPr lang="es-ES" sz="1200" b="0" i="0" kern="1200" dirty="0">
                <a:solidFill>
                  <a:schemeClr val="tx1"/>
                </a:solidFill>
                <a:effectLst/>
                <a:latin typeface="Times New Roman" pitchFamily="18" charset="0"/>
                <a:ea typeface="+mn-ea"/>
                <a:cs typeface="+mn-cs"/>
              </a:rPr>
              <a:t>También existirán otros problemas que pueden estar </a:t>
            </a:r>
            <a:r>
              <a:rPr lang="es-ES" sz="1200" b="1" i="0" kern="1200" dirty="0">
                <a:solidFill>
                  <a:schemeClr val="tx1"/>
                </a:solidFill>
                <a:effectLst/>
                <a:latin typeface="Times New Roman" pitchFamily="18" charset="0"/>
                <a:ea typeface="+mn-ea"/>
                <a:cs typeface="+mn-cs"/>
              </a:rPr>
              <a:t>ocasionados por el cambio de servidor</a:t>
            </a:r>
            <a:r>
              <a:rPr lang="es-ES" sz="1200" b="0" i="0" kern="1200" dirty="0">
                <a:solidFill>
                  <a:schemeClr val="tx1"/>
                </a:solidFill>
                <a:effectLst/>
                <a:latin typeface="Times New Roman" pitchFamily="18" charset="0"/>
                <a:ea typeface="+mn-ea"/>
                <a:cs typeface="+mn-cs"/>
              </a:rPr>
              <a:t>.</a:t>
            </a:r>
          </a:p>
          <a:p>
            <a:r>
              <a:rPr lang="es-ES" sz="1200" b="1" i="0" kern="1200" dirty="0">
                <a:solidFill>
                  <a:schemeClr val="tx1"/>
                </a:solidFill>
                <a:effectLst/>
                <a:latin typeface="Times New Roman" pitchFamily="18" charset="0"/>
                <a:ea typeface="+mn-ea"/>
                <a:cs typeface="+mn-cs"/>
              </a:rPr>
              <a:t>Cómo configurar un servidor DNS</a:t>
            </a:r>
          </a:p>
          <a:p>
            <a:r>
              <a:rPr lang="es-ES" sz="1200" b="0" i="0" kern="1200" dirty="0">
                <a:solidFill>
                  <a:schemeClr val="tx1"/>
                </a:solidFill>
                <a:effectLst/>
                <a:latin typeface="Times New Roman" pitchFamily="18" charset="0"/>
                <a:ea typeface="+mn-ea"/>
                <a:cs typeface="+mn-cs"/>
              </a:rPr>
              <a:t>En esta ocasión vamos a realizar un ejemplo en el que tenemos un dominio que está comprado en </a:t>
            </a:r>
            <a:r>
              <a:rPr lang="es-ES" sz="1200" b="0" i="0" kern="1200" dirty="0" err="1">
                <a:solidFill>
                  <a:schemeClr val="tx1"/>
                </a:solidFill>
                <a:effectLst/>
                <a:latin typeface="Times New Roman" pitchFamily="18" charset="0"/>
                <a:ea typeface="+mn-ea"/>
                <a:cs typeface="+mn-cs"/>
              </a:rPr>
              <a:t>Namecheap</a:t>
            </a:r>
            <a:r>
              <a:rPr lang="es-ES" sz="1200" b="0" i="0" kern="1200" dirty="0">
                <a:solidFill>
                  <a:schemeClr val="tx1"/>
                </a:solidFill>
                <a:effectLst/>
                <a:latin typeface="Times New Roman" pitchFamily="18" charset="0"/>
                <a:ea typeface="+mn-ea"/>
                <a:cs typeface="+mn-cs"/>
              </a:rPr>
              <a:t> y vamos a cambiar los servidores DNS, que actualmente son los de </a:t>
            </a:r>
            <a:r>
              <a:rPr lang="es-ES" sz="1200" b="0" i="0" kern="1200" dirty="0" err="1">
                <a:solidFill>
                  <a:schemeClr val="tx1"/>
                </a:solidFill>
                <a:effectLst/>
                <a:latin typeface="Times New Roman" pitchFamily="18" charset="0"/>
                <a:ea typeface="+mn-ea"/>
                <a:cs typeface="+mn-cs"/>
              </a:rPr>
              <a:t>Namecheap</a:t>
            </a:r>
            <a:r>
              <a:rPr lang="es-ES" sz="1200" b="0" i="0" kern="1200" dirty="0">
                <a:solidFill>
                  <a:schemeClr val="tx1"/>
                </a:solidFill>
                <a:effectLst/>
                <a:latin typeface="Times New Roman" pitchFamily="18" charset="0"/>
                <a:ea typeface="+mn-ea"/>
                <a:cs typeface="+mn-cs"/>
              </a:rPr>
              <a:t>, a </a:t>
            </a:r>
            <a:r>
              <a:rPr lang="es-ES" sz="1200" b="0" i="0" kern="1200" dirty="0" err="1">
                <a:solidFill>
                  <a:schemeClr val="tx1"/>
                </a:solidFill>
                <a:effectLst/>
                <a:latin typeface="Times New Roman" pitchFamily="18" charset="0"/>
                <a:ea typeface="+mn-ea"/>
                <a:cs typeface="+mn-cs"/>
              </a:rPr>
              <a:t>DNSimple</a:t>
            </a:r>
            <a:r>
              <a:rPr lang="es-ES" sz="1200" b="0" i="0" kern="1200" dirty="0">
                <a:solidFill>
                  <a:schemeClr val="tx1"/>
                </a:solidFill>
                <a:effectLst/>
                <a:latin typeface="Times New Roman" pitchFamily="18" charset="0"/>
                <a:ea typeface="+mn-ea"/>
                <a:cs typeface="+mn-cs"/>
              </a:rPr>
              <a:t>.</a:t>
            </a:r>
          </a:p>
          <a:p>
            <a:r>
              <a:rPr lang="es-ES" sz="1200" b="1" i="1" kern="1200" dirty="0" err="1">
                <a:solidFill>
                  <a:schemeClr val="tx1"/>
                </a:solidFill>
                <a:effectLst/>
                <a:latin typeface="Times New Roman" pitchFamily="18" charset="0"/>
                <a:ea typeface="+mn-ea"/>
                <a:cs typeface="+mn-cs"/>
              </a:rPr>
              <a:t>DNSimple</a:t>
            </a:r>
            <a:r>
              <a:rPr lang="es-ES" b="0" i="1" dirty="0">
                <a:effectLst/>
              </a:rPr>
              <a:t> es una aplicación especializada únicamente en la administración de DNS. Destacamos que, entre sus </a:t>
            </a:r>
            <a:r>
              <a:rPr lang="es-ES" b="0" i="1" dirty="0" err="1">
                <a:effectLst/>
              </a:rPr>
              <a:t>caracterísitcas</a:t>
            </a:r>
            <a:r>
              <a:rPr lang="es-ES" b="0" i="1" dirty="0">
                <a:effectLst/>
              </a:rPr>
              <a:t>, cuentan con una API REST para proyectos más complejos.</a:t>
            </a:r>
          </a:p>
          <a:p>
            <a:r>
              <a:rPr lang="es-ES" sz="1200" b="0" i="0" kern="1200" dirty="0">
                <a:solidFill>
                  <a:schemeClr val="tx1"/>
                </a:solidFill>
                <a:effectLst/>
                <a:latin typeface="Times New Roman" pitchFamily="18" charset="0"/>
                <a:ea typeface="+mn-ea"/>
                <a:cs typeface="+mn-cs"/>
              </a:rPr>
              <a:t>Para ello, debemos de acceder al panel de configuración del dominio en </a:t>
            </a:r>
            <a:r>
              <a:rPr lang="es-ES" sz="1200" b="0" i="0" kern="1200" dirty="0" err="1">
                <a:solidFill>
                  <a:schemeClr val="tx1"/>
                </a:solidFill>
                <a:effectLst/>
                <a:latin typeface="Times New Roman" pitchFamily="18" charset="0"/>
                <a:ea typeface="+mn-ea"/>
                <a:cs typeface="+mn-cs"/>
              </a:rPr>
              <a:t>Namecheap</a:t>
            </a:r>
            <a:r>
              <a:rPr lang="es-ES" sz="1200" b="0" i="0" kern="1200" dirty="0">
                <a:solidFill>
                  <a:schemeClr val="tx1"/>
                </a:solidFill>
                <a:effectLst/>
                <a:latin typeface="Times New Roman" pitchFamily="18" charset="0"/>
                <a:ea typeface="+mn-ea"/>
                <a:cs typeface="+mn-cs"/>
              </a:rPr>
              <a:t>. En él, navegamos hasta la opción </a:t>
            </a:r>
            <a:r>
              <a:rPr lang="es-ES" sz="1200" b="1" i="0" kern="1200" dirty="0" err="1">
                <a:solidFill>
                  <a:schemeClr val="tx1"/>
                </a:solidFill>
                <a:effectLst/>
                <a:latin typeface="Times New Roman" pitchFamily="18" charset="0"/>
                <a:ea typeface="+mn-ea"/>
                <a:cs typeface="+mn-cs"/>
              </a:rPr>
              <a:t>Nameservers</a:t>
            </a:r>
            <a:r>
              <a:rPr lang="es-ES" sz="1200" b="0" i="0" kern="1200" dirty="0">
                <a:solidFill>
                  <a:schemeClr val="tx1"/>
                </a:solidFill>
                <a:effectLst/>
                <a:latin typeface="Times New Roman" pitchFamily="18" charset="0"/>
                <a:ea typeface="+mn-ea"/>
                <a:cs typeface="+mn-cs"/>
              </a:rPr>
              <a:t> y con la opción </a:t>
            </a:r>
            <a:r>
              <a:rPr lang="es-ES" sz="1200" b="1" i="0" kern="1200" dirty="0" err="1">
                <a:solidFill>
                  <a:schemeClr val="tx1"/>
                </a:solidFill>
                <a:effectLst/>
                <a:latin typeface="Times New Roman" pitchFamily="18" charset="0"/>
                <a:ea typeface="+mn-ea"/>
                <a:cs typeface="+mn-cs"/>
              </a:rPr>
              <a:t>Custom</a:t>
            </a:r>
            <a:r>
              <a:rPr lang="es-ES" sz="1200" b="1" i="0" kern="1200" dirty="0">
                <a:solidFill>
                  <a:schemeClr val="tx1"/>
                </a:solidFill>
                <a:effectLst/>
                <a:latin typeface="Times New Roman" pitchFamily="18" charset="0"/>
                <a:ea typeface="+mn-ea"/>
                <a:cs typeface="+mn-cs"/>
              </a:rPr>
              <a:t> DNS</a:t>
            </a:r>
            <a:r>
              <a:rPr lang="es-ES" sz="1200" b="0" i="0" kern="1200" dirty="0">
                <a:solidFill>
                  <a:schemeClr val="tx1"/>
                </a:solidFill>
                <a:effectLst/>
                <a:latin typeface="Times New Roman" pitchFamily="18" charset="0"/>
                <a:ea typeface="+mn-ea"/>
                <a:cs typeface="+mn-cs"/>
              </a:rPr>
              <a:t> establecida, colocaremos las direcciones DNS.</a:t>
            </a:r>
          </a:p>
          <a:p>
            <a:r>
              <a:rPr lang="es-ES" sz="1200" b="0" i="0" kern="1200" dirty="0">
                <a:solidFill>
                  <a:schemeClr val="tx1"/>
                </a:solidFill>
                <a:effectLst/>
                <a:latin typeface="Times New Roman" pitchFamily="18" charset="0"/>
                <a:ea typeface="+mn-ea"/>
                <a:cs typeface="+mn-cs"/>
              </a:rPr>
              <a:t>En el caso de </a:t>
            </a:r>
            <a:r>
              <a:rPr lang="es-ES" sz="1200" b="0" i="0" kern="1200" dirty="0" err="1">
                <a:solidFill>
                  <a:schemeClr val="tx1"/>
                </a:solidFill>
                <a:effectLst/>
                <a:latin typeface="Times New Roman" pitchFamily="18" charset="0"/>
                <a:ea typeface="+mn-ea"/>
                <a:cs typeface="+mn-cs"/>
              </a:rPr>
              <a:t>DNSimple</a:t>
            </a:r>
            <a:r>
              <a:rPr lang="es-ES" sz="1200" b="0" i="0" kern="1200" dirty="0">
                <a:solidFill>
                  <a:schemeClr val="tx1"/>
                </a:solidFill>
                <a:effectLst/>
                <a:latin typeface="Times New Roman" pitchFamily="18" charset="0"/>
                <a:ea typeface="+mn-ea"/>
                <a:cs typeface="+mn-cs"/>
              </a:rPr>
              <a:t> tendremos que establecer los siguientes DNS: ns1.dnsimple.com, ns2.dnsimple.com, ns3.dnsimple.com y ns4.dnsimple.com.</a:t>
            </a:r>
          </a:p>
          <a:p>
            <a:r>
              <a:rPr lang="es-ES" sz="1200" b="0" i="0" kern="1200" dirty="0">
                <a:solidFill>
                  <a:schemeClr val="tx1"/>
                </a:solidFill>
                <a:effectLst/>
                <a:latin typeface="Times New Roman" pitchFamily="18" charset="0"/>
                <a:ea typeface="+mn-ea"/>
                <a:cs typeface="+mn-cs"/>
              </a:rPr>
              <a:t>Cuando se hagan efectivos los cambios de servidores se aplicarán los registros que hayamos añadido en nuestro nuevo servidor de DNS. En el caso de que no hayamos añadido registros, debemos de comenzar a hacerlo en </a:t>
            </a:r>
            <a:r>
              <a:rPr lang="es-ES" sz="1200" b="0" i="0" kern="1200" dirty="0" err="1">
                <a:solidFill>
                  <a:schemeClr val="tx1"/>
                </a:solidFill>
                <a:effectLst/>
                <a:latin typeface="Times New Roman" pitchFamily="18" charset="0"/>
                <a:ea typeface="+mn-ea"/>
                <a:cs typeface="+mn-cs"/>
              </a:rPr>
              <a:t>DNSimple</a:t>
            </a:r>
            <a:r>
              <a:rPr lang="es-ES" sz="1200" b="0" i="0" kern="1200" dirty="0">
                <a:solidFill>
                  <a:schemeClr val="tx1"/>
                </a:solidFill>
                <a:effectLst/>
                <a:latin typeface="Times New Roman" pitchFamily="18" charset="0"/>
                <a:ea typeface="+mn-ea"/>
                <a:cs typeface="+mn-cs"/>
              </a:rPr>
              <a:t> para que </a:t>
            </a:r>
            <a:r>
              <a:rPr lang="es-ES" sz="1200" b="1" i="0" kern="1200" dirty="0">
                <a:solidFill>
                  <a:schemeClr val="tx1"/>
                </a:solidFill>
                <a:effectLst/>
                <a:latin typeface="Times New Roman" pitchFamily="18" charset="0"/>
                <a:ea typeface="+mn-ea"/>
                <a:cs typeface="+mn-cs"/>
              </a:rPr>
              <a:t>nuestro dominio actúe acorde con los que introduzcamos</a:t>
            </a:r>
            <a:r>
              <a:rPr lang="es-ES" sz="1200" b="0" i="0" kern="1200" dirty="0">
                <a:solidFill>
                  <a:schemeClr val="tx1"/>
                </a:solidFill>
                <a:effectLst/>
                <a:latin typeface="Times New Roman" pitchFamily="18" charset="0"/>
                <a:ea typeface="+mn-ea"/>
                <a:cs typeface="+mn-cs"/>
              </a:rPr>
              <a:t>.</a:t>
            </a:r>
          </a:p>
          <a:p>
            <a:r>
              <a:rPr lang="es-ES" sz="1200" b="0" i="0" kern="1200" dirty="0">
                <a:solidFill>
                  <a:schemeClr val="tx1"/>
                </a:solidFill>
                <a:effectLst/>
                <a:latin typeface="Times New Roman" pitchFamily="18" charset="0"/>
                <a:ea typeface="+mn-ea"/>
                <a:cs typeface="+mn-cs"/>
              </a:rPr>
              <a:t>Generalmente, cuando se realiza un cambio de estas características, nos suelen proveer de dos direcciones de servidor DNS y es más que suficiente para hacer el cambio. </a:t>
            </a:r>
            <a:r>
              <a:rPr lang="es-ES" sz="1200" b="1" i="0" kern="1200" dirty="0">
                <a:solidFill>
                  <a:schemeClr val="tx1"/>
                </a:solidFill>
                <a:effectLst/>
                <a:latin typeface="Times New Roman" pitchFamily="18" charset="0"/>
                <a:ea typeface="+mn-ea"/>
                <a:cs typeface="+mn-cs"/>
              </a:rPr>
              <a:t>Se pueden añadir más si en nuestro caso es requerido</a:t>
            </a:r>
            <a:r>
              <a:rPr lang="es-ES" sz="1200" b="0" i="0" kern="1200" dirty="0">
                <a:solidFill>
                  <a:schemeClr val="tx1"/>
                </a:solidFill>
                <a:effectLst/>
                <a:latin typeface="Times New Roman" pitchFamily="18" charset="0"/>
                <a:ea typeface="+mn-ea"/>
                <a:cs typeface="+mn-cs"/>
              </a:rPr>
              <a:t>, como en el ejemplo de la imagen.</a:t>
            </a:r>
          </a:p>
          <a:p>
            <a:r>
              <a:rPr lang="es-ES" sz="1200" b="1" i="0" kern="1200" dirty="0">
                <a:solidFill>
                  <a:schemeClr val="tx1"/>
                </a:solidFill>
                <a:effectLst/>
                <a:latin typeface="Times New Roman" pitchFamily="18" charset="0"/>
                <a:ea typeface="+mn-ea"/>
                <a:cs typeface="+mn-cs"/>
              </a:rPr>
              <a:t>Mejores DNS</a:t>
            </a:r>
          </a:p>
          <a:p>
            <a:r>
              <a:rPr lang="es-ES" sz="1200" b="0" i="0" kern="1200" dirty="0">
                <a:solidFill>
                  <a:schemeClr val="tx1"/>
                </a:solidFill>
                <a:effectLst/>
                <a:latin typeface="Times New Roman" pitchFamily="18" charset="0"/>
                <a:ea typeface="+mn-ea"/>
                <a:cs typeface="+mn-cs"/>
              </a:rPr>
              <a:t>Una vez hemos aprendido a cambiar los DNS nos encontramos en la cuestión de poder decidir </a:t>
            </a:r>
            <a:r>
              <a:rPr lang="es-ES" sz="1200" b="0" i="0" kern="1200" dirty="0" err="1">
                <a:solidFill>
                  <a:schemeClr val="tx1"/>
                </a:solidFill>
                <a:effectLst/>
                <a:latin typeface="Times New Roman" pitchFamily="18" charset="0"/>
                <a:ea typeface="+mn-ea"/>
                <a:cs typeface="+mn-cs"/>
              </a:rPr>
              <a:t>cúal</a:t>
            </a:r>
            <a:r>
              <a:rPr lang="es-ES" sz="1200" b="0" i="0" kern="1200" dirty="0">
                <a:solidFill>
                  <a:schemeClr val="tx1"/>
                </a:solidFill>
                <a:effectLst/>
                <a:latin typeface="Times New Roman" pitchFamily="18" charset="0"/>
                <a:ea typeface="+mn-ea"/>
                <a:cs typeface="+mn-cs"/>
              </a:rPr>
              <a:t> es el mejor proveedor para ello.</a:t>
            </a:r>
          </a:p>
          <a:p>
            <a:r>
              <a:rPr lang="es-ES" sz="1200" b="1" i="0" kern="1200" dirty="0">
                <a:solidFill>
                  <a:schemeClr val="tx1"/>
                </a:solidFill>
                <a:effectLst/>
                <a:latin typeface="Times New Roman" pitchFamily="18" charset="0"/>
                <a:ea typeface="+mn-ea"/>
                <a:cs typeface="+mn-cs"/>
              </a:rPr>
              <a:t>Conclusiones finales</a:t>
            </a:r>
          </a:p>
          <a:p>
            <a:r>
              <a:rPr lang="es-ES" sz="1200" b="0" i="0" kern="1200" dirty="0">
                <a:solidFill>
                  <a:schemeClr val="tx1"/>
                </a:solidFill>
                <a:effectLst/>
                <a:latin typeface="Times New Roman" pitchFamily="18" charset="0"/>
                <a:ea typeface="+mn-ea"/>
                <a:cs typeface="+mn-cs"/>
              </a:rPr>
              <a:t>Si estamos comenzando a trabajar con nuestro proyecto en línea, es de vital importancia que tengamos conocimiento sobre los DNS ya que nos será fundamental a la hora de configurar el dominio del proyecto o los correos llamados "de empresa".</a:t>
            </a:r>
          </a:p>
          <a:p>
            <a:r>
              <a:rPr lang="es-ES" sz="1200" b="0" i="0" kern="1200" dirty="0">
                <a:solidFill>
                  <a:schemeClr val="tx1"/>
                </a:solidFill>
                <a:effectLst/>
                <a:latin typeface="Times New Roman" pitchFamily="18" charset="0"/>
                <a:ea typeface="+mn-ea"/>
                <a:cs typeface="+mn-cs"/>
              </a:rPr>
              <a:t>Recomendamos que realices alguna prueba con otro dominio que tengas o con tu nuevo dominio si el proyecto aún no es público para comenzar a familiarizarte y saber solucionar los problemas que te puedan surgir en este proceso.</a:t>
            </a:r>
          </a:p>
          <a:p>
            <a:r>
              <a:rPr lang="es-ES" sz="1200" b="0" i="0" kern="1200" dirty="0">
                <a:solidFill>
                  <a:schemeClr val="tx1"/>
                </a:solidFill>
                <a:effectLst/>
                <a:latin typeface="Times New Roman" pitchFamily="18" charset="0"/>
                <a:ea typeface="+mn-ea"/>
                <a:cs typeface="+mn-cs"/>
              </a:rPr>
              <a:t>También es importante que, en el caso de que tengas un proyecto en producción, </a:t>
            </a:r>
            <a:r>
              <a:rPr lang="es-ES" sz="1200" b="1" i="0" kern="1200" dirty="0">
                <a:solidFill>
                  <a:schemeClr val="tx1"/>
                </a:solidFill>
                <a:effectLst/>
                <a:latin typeface="Times New Roman" pitchFamily="18" charset="0"/>
                <a:ea typeface="+mn-ea"/>
                <a:cs typeface="+mn-cs"/>
              </a:rPr>
              <a:t>realices los cambios días antes por ese </a:t>
            </a:r>
            <a:r>
              <a:rPr lang="es-ES" sz="1200" b="1" i="0" kern="1200" dirty="0" err="1">
                <a:solidFill>
                  <a:schemeClr val="tx1"/>
                </a:solidFill>
                <a:effectLst/>
                <a:latin typeface="Times New Roman" pitchFamily="18" charset="0"/>
                <a:ea typeface="+mn-ea"/>
                <a:cs typeface="+mn-cs"/>
              </a:rPr>
              <a:t>delay</a:t>
            </a:r>
            <a:r>
              <a:rPr lang="es-ES" sz="1200" b="1" i="0" kern="1200" dirty="0">
                <a:solidFill>
                  <a:schemeClr val="tx1"/>
                </a:solidFill>
                <a:effectLst/>
                <a:latin typeface="Times New Roman" pitchFamily="18" charset="0"/>
                <a:ea typeface="+mn-ea"/>
                <a:cs typeface="+mn-cs"/>
              </a:rPr>
              <a:t> que pueda haber y coloques en ambos los mismos registros antes de cambiar nada</a:t>
            </a:r>
            <a:r>
              <a:rPr lang="es-ES" sz="1200" b="0" i="0" kern="1200" dirty="0">
                <a:solidFill>
                  <a:schemeClr val="tx1"/>
                </a:solidFill>
                <a:effectLst/>
                <a:latin typeface="Times New Roman" pitchFamily="18" charset="0"/>
                <a:ea typeface="+mn-ea"/>
                <a:cs typeface="+mn-cs"/>
              </a:rPr>
              <a:t>, de manera que el usuario no note cambio alguno.</a:t>
            </a:r>
          </a:p>
          <a:p>
            <a:endParaRPr lang="es-ES" dirty="0"/>
          </a:p>
        </p:txBody>
      </p:sp>
      <p:sp>
        <p:nvSpPr>
          <p:cNvPr id="4" name="Marcador de número de diapositiva 3"/>
          <p:cNvSpPr>
            <a:spLocks noGrp="1"/>
          </p:cNvSpPr>
          <p:nvPr>
            <p:ph type="sldNum" sz="quarter" idx="10"/>
          </p:nvPr>
        </p:nvSpPr>
        <p:spPr/>
        <p:txBody>
          <a:bodyPr/>
          <a:lstStyle/>
          <a:p>
            <a:pPr>
              <a:defRPr/>
            </a:pPr>
            <a:fld id="{5C1E2392-E56B-461D-9EC4-A70F47F33707}" type="slidenum">
              <a:rPr lang="es-ES_tradnl" smtClean="0"/>
              <a:pPr>
                <a:defRPr/>
              </a:pPr>
              <a:t>25</a:t>
            </a:fld>
            <a:endParaRPr lang="es-ES_tradnl"/>
          </a:p>
        </p:txBody>
      </p:sp>
    </p:spTree>
    <p:extLst>
      <p:ext uri="{BB962C8B-B14F-4D97-AF65-F5344CB8AC3E}">
        <p14:creationId xmlns:p14="http://schemas.microsoft.com/office/powerpoint/2010/main" val="1779063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fontAlgn="base"/>
            <a:r>
              <a:rPr lang="es-ES" sz="1200" b="1" i="0" kern="1200" dirty="0">
                <a:solidFill>
                  <a:schemeClr val="tx1"/>
                </a:solidFill>
                <a:effectLst/>
                <a:latin typeface="Times New Roman" pitchFamily="18" charset="0"/>
                <a:ea typeface="+mn-ea"/>
                <a:cs typeface="+mn-cs"/>
              </a:rPr>
              <a:t>¿Qué tipo de registros DNS existen y para qué sirven?</a:t>
            </a:r>
            <a:br>
              <a:rPr lang="es-ES" sz="1200" b="1" i="0" kern="1200" dirty="0">
                <a:solidFill>
                  <a:schemeClr val="tx1"/>
                </a:solidFill>
                <a:effectLst/>
                <a:latin typeface="Times New Roman" pitchFamily="18" charset="0"/>
                <a:ea typeface="+mn-ea"/>
                <a:cs typeface="+mn-cs"/>
              </a:rPr>
            </a:br>
            <a:endParaRPr lang="es-ES" sz="1200" b="1" i="0" kern="1200" dirty="0">
              <a:solidFill>
                <a:schemeClr val="tx1"/>
              </a:solidFill>
              <a:effectLst/>
              <a:latin typeface="Times New Roman" pitchFamily="18" charset="0"/>
              <a:ea typeface="+mn-ea"/>
              <a:cs typeface="+mn-cs"/>
            </a:endParaRPr>
          </a:p>
          <a:p>
            <a:pPr fontAlgn="base"/>
            <a:r>
              <a:rPr lang="es-ES" sz="1200" b="0" i="0" kern="1200" dirty="0">
                <a:solidFill>
                  <a:schemeClr val="tx1"/>
                </a:solidFill>
                <a:effectLst/>
                <a:latin typeface="Times New Roman" pitchFamily="18" charset="0"/>
                <a:ea typeface="+mn-ea"/>
                <a:cs typeface="+mn-cs"/>
              </a:rPr>
              <a:t>El lugar donde se configuran las entradas DNS para cada dominio son los servidores de nombres. Los diferentes tipos de entradas de registro son:</a:t>
            </a:r>
          </a:p>
          <a:p>
            <a:pPr fontAlgn="base"/>
            <a:r>
              <a:rPr lang="es-ES" sz="1200" b="1" i="0" kern="1200" dirty="0">
                <a:solidFill>
                  <a:schemeClr val="tx1"/>
                </a:solidFill>
                <a:effectLst/>
                <a:latin typeface="Times New Roman" pitchFamily="18" charset="0"/>
                <a:ea typeface="+mn-ea"/>
                <a:cs typeface="+mn-cs"/>
              </a:rPr>
              <a:t>Registro A:</a:t>
            </a:r>
            <a:r>
              <a:rPr lang="es-ES" sz="1200" b="0" i="0" kern="1200" dirty="0">
                <a:solidFill>
                  <a:schemeClr val="tx1"/>
                </a:solidFill>
                <a:effectLst/>
                <a:latin typeface="Times New Roman" pitchFamily="18" charset="0"/>
                <a:ea typeface="+mn-ea"/>
                <a:cs typeface="+mn-cs"/>
              </a:rPr>
              <a:t> Este registro se utiliza para </a:t>
            </a:r>
            <a:r>
              <a:rPr lang="es-ES" sz="1200" b="1" i="0" kern="1200" dirty="0">
                <a:solidFill>
                  <a:schemeClr val="tx1"/>
                </a:solidFill>
                <a:effectLst/>
                <a:latin typeface="Times New Roman" pitchFamily="18" charset="0"/>
                <a:ea typeface="+mn-ea"/>
                <a:cs typeface="+mn-cs"/>
              </a:rPr>
              <a:t>convertir nombres de host en direcciones IP</a:t>
            </a:r>
            <a:r>
              <a:rPr lang="es-ES" sz="1200" b="0" i="0" kern="1200" dirty="0">
                <a:solidFill>
                  <a:schemeClr val="tx1"/>
                </a:solidFill>
                <a:effectLst/>
                <a:latin typeface="Times New Roman" pitchFamily="18" charset="0"/>
                <a:ea typeface="+mn-ea"/>
                <a:cs typeface="+mn-cs"/>
              </a:rPr>
              <a:t>.</a:t>
            </a:r>
          </a:p>
          <a:p>
            <a:pPr fontAlgn="base"/>
            <a:r>
              <a:rPr lang="es-ES" sz="1200" b="1" i="0" kern="1200" dirty="0">
                <a:solidFill>
                  <a:schemeClr val="tx1"/>
                </a:solidFill>
                <a:effectLst/>
                <a:latin typeface="Times New Roman" pitchFamily="18" charset="0"/>
                <a:ea typeface="+mn-ea"/>
                <a:cs typeface="+mn-cs"/>
              </a:rPr>
              <a:t>Registro CNAME:</a:t>
            </a:r>
            <a:r>
              <a:rPr lang="es-ES" sz="1200" b="0" i="0" kern="1200" dirty="0">
                <a:solidFill>
                  <a:schemeClr val="tx1"/>
                </a:solidFill>
                <a:effectLst/>
                <a:latin typeface="Times New Roman" pitchFamily="18" charset="0"/>
                <a:ea typeface="+mn-ea"/>
                <a:cs typeface="+mn-cs"/>
              </a:rPr>
              <a:t> Se utiliza para </a:t>
            </a:r>
            <a:r>
              <a:rPr lang="es-ES" sz="1200" b="1" i="0" kern="1200" dirty="0">
                <a:solidFill>
                  <a:schemeClr val="tx1"/>
                </a:solidFill>
                <a:effectLst/>
                <a:latin typeface="Times New Roman" pitchFamily="18" charset="0"/>
                <a:ea typeface="+mn-ea"/>
                <a:cs typeface="+mn-cs"/>
              </a:rPr>
              <a:t>crear nombres de host adicionales (alias)</a:t>
            </a:r>
            <a:r>
              <a:rPr lang="es-ES" sz="1200" b="0" i="0" kern="1200" dirty="0">
                <a:solidFill>
                  <a:schemeClr val="tx1"/>
                </a:solidFill>
                <a:effectLst/>
                <a:latin typeface="Times New Roman" pitchFamily="18" charset="0"/>
                <a:ea typeface="+mn-ea"/>
                <a:cs typeface="+mn-cs"/>
              </a:rPr>
              <a:t>, y para crear diferentes servicios bajo una misma dirección IP.</a:t>
            </a:r>
          </a:p>
          <a:p>
            <a:pPr fontAlgn="base"/>
            <a:r>
              <a:rPr lang="es-ES" sz="1200" b="1" i="0" kern="1200" dirty="0">
                <a:solidFill>
                  <a:schemeClr val="tx1"/>
                </a:solidFill>
                <a:effectLst/>
                <a:latin typeface="Times New Roman" pitchFamily="18" charset="0"/>
                <a:ea typeface="+mn-ea"/>
                <a:cs typeface="+mn-cs"/>
              </a:rPr>
              <a:t>Registro NS:</a:t>
            </a:r>
            <a:r>
              <a:rPr lang="es-ES" sz="1200" b="0" i="0" kern="1200" dirty="0">
                <a:solidFill>
                  <a:schemeClr val="tx1"/>
                </a:solidFill>
                <a:effectLst/>
                <a:latin typeface="Times New Roman" pitchFamily="18" charset="0"/>
                <a:ea typeface="+mn-ea"/>
                <a:cs typeface="+mn-cs"/>
              </a:rPr>
              <a:t> indica los </a:t>
            </a:r>
            <a:r>
              <a:rPr lang="es-ES" sz="1200" b="1" i="0" kern="1200" dirty="0">
                <a:solidFill>
                  <a:schemeClr val="tx1"/>
                </a:solidFill>
                <a:effectLst/>
                <a:latin typeface="Times New Roman" pitchFamily="18" charset="0"/>
                <a:ea typeface="+mn-ea"/>
                <a:cs typeface="+mn-cs"/>
              </a:rPr>
              <a:t>servidores de DNS autorizados para el dominio</a:t>
            </a:r>
            <a:r>
              <a:rPr lang="es-ES" sz="1200" b="0" i="0" kern="1200" dirty="0">
                <a:solidFill>
                  <a:schemeClr val="tx1"/>
                </a:solidFill>
                <a:effectLst/>
                <a:latin typeface="Times New Roman" pitchFamily="18" charset="0"/>
                <a:ea typeface="+mn-ea"/>
                <a:cs typeface="+mn-cs"/>
              </a:rPr>
              <a:t>, es decir, a quién hay que preguntar para saber acerca de los registros de midominio.info.</a:t>
            </a:r>
          </a:p>
          <a:p>
            <a:pPr fontAlgn="base"/>
            <a:r>
              <a:rPr lang="es-ES" sz="1200" b="1" i="0" kern="1200" dirty="0">
                <a:solidFill>
                  <a:schemeClr val="tx1"/>
                </a:solidFill>
                <a:effectLst/>
                <a:latin typeface="Times New Roman" pitchFamily="18" charset="0"/>
                <a:ea typeface="+mn-ea"/>
                <a:cs typeface="+mn-cs"/>
              </a:rPr>
              <a:t>Registro MX:</a:t>
            </a:r>
            <a:r>
              <a:rPr lang="es-ES" sz="1200" b="0" i="0" kern="1200" dirty="0">
                <a:solidFill>
                  <a:schemeClr val="tx1"/>
                </a:solidFill>
                <a:effectLst/>
                <a:latin typeface="Times New Roman" pitchFamily="18" charset="0"/>
                <a:ea typeface="+mn-ea"/>
                <a:cs typeface="+mn-cs"/>
              </a:rPr>
              <a:t> Se utiliza para </a:t>
            </a:r>
            <a:r>
              <a:rPr lang="es-ES" sz="1200" b="1" i="0" kern="1200" dirty="0">
                <a:solidFill>
                  <a:schemeClr val="tx1"/>
                </a:solidFill>
                <a:effectLst/>
                <a:latin typeface="Times New Roman" pitchFamily="18" charset="0"/>
                <a:ea typeface="+mn-ea"/>
                <a:cs typeface="+mn-cs"/>
              </a:rPr>
              <a:t>asociar un nombre de dominio a una lista de servidores de correo</a:t>
            </a:r>
            <a:r>
              <a:rPr lang="es-ES" sz="1200" b="0" i="0" kern="1200" dirty="0">
                <a:solidFill>
                  <a:schemeClr val="tx1"/>
                </a:solidFill>
                <a:effectLst/>
                <a:latin typeface="Times New Roman" pitchFamily="18" charset="0"/>
                <a:ea typeface="+mn-ea"/>
                <a:cs typeface="+mn-cs"/>
              </a:rPr>
              <a:t> para la recepción de emails. Nos interesa si queremos realizar redirecciones de nuestro correo o utilizar nuestro correo electrónico con otro proveedor.</a:t>
            </a:r>
          </a:p>
          <a:p>
            <a:pPr fontAlgn="base"/>
            <a:r>
              <a:rPr lang="es-ES" sz="1200" b="1" i="0" kern="1200" dirty="0">
                <a:solidFill>
                  <a:schemeClr val="tx1"/>
                </a:solidFill>
                <a:effectLst/>
                <a:latin typeface="Times New Roman" pitchFamily="18" charset="0"/>
                <a:ea typeface="+mn-ea"/>
                <a:cs typeface="+mn-cs"/>
              </a:rPr>
              <a:t>Registro SPF:</a:t>
            </a:r>
            <a:r>
              <a:rPr lang="es-ES" sz="1200" b="0" i="0" kern="1200" dirty="0">
                <a:solidFill>
                  <a:schemeClr val="tx1"/>
                </a:solidFill>
                <a:effectLst/>
                <a:latin typeface="Times New Roman" pitchFamily="18" charset="0"/>
                <a:ea typeface="+mn-ea"/>
                <a:cs typeface="+mn-cs"/>
              </a:rPr>
              <a:t> define qué </a:t>
            </a:r>
            <a:r>
              <a:rPr lang="es-ES" sz="1200" b="1" i="0" kern="1200" dirty="0">
                <a:solidFill>
                  <a:schemeClr val="tx1"/>
                </a:solidFill>
                <a:effectLst/>
                <a:latin typeface="Times New Roman" pitchFamily="18" charset="0"/>
                <a:ea typeface="+mn-ea"/>
                <a:cs typeface="+mn-cs"/>
              </a:rPr>
              <a:t>servidores están autorizados para enviar correo electrónico</a:t>
            </a:r>
            <a:r>
              <a:rPr lang="es-ES" sz="1200" b="0" i="0" kern="1200" dirty="0">
                <a:solidFill>
                  <a:schemeClr val="tx1"/>
                </a:solidFill>
                <a:effectLst/>
                <a:latin typeface="Times New Roman" pitchFamily="18" charset="0"/>
                <a:ea typeface="+mn-ea"/>
                <a:cs typeface="+mn-cs"/>
              </a:rPr>
              <a:t> con nuestro dominio.</a:t>
            </a:r>
          </a:p>
          <a:p>
            <a:endParaRPr lang="es-ES" dirty="0"/>
          </a:p>
        </p:txBody>
      </p:sp>
      <p:sp>
        <p:nvSpPr>
          <p:cNvPr id="4" name="Marcador de número de diapositiva 3"/>
          <p:cNvSpPr>
            <a:spLocks noGrp="1"/>
          </p:cNvSpPr>
          <p:nvPr>
            <p:ph type="sldNum" sz="quarter" idx="10"/>
          </p:nvPr>
        </p:nvSpPr>
        <p:spPr/>
        <p:txBody>
          <a:bodyPr/>
          <a:lstStyle/>
          <a:p>
            <a:pPr>
              <a:defRPr/>
            </a:pPr>
            <a:fld id="{5C1E2392-E56B-461D-9EC4-A70F47F33707}" type="slidenum">
              <a:rPr lang="es-ES_tradnl" smtClean="0"/>
              <a:pPr>
                <a:defRPr/>
              </a:pPr>
              <a:t>26</a:t>
            </a:fld>
            <a:endParaRPr lang="es-ES_tradnl"/>
          </a:p>
        </p:txBody>
      </p:sp>
    </p:spTree>
    <p:extLst>
      <p:ext uri="{BB962C8B-B14F-4D97-AF65-F5344CB8AC3E}">
        <p14:creationId xmlns:p14="http://schemas.microsoft.com/office/powerpoint/2010/main" val="16421029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1" i="0" kern="1200" dirty="0">
                <a:solidFill>
                  <a:schemeClr val="tx1"/>
                </a:solidFill>
                <a:effectLst/>
                <a:latin typeface="Times New Roman" pitchFamily="18" charset="0"/>
                <a:ea typeface="+mn-ea"/>
                <a:cs typeface="+mn-cs"/>
              </a:rPr>
              <a:t>Z39.50</a:t>
            </a:r>
            <a:r>
              <a:rPr lang="es-ES" sz="1200" b="0" i="0" kern="1200" dirty="0">
                <a:solidFill>
                  <a:schemeClr val="tx1"/>
                </a:solidFill>
                <a:effectLst/>
                <a:latin typeface="Times New Roman" pitchFamily="18" charset="0"/>
                <a:ea typeface="+mn-ea"/>
                <a:cs typeface="+mn-cs"/>
              </a:rPr>
              <a:t> es un </a:t>
            </a:r>
            <a:r>
              <a:rPr lang="es-ES" sz="1200" b="0" i="0" u="none" strike="noStrike" kern="1200" dirty="0">
                <a:solidFill>
                  <a:schemeClr val="tx1"/>
                </a:solidFill>
                <a:effectLst/>
                <a:latin typeface="Times New Roman" pitchFamily="18" charset="0"/>
                <a:ea typeface="+mn-ea"/>
                <a:cs typeface="+mn-cs"/>
                <a:hlinkClick r:id="rId3" tooltip="Protocolo de red"/>
              </a:rPr>
              <a:t>protocolo</a:t>
            </a:r>
            <a:r>
              <a:rPr lang="es-ES" sz="1200" b="0" i="0" kern="1200" dirty="0">
                <a:solidFill>
                  <a:schemeClr val="tx1"/>
                </a:solidFill>
                <a:effectLst/>
                <a:latin typeface="Times New Roman" pitchFamily="18" charset="0"/>
                <a:ea typeface="+mn-ea"/>
                <a:cs typeface="+mn-cs"/>
              </a:rPr>
              <a:t> </a:t>
            </a:r>
            <a:r>
              <a:rPr lang="es-ES" sz="1200" b="0" i="0" u="none" strike="noStrike" kern="1200" dirty="0">
                <a:solidFill>
                  <a:schemeClr val="tx1"/>
                </a:solidFill>
                <a:effectLst/>
                <a:latin typeface="Times New Roman" pitchFamily="18" charset="0"/>
                <a:ea typeface="+mn-ea"/>
                <a:cs typeface="+mn-cs"/>
                <a:hlinkClick r:id="rId4" tooltip="Cliente-servidor"/>
              </a:rPr>
              <a:t>cliente-servidor</a:t>
            </a:r>
            <a:r>
              <a:rPr lang="es-ES" sz="1200" b="0" i="0" kern="1200" dirty="0">
                <a:solidFill>
                  <a:schemeClr val="tx1"/>
                </a:solidFill>
                <a:effectLst/>
                <a:latin typeface="Times New Roman" pitchFamily="18" charset="0"/>
                <a:ea typeface="+mn-ea"/>
                <a:cs typeface="+mn-cs"/>
              </a:rPr>
              <a:t> dirigido a facilitar la búsqueda y recuperación de información en distintos sistemas a través de una misma interfaz. Su aplicación en el mundo de las bibliotecas y de los centros de documentación permite la consulta de recursos distribuidos en distintas bases de datos, desde un mismo punto de acceso.</a:t>
            </a:r>
          </a:p>
          <a:p>
            <a:r>
              <a:rPr lang="es-ES" sz="1200" b="0" i="0" kern="1200" dirty="0">
                <a:solidFill>
                  <a:schemeClr val="tx1"/>
                </a:solidFill>
                <a:effectLst/>
                <a:latin typeface="Times New Roman" pitchFamily="18" charset="0"/>
                <a:ea typeface="+mn-ea"/>
                <a:cs typeface="+mn-cs"/>
              </a:rPr>
              <a:t>Está cubierto por el estándar </a:t>
            </a:r>
            <a:r>
              <a:rPr lang="es-ES" sz="1200" b="0" i="0" u="none" strike="noStrike" kern="1200" dirty="0">
                <a:solidFill>
                  <a:schemeClr val="tx1"/>
                </a:solidFill>
                <a:effectLst/>
                <a:latin typeface="Times New Roman" pitchFamily="18" charset="0"/>
                <a:ea typeface="+mn-ea"/>
                <a:cs typeface="+mn-cs"/>
                <a:hlinkClick r:id="rId5" tooltip="ANSI"/>
              </a:rPr>
              <a:t>ANSI</a:t>
            </a:r>
            <a:r>
              <a:rPr lang="es-ES" sz="1200" b="0" i="0" kern="1200" dirty="0">
                <a:solidFill>
                  <a:schemeClr val="tx1"/>
                </a:solidFill>
                <a:effectLst/>
                <a:latin typeface="Times New Roman" pitchFamily="18" charset="0"/>
                <a:ea typeface="+mn-ea"/>
                <a:cs typeface="+mn-cs"/>
              </a:rPr>
              <a:t>/NISO Z39.50 y el estándar </a:t>
            </a:r>
            <a:r>
              <a:rPr lang="es-ES" sz="1200" b="0" i="0" u="none" strike="noStrike" kern="1200" dirty="0">
                <a:solidFill>
                  <a:schemeClr val="tx1"/>
                </a:solidFill>
                <a:effectLst/>
                <a:latin typeface="Times New Roman" pitchFamily="18" charset="0"/>
                <a:ea typeface="+mn-ea"/>
                <a:cs typeface="+mn-cs"/>
                <a:hlinkClick r:id="rId6" tooltip="Organización Internacional para la Estandarización"/>
              </a:rPr>
              <a:t>ISO</a:t>
            </a:r>
            <a:r>
              <a:rPr lang="es-ES" sz="1200" b="0" i="0" kern="1200" dirty="0">
                <a:solidFill>
                  <a:schemeClr val="tx1"/>
                </a:solidFill>
                <a:effectLst/>
                <a:latin typeface="Times New Roman" pitchFamily="18" charset="0"/>
                <a:ea typeface="+mn-ea"/>
                <a:cs typeface="+mn-cs"/>
              </a:rPr>
              <a:t> 23950.</a:t>
            </a:r>
          </a:p>
        </p:txBody>
      </p:sp>
      <p:sp>
        <p:nvSpPr>
          <p:cNvPr id="4" name="Marcador de número de diapositiva 3"/>
          <p:cNvSpPr>
            <a:spLocks noGrp="1"/>
          </p:cNvSpPr>
          <p:nvPr>
            <p:ph type="sldNum" sz="quarter" idx="10"/>
          </p:nvPr>
        </p:nvSpPr>
        <p:spPr/>
        <p:txBody>
          <a:bodyPr/>
          <a:lstStyle/>
          <a:p>
            <a:pPr>
              <a:defRPr/>
            </a:pPr>
            <a:fld id="{5C1E2392-E56B-461D-9EC4-A70F47F33707}" type="slidenum">
              <a:rPr lang="es-ES_tradnl" smtClean="0"/>
              <a:pPr>
                <a:defRPr/>
              </a:pPr>
              <a:t>30</a:t>
            </a:fld>
            <a:endParaRPr lang="es-ES_tradnl"/>
          </a:p>
        </p:txBody>
      </p:sp>
    </p:spTree>
    <p:extLst>
      <p:ext uri="{BB962C8B-B14F-4D97-AF65-F5344CB8AC3E}">
        <p14:creationId xmlns:p14="http://schemas.microsoft.com/office/powerpoint/2010/main" val="40815273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rtl="0"/>
            <a:r>
              <a:rPr lang="es-ES" sz="1200" kern="1200" dirty="0">
                <a:solidFill>
                  <a:schemeClr val="tx1"/>
                </a:solidFill>
                <a:effectLst/>
                <a:latin typeface="Times New Roman" pitchFamily="18" charset="0"/>
                <a:ea typeface="+mn-ea"/>
                <a:cs typeface="+mn-cs"/>
              </a:rPr>
              <a:t>El servicio FTP permite la utilización de un sistema de archivos remotos como si fuera local  mediante el protocolo FTP, el cual utiliza una conexión de control</a:t>
            </a:r>
          </a:p>
          <a:p>
            <a:pPr rtl="0"/>
            <a:r>
              <a:rPr lang="es-ES" sz="1200" kern="1200" dirty="0">
                <a:solidFill>
                  <a:schemeClr val="tx1"/>
                </a:solidFill>
                <a:effectLst/>
                <a:latin typeface="Times New Roman" pitchFamily="18" charset="0"/>
                <a:ea typeface="+mn-ea"/>
                <a:cs typeface="+mn-cs"/>
              </a:rPr>
              <a:t>(puerto 21) y otra para transferencia de los datos (puerto 20 o superior a 1023).</a:t>
            </a:r>
          </a:p>
          <a:p>
            <a:pPr rtl="0"/>
            <a:r>
              <a:rPr lang="es-ES" sz="1200" kern="1200" dirty="0">
                <a:solidFill>
                  <a:schemeClr val="tx1"/>
                </a:solidFill>
                <a:effectLst/>
                <a:latin typeface="Times New Roman" pitchFamily="18" charset="0"/>
                <a:ea typeface="+mn-ea"/>
                <a:cs typeface="+mn-cs"/>
              </a:rPr>
              <a:t>.</a:t>
            </a:r>
          </a:p>
          <a:p>
            <a:pPr rtl="0"/>
            <a:r>
              <a:rPr lang="es-ES" sz="1200" kern="1200" dirty="0">
                <a:solidFill>
                  <a:schemeClr val="tx1"/>
                </a:solidFill>
                <a:effectLst/>
                <a:latin typeface="Times New Roman" pitchFamily="18" charset="0"/>
                <a:ea typeface="+mn-ea"/>
                <a:cs typeface="+mn-cs"/>
              </a:rPr>
              <a:t>2.</a:t>
            </a:r>
          </a:p>
          <a:p>
            <a:pPr rtl="0"/>
            <a:r>
              <a:rPr lang="es-ES" sz="1200" kern="1200" dirty="0">
                <a:solidFill>
                  <a:schemeClr val="tx1"/>
                </a:solidFill>
                <a:effectLst/>
                <a:latin typeface="Times New Roman" pitchFamily="18" charset="0"/>
                <a:ea typeface="+mn-ea"/>
                <a:cs typeface="+mn-cs"/>
              </a:rPr>
              <a:t>El cliente puede acceder al servidor sin negociar el puerto de datos al que acceder para </a:t>
            </a:r>
          </a:p>
          <a:p>
            <a:pPr rtl="0"/>
            <a:r>
              <a:rPr lang="es-ES" sz="1200" kern="1200" dirty="0">
                <a:solidFill>
                  <a:schemeClr val="tx1"/>
                </a:solidFill>
                <a:effectLst/>
                <a:latin typeface="Times New Roman" pitchFamily="18" charset="0"/>
                <a:ea typeface="+mn-ea"/>
                <a:cs typeface="+mn-cs"/>
              </a:rPr>
              <a:t>realizar la transferencia de información (</a:t>
            </a:r>
          </a:p>
          <a:p>
            <a:pPr rtl="0"/>
            <a:r>
              <a:rPr lang="es-ES" sz="1200" kern="1200" dirty="0">
                <a:solidFill>
                  <a:schemeClr val="tx1"/>
                </a:solidFill>
                <a:effectLst/>
                <a:latin typeface="Times New Roman" pitchFamily="18" charset="0"/>
                <a:ea typeface="+mn-ea"/>
                <a:cs typeface="+mn-cs"/>
              </a:rPr>
              <a:t>modo activo</a:t>
            </a:r>
          </a:p>
          <a:p>
            <a:pPr rtl="0"/>
            <a:r>
              <a:rPr lang="es-ES" sz="1200" kern="1200" dirty="0">
                <a:solidFill>
                  <a:schemeClr val="tx1"/>
                </a:solidFill>
                <a:effectLst/>
                <a:latin typeface="Times New Roman" pitchFamily="18" charset="0"/>
                <a:ea typeface="+mn-ea"/>
                <a:cs typeface="+mn-cs"/>
              </a:rPr>
              <a:t>), o bien negociarlo con el servidor </a:t>
            </a:r>
          </a:p>
          <a:p>
            <a:pPr rtl="0"/>
            <a:r>
              <a:rPr lang="es-ES" sz="1200" kern="1200" dirty="0">
                <a:solidFill>
                  <a:schemeClr val="tx1"/>
                </a:solidFill>
                <a:effectLst/>
                <a:latin typeface="Times New Roman" pitchFamily="18" charset="0"/>
                <a:ea typeface="+mn-ea"/>
                <a:cs typeface="+mn-cs"/>
              </a:rPr>
              <a:t>(</a:t>
            </a:r>
          </a:p>
          <a:p>
            <a:pPr rtl="0"/>
            <a:r>
              <a:rPr lang="es-ES" sz="1200" kern="1200" dirty="0">
                <a:solidFill>
                  <a:schemeClr val="tx1"/>
                </a:solidFill>
                <a:effectLst/>
                <a:latin typeface="Times New Roman" pitchFamily="18" charset="0"/>
                <a:ea typeface="+mn-ea"/>
                <a:cs typeface="+mn-cs"/>
              </a:rPr>
              <a:t>modo pasivo</a:t>
            </a:r>
          </a:p>
          <a:p>
            <a:pPr rtl="0"/>
            <a:r>
              <a:rPr lang="es-ES" sz="1200" kern="1200" dirty="0">
                <a:solidFill>
                  <a:schemeClr val="tx1"/>
                </a:solidFill>
                <a:effectLst/>
                <a:latin typeface="Times New Roman" pitchFamily="18" charset="0"/>
                <a:ea typeface="+mn-ea"/>
                <a:cs typeface="+mn-cs"/>
              </a:rPr>
              <a:t>).</a:t>
            </a:r>
          </a:p>
          <a:p>
            <a:pPr rtl="0"/>
            <a:r>
              <a:rPr lang="es-ES" sz="1200" kern="1200" dirty="0">
                <a:solidFill>
                  <a:schemeClr val="tx1"/>
                </a:solidFill>
                <a:effectLst/>
                <a:latin typeface="Times New Roman" pitchFamily="18" charset="0"/>
                <a:ea typeface="+mn-ea"/>
                <a:cs typeface="+mn-cs"/>
              </a:rPr>
              <a:t>3.</a:t>
            </a:r>
          </a:p>
          <a:p>
            <a:pPr rtl="0"/>
            <a:r>
              <a:rPr lang="es-ES" sz="1200" kern="1200" dirty="0">
                <a:solidFill>
                  <a:schemeClr val="tx1"/>
                </a:solidFill>
                <a:effectLst/>
                <a:latin typeface="Times New Roman" pitchFamily="18" charset="0"/>
                <a:ea typeface="+mn-ea"/>
                <a:cs typeface="+mn-cs"/>
              </a:rPr>
              <a:t>Los archivos y directorios remotos se ubican en un </a:t>
            </a:r>
            <a:r>
              <a:rPr lang="es-ES" sz="1200" kern="1200" dirty="0" err="1">
                <a:solidFill>
                  <a:schemeClr val="tx1"/>
                </a:solidFill>
                <a:effectLst/>
                <a:latin typeface="Times New Roman" pitchFamily="18" charset="0"/>
                <a:ea typeface="+mn-ea"/>
                <a:cs typeface="+mn-cs"/>
              </a:rPr>
              <a:t>dire</a:t>
            </a:r>
            <a:endParaRPr lang="es-ES" sz="1200" kern="1200" dirty="0">
              <a:solidFill>
                <a:schemeClr val="tx1"/>
              </a:solidFill>
              <a:effectLst/>
              <a:latin typeface="Times New Roman" pitchFamily="18" charset="0"/>
              <a:ea typeface="+mn-ea"/>
              <a:cs typeface="+mn-cs"/>
            </a:endParaRPr>
          </a:p>
          <a:p>
            <a:pPr rtl="0"/>
            <a:r>
              <a:rPr lang="es-ES" sz="1200" kern="1200" dirty="0" err="1">
                <a:solidFill>
                  <a:schemeClr val="tx1"/>
                </a:solidFill>
                <a:effectLst/>
                <a:latin typeface="Times New Roman" pitchFamily="18" charset="0"/>
                <a:ea typeface="+mn-ea"/>
                <a:cs typeface="+mn-cs"/>
              </a:rPr>
              <a:t>ctorio</a:t>
            </a:r>
            <a:r>
              <a:rPr lang="es-ES" sz="1200" kern="1200" dirty="0">
                <a:solidFill>
                  <a:schemeClr val="tx1"/>
                </a:solidFill>
                <a:effectLst/>
                <a:latin typeface="Times New Roman" pitchFamily="18" charset="0"/>
                <a:ea typeface="+mn-ea"/>
                <a:cs typeface="+mn-cs"/>
              </a:rPr>
              <a:t> denominado sitio FTP, lugar </a:t>
            </a:r>
          </a:p>
          <a:p>
            <a:pPr rtl="0"/>
            <a:r>
              <a:rPr lang="es-ES" sz="1200" kern="1200" dirty="0">
                <a:solidFill>
                  <a:schemeClr val="tx1"/>
                </a:solidFill>
                <a:effectLst/>
                <a:latin typeface="Times New Roman" pitchFamily="18" charset="0"/>
                <a:ea typeface="+mn-ea"/>
                <a:cs typeface="+mn-cs"/>
              </a:rPr>
              <a:t>donde se ponen a disposición de cualquier usuario (</a:t>
            </a:r>
          </a:p>
          <a:p>
            <a:pPr rtl="0"/>
            <a:r>
              <a:rPr lang="es-ES" sz="1200" kern="1200" dirty="0">
                <a:solidFill>
                  <a:schemeClr val="tx1"/>
                </a:solidFill>
                <a:effectLst/>
                <a:latin typeface="Times New Roman" pitchFamily="18" charset="0"/>
                <a:ea typeface="+mn-ea"/>
                <a:cs typeface="+mn-cs"/>
              </a:rPr>
              <a:t>acceso público</a:t>
            </a:r>
          </a:p>
          <a:p>
            <a:pPr rtl="0"/>
            <a:r>
              <a:rPr lang="es-ES" sz="1200" kern="1200" dirty="0">
                <a:solidFill>
                  <a:schemeClr val="tx1"/>
                </a:solidFill>
                <a:effectLst/>
                <a:latin typeface="Times New Roman" pitchFamily="18" charset="0"/>
                <a:ea typeface="+mn-ea"/>
                <a:cs typeface="+mn-cs"/>
              </a:rPr>
              <a:t>), o para unos </a:t>
            </a:r>
          </a:p>
          <a:p>
            <a:pPr rtl="0"/>
            <a:r>
              <a:rPr lang="es-ES" sz="1200" kern="1200" dirty="0">
                <a:solidFill>
                  <a:schemeClr val="tx1"/>
                </a:solidFill>
                <a:effectLst/>
                <a:latin typeface="Times New Roman" pitchFamily="18" charset="0"/>
                <a:ea typeface="+mn-ea"/>
                <a:cs typeface="+mn-cs"/>
              </a:rPr>
              <a:t>determinados usuarios (</a:t>
            </a:r>
          </a:p>
          <a:p>
            <a:pPr rtl="0"/>
            <a:r>
              <a:rPr lang="es-ES" sz="1200" kern="1200" dirty="0">
                <a:solidFill>
                  <a:schemeClr val="tx1"/>
                </a:solidFill>
                <a:effectLst/>
                <a:latin typeface="Times New Roman" pitchFamily="18" charset="0"/>
                <a:ea typeface="+mn-ea"/>
                <a:cs typeface="+mn-cs"/>
              </a:rPr>
              <a:t>acceso privado</a:t>
            </a:r>
          </a:p>
          <a:p>
            <a:pPr rtl="0"/>
            <a:r>
              <a:rPr lang="es-ES" sz="1200" kern="1200" dirty="0">
                <a:solidFill>
                  <a:schemeClr val="tx1"/>
                </a:solidFill>
                <a:effectLst/>
                <a:latin typeface="Times New Roman" pitchFamily="18" charset="0"/>
                <a:ea typeface="+mn-ea"/>
                <a:cs typeface="+mn-cs"/>
              </a:rPr>
              <a:t>).</a:t>
            </a:r>
          </a:p>
          <a:p>
            <a:pPr rtl="0"/>
            <a:r>
              <a:rPr lang="es-ES" sz="1200" kern="1200" dirty="0">
                <a:solidFill>
                  <a:schemeClr val="tx1"/>
                </a:solidFill>
                <a:effectLst/>
                <a:latin typeface="Times New Roman" pitchFamily="18" charset="0"/>
                <a:ea typeface="+mn-ea"/>
                <a:cs typeface="+mn-cs"/>
              </a:rPr>
              <a:t>4.</a:t>
            </a:r>
          </a:p>
          <a:p>
            <a:pPr rtl="0"/>
            <a:r>
              <a:rPr lang="es-ES" sz="1200" kern="1200" dirty="0">
                <a:solidFill>
                  <a:schemeClr val="tx1"/>
                </a:solidFill>
                <a:effectLst/>
                <a:latin typeface="Times New Roman" pitchFamily="18" charset="0"/>
                <a:ea typeface="+mn-ea"/>
                <a:cs typeface="+mn-cs"/>
              </a:rPr>
              <a:t>La configuración del servicio requiere como mínimo establecer el directorio del servidor que </a:t>
            </a:r>
          </a:p>
          <a:p>
            <a:pPr rtl="0"/>
            <a:r>
              <a:rPr lang="es-ES" sz="1200" kern="1200" dirty="0">
                <a:solidFill>
                  <a:schemeClr val="tx1"/>
                </a:solidFill>
                <a:effectLst/>
                <a:latin typeface="Times New Roman" pitchFamily="18" charset="0"/>
                <a:ea typeface="+mn-ea"/>
                <a:cs typeface="+mn-cs"/>
              </a:rPr>
              <a:t>ejercerá como </a:t>
            </a:r>
          </a:p>
          <a:p>
            <a:pPr rtl="0"/>
            <a:r>
              <a:rPr lang="es-ES" sz="1200" kern="1200" dirty="0">
                <a:solidFill>
                  <a:schemeClr val="tx1"/>
                </a:solidFill>
                <a:effectLst/>
                <a:latin typeface="Times New Roman" pitchFamily="18" charset="0"/>
                <a:ea typeface="+mn-ea"/>
                <a:cs typeface="+mn-cs"/>
              </a:rPr>
              <a:t>raíz del sitio.</a:t>
            </a:r>
          </a:p>
          <a:p>
            <a:pPr rtl="0"/>
            <a:r>
              <a:rPr lang="es-ES" sz="1200" kern="1200" dirty="0">
                <a:solidFill>
                  <a:schemeClr val="tx1"/>
                </a:solidFill>
                <a:effectLst/>
                <a:latin typeface="Times New Roman" pitchFamily="18" charset="0"/>
                <a:ea typeface="+mn-ea"/>
                <a:cs typeface="+mn-cs"/>
              </a:rPr>
              <a:t>Adicionalmente se pueden modificar los parámetro por defecto </a:t>
            </a:r>
          </a:p>
          <a:p>
            <a:pPr rtl="0"/>
            <a:r>
              <a:rPr lang="es-ES" sz="1200" kern="1200" dirty="0">
                <a:solidFill>
                  <a:schemeClr val="tx1"/>
                </a:solidFill>
                <a:effectLst/>
                <a:latin typeface="Times New Roman" pitchFamily="18" charset="0"/>
                <a:ea typeface="+mn-ea"/>
                <a:cs typeface="+mn-cs"/>
              </a:rPr>
              <a:t>como el puerto de escucha, o indicar otros parámetros como la </a:t>
            </a:r>
          </a:p>
          <a:p>
            <a:pPr rtl="0"/>
            <a:r>
              <a:rPr lang="es-ES" sz="1200" kern="1200" dirty="0">
                <a:solidFill>
                  <a:schemeClr val="tx1"/>
                </a:solidFill>
                <a:effectLst/>
                <a:latin typeface="Times New Roman" pitchFamily="18" charset="0"/>
                <a:ea typeface="+mn-ea"/>
                <a:cs typeface="+mn-cs"/>
              </a:rPr>
              <a:t>restricción a los usuarios</a:t>
            </a:r>
          </a:p>
          <a:p>
            <a:pPr rtl="0"/>
            <a:r>
              <a:rPr lang="es-ES" sz="1200" kern="1200" dirty="0">
                <a:solidFill>
                  <a:schemeClr val="tx1"/>
                </a:solidFill>
                <a:effectLst/>
                <a:latin typeface="Times New Roman" pitchFamily="18" charset="0"/>
                <a:ea typeface="+mn-ea"/>
                <a:cs typeface="+mn-cs"/>
              </a:rPr>
              <a:t>a </a:t>
            </a:r>
          </a:p>
          <a:p>
            <a:pPr rtl="0"/>
            <a:r>
              <a:rPr lang="es-ES" sz="1200" kern="1200" dirty="0">
                <a:solidFill>
                  <a:schemeClr val="tx1"/>
                </a:solidFill>
                <a:effectLst/>
                <a:latin typeface="Times New Roman" pitchFamily="18" charset="0"/>
                <a:ea typeface="+mn-ea"/>
                <a:cs typeface="+mn-cs"/>
              </a:rPr>
              <a:t>un directorio particular.</a:t>
            </a:r>
          </a:p>
          <a:p>
            <a:pPr rtl="0"/>
            <a:r>
              <a:rPr lang="es-ES" sz="1200" kern="1200" dirty="0">
                <a:solidFill>
                  <a:schemeClr val="tx1"/>
                </a:solidFill>
                <a:effectLst/>
                <a:latin typeface="Times New Roman" pitchFamily="18" charset="0"/>
                <a:ea typeface="+mn-ea"/>
                <a:cs typeface="+mn-cs"/>
              </a:rPr>
              <a:t>5.</a:t>
            </a:r>
          </a:p>
          <a:p>
            <a:pPr rtl="0"/>
            <a:r>
              <a:rPr lang="es-ES" sz="1200" kern="1200" dirty="0">
                <a:solidFill>
                  <a:schemeClr val="tx1"/>
                </a:solidFill>
                <a:effectLst/>
                <a:latin typeface="Times New Roman" pitchFamily="18" charset="0"/>
                <a:ea typeface="+mn-ea"/>
                <a:cs typeface="+mn-cs"/>
              </a:rPr>
              <a:t>La instalación de este servicio en Windows </a:t>
            </a:r>
            <a:r>
              <a:rPr lang="es-ES" sz="1200" kern="1200" dirty="0" err="1">
                <a:solidFill>
                  <a:schemeClr val="tx1"/>
                </a:solidFill>
                <a:effectLst/>
                <a:latin typeface="Times New Roman" pitchFamily="18" charset="0"/>
                <a:ea typeface="+mn-ea"/>
                <a:cs typeface="+mn-cs"/>
              </a:rPr>
              <a:t>requi</a:t>
            </a:r>
            <a:endParaRPr lang="es-ES" sz="1200" kern="1200" dirty="0">
              <a:solidFill>
                <a:schemeClr val="tx1"/>
              </a:solidFill>
              <a:effectLst/>
              <a:latin typeface="Times New Roman" pitchFamily="18" charset="0"/>
              <a:ea typeface="+mn-ea"/>
              <a:cs typeface="+mn-cs"/>
            </a:endParaRPr>
          </a:p>
          <a:p>
            <a:pPr rtl="0"/>
            <a:r>
              <a:rPr lang="es-ES" sz="1200" kern="1200" dirty="0">
                <a:solidFill>
                  <a:schemeClr val="tx1"/>
                </a:solidFill>
                <a:effectLst/>
                <a:latin typeface="Times New Roman" pitchFamily="18" charset="0"/>
                <a:ea typeface="+mn-ea"/>
                <a:cs typeface="+mn-cs"/>
              </a:rPr>
              <a:t>ere la instalación del </a:t>
            </a:r>
          </a:p>
          <a:p>
            <a:pPr rtl="0"/>
            <a:r>
              <a:rPr lang="es-ES" sz="1200" kern="1200" dirty="0">
                <a:solidFill>
                  <a:schemeClr val="tx1"/>
                </a:solidFill>
                <a:effectLst/>
                <a:latin typeface="Times New Roman" pitchFamily="18" charset="0"/>
                <a:ea typeface="+mn-ea"/>
                <a:cs typeface="+mn-cs"/>
              </a:rPr>
              <a:t>Administrador de </a:t>
            </a:r>
          </a:p>
          <a:p>
            <a:pPr rtl="0"/>
            <a:r>
              <a:rPr lang="es-ES" sz="1200" kern="1200" dirty="0">
                <a:solidFill>
                  <a:schemeClr val="tx1"/>
                </a:solidFill>
                <a:effectLst/>
                <a:latin typeface="Times New Roman" pitchFamily="18" charset="0"/>
                <a:ea typeface="+mn-ea"/>
                <a:cs typeface="+mn-cs"/>
              </a:rPr>
              <a:t>Servicios de Internet</a:t>
            </a:r>
          </a:p>
          <a:p>
            <a:pPr rtl="0"/>
            <a:r>
              <a:rPr lang="es-ES" sz="1200" kern="1200" dirty="0">
                <a:solidFill>
                  <a:schemeClr val="tx1"/>
                </a:solidFill>
                <a:effectLst/>
                <a:latin typeface="Times New Roman" pitchFamily="18" charset="0"/>
                <a:ea typeface="+mn-ea"/>
                <a:cs typeface="+mn-cs"/>
              </a:rPr>
              <a:t>y el </a:t>
            </a:r>
          </a:p>
          <a:p>
            <a:pPr rtl="0"/>
            <a:r>
              <a:rPr lang="es-ES" sz="1200" kern="1200" dirty="0">
                <a:solidFill>
                  <a:schemeClr val="tx1"/>
                </a:solidFill>
                <a:effectLst/>
                <a:latin typeface="Times New Roman" pitchFamily="18" charset="0"/>
                <a:ea typeface="+mn-ea"/>
                <a:cs typeface="+mn-cs"/>
              </a:rPr>
              <a:t>Servicio FTP</a:t>
            </a:r>
          </a:p>
          <a:p>
            <a:pPr rtl="0"/>
            <a:r>
              <a:rPr lang="es-ES" sz="1200" kern="1200" dirty="0">
                <a:solidFill>
                  <a:schemeClr val="tx1"/>
                </a:solidFill>
                <a:effectLst/>
                <a:latin typeface="Times New Roman" pitchFamily="18" charset="0"/>
                <a:ea typeface="+mn-ea"/>
                <a:cs typeface="+mn-cs"/>
              </a:rPr>
              <a:t>de la utilidad </a:t>
            </a:r>
          </a:p>
          <a:p>
            <a:pPr rtl="0"/>
            <a:r>
              <a:rPr lang="es-ES" sz="1200" kern="1200" dirty="0">
                <a:solidFill>
                  <a:schemeClr val="tx1"/>
                </a:solidFill>
                <a:effectLst/>
                <a:latin typeface="Times New Roman" pitchFamily="18" charset="0"/>
                <a:ea typeface="+mn-ea"/>
                <a:cs typeface="+mn-cs"/>
              </a:rPr>
              <a:t>IIS.</a:t>
            </a:r>
          </a:p>
          <a:p>
            <a:pPr rtl="0"/>
            <a:r>
              <a:rPr lang="es-ES" sz="1200" kern="1200" dirty="0">
                <a:solidFill>
                  <a:schemeClr val="tx1"/>
                </a:solidFill>
                <a:effectLst/>
                <a:latin typeface="Times New Roman" pitchFamily="18" charset="0"/>
                <a:ea typeface="+mn-ea"/>
                <a:cs typeface="+mn-cs"/>
              </a:rPr>
              <a:t>La configuración en versiones Server </a:t>
            </a:r>
          </a:p>
          <a:p>
            <a:pPr rtl="0"/>
            <a:r>
              <a:rPr lang="es-ES" sz="1200" kern="1200" dirty="0">
                <a:solidFill>
                  <a:schemeClr val="tx1"/>
                </a:solidFill>
                <a:effectLst/>
                <a:latin typeface="Times New Roman" pitchFamily="18" charset="0"/>
                <a:ea typeface="+mn-ea"/>
                <a:cs typeface="+mn-cs"/>
              </a:rPr>
              <a:t>respecto a versiones cliente como 7 y 8 difiere tanto en su aspecto como en las posibilidades </a:t>
            </a:r>
          </a:p>
          <a:p>
            <a:pPr rtl="0"/>
            <a:r>
              <a:rPr lang="es-ES" sz="1200" kern="1200" dirty="0">
                <a:solidFill>
                  <a:schemeClr val="tx1"/>
                </a:solidFill>
                <a:effectLst/>
                <a:latin typeface="Times New Roman" pitchFamily="18" charset="0"/>
                <a:ea typeface="+mn-ea"/>
                <a:cs typeface="+mn-cs"/>
              </a:rPr>
              <a:t>de configuración. Un parámetro interesante es la creación de </a:t>
            </a:r>
          </a:p>
          <a:p>
            <a:pPr rtl="0"/>
            <a:r>
              <a:rPr lang="es-ES" sz="1200" kern="1200" dirty="0">
                <a:solidFill>
                  <a:schemeClr val="tx1"/>
                </a:solidFill>
                <a:effectLst/>
                <a:latin typeface="Times New Roman" pitchFamily="18" charset="0"/>
                <a:ea typeface="+mn-ea"/>
                <a:cs typeface="+mn-cs"/>
              </a:rPr>
              <a:t>sitios virtuales</a:t>
            </a:r>
          </a:p>
          <a:p>
            <a:pPr rtl="0"/>
            <a:r>
              <a:rPr lang="es-ES" sz="1200" kern="1200" dirty="0">
                <a:solidFill>
                  <a:schemeClr val="tx1"/>
                </a:solidFill>
                <a:effectLst/>
                <a:latin typeface="Times New Roman" pitchFamily="18" charset="0"/>
                <a:ea typeface="+mn-ea"/>
                <a:cs typeface="+mn-cs"/>
              </a:rPr>
              <a:t>utilizando </a:t>
            </a:r>
          </a:p>
          <a:p>
            <a:pPr rtl="0"/>
            <a:r>
              <a:rPr lang="es-ES" sz="1200" kern="1200" dirty="0">
                <a:solidFill>
                  <a:schemeClr val="tx1"/>
                </a:solidFill>
                <a:effectLst/>
                <a:latin typeface="Times New Roman" pitchFamily="18" charset="0"/>
                <a:ea typeface="+mn-ea"/>
                <a:cs typeface="+mn-cs"/>
              </a:rPr>
              <a:t>directorios remotos.</a:t>
            </a:r>
          </a:p>
          <a:p>
            <a:pPr rtl="0"/>
            <a:r>
              <a:rPr lang="es-ES" sz="1200" kern="1200" dirty="0">
                <a:solidFill>
                  <a:schemeClr val="tx1"/>
                </a:solidFill>
                <a:effectLst/>
                <a:latin typeface="Times New Roman" pitchFamily="18" charset="0"/>
                <a:ea typeface="+mn-ea"/>
                <a:cs typeface="+mn-cs"/>
              </a:rPr>
              <a:t>6.</a:t>
            </a:r>
          </a:p>
          <a:p>
            <a:pPr rtl="0"/>
            <a:r>
              <a:rPr lang="es-ES" sz="1200" kern="1200" dirty="0">
                <a:solidFill>
                  <a:schemeClr val="tx1"/>
                </a:solidFill>
                <a:effectLst/>
                <a:latin typeface="Times New Roman" pitchFamily="18" charset="0"/>
                <a:ea typeface="+mn-ea"/>
                <a:cs typeface="+mn-cs"/>
              </a:rPr>
              <a:t>Al ser un servicio no seguro, suele utilizarse para la lectura de información, empleándose </a:t>
            </a:r>
          </a:p>
          <a:p>
            <a:pPr rtl="0"/>
            <a:r>
              <a:rPr lang="es-ES" sz="1200" kern="1200" dirty="0">
                <a:solidFill>
                  <a:schemeClr val="tx1"/>
                </a:solidFill>
                <a:effectLst/>
                <a:latin typeface="Times New Roman" pitchFamily="18" charset="0"/>
                <a:ea typeface="+mn-ea"/>
                <a:cs typeface="+mn-cs"/>
              </a:rPr>
              <a:t>otros </a:t>
            </a:r>
            <a:r>
              <a:rPr lang="es-ES" sz="1200" kern="1200" dirty="0" err="1">
                <a:solidFill>
                  <a:schemeClr val="tx1"/>
                </a:solidFill>
                <a:effectLst/>
                <a:latin typeface="Times New Roman" pitchFamily="18" charset="0"/>
                <a:ea typeface="+mn-ea"/>
                <a:cs typeface="+mn-cs"/>
              </a:rPr>
              <a:t>serv</a:t>
            </a:r>
            <a:endParaRPr lang="es-ES" sz="1200" kern="1200" dirty="0">
              <a:solidFill>
                <a:schemeClr val="tx1"/>
              </a:solidFill>
              <a:effectLst/>
              <a:latin typeface="Times New Roman" pitchFamily="18" charset="0"/>
              <a:ea typeface="+mn-ea"/>
              <a:cs typeface="+mn-cs"/>
            </a:endParaRPr>
          </a:p>
          <a:p>
            <a:pPr rtl="0"/>
            <a:r>
              <a:rPr lang="es-ES" sz="1200" kern="1200" dirty="0" err="1">
                <a:solidFill>
                  <a:schemeClr val="tx1"/>
                </a:solidFill>
                <a:effectLst/>
                <a:latin typeface="Times New Roman" pitchFamily="18" charset="0"/>
                <a:ea typeface="+mn-ea"/>
                <a:cs typeface="+mn-cs"/>
              </a:rPr>
              <a:t>icios</a:t>
            </a:r>
            <a:r>
              <a:rPr lang="es-ES" sz="1200" kern="1200" dirty="0">
                <a:solidFill>
                  <a:schemeClr val="tx1"/>
                </a:solidFill>
                <a:effectLst/>
                <a:latin typeface="Times New Roman" pitchFamily="18" charset="0"/>
                <a:ea typeface="+mn-ea"/>
                <a:cs typeface="+mn-cs"/>
              </a:rPr>
              <a:t> de acceso remoto como </a:t>
            </a:r>
          </a:p>
          <a:p>
            <a:pPr rtl="0"/>
            <a:r>
              <a:rPr lang="es-ES" sz="1200" kern="1200" dirty="0">
                <a:solidFill>
                  <a:schemeClr val="tx1"/>
                </a:solidFill>
                <a:effectLst/>
                <a:latin typeface="Times New Roman" pitchFamily="18" charset="0"/>
                <a:ea typeface="+mn-ea"/>
                <a:cs typeface="+mn-cs"/>
              </a:rPr>
              <a:t>SSH</a:t>
            </a:r>
          </a:p>
          <a:p>
            <a:pPr rtl="0"/>
            <a:r>
              <a:rPr lang="es-ES" sz="1200" kern="1200" dirty="0">
                <a:solidFill>
                  <a:schemeClr val="tx1"/>
                </a:solidFill>
                <a:effectLst/>
                <a:latin typeface="Times New Roman" pitchFamily="18" charset="0"/>
                <a:ea typeface="+mn-ea"/>
                <a:cs typeface="+mn-cs"/>
              </a:rPr>
              <a:t>(protocolo </a:t>
            </a:r>
          </a:p>
          <a:p>
            <a:pPr rtl="0"/>
            <a:r>
              <a:rPr lang="es-ES" sz="1200" kern="1200" dirty="0">
                <a:solidFill>
                  <a:schemeClr val="tx1"/>
                </a:solidFill>
                <a:effectLst/>
                <a:latin typeface="Times New Roman" pitchFamily="18" charset="0"/>
                <a:ea typeface="+mn-ea"/>
                <a:cs typeface="+mn-cs"/>
              </a:rPr>
              <a:t>SFTP</a:t>
            </a:r>
          </a:p>
          <a:p>
            <a:pPr rtl="0"/>
            <a:r>
              <a:rPr lang="es-ES" sz="1200" kern="1200" dirty="0">
                <a:solidFill>
                  <a:schemeClr val="tx1"/>
                </a:solidFill>
                <a:effectLst/>
                <a:latin typeface="Times New Roman" pitchFamily="18" charset="0"/>
                <a:ea typeface="+mn-ea"/>
                <a:cs typeface="+mn-cs"/>
              </a:rPr>
              <a:t>o </a:t>
            </a:r>
          </a:p>
          <a:p>
            <a:pPr rtl="0"/>
            <a:r>
              <a:rPr lang="es-ES" sz="1200" kern="1200" dirty="0" err="1">
                <a:solidFill>
                  <a:schemeClr val="tx1"/>
                </a:solidFill>
                <a:effectLst/>
                <a:latin typeface="Times New Roman" pitchFamily="18" charset="0"/>
                <a:ea typeface="+mn-ea"/>
                <a:cs typeface="+mn-cs"/>
              </a:rPr>
              <a:t>Secure</a:t>
            </a:r>
            <a:r>
              <a:rPr lang="es-ES" sz="1200" kern="1200" dirty="0">
                <a:solidFill>
                  <a:schemeClr val="tx1"/>
                </a:solidFill>
                <a:effectLst/>
                <a:latin typeface="Times New Roman" pitchFamily="18" charset="0"/>
                <a:ea typeface="+mn-ea"/>
                <a:cs typeface="+mn-cs"/>
              </a:rPr>
              <a:t> Shell File Transfer </a:t>
            </a:r>
          </a:p>
          <a:p>
            <a:pPr rtl="0"/>
            <a:r>
              <a:rPr lang="es-ES" sz="1200" kern="1200" dirty="0" err="1">
                <a:solidFill>
                  <a:schemeClr val="tx1"/>
                </a:solidFill>
                <a:effectLst/>
                <a:latin typeface="Times New Roman" pitchFamily="18" charset="0"/>
                <a:ea typeface="+mn-ea"/>
                <a:cs typeface="+mn-cs"/>
              </a:rPr>
              <a:t>Protocol</a:t>
            </a:r>
            <a:endParaRPr lang="es-ES" sz="1200" kern="1200" dirty="0">
              <a:solidFill>
                <a:schemeClr val="tx1"/>
              </a:solidFill>
              <a:effectLst/>
              <a:latin typeface="Times New Roman" pitchFamily="18" charset="0"/>
              <a:ea typeface="+mn-ea"/>
              <a:cs typeface="+mn-cs"/>
            </a:endParaRPr>
          </a:p>
          <a:p>
            <a:pPr rtl="0"/>
            <a:r>
              <a:rPr lang="es-ES" sz="1200" kern="1200" dirty="0">
                <a:solidFill>
                  <a:schemeClr val="tx1"/>
                </a:solidFill>
                <a:effectLst/>
                <a:latin typeface="Times New Roman" pitchFamily="18" charset="0"/>
                <a:ea typeface="+mn-ea"/>
                <a:cs typeface="+mn-cs"/>
              </a:rPr>
              <a:t>)</a:t>
            </a:r>
          </a:p>
          <a:p>
            <a:pPr rtl="0"/>
            <a:r>
              <a:rPr lang="es-ES" sz="1200" kern="1200" dirty="0">
                <a:solidFill>
                  <a:schemeClr val="tx1"/>
                </a:solidFill>
                <a:effectLst/>
                <a:latin typeface="Times New Roman" pitchFamily="18" charset="0"/>
                <a:ea typeface="+mn-ea"/>
                <a:cs typeface="+mn-cs"/>
              </a:rPr>
              <a:t>para obtener mayor seguridad</a:t>
            </a:r>
          </a:p>
          <a:p>
            <a:pPr rtl="0"/>
            <a:r>
              <a:rPr lang="es-ES" sz="1200" kern="1200" dirty="0">
                <a:solidFill>
                  <a:schemeClr val="tx1"/>
                </a:solidFill>
                <a:effectLst/>
                <a:latin typeface="Times New Roman" pitchFamily="18" charset="0"/>
                <a:ea typeface="+mn-ea"/>
                <a:cs typeface="+mn-cs"/>
              </a:rPr>
              <a:t>operando en el puerto 22 y usando un único canal </a:t>
            </a:r>
          </a:p>
          <a:p>
            <a:pPr rtl="0"/>
            <a:r>
              <a:rPr lang="es-ES" sz="1200" kern="1200" dirty="0">
                <a:solidFill>
                  <a:schemeClr val="tx1"/>
                </a:solidFill>
                <a:effectLst/>
                <a:latin typeface="Times New Roman" pitchFamily="18" charset="0"/>
                <a:ea typeface="+mn-ea"/>
                <a:cs typeface="+mn-cs"/>
              </a:rPr>
              <a:t>para la comunicación (al contra</a:t>
            </a:r>
          </a:p>
          <a:p>
            <a:pPr rtl="0"/>
            <a:r>
              <a:rPr lang="es-ES" sz="1200" kern="1200" dirty="0">
                <a:solidFill>
                  <a:schemeClr val="tx1"/>
                </a:solidFill>
                <a:effectLst/>
                <a:latin typeface="Times New Roman" pitchFamily="18" charset="0"/>
                <a:ea typeface="+mn-ea"/>
                <a:cs typeface="+mn-cs"/>
              </a:rPr>
              <a:t>rio que el FTP, que usa dos)</a:t>
            </a:r>
          </a:p>
          <a:p>
            <a:pPr rtl="0"/>
            <a:r>
              <a:rPr lang="es-ES" sz="1200" kern="1200" dirty="0">
                <a:solidFill>
                  <a:schemeClr val="tx1"/>
                </a:solidFill>
                <a:effectLst/>
                <a:latin typeface="Times New Roman" pitchFamily="18" charset="0"/>
                <a:ea typeface="+mn-ea"/>
                <a:cs typeface="+mn-cs"/>
              </a:rPr>
              <a:t>, </a:t>
            </a:r>
          </a:p>
          <a:p>
            <a:pPr rtl="0"/>
            <a:r>
              <a:rPr lang="es-ES" sz="1200" kern="1200" dirty="0">
                <a:solidFill>
                  <a:schemeClr val="tx1"/>
                </a:solidFill>
                <a:effectLst/>
                <a:latin typeface="Times New Roman" pitchFamily="18" charset="0"/>
                <a:ea typeface="+mn-ea"/>
                <a:cs typeface="+mn-cs"/>
              </a:rPr>
              <a:t>o </a:t>
            </a:r>
          </a:p>
          <a:p>
            <a:pPr rtl="0"/>
            <a:r>
              <a:rPr lang="es-ES" sz="1200" kern="1200" dirty="0">
                <a:solidFill>
                  <a:schemeClr val="tx1"/>
                </a:solidFill>
                <a:effectLst/>
                <a:latin typeface="Times New Roman" pitchFamily="18" charset="0"/>
                <a:ea typeface="+mn-ea"/>
                <a:cs typeface="+mn-cs"/>
              </a:rPr>
              <a:t>utilizando </a:t>
            </a:r>
          </a:p>
          <a:p>
            <a:pPr rtl="0"/>
            <a:r>
              <a:rPr lang="es-ES" sz="1200" kern="1200" dirty="0">
                <a:solidFill>
                  <a:schemeClr val="tx1"/>
                </a:solidFill>
                <a:effectLst/>
                <a:latin typeface="Times New Roman" pitchFamily="18" charset="0"/>
                <a:ea typeface="+mn-ea"/>
                <a:cs typeface="+mn-cs"/>
              </a:rPr>
              <a:t>FTP</a:t>
            </a:r>
          </a:p>
          <a:p>
            <a:pPr rtl="0"/>
            <a:r>
              <a:rPr lang="es-ES" sz="1200" kern="1200" dirty="0">
                <a:solidFill>
                  <a:schemeClr val="tx1"/>
                </a:solidFill>
                <a:effectLst/>
                <a:latin typeface="Times New Roman" pitchFamily="18" charset="0"/>
                <a:ea typeface="+mn-ea"/>
                <a:cs typeface="+mn-cs"/>
              </a:rPr>
              <a:t>S</a:t>
            </a:r>
          </a:p>
          <a:p>
            <a:pPr rtl="0"/>
            <a:r>
              <a:rPr lang="es-ES" sz="1200" kern="1200" dirty="0">
                <a:solidFill>
                  <a:schemeClr val="tx1"/>
                </a:solidFill>
                <a:effectLst/>
                <a:latin typeface="Times New Roman" pitchFamily="18" charset="0"/>
                <a:ea typeface="+mn-ea"/>
                <a:cs typeface="+mn-cs"/>
              </a:rPr>
              <a:t>mediante el </a:t>
            </a:r>
          </a:p>
          <a:p>
            <a:pPr rtl="0"/>
            <a:r>
              <a:rPr lang="es-ES" sz="1200" kern="1200" dirty="0">
                <a:solidFill>
                  <a:schemeClr val="tx1"/>
                </a:solidFill>
                <a:effectLst/>
                <a:latin typeface="Times New Roman" pitchFamily="18" charset="0"/>
                <a:ea typeface="+mn-ea"/>
                <a:cs typeface="+mn-cs"/>
              </a:rPr>
              <a:t>establecimiento de conexiones </a:t>
            </a:r>
          </a:p>
          <a:p>
            <a:pPr rtl="0"/>
            <a:r>
              <a:rPr lang="es-ES" sz="1200" kern="1200" dirty="0">
                <a:solidFill>
                  <a:schemeClr val="tx1"/>
                </a:solidFill>
                <a:effectLst/>
                <a:latin typeface="Times New Roman" pitchFamily="18" charset="0"/>
                <a:ea typeface="+mn-ea"/>
                <a:cs typeface="+mn-cs"/>
              </a:rPr>
              <a:t>SSL</a:t>
            </a:r>
          </a:p>
          <a:p>
            <a:pPr rtl="0"/>
            <a:r>
              <a:rPr lang="es-ES" sz="1200" kern="1200" dirty="0">
                <a:solidFill>
                  <a:schemeClr val="tx1"/>
                </a:solidFill>
                <a:effectLst/>
                <a:latin typeface="Times New Roman" pitchFamily="18" charset="0"/>
                <a:ea typeface="+mn-ea"/>
                <a:cs typeface="+mn-cs"/>
              </a:rPr>
              <a:t>(</a:t>
            </a:r>
          </a:p>
          <a:p>
            <a:pPr rtl="0"/>
            <a:r>
              <a:rPr lang="es-ES" sz="1200" kern="1200" dirty="0" err="1">
                <a:solidFill>
                  <a:schemeClr val="tx1"/>
                </a:solidFill>
                <a:effectLst/>
                <a:latin typeface="Times New Roman" pitchFamily="18" charset="0"/>
                <a:ea typeface="+mn-ea"/>
                <a:cs typeface="+mn-cs"/>
              </a:rPr>
              <a:t>Secure</a:t>
            </a:r>
            <a:r>
              <a:rPr lang="es-ES" sz="1200" kern="1200" dirty="0">
                <a:solidFill>
                  <a:schemeClr val="tx1"/>
                </a:solidFill>
                <a:effectLst/>
                <a:latin typeface="Times New Roman" pitchFamily="18" charset="0"/>
                <a:ea typeface="+mn-ea"/>
                <a:cs typeface="+mn-cs"/>
              </a:rPr>
              <a:t> Socket </a:t>
            </a:r>
            <a:r>
              <a:rPr lang="es-ES" sz="1200" kern="1200" dirty="0" err="1">
                <a:solidFill>
                  <a:schemeClr val="tx1"/>
                </a:solidFill>
                <a:effectLst/>
                <a:latin typeface="Times New Roman" pitchFamily="18" charset="0"/>
                <a:ea typeface="+mn-ea"/>
                <a:cs typeface="+mn-cs"/>
              </a:rPr>
              <a:t>Layer</a:t>
            </a:r>
            <a:endParaRPr lang="es-ES" sz="1200" kern="1200" dirty="0">
              <a:solidFill>
                <a:schemeClr val="tx1"/>
              </a:solidFill>
              <a:effectLst/>
              <a:latin typeface="Times New Roman" pitchFamily="18" charset="0"/>
              <a:ea typeface="+mn-ea"/>
              <a:cs typeface="+mn-cs"/>
            </a:endParaRPr>
          </a:p>
          <a:p>
            <a:pPr rtl="0"/>
            <a:r>
              <a:rPr lang="es-ES" sz="1200" kern="1200" dirty="0">
                <a:solidFill>
                  <a:schemeClr val="tx1"/>
                </a:solidFill>
                <a:effectLst/>
                <a:latin typeface="Times New Roman" pitchFamily="18" charset="0"/>
                <a:ea typeface="+mn-ea"/>
                <a:cs typeface="+mn-cs"/>
              </a:rPr>
              <a:t>) </a:t>
            </a:r>
          </a:p>
          <a:p>
            <a:pPr rtl="0"/>
            <a:r>
              <a:rPr lang="es-ES" sz="1200" kern="1200" dirty="0">
                <a:solidFill>
                  <a:schemeClr val="tx1"/>
                </a:solidFill>
                <a:effectLst/>
                <a:latin typeface="Times New Roman" pitchFamily="18" charset="0"/>
                <a:ea typeface="+mn-ea"/>
                <a:cs typeface="+mn-cs"/>
              </a:rPr>
              <a:t>o </a:t>
            </a:r>
          </a:p>
          <a:p>
            <a:pPr rtl="0"/>
            <a:r>
              <a:rPr lang="es-ES" sz="1200" kern="1200" dirty="0">
                <a:solidFill>
                  <a:schemeClr val="tx1"/>
                </a:solidFill>
                <a:effectLst/>
                <a:latin typeface="Times New Roman" pitchFamily="18" charset="0"/>
                <a:ea typeface="+mn-ea"/>
                <a:cs typeface="+mn-cs"/>
              </a:rPr>
              <a:t>T</a:t>
            </a:r>
          </a:p>
          <a:p>
            <a:pPr rtl="0"/>
            <a:r>
              <a:rPr lang="es-ES" sz="1200" kern="1200" dirty="0">
                <a:solidFill>
                  <a:schemeClr val="tx1"/>
                </a:solidFill>
                <a:effectLst/>
                <a:latin typeface="Times New Roman" pitchFamily="18" charset="0"/>
                <a:ea typeface="+mn-ea"/>
                <a:cs typeface="+mn-cs"/>
              </a:rPr>
              <a:t>L</a:t>
            </a:r>
          </a:p>
          <a:p>
            <a:pPr rtl="0"/>
            <a:r>
              <a:rPr lang="es-ES" sz="1200" kern="1200" dirty="0">
                <a:solidFill>
                  <a:schemeClr val="tx1"/>
                </a:solidFill>
                <a:effectLst/>
                <a:latin typeface="Times New Roman" pitchFamily="18" charset="0"/>
                <a:ea typeface="+mn-ea"/>
                <a:cs typeface="+mn-cs"/>
              </a:rPr>
              <a:t>S</a:t>
            </a:r>
          </a:p>
          <a:p>
            <a:pPr rtl="0"/>
            <a:r>
              <a:rPr lang="es-ES" sz="1200" kern="1200" dirty="0">
                <a:solidFill>
                  <a:schemeClr val="tx1"/>
                </a:solidFill>
                <a:effectLst/>
                <a:latin typeface="Times New Roman" pitchFamily="18" charset="0"/>
                <a:ea typeface="+mn-ea"/>
                <a:cs typeface="+mn-cs"/>
              </a:rPr>
              <a:t>(Transfer La</a:t>
            </a:r>
          </a:p>
          <a:p>
            <a:pPr rtl="0"/>
            <a:r>
              <a:rPr lang="es-ES" sz="1200" kern="1200" dirty="0">
                <a:solidFill>
                  <a:schemeClr val="tx1"/>
                </a:solidFill>
                <a:effectLst/>
                <a:latin typeface="Times New Roman" pitchFamily="18" charset="0"/>
                <a:ea typeface="+mn-ea"/>
                <a:cs typeface="+mn-cs"/>
              </a:rPr>
              <a:t>y</a:t>
            </a:r>
          </a:p>
          <a:p>
            <a:pPr rtl="0"/>
            <a:r>
              <a:rPr lang="es-ES" sz="1200" kern="1200" dirty="0" err="1">
                <a:solidFill>
                  <a:schemeClr val="tx1"/>
                </a:solidFill>
                <a:effectLst/>
                <a:latin typeface="Times New Roman" pitchFamily="18" charset="0"/>
                <a:ea typeface="+mn-ea"/>
                <a:cs typeface="+mn-cs"/>
              </a:rPr>
              <a:t>er</a:t>
            </a:r>
            <a:r>
              <a:rPr lang="es-ES" sz="1200" kern="1200" dirty="0">
                <a:solidFill>
                  <a:schemeClr val="tx1"/>
                </a:solidFill>
                <a:effectLst/>
                <a:latin typeface="Times New Roman" pitchFamily="18" charset="0"/>
                <a:ea typeface="+mn-ea"/>
                <a:cs typeface="+mn-cs"/>
              </a:rPr>
              <a:t> Security)</a:t>
            </a:r>
          </a:p>
          <a:p>
            <a:pPr rtl="0"/>
            <a:r>
              <a:rPr lang="es-ES" sz="1200" kern="1200" dirty="0">
                <a:solidFill>
                  <a:schemeClr val="tx1"/>
                </a:solidFill>
                <a:effectLst/>
                <a:latin typeface="Times New Roman" pitchFamily="18" charset="0"/>
                <a:ea typeface="+mn-ea"/>
                <a:cs typeface="+mn-cs"/>
              </a:rPr>
              <a:t>de </a:t>
            </a:r>
          </a:p>
          <a:p>
            <a:pPr rtl="0"/>
            <a:r>
              <a:rPr lang="es-ES" sz="1200" kern="1200" dirty="0">
                <a:solidFill>
                  <a:schemeClr val="tx1"/>
                </a:solidFill>
                <a:effectLst/>
                <a:latin typeface="Times New Roman" pitchFamily="18" charset="0"/>
                <a:ea typeface="+mn-ea"/>
                <a:cs typeface="+mn-cs"/>
              </a:rPr>
              <a:t>forma explícita o implícita.</a:t>
            </a:r>
          </a:p>
          <a:p>
            <a:pPr rtl="0"/>
            <a:r>
              <a:rPr lang="es-ES" sz="1200" kern="1200" dirty="0">
                <a:solidFill>
                  <a:schemeClr val="tx1"/>
                </a:solidFill>
                <a:effectLst/>
                <a:latin typeface="Times New Roman" pitchFamily="18" charset="0"/>
                <a:ea typeface="+mn-ea"/>
                <a:cs typeface="+mn-cs"/>
              </a:rPr>
              <a:t>7.</a:t>
            </a:r>
          </a:p>
          <a:p>
            <a:pPr rtl="0"/>
            <a:r>
              <a:rPr lang="es-ES" sz="1200" kern="1200" dirty="0">
                <a:solidFill>
                  <a:schemeClr val="tx1"/>
                </a:solidFill>
                <a:effectLst/>
                <a:latin typeface="Times New Roman" pitchFamily="18" charset="0"/>
                <a:ea typeface="+mn-ea"/>
                <a:cs typeface="+mn-cs"/>
              </a:rPr>
              <a:t>La utilización conjunta</a:t>
            </a:r>
          </a:p>
          <a:p>
            <a:pPr rtl="0"/>
            <a:r>
              <a:rPr lang="es-ES" sz="1200" kern="1200" dirty="0">
                <a:solidFill>
                  <a:schemeClr val="tx1"/>
                </a:solidFill>
                <a:effectLst/>
                <a:latin typeface="Times New Roman" pitchFamily="18" charset="0"/>
                <a:ea typeface="+mn-ea"/>
                <a:cs typeface="+mn-cs"/>
              </a:rPr>
              <a:t>del protocolo FTP y SSL/TSL tiene dos modos de funcionamiento: </a:t>
            </a:r>
          </a:p>
          <a:p>
            <a:pPr rtl="0"/>
            <a:r>
              <a:rPr lang="es-ES" sz="1200" kern="1200" dirty="0">
                <a:solidFill>
                  <a:schemeClr val="tx1"/>
                </a:solidFill>
                <a:effectLst/>
                <a:latin typeface="Times New Roman" pitchFamily="18" charset="0"/>
                <a:ea typeface="+mn-ea"/>
                <a:cs typeface="+mn-cs"/>
              </a:rPr>
              <a:t>Explícito o FTPES</a:t>
            </a:r>
          </a:p>
          <a:p>
            <a:pPr rtl="0"/>
            <a:r>
              <a:rPr lang="es-ES" sz="1200" kern="1200" dirty="0">
                <a:solidFill>
                  <a:schemeClr val="tx1"/>
                </a:solidFill>
                <a:effectLst/>
                <a:latin typeface="Times New Roman" pitchFamily="18" charset="0"/>
                <a:ea typeface="+mn-ea"/>
                <a:cs typeface="+mn-cs"/>
              </a:rPr>
              <a:t>(el cliente se </a:t>
            </a:r>
          </a:p>
          <a:p>
            <a:pPr rtl="0"/>
            <a:r>
              <a:rPr lang="es-ES" sz="1200" kern="1200" dirty="0">
                <a:solidFill>
                  <a:schemeClr val="tx1"/>
                </a:solidFill>
                <a:effectLst/>
                <a:latin typeface="Times New Roman" pitchFamily="18" charset="0"/>
                <a:ea typeface="+mn-ea"/>
                <a:cs typeface="+mn-cs"/>
              </a:rPr>
              <a:t>conecta al</a:t>
            </a:r>
          </a:p>
          <a:p>
            <a:pPr rtl="0"/>
            <a:r>
              <a:rPr lang="es-ES" sz="1200" kern="1200" dirty="0">
                <a:solidFill>
                  <a:schemeClr val="tx1"/>
                </a:solidFill>
                <a:effectLst/>
                <a:latin typeface="Times New Roman" pitchFamily="18" charset="0"/>
                <a:ea typeface="+mn-ea"/>
                <a:cs typeface="+mn-cs"/>
              </a:rPr>
              <a:t>puerto habitual FTP (21) y explícitamente cambia a </a:t>
            </a:r>
          </a:p>
          <a:p>
            <a:pPr rtl="0"/>
            <a:r>
              <a:rPr lang="es-ES" sz="1200" kern="1200" dirty="0">
                <a:solidFill>
                  <a:schemeClr val="tx1"/>
                </a:solidFill>
                <a:effectLst/>
                <a:latin typeface="Times New Roman" pitchFamily="18" charset="0"/>
                <a:ea typeface="+mn-ea"/>
                <a:cs typeface="+mn-cs"/>
              </a:rPr>
              <a:t>un modo seguro utilizando TSL o SSL para transferir la información). </a:t>
            </a:r>
          </a:p>
          <a:p>
            <a:pPr rtl="0"/>
            <a:r>
              <a:rPr lang="es-ES" sz="1200" kern="1200" dirty="0">
                <a:solidFill>
                  <a:schemeClr val="tx1"/>
                </a:solidFill>
                <a:effectLst/>
                <a:latin typeface="Times New Roman" pitchFamily="18" charset="0"/>
                <a:ea typeface="+mn-ea"/>
                <a:cs typeface="+mn-cs"/>
              </a:rPr>
              <a:t>Implícito</a:t>
            </a:r>
          </a:p>
          <a:p>
            <a:pPr rtl="0"/>
            <a:r>
              <a:rPr lang="es-ES" sz="1200" kern="1200" dirty="0">
                <a:solidFill>
                  <a:schemeClr val="tx1"/>
                </a:solidFill>
                <a:effectLst/>
                <a:latin typeface="Times New Roman" pitchFamily="18" charset="0"/>
                <a:ea typeface="+mn-ea"/>
                <a:cs typeface="+mn-cs"/>
              </a:rPr>
              <a:t>o FTPS (el </a:t>
            </a:r>
          </a:p>
          <a:p>
            <a:pPr rtl="0"/>
            <a:r>
              <a:rPr lang="es-ES" sz="1200" kern="1200" dirty="0" err="1">
                <a:solidFill>
                  <a:schemeClr val="tx1"/>
                </a:solidFill>
                <a:effectLst/>
                <a:latin typeface="Times New Roman" pitchFamily="18" charset="0"/>
                <a:ea typeface="+mn-ea"/>
                <a:cs typeface="+mn-cs"/>
              </a:rPr>
              <a:t>clien</a:t>
            </a:r>
            <a:endParaRPr lang="es-ES" sz="1200" kern="1200" dirty="0">
              <a:solidFill>
                <a:schemeClr val="tx1"/>
              </a:solidFill>
              <a:effectLst/>
              <a:latin typeface="Times New Roman" pitchFamily="18" charset="0"/>
              <a:ea typeface="+mn-ea"/>
              <a:cs typeface="+mn-cs"/>
            </a:endParaRPr>
          </a:p>
          <a:p>
            <a:pPr rtl="0"/>
            <a:r>
              <a:rPr lang="es-ES" sz="1200" kern="1200" dirty="0">
                <a:solidFill>
                  <a:schemeClr val="tx1"/>
                </a:solidFill>
                <a:effectLst/>
                <a:latin typeface="Times New Roman" pitchFamily="18" charset="0"/>
                <a:ea typeface="+mn-ea"/>
                <a:cs typeface="+mn-cs"/>
              </a:rPr>
              <a:t>te asume el modo seguro con TSL o SSL desde el </a:t>
            </a:r>
          </a:p>
          <a:p>
            <a:pPr rtl="0"/>
            <a:r>
              <a:rPr lang="es-ES" sz="1200" kern="1200" dirty="0">
                <a:solidFill>
                  <a:schemeClr val="tx1"/>
                </a:solidFill>
                <a:effectLst/>
                <a:latin typeface="Times New Roman" pitchFamily="18" charset="0"/>
                <a:ea typeface="+mn-ea"/>
                <a:cs typeface="+mn-cs"/>
              </a:rPr>
              <a:t>inicio</a:t>
            </a:r>
          </a:p>
          <a:p>
            <a:pPr rtl="0"/>
            <a:r>
              <a:rPr lang="es-ES" sz="1200" kern="1200" dirty="0">
                <a:solidFill>
                  <a:schemeClr val="tx1"/>
                </a:solidFill>
                <a:effectLst/>
                <a:latin typeface="Times New Roman" pitchFamily="18" charset="0"/>
                <a:ea typeface="+mn-ea"/>
                <a:cs typeface="+mn-cs"/>
              </a:rPr>
              <a:t>de la conexión, antes de transferir </a:t>
            </a:r>
          </a:p>
          <a:p>
            <a:pPr rtl="0"/>
            <a:r>
              <a:rPr lang="es-ES" sz="1200" kern="1200" dirty="0">
                <a:solidFill>
                  <a:schemeClr val="tx1"/>
                </a:solidFill>
                <a:effectLst/>
                <a:latin typeface="Times New Roman" pitchFamily="18" charset="0"/>
                <a:ea typeface="+mn-ea"/>
                <a:cs typeface="+mn-cs"/>
              </a:rPr>
              <a:t>la información. Habitualmente se </a:t>
            </a:r>
          </a:p>
          <a:p>
            <a:pPr rtl="0"/>
            <a:r>
              <a:rPr lang="es-ES" sz="1200" kern="1200" dirty="0">
                <a:solidFill>
                  <a:schemeClr val="tx1"/>
                </a:solidFill>
                <a:effectLst/>
                <a:latin typeface="Times New Roman" pitchFamily="18" charset="0"/>
                <a:ea typeface="+mn-ea"/>
                <a:cs typeface="+mn-cs"/>
              </a:rPr>
              <a:t>utiliza</a:t>
            </a:r>
          </a:p>
          <a:p>
            <a:pPr rtl="0"/>
            <a:r>
              <a:rPr lang="es-ES" sz="1200" kern="1200" dirty="0">
                <a:solidFill>
                  <a:schemeClr val="tx1"/>
                </a:solidFill>
                <a:effectLst/>
                <a:latin typeface="Times New Roman" pitchFamily="18" charset="0"/>
                <a:ea typeface="+mn-ea"/>
                <a:cs typeface="+mn-cs"/>
              </a:rPr>
              <a:t>el puerto 990 en v</a:t>
            </a:r>
          </a:p>
          <a:p>
            <a:pPr rtl="0"/>
            <a:r>
              <a:rPr lang="es-ES" sz="1200" kern="1200" dirty="0" err="1">
                <a:solidFill>
                  <a:schemeClr val="tx1"/>
                </a:solidFill>
                <a:effectLst/>
                <a:latin typeface="Times New Roman" pitchFamily="18" charset="0"/>
                <a:ea typeface="+mn-ea"/>
                <a:cs typeface="+mn-cs"/>
              </a:rPr>
              <a:t>ez</a:t>
            </a:r>
            <a:endParaRPr lang="es-ES" sz="1200" kern="1200" dirty="0">
              <a:solidFill>
                <a:schemeClr val="tx1"/>
              </a:solidFill>
              <a:effectLst/>
              <a:latin typeface="Times New Roman" pitchFamily="18" charset="0"/>
              <a:ea typeface="+mn-ea"/>
              <a:cs typeface="+mn-cs"/>
            </a:endParaRPr>
          </a:p>
          <a:p>
            <a:pPr rtl="0"/>
            <a:r>
              <a:rPr lang="es-ES" sz="1200" kern="1200" dirty="0">
                <a:solidFill>
                  <a:schemeClr val="tx1"/>
                </a:solidFill>
                <a:effectLst/>
                <a:latin typeface="Times New Roman" pitchFamily="18" charset="0"/>
                <a:ea typeface="+mn-ea"/>
                <a:cs typeface="+mn-cs"/>
              </a:rPr>
              <a:t>del </a:t>
            </a:r>
          </a:p>
          <a:p>
            <a:pPr rtl="0"/>
            <a:r>
              <a:rPr lang="es-ES" sz="1200" kern="1200" dirty="0">
                <a:solidFill>
                  <a:schemeClr val="tx1"/>
                </a:solidFill>
                <a:effectLst/>
                <a:latin typeface="Times New Roman" pitchFamily="18" charset="0"/>
                <a:ea typeface="+mn-ea"/>
                <a:cs typeface="+mn-cs"/>
              </a:rPr>
              <a:t>habitual</a:t>
            </a:r>
          </a:p>
          <a:p>
            <a:pPr rtl="0"/>
            <a:r>
              <a:rPr lang="es-ES" sz="1200" kern="1200" dirty="0">
                <a:solidFill>
                  <a:schemeClr val="tx1"/>
                </a:solidFill>
                <a:effectLst/>
                <a:latin typeface="Times New Roman" pitchFamily="18" charset="0"/>
                <a:ea typeface="+mn-ea"/>
                <a:cs typeface="+mn-cs"/>
              </a:rPr>
              <a:t>puerto 21)</a:t>
            </a:r>
          </a:p>
          <a:p>
            <a:pPr rtl="0"/>
            <a:r>
              <a:rPr lang="es-ES" sz="1200" kern="1200" dirty="0">
                <a:solidFill>
                  <a:schemeClr val="tx1"/>
                </a:solidFill>
                <a:effectLst/>
                <a:latin typeface="Times New Roman" pitchFamily="18" charset="0"/>
                <a:ea typeface="+mn-ea"/>
                <a:cs typeface="+mn-cs"/>
              </a:rPr>
              <a:t>.</a:t>
            </a:r>
          </a:p>
          <a:p>
            <a:pPr rtl="0"/>
            <a:r>
              <a:rPr lang="es-ES" sz="1200" kern="1200" dirty="0">
                <a:solidFill>
                  <a:schemeClr val="tx1"/>
                </a:solidFill>
                <a:effectLst/>
                <a:latin typeface="Times New Roman" pitchFamily="18" charset="0"/>
                <a:ea typeface="+mn-ea"/>
                <a:cs typeface="+mn-cs"/>
              </a:rPr>
              <a:t>8.</a:t>
            </a:r>
          </a:p>
          <a:p>
            <a:pPr rtl="0"/>
            <a:r>
              <a:rPr lang="es-ES" sz="1200" kern="1200" dirty="0">
                <a:solidFill>
                  <a:schemeClr val="tx1"/>
                </a:solidFill>
                <a:effectLst/>
                <a:latin typeface="Times New Roman" pitchFamily="18" charset="0"/>
                <a:ea typeface="+mn-ea"/>
                <a:cs typeface="+mn-cs"/>
              </a:rPr>
              <a:t>El protocolo </a:t>
            </a:r>
          </a:p>
          <a:p>
            <a:pPr rtl="0"/>
            <a:r>
              <a:rPr lang="es-ES" sz="1200" kern="1200" dirty="0">
                <a:solidFill>
                  <a:schemeClr val="tx1"/>
                </a:solidFill>
                <a:effectLst/>
                <a:latin typeface="Times New Roman" pitchFamily="18" charset="0"/>
                <a:ea typeface="+mn-ea"/>
                <a:cs typeface="+mn-cs"/>
              </a:rPr>
              <a:t>TFTP</a:t>
            </a:r>
          </a:p>
          <a:p>
            <a:pPr rtl="0"/>
            <a:r>
              <a:rPr lang="es-ES" sz="1200" kern="1200" dirty="0">
                <a:solidFill>
                  <a:schemeClr val="tx1"/>
                </a:solidFill>
                <a:effectLst/>
                <a:latin typeface="Times New Roman" pitchFamily="18" charset="0"/>
                <a:ea typeface="+mn-ea"/>
                <a:cs typeface="+mn-cs"/>
              </a:rPr>
              <a:t>(</a:t>
            </a:r>
          </a:p>
          <a:p>
            <a:pPr rtl="0"/>
            <a:r>
              <a:rPr lang="es-ES" sz="1200" kern="1200" dirty="0">
                <a:solidFill>
                  <a:schemeClr val="tx1"/>
                </a:solidFill>
                <a:effectLst/>
                <a:latin typeface="Times New Roman" pitchFamily="18" charset="0"/>
                <a:ea typeface="+mn-ea"/>
                <a:cs typeface="+mn-cs"/>
              </a:rPr>
              <a:t>Trivial</a:t>
            </a:r>
          </a:p>
          <a:p>
            <a:pPr rtl="0"/>
            <a:r>
              <a:rPr lang="es-ES" sz="1200" kern="1200" dirty="0">
                <a:solidFill>
                  <a:schemeClr val="tx1"/>
                </a:solidFill>
                <a:effectLst/>
                <a:latin typeface="Times New Roman" pitchFamily="18" charset="0"/>
                <a:ea typeface="+mn-ea"/>
                <a:cs typeface="+mn-cs"/>
              </a:rPr>
              <a:t>F</a:t>
            </a:r>
          </a:p>
          <a:p>
            <a:pPr rtl="0"/>
            <a:r>
              <a:rPr lang="es-ES" sz="1200" kern="1200" dirty="0" err="1">
                <a:solidFill>
                  <a:schemeClr val="tx1"/>
                </a:solidFill>
                <a:effectLst/>
                <a:latin typeface="Times New Roman" pitchFamily="18" charset="0"/>
                <a:ea typeface="+mn-ea"/>
                <a:cs typeface="+mn-cs"/>
              </a:rPr>
              <a:t>ile</a:t>
            </a:r>
            <a:r>
              <a:rPr lang="es-ES" sz="1200" kern="1200" dirty="0">
                <a:solidFill>
                  <a:schemeClr val="tx1"/>
                </a:solidFill>
                <a:effectLst/>
                <a:latin typeface="Times New Roman" pitchFamily="18" charset="0"/>
                <a:ea typeface="+mn-ea"/>
                <a:cs typeface="+mn-cs"/>
              </a:rPr>
              <a:t> </a:t>
            </a:r>
          </a:p>
          <a:p>
            <a:pPr rtl="0"/>
            <a:r>
              <a:rPr lang="es-ES" sz="1200" kern="1200" dirty="0">
                <a:solidFill>
                  <a:schemeClr val="tx1"/>
                </a:solidFill>
                <a:effectLst/>
                <a:latin typeface="Times New Roman" pitchFamily="18" charset="0"/>
                <a:ea typeface="+mn-ea"/>
                <a:cs typeface="+mn-cs"/>
              </a:rPr>
              <a:t>T</a:t>
            </a:r>
          </a:p>
          <a:p>
            <a:pPr rtl="0"/>
            <a:r>
              <a:rPr lang="es-ES" sz="1200" kern="1200" dirty="0" err="1">
                <a:solidFill>
                  <a:schemeClr val="tx1"/>
                </a:solidFill>
                <a:effectLst/>
                <a:latin typeface="Times New Roman" pitchFamily="18" charset="0"/>
                <a:ea typeface="+mn-ea"/>
                <a:cs typeface="+mn-cs"/>
              </a:rPr>
              <a:t>ransfer</a:t>
            </a:r>
            <a:r>
              <a:rPr lang="es-ES" sz="1200" kern="1200" dirty="0">
                <a:solidFill>
                  <a:schemeClr val="tx1"/>
                </a:solidFill>
                <a:effectLst/>
                <a:latin typeface="Times New Roman" pitchFamily="18" charset="0"/>
                <a:ea typeface="+mn-ea"/>
                <a:cs typeface="+mn-cs"/>
              </a:rPr>
              <a:t> </a:t>
            </a:r>
          </a:p>
          <a:p>
            <a:pPr rtl="0"/>
            <a:r>
              <a:rPr lang="es-ES" sz="1200" kern="1200" dirty="0">
                <a:solidFill>
                  <a:schemeClr val="tx1"/>
                </a:solidFill>
                <a:effectLst/>
                <a:latin typeface="Times New Roman" pitchFamily="18" charset="0"/>
                <a:ea typeface="+mn-ea"/>
                <a:cs typeface="+mn-cs"/>
              </a:rPr>
              <a:t>P</a:t>
            </a:r>
          </a:p>
          <a:p>
            <a:pPr rtl="0"/>
            <a:r>
              <a:rPr lang="es-ES" sz="1200" kern="1200" dirty="0" err="1">
                <a:solidFill>
                  <a:schemeClr val="tx1"/>
                </a:solidFill>
                <a:effectLst/>
                <a:latin typeface="Times New Roman" pitchFamily="18" charset="0"/>
                <a:ea typeface="+mn-ea"/>
                <a:cs typeface="+mn-cs"/>
              </a:rPr>
              <a:t>rotocol</a:t>
            </a:r>
            <a:endParaRPr lang="es-ES" sz="1200" kern="1200" dirty="0">
              <a:solidFill>
                <a:schemeClr val="tx1"/>
              </a:solidFill>
              <a:effectLst/>
              <a:latin typeface="Times New Roman" pitchFamily="18" charset="0"/>
              <a:ea typeface="+mn-ea"/>
              <a:cs typeface="+mn-cs"/>
            </a:endParaRPr>
          </a:p>
          <a:p>
            <a:pPr rtl="0"/>
            <a:r>
              <a:rPr lang="es-ES" sz="1200" kern="1200" dirty="0">
                <a:solidFill>
                  <a:schemeClr val="tx1"/>
                </a:solidFill>
                <a:effectLst/>
                <a:latin typeface="Times New Roman" pitchFamily="18" charset="0"/>
                <a:ea typeface="+mn-ea"/>
                <a:cs typeface="+mn-cs"/>
              </a:rPr>
              <a:t>)</a:t>
            </a:r>
          </a:p>
          <a:p>
            <a:pPr rtl="0"/>
            <a:r>
              <a:rPr lang="es-ES" sz="1200" kern="1200" dirty="0">
                <a:solidFill>
                  <a:schemeClr val="tx1"/>
                </a:solidFill>
                <a:effectLst/>
                <a:latin typeface="Times New Roman" pitchFamily="18" charset="0"/>
                <a:ea typeface="+mn-ea"/>
                <a:cs typeface="+mn-cs"/>
              </a:rPr>
              <a:t>,</a:t>
            </a:r>
          </a:p>
          <a:p>
            <a:pPr rtl="0"/>
            <a:r>
              <a:rPr lang="es-ES" sz="1200" kern="1200" dirty="0">
                <a:solidFill>
                  <a:schemeClr val="tx1"/>
                </a:solidFill>
                <a:effectLst/>
                <a:latin typeface="Times New Roman" pitchFamily="18" charset="0"/>
                <a:ea typeface="+mn-ea"/>
                <a:cs typeface="+mn-cs"/>
              </a:rPr>
              <a:t>variante del protocolo FTP</a:t>
            </a:r>
          </a:p>
          <a:p>
            <a:pPr rtl="0"/>
            <a:r>
              <a:rPr lang="es-ES" sz="1200" kern="1200" dirty="0">
                <a:solidFill>
                  <a:schemeClr val="tx1"/>
                </a:solidFill>
                <a:effectLst/>
                <a:latin typeface="Times New Roman" pitchFamily="18" charset="0"/>
                <a:ea typeface="+mn-ea"/>
                <a:cs typeface="+mn-cs"/>
              </a:rPr>
              <a:t>pero mucho más </a:t>
            </a:r>
          </a:p>
          <a:p>
            <a:pPr rtl="0"/>
            <a:r>
              <a:rPr lang="es-ES" sz="1200" kern="1200" dirty="0">
                <a:solidFill>
                  <a:schemeClr val="tx1"/>
                </a:solidFill>
                <a:effectLst/>
                <a:latin typeface="Times New Roman" pitchFamily="18" charset="0"/>
                <a:ea typeface="+mn-ea"/>
                <a:cs typeface="+mn-cs"/>
              </a:rPr>
              <a:t>simplificado</a:t>
            </a:r>
          </a:p>
          <a:p>
            <a:pPr rtl="0"/>
            <a:r>
              <a:rPr lang="es-ES" sz="1200" kern="1200" dirty="0">
                <a:solidFill>
                  <a:schemeClr val="tx1"/>
                </a:solidFill>
                <a:effectLst/>
                <a:latin typeface="Times New Roman" pitchFamily="18" charset="0"/>
                <a:ea typeface="+mn-ea"/>
                <a:cs typeface="+mn-cs"/>
              </a:rPr>
              <a:t>, </a:t>
            </a:r>
          </a:p>
          <a:p>
            <a:pPr rtl="0"/>
            <a:r>
              <a:rPr lang="es-ES" sz="1200" kern="1200" dirty="0">
                <a:solidFill>
                  <a:schemeClr val="tx1"/>
                </a:solidFill>
                <a:effectLst/>
                <a:latin typeface="Times New Roman" pitchFamily="18" charset="0"/>
                <a:ea typeface="+mn-ea"/>
                <a:cs typeface="+mn-cs"/>
              </a:rPr>
              <a:t>prescinde de la conexión de control.</a:t>
            </a:r>
          </a:p>
          <a:p>
            <a:pPr rtl="0"/>
            <a:r>
              <a:rPr lang="es-ES" sz="1200" kern="1200" dirty="0">
                <a:solidFill>
                  <a:schemeClr val="tx1"/>
                </a:solidFill>
                <a:effectLst/>
                <a:latin typeface="Times New Roman" pitchFamily="18" charset="0"/>
                <a:ea typeface="+mn-ea"/>
                <a:cs typeface="+mn-cs"/>
              </a:rPr>
              <a:t>Es utiliza</a:t>
            </a:r>
          </a:p>
          <a:p>
            <a:pPr rtl="0"/>
            <a:r>
              <a:rPr lang="es-ES" sz="1200" kern="1200" dirty="0">
                <a:solidFill>
                  <a:schemeClr val="tx1"/>
                </a:solidFill>
                <a:effectLst/>
                <a:latin typeface="Times New Roman" pitchFamily="18" charset="0"/>
                <a:ea typeface="+mn-ea"/>
                <a:cs typeface="+mn-cs"/>
              </a:rPr>
              <a:t>do para instalaciones o arranque </a:t>
            </a:r>
          </a:p>
          <a:p>
            <a:pPr rtl="0"/>
            <a:r>
              <a:rPr lang="es-ES" sz="1200" kern="1200" dirty="0">
                <a:solidFill>
                  <a:schemeClr val="tx1"/>
                </a:solidFill>
                <a:effectLst/>
                <a:latin typeface="Times New Roman" pitchFamily="18" charset="0"/>
                <a:ea typeface="+mn-ea"/>
                <a:cs typeface="+mn-cs"/>
              </a:rPr>
              <a:t>d un sistema operativo mediante red, requiriéndose protocolos adicionales mediante discos </a:t>
            </a:r>
          </a:p>
          <a:p>
            <a:pPr rtl="0"/>
            <a:r>
              <a:rPr lang="es-ES" sz="1200" kern="1200" dirty="0">
                <a:solidFill>
                  <a:schemeClr val="tx1"/>
                </a:solidFill>
                <a:effectLst/>
                <a:latin typeface="Times New Roman" pitchFamily="18" charset="0"/>
                <a:ea typeface="+mn-ea"/>
                <a:cs typeface="+mn-cs"/>
              </a:rPr>
              <a:t>de arranque o tarjetas con soporte PXE</a:t>
            </a:r>
          </a:p>
          <a:p>
            <a:pPr rtl="0"/>
            <a:r>
              <a:rPr lang="es-ES" sz="1200" kern="1200" dirty="0">
                <a:solidFill>
                  <a:schemeClr val="tx1"/>
                </a:solidFill>
                <a:effectLst/>
                <a:latin typeface="Times New Roman" pitchFamily="18" charset="0"/>
                <a:ea typeface="+mn-ea"/>
                <a:cs typeface="+mn-cs"/>
              </a:rPr>
              <a:t>(</a:t>
            </a:r>
          </a:p>
          <a:p>
            <a:pPr rtl="0"/>
            <a:r>
              <a:rPr lang="es-ES" sz="1200" kern="1200" dirty="0" err="1">
                <a:solidFill>
                  <a:schemeClr val="tx1"/>
                </a:solidFill>
                <a:effectLst/>
                <a:latin typeface="Times New Roman" pitchFamily="18" charset="0"/>
                <a:ea typeface="+mn-ea"/>
                <a:cs typeface="+mn-cs"/>
              </a:rPr>
              <a:t>Preboot</a:t>
            </a:r>
            <a:r>
              <a:rPr lang="es-ES" sz="1200" kern="1200" dirty="0">
                <a:solidFill>
                  <a:schemeClr val="tx1"/>
                </a:solidFill>
                <a:effectLst/>
                <a:latin typeface="Times New Roman" pitchFamily="18" charset="0"/>
                <a:ea typeface="+mn-ea"/>
                <a:cs typeface="+mn-cs"/>
              </a:rPr>
              <a:t> </a:t>
            </a:r>
            <a:r>
              <a:rPr lang="es-ES" sz="1200" kern="1200" dirty="0" err="1">
                <a:solidFill>
                  <a:schemeClr val="tx1"/>
                </a:solidFill>
                <a:effectLst/>
                <a:latin typeface="Times New Roman" pitchFamily="18" charset="0"/>
                <a:ea typeface="+mn-ea"/>
                <a:cs typeface="+mn-cs"/>
              </a:rPr>
              <a:t>eXecution</a:t>
            </a:r>
            <a:r>
              <a:rPr lang="es-ES" sz="1200" kern="1200" dirty="0">
                <a:solidFill>
                  <a:schemeClr val="tx1"/>
                </a:solidFill>
                <a:effectLst/>
                <a:latin typeface="Times New Roman" pitchFamily="18" charset="0"/>
                <a:ea typeface="+mn-ea"/>
                <a:cs typeface="+mn-cs"/>
              </a:rPr>
              <a:t> </a:t>
            </a:r>
            <a:r>
              <a:rPr lang="es-ES" sz="1200" kern="1200" dirty="0" err="1">
                <a:solidFill>
                  <a:schemeClr val="tx1"/>
                </a:solidFill>
                <a:effectLst/>
                <a:latin typeface="Times New Roman" pitchFamily="18" charset="0"/>
                <a:ea typeface="+mn-ea"/>
                <a:cs typeface="+mn-cs"/>
              </a:rPr>
              <a:t>Environmet</a:t>
            </a:r>
            <a:r>
              <a:rPr lang="es-ES" sz="1200" kern="1200" dirty="0">
                <a:solidFill>
                  <a:schemeClr val="tx1"/>
                </a:solidFill>
                <a:effectLst/>
                <a:latin typeface="Times New Roman" pitchFamily="18" charset="0"/>
                <a:ea typeface="+mn-ea"/>
                <a:cs typeface="+mn-cs"/>
              </a:rPr>
              <a:t> o Entorno de </a:t>
            </a:r>
          </a:p>
          <a:p>
            <a:pPr rtl="0"/>
            <a:r>
              <a:rPr lang="es-ES" sz="1200" kern="1200" dirty="0">
                <a:solidFill>
                  <a:schemeClr val="tx1"/>
                </a:solidFill>
                <a:effectLst/>
                <a:latin typeface="Times New Roman" pitchFamily="18" charset="0"/>
                <a:ea typeface="+mn-ea"/>
                <a:cs typeface="+mn-cs"/>
              </a:rPr>
              <a:t>Ejecución de </a:t>
            </a:r>
            <a:r>
              <a:rPr lang="es-ES" sz="1200" kern="1200" dirty="0" err="1">
                <a:solidFill>
                  <a:schemeClr val="tx1"/>
                </a:solidFill>
                <a:effectLst/>
                <a:latin typeface="Times New Roman" pitchFamily="18" charset="0"/>
                <a:ea typeface="+mn-ea"/>
                <a:cs typeface="+mn-cs"/>
              </a:rPr>
              <a:t>Prearranque</a:t>
            </a:r>
            <a:endParaRPr lang="es-ES" sz="1200" kern="1200" dirty="0">
              <a:solidFill>
                <a:schemeClr val="tx1"/>
              </a:solidFill>
              <a:effectLst/>
              <a:latin typeface="Times New Roman" pitchFamily="18" charset="0"/>
              <a:ea typeface="+mn-ea"/>
              <a:cs typeface="+mn-cs"/>
            </a:endParaRPr>
          </a:p>
          <a:p>
            <a:pPr rtl="0"/>
            <a:r>
              <a:rPr lang="es-ES" sz="1200" kern="1200" dirty="0">
                <a:solidFill>
                  <a:schemeClr val="tx1"/>
                </a:solidFill>
                <a:effectLst/>
                <a:latin typeface="Times New Roman" pitchFamily="18" charset="0"/>
                <a:ea typeface="+mn-ea"/>
                <a:cs typeface="+mn-cs"/>
              </a:rPr>
              <a:t>)</a:t>
            </a:r>
          </a:p>
          <a:p>
            <a:pPr rtl="0"/>
            <a:r>
              <a:rPr lang="es-ES" sz="1200" kern="1200" dirty="0">
                <a:solidFill>
                  <a:schemeClr val="tx1"/>
                </a:solidFill>
                <a:effectLst/>
                <a:latin typeface="Times New Roman" pitchFamily="18" charset="0"/>
                <a:ea typeface="+mn-ea"/>
                <a:cs typeface="+mn-cs"/>
              </a:rPr>
              <a:t>.</a:t>
            </a:r>
          </a:p>
          <a:p>
            <a:br>
              <a:rPr lang="es-ES" sz="1200" b="0" i="0" kern="1200" dirty="0">
                <a:solidFill>
                  <a:schemeClr val="tx1"/>
                </a:solidFill>
                <a:effectLst/>
                <a:latin typeface="Times New Roman" pitchFamily="18" charset="0"/>
                <a:ea typeface="+mn-ea"/>
                <a:cs typeface="+mn-cs"/>
              </a:rPr>
            </a:br>
            <a:endParaRPr lang="es-ES" dirty="0"/>
          </a:p>
        </p:txBody>
      </p:sp>
      <p:sp>
        <p:nvSpPr>
          <p:cNvPr id="4" name="Marcador de número de diapositiva 3"/>
          <p:cNvSpPr>
            <a:spLocks noGrp="1"/>
          </p:cNvSpPr>
          <p:nvPr>
            <p:ph type="sldNum" sz="quarter" idx="10"/>
          </p:nvPr>
        </p:nvSpPr>
        <p:spPr/>
        <p:txBody>
          <a:bodyPr/>
          <a:lstStyle/>
          <a:p>
            <a:pPr>
              <a:defRPr/>
            </a:pPr>
            <a:fld id="{5C1E2392-E56B-461D-9EC4-A70F47F33707}" type="slidenum">
              <a:rPr lang="es-ES_tradnl" smtClean="0"/>
              <a:pPr>
                <a:defRPr/>
              </a:pPr>
              <a:t>38</a:t>
            </a:fld>
            <a:endParaRPr lang="es-ES_tradnl"/>
          </a:p>
        </p:txBody>
      </p:sp>
    </p:spTree>
    <p:extLst>
      <p:ext uri="{BB962C8B-B14F-4D97-AF65-F5344CB8AC3E}">
        <p14:creationId xmlns:p14="http://schemas.microsoft.com/office/powerpoint/2010/main" val="16869281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rtl="0"/>
            <a:r>
              <a:rPr lang="es-ES" sz="1200" b="0" i="0" kern="1200" dirty="0">
                <a:solidFill>
                  <a:schemeClr val="tx1"/>
                </a:solidFill>
                <a:effectLst/>
                <a:latin typeface="Times New Roman" pitchFamily="18" charset="0"/>
                <a:ea typeface="+mn-ea"/>
                <a:cs typeface="+mn-cs"/>
              </a:rPr>
              <a:t>El protocolo TFTP (Trivial File Transfer </a:t>
            </a:r>
            <a:r>
              <a:rPr lang="es-ES" sz="1200" b="0" i="0" kern="1200" dirty="0" err="1">
                <a:solidFill>
                  <a:schemeClr val="tx1"/>
                </a:solidFill>
                <a:effectLst/>
                <a:latin typeface="Times New Roman" pitchFamily="18" charset="0"/>
                <a:ea typeface="+mn-ea"/>
                <a:cs typeface="+mn-cs"/>
              </a:rPr>
              <a:t>Protocol</a:t>
            </a:r>
            <a:r>
              <a:rPr lang="es-ES" sz="1200" b="0" i="0" kern="1200" dirty="0">
                <a:solidFill>
                  <a:schemeClr val="tx1"/>
                </a:solidFill>
                <a:effectLst/>
                <a:latin typeface="Times New Roman" pitchFamily="18" charset="0"/>
                <a:ea typeface="+mn-ea"/>
                <a:cs typeface="+mn-cs"/>
              </a:rPr>
              <a:t> ), variante del protocolo FTP</a:t>
            </a:r>
          </a:p>
          <a:p>
            <a:pPr rtl="0"/>
            <a:r>
              <a:rPr lang="es-ES" sz="1200" b="0" i="0" kern="1200" dirty="0">
                <a:solidFill>
                  <a:schemeClr val="tx1"/>
                </a:solidFill>
                <a:effectLst/>
                <a:latin typeface="Times New Roman" pitchFamily="18" charset="0"/>
                <a:ea typeface="+mn-ea"/>
                <a:cs typeface="+mn-cs"/>
              </a:rPr>
              <a:t>pero mucho más  simplificado, prescinde de la conexión de control. </a:t>
            </a:r>
          </a:p>
          <a:p>
            <a:pPr rtl="0"/>
            <a:r>
              <a:rPr lang="es-ES" sz="1200" b="0" i="0" kern="1200" dirty="0">
                <a:solidFill>
                  <a:schemeClr val="tx1"/>
                </a:solidFill>
                <a:effectLst/>
                <a:latin typeface="Times New Roman" pitchFamily="18" charset="0"/>
                <a:ea typeface="+mn-ea"/>
                <a:cs typeface="+mn-cs"/>
              </a:rPr>
              <a:t>Es utilizado para instalaciones o arranque de un sistema operativo mediante red, requiriéndose protocolos adicionales mediante discos de arranque o tarjetas con soporte PXE(</a:t>
            </a:r>
            <a:r>
              <a:rPr lang="es-ES" sz="1200" b="0" i="0" kern="1200" dirty="0" err="1">
                <a:solidFill>
                  <a:schemeClr val="tx1"/>
                </a:solidFill>
                <a:effectLst/>
                <a:latin typeface="Times New Roman" pitchFamily="18" charset="0"/>
                <a:ea typeface="+mn-ea"/>
                <a:cs typeface="+mn-cs"/>
              </a:rPr>
              <a:t>Preboot</a:t>
            </a:r>
            <a:r>
              <a:rPr lang="es-ES" sz="1200" b="0" i="0" kern="1200" dirty="0">
                <a:solidFill>
                  <a:schemeClr val="tx1"/>
                </a:solidFill>
                <a:effectLst/>
                <a:latin typeface="Times New Roman" pitchFamily="18" charset="0"/>
                <a:ea typeface="+mn-ea"/>
                <a:cs typeface="+mn-cs"/>
              </a:rPr>
              <a:t> </a:t>
            </a:r>
            <a:r>
              <a:rPr lang="es-ES" sz="1200" b="0" i="0" kern="1200" dirty="0" err="1">
                <a:solidFill>
                  <a:schemeClr val="tx1"/>
                </a:solidFill>
                <a:effectLst/>
                <a:latin typeface="Times New Roman" pitchFamily="18" charset="0"/>
                <a:ea typeface="+mn-ea"/>
                <a:cs typeface="+mn-cs"/>
              </a:rPr>
              <a:t>eXecution</a:t>
            </a:r>
            <a:r>
              <a:rPr lang="es-ES" sz="1200" b="0" i="0" kern="1200" dirty="0">
                <a:solidFill>
                  <a:schemeClr val="tx1"/>
                </a:solidFill>
                <a:effectLst/>
                <a:latin typeface="Times New Roman" pitchFamily="18" charset="0"/>
                <a:ea typeface="+mn-ea"/>
                <a:cs typeface="+mn-cs"/>
              </a:rPr>
              <a:t> </a:t>
            </a:r>
            <a:r>
              <a:rPr lang="es-ES" sz="1200" b="0" i="0" kern="1200" dirty="0" err="1">
                <a:solidFill>
                  <a:schemeClr val="tx1"/>
                </a:solidFill>
                <a:effectLst/>
                <a:latin typeface="Times New Roman" pitchFamily="18" charset="0"/>
                <a:ea typeface="+mn-ea"/>
                <a:cs typeface="+mn-cs"/>
              </a:rPr>
              <a:t>Environmet</a:t>
            </a:r>
            <a:r>
              <a:rPr lang="es-ES" sz="1200" b="0" i="0" kern="1200" dirty="0">
                <a:solidFill>
                  <a:schemeClr val="tx1"/>
                </a:solidFill>
                <a:effectLst/>
                <a:latin typeface="Times New Roman" pitchFamily="18" charset="0"/>
                <a:ea typeface="+mn-ea"/>
                <a:cs typeface="+mn-cs"/>
              </a:rPr>
              <a:t> o Entorno de </a:t>
            </a:r>
          </a:p>
          <a:p>
            <a:pPr rtl="0"/>
            <a:r>
              <a:rPr lang="es-ES" sz="1200" b="0" i="0" kern="1200" dirty="0">
                <a:solidFill>
                  <a:schemeClr val="tx1"/>
                </a:solidFill>
                <a:effectLst/>
                <a:latin typeface="Times New Roman" pitchFamily="18" charset="0"/>
                <a:ea typeface="+mn-ea"/>
                <a:cs typeface="+mn-cs"/>
              </a:rPr>
              <a:t>Ejecución de </a:t>
            </a:r>
            <a:r>
              <a:rPr lang="es-ES" sz="1200" b="0" i="0" kern="1200" dirty="0" err="1">
                <a:solidFill>
                  <a:schemeClr val="tx1"/>
                </a:solidFill>
                <a:effectLst/>
                <a:latin typeface="Times New Roman" pitchFamily="18" charset="0"/>
                <a:ea typeface="+mn-ea"/>
                <a:cs typeface="+mn-cs"/>
              </a:rPr>
              <a:t>Prearranque</a:t>
            </a:r>
            <a:r>
              <a:rPr lang="es-ES" sz="1200" b="0" i="0" kern="1200" dirty="0">
                <a:solidFill>
                  <a:schemeClr val="tx1"/>
                </a:solidFill>
                <a:effectLst/>
                <a:latin typeface="Times New Roman" pitchFamily="18" charset="0"/>
                <a:ea typeface="+mn-ea"/>
                <a:cs typeface="+mn-cs"/>
              </a:rPr>
              <a:t>).</a:t>
            </a:r>
          </a:p>
          <a:p>
            <a:br>
              <a:rPr lang="es-ES" sz="1200" b="0" i="0" kern="1200" dirty="0">
                <a:solidFill>
                  <a:schemeClr val="tx1"/>
                </a:solidFill>
                <a:effectLst/>
                <a:latin typeface="Times New Roman" pitchFamily="18" charset="0"/>
                <a:ea typeface="+mn-ea"/>
                <a:cs typeface="+mn-cs"/>
              </a:rPr>
            </a:br>
            <a:endParaRPr lang="es-ES" dirty="0"/>
          </a:p>
        </p:txBody>
      </p:sp>
      <p:sp>
        <p:nvSpPr>
          <p:cNvPr id="4" name="Marcador de número de diapositiva 3"/>
          <p:cNvSpPr>
            <a:spLocks noGrp="1"/>
          </p:cNvSpPr>
          <p:nvPr>
            <p:ph type="sldNum" sz="quarter" idx="10"/>
          </p:nvPr>
        </p:nvSpPr>
        <p:spPr/>
        <p:txBody>
          <a:bodyPr/>
          <a:lstStyle/>
          <a:p>
            <a:pPr>
              <a:defRPr/>
            </a:pPr>
            <a:fld id="{5C1E2392-E56B-461D-9EC4-A70F47F33707}" type="slidenum">
              <a:rPr lang="es-ES_tradnl" smtClean="0"/>
              <a:pPr>
                <a:defRPr/>
              </a:pPr>
              <a:t>40</a:t>
            </a:fld>
            <a:endParaRPr lang="es-ES_tradnl"/>
          </a:p>
        </p:txBody>
      </p:sp>
    </p:spTree>
    <p:extLst>
      <p:ext uri="{BB962C8B-B14F-4D97-AF65-F5344CB8AC3E}">
        <p14:creationId xmlns:p14="http://schemas.microsoft.com/office/powerpoint/2010/main" val="2766760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rtl="0"/>
            <a:endParaRPr lang="es-ES" sz="1200" kern="1200" dirty="0">
              <a:solidFill>
                <a:schemeClr val="tx1"/>
              </a:solidFill>
              <a:effectLst/>
              <a:latin typeface="Times New Roman" pitchFamily="18" charset="0"/>
              <a:ea typeface="+mn-ea"/>
              <a:cs typeface="+mn-cs"/>
            </a:endParaRPr>
          </a:p>
          <a:p>
            <a:pPr rtl="0"/>
            <a:endParaRPr lang="es-ES" sz="1200" kern="1200" dirty="0">
              <a:solidFill>
                <a:schemeClr val="tx1"/>
              </a:solidFill>
              <a:effectLst/>
              <a:latin typeface="Times New Roman" pitchFamily="18" charset="0"/>
              <a:ea typeface="+mn-ea"/>
              <a:cs typeface="+mn-cs"/>
            </a:endParaRPr>
          </a:p>
          <a:p>
            <a:pPr rtl="0"/>
            <a:r>
              <a:rPr lang="es-ES" sz="1200" kern="1200" dirty="0">
                <a:solidFill>
                  <a:schemeClr val="tx1"/>
                </a:solidFill>
                <a:effectLst/>
                <a:latin typeface="Times New Roman" pitchFamily="18" charset="0"/>
                <a:ea typeface="+mn-ea"/>
                <a:cs typeface="+mn-cs"/>
              </a:rPr>
              <a:t>Al ser un servicio no seguro, suele utilizarse para la lectura de información, empleándose otros servicios de acceso remoto como SSH (protocolo SFTP o </a:t>
            </a:r>
          </a:p>
          <a:p>
            <a:pPr rtl="0"/>
            <a:r>
              <a:rPr lang="es-ES" sz="1200" kern="1200" dirty="0" err="1">
                <a:solidFill>
                  <a:schemeClr val="tx1"/>
                </a:solidFill>
                <a:effectLst/>
                <a:latin typeface="Times New Roman" pitchFamily="18" charset="0"/>
                <a:ea typeface="+mn-ea"/>
                <a:cs typeface="+mn-cs"/>
              </a:rPr>
              <a:t>Secure</a:t>
            </a:r>
            <a:r>
              <a:rPr lang="es-ES" sz="1200" kern="1200" dirty="0">
                <a:solidFill>
                  <a:schemeClr val="tx1"/>
                </a:solidFill>
                <a:effectLst/>
                <a:latin typeface="Times New Roman" pitchFamily="18" charset="0"/>
                <a:ea typeface="+mn-ea"/>
                <a:cs typeface="+mn-cs"/>
              </a:rPr>
              <a:t> Shell File Transfer </a:t>
            </a:r>
            <a:r>
              <a:rPr lang="es-ES" sz="1200" kern="1200" dirty="0" err="1">
                <a:solidFill>
                  <a:schemeClr val="tx1"/>
                </a:solidFill>
                <a:effectLst/>
                <a:latin typeface="Times New Roman" pitchFamily="18" charset="0"/>
                <a:ea typeface="+mn-ea"/>
                <a:cs typeface="+mn-cs"/>
              </a:rPr>
              <a:t>Protocol</a:t>
            </a:r>
            <a:r>
              <a:rPr lang="es-ES" sz="1200" kern="1200" dirty="0">
                <a:solidFill>
                  <a:schemeClr val="tx1"/>
                </a:solidFill>
                <a:effectLst/>
                <a:latin typeface="Times New Roman" pitchFamily="18" charset="0"/>
                <a:ea typeface="+mn-ea"/>
                <a:cs typeface="+mn-cs"/>
              </a:rPr>
              <a:t>) para obtener mayor seguridad</a:t>
            </a:r>
          </a:p>
          <a:p>
            <a:pPr rtl="0"/>
            <a:r>
              <a:rPr lang="es-ES" sz="1200" kern="1200" dirty="0">
                <a:solidFill>
                  <a:schemeClr val="tx1"/>
                </a:solidFill>
                <a:effectLst/>
                <a:latin typeface="Times New Roman" pitchFamily="18" charset="0"/>
                <a:ea typeface="+mn-ea"/>
                <a:cs typeface="+mn-cs"/>
              </a:rPr>
              <a:t>operando en el puerto 22 y usando un único canal para la comunicación (al </a:t>
            </a:r>
            <a:r>
              <a:rPr lang="es-ES" sz="1200" kern="1200" dirty="0" err="1">
                <a:solidFill>
                  <a:schemeClr val="tx1"/>
                </a:solidFill>
                <a:effectLst/>
                <a:latin typeface="Times New Roman" pitchFamily="18" charset="0"/>
                <a:ea typeface="+mn-ea"/>
                <a:cs typeface="+mn-cs"/>
              </a:rPr>
              <a:t>encontrario</a:t>
            </a:r>
            <a:r>
              <a:rPr lang="es-ES" sz="1200" kern="1200" dirty="0">
                <a:solidFill>
                  <a:schemeClr val="tx1"/>
                </a:solidFill>
                <a:effectLst/>
                <a:latin typeface="Times New Roman" pitchFamily="18" charset="0"/>
                <a:ea typeface="+mn-ea"/>
                <a:cs typeface="+mn-cs"/>
              </a:rPr>
              <a:t> que el FTP, que usa dos), o utilizando STPS mediante el establecimiento de conexiones SSL (</a:t>
            </a:r>
            <a:r>
              <a:rPr lang="es-ES" sz="1200" kern="1200" dirty="0" err="1">
                <a:solidFill>
                  <a:schemeClr val="tx1"/>
                </a:solidFill>
                <a:effectLst/>
                <a:latin typeface="Times New Roman" pitchFamily="18" charset="0"/>
                <a:ea typeface="+mn-ea"/>
                <a:cs typeface="+mn-cs"/>
              </a:rPr>
              <a:t>Secure</a:t>
            </a:r>
            <a:r>
              <a:rPr lang="es-ES" sz="1200" kern="1200" dirty="0">
                <a:solidFill>
                  <a:schemeClr val="tx1"/>
                </a:solidFill>
                <a:effectLst/>
                <a:latin typeface="Times New Roman" pitchFamily="18" charset="0"/>
                <a:ea typeface="+mn-ea"/>
                <a:cs typeface="+mn-cs"/>
              </a:rPr>
              <a:t> Socket </a:t>
            </a:r>
            <a:r>
              <a:rPr lang="es-ES" sz="1200" kern="1200" dirty="0" err="1">
                <a:solidFill>
                  <a:schemeClr val="tx1"/>
                </a:solidFill>
                <a:effectLst/>
                <a:latin typeface="Times New Roman" pitchFamily="18" charset="0"/>
                <a:ea typeface="+mn-ea"/>
                <a:cs typeface="+mn-cs"/>
              </a:rPr>
              <a:t>Layer</a:t>
            </a:r>
            <a:r>
              <a:rPr lang="es-ES" sz="1200" kern="1200" dirty="0">
                <a:solidFill>
                  <a:schemeClr val="tx1"/>
                </a:solidFill>
                <a:effectLst/>
                <a:latin typeface="Times New Roman" pitchFamily="18" charset="0"/>
                <a:ea typeface="+mn-ea"/>
                <a:cs typeface="+mn-cs"/>
              </a:rPr>
              <a:t>) o TLS (Transfer </a:t>
            </a:r>
            <a:r>
              <a:rPr lang="es-ES" sz="1200" kern="1200" dirty="0" err="1">
                <a:solidFill>
                  <a:schemeClr val="tx1"/>
                </a:solidFill>
                <a:effectLst/>
                <a:latin typeface="Times New Roman" pitchFamily="18" charset="0"/>
                <a:ea typeface="+mn-ea"/>
                <a:cs typeface="+mn-cs"/>
              </a:rPr>
              <a:t>Layer</a:t>
            </a:r>
            <a:r>
              <a:rPr lang="es-ES" sz="1200" kern="1200" dirty="0">
                <a:solidFill>
                  <a:schemeClr val="tx1"/>
                </a:solidFill>
                <a:effectLst/>
                <a:latin typeface="Times New Roman" pitchFamily="18" charset="0"/>
                <a:ea typeface="+mn-ea"/>
                <a:cs typeface="+mn-cs"/>
              </a:rPr>
              <a:t> Security)de forma explícita o implícita.</a:t>
            </a:r>
          </a:p>
          <a:p>
            <a:pPr rtl="0"/>
            <a:r>
              <a:rPr lang="es-ES" sz="1200" kern="1200" dirty="0">
                <a:solidFill>
                  <a:schemeClr val="tx1"/>
                </a:solidFill>
                <a:effectLst/>
                <a:latin typeface="Times New Roman" pitchFamily="18" charset="0"/>
                <a:ea typeface="+mn-ea"/>
                <a:cs typeface="+mn-cs"/>
              </a:rPr>
              <a:t>La utilización conjunta del protocolo FTP y  SSL/TSL tiene dos modos de funcionamiento: Explícito o FTPES (el cliente se conecta al puerto habitual FTP (21) y explícitamente cambia a un modo seguro utilizando TSL o SSL para transferir la información). Implícito o FTPS (el cliente asume el modo seguro con TSL o SSL desde el inicio de la conexión, antes de transferir la información. Habitualmente se utiliza el puerto 990 en vez del habitual puerto 21.</a:t>
            </a:r>
          </a:p>
          <a:p>
            <a:r>
              <a:rPr lang="es-ES" sz="1200" b="0" i="0" kern="1200" dirty="0">
                <a:solidFill>
                  <a:schemeClr val="tx1"/>
                </a:solidFill>
                <a:effectLst/>
                <a:latin typeface="Times New Roman" pitchFamily="18" charset="0"/>
                <a:ea typeface="+mn-ea"/>
                <a:cs typeface="+mn-cs"/>
              </a:rPr>
              <a:t>FTP, SFTP, FTPS, HTTPS, AS2… la variedad de opciones que existen para transferir archivos puede hacer difícil encontrar una respuesta a la pregunta que realmente importa: ¿Cuál es la forma de proteger los datos de su compañía durante una transferencia? Este posteo es una introducción a las diferencias entre los protocolos más populares como FTP, SFTP y FTPS y cuál es la mejor elección para asegurar sus transferencias de archivos.</a:t>
            </a:r>
          </a:p>
          <a:p>
            <a:r>
              <a:rPr lang="es-ES" sz="1200" b="1" i="0" kern="1200" dirty="0">
                <a:solidFill>
                  <a:schemeClr val="tx1"/>
                </a:solidFill>
                <a:effectLst/>
                <a:latin typeface="Times New Roman" pitchFamily="18" charset="0"/>
                <a:ea typeface="+mn-ea"/>
                <a:cs typeface="+mn-cs"/>
              </a:rPr>
              <a:t>¿Puedo usar solo FTP?</a:t>
            </a:r>
          </a:p>
          <a:p>
            <a:r>
              <a:rPr lang="es-ES" sz="1200" b="0" i="0" kern="1200" dirty="0">
                <a:solidFill>
                  <a:schemeClr val="tx1"/>
                </a:solidFill>
                <a:effectLst/>
                <a:latin typeface="Times New Roman" pitchFamily="18" charset="0"/>
                <a:ea typeface="+mn-ea"/>
                <a:cs typeface="+mn-cs"/>
              </a:rPr>
              <a:t>FTP es un método popular de transferencias de archivos que está vigente desde hace mucho más tiempo que la www, y que no se modificado demasiado desde su creación. En ese entonces, se asumía que la actividad en internet no era maliciosa, de modo que el FTP no fue creado con las funcionalidad para lidiar con las amenazas de seguridad informática a las que nos enfrentamos actualmente.</a:t>
            </a:r>
          </a:p>
          <a:p>
            <a:r>
              <a:rPr lang="es-ES" sz="1200" b="0" i="0" kern="1200" dirty="0">
                <a:solidFill>
                  <a:schemeClr val="tx1"/>
                </a:solidFill>
                <a:effectLst/>
                <a:latin typeface="Times New Roman" pitchFamily="18" charset="0"/>
                <a:ea typeface="+mn-ea"/>
                <a:cs typeface="+mn-cs"/>
              </a:rPr>
              <a:t>Los intercambios de datos en FTP utilizan dos canales separados conocidos como el canal de comando y el canal de datos. Con FTP, ambos canales no están encriptados, lo que hace que cualquier dato enviado a través de estos canales sea vulnerable para ser interceptado y leído.</a:t>
            </a:r>
          </a:p>
          <a:p>
            <a:r>
              <a:rPr lang="es-ES" sz="1200" b="0" i="0" kern="1200" dirty="0">
                <a:solidFill>
                  <a:schemeClr val="tx1"/>
                </a:solidFill>
                <a:effectLst/>
                <a:latin typeface="Times New Roman" pitchFamily="18" charset="0"/>
                <a:ea typeface="+mn-ea"/>
                <a:cs typeface="+mn-cs"/>
              </a:rPr>
              <a:t>Incluso si usted está dispuesto a asumir el riesgo de un ataque, las regulaciones de la industria como PCI DSS, HIPAA, entre otras, requieren que las transferencias de datos estén encriptadas. Desafortunadamente, más allá de que escala los riesgos de seguridad y aumenta los altos costos dados por el incumplimiento normativo, FTP continúa aumentando su popularidad.</a:t>
            </a:r>
          </a:p>
          <a:p>
            <a:r>
              <a:rPr lang="es-ES" sz="1200" b="0" i="0" kern="1200" dirty="0">
                <a:solidFill>
                  <a:schemeClr val="tx1"/>
                </a:solidFill>
                <a:effectLst/>
                <a:latin typeface="Times New Roman" pitchFamily="18" charset="0"/>
                <a:ea typeface="+mn-ea"/>
                <a:cs typeface="+mn-cs"/>
              </a:rPr>
              <a:t>Le recomendamos que evite los protocolos básicos de FTP y elija una opción más segura.</a:t>
            </a:r>
          </a:p>
          <a:p>
            <a:r>
              <a:rPr lang="es-ES" sz="1200" b="1" i="0" kern="1200" dirty="0">
                <a:solidFill>
                  <a:schemeClr val="tx1"/>
                </a:solidFill>
                <a:effectLst/>
                <a:latin typeface="Times New Roman" pitchFamily="18" charset="0"/>
                <a:ea typeface="+mn-ea"/>
                <a:cs typeface="+mn-cs"/>
              </a:rPr>
              <a:t>¿Qué es FTPS?</a:t>
            </a:r>
          </a:p>
          <a:p>
            <a:r>
              <a:rPr lang="es-ES" sz="1200" b="0" i="0" kern="1200" dirty="0">
                <a:solidFill>
                  <a:schemeClr val="tx1"/>
                </a:solidFill>
                <a:effectLst/>
                <a:latin typeface="Times New Roman" pitchFamily="18" charset="0"/>
                <a:ea typeface="+mn-ea"/>
                <a:cs typeface="+mn-cs"/>
              </a:rPr>
              <a:t>En la década del '90 las preocupaciones sobre la seguridad en internet comenzaron a crecer. En respuesta, Netscape creó el protocolo </a:t>
            </a:r>
            <a:r>
              <a:rPr lang="es-ES" sz="1200" b="0" i="0" kern="1200" dirty="0" err="1">
                <a:solidFill>
                  <a:schemeClr val="tx1"/>
                </a:solidFill>
                <a:effectLst/>
                <a:latin typeface="Times New Roman" pitchFamily="18" charset="0"/>
                <a:ea typeface="+mn-ea"/>
                <a:cs typeface="+mn-cs"/>
              </a:rPr>
              <a:t>Secure</a:t>
            </a:r>
            <a:r>
              <a:rPr lang="es-ES" sz="1200" b="0" i="0" kern="1200" dirty="0">
                <a:solidFill>
                  <a:schemeClr val="tx1"/>
                </a:solidFill>
                <a:effectLst/>
                <a:latin typeface="Times New Roman" pitchFamily="18" charset="0"/>
                <a:ea typeface="+mn-ea"/>
                <a:cs typeface="+mn-cs"/>
              </a:rPr>
              <a:t> Sockets </a:t>
            </a:r>
            <a:r>
              <a:rPr lang="es-ES" sz="1200" b="0" i="0" kern="1200" dirty="0" err="1">
                <a:solidFill>
                  <a:schemeClr val="tx1"/>
                </a:solidFill>
                <a:effectLst/>
                <a:latin typeface="Times New Roman" pitchFamily="18" charset="0"/>
                <a:ea typeface="+mn-ea"/>
                <a:cs typeface="+mn-cs"/>
              </a:rPr>
              <a:t>Layer</a:t>
            </a:r>
            <a:r>
              <a:rPr lang="es-ES" sz="1200" b="0" i="0" kern="1200" dirty="0">
                <a:solidFill>
                  <a:schemeClr val="tx1"/>
                </a:solidFill>
                <a:effectLst/>
                <a:latin typeface="Times New Roman" pitchFamily="18" charset="0"/>
                <a:ea typeface="+mn-ea"/>
                <a:cs typeface="+mn-cs"/>
              </a:rPr>
              <a:t> (SSL, ahora conocido como TLS) para proteger las comunicaciones a través de la red. SSL fue aplicado a FTP para crear FTPS. Como FTP, FTPS usa dos conexiones, un canal de comando y un canal de datos. Usted puede elegir encriptar ambos, o solo el canal de datos.</a:t>
            </a:r>
          </a:p>
          <a:p>
            <a:r>
              <a:rPr lang="es-ES" sz="1200" b="1" i="0" u="none" strike="noStrike" kern="1200" dirty="0">
                <a:solidFill>
                  <a:schemeClr val="tx1"/>
                </a:solidFill>
                <a:effectLst/>
                <a:latin typeface="Times New Roman" pitchFamily="18" charset="0"/>
                <a:ea typeface="+mn-ea"/>
                <a:cs typeface="+mn-cs"/>
                <a:hlinkClick r:id="rId3"/>
              </a:rPr>
              <a:t>FTPS</a:t>
            </a:r>
            <a:r>
              <a:rPr lang="es-ES" sz="1200" b="0" i="0" kern="1200" dirty="0">
                <a:solidFill>
                  <a:schemeClr val="tx1"/>
                </a:solidFill>
                <a:effectLst/>
                <a:latin typeface="Times New Roman" pitchFamily="18" charset="0"/>
                <a:ea typeface="+mn-ea"/>
                <a:cs typeface="+mn-cs"/>
              </a:rPr>
              <a:t> autentica su conexión utilizando un ID de usuario o una contraseña, un certificado, o ambos. Al conectarse al servidor FTPS de un socio comercial, su cliente FTPS chequeará primero si el certificado del servidor es confiable. El certificado se considera confiable si tiene la firma de una autoridad reconocida de certificación (CA), o si el certificado fue firmado por su socio y usted tiene una copia de ese certificado público en su repositorio de claves de confianza. Su socio comercial también puede requerir que usted proporcione un certificado cuando se conecte a ellos. Si su certificado no esta firmado por un CA, su socio puede permitirle firmar su propio certificado, siempre y cuando le envíe de antemano la parte pública para cargarla en su repositorio de claves de confianza.</a:t>
            </a:r>
          </a:p>
          <a:p>
            <a:r>
              <a:rPr lang="es-ES" sz="1200" b="0" i="0" kern="1200" dirty="0">
                <a:solidFill>
                  <a:schemeClr val="tx1"/>
                </a:solidFill>
                <a:effectLst/>
                <a:latin typeface="Times New Roman" pitchFamily="18" charset="0"/>
                <a:ea typeface="+mn-ea"/>
                <a:cs typeface="+mn-cs"/>
              </a:rPr>
              <a:t>La autenticación de ID de usuarios puede ser usada con una combinación de certificados y/o contraseñas de autenticación.</a:t>
            </a:r>
          </a:p>
          <a:p>
            <a:r>
              <a:rPr lang="es-ES" sz="1200" b="1" i="0" kern="1200" dirty="0">
                <a:solidFill>
                  <a:schemeClr val="tx1"/>
                </a:solidFill>
                <a:effectLst/>
                <a:latin typeface="Times New Roman" pitchFamily="18" charset="0"/>
                <a:ea typeface="+mn-ea"/>
                <a:cs typeface="+mn-cs"/>
              </a:rPr>
              <a:t>¿Qué es SFTP?</a:t>
            </a:r>
          </a:p>
          <a:p>
            <a:r>
              <a:rPr lang="es-ES" sz="1200" b="0" i="0" kern="1200" dirty="0">
                <a:solidFill>
                  <a:schemeClr val="tx1"/>
                </a:solidFill>
                <a:effectLst/>
                <a:latin typeface="Times New Roman" pitchFamily="18" charset="0"/>
                <a:ea typeface="+mn-ea"/>
                <a:cs typeface="+mn-cs"/>
              </a:rPr>
              <a:t>Mientras FTPS suma una capa al protocolo FTP. SFTP es un protocolo completamente diferente basado en el protocolo de red SSH (</a:t>
            </a:r>
            <a:r>
              <a:rPr lang="es-ES" sz="1200" b="0" i="0" kern="1200" dirty="0" err="1">
                <a:solidFill>
                  <a:schemeClr val="tx1"/>
                </a:solidFill>
                <a:effectLst/>
                <a:latin typeface="Times New Roman" pitchFamily="18" charset="0"/>
                <a:ea typeface="+mn-ea"/>
                <a:cs typeface="+mn-cs"/>
              </a:rPr>
              <a:t>Secure</a:t>
            </a:r>
            <a:r>
              <a:rPr lang="es-ES" sz="1200" b="0" i="0" kern="1200" dirty="0">
                <a:solidFill>
                  <a:schemeClr val="tx1"/>
                </a:solidFill>
                <a:effectLst/>
                <a:latin typeface="Times New Roman" pitchFamily="18" charset="0"/>
                <a:ea typeface="+mn-ea"/>
                <a:cs typeface="+mn-cs"/>
              </a:rPr>
              <a:t> Shell), en lugar del de FTP. A diferencia de FTP y FTPS, SFTP utiliza solo una conexión y encripta tanto la información de autenticación como los datos de archivos que están siendo transferidos.</a:t>
            </a:r>
          </a:p>
          <a:p>
            <a:r>
              <a:rPr lang="es-ES" sz="1200" b="1" i="0" u="none" strike="noStrike" kern="1200" dirty="0">
                <a:solidFill>
                  <a:schemeClr val="tx1"/>
                </a:solidFill>
                <a:effectLst/>
                <a:latin typeface="Times New Roman" pitchFamily="18" charset="0"/>
                <a:ea typeface="+mn-ea"/>
                <a:cs typeface="+mn-cs"/>
                <a:hlinkClick r:id="rId4"/>
              </a:rPr>
              <a:t>SFTP</a:t>
            </a:r>
            <a:r>
              <a:rPr lang="es-ES" sz="1200" b="0" i="0" kern="1200" dirty="0">
                <a:solidFill>
                  <a:schemeClr val="tx1"/>
                </a:solidFill>
                <a:effectLst/>
                <a:latin typeface="Times New Roman" pitchFamily="18" charset="0"/>
                <a:ea typeface="+mn-ea"/>
                <a:cs typeface="+mn-cs"/>
              </a:rPr>
              <a:t> proporciona dos métodos para autenticar conexiones. Como en FTP, usted puede utilizar simplemente un ID de usuario o contraseña. Sin embargo, con SFTP estas credenciales están encriptadas, lo que otorga una ventaja de seguridad mayor que FTP. El otro método de autenticación que puede utilizar con SFTP son las claves SSH. Esto incluye, primero, generar una clave SSH privada y una pública. Luego, usted envía su clave SSH pública a su socio comercial y ellos la cargan en su servidor y la asocian a su cuenta. Cuando ellos se conectan a su servidor SFTP, su software cliente transmitirá su clave pública al servidor para su autenticación. Si la clave pública coincide con su clave privada, junto con cualquier usuario o contraseña proporcionada, entonces la autenticación será exitosa.</a:t>
            </a:r>
          </a:p>
          <a:p>
            <a:r>
              <a:rPr lang="es-ES" sz="1200" b="0" i="0" kern="1200" dirty="0">
                <a:solidFill>
                  <a:schemeClr val="tx1"/>
                </a:solidFill>
                <a:effectLst/>
                <a:latin typeface="Times New Roman" pitchFamily="18" charset="0"/>
                <a:ea typeface="+mn-ea"/>
                <a:cs typeface="+mn-cs"/>
              </a:rPr>
              <a:t>La autenticación de ID de usuario puede ser utilizada con cualquier combinación de clave y/o contraseña de autenticación.</a:t>
            </a:r>
          </a:p>
          <a:p>
            <a:r>
              <a:rPr lang="es-ES" sz="1200" b="1" i="0" kern="1200" dirty="0">
                <a:solidFill>
                  <a:schemeClr val="tx1"/>
                </a:solidFill>
                <a:effectLst/>
                <a:latin typeface="Times New Roman" pitchFamily="18" charset="0"/>
                <a:ea typeface="+mn-ea"/>
                <a:cs typeface="+mn-cs"/>
              </a:rPr>
              <a:t>¿Cuál es la diferencia entre FTPS y SFTP?</a:t>
            </a:r>
          </a:p>
          <a:p>
            <a:r>
              <a:rPr lang="es-ES" sz="1200" b="0" i="0" kern="1200" dirty="0">
                <a:solidFill>
                  <a:schemeClr val="tx1"/>
                </a:solidFill>
                <a:effectLst/>
                <a:latin typeface="Times New Roman" pitchFamily="18" charset="0"/>
                <a:ea typeface="+mn-ea"/>
                <a:cs typeface="+mn-cs"/>
              </a:rPr>
              <a:t>Ya hemos establecido que tanto FTPS como SFTP ofrecen una fuerte protección a través de opciones de autenticación que FTP no puede proporcionar. Entonces, ¿por qué elegir una sobre la otra?</a:t>
            </a:r>
          </a:p>
          <a:p>
            <a:r>
              <a:rPr lang="es-ES" sz="1200" b="0" i="0" kern="1200" dirty="0">
                <a:solidFill>
                  <a:schemeClr val="tx1"/>
                </a:solidFill>
                <a:effectLst/>
                <a:latin typeface="Times New Roman" pitchFamily="18" charset="0"/>
                <a:ea typeface="+mn-ea"/>
                <a:cs typeface="+mn-cs"/>
              </a:rPr>
              <a:t>Una de las principales diferencias entre FTPS y SFTP es que FTPS utiliza múltiples números de puerto. El primer puerto, para el canal de comando, se usa para la autenticación y comandos de paso. Sin embargo, cada vez que se realiza una solicitud de transferencia de archivo o de listado de directorio, se necesita abrir otro número de puerto para el canal de datos. Entonces, usted y sus socios comerciales deberán abrir un rango de puertos en sus firewalls para permitir sus conexiones FTPS, que pueden ser un riesgo para la seguridad de su red. SFTP necesita un único número de puerto para todas las comunicaciones SFTP, lo que facilita su protección.</a:t>
            </a:r>
          </a:p>
          <a:p>
            <a:r>
              <a:rPr lang="es-ES" sz="1200" b="0" i="0" kern="1200" dirty="0">
                <a:solidFill>
                  <a:schemeClr val="tx1"/>
                </a:solidFill>
                <a:effectLst/>
                <a:latin typeface="Times New Roman" pitchFamily="18" charset="0"/>
                <a:ea typeface="+mn-ea"/>
                <a:cs typeface="+mn-cs"/>
              </a:rPr>
              <a:t>Mientras que ambos protocolos tienen sus beneficios, nosotros recomendamos SFTP gracias a su mejor uso con firewalls. Para una empresa, es ideal tener una solución de </a:t>
            </a:r>
            <a:r>
              <a:rPr lang="es-ES" sz="1200" b="0" i="0" kern="1200" dirty="0" err="1">
                <a:solidFill>
                  <a:schemeClr val="tx1"/>
                </a:solidFill>
                <a:effectLst/>
                <a:latin typeface="Times New Roman" pitchFamily="18" charset="0"/>
                <a:ea typeface="+mn-ea"/>
                <a:cs typeface="+mn-cs"/>
              </a:rPr>
              <a:t>Managed</a:t>
            </a:r>
            <a:r>
              <a:rPr lang="es-ES" sz="1200" b="0" i="0" kern="1200" dirty="0">
                <a:solidFill>
                  <a:schemeClr val="tx1"/>
                </a:solidFill>
                <a:effectLst/>
                <a:latin typeface="Times New Roman" pitchFamily="18" charset="0"/>
                <a:ea typeface="+mn-ea"/>
                <a:cs typeface="+mn-cs"/>
              </a:rPr>
              <a:t> File Transfer (MFT) que pueda gestionar, monitorizar y automatizar las transferencias de archivos, utilizando una variedad de protocolos, incluyendo FTPS y SFTP. Una solución de MFT es extremadamente valiosa si tiene socios comerciales con distintos requerimientos y tiene funcionalidades adicionales como </a:t>
            </a:r>
            <a:r>
              <a:rPr lang="es-ES" sz="1200" b="0" i="0" kern="1200" dirty="0" err="1">
                <a:solidFill>
                  <a:schemeClr val="tx1"/>
                </a:solidFill>
                <a:effectLst/>
                <a:latin typeface="Times New Roman" pitchFamily="18" charset="0"/>
                <a:ea typeface="+mn-ea"/>
                <a:cs typeface="+mn-cs"/>
              </a:rPr>
              <a:t>logs</a:t>
            </a:r>
            <a:r>
              <a:rPr lang="es-ES" sz="1200" b="0" i="0" kern="1200" dirty="0">
                <a:solidFill>
                  <a:schemeClr val="tx1"/>
                </a:solidFill>
                <a:effectLst/>
                <a:latin typeface="Times New Roman" pitchFamily="18" charset="0"/>
                <a:ea typeface="+mn-ea"/>
                <a:cs typeface="+mn-cs"/>
              </a:rPr>
              <a:t> detallados de auditoría para ayudar a cumplir con las regulaciones de la industria.</a:t>
            </a:r>
          </a:p>
          <a:p>
            <a:r>
              <a:rPr lang="es-ES" sz="1200" b="0" i="0" kern="1200" dirty="0" err="1">
                <a:solidFill>
                  <a:schemeClr val="tx1"/>
                </a:solidFill>
                <a:effectLst/>
                <a:latin typeface="Times New Roman" pitchFamily="18" charset="0"/>
                <a:ea typeface="+mn-ea"/>
                <a:cs typeface="+mn-cs"/>
              </a:rPr>
              <a:t>GoAnywhere</a:t>
            </a:r>
            <a:r>
              <a:rPr lang="es-ES" sz="1200" b="0" i="0" kern="1200" dirty="0">
                <a:solidFill>
                  <a:schemeClr val="tx1"/>
                </a:solidFill>
                <a:effectLst/>
                <a:latin typeface="Times New Roman" pitchFamily="18" charset="0"/>
                <a:ea typeface="+mn-ea"/>
                <a:cs typeface="+mn-cs"/>
              </a:rPr>
              <a:t> es una solución de </a:t>
            </a:r>
            <a:r>
              <a:rPr lang="es-ES" sz="1200" b="0" i="0" kern="1200" dirty="0" err="1">
                <a:solidFill>
                  <a:schemeClr val="tx1"/>
                </a:solidFill>
                <a:effectLst/>
                <a:latin typeface="Times New Roman" pitchFamily="18" charset="0"/>
                <a:ea typeface="+mn-ea"/>
                <a:cs typeface="+mn-cs"/>
              </a:rPr>
              <a:t>Managed</a:t>
            </a:r>
            <a:r>
              <a:rPr lang="es-ES" sz="1200" b="0" i="0" kern="1200" dirty="0">
                <a:solidFill>
                  <a:schemeClr val="tx1"/>
                </a:solidFill>
                <a:effectLst/>
                <a:latin typeface="Times New Roman" pitchFamily="18" charset="0"/>
                <a:ea typeface="+mn-ea"/>
                <a:cs typeface="+mn-cs"/>
              </a:rPr>
              <a:t> File Transfer que soporta protocolos SFTP y FTPS.</a:t>
            </a:r>
          </a:p>
          <a:p>
            <a:r>
              <a:rPr lang="es-ES" sz="1200" b="1" i="0" kern="1200" dirty="0">
                <a:solidFill>
                  <a:schemeClr val="tx1"/>
                </a:solidFill>
                <a:effectLst/>
                <a:latin typeface="Times New Roman" pitchFamily="18" charset="0"/>
                <a:ea typeface="+mn-ea"/>
                <a:cs typeface="+mn-cs"/>
              </a:rPr>
              <a:t>Descubra qué hay más allá de FTP</a:t>
            </a:r>
          </a:p>
          <a:p>
            <a:r>
              <a:rPr lang="es-ES" sz="1200" b="0" i="0" kern="1200" dirty="0">
                <a:solidFill>
                  <a:schemeClr val="tx1"/>
                </a:solidFill>
                <a:effectLst/>
                <a:latin typeface="Times New Roman" pitchFamily="18" charset="0"/>
                <a:ea typeface="+mn-ea"/>
                <a:cs typeface="+mn-cs"/>
              </a:rPr>
              <a:t>Descargue la guía "Más allá del FTP: Seguridad y gestión en la Transferencia de Archivos" para conocer cómo llevar su implementación de FTP a un marco más moderno, seguro y optimizado.</a:t>
            </a:r>
          </a:p>
          <a:p>
            <a:pPr rtl="0"/>
            <a:endParaRPr lang="es-ES" sz="1200" kern="1200" dirty="0">
              <a:solidFill>
                <a:schemeClr val="tx1"/>
              </a:solidFill>
              <a:effectLst/>
              <a:latin typeface="Times New Roman" pitchFamily="18" charset="0"/>
              <a:ea typeface="+mn-ea"/>
              <a:cs typeface="+mn-cs"/>
            </a:endParaRPr>
          </a:p>
          <a:p>
            <a:pPr rtl="0"/>
            <a:endParaRPr lang="es-ES" sz="1200" kern="1200" dirty="0">
              <a:solidFill>
                <a:schemeClr val="tx1"/>
              </a:solidFill>
              <a:effectLst/>
              <a:latin typeface="Times New Roman" pitchFamily="18" charset="0"/>
              <a:ea typeface="+mn-ea"/>
              <a:cs typeface="+mn-cs"/>
            </a:endParaRPr>
          </a:p>
        </p:txBody>
      </p:sp>
      <p:sp>
        <p:nvSpPr>
          <p:cNvPr id="4" name="Marcador de número de diapositiva 3"/>
          <p:cNvSpPr>
            <a:spLocks noGrp="1"/>
          </p:cNvSpPr>
          <p:nvPr>
            <p:ph type="sldNum" sz="quarter" idx="10"/>
          </p:nvPr>
        </p:nvSpPr>
        <p:spPr/>
        <p:txBody>
          <a:bodyPr/>
          <a:lstStyle/>
          <a:p>
            <a:pPr>
              <a:defRPr/>
            </a:pPr>
            <a:fld id="{5C1E2392-E56B-461D-9EC4-A70F47F33707}" type="slidenum">
              <a:rPr lang="es-ES_tradnl" smtClean="0"/>
              <a:pPr>
                <a:defRPr/>
              </a:pPr>
              <a:t>41</a:t>
            </a:fld>
            <a:endParaRPr lang="es-ES_tradnl"/>
          </a:p>
        </p:txBody>
      </p:sp>
    </p:spTree>
    <p:extLst>
      <p:ext uri="{BB962C8B-B14F-4D97-AF65-F5344CB8AC3E}">
        <p14:creationId xmlns:p14="http://schemas.microsoft.com/office/powerpoint/2010/main" val="34314884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29" tIns="45714" rIns="91429" bIns="45714" anchor="b"/>
          <a:lstStyle/>
          <a:p>
            <a:pPr algn="r"/>
            <a:fld id="{753C0130-421C-4A9B-8121-F84FC903249E}" type="slidenum">
              <a:rPr lang="es-ES_tradnl" sz="1200"/>
              <a:pPr algn="r"/>
              <a:t>2</a:t>
            </a:fld>
            <a:endParaRPr lang="es-ES_tradnl" sz="1200" dirty="0"/>
          </a:p>
        </p:txBody>
      </p:sp>
      <p:sp>
        <p:nvSpPr>
          <p:cNvPr id="30723" name="Rectangle 2"/>
          <p:cNvSpPr>
            <a:spLocks noGrp="1" noRot="1" noChangeAspect="1" noChangeArrowheads="1" noTextEdit="1"/>
          </p:cNvSpPr>
          <p:nvPr>
            <p:ph type="sldImg"/>
          </p:nvPr>
        </p:nvSpPr>
        <p:spPr>
          <a:xfrm>
            <a:off x="1147763" y="685800"/>
            <a:ext cx="4565650" cy="3425825"/>
          </a:xfrm>
          <a:ln/>
        </p:spPr>
      </p:sp>
      <p:sp>
        <p:nvSpPr>
          <p:cNvPr id="30724" name="Rectangle 3"/>
          <p:cNvSpPr>
            <a:spLocks noGrp="1" noChangeArrowheads="1"/>
          </p:cNvSpPr>
          <p:nvPr>
            <p:ph type="body" idx="1"/>
          </p:nvPr>
        </p:nvSpPr>
        <p:spPr>
          <a:noFill/>
          <a:ln/>
        </p:spPr>
        <p:txBody>
          <a:bodyPr/>
          <a:lstStyle/>
          <a:p>
            <a:endParaRPr lang="es-ES" dirty="0"/>
          </a:p>
        </p:txBody>
      </p:sp>
    </p:spTree>
    <p:extLst>
      <p:ext uri="{BB962C8B-B14F-4D97-AF65-F5344CB8AC3E}">
        <p14:creationId xmlns:p14="http://schemas.microsoft.com/office/powerpoint/2010/main" val="41650235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rtl="0"/>
            <a:endParaRPr lang="es-ES" sz="1200" kern="1200" dirty="0">
              <a:solidFill>
                <a:schemeClr val="tx1"/>
              </a:solidFill>
              <a:effectLst/>
              <a:latin typeface="Times New Roman" pitchFamily="18" charset="0"/>
              <a:ea typeface="+mn-ea"/>
              <a:cs typeface="+mn-cs"/>
            </a:endParaRPr>
          </a:p>
          <a:p>
            <a:pPr rtl="0"/>
            <a:endParaRPr lang="es-ES" sz="1200" kern="1200" dirty="0">
              <a:solidFill>
                <a:schemeClr val="tx1"/>
              </a:solidFill>
              <a:effectLst/>
              <a:latin typeface="Times New Roman" pitchFamily="18" charset="0"/>
              <a:ea typeface="+mn-ea"/>
              <a:cs typeface="+mn-cs"/>
            </a:endParaRPr>
          </a:p>
          <a:p>
            <a:pPr rtl="0"/>
            <a:r>
              <a:rPr lang="es-ES" sz="1200" kern="1200" dirty="0">
                <a:solidFill>
                  <a:schemeClr val="tx1"/>
                </a:solidFill>
                <a:effectLst/>
                <a:latin typeface="Times New Roman" pitchFamily="18" charset="0"/>
                <a:ea typeface="+mn-ea"/>
                <a:cs typeface="+mn-cs"/>
              </a:rPr>
              <a:t>Al ser un servicio no seguro, suele utilizarse para la lectura de información, empleándose otros servicios de acceso remoto como SSH (protocolo SFTP o </a:t>
            </a:r>
          </a:p>
          <a:p>
            <a:pPr rtl="0"/>
            <a:r>
              <a:rPr lang="es-ES" sz="1200" kern="1200" dirty="0" err="1">
                <a:solidFill>
                  <a:schemeClr val="tx1"/>
                </a:solidFill>
                <a:effectLst/>
                <a:latin typeface="Times New Roman" pitchFamily="18" charset="0"/>
                <a:ea typeface="+mn-ea"/>
                <a:cs typeface="+mn-cs"/>
              </a:rPr>
              <a:t>Secure</a:t>
            </a:r>
            <a:r>
              <a:rPr lang="es-ES" sz="1200" kern="1200" dirty="0">
                <a:solidFill>
                  <a:schemeClr val="tx1"/>
                </a:solidFill>
                <a:effectLst/>
                <a:latin typeface="Times New Roman" pitchFamily="18" charset="0"/>
                <a:ea typeface="+mn-ea"/>
                <a:cs typeface="+mn-cs"/>
              </a:rPr>
              <a:t> Shell File Transfer </a:t>
            </a:r>
            <a:r>
              <a:rPr lang="es-ES" sz="1200" kern="1200" dirty="0" err="1">
                <a:solidFill>
                  <a:schemeClr val="tx1"/>
                </a:solidFill>
                <a:effectLst/>
                <a:latin typeface="Times New Roman" pitchFamily="18" charset="0"/>
                <a:ea typeface="+mn-ea"/>
                <a:cs typeface="+mn-cs"/>
              </a:rPr>
              <a:t>Protocol</a:t>
            </a:r>
            <a:r>
              <a:rPr lang="es-ES" sz="1200" kern="1200" dirty="0">
                <a:solidFill>
                  <a:schemeClr val="tx1"/>
                </a:solidFill>
                <a:effectLst/>
                <a:latin typeface="Times New Roman" pitchFamily="18" charset="0"/>
                <a:ea typeface="+mn-ea"/>
                <a:cs typeface="+mn-cs"/>
              </a:rPr>
              <a:t>) para obtener mayor seguridad</a:t>
            </a:r>
          </a:p>
          <a:p>
            <a:pPr rtl="0"/>
            <a:r>
              <a:rPr lang="es-ES" sz="1200" kern="1200" dirty="0">
                <a:solidFill>
                  <a:schemeClr val="tx1"/>
                </a:solidFill>
                <a:effectLst/>
                <a:latin typeface="Times New Roman" pitchFamily="18" charset="0"/>
                <a:ea typeface="+mn-ea"/>
                <a:cs typeface="+mn-cs"/>
              </a:rPr>
              <a:t>operando en el puerto 22 y usando un único canal para la comunicación (al </a:t>
            </a:r>
            <a:r>
              <a:rPr lang="es-ES" sz="1200" kern="1200" dirty="0" err="1">
                <a:solidFill>
                  <a:schemeClr val="tx1"/>
                </a:solidFill>
                <a:effectLst/>
                <a:latin typeface="Times New Roman" pitchFamily="18" charset="0"/>
                <a:ea typeface="+mn-ea"/>
                <a:cs typeface="+mn-cs"/>
              </a:rPr>
              <a:t>encontrario</a:t>
            </a:r>
            <a:r>
              <a:rPr lang="es-ES" sz="1200" kern="1200" dirty="0">
                <a:solidFill>
                  <a:schemeClr val="tx1"/>
                </a:solidFill>
                <a:effectLst/>
                <a:latin typeface="Times New Roman" pitchFamily="18" charset="0"/>
                <a:ea typeface="+mn-ea"/>
                <a:cs typeface="+mn-cs"/>
              </a:rPr>
              <a:t> que el FTP, que usa dos), o utilizando STPS mediante el establecimiento de conexiones SSL (</a:t>
            </a:r>
            <a:r>
              <a:rPr lang="es-ES" sz="1200" kern="1200" dirty="0" err="1">
                <a:solidFill>
                  <a:schemeClr val="tx1"/>
                </a:solidFill>
                <a:effectLst/>
                <a:latin typeface="Times New Roman" pitchFamily="18" charset="0"/>
                <a:ea typeface="+mn-ea"/>
                <a:cs typeface="+mn-cs"/>
              </a:rPr>
              <a:t>Secure</a:t>
            </a:r>
            <a:r>
              <a:rPr lang="es-ES" sz="1200" kern="1200" dirty="0">
                <a:solidFill>
                  <a:schemeClr val="tx1"/>
                </a:solidFill>
                <a:effectLst/>
                <a:latin typeface="Times New Roman" pitchFamily="18" charset="0"/>
                <a:ea typeface="+mn-ea"/>
                <a:cs typeface="+mn-cs"/>
              </a:rPr>
              <a:t> Socket </a:t>
            </a:r>
            <a:r>
              <a:rPr lang="es-ES" sz="1200" kern="1200" dirty="0" err="1">
                <a:solidFill>
                  <a:schemeClr val="tx1"/>
                </a:solidFill>
                <a:effectLst/>
                <a:latin typeface="Times New Roman" pitchFamily="18" charset="0"/>
                <a:ea typeface="+mn-ea"/>
                <a:cs typeface="+mn-cs"/>
              </a:rPr>
              <a:t>Layer</a:t>
            </a:r>
            <a:r>
              <a:rPr lang="es-ES" sz="1200" kern="1200" dirty="0">
                <a:solidFill>
                  <a:schemeClr val="tx1"/>
                </a:solidFill>
                <a:effectLst/>
                <a:latin typeface="Times New Roman" pitchFamily="18" charset="0"/>
                <a:ea typeface="+mn-ea"/>
                <a:cs typeface="+mn-cs"/>
              </a:rPr>
              <a:t>) o TLS (Transfer </a:t>
            </a:r>
            <a:r>
              <a:rPr lang="es-ES" sz="1200" kern="1200" dirty="0" err="1">
                <a:solidFill>
                  <a:schemeClr val="tx1"/>
                </a:solidFill>
                <a:effectLst/>
                <a:latin typeface="Times New Roman" pitchFamily="18" charset="0"/>
                <a:ea typeface="+mn-ea"/>
                <a:cs typeface="+mn-cs"/>
              </a:rPr>
              <a:t>Layer</a:t>
            </a:r>
            <a:r>
              <a:rPr lang="es-ES" sz="1200" kern="1200" dirty="0">
                <a:solidFill>
                  <a:schemeClr val="tx1"/>
                </a:solidFill>
                <a:effectLst/>
                <a:latin typeface="Times New Roman" pitchFamily="18" charset="0"/>
                <a:ea typeface="+mn-ea"/>
                <a:cs typeface="+mn-cs"/>
              </a:rPr>
              <a:t> Security)de forma explícita o implícita.</a:t>
            </a:r>
          </a:p>
          <a:p>
            <a:pPr rtl="0"/>
            <a:r>
              <a:rPr lang="es-ES" sz="1200" kern="1200" dirty="0">
                <a:solidFill>
                  <a:schemeClr val="tx1"/>
                </a:solidFill>
                <a:effectLst/>
                <a:latin typeface="Times New Roman" pitchFamily="18" charset="0"/>
                <a:ea typeface="+mn-ea"/>
                <a:cs typeface="+mn-cs"/>
              </a:rPr>
              <a:t>La utilización conjunta del protocolo FTP y  SSL/TSL tiene dos modos de funcionamiento: Explícito o FTPES (el cliente se conecta al puerto habitual FTP (21) y explícitamente cambia a un modo seguro utilizando TSL o SSL para transferir la información). Implícito o FTPS (el cliente asume el modo seguro con TSL o SSL desde el inicio de la conexión, antes de transferir la información. Habitualmente se utiliza el puerto 990 en vez del habitual puerto 21.</a:t>
            </a:r>
          </a:p>
          <a:p>
            <a:r>
              <a:rPr lang="es-ES" sz="1200" b="0" i="0" kern="1200" dirty="0">
                <a:solidFill>
                  <a:schemeClr val="tx1"/>
                </a:solidFill>
                <a:effectLst/>
                <a:latin typeface="Times New Roman" pitchFamily="18" charset="0"/>
                <a:ea typeface="+mn-ea"/>
                <a:cs typeface="+mn-cs"/>
              </a:rPr>
              <a:t>FTP, SFTP, FTPS, HTTPS, AS2… la variedad de opciones que existen para transferir archivos puede hacer difícil encontrar una respuesta a la pregunta que realmente importa: ¿Cuál es la forma de proteger los datos de su compañía durante una transferencia? Este posteo es una introducción a las diferencias entre los protocolos más populares como FTP, SFTP y FTPS y cuál es la mejor elección para asegurar sus transferencias de archivos.</a:t>
            </a:r>
          </a:p>
          <a:p>
            <a:r>
              <a:rPr lang="es-ES" sz="1200" b="1" i="0" kern="1200" dirty="0">
                <a:solidFill>
                  <a:schemeClr val="tx1"/>
                </a:solidFill>
                <a:effectLst/>
                <a:latin typeface="Times New Roman" pitchFamily="18" charset="0"/>
                <a:ea typeface="+mn-ea"/>
                <a:cs typeface="+mn-cs"/>
              </a:rPr>
              <a:t>¿Puedo usar solo FTP?</a:t>
            </a:r>
          </a:p>
          <a:p>
            <a:r>
              <a:rPr lang="es-ES" sz="1200" b="0" i="0" kern="1200" dirty="0">
                <a:solidFill>
                  <a:schemeClr val="tx1"/>
                </a:solidFill>
                <a:effectLst/>
                <a:latin typeface="Times New Roman" pitchFamily="18" charset="0"/>
                <a:ea typeface="+mn-ea"/>
                <a:cs typeface="+mn-cs"/>
              </a:rPr>
              <a:t>FTP es un método popular de transferencias de archivos que está vigente desde hace mucho más tiempo que la www, y que no se modificado demasiado desde su creación. En ese entonces, se asumía que la actividad en internet no era maliciosa, de modo que el FTP no fue creado con las funcionalidad para lidiar con las amenazas de seguridad informática a las que nos enfrentamos actualmente.</a:t>
            </a:r>
          </a:p>
          <a:p>
            <a:r>
              <a:rPr lang="es-ES" sz="1200" b="0" i="0" kern="1200" dirty="0">
                <a:solidFill>
                  <a:schemeClr val="tx1"/>
                </a:solidFill>
                <a:effectLst/>
                <a:latin typeface="Times New Roman" pitchFamily="18" charset="0"/>
                <a:ea typeface="+mn-ea"/>
                <a:cs typeface="+mn-cs"/>
              </a:rPr>
              <a:t>Los intercambios de datos en FTP utilizan dos canales separados conocidos como el canal de comando y el canal de datos. Con FTP, ambos canales no están encriptados, lo que hace que cualquier dato enviado a través de estos canales sea vulnerable para ser interceptado y leído.</a:t>
            </a:r>
          </a:p>
          <a:p>
            <a:r>
              <a:rPr lang="es-ES" sz="1200" b="0" i="0" kern="1200" dirty="0">
                <a:solidFill>
                  <a:schemeClr val="tx1"/>
                </a:solidFill>
                <a:effectLst/>
                <a:latin typeface="Times New Roman" pitchFamily="18" charset="0"/>
                <a:ea typeface="+mn-ea"/>
                <a:cs typeface="+mn-cs"/>
              </a:rPr>
              <a:t>Incluso si usted está dispuesto a asumir el riesgo de un ataque, las regulaciones de la industria como PCI DSS, HIPAA, entre otras, requieren que las transferencias de datos estén encriptadas. Desafortunadamente, más allá de que escala los riesgos de seguridad y aumenta los altos costos dados por el incumplimiento normativo, FTP continúa aumentando su popularidad.</a:t>
            </a:r>
          </a:p>
          <a:p>
            <a:r>
              <a:rPr lang="es-ES" sz="1200" b="0" i="0" kern="1200" dirty="0">
                <a:solidFill>
                  <a:schemeClr val="tx1"/>
                </a:solidFill>
                <a:effectLst/>
                <a:latin typeface="Times New Roman" pitchFamily="18" charset="0"/>
                <a:ea typeface="+mn-ea"/>
                <a:cs typeface="+mn-cs"/>
              </a:rPr>
              <a:t>Le recomendamos que evite los protocolos básicos de FTP y elija una opción más segura.</a:t>
            </a:r>
          </a:p>
          <a:p>
            <a:r>
              <a:rPr lang="es-ES" sz="1200" b="1" i="0" kern="1200" dirty="0">
                <a:solidFill>
                  <a:schemeClr val="tx1"/>
                </a:solidFill>
                <a:effectLst/>
                <a:latin typeface="Times New Roman" pitchFamily="18" charset="0"/>
                <a:ea typeface="+mn-ea"/>
                <a:cs typeface="+mn-cs"/>
              </a:rPr>
              <a:t>¿Qué es FTPS?</a:t>
            </a:r>
          </a:p>
          <a:p>
            <a:r>
              <a:rPr lang="es-ES" sz="1200" b="0" i="0" kern="1200" dirty="0">
                <a:solidFill>
                  <a:schemeClr val="tx1"/>
                </a:solidFill>
                <a:effectLst/>
                <a:latin typeface="Times New Roman" pitchFamily="18" charset="0"/>
                <a:ea typeface="+mn-ea"/>
                <a:cs typeface="+mn-cs"/>
              </a:rPr>
              <a:t>En la década del '90 las preocupaciones sobre la seguridad en internet comenzaron a crecer. En respuesta, Netscape creó el protocolo </a:t>
            </a:r>
            <a:r>
              <a:rPr lang="es-ES" sz="1200" b="0" i="0" kern="1200" dirty="0" err="1">
                <a:solidFill>
                  <a:schemeClr val="tx1"/>
                </a:solidFill>
                <a:effectLst/>
                <a:latin typeface="Times New Roman" pitchFamily="18" charset="0"/>
                <a:ea typeface="+mn-ea"/>
                <a:cs typeface="+mn-cs"/>
              </a:rPr>
              <a:t>Secure</a:t>
            </a:r>
            <a:r>
              <a:rPr lang="es-ES" sz="1200" b="0" i="0" kern="1200" dirty="0">
                <a:solidFill>
                  <a:schemeClr val="tx1"/>
                </a:solidFill>
                <a:effectLst/>
                <a:latin typeface="Times New Roman" pitchFamily="18" charset="0"/>
                <a:ea typeface="+mn-ea"/>
                <a:cs typeface="+mn-cs"/>
              </a:rPr>
              <a:t> Sockets </a:t>
            </a:r>
            <a:r>
              <a:rPr lang="es-ES" sz="1200" b="0" i="0" kern="1200" dirty="0" err="1">
                <a:solidFill>
                  <a:schemeClr val="tx1"/>
                </a:solidFill>
                <a:effectLst/>
                <a:latin typeface="Times New Roman" pitchFamily="18" charset="0"/>
                <a:ea typeface="+mn-ea"/>
                <a:cs typeface="+mn-cs"/>
              </a:rPr>
              <a:t>Layer</a:t>
            </a:r>
            <a:r>
              <a:rPr lang="es-ES" sz="1200" b="0" i="0" kern="1200" dirty="0">
                <a:solidFill>
                  <a:schemeClr val="tx1"/>
                </a:solidFill>
                <a:effectLst/>
                <a:latin typeface="Times New Roman" pitchFamily="18" charset="0"/>
                <a:ea typeface="+mn-ea"/>
                <a:cs typeface="+mn-cs"/>
              </a:rPr>
              <a:t> (SSL, ahora conocido como TLS) para proteger las comunicaciones a través de la red. SSL fue aplicado a FTP para crear FTPS. Como FTP, FTPS usa dos conexiones, un canal de comando y un canal de datos. Usted puede elegir encriptar ambos, o solo el canal de datos.</a:t>
            </a:r>
          </a:p>
          <a:p>
            <a:r>
              <a:rPr lang="es-ES" sz="1200" b="1" i="0" u="none" strike="noStrike" kern="1200" dirty="0">
                <a:solidFill>
                  <a:schemeClr val="tx1"/>
                </a:solidFill>
                <a:effectLst/>
                <a:latin typeface="Times New Roman" pitchFamily="18" charset="0"/>
                <a:ea typeface="+mn-ea"/>
                <a:cs typeface="+mn-cs"/>
                <a:hlinkClick r:id="rId3"/>
              </a:rPr>
              <a:t>FTPS</a:t>
            </a:r>
            <a:r>
              <a:rPr lang="es-ES" sz="1200" b="0" i="0" kern="1200" dirty="0">
                <a:solidFill>
                  <a:schemeClr val="tx1"/>
                </a:solidFill>
                <a:effectLst/>
                <a:latin typeface="Times New Roman" pitchFamily="18" charset="0"/>
                <a:ea typeface="+mn-ea"/>
                <a:cs typeface="+mn-cs"/>
              </a:rPr>
              <a:t> autentica su conexión utilizando un ID de usuario o una contraseña, un certificado, o ambos. Al conectarse al servidor FTPS de un socio comercial, su cliente FTPS chequeará primero si el certificado del servidor es confiable. El certificado se considera confiable si tiene la firma de una autoridad reconocida de certificación (CA), o si el certificado fue firmado por su socio y usted tiene una copia de ese certificado público en su repositorio de claves de confianza. Su socio comercial también puede requerir que usted proporcione un certificado cuando se conecte a ellos. Si su certificado no esta firmado por un CA, su socio puede permitirle firmar su propio certificado, siempre y cuando le envíe de antemano la parte pública para cargarla en su repositorio de claves de confianza.</a:t>
            </a:r>
          </a:p>
          <a:p>
            <a:r>
              <a:rPr lang="es-ES" sz="1200" b="0" i="0" kern="1200" dirty="0">
                <a:solidFill>
                  <a:schemeClr val="tx1"/>
                </a:solidFill>
                <a:effectLst/>
                <a:latin typeface="Times New Roman" pitchFamily="18" charset="0"/>
                <a:ea typeface="+mn-ea"/>
                <a:cs typeface="+mn-cs"/>
              </a:rPr>
              <a:t>La autenticación de ID de usuarios puede ser usada con una combinación de certificados y/o contraseñas de autenticación.</a:t>
            </a:r>
          </a:p>
          <a:p>
            <a:r>
              <a:rPr lang="es-ES" sz="1200" b="1" i="0" kern="1200" dirty="0">
                <a:solidFill>
                  <a:schemeClr val="tx1"/>
                </a:solidFill>
                <a:effectLst/>
                <a:latin typeface="Times New Roman" pitchFamily="18" charset="0"/>
                <a:ea typeface="+mn-ea"/>
                <a:cs typeface="+mn-cs"/>
              </a:rPr>
              <a:t>¿Qué es SFTP?</a:t>
            </a:r>
          </a:p>
          <a:p>
            <a:r>
              <a:rPr lang="es-ES" sz="1200" b="0" i="0" kern="1200" dirty="0">
                <a:solidFill>
                  <a:schemeClr val="tx1"/>
                </a:solidFill>
                <a:effectLst/>
                <a:latin typeface="Times New Roman" pitchFamily="18" charset="0"/>
                <a:ea typeface="+mn-ea"/>
                <a:cs typeface="+mn-cs"/>
              </a:rPr>
              <a:t>Mientras FTPS suma una capa al protocolo FTP. SFTP es un protocolo completamente diferente basado en el protocolo de red SSH (</a:t>
            </a:r>
            <a:r>
              <a:rPr lang="es-ES" sz="1200" b="0" i="0" kern="1200" dirty="0" err="1">
                <a:solidFill>
                  <a:schemeClr val="tx1"/>
                </a:solidFill>
                <a:effectLst/>
                <a:latin typeface="Times New Roman" pitchFamily="18" charset="0"/>
                <a:ea typeface="+mn-ea"/>
                <a:cs typeface="+mn-cs"/>
              </a:rPr>
              <a:t>Secure</a:t>
            </a:r>
            <a:r>
              <a:rPr lang="es-ES" sz="1200" b="0" i="0" kern="1200" dirty="0">
                <a:solidFill>
                  <a:schemeClr val="tx1"/>
                </a:solidFill>
                <a:effectLst/>
                <a:latin typeface="Times New Roman" pitchFamily="18" charset="0"/>
                <a:ea typeface="+mn-ea"/>
                <a:cs typeface="+mn-cs"/>
              </a:rPr>
              <a:t> Shell), en lugar del de FTP. A diferencia de FTP y FTPS, SFTP utiliza solo una conexión y encripta tanto la información de autenticación como los datos de archivos que están siendo transferidos.</a:t>
            </a:r>
          </a:p>
          <a:p>
            <a:r>
              <a:rPr lang="es-ES" sz="1200" b="1" i="0" u="none" strike="noStrike" kern="1200" dirty="0">
                <a:solidFill>
                  <a:schemeClr val="tx1"/>
                </a:solidFill>
                <a:effectLst/>
                <a:latin typeface="Times New Roman" pitchFamily="18" charset="0"/>
                <a:ea typeface="+mn-ea"/>
                <a:cs typeface="+mn-cs"/>
                <a:hlinkClick r:id="rId4"/>
              </a:rPr>
              <a:t>SFTP</a:t>
            </a:r>
            <a:r>
              <a:rPr lang="es-ES" sz="1200" b="0" i="0" kern="1200" dirty="0">
                <a:solidFill>
                  <a:schemeClr val="tx1"/>
                </a:solidFill>
                <a:effectLst/>
                <a:latin typeface="Times New Roman" pitchFamily="18" charset="0"/>
                <a:ea typeface="+mn-ea"/>
                <a:cs typeface="+mn-cs"/>
              </a:rPr>
              <a:t> proporciona dos métodos para autenticar conexiones. Como en FTP, usted puede utilizar simplemente un ID de usuario o contraseña. Sin embargo, con SFTP estas credenciales están encriptadas, lo que otorga una ventaja de seguridad mayor que FTP. El otro método de autenticación que puede utilizar con SFTP son las claves SSH. Esto incluye, primero, generar una clave SSH privada y una pública. Luego, usted envía su clave SSH pública a su socio comercial y ellos la cargan en su servidor y la asocian a su cuenta. Cuando ellos se conectan a su servidor SFTP, su software cliente transmitirá su clave pública al servidor para su autenticación. Si la clave pública coincide con su clave privada, junto con cualquier usuario o contraseña proporcionada, entonces la autenticación será exitosa.</a:t>
            </a:r>
          </a:p>
          <a:p>
            <a:r>
              <a:rPr lang="es-ES" sz="1200" b="0" i="0" kern="1200" dirty="0">
                <a:solidFill>
                  <a:schemeClr val="tx1"/>
                </a:solidFill>
                <a:effectLst/>
                <a:latin typeface="Times New Roman" pitchFamily="18" charset="0"/>
                <a:ea typeface="+mn-ea"/>
                <a:cs typeface="+mn-cs"/>
              </a:rPr>
              <a:t>La autenticación de ID de usuario puede ser utilizada con cualquier combinación de clave y/o contraseña de autenticación.</a:t>
            </a:r>
          </a:p>
          <a:p>
            <a:r>
              <a:rPr lang="es-ES" sz="1200" b="1" i="0" kern="1200" dirty="0">
                <a:solidFill>
                  <a:schemeClr val="tx1"/>
                </a:solidFill>
                <a:effectLst/>
                <a:latin typeface="Times New Roman" pitchFamily="18" charset="0"/>
                <a:ea typeface="+mn-ea"/>
                <a:cs typeface="+mn-cs"/>
              </a:rPr>
              <a:t>¿Cuál es la diferencia entre FTPS y SFTP?</a:t>
            </a:r>
          </a:p>
          <a:p>
            <a:r>
              <a:rPr lang="es-ES" sz="1200" b="0" i="0" kern="1200" dirty="0">
                <a:solidFill>
                  <a:schemeClr val="tx1"/>
                </a:solidFill>
                <a:effectLst/>
                <a:latin typeface="Times New Roman" pitchFamily="18" charset="0"/>
                <a:ea typeface="+mn-ea"/>
                <a:cs typeface="+mn-cs"/>
              </a:rPr>
              <a:t>Ya hemos establecido que tanto FTPS como SFTP ofrecen una fuerte protección a través de opciones de autenticación que FTP no puede proporcionar. Entonces, ¿por qué elegir una sobre la otra?</a:t>
            </a:r>
          </a:p>
          <a:p>
            <a:r>
              <a:rPr lang="es-ES" sz="1200" b="0" i="0" kern="1200" dirty="0">
                <a:solidFill>
                  <a:schemeClr val="tx1"/>
                </a:solidFill>
                <a:effectLst/>
                <a:latin typeface="Times New Roman" pitchFamily="18" charset="0"/>
                <a:ea typeface="+mn-ea"/>
                <a:cs typeface="+mn-cs"/>
              </a:rPr>
              <a:t>Una de las principales diferencias entre FTPS y SFTP es que FTPS utiliza múltiples números de puerto. El primer puerto, para el canal de comando, se usa para la autenticación y comandos de paso. Sin embargo, cada vez que se realiza una solicitud de transferencia de archivo o de listado de directorio, se necesita abrir otro número de puerto para el canal de datos. Entonces, usted y sus socios comerciales deberán abrir un rango de puertos en sus firewalls para permitir sus conexiones FTPS, que pueden ser un riesgo para la seguridad de su red. SFTP necesita un único número de puerto para todas las comunicaciones SFTP, lo que facilita su protección.</a:t>
            </a:r>
          </a:p>
          <a:p>
            <a:r>
              <a:rPr lang="es-ES" sz="1200" b="0" i="0" kern="1200" dirty="0">
                <a:solidFill>
                  <a:schemeClr val="tx1"/>
                </a:solidFill>
                <a:effectLst/>
                <a:latin typeface="Times New Roman" pitchFamily="18" charset="0"/>
                <a:ea typeface="+mn-ea"/>
                <a:cs typeface="+mn-cs"/>
              </a:rPr>
              <a:t>Mientras que ambos protocolos tienen sus beneficios, nosotros recomendamos SFTP gracias a su mejor uso con firewalls. Para una empresa, es ideal tener una solución de </a:t>
            </a:r>
            <a:r>
              <a:rPr lang="es-ES" sz="1200" b="0" i="0" kern="1200" dirty="0" err="1">
                <a:solidFill>
                  <a:schemeClr val="tx1"/>
                </a:solidFill>
                <a:effectLst/>
                <a:latin typeface="Times New Roman" pitchFamily="18" charset="0"/>
                <a:ea typeface="+mn-ea"/>
                <a:cs typeface="+mn-cs"/>
              </a:rPr>
              <a:t>Managed</a:t>
            </a:r>
            <a:r>
              <a:rPr lang="es-ES" sz="1200" b="0" i="0" kern="1200" dirty="0">
                <a:solidFill>
                  <a:schemeClr val="tx1"/>
                </a:solidFill>
                <a:effectLst/>
                <a:latin typeface="Times New Roman" pitchFamily="18" charset="0"/>
                <a:ea typeface="+mn-ea"/>
                <a:cs typeface="+mn-cs"/>
              </a:rPr>
              <a:t> File Transfer (MFT) que pueda gestionar, monitorizar y automatizar las transferencias de archivos, utilizando una variedad de protocolos, incluyendo FTPS y SFTP. Una solución de MFT es extremadamente valiosa si tiene socios comerciales con distintos requerimientos y tiene funcionalidades adicionales como </a:t>
            </a:r>
            <a:r>
              <a:rPr lang="es-ES" sz="1200" b="0" i="0" kern="1200" dirty="0" err="1">
                <a:solidFill>
                  <a:schemeClr val="tx1"/>
                </a:solidFill>
                <a:effectLst/>
                <a:latin typeface="Times New Roman" pitchFamily="18" charset="0"/>
                <a:ea typeface="+mn-ea"/>
                <a:cs typeface="+mn-cs"/>
              </a:rPr>
              <a:t>logs</a:t>
            </a:r>
            <a:r>
              <a:rPr lang="es-ES" sz="1200" b="0" i="0" kern="1200" dirty="0">
                <a:solidFill>
                  <a:schemeClr val="tx1"/>
                </a:solidFill>
                <a:effectLst/>
                <a:latin typeface="Times New Roman" pitchFamily="18" charset="0"/>
                <a:ea typeface="+mn-ea"/>
                <a:cs typeface="+mn-cs"/>
              </a:rPr>
              <a:t> detallados de auditoría para ayudar a cumplir con las regulaciones de la industria.</a:t>
            </a:r>
          </a:p>
          <a:p>
            <a:r>
              <a:rPr lang="es-ES" sz="1200" b="0" i="0" kern="1200" dirty="0" err="1">
                <a:solidFill>
                  <a:schemeClr val="tx1"/>
                </a:solidFill>
                <a:effectLst/>
                <a:latin typeface="Times New Roman" pitchFamily="18" charset="0"/>
                <a:ea typeface="+mn-ea"/>
                <a:cs typeface="+mn-cs"/>
              </a:rPr>
              <a:t>GoAnywhere</a:t>
            </a:r>
            <a:r>
              <a:rPr lang="es-ES" sz="1200" b="0" i="0" kern="1200" dirty="0">
                <a:solidFill>
                  <a:schemeClr val="tx1"/>
                </a:solidFill>
                <a:effectLst/>
                <a:latin typeface="Times New Roman" pitchFamily="18" charset="0"/>
                <a:ea typeface="+mn-ea"/>
                <a:cs typeface="+mn-cs"/>
              </a:rPr>
              <a:t> es una solución de </a:t>
            </a:r>
            <a:r>
              <a:rPr lang="es-ES" sz="1200" b="0" i="0" kern="1200" dirty="0" err="1">
                <a:solidFill>
                  <a:schemeClr val="tx1"/>
                </a:solidFill>
                <a:effectLst/>
                <a:latin typeface="Times New Roman" pitchFamily="18" charset="0"/>
                <a:ea typeface="+mn-ea"/>
                <a:cs typeface="+mn-cs"/>
              </a:rPr>
              <a:t>Managed</a:t>
            </a:r>
            <a:r>
              <a:rPr lang="es-ES" sz="1200" b="0" i="0" kern="1200" dirty="0">
                <a:solidFill>
                  <a:schemeClr val="tx1"/>
                </a:solidFill>
                <a:effectLst/>
                <a:latin typeface="Times New Roman" pitchFamily="18" charset="0"/>
                <a:ea typeface="+mn-ea"/>
                <a:cs typeface="+mn-cs"/>
              </a:rPr>
              <a:t> File Transfer que soporta protocolos SFTP y FTPS.</a:t>
            </a:r>
          </a:p>
          <a:p>
            <a:r>
              <a:rPr lang="es-ES" sz="1200" b="1" i="0" kern="1200" dirty="0">
                <a:solidFill>
                  <a:schemeClr val="tx1"/>
                </a:solidFill>
                <a:effectLst/>
                <a:latin typeface="Times New Roman" pitchFamily="18" charset="0"/>
                <a:ea typeface="+mn-ea"/>
                <a:cs typeface="+mn-cs"/>
              </a:rPr>
              <a:t>Descubra qué hay más allá de FTP</a:t>
            </a:r>
          </a:p>
          <a:p>
            <a:r>
              <a:rPr lang="es-ES" sz="1200" b="0" i="0" kern="1200" dirty="0">
                <a:solidFill>
                  <a:schemeClr val="tx1"/>
                </a:solidFill>
                <a:effectLst/>
                <a:latin typeface="Times New Roman" pitchFamily="18" charset="0"/>
                <a:ea typeface="+mn-ea"/>
                <a:cs typeface="+mn-cs"/>
              </a:rPr>
              <a:t>Descargue la guía "Más allá del FTP: Seguridad y gestión en la Transferencia de Archivos" para conocer cómo llevar su implementación de FTP a un marco más moderno, seguro y optimizado.</a:t>
            </a:r>
          </a:p>
          <a:p>
            <a:pPr rtl="0"/>
            <a:endParaRPr lang="es-ES" sz="1200" kern="1200" dirty="0">
              <a:solidFill>
                <a:schemeClr val="tx1"/>
              </a:solidFill>
              <a:effectLst/>
              <a:latin typeface="Times New Roman" pitchFamily="18" charset="0"/>
              <a:ea typeface="+mn-ea"/>
              <a:cs typeface="+mn-cs"/>
            </a:endParaRPr>
          </a:p>
          <a:p>
            <a:pPr rtl="0"/>
            <a:endParaRPr lang="es-ES" sz="1200" kern="1200" dirty="0">
              <a:solidFill>
                <a:schemeClr val="tx1"/>
              </a:solidFill>
              <a:effectLst/>
              <a:latin typeface="Times New Roman" pitchFamily="18" charset="0"/>
              <a:ea typeface="+mn-ea"/>
              <a:cs typeface="+mn-cs"/>
            </a:endParaRPr>
          </a:p>
        </p:txBody>
      </p:sp>
      <p:sp>
        <p:nvSpPr>
          <p:cNvPr id="4" name="Marcador de número de diapositiva 3"/>
          <p:cNvSpPr>
            <a:spLocks noGrp="1"/>
          </p:cNvSpPr>
          <p:nvPr>
            <p:ph type="sldNum" sz="quarter" idx="10"/>
          </p:nvPr>
        </p:nvSpPr>
        <p:spPr/>
        <p:txBody>
          <a:bodyPr/>
          <a:lstStyle/>
          <a:p>
            <a:pPr>
              <a:defRPr/>
            </a:pPr>
            <a:fld id="{5C1E2392-E56B-461D-9EC4-A70F47F33707}" type="slidenum">
              <a:rPr lang="es-ES_tradnl" smtClean="0"/>
              <a:pPr>
                <a:defRPr/>
              </a:pPr>
              <a:t>42</a:t>
            </a:fld>
            <a:endParaRPr lang="es-ES_tradnl"/>
          </a:p>
        </p:txBody>
      </p:sp>
    </p:spTree>
    <p:extLst>
      <p:ext uri="{BB962C8B-B14F-4D97-AF65-F5344CB8AC3E}">
        <p14:creationId xmlns:p14="http://schemas.microsoft.com/office/powerpoint/2010/main" val="25644848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1 Marcador de imagen de diapositiva"/>
          <p:cNvSpPr>
            <a:spLocks noGrp="1" noRot="1" noChangeAspect="1" noTextEdit="1"/>
          </p:cNvSpPr>
          <p:nvPr>
            <p:ph type="sldImg"/>
          </p:nvPr>
        </p:nvSpPr>
        <p:spPr>
          <a:ln/>
        </p:spPr>
      </p:sp>
      <p:sp>
        <p:nvSpPr>
          <p:cNvPr id="57347" name="2 Marcador de notas"/>
          <p:cNvSpPr>
            <a:spLocks noGrp="1"/>
          </p:cNvSpPr>
          <p:nvPr>
            <p:ph type="body" idx="1"/>
          </p:nvPr>
        </p:nvSpPr>
        <p:spPr>
          <a:noFill/>
          <a:ln/>
        </p:spPr>
        <p:txBody>
          <a:bodyPr/>
          <a:lstStyle/>
          <a:p>
            <a:pPr algn="just"/>
            <a:r>
              <a:rPr lang="es-MX" b="1"/>
              <a:t>DHCP</a:t>
            </a:r>
            <a:r>
              <a:rPr lang="es-MX"/>
              <a:t> (</a:t>
            </a:r>
            <a:r>
              <a:rPr lang="es-MX" b="1"/>
              <a:t>D</a:t>
            </a:r>
            <a:r>
              <a:rPr lang="es-MX"/>
              <a:t>ynamic </a:t>
            </a:r>
            <a:r>
              <a:rPr lang="es-MX" b="1"/>
              <a:t>H</a:t>
            </a:r>
            <a:r>
              <a:rPr lang="es-MX"/>
              <a:t>ost </a:t>
            </a:r>
            <a:r>
              <a:rPr lang="es-MX" b="1"/>
              <a:t>C</a:t>
            </a:r>
            <a:r>
              <a:rPr lang="es-MX"/>
              <a:t>onfiguration </a:t>
            </a:r>
            <a:r>
              <a:rPr lang="es-MX" b="1"/>
              <a:t>P</a:t>
            </a:r>
            <a:r>
              <a:rPr lang="es-MX"/>
              <a:t>rotocol - </a:t>
            </a:r>
            <a:r>
              <a:rPr lang="es-MX" b="1"/>
              <a:t>Protocolo Configuración Dinámica de Anfitrión</a:t>
            </a:r>
            <a:r>
              <a:rPr lang="es-MX"/>
              <a:t>) es un protocolo de red que permite a los nodos de una red IP obtener sus parámetros de configuración automáticamente. Se trata de un protocolo de tipo </a:t>
            </a:r>
            <a:r>
              <a:rPr lang="es-ES" i="1">
                <a:solidFill>
                  <a:schemeClr val="tx2"/>
                </a:solidFill>
                <a:latin typeface="Arial" charset="0"/>
              </a:rPr>
              <a:t>Protocolo Cliente –Servidor  </a:t>
            </a:r>
            <a:r>
              <a:rPr lang="es-MX"/>
              <a:t>en el que generalmente un servidor posee una lista de direcciones IP dinámicas y las va asignando a los clientes conforme éstas van estando libres, sabiendo en todo momento quién ha estado en posesión de esa IP, cuánto tiempo la ha tenido y a quién se la ha asignado después.</a:t>
            </a:r>
          </a:p>
          <a:p>
            <a:r>
              <a:rPr lang="es-MX"/>
              <a:t>Provee los parámetros de configuración a las computadoras conectadas a la  Intranet con la pila de protocolos TCP/IP (Mascara de Subred, Puerta de enlace y otros) y también incluyen mecanismos de asignación de direcciones IP</a:t>
            </a:r>
          </a:p>
          <a:p>
            <a:r>
              <a:rPr lang="es-MX"/>
              <a:t>Este protocolo se publicó en octubre de 1993 , estando documentado actualmente en la RFC 2131. Los últimos publicados como RFC 3415 .</a:t>
            </a:r>
          </a:p>
          <a:p>
            <a:pPr algn="just"/>
            <a:endParaRPr lang="es-MX"/>
          </a:p>
        </p:txBody>
      </p:sp>
      <p:sp>
        <p:nvSpPr>
          <p:cNvPr id="57348" name="3 Marcador de número de diapositiva"/>
          <p:cNvSpPr>
            <a:spLocks noGrp="1"/>
          </p:cNvSpPr>
          <p:nvPr>
            <p:ph type="sldNum" sz="quarter" idx="5"/>
          </p:nvPr>
        </p:nvSpPr>
        <p:spPr>
          <a:noFill/>
        </p:spPr>
        <p:txBody>
          <a:bodyPr/>
          <a:lstStyle/>
          <a:p>
            <a:fld id="{D83032ED-9099-4169-9075-30D34D51B77E}" type="slidenum">
              <a:rPr lang="es-ES_tradnl" smtClean="0"/>
              <a:pPr/>
              <a:t>52</a:t>
            </a:fld>
            <a:endParaRPr lang="es-ES_tradnl"/>
          </a:p>
        </p:txBody>
      </p:sp>
    </p:spTree>
    <p:extLst>
      <p:ext uri="{BB962C8B-B14F-4D97-AF65-F5344CB8AC3E}">
        <p14:creationId xmlns:p14="http://schemas.microsoft.com/office/powerpoint/2010/main" val="34566116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1 Marcador de imagen de diapositiva"/>
          <p:cNvSpPr>
            <a:spLocks noGrp="1" noRot="1" noChangeAspect="1" noTextEdit="1"/>
          </p:cNvSpPr>
          <p:nvPr>
            <p:ph type="sldImg"/>
          </p:nvPr>
        </p:nvSpPr>
        <p:spPr>
          <a:ln/>
        </p:spPr>
      </p:sp>
      <p:sp>
        <p:nvSpPr>
          <p:cNvPr id="73731" name="2 Marcador de notas"/>
          <p:cNvSpPr>
            <a:spLocks noGrp="1"/>
          </p:cNvSpPr>
          <p:nvPr>
            <p:ph type="body" idx="1"/>
          </p:nvPr>
        </p:nvSpPr>
        <p:spPr>
          <a:noFill/>
          <a:ln/>
        </p:spPr>
        <p:txBody>
          <a:bodyPr/>
          <a:lstStyle/>
          <a:p>
            <a:pPr algn="just"/>
            <a:r>
              <a:rPr lang="es-MX" b="1"/>
              <a:t>DHCP</a:t>
            </a:r>
            <a:r>
              <a:rPr lang="es-MX"/>
              <a:t> (</a:t>
            </a:r>
            <a:r>
              <a:rPr lang="es-MX" b="1"/>
              <a:t>D</a:t>
            </a:r>
            <a:r>
              <a:rPr lang="es-MX"/>
              <a:t>ynamic </a:t>
            </a:r>
            <a:r>
              <a:rPr lang="es-MX" b="1"/>
              <a:t>H</a:t>
            </a:r>
            <a:r>
              <a:rPr lang="es-MX"/>
              <a:t>ost </a:t>
            </a:r>
            <a:r>
              <a:rPr lang="es-MX" b="1"/>
              <a:t>C</a:t>
            </a:r>
            <a:r>
              <a:rPr lang="es-MX"/>
              <a:t>onfiguration </a:t>
            </a:r>
            <a:r>
              <a:rPr lang="es-MX" b="1"/>
              <a:t>P</a:t>
            </a:r>
            <a:r>
              <a:rPr lang="es-MX"/>
              <a:t>rotocol - </a:t>
            </a:r>
            <a:r>
              <a:rPr lang="es-MX" b="1"/>
              <a:t>Protocolo Configuración Dinámica de Anfitrión</a:t>
            </a:r>
            <a:r>
              <a:rPr lang="es-MX"/>
              <a:t>) es un protocolo de red que permite a los nodos de una red IP obtener sus parámetros de configuración automáticamente. Se trata de un protocolo de tipo </a:t>
            </a:r>
            <a:r>
              <a:rPr lang="es-ES" i="1">
                <a:solidFill>
                  <a:schemeClr val="tx2"/>
                </a:solidFill>
                <a:latin typeface="Arial" charset="0"/>
              </a:rPr>
              <a:t>Protocolo Cliente –Servidor  </a:t>
            </a:r>
            <a:r>
              <a:rPr lang="es-MX"/>
              <a:t>en el que generalmente un servidor posee una lista de direcciones IP dinámicas y las va asignando a los clientes conforme éstas van estando libres, sabiendo en todo momento quién ha estado en posesión de esa IP, cuánto tiempo la ha tenido y a quién se la ha asignado después.</a:t>
            </a:r>
          </a:p>
          <a:p>
            <a:r>
              <a:rPr lang="es-MX"/>
              <a:t>Provee los parámetros de configuración a las computadoras conectadas a la  Intranet con la pila de protocolos TCP/IP (Mascara de Subred, Puerta de enlace y otros) y también incluyen mecanismos de asignación de direcciones IP</a:t>
            </a:r>
          </a:p>
          <a:p>
            <a:r>
              <a:rPr lang="es-MX"/>
              <a:t>Este protocolo se publicó en octubre de 1993 , estando documentado actualmente en la RFC 2131. Los últimos publicados como RFC 3415 .</a:t>
            </a:r>
          </a:p>
          <a:p>
            <a:pPr algn="just"/>
            <a:endParaRPr lang="es-MX"/>
          </a:p>
        </p:txBody>
      </p:sp>
      <p:sp>
        <p:nvSpPr>
          <p:cNvPr id="73732" name="3 Marcador de número de diapositiva"/>
          <p:cNvSpPr txBox="1">
            <a:spLocks noGrp="1"/>
          </p:cNvSpPr>
          <p:nvPr/>
        </p:nvSpPr>
        <p:spPr bwMode="auto">
          <a:xfrm>
            <a:off x="3886200" y="8686800"/>
            <a:ext cx="2971800" cy="457200"/>
          </a:xfrm>
          <a:prstGeom prst="rect">
            <a:avLst/>
          </a:prstGeom>
          <a:noFill/>
          <a:ln w="9525">
            <a:noFill/>
            <a:miter lim="800000"/>
            <a:headEnd/>
            <a:tailEnd/>
          </a:ln>
        </p:spPr>
        <p:txBody>
          <a:bodyPr anchor="b"/>
          <a:lstStyle/>
          <a:p>
            <a:pPr algn="r"/>
            <a:fld id="{893242F0-B678-4E57-83D6-2660208B4F2D}" type="slidenum">
              <a:rPr lang="es-ES_tradnl" sz="1200">
                <a:solidFill>
                  <a:schemeClr val="tx1"/>
                </a:solidFill>
                <a:latin typeface="Times New Roman" pitchFamily="18" charset="0"/>
              </a:rPr>
              <a:pPr algn="r"/>
              <a:t>53</a:t>
            </a:fld>
            <a:endParaRPr lang="es-ES_tradnl" sz="1200">
              <a:solidFill>
                <a:schemeClr val="tx1"/>
              </a:solidFill>
              <a:latin typeface="Times New Roman" pitchFamily="18" charset="0"/>
            </a:endParaRPr>
          </a:p>
        </p:txBody>
      </p:sp>
    </p:spTree>
    <p:extLst>
      <p:ext uri="{BB962C8B-B14F-4D97-AF65-F5344CB8AC3E}">
        <p14:creationId xmlns:p14="http://schemas.microsoft.com/office/powerpoint/2010/main" val="40571566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4DBF3ED6-362C-43A4-B4EB-B1BEC89B0DF5}" type="slidenum">
              <a:rPr lang="es-ES_tradnl" smtClean="0"/>
              <a:pPr/>
              <a:t>54</a:t>
            </a:fld>
            <a:endParaRPr lang="es-ES_tradnl"/>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r>
              <a:rPr lang="es-AR"/>
              <a:t>La autenticación de usuarios (login y password) viaja en claro por lared</a:t>
            </a:r>
          </a:p>
          <a:p>
            <a:r>
              <a:rPr lang="es-AR"/>
              <a:t>– Un atacante situado en algún punto intermedio, o un usuario de la</a:t>
            </a:r>
          </a:p>
          <a:p>
            <a:r>
              <a:rPr lang="es-AR"/>
              <a:t>máquina de destino con permisos suficientes, podría analizar el tráfico y</a:t>
            </a:r>
          </a:p>
          <a:p>
            <a:r>
              <a:rPr lang="es-AR"/>
              <a:t>hacerse con esta información</a:t>
            </a:r>
          </a:p>
          <a:p>
            <a:r>
              <a:rPr lang="es-AR"/>
              <a:t>• El cliente no verifica la identidad del servidor</a:t>
            </a:r>
          </a:p>
          <a:p>
            <a:r>
              <a:rPr lang="es-AR"/>
              <a:t>– ¿Cómo sabemos a donde nos estamos conectando?</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97251683-557B-45ED-8BC5-863C86881C7D}" type="slidenum">
              <a:rPr lang="es-ES_tradnl" smtClean="0"/>
              <a:pPr/>
              <a:t>55</a:t>
            </a:fld>
            <a:endParaRPr lang="es-ES_tradnl"/>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r>
              <a:rPr lang="es-ES_tradnl"/>
              <a:t> , forwarding arbitrary </a:t>
            </a:r>
            <a:r>
              <a:rPr lang="es-ES"/>
              <a:t> </a:t>
            </a:r>
            <a:r>
              <a:rPr lang="es-ES_tradnl"/>
              <a:t> and  connections; it can transfer files using the associated  or  protocols.  SSH uses the  . SSH es utilizado habitualmente para entrar en una máquina remota y ejecutar comandos, sino que también soporta </a:t>
            </a:r>
            <a:r>
              <a:rPr lang="es-ES_tradnl">
                <a:hlinkClick r:id="rId3" tooltip="Tunneling protocolo"/>
              </a:rPr>
              <a:t>túneles,</a:t>
            </a:r>
            <a:r>
              <a:rPr lang="es-ES_tradnl"/>
              <a:t> transmisión arbitraria </a:t>
            </a:r>
            <a:r>
              <a:rPr lang="es-ES_tradnl">
                <a:hlinkClick r:id="rId4" tooltip="Puerto TCP y UDP"/>
              </a:rPr>
              <a:t>puertos</a:t>
            </a:r>
            <a:r>
              <a:rPr lang="es-ES"/>
              <a:t> </a:t>
            </a:r>
            <a:r>
              <a:rPr lang="es-ES_tradnl">
                <a:hlinkClick r:id="rId5" tooltip="Transmission Control Protocol"/>
              </a:rPr>
              <a:t>TCP</a:t>
            </a:r>
            <a:r>
              <a:rPr lang="es-ES_tradnl"/>
              <a:t> y </a:t>
            </a:r>
            <a:r>
              <a:rPr lang="es-ES_tradnl">
                <a:hlinkClick r:id="rId6" tooltip="X11"/>
              </a:rPr>
              <a:t>X11</a:t>
            </a:r>
            <a:r>
              <a:rPr lang="es-ES_tradnl"/>
              <a:t> conexiones, sino que puede transferir archivos a través de los asociados </a:t>
            </a:r>
            <a:r>
              <a:rPr lang="es-ES_tradnl">
                <a:hlinkClick r:id="rId7" tooltip="SSH protocolo de transferencia de archivos"/>
              </a:rPr>
              <a:t>SFTP</a:t>
            </a:r>
            <a:r>
              <a:rPr lang="es-ES_tradnl"/>
              <a:t> o </a:t>
            </a:r>
            <a:r>
              <a:rPr lang="es-ES_tradnl">
                <a:hlinkClick r:id="rId8" tooltip="Secure copia"/>
              </a:rPr>
              <a:t>SCP</a:t>
            </a:r>
            <a:r>
              <a:rPr lang="es-ES_tradnl"/>
              <a:t> protocolos </a:t>
            </a:r>
            <a:r>
              <a:rPr lang="es-ES_tradnl">
                <a:hlinkClick r:id="rId9"/>
              </a:rPr>
              <a:t>[1].</a:t>
            </a:r>
            <a:r>
              <a:rPr lang="es-ES_tradnl"/>
              <a:t> SSH usa el </a:t>
            </a:r>
            <a:r>
              <a:rPr lang="es-ES_tradnl">
                <a:hlinkClick r:id="rId10" tooltip="Cliente-servidor de protocolo"/>
              </a:rPr>
              <a:t>cliente-servidor de protocolo</a:t>
            </a:r>
            <a:r>
              <a:rPr lang="es-ES_tradnl"/>
              <a:t> . </a:t>
            </a:r>
            <a:r>
              <a:rPr lang="es-ES_tradnl">
                <a:hlinkClick r:id="rId11" tooltip="Servidor (informática)"/>
              </a:rPr>
              <a:t>server</a:t>
            </a:r>
            <a:r>
              <a:rPr lang="es-ES_tradnl"/>
              <a:t> , by default, listens on the </a:t>
            </a:r>
            <a:r>
              <a:rPr lang="es-ES_tradnl">
                <a:hlinkClick r:id="rId12" tooltip="Lista de conocidos los puertos (informática)"/>
              </a:rPr>
              <a:t>standard TCP port</a:t>
            </a:r>
            <a:r>
              <a:rPr lang="es-ES_tradnl"/>
              <a:t> 22. </a:t>
            </a:r>
            <a:r>
              <a:rPr lang="es-ES_tradnl">
                <a:hlinkClick r:id="rId9"/>
              </a:rPr>
              <a:t>[3]</a:t>
            </a:r>
            <a:r>
              <a:rPr lang="es-ES_tradnl"/>
              <a:t> Un </a:t>
            </a:r>
            <a:r>
              <a:rPr lang="es-ES_tradnl">
                <a:hlinkClick r:id="rId11" tooltip="Servidor (informática)"/>
              </a:rPr>
              <a:t>servidor</a:t>
            </a:r>
            <a:r>
              <a:rPr lang="es-ES_tradnl"/>
              <a:t> SSH, por defecto, escucha en el </a:t>
            </a:r>
            <a:r>
              <a:rPr lang="es-ES_tradnl">
                <a:hlinkClick r:id="rId12" tooltip="Lista de conocidos los puertos (informática)"/>
              </a:rPr>
              <a:t>puerto TCP estándar de</a:t>
            </a:r>
            <a:r>
              <a:rPr lang="es-ES_tradnl"/>
              <a:t> 22</a:t>
            </a:r>
            <a:r>
              <a:rPr lang="es-AR"/>
              <a:t>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D021F89C-08C9-4E6F-9DB0-201D2C3AA53F}" type="slidenum">
              <a:rPr lang="es-ES_tradnl" smtClean="0"/>
              <a:pPr/>
              <a:t>56</a:t>
            </a:fld>
            <a:endParaRPr lang="es-ES_tradnl"/>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r>
              <a:rPr lang="es-ES_tradnl"/>
              <a:t> , forwarding arbitrary </a:t>
            </a:r>
            <a:r>
              <a:rPr lang="es-ES"/>
              <a:t> </a:t>
            </a:r>
            <a:r>
              <a:rPr lang="es-ES_tradnl"/>
              <a:t> and  connections; it can transfer files using the associated  or  protocols.  SSH uses the  . SSH es utilizado habitualmente para entrar en una máquina remota y ejecutar comandos, sino que también soporta </a:t>
            </a:r>
            <a:r>
              <a:rPr lang="es-ES_tradnl">
                <a:hlinkClick r:id="rId3" tooltip="Tunneling protocolo"/>
              </a:rPr>
              <a:t>túneles,</a:t>
            </a:r>
            <a:r>
              <a:rPr lang="es-ES_tradnl"/>
              <a:t> transmisión arbitraria </a:t>
            </a:r>
            <a:r>
              <a:rPr lang="es-ES_tradnl">
                <a:hlinkClick r:id="rId4" tooltip="Puerto TCP y UDP"/>
              </a:rPr>
              <a:t>puertos</a:t>
            </a:r>
            <a:r>
              <a:rPr lang="es-ES"/>
              <a:t> </a:t>
            </a:r>
            <a:r>
              <a:rPr lang="es-ES_tradnl">
                <a:hlinkClick r:id="rId5" tooltip="Transmission Control Protocol"/>
              </a:rPr>
              <a:t>TCP</a:t>
            </a:r>
            <a:r>
              <a:rPr lang="es-ES_tradnl"/>
              <a:t> y </a:t>
            </a:r>
            <a:r>
              <a:rPr lang="es-ES_tradnl">
                <a:hlinkClick r:id="rId6" tooltip="X11"/>
              </a:rPr>
              <a:t>X11</a:t>
            </a:r>
            <a:r>
              <a:rPr lang="es-ES_tradnl"/>
              <a:t> conexiones, sino que puede transferir archivos a través de los asociados </a:t>
            </a:r>
            <a:r>
              <a:rPr lang="es-ES_tradnl">
                <a:hlinkClick r:id="rId7" tooltip="SSH protocolo de transferencia de archivos"/>
              </a:rPr>
              <a:t>SFTP</a:t>
            </a:r>
            <a:r>
              <a:rPr lang="es-ES_tradnl"/>
              <a:t> o </a:t>
            </a:r>
            <a:r>
              <a:rPr lang="es-ES_tradnl">
                <a:hlinkClick r:id="rId8" tooltip="Secure copia"/>
              </a:rPr>
              <a:t>SCP</a:t>
            </a:r>
            <a:r>
              <a:rPr lang="es-ES_tradnl"/>
              <a:t> protocolos </a:t>
            </a:r>
            <a:r>
              <a:rPr lang="es-ES_tradnl">
                <a:hlinkClick r:id="rId9"/>
              </a:rPr>
              <a:t>[1].</a:t>
            </a:r>
            <a:r>
              <a:rPr lang="es-ES_tradnl"/>
              <a:t> SSH usa el </a:t>
            </a:r>
            <a:r>
              <a:rPr lang="es-ES_tradnl">
                <a:hlinkClick r:id="rId10" tooltip="Cliente-servidor de protocolo"/>
              </a:rPr>
              <a:t>cliente-servidor de protocolo</a:t>
            </a:r>
            <a:r>
              <a:rPr lang="es-ES_tradnl"/>
              <a:t> . </a:t>
            </a:r>
            <a:r>
              <a:rPr lang="es-ES_tradnl">
                <a:hlinkClick r:id="rId11" tooltip="Servidor (informática)"/>
              </a:rPr>
              <a:t>server</a:t>
            </a:r>
            <a:r>
              <a:rPr lang="es-ES_tradnl"/>
              <a:t> , by default, listens on the </a:t>
            </a:r>
            <a:r>
              <a:rPr lang="es-ES_tradnl">
                <a:hlinkClick r:id="rId12" tooltip="Lista de conocidos los puertos (informática)"/>
              </a:rPr>
              <a:t>standard TCP port</a:t>
            </a:r>
            <a:r>
              <a:rPr lang="es-ES_tradnl"/>
              <a:t> 22. </a:t>
            </a:r>
            <a:r>
              <a:rPr lang="es-ES_tradnl">
                <a:hlinkClick r:id="rId9"/>
              </a:rPr>
              <a:t>[3]</a:t>
            </a:r>
            <a:r>
              <a:rPr lang="es-ES_tradnl"/>
              <a:t> Un </a:t>
            </a:r>
            <a:r>
              <a:rPr lang="es-ES_tradnl">
                <a:hlinkClick r:id="rId11" tooltip="Servidor (informática)"/>
              </a:rPr>
              <a:t>servidor</a:t>
            </a:r>
            <a:r>
              <a:rPr lang="es-ES_tradnl"/>
              <a:t> SSH, por defecto, escucha en el </a:t>
            </a:r>
            <a:r>
              <a:rPr lang="es-ES_tradnl">
                <a:hlinkClick r:id="rId12" tooltip="Lista de conocidos los puertos (informática)"/>
              </a:rPr>
              <a:t>puerto TCP estándar de</a:t>
            </a:r>
            <a:r>
              <a:rPr lang="es-ES_tradnl"/>
              <a:t> 22</a:t>
            </a:r>
            <a:r>
              <a:rPr lang="es-AR"/>
              <a:t>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FC228456-9447-4A38-A6DD-E59D258DCAD1}" type="slidenum">
              <a:rPr lang="es-ES_tradnl" smtClean="0"/>
              <a:pPr/>
              <a:t>57</a:t>
            </a:fld>
            <a:endParaRPr lang="es-ES_tradnl"/>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r>
              <a:rPr lang="es-ES_tradnl"/>
              <a:t> , forwarding arbitrary </a:t>
            </a:r>
            <a:r>
              <a:rPr lang="es-ES"/>
              <a:t> </a:t>
            </a:r>
            <a:r>
              <a:rPr lang="es-ES_tradnl"/>
              <a:t> and  connections; it can transfer files using the associated  or  protocols.  SSH uses the  . SSH es utilizado habitualmente para entrar en una máquina remota y ejecutar comandos, sino que también soporta </a:t>
            </a:r>
            <a:r>
              <a:rPr lang="es-ES_tradnl">
                <a:hlinkClick r:id="rId3" tooltip="Tunneling protocolo"/>
              </a:rPr>
              <a:t>túneles,</a:t>
            </a:r>
            <a:r>
              <a:rPr lang="es-ES_tradnl"/>
              <a:t> transmisión arbitraria </a:t>
            </a:r>
            <a:r>
              <a:rPr lang="es-ES_tradnl">
                <a:hlinkClick r:id="rId4" tooltip="Puerto TCP y UDP"/>
              </a:rPr>
              <a:t>puertos</a:t>
            </a:r>
            <a:r>
              <a:rPr lang="es-ES"/>
              <a:t> </a:t>
            </a:r>
            <a:r>
              <a:rPr lang="es-ES_tradnl">
                <a:hlinkClick r:id="rId5" tooltip="Transmission Control Protocol"/>
              </a:rPr>
              <a:t>TCP</a:t>
            </a:r>
            <a:r>
              <a:rPr lang="es-ES_tradnl"/>
              <a:t> y </a:t>
            </a:r>
            <a:r>
              <a:rPr lang="es-ES_tradnl">
                <a:hlinkClick r:id="rId6" tooltip="X11"/>
              </a:rPr>
              <a:t>X11</a:t>
            </a:r>
            <a:r>
              <a:rPr lang="es-ES_tradnl"/>
              <a:t> conexiones, sino que puede transferir archivos a través de los asociados </a:t>
            </a:r>
            <a:r>
              <a:rPr lang="es-ES_tradnl">
                <a:hlinkClick r:id="rId7" tooltip="SSH protocolo de transferencia de archivos"/>
              </a:rPr>
              <a:t>SFTP</a:t>
            </a:r>
            <a:r>
              <a:rPr lang="es-ES_tradnl"/>
              <a:t> o </a:t>
            </a:r>
            <a:r>
              <a:rPr lang="es-ES_tradnl">
                <a:hlinkClick r:id="rId8" tooltip="Secure copia"/>
              </a:rPr>
              <a:t>SCP</a:t>
            </a:r>
            <a:r>
              <a:rPr lang="es-ES_tradnl"/>
              <a:t> protocolos </a:t>
            </a:r>
            <a:r>
              <a:rPr lang="es-ES_tradnl">
                <a:hlinkClick r:id="rId9"/>
              </a:rPr>
              <a:t>[1].</a:t>
            </a:r>
            <a:r>
              <a:rPr lang="es-ES_tradnl"/>
              <a:t> SSH usa el </a:t>
            </a:r>
            <a:r>
              <a:rPr lang="es-ES_tradnl">
                <a:hlinkClick r:id="rId10" tooltip="Cliente-servidor de protocolo"/>
              </a:rPr>
              <a:t>cliente-servidor de protocolo</a:t>
            </a:r>
            <a:r>
              <a:rPr lang="es-ES_tradnl"/>
              <a:t> . </a:t>
            </a:r>
            <a:r>
              <a:rPr lang="es-ES_tradnl">
                <a:hlinkClick r:id="rId11" tooltip="Servidor (informática)"/>
              </a:rPr>
              <a:t>server</a:t>
            </a:r>
            <a:r>
              <a:rPr lang="es-ES_tradnl"/>
              <a:t> , by default, listens on the </a:t>
            </a:r>
            <a:r>
              <a:rPr lang="es-ES_tradnl">
                <a:hlinkClick r:id="rId12" tooltip="Lista de conocidos los puertos (informática)"/>
              </a:rPr>
              <a:t>standard TCP port</a:t>
            </a:r>
            <a:r>
              <a:rPr lang="es-ES_tradnl"/>
              <a:t> 22. </a:t>
            </a:r>
            <a:r>
              <a:rPr lang="es-ES_tradnl">
                <a:hlinkClick r:id="rId9"/>
              </a:rPr>
              <a:t>[3]</a:t>
            </a:r>
            <a:r>
              <a:rPr lang="es-ES_tradnl"/>
              <a:t> Un </a:t>
            </a:r>
            <a:r>
              <a:rPr lang="es-ES_tradnl">
                <a:hlinkClick r:id="rId11" tooltip="Servidor (informática)"/>
              </a:rPr>
              <a:t>servidor</a:t>
            </a:r>
            <a:r>
              <a:rPr lang="es-ES_tradnl"/>
              <a:t> SSH, por defecto, escucha en el </a:t>
            </a:r>
            <a:r>
              <a:rPr lang="es-ES_tradnl">
                <a:hlinkClick r:id="rId12" tooltip="Lista de conocidos los puertos (informática)"/>
              </a:rPr>
              <a:t>puerto TCP estándar de</a:t>
            </a:r>
            <a:r>
              <a:rPr lang="es-ES_tradnl"/>
              <a:t> 22</a:t>
            </a:r>
            <a:r>
              <a:rPr lang="es-AR"/>
              <a: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sz="1200" b="0" i="0" kern="1200" dirty="0">
                <a:solidFill>
                  <a:schemeClr val="tx1"/>
                </a:solidFill>
                <a:effectLst/>
                <a:latin typeface="+mn-lt"/>
                <a:ea typeface="+mn-ea"/>
                <a:cs typeface="+mn-cs"/>
              </a:rPr>
              <a:t>La “Nube”, como bien le dicen, es el nombre corto que coloquialmente se utiliza para referirse a las tecnologías de Cloud Computing. </a:t>
            </a:r>
          </a:p>
          <a:p>
            <a:endParaRPr lang="es-AR" sz="1200" b="0" i="0" kern="1200" dirty="0">
              <a:solidFill>
                <a:schemeClr val="tx1"/>
              </a:solidFill>
              <a:effectLst/>
              <a:latin typeface="+mn-lt"/>
              <a:ea typeface="+mn-ea"/>
              <a:cs typeface="+mn-cs"/>
            </a:endParaRPr>
          </a:p>
          <a:p>
            <a:r>
              <a:rPr lang="es-AR" sz="1200" b="0" i="0" kern="1200" dirty="0">
                <a:solidFill>
                  <a:schemeClr val="tx1"/>
                </a:solidFill>
                <a:effectLst/>
                <a:latin typeface="+mn-lt"/>
                <a:ea typeface="+mn-ea"/>
                <a:cs typeface="+mn-cs"/>
              </a:rPr>
              <a:t>Más allá de ser una tecnología, involucra un ecosistema de herramientas, aplicaciones e infraestructura que soporta una genial y moderna forma de trabajo. La nube es un espacio que, de forma sencilla, </a:t>
            </a:r>
            <a:r>
              <a:rPr lang="es-AR" sz="1200" b="1" i="0" kern="1200" dirty="0">
                <a:solidFill>
                  <a:schemeClr val="tx1"/>
                </a:solidFill>
                <a:effectLst/>
                <a:latin typeface="+mn-lt"/>
                <a:ea typeface="+mn-ea"/>
                <a:cs typeface="+mn-cs"/>
              </a:rPr>
              <a:t>permite sincronizar nuestro trabajo, contenido o archivos, en cualquier dispositivo que esté enlazado a esta</a:t>
            </a:r>
            <a:r>
              <a:rPr lang="es-AR" sz="1200" b="0" i="0" kern="1200" dirty="0">
                <a:solidFill>
                  <a:schemeClr val="tx1"/>
                </a:solidFill>
                <a:effectLst/>
                <a:latin typeface="+mn-lt"/>
                <a:ea typeface="+mn-ea"/>
                <a:cs typeface="+mn-cs"/>
              </a:rPr>
              <a:t>. Es más, si lo ponemos un poco más sencillo, es la forma de:</a:t>
            </a:r>
          </a:p>
          <a:p>
            <a:endParaRPr lang="es-AR" sz="1200" b="0" i="0" kern="1200" dirty="0">
              <a:solidFill>
                <a:schemeClr val="tx1"/>
              </a:solidFill>
              <a:effectLst/>
              <a:latin typeface="+mn-lt"/>
              <a:ea typeface="+mn-ea"/>
              <a:cs typeface="+mn-cs"/>
            </a:endParaRPr>
          </a:p>
          <a:p>
            <a:r>
              <a:rPr lang="es-AR" sz="1200" b="0" i="0" kern="1200" dirty="0">
                <a:solidFill>
                  <a:schemeClr val="tx1"/>
                </a:solidFill>
                <a:effectLst/>
                <a:latin typeface="+mn-lt"/>
                <a:ea typeface="+mn-ea"/>
                <a:cs typeface="+mn-cs"/>
              </a:rPr>
              <a:t>Tener todos nuestros archivos </a:t>
            </a:r>
            <a:r>
              <a:rPr lang="es-AR" sz="1200" b="1" i="0" kern="1200" dirty="0">
                <a:solidFill>
                  <a:schemeClr val="tx1"/>
                </a:solidFill>
                <a:effectLst/>
                <a:latin typeface="+mn-lt"/>
                <a:ea typeface="+mn-ea"/>
                <a:cs typeface="+mn-cs"/>
              </a:rPr>
              <a:t>sincronizados</a:t>
            </a:r>
            <a:r>
              <a:rPr lang="es-AR" sz="1200" b="0" i="0" kern="1200" dirty="0">
                <a:solidFill>
                  <a:schemeClr val="tx1"/>
                </a:solidFill>
                <a:effectLst/>
                <a:latin typeface="+mn-lt"/>
                <a:ea typeface="+mn-ea"/>
                <a:cs typeface="+mn-cs"/>
              </a:rPr>
              <a:t> en todos nuestros equipos.</a:t>
            </a:r>
          </a:p>
          <a:p>
            <a:endParaRPr lang="es-AR" sz="1200" b="1" i="0" kern="1200" dirty="0">
              <a:solidFill>
                <a:schemeClr val="tx1"/>
              </a:solidFill>
              <a:effectLst/>
              <a:latin typeface="+mn-lt"/>
              <a:ea typeface="+mn-ea"/>
              <a:cs typeface="+mn-cs"/>
            </a:endParaRPr>
          </a:p>
          <a:p>
            <a:r>
              <a:rPr lang="es-AR" sz="1200" b="1" i="0" kern="1200" dirty="0">
                <a:solidFill>
                  <a:schemeClr val="tx1"/>
                </a:solidFill>
                <a:effectLst/>
                <a:latin typeface="+mn-lt"/>
                <a:ea typeface="+mn-ea"/>
                <a:cs typeface="+mn-cs"/>
              </a:rPr>
              <a:t>Respaldar</a:t>
            </a:r>
            <a:r>
              <a:rPr lang="es-AR" sz="1200" b="0" i="0" kern="1200" dirty="0">
                <a:solidFill>
                  <a:schemeClr val="tx1"/>
                </a:solidFill>
                <a:effectLst/>
                <a:latin typeface="+mn-lt"/>
                <a:ea typeface="+mn-ea"/>
                <a:cs typeface="+mn-cs"/>
              </a:rPr>
              <a:t> toda la información en un lugar externo a nuestro equipo</a:t>
            </a:r>
          </a:p>
          <a:p>
            <a:endParaRPr lang="es-AR" sz="1200" b="1" i="0" kern="1200" dirty="0">
              <a:solidFill>
                <a:schemeClr val="tx1"/>
              </a:solidFill>
              <a:effectLst/>
              <a:latin typeface="+mn-lt"/>
              <a:ea typeface="+mn-ea"/>
              <a:cs typeface="+mn-cs"/>
            </a:endParaRPr>
          </a:p>
          <a:p>
            <a:r>
              <a:rPr lang="es-AR" sz="1200" b="1" i="0" kern="1200" dirty="0">
                <a:solidFill>
                  <a:schemeClr val="tx1"/>
                </a:solidFill>
                <a:effectLst/>
                <a:latin typeface="+mn-lt"/>
                <a:ea typeface="+mn-ea"/>
                <a:cs typeface="+mn-cs"/>
              </a:rPr>
              <a:t>Consumir recursos</a:t>
            </a:r>
            <a:r>
              <a:rPr lang="es-AR" sz="1200" b="0" i="0" kern="1200" dirty="0">
                <a:solidFill>
                  <a:schemeClr val="tx1"/>
                </a:solidFill>
                <a:effectLst/>
                <a:latin typeface="+mn-lt"/>
                <a:ea typeface="+mn-ea"/>
                <a:cs typeface="+mn-cs"/>
              </a:rPr>
              <a:t> de “otra computadora compartida” en lugar de la nuestra.</a:t>
            </a:r>
          </a:p>
          <a:p>
            <a:endParaRPr lang="es-AR" sz="1200" b="1" i="0" kern="1200" dirty="0">
              <a:solidFill>
                <a:schemeClr val="tx1"/>
              </a:solidFill>
              <a:effectLst/>
              <a:latin typeface="+mn-lt"/>
              <a:ea typeface="+mn-ea"/>
              <a:cs typeface="+mn-cs"/>
            </a:endParaRPr>
          </a:p>
          <a:p>
            <a:r>
              <a:rPr lang="es-AR" sz="1200" b="1" i="0" kern="1200" dirty="0">
                <a:solidFill>
                  <a:schemeClr val="tx1"/>
                </a:solidFill>
                <a:effectLst/>
                <a:latin typeface="+mn-lt"/>
                <a:ea typeface="+mn-ea"/>
                <a:cs typeface="+mn-cs"/>
              </a:rPr>
              <a:t>Trabajar con contenidos</a:t>
            </a:r>
            <a:r>
              <a:rPr lang="es-AR" sz="1200" b="0" i="0" kern="1200" dirty="0">
                <a:solidFill>
                  <a:schemeClr val="tx1"/>
                </a:solidFill>
                <a:effectLst/>
                <a:latin typeface="+mn-lt"/>
                <a:ea typeface="+mn-ea"/>
                <a:cs typeface="+mn-cs"/>
              </a:rPr>
              <a:t> que no tenemos físicamente en nuestro equipo.</a:t>
            </a:r>
          </a:p>
          <a:p>
            <a:r>
              <a:rPr lang="es-AR" sz="1200" b="0" i="0" kern="1200" dirty="0">
                <a:solidFill>
                  <a:schemeClr val="tx1"/>
                </a:solidFill>
                <a:effectLst/>
                <a:latin typeface="+mn-lt"/>
                <a:ea typeface="+mn-ea"/>
                <a:cs typeface="+mn-cs"/>
              </a:rPr>
              <a:t>Trabajar de forma </a:t>
            </a:r>
            <a:r>
              <a:rPr lang="es-AR" sz="1200" b="1" i="0" kern="1200" dirty="0">
                <a:solidFill>
                  <a:schemeClr val="tx1"/>
                </a:solidFill>
                <a:effectLst/>
                <a:latin typeface="+mn-lt"/>
                <a:ea typeface="+mn-ea"/>
                <a:cs typeface="+mn-cs"/>
              </a:rPr>
              <a:t>colaborativa, simultánea e incluso remota</a:t>
            </a:r>
            <a:r>
              <a:rPr lang="es-AR" sz="1200" b="0" i="0" kern="1200" dirty="0">
                <a:solidFill>
                  <a:schemeClr val="tx1"/>
                </a:solidFill>
                <a:effectLst/>
                <a:latin typeface="+mn-lt"/>
                <a:ea typeface="+mn-ea"/>
                <a:cs typeface="+mn-cs"/>
              </a:rPr>
              <a:t>.</a:t>
            </a:r>
          </a:p>
          <a:p>
            <a:br>
              <a:rPr lang="es-AR" dirty="0"/>
            </a:br>
            <a:endParaRPr lang="es-AR" dirty="0"/>
          </a:p>
        </p:txBody>
      </p:sp>
      <p:sp>
        <p:nvSpPr>
          <p:cNvPr id="4" name="3 Marcador de número de diapositiva"/>
          <p:cNvSpPr>
            <a:spLocks noGrp="1"/>
          </p:cNvSpPr>
          <p:nvPr>
            <p:ph type="sldNum" sz="quarter" idx="10"/>
          </p:nvPr>
        </p:nvSpPr>
        <p:spPr/>
        <p:txBody>
          <a:bodyPr/>
          <a:lstStyle/>
          <a:p>
            <a:fld id="{30E86366-BE4C-4FFB-8F48-D50817D2597D}" type="slidenum">
              <a:rPr lang="es-AR" smtClean="0"/>
              <a:t>5</a:t>
            </a:fld>
            <a:endParaRPr lang="es-AR"/>
          </a:p>
        </p:txBody>
      </p:sp>
    </p:spTree>
    <p:extLst>
      <p:ext uri="{BB962C8B-B14F-4D97-AF65-F5344CB8AC3E}">
        <p14:creationId xmlns:p14="http://schemas.microsoft.com/office/powerpoint/2010/main" val="3793375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lgn="l" defTabSz="814365">
              <a:spcBef>
                <a:spcPts val="1100"/>
              </a:spcBef>
              <a:spcAft>
                <a:spcPct val="0"/>
              </a:spcAft>
              <a:buNone/>
            </a:pPr>
            <a:r>
              <a:rPr lang="es-ES" sz="1200" b="0" i="0" dirty="0">
                <a:solidFill>
                  <a:srgbClr val="000000"/>
                </a:solidFill>
                <a:latin typeface="Arial"/>
                <a:ea typeface="ＭＳ Ｐゴシック"/>
                <a:cs typeface="ＭＳ Ｐゴシック"/>
              </a:rPr>
              <a:t>Un centro de datos es una instalación utilizada para alojar sistemas de computación y componentes relacionados, entre los que se incluyen los siguientes:</a:t>
            </a:r>
          </a:p>
          <a:p>
            <a:pPr marL="236555" indent="-236555" algn="l" defTabSz="814365">
              <a:lnSpc>
                <a:spcPct val="95000"/>
              </a:lnSpc>
              <a:spcBef>
                <a:spcPts val="1100"/>
              </a:spcBef>
              <a:spcAft>
                <a:spcPct val="0"/>
              </a:spcAft>
              <a:buClr>
                <a:srgbClr val="708CA1"/>
              </a:buClr>
              <a:buFont typeface="Wingdings"/>
              <a:buChar char="§"/>
            </a:pPr>
            <a:r>
              <a:rPr lang="es-ES" sz="1200" b="0" i="0" dirty="0">
                <a:solidFill>
                  <a:srgbClr val="000000"/>
                </a:solidFill>
                <a:latin typeface="Arial"/>
                <a:ea typeface="ＭＳ Ｐゴシック"/>
                <a:cs typeface="ＭＳ Ｐゴシック"/>
              </a:rPr>
              <a:t>Conexiones de comunicaciones de datos redundantes</a:t>
            </a:r>
          </a:p>
          <a:p>
            <a:pPr marL="236555" indent="-236555" algn="l" defTabSz="814365">
              <a:lnSpc>
                <a:spcPct val="95000"/>
              </a:lnSpc>
              <a:spcBef>
                <a:spcPts val="1100"/>
              </a:spcBef>
              <a:spcAft>
                <a:spcPct val="0"/>
              </a:spcAft>
              <a:buClr>
                <a:srgbClr val="708CA1"/>
              </a:buClr>
              <a:buFont typeface="Wingdings"/>
              <a:buChar char="§"/>
            </a:pPr>
            <a:r>
              <a:rPr lang="es-ES" sz="1200" b="0" i="0" spc="-30" dirty="0">
                <a:solidFill>
                  <a:srgbClr val="000000"/>
                </a:solidFill>
                <a:latin typeface="Arial"/>
                <a:ea typeface="ＭＳ Ｐゴシック"/>
                <a:cs typeface="ＭＳ Ｐゴシック"/>
              </a:rPr>
              <a:t>Servidores virtuales de alta velocidad (en ocasiones, denominados “granjas de servidores” o “clústeres de servidores”)</a:t>
            </a:r>
          </a:p>
          <a:p>
            <a:pPr marL="236555" indent="-236555" algn="l" defTabSz="814365">
              <a:lnSpc>
                <a:spcPct val="95000"/>
              </a:lnSpc>
              <a:spcBef>
                <a:spcPts val="1100"/>
              </a:spcBef>
              <a:spcAft>
                <a:spcPct val="0"/>
              </a:spcAft>
              <a:buClr>
                <a:srgbClr val="708CA1"/>
              </a:buClr>
              <a:buFont typeface="Wingdings"/>
              <a:buChar char="§"/>
            </a:pPr>
            <a:r>
              <a:rPr lang="es-ES" sz="1200" b="0" i="0" dirty="0">
                <a:solidFill>
                  <a:srgbClr val="000000"/>
                </a:solidFill>
                <a:latin typeface="Arial"/>
                <a:ea typeface="ＭＳ Ｐゴシック"/>
                <a:cs typeface="ＭＳ Ｐゴシック"/>
              </a:rPr>
              <a:t>Sistemas de almacenamiento redundante (generalmente utilizan tecnología SAN)</a:t>
            </a:r>
          </a:p>
          <a:p>
            <a:pPr marL="236555" indent="-236555" algn="l" defTabSz="814365">
              <a:lnSpc>
                <a:spcPct val="95000"/>
              </a:lnSpc>
              <a:spcBef>
                <a:spcPts val="1100"/>
              </a:spcBef>
              <a:spcAft>
                <a:spcPct val="0"/>
              </a:spcAft>
              <a:buClr>
                <a:srgbClr val="708CA1"/>
              </a:buClr>
              <a:buFont typeface="Wingdings"/>
              <a:buChar char="§"/>
            </a:pPr>
            <a:r>
              <a:rPr lang="es-ES" sz="1200" b="0" i="0" dirty="0">
                <a:solidFill>
                  <a:srgbClr val="000000"/>
                </a:solidFill>
                <a:latin typeface="Arial"/>
                <a:ea typeface="ＭＳ Ｐゴシック"/>
                <a:cs typeface="ＭＳ Ｐゴシック"/>
              </a:rPr>
              <a:t>Fuentes de alimentación redundantes o de respaldo</a:t>
            </a:r>
          </a:p>
          <a:p>
            <a:pPr marL="236555" indent="-236555" algn="l" defTabSz="814365">
              <a:lnSpc>
                <a:spcPct val="95000"/>
              </a:lnSpc>
              <a:spcBef>
                <a:spcPts val="1100"/>
              </a:spcBef>
              <a:spcAft>
                <a:spcPct val="0"/>
              </a:spcAft>
              <a:buClr>
                <a:srgbClr val="708CA1"/>
              </a:buClr>
              <a:buFont typeface="Wingdings"/>
              <a:buChar char="§"/>
            </a:pPr>
            <a:r>
              <a:rPr lang="es-ES" sz="1200" b="0" i="0" dirty="0">
                <a:solidFill>
                  <a:srgbClr val="000000"/>
                </a:solidFill>
                <a:latin typeface="Arial"/>
                <a:ea typeface="ＭＳ Ｐゴシック"/>
                <a:cs typeface="ＭＳ Ｐゴシック"/>
              </a:rPr>
              <a:t>Controles ambientales (p. ej., aire acondicionado, extinción de incendios)</a:t>
            </a:r>
          </a:p>
          <a:p>
            <a:pPr marL="236555" indent="-236555" algn="l" defTabSz="814365">
              <a:lnSpc>
                <a:spcPct val="95000"/>
              </a:lnSpc>
              <a:spcBef>
                <a:spcPts val="1100"/>
              </a:spcBef>
              <a:spcAft>
                <a:spcPct val="0"/>
              </a:spcAft>
              <a:buClr>
                <a:srgbClr val="708CA1"/>
              </a:buClr>
              <a:buFont typeface="Wingdings"/>
              <a:buChar char="§"/>
            </a:pPr>
            <a:r>
              <a:rPr lang="es-ES" sz="1200" b="0" i="0" dirty="0">
                <a:solidFill>
                  <a:srgbClr val="000000"/>
                </a:solidFill>
                <a:latin typeface="Arial"/>
                <a:ea typeface="ＭＳ Ｐゴシック"/>
                <a:cs typeface="ＭＳ Ｐゴシック"/>
              </a:rPr>
              <a:t>Dispositivos de seguridad</a:t>
            </a:r>
          </a:p>
          <a:p>
            <a:endParaRPr lang="es-ES" dirty="0"/>
          </a:p>
        </p:txBody>
      </p:sp>
      <p:sp>
        <p:nvSpPr>
          <p:cNvPr id="4" name="Marcador de número de diapositiva 3"/>
          <p:cNvSpPr>
            <a:spLocks noGrp="1"/>
          </p:cNvSpPr>
          <p:nvPr>
            <p:ph type="sldNum" sz="quarter" idx="10"/>
          </p:nvPr>
        </p:nvSpPr>
        <p:spPr/>
        <p:txBody>
          <a:bodyPr/>
          <a:lstStyle/>
          <a:p>
            <a:pPr>
              <a:defRPr/>
            </a:pPr>
            <a:fld id="{5C1E2392-E56B-461D-9EC4-A70F47F33707}" type="slidenum">
              <a:rPr lang="es-ES_tradnl" smtClean="0"/>
              <a:pPr>
                <a:defRPr/>
              </a:pPr>
              <a:t>6</a:t>
            </a:fld>
            <a:endParaRPr lang="es-ES_tradnl"/>
          </a:p>
        </p:txBody>
      </p:sp>
    </p:spTree>
    <p:extLst>
      <p:ext uri="{BB962C8B-B14F-4D97-AF65-F5344CB8AC3E}">
        <p14:creationId xmlns:p14="http://schemas.microsoft.com/office/powerpoint/2010/main" val="23449019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lgn="l" defTabSz="814365">
              <a:spcBef>
                <a:spcPts val="1100"/>
              </a:spcBef>
              <a:spcAft>
                <a:spcPct val="0"/>
              </a:spcAft>
              <a:buNone/>
            </a:pPr>
            <a:r>
              <a:rPr lang="es-ES" sz="1200" b="0" i="0" dirty="0">
                <a:solidFill>
                  <a:srgbClr val="000000"/>
                </a:solidFill>
                <a:latin typeface="Arial"/>
                <a:ea typeface="ＭＳ Ｐゴシック"/>
                <a:cs typeface="ＭＳ Ｐゴシック"/>
              </a:rPr>
              <a:t>Un centro de datos es una instalación utilizada para alojar sistemas de computación y componentes relacionados, entre los que se incluyen los siguientes:</a:t>
            </a:r>
          </a:p>
          <a:p>
            <a:pPr marL="236555" indent="-236555" algn="l" defTabSz="814365">
              <a:lnSpc>
                <a:spcPct val="95000"/>
              </a:lnSpc>
              <a:spcBef>
                <a:spcPts val="1100"/>
              </a:spcBef>
              <a:spcAft>
                <a:spcPct val="0"/>
              </a:spcAft>
              <a:buClr>
                <a:srgbClr val="708CA1"/>
              </a:buClr>
              <a:buFont typeface="Wingdings"/>
              <a:buChar char="§"/>
            </a:pPr>
            <a:r>
              <a:rPr lang="es-ES" sz="1200" b="0" i="0" dirty="0">
                <a:solidFill>
                  <a:srgbClr val="000000"/>
                </a:solidFill>
                <a:latin typeface="Arial"/>
                <a:ea typeface="ＭＳ Ｐゴシック"/>
                <a:cs typeface="ＭＳ Ｐゴシック"/>
              </a:rPr>
              <a:t>Conexiones de comunicaciones de datos redundantes</a:t>
            </a:r>
          </a:p>
          <a:p>
            <a:pPr marL="236555" indent="-236555" algn="l" defTabSz="814365">
              <a:lnSpc>
                <a:spcPct val="95000"/>
              </a:lnSpc>
              <a:spcBef>
                <a:spcPts val="1100"/>
              </a:spcBef>
              <a:spcAft>
                <a:spcPct val="0"/>
              </a:spcAft>
              <a:buClr>
                <a:srgbClr val="708CA1"/>
              </a:buClr>
              <a:buFont typeface="Wingdings"/>
              <a:buChar char="§"/>
            </a:pPr>
            <a:r>
              <a:rPr lang="es-ES" sz="1200" b="0" i="0" spc="-30" dirty="0">
                <a:solidFill>
                  <a:srgbClr val="000000"/>
                </a:solidFill>
                <a:latin typeface="Arial"/>
                <a:ea typeface="ＭＳ Ｐゴシック"/>
                <a:cs typeface="ＭＳ Ｐゴシック"/>
              </a:rPr>
              <a:t>Servidores virtuales de alta velocidad (en ocasiones, denominados “granjas de servidores” o “clústeres de servidores”)</a:t>
            </a:r>
          </a:p>
          <a:p>
            <a:pPr marL="236555" indent="-236555" algn="l" defTabSz="814365">
              <a:lnSpc>
                <a:spcPct val="95000"/>
              </a:lnSpc>
              <a:spcBef>
                <a:spcPts val="1100"/>
              </a:spcBef>
              <a:spcAft>
                <a:spcPct val="0"/>
              </a:spcAft>
              <a:buClr>
                <a:srgbClr val="708CA1"/>
              </a:buClr>
              <a:buFont typeface="Wingdings"/>
              <a:buChar char="§"/>
            </a:pPr>
            <a:r>
              <a:rPr lang="es-ES" sz="1200" b="0" i="0" dirty="0">
                <a:solidFill>
                  <a:srgbClr val="000000"/>
                </a:solidFill>
                <a:latin typeface="Arial"/>
                <a:ea typeface="ＭＳ Ｐゴシック"/>
                <a:cs typeface="ＭＳ Ｐゴシック"/>
              </a:rPr>
              <a:t>Sistemas de almacenamiento redundante (generalmente utilizan tecnología SAN)</a:t>
            </a:r>
          </a:p>
          <a:p>
            <a:pPr marL="236555" indent="-236555" algn="l" defTabSz="814365">
              <a:lnSpc>
                <a:spcPct val="95000"/>
              </a:lnSpc>
              <a:spcBef>
                <a:spcPts val="1100"/>
              </a:spcBef>
              <a:spcAft>
                <a:spcPct val="0"/>
              </a:spcAft>
              <a:buClr>
                <a:srgbClr val="708CA1"/>
              </a:buClr>
              <a:buFont typeface="Wingdings"/>
              <a:buChar char="§"/>
            </a:pPr>
            <a:r>
              <a:rPr lang="es-ES" sz="1200" b="0" i="0" dirty="0">
                <a:solidFill>
                  <a:srgbClr val="000000"/>
                </a:solidFill>
                <a:latin typeface="Arial"/>
                <a:ea typeface="ＭＳ Ｐゴシック"/>
                <a:cs typeface="ＭＳ Ｐゴシック"/>
              </a:rPr>
              <a:t>Fuentes de alimentación redundantes o de respaldo</a:t>
            </a:r>
          </a:p>
          <a:p>
            <a:pPr marL="236555" indent="-236555" algn="l" defTabSz="814365">
              <a:lnSpc>
                <a:spcPct val="95000"/>
              </a:lnSpc>
              <a:spcBef>
                <a:spcPts val="1100"/>
              </a:spcBef>
              <a:spcAft>
                <a:spcPct val="0"/>
              </a:spcAft>
              <a:buClr>
                <a:srgbClr val="708CA1"/>
              </a:buClr>
              <a:buFont typeface="Wingdings"/>
              <a:buChar char="§"/>
            </a:pPr>
            <a:r>
              <a:rPr lang="es-ES" sz="1200" b="0" i="0" dirty="0">
                <a:solidFill>
                  <a:srgbClr val="000000"/>
                </a:solidFill>
                <a:latin typeface="Arial"/>
                <a:ea typeface="ＭＳ Ｐゴシック"/>
                <a:cs typeface="ＭＳ Ｐゴシック"/>
              </a:rPr>
              <a:t>Controles ambientales (p. ej., aire acondicionado, extinción de incendios)</a:t>
            </a:r>
          </a:p>
          <a:p>
            <a:pPr marL="236555" indent="-236555" algn="l" defTabSz="814365">
              <a:lnSpc>
                <a:spcPct val="95000"/>
              </a:lnSpc>
              <a:spcBef>
                <a:spcPts val="1100"/>
              </a:spcBef>
              <a:spcAft>
                <a:spcPct val="0"/>
              </a:spcAft>
              <a:buClr>
                <a:srgbClr val="708CA1"/>
              </a:buClr>
              <a:buFont typeface="Wingdings"/>
              <a:buChar char="§"/>
            </a:pPr>
            <a:r>
              <a:rPr lang="es-ES" sz="1200" b="0" i="0" dirty="0">
                <a:solidFill>
                  <a:srgbClr val="000000"/>
                </a:solidFill>
                <a:latin typeface="Arial"/>
                <a:ea typeface="ＭＳ Ｐゴシック"/>
                <a:cs typeface="ＭＳ Ｐゴシック"/>
              </a:rPr>
              <a:t>Dispositivos de seguridad</a:t>
            </a:r>
          </a:p>
          <a:p>
            <a:endParaRPr lang="es-ES" dirty="0"/>
          </a:p>
        </p:txBody>
      </p:sp>
      <p:sp>
        <p:nvSpPr>
          <p:cNvPr id="4" name="Marcador de número de diapositiva 3"/>
          <p:cNvSpPr>
            <a:spLocks noGrp="1"/>
          </p:cNvSpPr>
          <p:nvPr>
            <p:ph type="sldNum" sz="quarter" idx="10"/>
          </p:nvPr>
        </p:nvSpPr>
        <p:spPr/>
        <p:txBody>
          <a:bodyPr/>
          <a:lstStyle/>
          <a:p>
            <a:pPr>
              <a:defRPr/>
            </a:pPr>
            <a:fld id="{5C1E2392-E56B-461D-9EC4-A70F47F33707}" type="slidenum">
              <a:rPr lang="es-ES_tradnl" smtClean="0"/>
              <a:pPr>
                <a:defRPr/>
              </a:pPr>
              <a:t>7</a:t>
            </a:fld>
            <a:endParaRPr lang="es-ES_tradnl"/>
          </a:p>
        </p:txBody>
      </p:sp>
    </p:spTree>
    <p:extLst>
      <p:ext uri="{BB962C8B-B14F-4D97-AF65-F5344CB8AC3E}">
        <p14:creationId xmlns:p14="http://schemas.microsoft.com/office/powerpoint/2010/main" val="37294625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7"/>
          <p:cNvSpPr txBox="1">
            <a:spLocks noGrp="1" noChangeArrowheads="1"/>
          </p:cNvSpPr>
          <p:nvPr/>
        </p:nvSpPr>
        <p:spPr bwMode="auto">
          <a:xfrm>
            <a:off x="3886200" y="8687457"/>
            <a:ext cx="2971800" cy="456543"/>
          </a:xfrm>
          <a:prstGeom prst="rect">
            <a:avLst/>
          </a:prstGeom>
          <a:noFill/>
          <a:ln w="9525">
            <a:noFill/>
            <a:miter lim="800000"/>
            <a:headEnd/>
            <a:tailEnd/>
          </a:ln>
        </p:spPr>
        <p:txBody>
          <a:bodyPr anchor="b"/>
          <a:lstStyle/>
          <a:p>
            <a:pPr algn="r">
              <a:lnSpc>
                <a:spcPct val="100000"/>
              </a:lnSpc>
              <a:spcBef>
                <a:spcPct val="0"/>
              </a:spcBef>
              <a:buFontTx/>
              <a:buNone/>
            </a:pPr>
            <a:fld id="{C93FCC54-32F3-42FF-A13C-52338F351BDB}" type="slidenum">
              <a:rPr lang="es-ES_tradnl" sz="1200" b="0" i="0">
                <a:latin typeface="Times New Roman" pitchFamily="18" charset="0"/>
              </a:rPr>
              <a:pPr algn="r">
                <a:lnSpc>
                  <a:spcPct val="100000"/>
                </a:lnSpc>
                <a:spcBef>
                  <a:spcPct val="0"/>
                </a:spcBef>
                <a:buFontTx/>
                <a:buNone/>
              </a:pPr>
              <a:t>11</a:t>
            </a:fld>
            <a:endParaRPr lang="es-ES_tradnl" sz="1200" b="0" i="0">
              <a:latin typeface="Times New Roman" pitchFamily="18" charset="0"/>
            </a:endParaRPr>
          </a:p>
        </p:txBody>
      </p:sp>
      <p:sp>
        <p:nvSpPr>
          <p:cNvPr id="212995" name="Rectangle 2"/>
          <p:cNvSpPr>
            <a:spLocks noGrp="1" noRot="1" noChangeAspect="1" noChangeArrowheads="1" noTextEdit="1"/>
          </p:cNvSpPr>
          <p:nvPr>
            <p:ph type="sldImg"/>
          </p:nvPr>
        </p:nvSpPr>
        <p:spPr>
          <a:ln/>
        </p:spPr>
      </p:sp>
      <p:sp>
        <p:nvSpPr>
          <p:cNvPr id="212996" name="Rectangle 3"/>
          <p:cNvSpPr>
            <a:spLocks noGrp="1" noChangeArrowheads="1"/>
          </p:cNvSpPr>
          <p:nvPr>
            <p:ph type="body" idx="1"/>
          </p:nvPr>
        </p:nvSpPr>
        <p:spPr>
          <a:noFill/>
          <a:ln/>
        </p:spPr>
        <p:txBody>
          <a:bodyPr/>
          <a:lstStyle/>
          <a:p>
            <a:r>
              <a:rPr lang="es-AR"/>
              <a:t>Debido a los desafíos asociados con la administración de direcciones estáticas, los dispositivos de usuarios finales a</a:t>
            </a:r>
          </a:p>
          <a:p>
            <a:r>
              <a:rPr lang="es-AR"/>
              <a:t>menudo poseen direcciones dinámicamente asignadas, utilizando el Protocolo de configuración dinámica de host</a:t>
            </a:r>
          </a:p>
          <a:p>
            <a:r>
              <a:rPr lang="es-AR"/>
              <a:t>(DHCP), como se muestra en la figura.</a:t>
            </a:r>
          </a:p>
          <a:p>
            <a:r>
              <a:rPr lang="es-AR"/>
              <a:t>El DHCP permite la asignación automática de información de direccionamiento como la dirección IP, la máscara de</a:t>
            </a:r>
          </a:p>
          <a:p>
            <a:r>
              <a:rPr lang="es-AR"/>
              <a:t>subred, el 209ersión por defecto y otra información de configuración. La configuración del sevidor DHCP requiere que un</a:t>
            </a:r>
          </a:p>
          <a:p>
            <a:r>
              <a:rPr lang="es-AR"/>
              <a:t>bloque de direcciones, llamado conjunto de direcciones, sea definido para ser asignado a los clientes DHCP en una red.</a:t>
            </a:r>
          </a:p>
          <a:p>
            <a:r>
              <a:rPr lang="es-AR"/>
              <a:t>Las direcciones asignadas a este pool deben ser planificadas de manera que se excluyan las direcciones utilizadas para</a:t>
            </a:r>
          </a:p>
          <a:p>
            <a:r>
              <a:rPr lang="es-AR"/>
              <a:t>otros tipos de dispositivos.</a:t>
            </a:r>
          </a:p>
          <a:p>
            <a:r>
              <a:rPr lang="es-AR"/>
              <a:t>DHCP es generalmente el método preferido para asignar direcciones IP a los hosts de grandes redes, dado que reduce la</a:t>
            </a:r>
          </a:p>
          <a:p>
            <a:r>
              <a:rPr lang="es-AR"/>
              <a:t>carga para al personal de soporte de la red y prácticamente elimina los errores de entrada.</a:t>
            </a:r>
          </a:p>
          <a:p>
            <a:r>
              <a:rPr lang="es-AR"/>
              <a:t>Otro beneficio de DHCP es que no se asigna de manera permanente una dirección a un host, sino que sólo se la “alquila”</a:t>
            </a:r>
          </a:p>
          <a:p>
            <a:r>
              <a:rPr lang="es-AR"/>
              <a:t>durante un tiempo. Si el host se apaga o se desconecta de la red, la dirección regresa al pool para volver a utilizarse. Esta</a:t>
            </a:r>
          </a:p>
          <a:p>
            <a:r>
              <a:rPr lang="es-AR"/>
              <a:t>función es muy útil para los usuarios móviles que entran y salen de la red.</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p:spPr>
        <p:txBody>
          <a:bodyPr/>
          <a:lstStyle/>
          <a:p>
            <a:br>
              <a:rPr lang="es-ES"/>
            </a:br>
            <a:endParaRPr lang="es-E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p:spPr>
        <p:txBody>
          <a:bodyPr/>
          <a:lstStyle/>
          <a:p>
            <a:pPr>
              <a:lnSpc>
                <a:spcPct val="90000"/>
              </a:lnSpc>
            </a:pPr>
            <a:r>
              <a:rPr lang="es-ES" sz="1000"/>
              <a:t>DNS define:</a:t>
            </a:r>
            <a:br>
              <a:rPr lang="es-ES" sz="1000"/>
            </a:br>
            <a:endParaRPr lang="es-ES" sz="1000"/>
          </a:p>
          <a:p>
            <a:pPr>
              <a:lnSpc>
                <a:spcPct val="90000"/>
              </a:lnSpc>
            </a:pPr>
            <a:r>
              <a:rPr lang="es-ES" sz="1000"/>
              <a:t>Un modelo de base de datos para almacenar información sobre direcciones. </a:t>
            </a:r>
          </a:p>
          <a:p>
            <a:pPr>
              <a:lnSpc>
                <a:spcPct val="90000"/>
              </a:lnSpc>
            </a:pPr>
            <a:r>
              <a:rPr lang="es-ES" sz="1000"/>
              <a:t>Un mecanismo para preguntar y actualizar información sobre direcciones en la base de datos. </a:t>
            </a:r>
          </a:p>
          <a:p>
            <a:pPr>
              <a:lnSpc>
                <a:spcPct val="90000"/>
              </a:lnSpc>
            </a:pPr>
            <a:r>
              <a:rPr lang="es-ES" sz="1000"/>
              <a:t>Un mecanismo para replicar replicar información entre servidores.</a:t>
            </a:r>
          </a:p>
          <a:p>
            <a:pPr>
              <a:lnSpc>
                <a:spcPct val="90000"/>
              </a:lnSpc>
            </a:pPr>
            <a:endParaRPr lang="es-ES" sz="1000"/>
          </a:p>
          <a:p>
            <a:pPr>
              <a:lnSpc>
                <a:spcPct val="90000"/>
              </a:lnSpc>
            </a:pPr>
            <a:r>
              <a:rPr lang="es-ES" sz="1000"/>
              <a:t>Una zona DNS es una porción del espacio de nombres DNS sobre la que un servidor DNS tiene autoridad. Dentro de una zona DNS, hay registros de recurso (RR), que definen los hosts y otro tipo de información que completan la base de datos de la zona. Hay varios tipos de zona:</a:t>
            </a:r>
            <a:br>
              <a:rPr lang="es-ES" sz="1000"/>
            </a:br>
            <a:br>
              <a:rPr lang="es-ES" sz="1000"/>
            </a:br>
            <a:r>
              <a:rPr lang="es-ES" sz="1000" b="1"/>
              <a:t>- Zonas primarias:</a:t>
            </a:r>
            <a:r>
              <a:rPr lang="es-ES" sz="1000"/>
              <a:t> Contienen la copia principal de los RR de la zona. Los cambios y actualizaciones de la zona se producen en la zona primaria. Si queremos crear un nuevo dominio DNS tendremos que crear una zona primaria. La zona DNS primaria se almacena en un archivo local (en Windows tiene extensión .dns) del servidor.</a:t>
            </a:r>
            <a:br>
              <a:rPr lang="es-ES" sz="1000"/>
            </a:br>
            <a:br>
              <a:rPr lang="es-ES" sz="1000"/>
            </a:br>
            <a:r>
              <a:rPr lang="es-ES" sz="1000" b="1"/>
              <a:t>- Zonas secundarias:</a:t>
            </a:r>
            <a:r>
              <a:rPr lang="es-ES" sz="1000"/>
              <a:t> Las zonas secundarias son</a:t>
            </a:r>
            <a:r>
              <a:rPr lang="es-ES" sz="1000" b="1"/>
              <a:t> copias no editables</a:t>
            </a:r>
            <a:r>
              <a:rPr lang="es-ES" sz="1000"/>
              <a:t> de las zonas primarias. Se usan para balanceo de carga y tolerancia a fallos. Períodicamente, según la configuración, la DNS primaria realiza una "</a:t>
            </a:r>
            <a:r>
              <a:rPr lang="es-ES" sz="1000" b="1"/>
              <a:t>transferencia de zona</a:t>
            </a:r>
            <a:r>
              <a:rPr lang="es-ES" sz="1000"/>
              <a:t>" a la secundara. Si la DNS primaria cae, durante un tiempo, la DNS secundaria asumirá las respuestas, aunque pasado un periodo de tiempo especificado por el administrador (TTL o Time To Live), la zona secundaria caducará. Antes de que esto ocurra, la DNS primaria debe ser rearmada.</a:t>
            </a:r>
            <a:br>
              <a:rPr lang="es-ES" sz="1000"/>
            </a:br>
            <a:br>
              <a:rPr lang="es-ES" sz="1000"/>
            </a:br>
            <a:r>
              <a:rPr lang="es-ES" sz="1000" b="1"/>
              <a:t>- Zonas integradas con Active Directory</a:t>
            </a:r>
            <a:r>
              <a:rPr lang="es-ES" sz="1000"/>
              <a:t> </a:t>
            </a:r>
          </a:p>
          <a:p>
            <a:pPr>
              <a:lnSpc>
                <a:spcPct val="90000"/>
              </a:lnSpc>
            </a:pPr>
            <a:endParaRPr lang="es-ES" sz="1000"/>
          </a:p>
          <a:p>
            <a:pPr>
              <a:lnSpc>
                <a:spcPct val="90000"/>
              </a:lnSpc>
            </a:pPr>
            <a:br>
              <a:rPr lang="es-ES" sz="1000"/>
            </a:br>
            <a:endParaRPr lang="es-ES" sz="10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30A3E4C7-7A2A-4B46-BA64-060157603455}" type="slidenum">
              <a:rPr lang="es-ES_tradnl" smtClean="0"/>
              <a:pPr/>
              <a:t>15</a:t>
            </a:fld>
            <a:endParaRPr lang="es-ES_tradnl"/>
          </a:p>
        </p:txBody>
      </p:sp>
      <p:sp>
        <p:nvSpPr>
          <p:cNvPr id="50179" name="Rectangle 2"/>
          <p:cNvSpPr>
            <a:spLocks noGrp="1" noRot="1" noChangeAspect="1" noChangeArrowheads="1" noTextEdit="1"/>
          </p:cNvSpPr>
          <p:nvPr>
            <p:ph type="sldImg"/>
          </p:nvPr>
        </p:nvSpPr>
        <p:spPr>
          <a:solidFill>
            <a:srgbClr val="FFFFFF"/>
          </a:solidFill>
          <a:ln/>
        </p:spPr>
      </p:sp>
      <p:sp>
        <p:nvSpPr>
          <p:cNvPr id="50180" name="Rectangle 3"/>
          <p:cNvSpPr>
            <a:spLocks noGrp="1" noChangeArrowheads="1"/>
          </p:cNvSpPr>
          <p:nvPr>
            <p:ph type="body" idx="1"/>
          </p:nvPr>
        </p:nvSpPr>
        <p:spPr>
          <a:solidFill>
            <a:srgbClr val="FFFFFF"/>
          </a:solidFill>
          <a:ln>
            <a:solidFill>
              <a:srgbClr val="000000"/>
            </a:solidFill>
          </a:ln>
        </p:spPr>
        <p:txBody>
          <a:bodyPr/>
          <a:lstStyle/>
          <a:p>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p>
        </p:txBody>
      </p:sp>
      <p:sp>
        <p:nvSpPr>
          <p:cNvPr id="4" name="Rectangle 4"/>
          <p:cNvSpPr>
            <a:spLocks noGrp="1" noChangeArrowheads="1"/>
          </p:cNvSpPr>
          <p:nvPr>
            <p:ph type="dt" sz="half" idx="10"/>
          </p:nvPr>
        </p:nvSpPr>
        <p:spPr>
          <a:ln/>
        </p:spPr>
        <p:txBody>
          <a:bodyPr/>
          <a:lstStyle>
            <a:lvl1pPr>
              <a:defRPr/>
            </a:lvl1pPr>
          </a:lstStyle>
          <a:p>
            <a:pPr>
              <a:defRPr/>
            </a:pPr>
            <a:fld id="{6130D758-CE11-4CE4-8C11-48EF045A5BCC}" type="datetime1">
              <a:rPr lang="es-ES"/>
              <a:pPr>
                <a:defRPr/>
              </a:pPr>
              <a:t>18/05/2022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9D4999B-3C57-4DB3-B440-A7837545B416}" type="slidenum">
              <a:rPr lang="en-US"/>
              <a:pPr>
                <a:defRPr/>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p:cNvSpPr>
            <a:spLocks noGrp="1" noChangeArrowheads="1"/>
          </p:cNvSpPr>
          <p:nvPr>
            <p:ph type="dt" sz="half" idx="10"/>
          </p:nvPr>
        </p:nvSpPr>
        <p:spPr>
          <a:ln/>
        </p:spPr>
        <p:txBody>
          <a:bodyPr/>
          <a:lstStyle>
            <a:lvl1pPr>
              <a:defRPr/>
            </a:lvl1pPr>
          </a:lstStyle>
          <a:p>
            <a:pPr>
              <a:defRPr/>
            </a:pPr>
            <a:fld id="{E5EB35AA-0643-4BF4-885D-4D4ACC6BBAC7}" type="datetime1">
              <a:rPr lang="es-ES"/>
              <a:pPr>
                <a:defRPr/>
              </a:pPr>
              <a:t>18/05/2022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D07180E-595F-478A-A681-D04732495A84}" type="slidenum">
              <a:rPr lang="en-US"/>
              <a:pPr>
                <a:defRPr/>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15100" y="609600"/>
            <a:ext cx="1943100" cy="5486400"/>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685800" y="609600"/>
            <a:ext cx="5676900" cy="548640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p:cNvSpPr>
            <a:spLocks noGrp="1" noChangeArrowheads="1"/>
          </p:cNvSpPr>
          <p:nvPr>
            <p:ph type="dt" sz="half" idx="10"/>
          </p:nvPr>
        </p:nvSpPr>
        <p:spPr>
          <a:ln/>
        </p:spPr>
        <p:txBody>
          <a:bodyPr/>
          <a:lstStyle>
            <a:lvl1pPr>
              <a:defRPr/>
            </a:lvl1pPr>
          </a:lstStyle>
          <a:p>
            <a:pPr>
              <a:defRPr/>
            </a:pPr>
            <a:fld id="{C8EF2690-8F02-4626-A997-A49A17F61BCD}" type="datetime1">
              <a:rPr lang="es-ES"/>
              <a:pPr>
                <a:defRPr/>
              </a:pPr>
              <a:t>18/05/2022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A4A643A-7698-45D8-AFB7-D58ABD76B837}" type="slidenum">
              <a:rPr lang="en-US"/>
              <a:pPr>
                <a:defRPr/>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p:cNvSpPr>
            <a:spLocks noGrp="1" noChangeArrowheads="1"/>
          </p:cNvSpPr>
          <p:nvPr>
            <p:ph type="dt" sz="half" idx="10"/>
          </p:nvPr>
        </p:nvSpPr>
        <p:spPr>
          <a:ln/>
        </p:spPr>
        <p:txBody>
          <a:bodyPr/>
          <a:lstStyle>
            <a:lvl1pPr>
              <a:defRPr/>
            </a:lvl1pPr>
          </a:lstStyle>
          <a:p>
            <a:pPr>
              <a:defRPr/>
            </a:pPr>
            <a:fld id="{D475C01F-4E47-4671-B168-5D35A22DAC9E}" type="datetime1">
              <a:rPr lang="es-ES"/>
              <a:pPr>
                <a:defRPr/>
              </a:pPr>
              <a:t>18/05/2022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77B4AD8-97C9-44C7-8EEE-AE13FBAFFC10}" type="slidenum">
              <a:rPr lang="en-US"/>
              <a:pPr>
                <a:defRPr/>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4"/>
          <p:cNvSpPr>
            <a:spLocks noGrp="1" noChangeArrowheads="1"/>
          </p:cNvSpPr>
          <p:nvPr>
            <p:ph type="dt" sz="half" idx="10"/>
          </p:nvPr>
        </p:nvSpPr>
        <p:spPr>
          <a:ln/>
        </p:spPr>
        <p:txBody>
          <a:bodyPr/>
          <a:lstStyle>
            <a:lvl1pPr>
              <a:defRPr/>
            </a:lvl1pPr>
          </a:lstStyle>
          <a:p>
            <a:pPr>
              <a:defRPr/>
            </a:pPr>
            <a:fld id="{647E5C8B-F0BB-4054-8072-103226277229}" type="datetime1">
              <a:rPr lang="es-ES"/>
              <a:pPr>
                <a:defRPr/>
              </a:pPr>
              <a:t>18/05/2022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54592E1-5B0B-41DF-8572-D94A87539123}" type="slidenum">
              <a:rPr lang="en-US"/>
              <a:pPr>
                <a:defRPr/>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4"/>
          <p:cNvSpPr>
            <a:spLocks noGrp="1" noChangeArrowheads="1"/>
          </p:cNvSpPr>
          <p:nvPr>
            <p:ph type="dt" sz="half" idx="10"/>
          </p:nvPr>
        </p:nvSpPr>
        <p:spPr>
          <a:ln/>
        </p:spPr>
        <p:txBody>
          <a:bodyPr/>
          <a:lstStyle>
            <a:lvl1pPr>
              <a:defRPr/>
            </a:lvl1pPr>
          </a:lstStyle>
          <a:p>
            <a:pPr>
              <a:defRPr/>
            </a:pPr>
            <a:fld id="{26DA88AF-A0F0-4C98-AE5D-2359D62A16A1}" type="datetime1">
              <a:rPr lang="es-ES"/>
              <a:pPr>
                <a:defRPr/>
              </a:pPr>
              <a:t>18/05/2022</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45D324B-84DE-4698-BD71-D02AF94C166F}" type="slidenum">
              <a:rPr lang="en-US"/>
              <a:pPr>
                <a:defRPr/>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Rectangle 4"/>
          <p:cNvSpPr>
            <a:spLocks noGrp="1" noChangeArrowheads="1"/>
          </p:cNvSpPr>
          <p:nvPr>
            <p:ph type="dt" sz="half" idx="10"/>
          </p:nvPr>
        </p:nvSpPr>
        <p:spPr>
          <a:ln/>
        </p:spPr>
        <p:txBody>
          <a:bodyPr/>
          <a:lstStyle>
            <a:lvl1pPr>
              <a:defRPr/>
            </a:lvl1pPr>
          </a:lstStyle>
          <a:p>
            <a:pPr>
              <a:defRPr/>
            </a:pPr>
            <a:fld id="{8D6C31BB-8507-4586-9AEF-AEC515D62B5C}" type="datetime1">
              <a:rPr lang="es-ES"/>
              <a:pPr>
                <a:defRPr/>
              </a:pPr>
              <a:t>18/05/2022</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B6DD7A1B-7608-4E48-BF11-9E9A582395F7}" type="slidenum">
              <a:rPr lang="en-US"/>
              <a:pPr>
                <a:defRPr/>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Rectangle 4"/>
          <p:cNvSpPr>
            <a:spLocks noGrp="1" noChangeArrowheads="1"/>
          </p:cNvSpPr>
          <p:nvPr>
            <p:ph type="dt" sz="half" idx="10"/>
          </p:nvPr>
        </p:nvSpPr>
        <p:spPr>
          <a:ln/>
        </p:spPr>
        <p:txBody>
          <a:bodyPr/>
          <a:lstStyle>
            <a:lvl1pPr>
              <a:defRPr/>
            </a:lvl1pPr>
          </a:lstStyle>
          <a:p>
            <a:pPr>
              <a:defRPr/>
            </a:pPr>
            <a:fld id="{3F75D0B1-8E4C-42F5-BCBB-C4AA7553C53A}" type="datetime1">
              <a:rPr lang="es-ES"/>
              <a:pPr>
                <a:defRPr/>
              </a:pPr>
              <a:t>18/05/2022</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E1E1D37C-1872-4266-8499-C9CBCAB3EC8F}" type="slidenum">
              <a:rPr lang="en-US"/>
              <a:pPr>
                <a:defRPr/>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88E02885-042F-4BFA-BBCE-8B0BDD33BC45}" type="datetime1">
              <a:rPr lang="es-ES"/>
              <a:pPr>
                <a:defRPr/>
              </a:pPr>
              <a:t>18/05/2022</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4DDADD98-135D-4716-B59B-39D14D5C2C2D}" type="slidenum">
              <a:rPr lang="en-US"/>
              <a:pPr>
                <a:defRPr/>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fld id="{8D097451-0F1A-451E-B99C-C0D221CBFB6A}" type="datetime1">
              <a:rPr lang="es-ES"/>
              <a:pPr>
                <a:defRPr/>
              </a:pPr>
              <a:t>18/05/2022</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D42E7D8-E6B8-420B-B830-FDBCA0F7F110}" type="slidenum">
              <a:rPr lang="en-US"/>
              <a:pPr>
                <a:defRPr/>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fld id="{7C826547-551B-48EE-B502-1EC282FBE58B}" type="datetime1">
              <a:rPr lang="es-ES"/>
              <a:pPr>
                <a:defRPr/>
              </a:pPr>
              <a:t>18/05/2022</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684659D-4A38-42C5-90E8-04F2560AD883}" type="slidenum">
              <a:rPr lang="en-US"/>
              <a:pPr>
                <a:defRPr/>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5E7676"/>
            </a:gs>
            <a:gs pos="100000">
              <a:srgbClr val="CCFFFF"/>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Haga clic para modificar el estilo de título del patrón</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Haga clic para modificar el estilo de texto del patrón</a:t>
            </a:r>
          </a:p>
          <a:p>
            <a:pPr lvl="1"/>
            <a:r>
              <a:rPr lang="en-US"/>
              <a:t>Segundo nivel</a:t>
            </a:r>
          </a:p>
          <a:p>
            <a:pPr lvl="2"/>
            <a:r>
              <a:rPr lang="en-US"/>
              <a:t>Tercer nivel</a:t>
            </a:r>
          </a:p>
          <a:p>
            <a:pPr lvl="3"/>
            <a:r>
              <a:rPr lang="en-US"/>
              <a:t>Cuarto nivel</a:t>
            </a:r>
          </a:p>
          <a:p>
            <a:pPr lvl="4"/>
            <a:r>
              <a:rPr lang="en-US"/>
              <a:t>Quinto nivel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chemeClr val="tx1"/>
                </a:solidFill>
                <a:latin typeface="+mn-lt"/>
              </a:defRPr>
            </a:lvl1pPr>
          </a:lstStyle>
          <a:p>
            <a:pPr>
              <a:defRPr/>
            </a:pPr>
            <a:fld id="{C9AD1362-15CA-4047-9D6A-7326911FE8A9}" type="datetime1">
              <a:rPr lang="es-ES"/>
              <a:pPr>
                <a:defRPr/>
              </a:pPr>
              <a:t>18/05/2022</a:t>
            </a:fld>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chemeClr val="tx1"/>
                </a:solidFill>
                <a:latin typeface="+mn-lt"/>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chemeClr val="tx1"/>
                </a:solidFill>
                <a:latin typeface="+mn-lt"/>
              </a:defRPr>
            </a:lvl1pPr>
          </a:lstStyle>
          <a:p>
            <a:pPr>
              <a:defRPr/>
            </a:pPr>
            <a:fld id="{E741B9AC-AF1D-406D-9AC3-AB4149391163}" type="slidenum">
              <a:rPr lang="en-US"/>
              <a:pPr>
                <a:defRPr/>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0.jpeg"/><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5.jpe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castellanosmati.blogspot.com/p/historia-de-microsoft-office.html" TargetMode="Externa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0.jpg"/><Relationship Id="rId5" Type="http://schemas.openxmlformats.org/officeDocument/2006/relationships/image" Target="../media/image29.jpg"/><Relationship Id="rId4" Type="http://schemas.openxmlformats.org/officeDocument/2006/relationships/image" Target="../media/image28.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taringa.net/posts/info/17195347/La-Nube-de-que-se-trata.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36.w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subTitle" idx="1"/>
          </p:nvPr>
        </p:nvSpPr>
        <p:spPr>
          <a:xfrm>
            <a:off x="1077119" y="2924944"/>
            <a:ext cx="6913562" cy="1657350"/>
          </a:xfrm>
          <a:solidFill>
            <a:schemeClr val="accent2">
              <a:lumMod val="40000"/>
              <a:lumOff val="60000"/>
            </a:schemeClr>
          </a:solidFill>
          <a:ln w="76200" cap="flat" algn="ctr">
            <a:solidFill>
              <a:schemeClr val="accent2">
                <a:lumMod val="50000"/>
              </a:schemeClr>
            </a:solidFill>
            <a:miter lim="800000"/>
            <a:headEnd/>
            <a:tailEnd/>
          </a:ln>
        </p:spPr>
        <p:txBody>
          <a:bodyPr vert="horz" wrap="square" lIns="91440" tIns="45720" rIns="91440" bIns="45720" numCol="1" anchor="t" anchorCtr="0" compatLnSpc="1">
            <a:prstTxWarp prst="textNoShape">
              <a:avLst/>
            </a:prstTxWarp>
          </a:bodyPr>
          <a:lstStyle/>
          <a:p>
            <a:pPr eaLnBrk="1" hangingPunct="1">
              <a:lnSpc>
                <a:spcPct val="85000"/>
              </a:lnSpc>
            </a:pPr>
            <a:r>
              <a:rPr lang="es-MX" sz="3600" b="1" i="1" dirty="0">
                <a:solidFill>
                  <a:srgbClr val="333399"/>
                </a:solidFill>
                <a:latin typeface="Arial" panose="020B0604020202020204" pitchFamily="34" charset="0"/>
                <a:ea typeface="+mj-ea"/>
                <a:cs typeface="Arial" panose="020B0604020202020204" pitchFamily="34" charset="0"/>
              </a:rPr>
              <a:t>Servicios de Internet N</a:t>
            </a:r>
            <a:r>
              <a:rPr lang="es-ES" sz="3600" b="1" i="1" dirty="0">
                <a:solidFill>
                  <a:srgbClr val="333399"/>
                </a:solidFill>
                <a:latin typeface="Arial" panose="020B0604020202020204" pitchFamily="34" charset="0"/>
                <a:ea typeface="+mj-ea"/>
                <a:cs typeface="Arial" panose="020B0604020202020204" pitchFamily="34" charset="0"/>
              </a:rPr>
              <a:t>º 1</a:t>
            </a:r>
            <a:endParaRPr lang="es-MX" sz="3600" b="1" i="1" dirty="0">
              <a:solidFill>
                <a:srgbClr val="333399"/>
              </a:solidFill>
              <a:latin typeface="Arial" panose="020B0604020202020204" pitchFamily="34" charset="0"/>
              <a:ea typeface="+mj-ea"/>
              <a:cs typeface="Arial" panose="020B0604020202020204" pitchFamily="34" charset="0"/>
            </a:endParaRPr>
          </a:p>
          <a:p>
            <a:pPr eaLnBrk="1" hangingPunct="1">
              <a:lnSpc>
                <a:spcPct val="85000"/>
              </a:lnSpc>
            </a:pPr>
            <a:r>
              <a:rPr lang="es-MX" sz="3600" b="1" i="1" dirty="0">
                <a:solidFill>
                  <a:srgbClr val="333399"/>
                </a:solidFill>
                <a:latin typeface="Arial" panose="020B0604020202020204" pitchFamily="34" charset="0"/>
                <a:ea typeface="+mj-ea"/>
                <a:cs typeface="Arial" panose="020B0604020202020204" pitchFamily="34" charset="0"/>
              </a:rPr>
              <a:t>Topología Interna CPD</a:t>
            </a:r>
          </a:p>
          <a:p>
            <a:pPr eaLnBrk="1" hangingPunct="1">
              <a:lnSpc>
                <a:spcPct val="85000"/>
              </a:lnSpc>
            </a:pPr>
            <a:r>
              <a:rPr lang="es-AR" sz="3600" b="1" i="1" dirty="0">
                <a:solidFill>
                  <a:srgbClr val="333399"/>
                </a:solidFill>
                <a:latin typeface="Arial" panose="020B0604020202020204" pitchFamily="34" charset="0"/>
                <a:ea typeface="+mj-ea"/>
                <a:cs typeface="Arial" panose="020B0604020202020204" pitchFamily="34" charset="0"/>
              </a:rPr>
              <a:t>2022</a:t>
            </a:r>
          </a:p>
        </p:txBody>
      </p:sp>
      <p:sp>
        <p:nvSpPr>
          <p:cNvPr id="7" name="Rectangle 3"/>
          <p:cNvSpPr>
            <a:spLocks noGrp="1" noChangeArrowheads="1"/>
          </p:cNvSpPr>
          <p:nvPr>
            <p:ph type="ctrTitle" idx="4294967295"/>
          </p:nvPr>
        </p:nvSpPr>
        <p:spPr>
          <a:xfrm>
            <a:off x="285750" y="188640"/>
            <a:ext cx="8496300" cy="2304207"/>
          </a:xfrm>
          <a:prstGeom prst="rect">
            <a:avLst/>
          </a:prstGeom>
          <a:solidFill>
            <a:schemeClr val="accent2">
              <a:lumMod val="40000"/>
              <a:lumOff val="60000"/>
            </a:schemeClr>
          </a:solidFill>
          <a:ln w="76200" cap="flat" algn="ctr">
            <a:solidFill>
              <a:schemeClr val="accent2">
                <a:lumMod val="50000"/>
              </a:schemeClr>
            </a:solidFill>
          </a:ln>
        </p:spPr>
        <p:txBody>
          <a:bodyPr anchor="t"/>
          <a:lstStyle/>
          <a:p>
            <a:pPr lvl="0" eaLnBrk="1" hangingPunct="1">
              <a:lnSpc>
                <a:spcPct val="85000"/>
              </a:lnSpc>
              <a:spcBef>
                <a:spcPct val="20000"/>
              </a:spcBef>
              <a:defRPr/>
            </a:pPr>
            <a:r>
              <a:rPr lang="es-AR" sz="4800" b="1" i="1" dirty="0">
                <a:solidFill>
                  <a:srgbClr val="333399"/>
                </a:solidFill>
                <a:latin typeface="Arial" panose="020B0604020202020204" pitchFamily="34" charset="0"/>
                <a:cs typeface="Arial" panose="020B0604020202020204" pitchFamily="34" charset="0"/>
              </a:rPr>
              <a:t>Tecnología de Redes 2634</a:t>
            </a:r>
            <a:br>
              <a:rPr lang="es-AR" sz="4800" b="1" i="1" dirty="0">
                <a:solidFill>
                  <a:srgbClr val="333399"/>
                </a:solidFill>
                <a:latin typeface="Arial" panose="020B0604020202020204" pitchFamily="34" charset="0"/>
                <a:cs typeface="Arial" panose="020B0604020202020204" pitchFamily="34" charset="0"/>
              </a:rPr>
            </a:br>
            <a:r>
              <a:rPr lang="es-AR" sz="4000" b="1" i="1" dirty="0">
                <a:solidFill>
                  <a:srgbClr val="333399"/>
                </a:solidFill>
                <a:latin typeface="Arial" panose="020B0604020202020204" pitchFamily="34" charset="0"/>
                <a:cs typeface="Arial" panose="020B0604020202020204" pitchFamily="34" charset="0"/>
              </a:rPr>
              <a:t>Introducción a las Comunicaciones 3007</a:t>
            </a: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7696" y="5014391"/>
            <a:ext cx="3672408" cy="1400106"/>
          </a:xfrm>
          <a:prstGeom prst="rect">
            <a:avLst/>
          </a:prstGeom>
          <a:solidFill>
            <a:schemeClr val="accent2"/>
          </a:solidFill>
          <a:ln w="76200">
            <a:solidFill>
              <a:schemeClr val="accent2">
                <a:lumMod val="50000"/>
              </a:schemeClr>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70658">
                                            <p:bg/>
                                          </p:spTgt>
                                        </p:tgtEl>
                                        <p:attrNameLst>
                                          <p:attrName>style.visibility</p:attrName>
                                        </p:attrNameLst>
                                      </p:cBhvr>
                                      <p:to>
                                        <p:strVal val="visible"/>
                                      </p:to>
                                    </p:set>
                                    <p:anim calcmode="lin" valueType="num">
                                      <p:cBhvr>
                                        <p:cTn id="13" dur="1000" fill="hold"/>
                                        <p:tgtEl>
                                          <p:spTgt spid="70658">
                                            <p:bg/>
                                          </p:spTgt>
                                        </p:tgtEl>
                                        <p:attrNameLst>
                                          <p:attrName>ppt_w</p:attrName>
                                        </p:attrNameLst>
                                      </p:cBhvr>
                                      <p:tavLst>
                                        <p:tav tm="0">
                                          <p:val>
                                            <p:fltVal val="0"/>
                                          </p:val>
                                        </p:tav>
                                        <p:tav tm="100000">
                                          <p:val>
                                            <p:strVal val="#ppt_w"/>
                                          </p:val>
                                        </p:tav>
                                      </p:tavLst>
                                    </p:anim>
                                    <p:anim calcmode="lin" valueType="num">
                                      <p:cBhvr>
                                        <p:cTn id="14" dur="1000" fill="hold"/>
                                        <p:tgtEl>
                                          <p:spTgt spid="70658">
                                            <p:bg/>
                                          </p:spTgt>
                                        </p:tgtEl>
                                        <p:attrNameLst>
                                          <p:attrName>ppt_h</p:attrName>
                                        </p:attrNameLst>
                                      </p:cBhvr>
                                      <p:tavLst>
                                        <p:tav tm="0">
                                          <p:val>
                                            <p:fltVal val="0"/>
                                          </p:val>
                                        </p:tav>
                                        <p:tav tm="100000">
                                          <p:val>
                                            <p:strVal val="#ppt_h"/>
                                          </p:val>
                                        </p:tav>
                                      </p:tavLst>
                                    </p:anim>
                                    <p:anim calcmode="lin" valueType="num">
                                      <p:cBhvr>
                                        <p:cTn id="15" dur="1000" fill="hold"/>
                                        <p:tgtEl>
                                          <p:spTgt spid="70658">
                                            <p:bg/>
                                          </p:spTgt>
                                        </p:tgtEl>
                                        <p:attrNameLst>
                                          <p:attrName>style.rotation</p:attrName>
                                        </p:attrNameLst>
                                      </p:cBhvr>
                                      <p:tavLst>
                                        <p:tav tm="0">
                                          <p:val>
                                            <p:fltVal val="90"/>
                                          </p:val>
                                        </p:tav>
                                        <p:tav tm="100000">
                                          <p:val>
                                            <p:fltVal val="0"/>
                                          </p:val>
                                        </p:tav>
                                      </p:tavLst>
                                    </p:anim>
                                    <p:animEffect transition="in" filter="fade">
                                      <p:cBhvr>
                                        <p:cTn id="16" dur="1000"/>
                                        <p:tgtEl>
                                          <p:spTgt spid="70658">
                                            <p:bg/>
                                          </p:spTgt>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70658">
                                            <p:txEl>
                                              <p:pRg st="0" end="0"/>
                                            </p:txEl>
                                          </p:spTgt>
                                        </p:tgtEl>
                                        <p:attrNameLst>
                                          <p:attrName>style.visibility</p:attrName>
                                        </p:attrNameLst>
                                      </p:cBhvr>
                                      <p:to>
                                        <p:strVal val="visible"/>
                                      </p:to>
                                    </p:set>
                                    <p:anim calcmode="lin" valueType="num">
                                      <p:cBhvr>
                                        <p:cTn id="19" dur="1000" fill="hold"/>
                                        <p:tgtEl>
                                          <p:spTgt spid="70658">
                                            <p:txEl>
                                              <p:pRg st="0" end="0"/>
                                            </p:txEl>
                                          </p:spTgt>
                                        </p:tgtEl>
                                        <p:attrNameLst>
                                          <p:attrName>ppt_w</p:attrName>
                                        </p:attrNameLst>
                                      </p:cBhvr>
                                      <p:tavLst>
                                        <p:tav tm="0">
                                          <p:val>
                                            <p:fltVal val="0"/>
                                          </p:val>
                                        </p:tav>
                                        <p:tav tm="100000">
                                          <p:val>
                                            <p:strVal val="#ppt_w"/>
                                          </p:val>
                                        </p:tav>
                                      </p:tavLst>
                                    </p:anim>
                                    <p:anim calcmode="lin" valueType="num">
                                      <p:cBhvr>
                                        <p:cTn id="20" dur="1000" fill="hold"/>
                                        <p:tgtEl>
                                          <p:spTgt spid="70658">
                                            <p:txEl>
                                              <p:pRg st="0" end="0"/>
                                            </p:txEl>
                                          </p:spTgt>
                                        </p:tgtEl>
                                        <p:attrNameLst>
                                          <p:attrName>ppt_h</p:attrName>
                                        </p:attrNameLst>
                                      </p:cBhvr>
                                      <p:tavLst>
                                        <p:tav tm="0">
                                          <p:val>
                                            <p:fltVal val="0"/>
                                          </p:val>
                                        </p:tav>
                                        <p:tav tm="100000">
                                          <p:val>
                                            <p:strVal val="#ppt_h"/>
                                          </p:val>
                                        </p:tav>
                                      </p:tavLst>
                                    </p:anim>
                                    <p:anim calcmode="lin" valueType="num">
                                      <p:cBhvr>
                                        <p:cTn id="21" dur="1000" fill="hold"/>
                                        <p:tgtEl>
                                          <p:spTgt spid="70658">
                                            <p:txEl>
                                              <p:pRg st="0" end="0"/>
                                            </p:txEl>
                                          </p:spTgt>
                                        </p:tgtEl>
                                        <p:attrNameLst>
                                          <p:attrName>style.rotation</p:attrName>
                                        </p:attrNameLst>
                                      </p:cBhvr>
                                      <p:tavLst>
                                        <p:tav tm="0">
                                          <p:val>
                                            <p:fltVal val="90"/>
                                          </p:val>
                                        </p:tav>
                                        <p:tav tm="100000">
                                          <p:val>
                                            <p:fltVal val="0"/>
                                          </p:val>
                                        </p:tav>
                                      </p:tavLst>
                                    </p:anim>
                                    <p:animEffect transition="in" filter="fade">
                                      <p:cBhvr>
                                        <p:cTn id="22" dur="1000"/>
                                        <p:tgtEl>
                                          <p:spTgt spid="70658">
                                            <p:txEl>
                                              <p:pRg st="0" end="0"/>
                                            </p:txEl>
                                          </p:spTgt>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70658">
                                            <p:txEl>
                                              <p:pRg st="1" end="1"/>
                                            </p:txEl>
                                          </p:spTgt>
                                        </p:tgtEl>
                                        <p:attrNameLst>
                                          <p:attrName>style.visibility</p:attrName>
                                        </p:attrNameLst>
                                      </p:cBhvr>
                                      <p:to>
                                        <p:strVal val="visible"/>
                                      </p:to>
                                    </p:set>
                                    <p:anim calcmode="lin" valueType="num">
                                      <p:cBhvr>
                                        <p:cTn id="25" dur="1000" fill="hold"/>
                                        <p:tgtEl>
                                          <p:spTgt spid="70658">
                                            <p:txEl>
                                              <p:pRg st="1" end="1"/>
                                            </p:txEl>
                                          </p:spTgt>
                                        </p:tgtEl>
                                        <p:attrNameLst>
                                          <p:attrName>ppt_w</p:attrName>
                                        </p:attrNameLst>
                                      </p:cBhvr>
                                      <p:tavLst>
                                        <p:tav tm="0">
                                          <p:val>
                                            <p:fltVal val="0"/>
                                          </p:val>
                                        </p:tav>
                                        <p:tav tm="100000">
                                          <p:val>
                                            <p:strVal val="#ppt_w"/>
                                          </p:val>
                                        </p:tav>
                                      </p:tavLst>
                                    </p:anim>
                                    <p:anim calcmode="lin" valueType="num">
                                      <p:cBhvr>
                                        <p:cTn id="26" dur="1000" fill="hold"/>
                                        <p:tgtEl>
                                          <p:spTgt spid="70658">
                                            <p:txEl>
                                              <p:pRg st="1" end="1"/>
                                            </p:txEl>
                                          </p:spTgt>
                                        </p:tgtEl>
                                        <p:attrNameLst>
                                          <p:attrName>ppt_h</p:attrName>
                                        </p:attrNameLst>
                                      </p:cBhvr>
                                      <p:tavLst>
                                        <p:tav tm="0">
                                          <p:val>
                                            <p:fltVal val="0"/>
                                          </p:val>
                                        </p:tav>
                                        <p:tav tm="100000">
                                          <p:val>
                                            <p:strVal val="#ppt_h"/>
                                          </p:val>
                                        </p:tav>
                                      </p:tavLst>
                                    </p:anim>
                                    <p:anim calcmode="lin" valueType="num">
                                      <p:cBhvr>
                                        <p:cTn id="27" dur="1000" fill="hold"/>
                                        <p:tgtEl>
                                          <p:spTgt spid="70658">
                                            <p:txEl>
                                              <p:pRg st="1" end="1"/>
                                            </p:txEl>
                                          </p:spTgt>
                                        </p:tgtEl>
                                        <p:attrNameLst>
                                          <p:attrName>style.rotation</p:attrName>
                                        </p:attrNameLst>
                                      </p:cBhvr>
                                      <p:tavLst>
                                        <p:tav tm="0">
                                          <p:val>
                                            <p:fltVal val="90"/>
                                          </p:val>
                                        </p:tav>
                                        <p:tav tm="100000">
                                          <p:val>
                                            <p:fltVal val="0"/>
                                          </p:val>
                                        </p:tav>
                                      </p:tavLst>
                                    </p:anim>
                                    <p:animEffect transition="in" filter="fade">
                                      <p:cBhvr>
                                        <p:cTn id="28" dur="1000"/>
                                        <p:tgtEl>
                                          <p:spTgt spid="70658">
                                            <p:txEl>
                                              <p:pRg st="1" end="1"/>
                                            </p:txEl>
                                          </p:spTgt>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70658">
                                            <p:txEl>
                                              <p:pRg st="2" end="2"/>
                                            </p:txEl>
                                          </p:spTgt>
                                        </p:tgtEl>
                                        <p:attrNameLst>
                                          <p:attrName>style.visibility</p:attrName>
                                        </p:attrNameLst>
                                      </p:cBhvr>
                                      <p:to>
                                        <p:strVal val="visible"/>
                                      </p:to>
                                    </p:set>
                                    <p:anim calcmode="lin" valueType="num">
                                      <p:cBhvr>
                                        <p:cTn id="31" dur="1000" fill="hold"/>
                                        <p:tgtEl>
                                          <p:spTgt spid="70658">
                                            <p:txEl>
                                              <p:pRg st="2" end="2"/>
                                            </p:txEl>
                                          </p:spTgt>
                                        </p:tgtEl>
                                        <p:attrNameLst>
                                          <p:attrName>ppt_w</p:attrName>
                                        </p:attrNameLst>
                                      </p:cBhvr>
                                      <p:tavLst>
                                        <p:tav tm="0">
                                          <p:val>
                                            <p:fltVal val="0"/>
                                          </p:val>
                                        </p:tav>
                                        <p:tav tm="100000">
                                          <p:val>
                                            <p:strVal val="#ppt_w"/>
                                          </p:val>
                                        </p:tav>
                                      </p:tavLst>
                                    </p:anim>
                                    <p:anim calcmode="lin" valueType="num">
                                      <p:cBhvr>
                                        <p:cTn id="32" dur="1000" fill="hold"/>
                                        <p:tgtEl>
                                          <p:spTgt spid="70658">
                                            <p:txEl>
                                              <p:pRg st="2" end="2"/>
                                            </p:txEl>
                                          </p:spTgt>
                                        </p:tgtEl>
                                        <p:attrNameLst>
                                          <p:attrName>ppt_h</p:attrName>
                                        </p:attrNameLst>
                                      </p:cBhvr>
                                      <p:tavLst>
                                        <p:tav tm="0">
                                          <p:val>
                                            <p:fltVal val="0"/>
                                          </p:val>
                                        </p:tav>
                                        <p:tav tm="100000">
                                          <p:val>
                                            <p:strVal val="#ppt_h"/>
                                          </p:val>
                                        </p:tav>
                                      </p:tavLst>
                                    </p:anim>
                                    <p:anim calcmode="lin" valueType="num">
                                      <p:cBhvr>
                                        <p:cTn id="33" dur="1000" fill="hold"/>
                                        <p:tgtEl>
                                          <p:spTgt spid="70658">
                                            <p:txEl>
                                              <p:pRg st="2" end="2"/>
                                            </p:txEl>
                                          </p:spTgt>
                                        </p:tgtEl>
                                        <p:attrNameLst>
                                          <p:attrName>style.rotation</p:attrName>
                                        </p:attrNameLst>
                                      </p:cBhvr>
                                      <p:tavLst>
                                        <p:tav tm="0">
                                          <p:val>
                                            <p:fltVal val="90"/>
                                          </p:val>
                                        </p:tav>
                                        <p:tav tm="100000">
                                          <p:val>
                                            <p:fltVal val="0"/>
                                          </p:val>
                                        </p:tav>
                                      </p:tavLst>
                                    </p:anim>
                                    <p:animEffect transition="in" filter="fade">
                                      <p:cBhvr>
                                        <p:cTn id="34" dur="1000"/>
                                        <p:tgtEl>
                                          <p:spTgt spid="70658">
                                            <p:txEl>
                                              <p:pRg st="2" end="2"/>
                                            </p:txEl>
                                          </p:spTgt>
                                        </p:tgtEl>
                                      </p:cBhvr>
                                    </p:animEffect>
                                  </p:childTnLst>
                                </p:cTn>
                              </p:par>
                              <p:par>
                                <p:cTn id="35" presetID="31" presetClass="entr" presetSubtype="0" fill="hold" nodeType="with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p:cTn id="37" dur="1000" fill="hold"/>
                                        <p:tgtEl>
                                          <p:spTgt spid="4"/>
                                        </p:tgtEl>
                                        <p:attrNameLst>
                                          <p:attrName>ppt_w</p:attrName>
                                        </p:attrNameLst>
                                      </p:cBhvr>
                                      <p:tavLst>
                                        <p:tav tm="0">
                                          <p:val>
                                            <p:fltVal val="0"/>
                                          </p:val>
                                        </p:tav>
                                        <p:tav tm="100000">
                                          <p:val>
                                            <p:strVal val="#ppt_w"/>
                                          </p:val>
                                        </p:tav>
                                      </p:tavLst>
                                    </p:anim>
                                    <p:anim calcmode="lin" valueType="num">
                                      <p:cBhvr>
                                        <p:cTn id="38" dur="1000" fill="hold"/>
                                        <p:tgtEl>
                                          <p:spTgt spid="4"/>
                                        </p:tgtEl>
                                        <p:attrNameLst>
                                          <p:attrName>ppt_h</p:attrName>
                                        </p:attrNameLst>
                                      </p:cBhvr>
                                      <p:tavLst>
                                        <p:tav tm="0">
                                          <p:val>
                                            <p:fltVal val="0"/>
                                          </p:val>
                                        </p:tav>
                                        <p:tav tm="100000">
                                          <p:val>
                                            <p:strVal val="#ppt_h"/>
                                          </p:val>
                                        </p:tav>
                                      </p:tavLst>
                                    </p:anim>
                                    <p:anim calcmode="lin" valueType="num">
                                      <p:cBhvr>
                                        <p:cTn id="39" dur="1000" fill="hold"/>
                                        <p:tgtEl>
                                          <p:spTgt spid="4"/>
                                        </p:tgtEl>
                                        <p:attrNameLst>
                                          <p:attrName>style.rotation</p:attrName>
                                        </p:attrNameLst>
                                      </p:cBhvr>
                                      <p:tavLst>
                                        <p:tav tm="0">
                                          <p:val>
                                            <p:fltVal val="90"/>
                                          </p:val>
                                        </p:tav>
                                        <p:tav tm="100000">
                                          <p:val>
                                            <p:fltVal val="0"/>
                                          </p:val>
                                        </p:tav>
                                      </p:tavLst>
                                    </p:anim>
                                    <p:animEffect transition="in" filter="fade">
                                      <p:cBhvr>
                                        <p:cTn id="4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8" grpId="0" uiExpand="1" build="p" animBg="1"/>
      <p:bldP spid="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Marcador de fecha"/>
          <p:cNvSpPr>
            <a:spLocks noGrp="1"/>
          </p:cNvSpPr>
          <p:nvPr>
            <p:ph type="dt" sz="quarter" idx="10"/>
          </p:nvPr>
        </p:nvSpPr>
        <p:spPr/>
        <p:txBody>
          <a:bodyPr/>
          <a:lstStyle/>
          <a:p>
            <a:pPr>
              <a:defRPr/>
            </a:pPr>
            <a:fld id="{7E8A2F8D-F901-48C7-9E46-5A26D7FDE57D}" type="datetime1">
              <a:rPr lang="es-ES"/>
              <a:pPr>
                <a:defRPr/>
              </a:pPr>
              <a:t>18/05/2022</a:t>
            </a:fld>
            <a:endParaRPr lang="en-US"/>
          </a:p>
        </p:txBody>
      </p:sp>
      <p:sp>
        <p:nvSpPr>
          <p:cNvPr id="7" name="5 Marcador de número de diapositiva"/>
          <p:cNvSpPr>
            <a:spLocks noGrp="1"/>
          </p:cNvSpPr>
          <p:nvPr>
            <p:ph type="sldNum" sz="quarter" idx="12"/>
          </p:nvPr>
        </p:nvSpPr>
        <p:spPr/>
        <p:txBody>
          <a:bodyPr/>
          <a:lstStyle/>
          <a:p>
            <a:pPr>
              <a:defRPr/>
            </a:pPr>
            <a:fld id="{535C2C46-C38A-455A-8425-EAB96BF134C5}" type="slidenum">
              <a:rPr lang="en-US"/>
              <a:pPr>
                <a:defRPr/>
              </a:pPr>
              <a:t>10</a:t>
            </a:fld>
            <a:endParaRPr lang="en-US"/>
          </a:p>
        </p:txBody>
      </p:sp>
      <p:sp>
        <p:nvSpPr>
          <p:cNvPr id="432130" name="Rectangle 2" descr="Papel seda azul"/>
          <p:cNvSpPr>
            <a:spLocks noGrp="1" noChangeArrowheads="1"/>
          </p:cNvSpPr>
          <p:nvPr>
            <p:ph type="title"/>
          </p:nvPr>
        </p:nvSpPr>
        <p:spPr>
          <a:xfrm>
            <a:off x="609600" y="228600"/>
            <a:ext cx="7772400" cy="1143000"/>
          </a:xfrm>
          <a:solidFill>
            <a:schemeClr val="accent2">
              <a:lumMod val="40000"/>
              <a:lumOff val="60000"/>
            </a:schemeClr>
          </a:solidFill>
          <a:ln w="76200" cap="flat">
            <a:solidFill>
              <a:srgbClr val="0000FF"/>
            </a:solidFill>
          </a:ln>
        </p:spPr>
        <p:txBody>
          <a:bodyPr/>
          <a:lstStyle/>
          <a:p>
            <a:pPr>
              <a:defRPr/>
            </a:pPr>
            <a:r>
              <a:rPr lang="es-ES_tradnl" sz="4000" b="1" i="1" dirty="0">
                <a:solidFill>
                  <a:schemeClr val="accent2">
                    <a:lumMod val="75000"/>
                  </a:schemeClr>
                </a:solidFill>
                <a:effectLst>
                  <a:outerShdw blurRad="38100" dist="38100" dir="2700000" algn="tl">
                    <a:srgbClr val="000000"/>
                  </a:outerShdw>
                </a:effectLst>
                <a:latin typeface="Arial" charset="0"/>
              </a:rPr>
              <a:t>Servicios de Internet</a:t>
            </a:r>
          </a:p>
        </p:txBody>
      </p:sp>
      <p:sp>
        <p:nvSpPr>
          <p:cNvPr id="432131" name="Rectangle 3" descr="Papel bouquet"/>
          <p:cNvSpPr>
            <a:spLocks noGrp="1" noChangeArrowheads="1"/>
          </p:cNvSpPr>
          <p:nvPr>
            <p:ph type="body" idx="1"/>
          </p:nvPr>
        </p:nvSpPr>
        <p:spPr>
          <a:xfrm>
            <a:off x="1981200" y="1524000"/>
            <a:ext cx="5486400" cy="1219200"/>
          </a:xfrm>
          <a:solidFill>
            <a:schemeClr val="accent2">
              <a:lumMod val="40000"/>
              <a:lumOff val="60000"/>
            </a:schemeClr>
          </a:solidFill>
          <a:ln w="76200" cap="flat">
            <a:solidFill>
              <a:srgbClr val="000080"/>
            </a:solidFill>
          </a:ln>
        </p:spPr>
        <p:txBody>
          <a:bodyPr/>
          <a:lstStyle/>
          <a:p>
            <a:pPr>
              <a:lnSpc>
                <a:spcPct val="90000"/>
              </a:lnSpc>
              <a:defRPr/>
            </a:pPr>
            <a:r>
              <a:rPr lang="es-ES_tradnl" i="1" dirty="0">
                <a:solidFill>
                  <a:srgbClr val="000099"/>
                </a:solidFill>
                <a:effectLst>
                  <a:outerShdw blurRad="38100" dist="38100" dir="2700000" algn="tl">
                    <a:srgbClr val="000000"/>
                  </a:outerShdw>
                </a:effectLst>
                <a:latin typeface="Arial" charset="0"/>
              </a:rPr>
              <a:t> WWW   Web Internet</a:t>
            </a:r>
          </a:p>
          <a:p>
            <a:pPr>
              <a:lnSpc>
                <a:spcPct val="90000"/>
              </a:lnSpc>
              <a:defRPr/>
            </a:pPr>
            <a:r>
              <a:rPr lang="es-ES_tradnl" i="1" dirty="0">
                <a:solidFill>
                  <a:srgbClr val="000099"/>
                </a:solidFill>
                <a:effectLst>
                  <a:outerShdw blurRad="38100" dist="38100" dir="2700000" algn="tl">
                    <a:srgbClr val="000000"/>
                  </a:outerShdw>
                </a:effectLst>
                <a:latin typeface="Arial" charset="0"/>
              </a:rPr>
              <a:t>WWW2  Web Internet 2</a:t>
            </a:r>
          </a:p>
        </p:txBody>
      </p:sp>
      <p:pic>
        <p:nvPicPr>
          <p:cNvPr id="6150" name="Picture 4" descr="dibujo"/>
          <p:cNvPicPr>
            <a:picLocks noChangeAspect="1" noChangeArrowheads="1"/>
          </p:cNvPicPr>
          <p:nvPr/>
        </p:nvPicPr>
        <p:blipFill>
          <a:blip r:embed="rId2" cstate="print"/>
          <a:srcRect/>
          <a:stretch>
            <a:fillRect/>
          </a:stretch>
        </p:blipFill>
        <p:spPr bwMode="auto">
          <a:xfrm>
            <a:off x="762000" y="2895600"/>
            <a:ext cx="7620000" cy="3790950"/>
          </a:xfrm>
          <a:prstGeom prst="rect">
            <a:avLst/>
          </a:prstGeom>
          <a:noFill/>
          <a:ln w="76200">
            <a:solidFill>
              <a:schemeClr val="accent2">
                <a:lumMod val="50000"/>
              </a:schemeClr>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21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32131">
                                            <p:bg/>
                                          </p:spTgt>
                                        </p:tgtEl>
                                        <p:attrNameLst>
                                          <p:attrName>style.visibility</p:attrName>
                                        </p:attrNameLst>
                                      </p:cBhvr>
                                      <p:to>
                                        <p:strVal val="visible"/>
                                      </p:to>
                                    </p:set>
                                    <p:anim calcmode="lin" valueType="num">
                                      <p:cBhvr additive="base">
                                        <p:cTn id="11" dur="500" fill="hold"/>
                                        <p:tgtEl>
                                          <p:spTgt spid="432131">
                                            <p:bg/>
                                          </p:spTgt>
                                        </p:tgtEl>
                                        <p:attrNameLst>
                                          <p:attrName>ppt_x</p:attrName>
                                        </p:attrNameLst>
                                      </p:cBhvr>
                                      <p:tavLst>
                                        <p:tav tm="0">
                                          <p:val>
                                            <p:strVal val="#ppt_x"/>
                                          </p:val>
                                        </p:tav>
                                        <p:tav tm="100000">
                                          <p:val>
                                            <p:strVal val="#ppt_x"/>
                                          </p:val>
                                        </p:tav>
                                      </p:tavLst>
                                    </p:anim>
                                    <p:anim calcmode="lin" valueType="num">
                                      <p:cBhvr additive="base">
                                        <p:cTn id="12" dur="500" fill="hold"/>
                                        <p:tgtEl>
                                          <p:spTgt spid="432131">
                                            <p:bg/>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32131">
                                            <p:txEl>
                                              <p:pRg st="0" end="0"/>
                                            </p:txEl>
                                          </p:spTgt>
                                        </p:tgtEl>
                                        <p:attrNameLst>
                                          <p:attrName>style.visibility</p:attrName>
                                        </p:attrNameLst>
                                      </p:cBhvr>
                                      <p:to>
                                        <p:strVal val="visible"/>
                                      </p:to>
                                    </p:set>
                                    <p:anim calcmode="lin" valueType="num">
                                      <p:cBhvr additive="base">
                                        <p:cTn id="17" dur="500" fill="hold"/>
                                        <p:tgtEl>
                                          <p:spTgt spid="432131">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321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32131">
                                            <p:txEl>
                                              <p:pRg st="1" end="1"/>
                                            </p:txEl>
                                          </p:spTgt>
                                        </p:tgtEl>
                                        <p:attrNameLst>
                                          <p:attrName>style.visibility</p:attrName>
                                        </p:attrNameLst>
                                      </p:cBhvr>
                                      <p:to>
                                        <p:strVal val="visible"/>
                                      </p:to>
                                    </p:set>
                                    <p:anim calcmode="lin" valueType="num">
                                      <p:cBhvr additive="base">
                                        <p:cTn id="23" dur="500" fill="hold"/>
                                        <p:tgtEl>
                                          <p:spTgt spid="432131">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3213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6" presetClass="entr" presetSubtype="0" fill="hold" nodeType="clickEffect">
                                  <p:stCondLst>
                                    <p:cond delay="0"/>
                                  </p:stCondLst>
                                  <p:childTnLst>
                                    <p:set>
                                      <p:cBhvr>
                                        <p:cTn id="28" dur="1" fill="hold">
                                          <p:stCondLst>
                                            <p:cond delay="0"/>
                                          </p:stCondLst>
                                        </p:cTn>
                                        <p:tgtEl>
                                          <p:spTgt spid="6150"/>
                                        </p:tgtEl>
                                        <p:attrNameLst>
                                          <p:attrName>style.visibility</p:attrName>
                                        </p:attrNameLst>
                                      </p:cBhvr>
                                      <p:to>
                                        <p:strVal val="visible"/>
                                      </p:to>
                                    </p:set>
                                    <p:animEffect transition="in" filter="wipe(down)">
                                      <p:cBhvr>
                                        <p:cTn id="29" dur="580">
                                          <p:stCondLst>
                                            <p:cond delay="0"/>
                                          </p:stCondLst>
                                        </p:cTn>
                                        <p:tgtEl>
                                          <p:spTgt spid="6150"/>
                                        </p:tgtEl>
                                      </p:cBhvr>
                                    </p:animEffect>
                                    <p:anim calcmode="lin" valueType="num">
                                      <p:cBhvr>
                                        <p:cTn id="30" dur="1822" tmFilter="0,0; 0.14,0.36; 0.43,0.73; 0.71,0.91; 1.0,1.0">
                                          <p:stCondLst>
                                            <p:cond delay="0"/>
                                          </p:stCondLst>
                                        </p:cTn>
                                        <p:tgtEl>
                                          <p:spTgt spid="6150"/>
                                        </p:tgtEl>
                                        <p:attrNameLst>
                                          <p:attrName>ppt_x</p:attrName>
                                        </p:attrNameLst>
                                      </p:cBhvr>
                                      <p:tavLst>
                                        <p:tav tm="0">
                                          <p:val>
                                            <p:strVal val="#ppt_x-0.25"/>
                                          </p:val>
                                        </p:tav>
                                        <p:tav tm="100000">
                                          <p:val>
                                            <p:strVal val="#ppt_x"/>
                                          </p:val>
                                        </p:tav>
                                      </p:tavLst>
                                    </p:anim>
                                    <p:anim calcmode="lin" valueType="num">
                                      <p:cBhvr>
                                        <p:cTn id="31" dur="664" tmFilter="0.0,0.0; 0.25,0.07; 0.50,0.2; 0.75,0.467; 1.0,1.0">
                                          <p:stCondLst>
                                            <p:cond delay="0"/>
                                          </p:stCondLst>
                                        </p:cTn>
                                        <p:tgtEl>
                                          <p:spTgt spid="6150"/>
                                        </p:tgtEl>
                                        <p:attrNameLst>
                                          <p:attrName>ppt_y</p:attrName>
                                        </p:attrNameLst>
                                      </p:cBhvr>
                                      <p:tavLst>
                                        <p:tav tm="0" fmla="#ppt_y-sin(pi*$)/3">
                                          <p:val>
                                            <p:fltVal val="0.5"/>
                                          </p:val>
                                        </p:tav>
                                        <p:tav tm="100000">
                                          <p:val>
                                            <p:fltVal val="1"/>
                                          </p:val>
                                        </p:tav>
                                      </p:tavLst>
                                    </p:anim>
                                    <p:anim calcmode="lin" valueType="num">
                                      <p:cBhvr>
                                        <p:cTn id="32" dur="664" tmFilter="0, 0; 0.125,0.2665; 0.25,0.4; 0.375,0.465; 0.5,0.5;  0.625,0.535; 0.75,0.6; 0.875,0.7335; 1,1">
                                          <p:stCondLst>
                                            <p:cond delay="664"/>
                                          </p:stCondLst>
                                        </p:cTn>
                                        <p:tgtEl>
                                          <p:spTgt spid="6150"/>
                                        </p:tgtEl>
                                        <p:attrNameLst>
                                          <p:attrName>ppt_y</p:attrName>
                                        </p:attrNameLst>
                                      </p:cBhvr>
                                      <p:tavLst>
                                        <p:tav tm="0" fmla="#ppt_y-sin(pi*$)/9">
                                          <p:val>
                                            <p:fltVal val="0"/>
                                          </p:val>
                                        </p:tav>
                                        <p:tav tm="100000">
                                          <p:val>
                                            <p:fltVal val="1"/>
                                          </p:val>
                                        </p:tav>
                                      </p:tavLst>
                                    </p:anim>
                                    <p:anim calcmode="lin" valueType="num">
                                      <p:cBhvr>
                                        <p:cTn id="33" dur="332" tmFilter="0, 0; 0.125,0.2665; 0.25,0.4; 0.375,0.465; 0.5,0.5;  0.625,0.535; 0.75,0.6; 0.875,0.7335; 1,1">
                                          <p:stCondLst>
                                            <p:cond delay="1324"/>
                                          </p:stCondLst>
                                        </p:cTn>
                                        <p:tgtEl>
                                          <p:spTgt spid="6150"/>
                                        </p:tgtEl>
                                        <p:attrNameLst>
                                          <p:attrName>ppt_y</p:attrName>
                                        </p:attrNameLst>
                                      </p:cBhvr>
                                      <p:tavLst>
                                        <p:tav tm="0" fmla="#ppt_y-sin(pi*$)/27">
                                          <p:val>
                                            <p:fltVal val="0"/>
                                          </p:val>
                                        </p:tav>
                                        <p:tav tm="100000">
                                          <p:val>
                                            <p:fltVal val="1"/>
                                          </p:val>
                                        </p:tav>
                                      </p:tavLst>
                                    </p:anim>
                                    <p:anim calcmode="lin" valueType="num">
                                      <p:cBhvr>
                                        <p:cTn id="34" dur="164" tmFilter="0, 0; 0.125,0.2665; 0.25,0.4; 0.375,0.465; 0.5,0.5;  0.625,0.535; 0.75,0.6; 0.875,0.7335; 1,1">
                                          <p:stCondLst>
                                            <p:cond delay="1656"/>
                                          </p:stCondLst>
                                        </p:cTn>
                                        <p:tgtEl>
                                          <p:spTgt spid="6150"/>
                                        </p:tgtEl>
                                        <p:attrNameLst>
                                          <p:attrName>ppt_y</p:attrName>
                                        </p:attrNameLst>
                                      </p:cBhvr>
                                      <p:tavLst>
                                        <p:tav tm="0" fmla="#ppt_y-sin(pi*$)/81">
                                          <p:val>
                                            <p:fltVal val="0"/>
                                          </p:val>
                                        </p:tav>
                                        <p:tav tm="100000">
                                          <p:val>
                                            <p:fltVal val="1"/>
                                          </p:val>
                                        </p:tav>
                                      </p:tavLst>
                                    </p:anim>
                                    <p:animScale>
                                      <p:cBhvr>
                                        <p:cTn id="35" dur="26">
                                          <p:stCondLst>
                                            <p:cond delay="650"/>
                                          </p:stCondLst>
                                        </p:cTn>
                                        <p:tgtEl>
                                          <p:spTgt spid="6150"/>
                                        </p:tgtEl>
                                      </p:cBhvr>
                                      <p:to x="100000" y="60000"/>
                                    </p:animScale>
                                    <p:animScale>
                                      <p:cBhvr>
                                        <p:cTn id="36" dur="166" decel="50000">
                                          <p:stCondLst>
                                            <p:cond delay="676"/>
                                          </p:stCondLst>
                                        </p:cTn>
                                        <p:tgtEl>
                                          <p:spTgt spid="6150"/>
                                        </p:tgtEl>
                                      </p:cBhvr>
                                      <p:to x="100000" y="100000"/>
                                    </p:animScale>
                                    <p:animScale>
                                      <p:cBhvr>
                                        <p:cTn id="37" dur="26">
                                          <p:stCondLst>
                                            <p:cond delay="1312"/>
                                          </p:stCondLst>
                                        </p:cTn>
                                        <p:tgtEl>
                                          <p:spTgt spid="6150"/>
                                        </p:tgtEl>
                                      </p:cBhvr>
                                      <p:to x="100000" y="80000"/>
                                    </p:animScale>
                                    <p:animScale>
                                      <p:cBhvr>
                                        <p:cTn id="38" dur="166" decel="50000">
                                          <p:stCondLst>
                                            <p:cond delay="1338"/>
                                          </p:stCondLst>
                                        </p:cTn>
                                        <p:tgtEl>
                                          <p:spTgt spid="6150"/>
                                        </p:tgtEl>
                                      </p:cBhvr>
                                      <p:to x="100000" y="100000"/>
                                    </p:animScale>
                                    <p:animScale>
                                      <p:cBhvr>
                                        <p:cTn id="39" dur="26">
                                          <p:stCondLst>
                                            <p:cond delay="1642"/>
                                          </p:stCondLst>
                                        </p:cTn>
                                        <p:tgtEl>
                                          <p:spTgt spid="6150"/>
                                        </p:tgtEl>
                                      </p:cBhvr>
                                      <p:to x="100000" y="90000"/>
                                    </p:animScale>
                                    <p:animScale>
                                      <p:cBhvr>
                                        <p:cTn id="40" dur="166" decel="50000">
                                          <p:stCondLst>
                                            <p:cond delay="1668"/>
                                          </p:stCondLst>
                                        </p:cTn>
                                        <p:tgtEl>
                                          <p:spTgt spid="6150"/>
                                        </p:tgtEl>
                                      </p:cBhvr>
                                      <p:to x="100000" y="100000"/>
                                    </p:animScale>
                                    <p:animScale>
                                      <p:cBhvr>
                                        <p:cTn id="41" dur="26">
                                          <p:stCondLst>
                                            <p:cond delay="1808"/>
                                          </p:stCondLst>
                                        </p:cTn>
                                        <p:tgtEl>
                                          <p:spTgt spid="6150"/>
                                        </p:tgtEl>
                                      </p:cBhvr>
                                      <p:to x="100000" y="95000"/>
                                    </p:animScale>
                                    <p:animScale>
                                      <p:cBhvr>
                                        <p:cTn id="42" dur="166" decel="50000">
                                          <p:stCondLst>
                                            <p:cond delay="1834"/>
                                          </p:stCondLst>
                                        </p:cTn>
                                        <p:tgtEl>
                                          <p:spTgt spid="615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2130" grpId="0" animBg="1"/>
      <p:bldP spid="432131" grpId="0"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7" name="Rectangle 3"/>
          <p:cNvSpPr>
            <a:spLocks noGrp="1" noChangeArrowheads="1"/>
          </p:cNvSpPr>
          <p:nvPr>
            <p:ph type="title" idx="4294967295"/>
          </p:nvPr>
        </p:nvSpPr>
        <p:spPr>
          <a:xfrm>
            <a:off x="683567" y="257992"/>
            <a:ext cx="8221067" cy="1628800"/>
          </a:xfrm>
          <a:solidFill>
            <a:schemeClr val="accent2">
              <a:lumMod val="40000"/>
              <a:lumOff val="60000"/>
            </a:schemeClr>
          </a:solidFill>
          <a:ln w="76200" cap="flat">
            <a:solidFill>
              <a:srgbClr val="0000FF"/>
            </a:solidFill>
            <a:miter lim="800000"/>
            <a:headEnd/>
            <a:tailEnd/>
          </a:ln>
        </p:spPr>
        <p:txBody>
          <a:bodyPr vert="horz" wrap="square" lIns="91440" tIns="45720" rIns="91440" bIns="45720" numCol="1" anchor="ctr" anchorCtr="0" compatLnSpc="1">
            <a:prstTxWarp prst="textNoShape">
              <a:avLst/>
            </a:prstTxWarp>
          </a:bodyPr>
          <a:lstStyle/>
          <a:p>
            <a:r>
              <a:rPr lang="es-ES_tradnl" sz="4000" b="1" i="1" dirty="0">
                <a:solidFill>
                  <a:schemeClr val="accent2">
                    <a:lumMod val="75000"/>
                  </a:schemeClr>
                </a:solidFill>
                <a:effectLst>
                  <a:outerShdw blurRad="38100" dist="38100" dir="2700000" algn="tl">
                    <a:srgbClr val="000000"/>
                  </a:outerShdw>
                </a:effectLst>
                <a:latin typeface="Arial" charset="0"/>
              </a:rPr>
              <a:t>DNS – Sistema de Nombres de Dominio  </a:t>
            </a:r>
            <a:endParaRPr lang="es-ES" sz="4000" b="1" i="1" dirty="0">
              <a:solidFill>
                <a:schemeClr val="accent2">
                  <a:lumMod val="75000"/>
                </a:schemeClr>
              </a:solidFill>
              <a:effectLst>
                <a:outerShdw blurRad="38100" dist="38100" dir="2700000" algn="tl">
                  <a:srgbClr val="000000"/>
                </a:outerShdw>
              </a:effectLst>
              <a:latin typeface="Arial" charset="0"/>
            </a:endParaRPr>
          </a:p>
        </p:txBody>
      </p:sp>
      <p:pic>
        <p:nvPicPr>
          <p:cNvPr id="6" name="Picture 2" descr="http://t0.gstatic.com/images?q=tbn:ANd9GcRAruPxrI1EtHUoJvHJEMldYzanNw6feeeiRWew47--H6pUCaCQ"/>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5945" y="2193230"/>
            <a:ext cx="2390775" cy="1914525"/>
          </a:xfrm>
          <a:prstGeom prst="rect">
            <a:avLst/>
          </a:prstGeom>
          <a:solidFill>
            <a:schemeClr val="accent2"/>
          </a:solidFill>
          <a:ln w="76200" algn="ctr">
            <a:solidFill>
              <a:schemeClr val="accent2">
                <a:lumMod val="50000"/>
              </a:schemeClr>
            </a:solidFill>
            <a:miter lim="800000"/>
            <a:headEnd/>
            <a:tailEnd/>
          </a:ln>
          <a:effectLst/>
        </p:spPr>
      </p:pic>
      <p:pic>
        <p:nvPicPr>
          <p:cNvPr id="7" name="6 Image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3568" y="4653136"/>
            <a:ext cx="2638425" cy="1733550"/>
          </a:xfrm>
          <a:prstGeom prst="rect">
            <a:avLst/>
          </a:prstGeom>
          <a:solidFill>
            <a:schemeClr val="accent2"/>
          </a:solidFill>
          <a:ln w="76200" algn="ctr">
            <a:solidFill>
              <a:schemeClr val="accent2">
                <a:lumMod val="50000"/>
              </a:schemeClr>
            </a:solidFill>
            <a:miter lim="800000"/>
            <a:headEnd/>
            <a:tailEnd/>
          </a:ln>
          <a:effectLst/>
        </p:spPr>
      </p:pic>
      <p:pic>
        <p:nvPicPr>
          <p:cNvPr id="8" name="3 Marcador de contenido"/>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bwMode="auto">
          <a:xfrm>
            <a:off x="3635896" y="2135121"/>
            <a:ext cx="5268739" cy="3603079"/>
          </a:xfrm>
          <a:prstGeom prst="rect">
            <a:avLst/>
          </a:prstGeom>
          <a:solidFill>
            <a:schemeClr val="accent2"/>
          </a:solidFill>
          <a:ln w="76200" algn="ctr">
            <a:solidFill>
              <a:schemeClr val="accent2">
                <a:lumMod val="5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Flecha abajo"/>
          <p:cNvSpPr/>
          <p:nvPr/>
        </p:nvSpPr>
        <p:spPr bwMode="auto">
          <a:xfrm rot="19736353">
            <a:off x="400839" y="3371688"/>
            <a:ext cx="944051" cy="1129946"/>
          </a:xfrm>
          <a:prstGeom prst="downArrow">
            <a:avLst/>
          </a:prstGeom>
          <a:solidFill>
            <a:schemeClr val="accent2"/>
          </a:solidFill>
          <a:ln w="9525" cap="flat" cmpd="sng" algn="ctr">
            <a:solidFill>
              <a:schemeClr val="accent2">
                <a:lumMod val="50000"/>
              </a:schemeClr>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s-AR" sz="2400" b="0" i="0" u="none" strike="noStrike" cap="none" normalizeH="0" baseline="0">
              <a:ln>
                <a:noFill/>
              </a:ln>
              <a:solidFill>
                <a:schemeClr val="tx1"/>
              </a:solidFill>
              <a:effectLst/>
              <a:latin typeface="Arial Narrow" pitchFamily="34" charset="0"/>
            </a:endParaRPr>
          </a:p>
        </p:txBody>
      </p:sp>
    </p:spTree>
    <p:extLst>
      <p:ext uri="{BB962C8B-B14F-4D97-AF65-F5344CB8AC3E}">
        <p14:creationId xmlns:p14="http://schemas.microsoft.com/office/powerpoint/2010/main" val="4282196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323587"/>
                                        </p:tgtEl>
                                        <p:attrNameLst>
                                          <p:attrName>style.visibility</p:attrName>
                                        </p:attrNameLst>
                                      </p:cBhvr>
                                      <p:to>
                                        <p:strVal val="visible"/>
                                      </p:to>
                                    </p:set>
                                    <p:anim calcmode="lin" valueType="num">
                                      <p:cBhvr>
                                        <p:cTn id="7" dur="1000" fill="hold"/>
                                        <p:tgtEl>
                                          <p:spTgt spid="323587"/>
                                        </p:tgtEl>
                                        <p:attrNameLst>
                                          <p:attrName>ppt_w</p:attrName>
                                        </p:attrNameLst>
                                      </p:cBhvr>
                                      <p:tavLst>
                                        <p:tav tm="0">
                                          <p:val>
                                            <p:strVal val="#ppt_w*0.70"/>
                                          </p:val>
                                        </p:tav>
                                        <p:tav tm="100000">
                                          <p:val>
                                            <p:strVal val="#ppt_w"/>
                                          </p:val>
                                        </p:tav>
                                      </p:tavLst>
                                    </p:anim>
                                    <p:anim calcmode="lin" valueType="num">
                                      <p:cBhvr>
                                        <p:cTn id="8" dur="1000" fill="hold"/>
                                        <p:tgtEl>
                                          <p:spTgt spid="323587"/>
                                        </p:tgtEl>
                                        <p:attrNameLst>
                                          <p:attrName>ppt_h</p:attrName>
                                        </p:attrNameLst>
                                      </p:cBhvr>
                                      <p:tavLst>
                                        <p:tav tm="0">
                                          <p:val>
                                            <p:strVal val="#ppt_h"/>
                                          </p:val>
                                        </p:tav>
                                        <p:tav tm="100000">
                                          <p:val>
                                            <p:strVal val="#ppt_h"/>
                                          </p:val>
                                        </p:tav>
                                      </p:tavLst>
                                    </p:anim>
                                    <p:animEffect transition="in" filter="fade">
                                      <p:cBhvr>
                                        <p:cTn id="9" dur="1000"/>
                                        <p:tgtEl>
                                          <p:spTgt spid="323587"/>
                                        </p:tgtEl>
                                      </p:cBhvr>
                                    </p:animEffect>
                                  </p:childTnLst>
                                </p:cTn>
                              </p:par>
                            </p:childTnLst>
                          </p:cTn>
                        </p:par>
                      </p:childTnLst>
                    </p:cTn>
                  </p:par>
                  <p:par>
                    <p:cTn id="10" fill="hold">
                      <p:stCondLst>
                        <p:cond delay="indefinite"/>
                      </p:stCondLst>
                      <p:childTnLst>
                        <p:par>
                          <p:cTn id="11" fill="hold">
                            <p:stCondLst>
                              <p:cond delay="0"/>
                            </p:stCondLst>
                            <p:childTnLst>
                              <p:par>
                                <p:cTn id="12" presetID="8" presetClass="entr" presetSubtype="16"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diamond(in)">
                                      <p:cBhvr>
                                        <p:cTn id="14" dur="20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9" presetClass="entr" presetSubtype="1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0" fill="hold"/>
                                        <p:tgtEl>
                                          <p:spTgt spid="7"/>
                                        </p:tgtEl>
                                        <p:attrNameLst>
                                          <p:attrName>ppt_w</p:attrName>
                                        </p:attrNameLst>
                                      </p:cBhvr>
                                      <p:tavLst>
                                        <p:tav tm="0" fmla="#ppt_w*sin(2.5*pi*$)">
                                          <p:val>
                                            <p:fltVal val="0"/>
                                          </p:val>
                                        </p:tav>
                                        <p:tav tm="100000">
                                          <p:val>
                                            <p:fltVal val="1"/>
                                          </p:val>
                                        </p:tav>
                                      </p:tavLst>
                                    </p:anim>
                                    <p:anim calcmode="lin" valueType="num">
                                      <p:cBhvr>
                                        <p:cTn id="20" dur="5000" fill="hold"/>
                                        <p:tgtEl>
                                          <p:spTgt spid="7"/>
                                        </p:tgtEl>
                                        <p:attrNameLst>
                                          <p:attrName>ppt_h</p:attrName>
                                        </p:attrNameLst>
                                      </p:cBhvr>
                                      <p:tavLst>
                                        <p:tav tm="0">
                                          <p:val>
                                            <p:strVal val="#ppt_h"/>
                                          </p:val>
                                        </p:tav>
                                        <p:tav tm="100000">
                                          <p:val>
                                            <p:strVal val="#ppt_h"/>
                                          </p:val>
                                        </p:tav>
                                      </p:tavLst>
                                    </p:anim>
                                  </p:childTnLst>
                                </p:cTn>
                              </p:par>
                              <p:par>
                                <p:cTn id="21" presetID="18" presetClass="entr" presetSubtype="12"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strips(downLeft)">
                                      <p:cBhvr>
                                        <p:cTn id="23" dur="500"/>
                                        <p:tgtEl>
                                          <p:spTgt spid="8"/>
                                        </p:tgtEl>
                                      </p:cBhvr>
                                    </p:animEffect>
                                  </p:childTnLst>
                                </p:cTn>
                              </p:par>
                              <p:par>
                                <p:cTn id="24" presetID="48" presetClass="entr" presetSubtype="0" accel="50000" fill="hold" grpId="0" nodeType="with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p:cTn id="26" dur="1000" fill="hold"/>
                                        <p:tgtEl>
                                          <p:spTgt spid="5"/>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27" dur="1000" fill="hold"/>
                                        <p:tgtEl>
                                          <p:spTgt spid="5"/>
                                        </p:tgtEl>
                                        <p:attrNameLst>
                                          <p:attrName>ppt_x</p:attrName>
                                        </p:attrNameLst>
                                      </p:cBhvr>
                                      <p:tavLst>
                                        <p:tav tm="0">
                                          <p:val>
                                            <p:fltVal val="-1"/>
                                          </p:val>
                                        </p:tav>
                                        <p:tav tm="50000">
                                          <p:val>
                                            <p:fltVal val="0.95"/>
                                          </p:val>
                                        </p:tav>
                                        <p:tav tm="100000">
                                          <p:val>
                                            <p:strVal val="#ppt_x"/>
                                          </p:val>
                                        </p:tav>
                                      </p:tavLst>
                                    </p:anim>
                                    <p:anim calcmode="lin" valueType="num">
                                      <p:cBhvr>
                                        <p:cTn id="28" dur="1000" fill="hold"/>
                                        <p:tgtEl>
                                          <p:spTgt spid="5"/>
                                        </p:tgtEl>
                                        <p:attrNameLst>
                                          <p:attrName>ppt_y</p:attrName>
                                        </p:attrNameLst>
                                      </p:cBhvr>
                                      <p:tavLst>
                                        <p:tav tm="0">
                                          <p:val>
                                            <p:strVal val="#ppt_y"/>
                                          </p:val>
                                        </p:tav>
                                        <p:tav tm="100000">
                                          <p:val>
                                            <p:strVal val="#ppt_y"/>
                                          </p:val>
                                        </p:tav>
                                      </p:tavLst>
                                    </p:anim>
                                    <p:animEffect transition="in" filter="fade">
                                      <p:cBhvr>
                                        <p:cTn id="2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587" grpId="0" animBg="1"/>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45F95EA6-BED7-4B75-BB15-0AE56B395B40}" type="datetime1">
              <a:rPr lang="es-ES"/>
              <a:pPr>
                <a:defRPr/>
              </a:pPr>
              <a:t>18/05/2022</a:t>
            </a:fld>
            <a:endParaRPr lang="en-US"/>
          </a:p>
        </p:txBody>
      </p:sp>
      <p:sp>
        <p:nvSpPr>
          <p:cNvPr id="6" name="5 Marcador de número de diapositiva"/>
          <p:cNvSpPr>
            <a:spLocks noGrp="1"/>
          </p:cNvSpPr>
          <p:nvPr>
            <p:ph type="sldNum" sz="quarter" idx="12"/>
          </p:nvPr>
        </p:nvSpPr>
        <p:spPr/>
        <p:txBody>
          <a:bodyPr/>
          <a:lstStyle/>
          <a:p>
            <a:pPr>
              <a:defRPr/>
            </a:pPr>
            <a:fld id="{2FC5F66F-B80C-4196-A9F9-2602C373350E}" type="slidenum">
              <a:rPr lang="en-US"/>
              <a:pPr>
                <a:defRPr/>
              </a:pPr>
              <a:t>12</a:t>
            </a:fld>
            <a:endParaRPr lang="en-US"/>
          </a:p>
        </p:txBody>
      </p:sp>
      <p:sp>
        <p:nvSpPr>
          <p:cNvPr id="424962" name="Rectangle 2" descr="Papel seda azul"/>
          <p:cNvSpPr>
            <a:spLocks noGrp="1" noChangeArrowheads="1"/>
          </p:cNvSpPr>
          <p:nvPr>
            <p:ph type="title"/>
          </p:nvPr>
        </p:nvSpPr>
        <p:spPr>
          <a:xfrm>
            <a:off x="495300" y="404664"/>
            <a:ext cx="8153400" cy="1143000"/>
          </a:xfrm>
          <a:solidFill>
            <a:schemeClr val="accent2">
              <a:lumMod val="40000"/>
              <a:lumOff val="60000"/>
            </a:schemeClr>
          </a:solidFill>
          <a:ln w="76200" cap="flat">
            <a:solidFill>
              <a:schemeClr val="accent2">
                <a:lumMod val="50000"/>
              </a:schemeClr>
            </a:solidFill>
          </a:ln>
        </p:spPr>
        <p:txBody>
          <a:bodyPr/>
          <a:lstStyle/>
          <a:p>
            <a:pPr>
              <a:defRPr/>
            </a:pPr>
            <a:r>
              <a:rPr lang="es-ES_tradnl" sz="3200" b="1" i="1">
                <a:solidFill>
                  <a:schemeClr val="accent2">
                    <a:lumMod val="75000"/>
                  </a:schemeClr>
                </a:solidFill>
                <a:effectLst>
                  <a:outerShdw blurRad="38100" dist="38100" dir="2700000" algn="tl">
                    <a:srgbClr val="000000"/>
                  </a:outerShdw>
                </a:effectLst>
                <a:latin typeface="Arial" charset="0"/>
              </a:rPr>
              <a:t>DNS - Sistema de Nombres de Dominio</a:t>
            </a:r>
          </a:p>
        </p:txBody>
      </p:sp>
      <p:sp>
        <p:nvSpPr>
          <p:cNvPr id="424963" name="Rectangle 3" descr="Papel bouquet"/>
          <p:cNvSpPr>
            <a:spLocks noGrp="1" noChangeArrowheads="1"/>
          </p:cNvSpPr>
          <p:nvPr>
            <p:ph type="body" idx="1"/>
          </p:nvPr>
        </p:nvSpPr>
        <p:spPr>
          <a:xfrm>
            <a:off x="228600" y="1752600"/>
            <a:ext cx="8686800" cy="4495800"/>
          </a:xfrm>
          <a:solidFill>
            <a:schemeClr val="accent2">
              <a:lumMod val="40000"/>
              <a:lumOff val="60000"/>
            </a:schemeClr>
          </a:solidFill>
          <a:ln w="76200" cap="flat">
            <a:solidFill>
              <a:srgbClr val="000080"/>
            </a:solidFill>
          </a:ln>
        </p:spPr>
        <p:txBody>
          <a:bodyPr/>
          <a:lstStyle/>
          <a:p>
            <a:pPr algn="just">
              <a:defRPr/>
            </a:pPr>
            <a:r>
              <a:rPr lang="es-AR" sz="2800" i="1" dirty="0">
                <a:solidFill>
                  <a:srgbClr val="000099"/>
                </a:solidFill>
                <a:effectLst>
                  <a:outerShdw blurRad="38100" dist="38100" dir="2700000" algn="tl">
                    <a:srgbClr val="000000"/>
                  </a:outerShdw>
                </a:effectLst>
                <a:latin typeface="Arial" charset="0"/>
              </a:rPr>
              <a:t>Conjunto de protocolos y servicios sobre una red TCP/IP, permite a los usuarios de red utilizar nombres jerárquicos sencillos para comunicarse con otros equipos, en vez de memorizar y usar sus direcciones IP. </a:t>
            </a:r>
            <a:endParaRPr lang="es-MX" sz="2800" i="1" dirty="0">
              <a:solidFill>
                <a:srgbClr val="000099"/>
              </a:solidFill>
              <a:effectLst>
                <a:outerShdw blurRad="38100" dist="38100" dir="2700000" algn="tl">
                  <a:srgbClr val="000000"/>
                </a:outerShdw>
              </a:effectLst>
              <a:latin typeface="Arial" charset="0"/>
            </a:endParaRPr>
          </a:p>
          <a:p>
            <a:pPr algn="just">
              <a:defRPr/>
            </a:pPr>
            <a:r>
              <a:rPr lang="es-MX" sz="2800" i="1" dirty="0">
                <a:solidFill>
                  <a:srgbClr val="000099"/>
                </a:solidFill>
                <a:effectLst>
                  <a:outerShdw blurRad="38100" dist="38100" dir="2700000" algn="tl">
                    <a:srgbClr val="000000"/>
                  </a:outerShdw>
                </a:effectLst>
                <a:latin typeface="Arial" charset="0"/>
              </a:rPr>
              <a:t>U</a:t>
            </a:r>
            <a:r>
              <a:rPr lang="es-AR" sz="2800" i="1" dirty="0">
                <a:solidFill>
                  <a:srgbClr val="000099"/>
                </a:solidFill>
                <a:effectLst>
                  <a:outerShdw blurRad="38100" dist="38100" dir="2700000" algn="tl">
                    <a:srgbClr val="000000"/>
                  </a:outerShdw>
                </a:effectLst>
                <a:latin typeface="Arial" charset="0"/>
              </a:rPr>
              <a:t>sado en Internet y en </a:t>
            </a:r>
            <a:r>
              <a:rPr lang="es-MX" sz="2800" i="1" dirty="0">
                <a:solidFill>
                  <a:srgbClr val="000099"/>
                </a:solidFill>
                <a:effectLst>
                  <a:outerShdw blurRad="38100" dist="38100" dir="2700000" algn="tl">
                    <a:srgbClr val="000000"/>
                  </a:outerShdw>
                </a:effectLst>
                <a:latin typeface="Arial" charset="0"/>
              </a:rPr>
              <a:t>R</a:t>
            </a:r>
            <a:r>
              <a:rPr lang="es-AR" sz="2800" i="1" dirty="0" err="1">
                <a:solidFill>
                  <a:srgbClr val="000099"/>
                </a:solidFill>
                <a:effectLst>
                  <a:outerShdw blurRad="38100" dist="38100" dir="2700000" algn="tl">
                    <a:srgbClr val="000000"/>
                  </a:outerShdw>
                </a:effectLst>
                <a:latin typeface="Arial" charset="0"/>
              </a:rPr>
              <a:t>edes</a:t>
            </a:r>
            <a:r>
              <a:rPr lang="es-AR" sz="2800" i="1" dirty="0">
                <a:solidFill>
                  <a:srgbClr val="000099"/>
                </a:solidFill>
                <a:effectLst>
                  <a:outerShdw blurRad="38100" dist="38100" dir="2700000" algn="tl">
                    <a:srgbClr val="000000"/>
                  </a:outerShdw>
                </a:effectLst>
                <a:latin typeface="Arial" charset="0"/>
              </a:rPr>
              <a:t> </a:t>
            </a:r>
            <a:r>
              <a:rPr lang="es-MX" sz="2800" i="1" dirty="0">
                <a:solidFill>
                  <a:srgbClr val="000099"/>
                </a:solidFill>
                <a:effectLst>
                  <a:outerShdw blurRad="38100" dist="38100" dir="2700000" algn="tl">
                    <a:srgbClr val="000000"/>
                  </a:outerShdw>
                </a:effectLst>
                <a:latin typeface="Arial" charset="0"/>
              </a:rPr>
              <a:t>P</a:t>
            </a:r>
            <a:r>
              <a:rPr lang="es-AR" sz="2800" i="1" dirty="0" err="1">
                <a:solidFill>
                  <a:srgbClr val="000099"/>
                </a:solidFill>
                <a:effectLst>
                  <a:outerShdw blurRad="38100" dist="38100" dir="2700000" algn="tl">
                    <a:srgbClr val="000000"/>
                  </a:outerShdw>
                </a:effectLst>
                <a:latin typeface="Arial" charset="0"/>
              </a:rPr>
              <a:t>rivadas</a:t>
            </a:r>
            <a:r>
              <a:rPr lang="es-AR" sz="2800" i="1" dirty="0">
                <a:solidFill>
                  <a:srgbClr val="000099"/>
                </a:solidFill>
                <a:effectLst>
                  <a:outerShdw blurRad="38100" dist="38100" dir="2700000" algn="tl">
                    <a:srgbClr val="000000"/>
                  </a:outerShdw>
                </a:effectLst>
                <a:latin typeface="Arial" charset="0"/>
              </a:rPr>
              <a:t> </a:t>
            </a:r>
            <a:r>
              <a:rPr lang="es-MX" sz="2800" i="1" dirty="0">
                <a:solidFill>
                  <a:srgbClr val="000099"/>
                </a:solidFill>
                <a:effectLst>
                  <a:outerShdw blurRad="38100" dist="38100" dir="2700000" algn="tl">
                    <a:srgbClr val="000000"/>
                  </a:outerShdw>
                </a:effectLst>
                <a:latin typeface="Arial" charset="0"/>
              </a:rPr>
              <a:t>A</a:t>
            </a:r>
            <a:r>
              <a:rPr lang="es-AR" sz="2800" i="1" dirty="0" err="1">
                <a:solidFill>
                  <a:srgbClr val="000099"/>
                </a:solidFill>
                <a:effectLst>
                  <a:outerShdw blurRad="38100" dist="38100" dir="2700000" algn="tl">
                    <a:srgbClr val="000000"/>
                  </a:outerShdw>
                </a:effectLst>
                <a:latin typeface="Arial" charset="0"/>
              </a:rPr>
              <a:t>ctuales</a:t>
            </a:r>
            <a:r>
              <a:rPr lang="es-AR" sz="2800" i="1" dirty="0">
                <a:solidFill>
                  <a:srgbClr val="000099"/>
                </a:solidFill>
                <a:effectLst>
                  <a:outerShdw blurRad="38100" dist="38100" dir="2700000" algn="tl">
                    <a:srgbClr val="000000"/>
                  </a:outerShdw>
                </a:effectLst>
                <a:latin typeface="Arial" charset="0"/>
              </a:rPr>
              <a:t>. </a:t>
            </a:r>
            <a:endParaRPr lang="es-MX" sz="2800" i="1" dirty="0">
              <a:solidFill>
                <a:srgbClr val="000099"/>
              </a:solidFill>
              <a:effectLst>
                <a:outerShdw blurRad="38100" dist="38100" dir="2700000" algn="tl">
                  <a:srgbClr val="000000"/>
                </a:outerShdw>
              </a:effectLst>
              <a:latin typeface="Arial" charset="0"/>
            </a:endParaRPr>
          </a:p>
          <a:p>
            <a:pPr algn="just">
              <a:defRPr/>
            </a:pPr>
            <a:r>
              <a:rPr lang="es-MX" sz="2800" i="1" dirty="0">
                <a:solidFill>
                  <a:srgbClr val="000099"/>
                </a:solidFill>
                <a:effectLst>
                  <a:outerShdw blurRad="38100" dist="38100" dir="2700000" algn="tl">
                    <a:srgbClr val="000000"/>
                  </a:outerShdw>
                </a:effectLst>
                <a:latin typeface="Arial" charset="0"/>
              </a:rPr>
              <a:t>Servicios </a:t>
            </a:r>
            <a:r>
              <a:rPr lang="es-AR" sz="2800" i="1" dirty="0">
                <a:solidFill>
                  <a:srgbClr val="000099"/>
                </a:solidFill>
                <a:effectLst>
                  <a:outerShdw blurRad="38100" dist="38100" dir="2700000" algn="tl">
                    <a:srgbClr val="000000"/>
                  </a:outerShdw>
                </a:effectLst>
                <a:latin typeface="Arial" charset="0"/>
              </a:rPr>
              <a:t>como: browsers, servidores de Web, FTP y Telnet; utilizan DNS.</a:t>
            </a:r>
            <a:endParaRPr lang="es-ES_tradnl" sz="2800" i="1" dirty="0">
              <a:solidFill>
                <a:srgbClr val="000099"/>
              </a:solidFill>
              <a:effectLst>
                <a:outerShdw blurRad="38100" dist="38100" dir="2700000" algn="tl">
                  <a:srgbClr val="000000"/>
                </a:outerShdw>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4962"/>
                                        </p:tgtEl>
                                        <p:attrNameLst>
                                          <p:attrName>style.visibility</p:attrName>
                                        </p:attrNameLst>
                                      </p:cBhvr>
                                      <p:to>
                                        <p:strVal val="visible"/>
                                      </p:to>
                                    </p:set>
                                    <p:animEffect transition="in" filter="fade">
                                      <p:cBhvr>
                                        <p:cTn id="7" dur="500"/>
                                        <p:tgtEl>
                                          <p:spTgt spid="42496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424963">
                                            <p:bg/>
                                          </p:spTgt>
                                        </p:tgtEl>
                                        <p:attrNameLst>
                                          <p:attrName>style.visibility</p:attrName>
                                        </p:attrNameLst>
                                      </p:cBhvr>
                                      <p:to>
                                        <p:strVal val="visible"/>
                                      </p:to>
                                    </p:set>
                                    <p:animEffect transition="in" filter="wheel(1)">
                                      <p:cBhvr>
                                        <p:cTn id="12" dur="2000"/>
                                        <p:tgtEl>
                                          <p:spTgt spid="424963">
                                            <p:bg/>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424963">
                                            <p:txEl>
                                              <p:pRg st="0" end="0"/>
                                            </p:txEl>
                                          </p:spTgt>
                                        </p:tgtEl>
                                        <p:attrNameLst>
                                          <p:attrName>style.visibility</p:attrName>
                                        </p:attrNameLst>
                                      </p:cBhvr>
                                      <p:to>
                                        <p:strVal val="visible"/>
                                      </p:to>
                                    </p:set>
                                    <p:animEffect transition="in" filter="wheel(1)">
                                      <p:cBhvr>
                                        <p:cTn id="17" dur="2000"/>
                                        <p:tgtEl>
                                          <p:spTgt spid="42496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424963">
                                            <p:txEl>
                                              <p:pRg st="1" end="1"/>
                                            </p:txEl>
                                          </p:spTgt>
                                        </p:tgtEl>
                                        <p:attrNameLst>
                                          <p:attrName>style.visibility</p:attrName>
                                        </p:attrNameLst>
                                      </p:cBhvr>
                                      <p:to>
                                        <p:strVal val="visible"/>
                                      </p:to>
                                    </p:set>
                                    <p:animEffect transition="in" filter="wheel(1)">
                                      <p:cBhvr>
                                        <p:cTn id="22" dur="2000"/>
                                        <p:tgtEl>
                                          <p:spTgt spid="42496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424963">
                                            <p:txEl>
                                              <p:pRg st="2" end="2"/>
                                            </p:txEl>
                                          </p:spTgt>
                                        </p:tgtEl>
                                        <p:attrNameLst>
                                          <p:attrName>style.visibility</p:attrName>
                                        </p:attrNameLst>
                                      </p:cBhvr>
                                      <p:to>
                                        <p:strVal val="visible"/>
                                      </p:to>
                                    </p:set>
                                    <p:animEffect transition="in" filter="wheel(1)">
                                      <p:cBhvr>
                                        <p:cTn id="27" dur="2000"/>
                                        <p:tgtEl>
                                          <p:spTgt spid="4249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962" grpId="0" animBg="1"/>
      <p:bldP spid="424963" grpId="0" build="p"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txBox="1">
            <a:spLocks noGrp="1"/>
          </p:cNvSpPr>
          <p:nvPr/>
        </p:nvSpPr>
        <p:spPr bwMode="auto">
          <a:xfrm>
            <a:off x="685800" y="6248400"/>
            <a:ext cx="1905000" cy="457200"/>
          </a:xfrm>
          <a:prstGeom prst="rect">
            <a:avLst/>
          </a:prstGeom>
          <a:noFill/>
          <a:ln>
            <a:miter lim="800000"/>
            <a:headEnd/>
            <a:tailEnd/>
          </a:ln>
        </p:spPr>
        <p:txBody>
          <a:bodyPr/>
          <a:lstStyle/>
          <a:p>
            <a:pPr>
              <a:defRPr/>
            </a:pPr>
            <a:fld id="{45F95EA6-BED7-4B75-BB15-0AE56B395B40}" type="datetime1">
              <a:rPr lang="es-ES" sz="1400">
                <a:solidFill>
                  <a:schemeClr val="tx1"/>
                </a:solidFill>
                <a:latin typeface="+mn-lt"/>
              </a:rPr>
              <a:pPr>
                <a:defRPr/>
              </a:pPr>
              <a:t>18/05/2022</a:t>
            </a:fld>
            <a:endParaRPr lang="en-US" sz="1400">
              <a:solidFill>
                <a:schemeClr val="tx1"/>
              </a:solidFill>
              <a:latin typeface="+mn-lt"/>
            </a:endParaRPr>
          </a:p>
        </p:txBody>
      </p:sp>
      <p:sp>
        <p:nvSpPr>
          <p:cNvPr id="6" name="5 Marcador de número de diapositiva"/>
          <p:cNvSpPr txBox="1">
            <a:spLocks noGrp="1"/>
          </p:cNvSpPr>
          <p:nvPr/>
        </p:nvSpPr>
        <p:spPr bwMode="auto">
          <a:xfrm>
            <a:off x="6553200" y="6248400"/>
            <a:ext cx="1905000" cy="457200"/>
          </a:xfrm>
          <a:prstGeom prst="rect">
            <a:avLst/>
          </a:prstGeom>
          <a:noFill/>
          <a:ln>
            <a:miter lim="800000"/>
            <a:headEnd/>
            <a:tailEnd/>
          </a:ln>
        </p:spPr>
        <p:txBody>
          <a:bodyPr/>
          <a:lstStyle/>
          <a:p>
            <a:pPr algn="r">
              <a:defRPr/>
            </a:pPr>
            <a:fld id="{320C3C35-61E5-494D-B365-DF66871B93AF}" type="slidenum">
              <a:rPr lang="en-US" sz="1400">
                <a:solidFill>
                  <a:schemeClr val="tx1"/>
                </a:solidFill>
                <a:latin typeface="+mn-lt"/>
              </a:rPr>
              <a:pPr algn="r">
                <a:defRPr/>
              </a:pPr>
              <a:t>13</a:t>
            </a:fld>
            <a:endParaRPr lang="en-US" sz="1400">
              <a:solidFill>
                <a:schemeClr val="tx1"/>
              </a:solidFill>
              <a:latin typeface="+mn-lt"/>
            </a:endParaRPr>
          </a:p>
        </p:txBody>
      </p:sp>
      <p:sp>
        <p:nvSpPr>
          <p:cNvPr id="424962" name="Rectangle 2" descr="Papel seda azul"/>
          <p:cNvSpPr>
            <a:spLocks noGrp="1" noChangeArrowheads="1"/>
          </p:cNvSpPr>
          <p:nvPr>
            <p:ph type="title" idx="4294967295"/>
          </p:nvPr>
        </p:nvSpPr>
        <p:spPr>
          <a:xfrm>
            <a:off x="663299" y="152400"/>
            <a:ext cx="8153400" cy="1143000"/>
          </a:xfrm>
          <a:solidFill>
            <a:schemeClr val="accent2">
              <a:lumMod val="40000"/>
              <a:lumOff val="60000"/>
            </a:schemeClr>
          </a:solidFill>
          <a:ln w="76200" cap="flat">
            <a:solidFill>
              <a:schemeClr val="accent2">
                <a:lumMod val="50000"/>
              </a:schemeClr>
            </a:solidFill>
          </a:ln>
        </p:spPr>
        <p:txBody>
          <a:bodyPr/>
          <a:lstStyle/>
          <a:p>
            <a:pPr>
              <a:defRPr/>
            </a:pPr>
            <a:r>
              <a:rPr lang="es-ES_tradnl" sz="3200" b="1" i="1">
                <a:solidFill>
                  <a:schemeClr val="accent2">
                    <a:lumMod val="75000"/>
                  </a:schemeClr>
                </a:solidFill>
                <a:effectLst>
                  <a:outerShdw blurRad="38100" dist="38100" dir="2700000" algn="tl">
                    <a:srgbClr val="000000"/>
                  </a:outerShdw>
                </a:effectLst>
                <a:latin typeface="Arial" charset="0"/>
              </a:rPr>
              <a:t>DNS - Sistema de Nombres de Dominio</a:t>
            </a:r>
          </a:p>
        </p:txBody>
      </p:sp>
      <p:sp>
        <p:nvSpPr>
          <p:cNvPr id="424963" name="Rectangle 3" descr="Papel bouquet"/>
          <p:cNvSpPr>
            <a:spLocks noGrp="1" noChangeArrowheads="1"/>
          </p:cNvSpPr>
          <p:nvPr>
            <p:ph type="body" idx="4294967295"/>
          </p:nvPr>
        </p:nvSpPr>
        <p:spPr>
          <a:xfrm>
            <a:off x="228600" y="1752600"/>
            <a:ext cx="8686800" cy="4495800"/>
          </a:xfrm>
          <a:solidFill>
            <a:schemeClr val="accent2">
              <a:lumMod val="40000"/>
              <a:lumOff val="60000"/>
            </a:schemeClr>
          </a:solidFill>
          <a:ln w="76200" cap="flat">
            <a:solidFill>
              <a:schemeClr val="accent2">
                <a:lumMod val="50000"/>
              </a:schemeClr>
            </a:solidFill>
          </a:ln>
        </p:spPr>
        <p:txBody>
          <a:bodyPr/>
          <a:lstStyle/>
          <a:p>
            <a:pPr>
              <a:lnSpc>
                <a:spcPct val="80000"/>
              </a:lnSpc>
              <a:buFontTx/>
              <a:buNone/>
            </a:pPr>
            <a:r>
              <a:rPr lang="es-ES" sz="6000" b="1" i="1" dirty="0">
                <a:solidFill>
                  <a:schemeClr val="accent2">
                    <a:lumMod val="75000"/>
                  </a:schemeClr>
                </a:solidFill>
                <a:effectLst>
                  <a:outerShdw blurRad="38100" dist="38100" dir="2700000" algn="tl">
                    <a:srgbClr val="C0C0C0"/>
                  </a:outerShdw>
                </a:effectLst>
                <a:latin typeface="Arial" charset="0"/>
              </a:rPr>
              <a:t>DNS define:</a:t>
            </a:r>
          </a:p>
          <a:p>
            <a:pPr>
              <a:lnSpc>
                <a:spcPct val="80000"/>
              </a:lnSpc>
            </a:pPr>
            <a:r>
              <a:rPr lang="es-ES" b="1" i="1" dirty="0">
                <a:solidFill>
                  <a:schemeClr val="accent2">
                    <a:lumMod val="75000"/>
                  </a:schemeClr>
                </a:solidFill>
                <a:effectLst>
                  <a:outerShdw blurRad="38100" dist="38100" dir="2700000" algn="tl">
                    <a:srgbClr val="C0C0C0"/>
                  </a:outerShdw>
                </a:effectLst>
                <a:latin typeface="Arial" charset="0"/>
              </a:rPr>
              <a:t>Un modelo de base de datos para almacenar información sobre direcciones. </a:t>
            </a:r>
          </a:p>
          <a:p>
            <a:pPr algn="just">
              <a:lnSpc>
                <a:spcPct val="80000"/>
              </a:lnSpc>
            </a:pPr>
            <a:r>
              <a:rPr lang="es-ES" i="1" dirty="0">
                <a:solidFill>
                  <a:schemeClr val="accent2">
                    <a:lumMod val="75000"/>
                  </a:schemeClr>
                </a:solidFill>
                <a:effectLst>
                  <a:outerShdw blurRad="38100" dist="38100" dir="2700000" algn="tl">
                    <a:srgbClr val="000000">
                      <a:alpha val="43137"/>
                    </a:srgbClr>
                  </a:outerShdw>
                </a:effectLst>
                <a:latin typeface="Arial" charset="0"/>
              </a:rPr>
              <a:t>Un mecanismo para preguntar y actualizar información sobre direcciones en la base de datos. </a:t>
            </a:r>
          </a:p>
          <a:p>
            <a:pPr>
              <a:lnSpc>
                <a:spcPct val="80000"/>
              </a:lnSpc>
            </a:pPr>
            <a:r>
              <a:rPr lang="es-ES" b="1" i="1" dirty="0">
                <a:solidFill>
                  <a:schemeClr val="accent2">
                    <a:lumMod val="75000"/>
                  </a:schemeClr>
                </a:solidFill>
                <a:effectLst>
                  <a:outerShdw blurRad="38100" dist="38100" dir="2700000" algn="tl">
                    <a:srgbClr val="C0C0C0"/>
                  </a:outerShdw>
                </a:effectLst>
                <a:latin typeface="Arial" charset="0"/>
              </a:rPr>
              <a:t>Un mecanismo para replicar información entre servidores.</a:t>
            </a:r>
            <a:br>
              <a:rPr lang="es-ES" sz="2400" b="1" i="1" dirty="0">
                <a:solidFill>
                  <a:schemeClr val="accent2">
                    <a:lumMod val="75000"/>
                  </a:schemeClr>
                </a:solidFill>
                <a:effectLst>
                  <a:outerShdw blurRad="38100" dist="38100" dir="2700000" algn="tl">
                    <a:srgbClr val="C0C0C0"/>
                  </a:outerShdw>
                </a:effectLst>
                <a:latin typeface="Arial" charset="0"/>
              </a:rPr>
            </a:br>
            <a:endParaRPr lang="es-ES_tradnl" sz="2400" b="1" i="1" dirty="0">
              <a:solidFill>
                <a:schemeClr val="accent2">
                  <a:lumMod val="75000"/>
                </a:schemeClr>
              </a:solidFill>
              <a:effectLst>
                <a:outerShdw blurRad="38100" dist="38100" dir="2700000" algn="tl">
                  <a:srgbClr val="C0C0C0"/>
                </a:outerShdw>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4962"/>
                                        </p:tgtEl>
                                        <p:attrNameLst>
                                          <p:attrName>style.visibility</p:attrName>
                                        </p:attrNameLst>
                                      </p:cBhvr>
                                      <p:to>
                                        <p:strVal val="visible"/>
                                      </p:to>
                                    </p:set>
                                    <p:animEffect transition="in" filter="fade">
                                      <p:cBhvr>
                                        <p:cTn id="7" dur="500"/>
                                        <p:tgtEl>
                                          <p:spTgt spid="42496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24963">
                                            <p:bg/>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24963">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24963">
                                            <p:txEl>
                                              <p:pRg st="1" end="1"/>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24963">
                                            <p:txEl>
                                              <p:pRg st="2" end="2"/>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249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962" grpId="0" animBg="1"/>
      <p:bldP spid="424963" grpId="0" uiExpand="1" build="p"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365696DE-2B3F-4D97-AE8F-3C8A405AAFAE}" type="datetime1">
              <a:rPr lang="es-ES"/>
              <a:pPr>
                <a:defRPr/>
              </a:pPr>
              <a:t>18/05/2022</a:t>
            </a:fld>
            <a:endParaRPr lang="en-US"/>
          </a:p>
        </p:txBody>
      </p:sp>
      <p:sp>
        <p:nvSpPr>
          <p:cNvPr id="6" name="5 Marcador de número de diapositiva"/>
          <p:cNvSpPr>
            <a:spLocks noGrp="1"/>
          </p:cNvSpPr>
          <p:nvPr>
            <p:ph type="sldNum" sz="quarter" idx="12"/>
          </p:nvPr>
        </p:nvSpPr>
        <p:spPr/>
        <p:txBody>
          <a:bodyPr/>
          <a:lstStyle/>
          <a:p>
            <a:pPr>
              <a:defRPr/>
            </a:pPr>
            <a:fld id="{991619BF-DE5A-4B95-9712-2D8C86CD916A}" type="slidenum">
              <a:rPr lang="en-US"/>
              <a:pPr>
                <a:defRPr/>
              </a:pPr>
              <a:t>14</a:t>
            </a:fld>
            <a:endParaRPr lang="en-US"/>
          </a:p>
        </p:txBody>
      </p:sp>
      <p:sp>
        <p:nvSpPr>
          <p:cNvPr id="359426" name="Rectangle 2" descr="Papel seda azul"/>
          <p:cNvSpPr>
            <a:spLocks noGrp="1" noChangeArrowheads="1"/>
          </p:cNvSpPr>
          <p:nvPr>
            <p:ph type="title"/>
          </p:nvPr>
        </p:nvSpPr>
        <p:spPr>
          <a:xfrm>
            <a:off x="467544" y="381000"/>
            <a:ext cx="8371656" cy="1143000"/>
          </a:xfrm>
          <a:solidFill>
            <a:schemeClr val="accent2">
              <a:lumMod val="40000"/>
              <a:lumOff val="60000"/>
            </a:schemeClr>
          </a:solidFill>
          <a:ln w="76200" cap="flat">
            <a:solidFill>
              <a:schemeClr val="accent2">
                <a:lumMod val="50000"/>
              </a:schemeClr>
            </a:solidFill>
          </a:ln>
        </p:spPr>
        <p:txBody>
          <a:bodyPr/>
          <a:lstStyle/>
          <a:p>
            <a:pPr>
              <a:defRPr/>
            </a:pPr>
            <a:r>
              <a:rPr lang="es-ES_tradnl" sz="3200" b="1" i="1">
                <a:solidFill>
                  <a:schemeClr val="accent2">
                    <a:lumMod val="75000"/>
                  </a:schemeClr>
                </a:solidFill>
                <a:effectLst>
                  <a:outerShdw blurRad="38100" dist="38100" dir="2700000" algn="tl">
                    <a:srgbClr val="000000"/>
                  </a:outerShdw>
                </a:effectLst>
                <a:latin typeface="Arial" charset="0"/>
              </a:rPr>
              <a:t>DNS - Sistema de Nombres de Dominio</a:t>
            </a:r>
          </a:p>
        </p:txBody>
      </p:sp>
      <p:sp>
        <p:nvSpPr>
          <p:cNvPr id="359427" name="Rectangle 3" descr="Papel bouquet"/>
          <p:cNvSpPr>
            <a:spLocks noGrp="1" noChangeArrowheads="1"/>
          </p:cNvSpPr>
          <p:nvPr>
            <p:ph type="body" idx="1"/>
          </p:nvPr>
        </p:nvSpPr>
        <p:spPr>
          <a:xfrm>
            <a:off x="107504" y="1752600"/>
            <a:ext cx="8856984" cy="4038600"/>
          </a:xfrm>
          <a:solidFill>
            <a:schemeClr val="accent2">
              <a:lumMod val="20000"/>
              <a:lumOff val="80000"/>
            </a:schemeClr>
          </a:solidFill>
          <a:ln w="76200" cap="flat">
            <a:solidFill>
              <a:srgbClr val="000080"/>
            </a:solidFill>
          </a:ln>
        </p:spPr>
        <p:txBody>
          <a:bodyPr/>
          <a:lstStyle/>
          <a:p>
            <a:pPr>
              <a:defRPr/>
            </a:pPr>
            <a:r>
              <a:rPr lang="es-ES_tradnl" sz="2800" i="1" dirty="0">
                <a:solidFill>
                  <a:srgbClr val="000099"/>
                </a:solidFill>
                <a:effectLst>
                  <a:outerShdw blurRad="38100" dist="38100" dir="2700000" algn="tl">
                    <a:srgbClr val="000000"/>
                  </a:outerShdw>
                </a:effectLst>
                <a:latin typeface="Arial" charset="0"/>
              </a:rPr>
              <a:t>El Nombre consta de una Secuencia de segmentos alfanuméricos separados por puntos.</a:t>
            </a:r>
          </a:p>
          <a:p>
            <a:pPr>
              <a:defRPr/>
            </a:pPr>
            <a:r>
              <a:rPr lang="es-ES_tradnl" sz="2800" b="1" i="1" dirty="0">
                <a:solidFill>
                  <a:schemeClr val="accent6">
                    <a:lumMod val="60000"/>
                    <a:lumOff val="40000"/>
                  </a:schemeClr>
                </a:solidFill>
                <a:effectLst>
                  <a:outerShdw blurRad="38100" dist="38100" dir="2700000" algn="tl">
                    <a:srgbClr val="000000"/>
                  </a:outerShdw>
                </a:effectLst>
                <a:latin typeface="Arial" charset="0"/>
              </a:rPr>
              <a:t>Sistema de Nombres Jerárquicos siendo la parte mas significativa a la Derecha.</a:t>
            </a:r>
          </a:p>
          <a:p>
            <a:pPr>
              <a:defRPr/>
            </a:pPr>
            <a:r>
              <a:rPr lang="es-ES_tradnl" sz="2800" i="1" dirty="0">
                <a:solidFill>
                  <a:srgbClr val="000099"/>
                </a:solidFill>
                <a:effectLst>
                  <a:outerShdw blurRad="38100" dist="38100" dir="2700000" algn="tl">
                    <a:srgbClr val="000000"/>
                  </a:outerShdw>
                </a:effectLst>
                <a:latin typeface="Arial" charset="0"/>
              </a:rPr>
              <a:t>La parte de la izquierda corresponde al nombre de una computadora.</a:t>
            </a:r>
          </a:p>
          <a:p>
            <a:pPr>
              <a:defRPr/>
            </a:pPr>
            <a:r>
              <a:rPr lang="es-ES_tradnl" sz="2800" b="1" i="1" dirty="0">
                <a:solidFill>
                  <a:schemeClr val="accent6">
                    <a:lumMod val="60000"/>
                    <a:lumOff val="40000"/>
                  </a:schemeClr>
                </a:solidFill>
                <a:effectLst>
                  <a:outerShdw blurRad="38100" dist="38100" dir="2700000" algn="tl">
                    <a:srgbClr val="000000"/>
                  </a:outerShdw>
                </a:effectLst>
                <a:latin typeface="Arial" charset="0"/>
              </a:rPr>
              <a:t>Los otros segmentos del nombre corresponden al Grupo al cual pertenecen.    </a:t>
            </a:r>
          </a:p>
          <a:p>
            <a:pPr>
              <a:defRPr/>
            </a:pPr>
            <a:endParaRPr lang="es-ES_tradnl" sz="2800" i="1" dirty="0">
              <a:solidFill>
                <a:srgbClr val="000099"/>
              </a:solidFill>
              <a:effectLst>
                <a:outerShdw blurRad="38100" dist="38100" dir="2700000" algn="tl">
                  <a:srgbClr val="000000"/>
                </a:outerShdw>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9426"/>
                                        </p:tgtEl>
                                        <p:attrNameLst>
                                          <p:attrName>style.visibility</p:attrName>
                                        </p:attrNameLst>
                                      </p:cBhvr>
                                      <p:to>
                                        <p:strVal val="visible"/>
                                      </p:to>
                                    </p:set>
                                    <p:animEffect transition="in" filter="fade">
                                      <p:cBhvr>
                                        <p:cTn id="7" dur="500"/>
                                        <p:tgtEl>
                                          <p:spTgt spid="359426"/>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59427">
                                            <p:bg/>
                                          </p:spTgt>
                                        </p:tgtEl>
                                        <p:attrNameLst>
                                          <p:attrName>style.visibility</p:attrName>
                                        </p:attrNameLst>
                                      </p:cBhvr>
                                      <p:to>
                                        <p:strVal val="visible"/>
                                      </p:to>
                                    </p:set>
                                    <p:animEffect transition="in" filter="wheel(1)">
                                      <p:cBhvr>
                                        <p:cTn id="12" dur="2000"/>
                                        <p:tgtEl>
                                          <p:spTgt spid="359427">
                                            <p:bg/>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359427">
                                            <p:txEl>
                                              <p:pRg st="0" end="0"/>
                                            </p:txEl>
                                          </p:spTgt>
                                        </p:tgtEl>
                                        <p:attrNameLst>
                                          <p:attrName>style.visibility</p:attrName>
                                        </p:attrNameLst>
                                      </p:cBhvr>
                                      <p:to>
                                        <p:strVal val="visible"/>
                                      </p:to>
                                    </p:set>
                                    <p:animEffect transition="in" filter="wheel(1)">
                                      <p:cBhvr>
                                        <p:cTn id="17" dur="2000"/>
                                        <p:tgtEl>
                                          <p:spTgt spid="35942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359427">
                                            <p:txEl>
                                              <p:pRg st="1" end="1"/>
                                            </p:txEl>
                                          </p:spTgt>
                                        </p:tgtEl>
                                        <p:attrNameLst>
                                          <p:attrName>style.visibility</p:attrName>
                                        </p:attrNameLst>
                                      </p:cBhvr>
                                      <p:to>
                                        <p:strVal val="visible"/>
                                      </p:to>
                                    </p:set>
                                    <p:animEffect transition="in" filter="wheel(1)">
                                      <p:cBhvr>
                                        <p:cTn id="22" dur="2000"/>
                                        <p:tgtEl>
                                          <p:spTgt spid="35942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359427">
                                            <p:txEl>
                                              <p:pRg st="2" end="2"/>
                                            </p:txEl>
                                          </p:spTgt>
                                        </p:tgtEl>
                                        <p:attrNameLst>
                                          <p:attrName>style.visibility</p:attrName>
                                        </p:attrNameLst>
                                      </p:cBhvr>
                                      <p:to>
                                        <p:strVal val="visible"/>
                                      </p:to>
                                    </p:set>
                                    <p:animEffect transition="in" filter="wheel(1)">
                                      <p:cBhvr>
                                        <p:cTn id="27" dur="2000"/>
                                        <p:tgtEl>
                                          <p:spTgt spid="359427">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grpId="0" nodeType="clickEffect">
                                  <p:stCondLst>
                                    <p:cond delay="0"/>
                                  </p:stCondLst>
                                  <p:childTnLst>
                                    <p:set>
                                      <p:cBhvr>
                                        <p:cTn id="31" dur="1" fill="hold">
                                          <p:stCondLst>
                                            <p:cond delay="0"/>
                                          </p:stCondLst>
                                        </p:cTn>
                                        <p:tgtEl>
                                          <p:spTgt spid="359427">
                                            <p:txEl>
                                              <p:pRg st="3" end="3"/>
                                            </p:txEl>
                                          </p:spTgt>
                                        </p:tgtEl>
                                        <p:attrNameLst>
                                          <p:attrName>style.visibility</p:attrName>
                                        </p:attrNameLst>
                                      </p:cBhvr>
                                      <p:to>
                                        <p:strVal val="visible"/>
                                      </p:to>
                                    </p:set>
                                    <p:animEffect transition="in" filter="wheel(1)">
                                      <p:cBhvr>
                                        <p:cTn id="32" dur="2000"/>
                                        <p:tgtEl>
                                          <p:spTgt spid="35942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26" grpId="0" animBg="1"/>
      <p:bldP spid="359427" grpId="0" build="p"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3 Marcador de fecha"/>
          <p:cNvSpPr>
            <a:spLocks noGrp="1"/>
          </p:cNvSpPr>
          <p:nvPr>
            <p:ph type="dt" sz="quarter" idx="10"/>
          </p:nvPr>
        </p:nvSpPr>
        <p:spPr/>
        <p:txBody>
          <a:bodyPr/>
          <a:lstStyle/>
          <a:p>
            <a:pPr>
              <a:defRPr/>
            </a:pPr>
            <a:fld id="{D082B95F-5B7D-414C-A2EA-45EF547F1FF4}" type="datetime1">
              <a:rPr lang="es-ES"/>
              <a:pPr>
                <a:defRPr/>
              </a:pPr>
              <a:t>18/05/2022</a:t>
            </a:fld>
            <a:endParaRPr lang="en-US"/>
          </a:p>
        </p:txBody>
      </p:sp>
      <p:sp>
        <p:nvSpPr>
          <p:cNvPr id="16" name="5 Marcador de número de diapositiva"/>
          <p:cNvSpPr>
            <a:spLocks noGrp="1"/>
          </p:cNvSpPr>
          <p:nvPr>
            <p:ph type="sldNum" sz="quarter" idx="12"/>
          </p:nvPr>
        </p:nvSpPr>
        <p:spPr/>
        <p:txBody>
          <a:bodyPr/>
          <a:lstStyle/>
          <a:p>
            <a:pPr>
              <a:defRPr/>
            </a:pPr>
            <a:fld id="{EC8401F0-7335-49FD-B25A-7F866DBEB6DA}" type="slidenum">
              <a:rPr lang="en-US"/>
              <a:pPr>
                <a:defRPr/>
              </a:pPr>
              <a:t>15</a:t>
            </a:fld>
            <a:endParaRPr lang="en-US"/>
          </a:p>
        </p:txBody>
      </p:sp>
      <p:sp>
        <p:nvSpPr>
          <p:cNvPr id="427010" name="Rectangle 2" descr="Papel seda azul"/>
          <p:cNvSpPr>
            <a:spLocks noGrp="1" noChangeArrowheads="1"/>
          </p:cNvSpPr>
          <p:nvPr>
            <p:ph type="title"/>
          </p:nvPr>
        </p:nvSpPr>
        <p:spPr>
          <a:xfrm>
            <a:off x="1219200" y="620688"/>
            <a:ext cx="7315200" cy="533400"/>
          </a:xfrm>
          <a:solidFill>
            <a:schemeClr val="accent2">
              <a:lumMod val="20000"/>
              <a:lumOff val="80000"/>
            </a:schemeClr>
          </a:solidFill>
          <a:ln w="76200" cap="flat">
            <a:solidFill>
              <a:schemeClr val="accent2">
                <a:lumMod val="50000"/>
              </a:schemeClr>
            </a:solidFill>
          </a:ln>
        </p:spPr>
        <p:txBody>
          <a:bodyPr/>
          <a:lstStyle/>
          <a:p>
            <a:pPr>
              <a:defRPr/>
            </a:pPr>
            <a:r>
              <a:rPr lang="es-DO" sz="4000" b="1" i="1">
                <a:solidFill>
                  <a:schemeClr val="accent2">
                    <a:lumMod val="75000"/>
                  </a:schemeClr>
                </a:solidFill>
                <a:effectLst>
                  <a:outerShdw blurRad="38100" dist="38100" dir="2700000" algn="tl">
                    <a:srgbClr val="000000"/>
                  </a:outerShdw>
                </a:effectLst>
                <a:latin typeface="Arial" charset="0"/>
              </a:rPr>
              <a:t>Estructura de un Nombre</a:t>
            </a:r>
          </a:p>
        </p:txBody>
      </p:sp>
      <p:sp>
        <p:nvSpPr>
          <p:cNvPr id="427011" name="Rectangle 3" descr="Papel seda azul"/>
          <p:cNvSpPr>
            <a:spLocks noGrp="1" noChangeArrowheads="1"/>
          </p:cNvSpPr>
          <p:nvPr>
            <p:ph type="body" idx="1"/>
          </p:nvPr>
        </p:nvSpPr>
        <p:spPr>
          <a:xfrm>
            <a:off x="179512" y="5333999"/>
            <a:ext cx="8784976" cy="1193825"/>
          </a:xfrm>
          <a:solidFill>
            <a:schemeClr val="accent2">
              <a:lumMod val="40000"/>
              <a:lumOff val="60000"/>
            </a:schemeClr>
          </a:solidFill>
          <a:ln w="76200" cap="flat">
            <a:solidFill>
              <a:srgbClr val="0000FF"/>
            </a:solidFill>
          </a:ln>
        </p:spPr>
        <p:txBody>
          <a:bodyPr anchor="ctr"/>
          <a:lstStyle/>
          <a:p>
            <a:pPr marL="0" indent="0" algn="ctr">
              <a:lnSpc>
                <a:spcPct val="90000"/>
              </a:lnSpc>
              <a:spcBef>
                <a:spcPct val="0"/>
              </a:spcBef>
              <a:buFontTx/>
              <a:buNone/>
              <a:defRPr/>
            </a:pPr>
            <a:r>
              <a:rPr lang="es-DO" sz="2400" b="1" i="1">
                <a:solidFill>
                  <a:srgbClr val="003366"/>
                </a:solidFill>
                <a:effectLst>
                  <a:outerShdw blurRad="38100" dist="38100" dir="2700000" algn="tl">
                    <a:srgbClr val="000000"/>
                  </a:outerShdw>
                </a:effectLst>
                <a:latin typeface="Arial" charset="0"/>
              </a:rPr>
              <a:t>Existe una estructura jerárquica para la designación del nombre asignado a una estación o dispositivo en la red.</a:t>
            </a:r>
          </a:p>
        </p:txBody>
      </p:sp>
      <p:grpSp>
        <p:nvGrpSpPr>
          <p:cNvPr id="2" name="1 Grupo"/>
          <p:cNvGrpSpPr/>
          <p:nvPr/>
        </p:nvGrpSpPr>
        <p:grpSpPr>
          <a:xfrm>
            <a:off x="0" y="1600200"/>
            <a:ext cx="9144000" cy="3276600"/>
            <a:chOff x="0" y="1600200"/>
            <a:chExt cx="9144000" cy="3276600"/>
          </a:xfrm>
          <a:solidFill>
            <a:schemeClr val="accent2">
              <a:lumMod val="20000"/>
              <a:lumOff val="80000"/>
            </a:schemeClr>
          </a:solidFill>
        </p:grpSpPr>
        <p:sp>
          <p:nvSpPr>
            <p:cNvPr id="427014" name="Text Box 6"/>
            <p:cNvSpPr txBox="1">
              <a:spLocks noChangeArrowheads="1"/>
            </p:cNvSpPr>
            <p:nvPr/>
          </p:nvSpPr>
          <p:spPr bwMode="auto">
            <a:xfrm>
              <a:off x="0" y="2359025"/>
              <a:ext cx="3562350" cy="557213"/>
            </a:xfrm>
            <a:prstGeom prst="rect">
              <a:avLst/>
            </a:prstGeom>
            <a:grpFill/>
            <a:ln w="38100">
              <a:solidFill>
                <a:schemeClr val="accent2"/>
              </a:solidFill>
              <a:miter lim="800000"/>
              <a:headEnd/>
              <a:tailEnd/>
            </a:ln>
            <a:effectLst/>
          </p:spPr>
          <p:txBody>
            <a:bodyPr wrap="none">
              <a:spAutoFit/>
            </a:bodyPr>
            <a:lstStyle/>
            <a:p>
              <a:pPr>
                <a:defRPr/>
              </a:pPr>
              <a:r>
                <a:rPr lang="es-DO" sz="2800" dirty="0">
                  <a:solidFill>
                    <a:srgbClr val="0066FF"/>
                  </a:solidFill>
                  <a:effectLst>
                    <a:outerShdw blurRad="38100" dist="38100" dir="2700000" algn="tl">
                      <a:srgbClr val="000000"/>
                    </a:outerShdw>
                  </a:effectLst>
                  <a:latin typeface="Tahoma" pitchFamily="34" charset="0"/>
                </a:rPr>
                <a:t>www.aa.aatec.edu.ar</a:t>
              </a:r>
              <a:endParaRPr lang="es-DO" sz="2000" dirty="0">
                <a:solidFill>
                  <a:schemeClr val="tx1"/>
                </a:solidFill>
                <a:latin typeface="Tahoma" pitchFamily="34" charset="0"/>
              </a:endParaRPr>
            </a:p>
          </p:txBody>
        </p:sp>
        <p:sp>
          <p:nvSpPr>
            <p:cNvPr id="427015" name="Text Box 7"/>
            <p:cNvSpPr txBox="1">
              <a:spLocks noChangeArrowheads="1"/>
            </p:cNvSpPr>
            <p:nvPr/>
          </p:nvSpPr>
          <p:spPr bwMode="auto">
            <a:xfrm>
              <a:off x="4419600" y="3124200"/>
              <a:ext cx="4724400" cy="1695450"/>
            </a:xfrm>
            <a:prstGeom prst="rect">
              <a:avLst/>
            </a:prstGeom>
            <a:solidFill>
              <a:schemeClr val="accent2">
                <a:lumMod val="40000"/>
                <a:lumOff val="60000"/>
              </a:schemeClr>
            </a:solidFill>
            <a:ln w="57150">
              <a:solidFill>
                <a:schemeClr val="accent2">
                  <a:lumMod val="50000"/>
                </a:schemeClr>
              </a:solidFill>
              <a:miter lim="800000"/>
              <a:headEnd/>
              <a:tailEnd/>
            </a:ln>
            <a:effectLst/>
          </p:spPr>
          <p:txBody>
            <a:bodyPr>
              <a:spAutoFit/>
            </a:bodyPr>
            <a:lstStyle/>
            <a:p>
              <a:pPr>
                <a:defRPr/>
              </a:pPr>
              <a:r>
                <a:rPr lang="es-DO" sz="2100" b="1" i="1" dirty="0">
                  <a:solidFill>
                    <a:schemeClr val="tx1"/>
                  </a:solidFill>
                  <a:effectLst>
                    <a:outerShdw blurRad="38100" dist="38100" dir="2700000" algn="tl">
                      <a:srgbClr val="FFFFFF"/>
                    </a:outerShdw>
                  </a:effectLst>
                  <a:latin typeface="Verdana" pitchFamily="34" charset="0"/>
                </a:rPr>
                <a:t>País</a:t>
              </a:r>
            </a:p>
            <a:p>
              <a:pPr>
                <a:defRPr/>
              </a:pPr>
              <a:r>
                <a:rPr lang="es-DO" sz="2100" b="1" i="1" dirty="0">
                  <a:solidFill>
                    <a:schemeClr val="tx1"/>
                  </a:solidFill>
                  <a:effectLst>
                    <a:outerShdw blurRad="38100" dist="38100" dir="2700000" algn="tl">
                      <a:srgbClr val="FFFFFF"/>
                    </a:outerShdw>
                  </a:effectLst>
                  <a:latin typeface="Verdana" pitchFamily="34" charset="0"/>
                </a:rPr>
                <a:t>Tipo de </a:t>
              </a:r>
              <a:r>
                <a:rPr lang="es-DO" sz="1900" b="1" i="1" dirty="0">
                  <a:solidFill>
                    <a:schemeClr val="tx1"/>
                  </a:solidFill>
                  <a:effectLst>
                    <a:outerShdw blurRad="38100" dist="38100" dir="2700000" algn="tl">
                      <a:srgbClr val="FFFFFF"/>
                    </a:outerShdw>
                  </a:effectLst>
                  <a:latin typeface="Verdana" pitchFamily="34" charset="0"/>
                </a:rPr>
                <a:t>Organización/Dominio</a:t>
              </a:r>
            </a:p>
            <a:p>
              <a:pPr>
                <a:defRPr/>
              </a:pPr>
              <a:r>
                <a:rPr lang="es-DO" sz="2100" b="1" i="1" dirty="0">
                  <a:solidFill>
                    <a:schemeClr val="tx1"/>
                  </a:solidFill>
                  <a:effectLst>
                    <a:outerShdw blurRad="38100" dist="38100" dir="2700000" algn="tl">
                      <a:srgbClr val="FFFFFF"/>
                    </a:outerShdw>
                  </a:effectLst>
                  <a:latin typeface="Verdana" pitchFamily="34" charset="0"/>
                </a:rPr>
                <a:t>Nombre de la Organización</a:t>
              </a:r>
            </a:p>
            <a:p>
              <a:pPr>
                <a:defRPr/>
              </a:pPr>
              <a:r>
                <a:rPr lang="es-DO" sz="2100" b="1" i="1" dirty="0">
                  <a:solidFill>
                    <a:schemeClr val="tx1"/>
                  </a:solidFill>
                  <a:effectLst>
                    <a:outerShdw blurRad="38100" dist="38100" dir="2700000" algn="tl">
                      <a:srgbClr val="FFFFFF"/>
                    </a:outerShdw>
                  </a:effectLst>
                  <a:latin typeface="Verdana" pitchFamily="34" charset="0"/>
                </a:rPr>
                <a:t>Servidor</a:t>
              </a:r>
            </a:p>
            <a:p>
              <a:pPr>
                <a:defRPr/>
              </a:pPr>
              <a:r>
                <a:rPr lang="es-DO" sz="2100" b="1" i="1" dirty="0">
                  <a:solidFill>
                    <a:schemeClr val="tx1"/>
                  </a:solidFill>
                  <a:effectLst>
                    <a:outerShdw blurRad="38100" dist="38100" dir="2700000" algn="tl">
                      <a:srgbClr val="FFFFFF"/>
                    </a:outerShdw>
                  </a:effectLst>
                  <a:latin typeface="Verdana" pitchFamily="34" charset="0"/>
                </a:rPr>
                <a:t>Servicio</a:t>
              </a:r>
            </a:p>
          </p:txBody>
        </p:sp>
        <p:cxnSp>
          <p:nvCxnSpPr>
            <p:cNvPr id="10248" name="AutoShape 8"/>
            <p:cNvCxnSpPr>
              <a:cxnSpLocks noChangeShapeType="1"/>
            </p:cNvCxnSpPr>
            <p:nvPr/>
          </p:nvCxnSpPr>
          <p:spPr bwMode="auto">
            <a:xfrm>
              <a:off x="3276600" y="2959100"/>
              <a:ext cx="1066800" cy="400050"/>
            </a:xfrm>
            <a:prstGeom prst="bentConnector3">
              <a:avLst>
                <a:gd name="adj1" fmla="val 1787"/>
              </a:avLst>
            </a:prstGeom>
            <a:grpFill/>
            <a:ln w="28575">
              <a:solidFill>
                <a:srgbClr val="000000"/>
              </a:solidFill>
              <a:miter lim="800000"/>
              <a:headEnd/>
              <a:tailEnd/>
            </a:ln>
          </p:spPr>
        </p:cxnSp>
        <p:cxnSp>
          <p:nvCxnSpPr>
            <p:cNvPr id="10249" name="AutoShape 9"/>
            <p:cNvCxnSpPr>
              <a:cxnSpLocks noChangeShapeType="1"/>
            </p:cNvCxnSpPr>
            <p:nvPr/>
          </p:nvCxnSpPr>
          <p:spPr bwMode="auto">
            <a:xfrm>
              <a:off x="2743200" y="2959100"/>
              <a:ext cx="1600200" cy="798513"/>
            </a:xfrm>
            <a:prstGeom prst="bentConnector3">
              <a:avLst>
                <a:gd name="adj1" fmla="val 97"/>
              </a:avLst>
            </a:prstGeom>
            <a:grpFill/>
            <a:ln w="28575">
              <a:solidFill>
                <a:srgbClr val="000000"/>
              </a:solidFill>
              <a:miter lim="800000"/>
              <a:headEnd/>
              <a:tailEnd/>
            </a:ln>
          </p:spPr>
        </p:cxnSp>
        <p:cxnSp>
          <p:nvCxnSpPr>
            <p:cNvPr id="10250" name="AutoShape 10"/>
            <p:cNvCxnSpPr>
              <a:cxnSpLocks noChangeShapeType="1"/>
            </p:cNvCxnSpPr>
            <p:nvPr/>
          </p:nvCxnSpPr>
          <p:spPr bwMode="auto">
            <a:xfrm>
              <a:off x="1905000" y="2959100"/>
              <a:ext cx="2438400" cy="1198563"/>
            </a:xfrm>
            <a:prstGeom prst="bentConnector3">
              <a:avLst>
                <a:gd name="adj1" fmla="val -718"/>
              </a:avLst>
            </a:prstGeom>
            <a:grpFill/>
            <a:ln w="28575">
              <a:solidFill>
                <a:srgbClr val="000000"/>
              </a:solidFill>
              <a:miter lim="800000"/>
              <a:headEnd/>
              <a:tailEnd/>
            </a:ln>
          </p:spPr>
        </p:cxnSp>
        <p:cxnSp>
          <p:nvCxnSpPr>
            <p:cNvPr id="10251" name="AutoShape 11"/>
            <p:cNvCxnSpPr>
              <a:cxnSpLocks noChangeShapeType="1"/>
            </p:cNvCxnSpPr>
            <p:nvPr/>
          </p:nvCxnSpPr>
          <p:spPr bwMode="auto">
            <a:xfrm>
              <a:off x="1219200" y="2959100"/>
              <a:ext cx="3124200" cy="1598613"/>
            </a:xfrm>
            <a:prstGeom prst="bentConnector3">
              <a:avLst>
                <a:gd name="adj1" fmla="val -102"/>
              </a:avLst>
            </a:prstGeom>
            <a:grpFill/>
            <a:ln w="28575">
              <a:solidFill>
                <a:srgbClr val="000000"/>
              </a:solidFill>
              <a:miter lim="800000"/>
              <a:headEnd/>
              <a:tailEnd/>
            </a:ln>
          </p:spPr>
        </p:cxnSp>
        <p:cxnSp>
          <p:nvCxnSpPr>
            <p:cNvPr id="10252" name="AutoShape 12"/>
            <p:cNvCxnSpPr>
              <a:cxnSpLocks noChangeShapeType="1"/>
            </p:cNvCxnSpPr>
            <p:nvPr/>
          </p:nvCxnSpPr>
          <p:spPr bwMode="auto">
            <a:xfrm>
              <a:off x="609600" y="2959100"/>
              <a:ext cx="3733800" cy="1917700"/>
            </a:xfrm>
            <a:prstGeom prst="bentConnector3">
              <a:avLst>
                <a:gd name="adj1" fmla="val 171"/>
              </a:avLst>
            </a:prstGeom>
            <a:grpFill/>
            <a:ln w="28575">
              <a:solidFill>
                <a:srgbClr val="000000"/>
              </a:solidFill>
              <a:miter lim="800000"/>
              <a:headEnd/>
              <a:tailEnd/>
            </a:ln>
          </p:spPr>
        </p:cxnSp>
        <p:sp>
          <p:nvSpPr>
            <p:cNvPr id="10253" name="AutoShape 13"/>
            <p:cNvSpPr>
              <a:spLocks noChangeArrowheads="1"/>
            </p:cNvSpPr>
            <p:nvPr/>
          </p:nvSpPr>
          <p:spPr bwMode="auto">
            <a:xfrm>
              <a:off x="23813" y="1600200"/>
              <a:ext cx="3429000" cy="798513"/>
            </a:xfrm>
            <a:prstGeom prst="leftRightArrow">
              <a:avLst>
                <a:gd name="adj1" fmla="val 50000"/>
                <a:gd name="adj2" fmla="val 85885"/>
              </a:avLst>
            </a:prstGeom>
            <a:grpFill/>
            <a:ln w="38100" cmpd="dbl">
              <a:solidFill>
                <a:srgbClr val="000000"/>
              </a:solidFill>
              <a:miter lim="800000"/>
              <a:headEnd/>
              <a:tailEnd/>
            </a:ln>
          </p:spPr>
          <p:txBody>
            <a:bodyPr wrap="none" anchor="ctr"/>
            <a:lstStyle/>
            <a:p>
              <a:endParaRPr lang="es-ES"/>
            </a:p>
          </p:txBody>
        </p:sp>
        <p:sp>
          <p:nvSpPr>
            <p:cNvPr id="10254" name="Text Box 14"/>
            <p:cNvSpPr txBox="1">
              <a:spLocks noChangeArrowheads="1"/>
            </p:cNvSpPr>
            <p:nvPr/>
          </p:nvSpPr>
          <p:spPr bwMode="auto">
            <a:xfrm>
              <a:off x="328613" y="1760538"/>
              <a:ext cx="822325" cy="466725"/>
            </a:xfrm>
            <a:prstGeom prst="rect">
              <a:avLst/>
            </a:prstGeom>
            <a:grpFill/>
            <a:ln w="9525">
              <a:solidFill>
                <a:schemeClr val="accent2"/>
              </a:solidFill>
              <a:miter lim="800000"/>
              <a:headEnd/>
              <a:tailEnd/>
            </a:ln>
          </p:spPr>
          <p:txBody>
            <a:bodyPr wrap="none">
              <a:spAutoFit/>
            </a:bodyPr>
            <a:lstStyle/>
            <a:p>
              <a:r>
                <a:rPr lang="es-DO" sz="1200" b="1" dirty="0">
                  <a:solidFill>
                    <a:schemeClr val="accent2"/>
                  </a:solidFill>
                  <a:latin typeface="Times New Roman" pitchFamily="18" charset="0"/>
                </a:rPr>
                <a:t>Más </a:t>
              </a:r>
            </a:p>
            <a:p>
              <a:r>
                <a:rPr lang="es-DO" sz="1200" b="1" dirty="0">
                  <a:solidFill>
                    <a:schemeClr val="accent2"/>
                  </a:solidFill>
                  <a:latin typeface="Times New Roman" pitchFamily="18" charset="0"/>
                </a:rPr>
                <a:t>específico</a:t>
              </a:r>
              <a:endParaRPr lang="es-DO" sz="2400" dirty="0">
                <a:solidFill>
                  <a:schemeClr val="tx1"/>
                </a:solidFill>
                <a:latin typeface="Times New Roman" pitchFamily="18" charset="0"/>
              </a:endParaRPr>
            </a:p>
          </p:txBody>
        </p:sp>
        <p:sp>
          <p:nvSpPr>
            <p:cNvPr id="10255" name="Text Box 15"/>
            <p:cNvSpPr txBox="1">
              <a:spLocks noChangeArrowheads="1"/>
            </p:cNvSpPr>
            <p:nvPr/>
          </p:nvSpPr>
          <p:spPr bwMode="auto">
            <a:xfrm>
              <a:off x="2386013" y="1760538"/>
              <a:ext cx="825500" cy="469900"/>
            </a:xfrm>
            <a:prstGeom prst="rect">
              <a:avLst/>
            </a:prstGeom>
            <a:grpFill/>
            <a:ln w="12700">
              <a:solidFill>
                <a:schemeClr val="accent2"/>
              </a:solidFill>
              <a:miter lim="800000"/>
              <a:headEnd/>
              <a:tailEnd/>
            </a:ln>
          </p:spPr>
          <p:txBody>
            <a:bodyPr wrap="none">
              <a:spAutoFit/>
            </a:bodyPr>
            <a:lstStyle/>
            <a:p>
              <a:r>
                <a:rPr lang="es-DO" sz="1200" b="1">
                  <a:solidFill>
                    <a:schemeClr val="accent2"/>
                  </a:solidFill>
                  <a:latin typeface="Times New Roman" pitchFamily="18" charset="0"/>
                </a:rPr>
                <a:t>Menos</a:t>
              </a:r>
            </a:p>
            <a:p>
              <a:r>
                <a:rPr lang="es-DO" sz="1200" b="1">
                  <a:solidFill>
                    <a:schemeClr val="accent2"/>
                  </a:solidFill>
                  <a:latin typeface="Times New Roman" pitchFamily="18" charset="0"/>
                </a:rPr>
                <a:t>específico</a:t>
              </a:r>
              <a:endParaRPr lang="es-DO" sz="2400">
                <a:solidFill>
                  <a:schemeClr val="tx1"/>
                </a:solidFill>
                <a:latin typeface="Times New Roman"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70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circle(in)">
                                      <p:cBhvr>
                                        <p:cTn id="11" dur="20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grpId="0" nodeType="clickEffect">
                                  <p:stCondLst>
                                    <p:cond delay="0"/>
                                  </p:stCondLst>
                                  <p:childTnLst>
                                    <p:set>
                                      <p:cBhvr>
                                        <p:cTn id="15" dur="1" fill="hold">
                                          <p:stCondLst>
                                            <p:cond delay="0"/>
                                          </p:stCondLst>
                                        </p:cTn>
                                        <p:tgtEl>
                                          <p:spTgt spid="427011">
                                            <p:bg/>
                                          </p:spTgt>
                                        </p:tgtEl>
                                        <p:attrNameLst>
                                          <p:attrName>style.visibility</p:attrName>
                                        </p:attrNameLst>
                                      </p:cBhvr>
                                      <p:to>
                                        <p:strVal val="visible"/>
                                      </p:to>
                                    </p:set>
                                    <p:anim calcmode="lin" valueType="num">
                                      <p:cBhvr>
                                        <p:cTn id="16" dur="500" fill="hold"/>
                                        <p:tgtEl>
                                          <p:spTgt spid="427011">
                                            <p:bg/>
                                          </p:spTgt>
                                        </p:tgtEl>
                                        <p:attrNameLst>
                                          <p:attrName>ppt_w</p:attrName>
                                        </p:attrNameLst>
                                      </p:cBhvr>
                                      <p:tavLst>
                                        <p:tav tm="0">
                                          <p:val>
                                            <p:fltVal val="0"/>
                                          </p:val>
                                        </p:tav>
                                        <p:tav tm="100000">
                                          <p:val>
                                            <p:strVal val="#ppt_w"/>
                                          </p:val>
                                        </p:tav>
                                      </p:tavLst>
                                    </p:anim>
                                    <p:anim calcmode="lin" valueType="num">
                                      <p:cBhvr>
                                        <p:cTn id="17" dur="500" fill="hold"/>
                                        <p:tgtEl>
                                          <p:spTgt spid="427011">
                                            <p:bg/>
                                          </p:spTgt>
                                        </p:tgtEl>
                                        <p:attrNameLst>
                                          <p:attrName>ppt_h</p:attrName>
                                        </p:attrNameLst>
                                      </p:cBhvr>
                                      <p:tavLst>
                                        <p:tav tm="0">
                                          <p:val>
                                            <p:fltVal val="0"/>
                                          </p:val>
                                        </p:tav>
                                        <p:tav tm="100000">
                                          <p:val>
                                            <p:strVal val="#ppt_h"/>
                                          </p:val>
                                        </p:tav>
                                      </p:tavLst>
                                    </p:anim>
                                    <p:animEffect transition="in" filter="fade">
                                      <p:cBhvr>
                                        <p:cTn id="18" dur="500"/>
                                        <p:tgtEl>
                                          <p:spTgt spid="427011">
                                            <p:bg/>
                                          </p:spTgt>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grpId="0" nodeType="clickEffect">
                                  <p:stCondLst>
                                    <p:cond delay="0"/>
                                  </p:stCondLst>
                                  <p:childTnLst>
                                    <p:set>
                                      <p:cBhvr>
                                        <p:cTn id="22" dur="1" fill="hold">
                                          <p:stCondLst>
                                            <p:cond delay="0"/>
                                          </p:stCondLst>
                                        </p:cTn>
                                        <p:tgtEl>
                                          <p:spTgt spid="427011">
                                            <p:txEl>
                                              <p:pRg st="0" end="0"/>
                                            </p:txEl>
                                          </p:spTgt>
                                        </p:tgtEl>
                                        <p:attrNameLst>
                                          <p:attrName>style.visibility</p:attrName>
                                        </p:attrNameLst>
                                      </p:cBhvr>
                                      <p:to>
                                        <p:strVal val="visible"/>
                                      </p:to>
                                    </p:set>
                                    <p:anim calcmode="lin" valueType="num">
                                      <p:cBhvr>
                                        <p:cTn id="23" dur="500" fill="hold"/>
                                        <p:tgtEl>
                                          <p:spTgt spid="427011">
                                            <p:txEl>
                                              <p:pRg st="0" end="0"/>
                                            </p:txEl>
                                          </p:spTgt>
                                        </p:tgtEl>
                                        <p:attrNameLst>
                                          <p:attrName>ppt_w</p:attrName>
                                        </p:attrNameLst>
                                      </p:cBhvr>
                                      <p:tavLst>
                                        <p:tav tm="0">
                                          <p:val>
                                            <p:fltVal val="0"/>
                                          </p:val>
                                        </p:tav>
                                        <p:tav tm="100000">
                                          <p:val>
                                            <p:strVal val="#ppt_w"/>
                                          </p:val>
                                        </p:tav>
                                      </p:tavLst>
                                    </p:anim>
                                    <p:anim calcmode="lin" valueType="num">
                                      <p:cBhvr>
                                        <p:cTn id="24" dur="500" fill="hold"/>
                                        <p:tgtEl>
                                          <p:spTgt spid="427011">
                                            <p:txEl>
                                              <p:pRg st="0" end="0"/>
                                            </p:txEl>
                                          </p:spTgt>
                                        </p:tgtEl>
                                        <p:attrNameLst>
                                          <p:attrName>ppt_h</p:attrName>
                                        </p:attrNameLst>
                                      </p:cBhvr>
                                      <p:tavLst>
                                        <p:tav tm="0">
                                          <p:val>
                                            <p:fltVal val="0"/>
                                          </p:val>
                                        </p:tav>
                                        <p:tav tm="100000">
                                          <p:val>
                                            <p:strVal val="#ppt_h"/>
                                          </p:val>
                                        </p:tav>
                                      </p:tavLst>
                                    </p:anim>
                                    <p:animEffect transition="in" filter="fade">
                                      <p:cBhvr>
                                        <p:cTn id="25" dur="500"/>
                                        <p:tgtEl>
                                          <p:spTgt spid="4270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010" grpId="0" animBg="1"/>
      <p:bldP spid="427011" grpId="0" build="p"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7794D55B-2E60-4BC2-A239-BEC11CA12548}" type="datetime1">
              <a:rPr lang="es-ES"/>
              <a:pPr>
                <a:defRPr/>
              </a:pPr>
              <a:t>18/05/2022</a:t>
            </a:fld>
            <a:endParaRPr lang="en-US"/>
          </a:p>
        </p:txBody>
      </p:sp>
      <p:sp>
        <p:nvSpPr>
          <p:cNvPr id="6" name="5 Marcador de número de diapositiva"/>
          <p:cNvSpPr>
            <a:spLocks noGrp="1"/>
          </p:cNvSpPr>
          <p:nvPr>
            <p:ph type="sldNum" sz="quarter" idx="12"/>
          </p:nvPr>
        </p:nvSpPr>
        <p:spPr/>
        <p:txBody>
          <a:bodyPr/>
          <a:lstStyle/>
          <a:p>
            <a:pPr>
              <a:defRPr/>
            </a:pPr>
            <a:fld id="{56E093E8-7776-488C-967B-E9760CDBFEDB}" type="slidenum">
              <a:rPr lang="en-US"/>
              <a:pPr>
                <a:defRPr/>
              </a:pPr>
              <a:t>16</a:t>
            </a:fld>
            <a:endParaRPr lang="en-US"/>
          </a:p>
        </p:txBody>
      </p:sp>
      <p:sp>
        <p:nvSpPr>
          <p:cNvPr id="455682" name="Rectangle 2" descr="Papel seda azul"/>
          <p:cNvSpPr>
            <a:spLocks noGrp="1" noChangeArrowheads="1"/>
          </p:cNvSpPr>
          <p:nvPr>
            <p:ph type="title"/>
          </p:nvPr>
        </p:nvSpPr>
        <p:spPr>
          <a:xfrm>
            <a:off x="685800" y="31750"/>
            <a:ext cx="7772400" cy="1143000"/>
          </a:xfrm>
          <a:solidFill>
            <a:schemeClr val="accent2">
              <a:lumMod val="40000"/>
              <a:lumOff val="60000"/>
            </a:schemeClr>
          </a:solidFill>
          <a:ln w="76200" cap="flat">
            <a:solidFill>
              <a:srgbClr val="0000FF"/>
            </a:solidFill>
          </a:ln>
        </p:spPr>
        <p:txBody>
          <a:bodyPr/>
          <a:lstStyle/>
          <a:p>
            <a:pPr>
              <a:defRPr/>
            </a:pPr>
            <a:r>
              <a:rPr lang="es-DO" b="1" i="1">
                <a:solidFill>
                  <a:schemeClr val="accent2">
                    <a:lumMod val="75000"/>
                  </a:schemeClr>
                </a:solidFill>
                <a:effectLst>
                  <a:outerShdw blurRad="38100" dist="38100" dir="2700000" algn="tl">
                    <a:srgbClr val="000000"/>
                  </a:outerShdw>
                </a:effectLst>
                <a:latin typeface="Arial" charset="0"/>
              </a:rPr>
              <a:t>Estructura de un Nombre</a:t>
            </a:r>
          </a:p>
        </p:txBody>
      </p:sp>
      <p:pic>
        <p:nvPicPr>
          <p:cNvPr id="11269" name="Picture 8" descr="Dominios 5"/>
          <p:cNvPicPr>
            <a:picLocks noGrp="1" noChangeAspect="1" noChangeArrowheads="1"/>
          </p:cNvPicPr>
          <p:nvPr>
            <p:ph idx="1"/>
          </p:nvPr>
        </p:nvPicPr>
        <p:blipFill>
          <a:blip r:embed="rId3" cstate="print"/>
          <a:srcRect/>
          <a:stretch>
            <a:fillRect/>
          </a:stretch>
        </p:blipFill>
        <p:spPr>
          <a:xfrm>
            <a:off x="468313" y="1412875"/>
            <a:ext cx="8135937" cy="5054600"/>
          </a:xfrm>
          <a:blipFill dpi="0" rotWithShape="0">
            <a:blip r:embed="rId4" cstate="print"/>
            <a:srcRect/>
            <a:tile tx="0" ty="0" sx="100000" sy="100000" flip="none" algn="tl"/>
          </a:blipFill>
          <a:ln w="76200" cap="flat" algn="ctr">
            <a:solidFill>
              <a:srgbClr val="0000FF"/>
            </a:solidFill>
          </a:ln>
        </p:spPr>
      </p:pic>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64446" y="1916832"/>
            <a:ext cx="1714500" cy="1114425"/>
          </a:xfrm>
          <a:prstGeom prst="rect">
            <a:avLst/>
          </a:prstGeom>
          <a:noFill/>
          <a:ln w="9525">
            <a:solidFill>
              <a:schemeClr val="accent2">
                <a:lumMod val="50000"/>
              </a:schemeClr>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5682"/>
                                        </p:tgtEl>
                                        <p:attrNameLst>
                                          <p:attrName>style.visibility</p:attrName>
                                        </p:attrNameLst>
                                      </p:cBhvr>
                                      <p:to>
                                        <p:strVal val="visible"/>
                                      </p:to>
                                    </p:set>
                                    <p:animEffect transition="in" filter="fade">
                                      <p:cBhvr>
                                        <p:cTn id="7" dur="500"/>
                                        <p:tgtEl>
                                          <p:spTgt spid="45568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1269"/>
                                        </p:tgtEl>
                                        <p:attrNameLst>
                                          <p:attrName>style.visibility</p:attrName>
                                        </p:attrNameLst>
                                      </p:cBhvr>
                                      <p:to>
                                        <p:strVal val="visible"/>
                                      </p:to>
                                    </p:set>
                                    <p:anim calcmode="lin" valueType="num">
                                      <p:cBhvr additive="base">
                                        <p:cTn id="12" dur="500" fill="hold"/>
                                        <p:tgtEl>
                                          <p:spTgt spid="11269"/>
                                        </p:tgtEl>
                                        <p:attrNameLst>
                                          <p:attrName>ppt_x</p:attrName>
                                        </p:attrNameLst>
                                      </p:cBhvr>
                                      <p:tavLst>
                                        <p:tav tm="0">
                                          <p:val>
                                            <p:strVal val="#ppt_x"/>
                                          </p:val>
                                        </p:tav>
                                        <p:tav tm="100000">
                                          <p:val>
                                            <p:strVal val="#ppt_x"/>
                                          </p:val>
                                        </p:tav>
                                      </p:tavLst>
                                    </p:anim>
                                    <p:anim calcmode="lin" valueType="num">
                                      <p:cBhvr additive="base">
                                        <p:cTn id="13" dur="500" fill="hold"/>
                                        <p:tgtEl>
                                          <p:spTgt spid="11269"/>
                                        </p:tgtEl>
                                        <p:attrNameLst>
                                          <p:attrName>ppt_y</p:attrName>
                                        </p:attrNameLst>
                                      </p:cBhvr>
                                      <p:tavLst>
                                        <p:tav tm="0">
                                          <p:val>
                                            <p:strVal val="1+#ppt_h/2"/>
                                          </p:val>
                                        </p:tav>
                                        <p:tav tm="100000">
                                          <p:val>
                                            <p:strVal val="#ppt_y"/>
                                          </p:val>
                                        </p:tav>
                                      </p:tavLst>
                                    </p:anim>
                                  </p:childTnLst>
                                </p:cTn>
                              </p:par>
                              <p:par>
                                <p:cTn id="14" presetID="26" presetClass="entr" presetSubtype="0" fill="hold" nodeType="withEffect">
                                  <p:stCondLst>
                                    <p:cond delay="0"/>
                                  </p:stCondLst>
                                  <p:childTnLst>
                                    <p:set>
                                      <p:cBhvr>
                                        <p:cTn id="15" dur="1" fill="hold">
                                          <p:stCondLst>
                                            <p:cond delay="0"/>
                                          </p:stCondLst>
                                        </p:cTn>
                                        <p:tgtEl>
                                          <p:spTgt spid="2050"/>
                                        </p:tgtEl>
                                        <p:attrNameLst>
                                          <p:attrName>style.visibility</p:attrName>
                                        </p:attrNameLst>
                                      </p:cBhvr>
                                      <p:to>
                                        <p:strVal val="visible"/>
                                      </p:to>
                                    </p:set>
                                    <p:animEffect transition="in" filter="wipe(down)">
                                      <p:cBhvr>
                                        <p:cTn id="16" dur="580">
                                          <p:stCondLst>
                                            <p:cond delay="0"/>
                                          </p:stCondLst>
                                        </p:cTn>
                                        <p:tgtEl>
                                          <p:spTgt spid="2050"/>
                                        </p:tgtEl>
                                      </p:cBhvr>
                                    </p:animEffect>
                                    <p:anim calcmode="lin" valueType="num">
                                      <p:cBhvr>
                                        <p:cTn id="17" dur="1822" tmFilter="0,0; 0.14,0.36; 0.43,0.73; 0.71,0.91; 1.0,1.0">
                                          <p:stCondLst>
                                            <p:cond delay="0"/>
                                          </p:stCondLst>
                                        </p:cTn>
                                        <p:tgtEl>
                                          <p:spTgt spid="2050"/>
                                        </p:tgtEl>
                                        <p:attrNameLst>
                                          <p:attrName>ppt_x</p:attrName>
                                        </p:attrNameLst>
                                      </p:cBhvr>
                                      <p:tavLst>
                                        <p:tav tm="0">
                                          <p:val>
                                            <p:strVal val="#ppt_x-0.25"/>
                                          </p:val>
                                        </p:tav>
                                        <p:tav tm="100000">
                                          <p:val>
                                            <p:strVal val="#ppt_x"/>
                                          </p:val>
                                        </p:tav>
                                      </p:tavLst>
                                    </p:anim>
                                    <p:anim calcmode="lin" valueType="num">
                                      <p:cBhvr>
                                        <p:cTn id="18" dur="664" tmFilter="0.0,0.0; 0.25,0.07; 0.50,0.2; 0.75,0.467; 1.0,1.0">
                                          <p:stCondLst>
                                            <p:cond delay="0"/>
                                          </p:stCondLst>
                                        </p:cTn>
                                        <p:tgtEl>
                                          <p:spTgt spid="2050"/>
                                        </p:tgtEl>
                                        <p:attrNameLst>
                                          <p:attrName>ppt_y</p:attrName>
                                        </p:attrNameLst>
                                      </p:cBhvr>
                                      <p:tavLst>
                                        <p:tav tm="0" fmla="#ppt_y-sin(pi*$)/3">
                                          <p:val>
                                            <p:fltVal val="0.5"/>
                                          </p:val>
                                        </p:tav>
                                        <p:tav tm="100000">
                                          <p:val>
                                            <p:fltVal val="1"/>
                                          </p:val>
                                        </p:tav>
                                      </p:tavLst>
                                    </p:anim>
                                    <p:anim calcmode="lin" valueType="num">
                                      <p:cBhvr>
                                        <p:cTn id="19" dur="664" tmFilter="0, 0; 0.125,0.2665; 0.25,0.4; 0.375,0.465; 0.5,0.5;  0.625,0.535; 0.75,0.6; 0.875,0.7335; 1,1">
                                          <p:stCondLst>
                                            <p:cond delay="664"/>
                                          </p:stCondLst>
                                        </p:cTn>
                                        <p:tgtEl>
                                          <p:spTgt spid="2050"/>
                                        </p:tgtEl>
                                        <p:attrNameLst>
                                          <p:attrName>ppt_y</p:attrName>
                                        </p:attrNameLst>
                                      </p:cBhvr>
                                      <p:tavLst>
                                        <p:tav tm="0" fmla="#ppt_y-sin(pi*$)/9">
                                          <p:val>
                                            <p:fltVal val="0"/>
                                          </p:val>
                                        </p:tav>
                                        <p:tav tm="100000">
                                          <p:val>
                                            <p:fltVal val="1"/>
                                          </p:val>
                                        </p:tav>
                                      </p:tavLst>
                                    </p:anim>
                                    <p:anim calcmode="lin" valueType="num">
                                      <p:cBhvr>
                                        <p:cTn id="20" dur="332" tmFilter="0, 0; 0.125,0.2665; 0.25,0.4; 0.375,0.465; 0.5,0.5;  0.625,0.535; 0.75,0.6; 0.875,0.7335; 1,1">
                                          <p:stCondLst>
                                            <p:cond delay="1324"/>
                                          </p:stCondLst>
                                        </p:cTn>
                                        <p:tgtEl>
                                          <p:spTgt spid="2050"/>
                                        </p:tgtEl>
                                        <p:attrNameLst>
                                          <p:attrName>ppt_y</p:attrName>
                                        </p:attrNameLst>
                                      </p:cBhvr>
                                      <p:tavLst>
                                        <p:tav tm="0" fmla="#ppt_y-sin(pi*$)/27">
                                          <p:val>
                                            <p:fltVal val="0"/>
                                          </p:val>
                                        </p:tav>
                                        <p:tav tm="100000">
                                          <p:val>
                                            <p:fltVal val="1"/>
                                          </p:val>
                                        </p:tav>
                                      </p:tavLst>
                                    </p:anim>
                                    <p:anim calcmode="lin" valueType="num">
                                      <p:cBhvr>
                                        <p:cTn id="21" dur="164" tmFilter="0, 0; 0.125,0.2665; 0.25,0.4; 0.375,0.465; 0.5,0.5;  0.625,0.535; 0.75,0.6; 0.875,0.7335; 1,1">
                                          <p:stCondLst>
                                            <p:cond delay="1656"/>
                                          </p:stCondLst>
                                        </p:cTn>
                                        <p:tgtEl>
                                          <p:spTgt spid="2050"/>
                                        </p:tgtEl>
                                        <p:attrNameLst>
                                          <p:attrName>ppt_y</p:attrName>
                                        </p:attrNameLst>
                                      </p:cBhvr>
                                      <p:tavLst>
                                        <p:tav tm="0" fmla="#ppt_y-sin(pi*$)/81">
                                          <p:val>
                                            <p:fltVal val="0"/>
                                          </p:val>
                                        </p:tav>
                                        <p:tav tm="100000">
                                          <p:val>
                                            <p:fltVal val="1"/>
                                          </p:val>
                                        </p:tav>
                                      </p:tavLst>
                                    </p:anim>
                                    <p:animScale>
                                      <p:cBhvr>
                                        <p:cTn id="22" dur="26">
                                          <p:stCondLst>
                                            <p:cond delay="650"/>
                                          </p:stCondLst>
                                        </p:cTn>
                                        <p:tgtEl>
                                          <p:spTgt spid="2050"/>
                                        </p:tgtEl>
                                      </p:cBhvr>
                                      <p:to x="100000" y="60000"/>
                                    </p:animScale>
                                    <p:animScale>
                                      <p:cBhvr>
                                        <p:cTn id="23" dur="166" decel="50000">
                                          <p:stCondLst>
                                            <p:cond delay="676"/>
                                          </p:stCondLst>
                                        </p:cTn>
                                        <p:tgtEl>
                                          <p:spTgt spid="2050"/>
                                        </p:tgtEl>
                                      </p:cBhvr>
                                      <p:to x="100000" y="100000"/>
                                    </p:animScale>
                                    <p:animScale>
                                      <p:cBhvr>
                                        <p:cTn id="24" dur="26">
                                          <p:stCondLst>
                                            <p:cond delay="1312"/>
                                          </p:stCondLst>
                                        </p:cTn>
                                        <p:tgtEl>
                                          <p:spTgt spid="2050"/>
                                        </p:tgtEl>
                                      </p:cBhvr>
                                      <p:to x="100000" y="80000"/>
                                    </p:animScale>
                                    <p:animScale>
                                      <p:cBhvr>
                                        <p:cTn id="25" dur="166" decel="50000">
                                          <p:stCondLst>
                                            <p:cond delay="1338"/>
                                          </p:stCondLst>
                                        </p:cTn>
                                        <p:tgtEl>
                                          <p:spTgt spid="2050"/>
                                        </p:tgtEl>
                                      </p:cBhvr>
                                      <p:to x="100000" y="100000"/>
                                    </p:animScale>
                                    <p:animScale>
                                      <p:cBhvr>
                                        <p:cTn id="26" dur="26">
                                          <p:stCondLst>
                                            <p:cond delay="1642"/>
                                          </p:stCondLst>
                                        </p:cTn>
                                        <p:tgtEl>
                                          <p:spTgt spid="2050"/>
                                        </p:tgtEl>
                                      </p:cBhvr>
                                      <p:to x="100000" y="90000"/>
                                    </p:animScale>
                                    <p:animScale>
                                      <p:cBhvr>
                                        <p:cTn id="27" dur="166" decel="50000">
                                          <p:stCondLst>
                                            <p:cond delay="1668"/>
                                          </p:stCondLst>
                                        </p:cTn>
                                        <p:tgtEl>
                                          <p:spTgt spid="2050"/>
                                        </p:tgtEl>
                                      </p:cBhvr>
                                      <p:to x="100000" y="100000"/>
                                    </p:animScale>
                                    <p:animScale>
                                      <p:cBhvr>
                                        <p:cTn id="28" dur="26">
                                          <p:stCondLst>
                                            <p:cond delay="1808"/>
                                          </p:stCondLst>
                                        </p:cTn>
                                        <p:tgtEl>
                                          <p:spTgt spid="2050"/>
                                        </p:tgtEl>
                                      </p:cBhvr>
                                      <p:to x="100000" y="95000"/>
                                    </p:animScale>
                                    <p:animScale>
                                      <p:cBhvr>
                                        <p:cTn id="29" dur="166" decel="50000">
                                          <p:stCondLst>
                                            <p:cond delay="1834"/>
                                          </p:stCondLst>
                                        </p:cTn>
                                        <p:tgtEl>
                                          <p:spTgt spid="205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568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24AFBF66-64FF-4F2B-8D46-5E425FA29879}" type="datetime1">
              <a:rPr lang="es-ES"/>
              <a:pPr>
                <a:defRPr/>
              </a:pPr>
              <a:t>18/05/2022</a:t>
            </a:fld>
            <a:endParaRPr lang="en-US"/>
          </a:p>
        </p:txBody>
      </p:sp>
      <p:sp>
        <p:nvSpPr>
          <p:cNvPr id="6" name="5 Marcador de número de diapositiva"/>
          <p:cNvSpPr>
            <a:spLocks noGrp="1"/>
          </p:cNvSpPr>
          <p:nvPr>
            <p:ph type="sldNum" sz="quarter" idx="12"/>
          </p:nvPr>
        </p:nvSpPr>
        <p:spPr/>
        <p:txBody>
          <a:bodyPr/>
          <a:lstStyle/>
          <a:p>
            <a:pPr>
              <a:defRPr/>
            </a:pPr>
            <a:fld id="{5DAE9594-BC78-4C79-8EB5-D4C9C3ACDCB8}" type="slidenum">
              <a:rPr lang="en-US"/>
              <a:pPr>
                <a:defRPr/>
              </a:pPr>
              <a:t>17</a:t>
            </a:fld>
            <a:endParaRPr lang="en-US"/>
          </a:p>
        </p:txBody>
      </p:sp>
      <p:sp>
        <p:nvSpPr>
          <p:cNvPr id="360450" name="Rectangle 2" descr="Papel seda azul"/>
          <p:cNvSpPr>
            <a:spLocks noGrp="1" noChangeArrowheads="1"/>
          </p:cNvSpPr>
          <p:nvPr>
            <p:ph type="title"/>
          </p:nvPr>
        </p:nvSpPr>
        <p:spPr>
          <a:xfrm>
            <a:off x="304800" y="457200"/>
            <a:ext cx="8458200" cy="1143000"/>
          </a:xfrm>
          <a:blipFill dpi="0" rotWithShape="0">
            <a:blip r:embed="rId2" cstate="print"/>
            <a:srcRect/>
            <a:tile tx="0" ty="0" sx="100000" sy="100000" flip="none" algn="tl"/>
          </a:blipFill>
          <a:ln w="76200" cap="flat">
            <a:solidFill>
              <a:srgbClr val="0000FF"/>
            </a:solidFill>
          </a:ln>
        </p:spPr>
        <p:txBody>
          <a:bodyPr/>
          <a:lstStyle/>
          <a:p>
            <a:pPr>
              <a:defRPr/>
            </a:pPr>
            <a:r>
              <a:rPr lang="es-ES_tradnl" sz="3200" b="1" i="1">
                <a:solidFill>
                  <a:srgbClr val="800000"/>
                </a:solidFill>
                <a:effectLst>
                  <a:outerShdw blurRad="38100" dist="38100" dir="2700000" algn="tl">
                    <a:srgbClr val="000000"/>
                  </a:outerShdw>
                </a:effectLst>
                <a:latin typeface="Arial" charset="0"/>
              </a:rPr>
              <a:t>DNS - Sistema de Nombres de Dominio</a:t>
            </a:r>
          </a:p>
        </p:txBody>
      </p:sp>
      <p:pic>
        <p:nvPicPr>
          <p:cNvPr id="12293" name="Picture 3" descr="F24_1"/>
          <p:cNvPicPr>
            <a:picLocks noChangeAspect="1" noChangeArrowheads="1"/>
          </p:cNvPicPr>
          <p:nvPr/>
        </p:nvPicPr>
        <p:blipFill>
          <a:blip r:embed="rId3" cstate="print">
            <a:lum bright="-20000" contrast="20000"/>
          </a:blip>
          <a:srcRect/>
          <a:stretch>
            <a:fillRect/>
          </a:stretch>
        </p:blipFill>
        <p:spPr bwMode="auto">
          <a:xfrm>
            <a:off x="533400" y="1905000"/>
            <a:ext cx="8229600" cy="3886200"/>
          </a:xfrm>
          <a:prstGeom prst="rect">
            <a:avLst/>
          </a:prstGeom>
          <a:noFill/>
          <a:ln w="76200">
            <a:solidFill>
              <a:schemeClr val="accent2"/>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04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nodeType="clickEffect">
                                  <p:stCondLst>
                                    <p:cond delay="0"/>
                                  </p:stCondLst>
                                  <p:childTnLst>
                                    <p:set>
                                      <p:cBhvr>
                                        <p:cTn id="10" dur="1" fill="hold">
                                          <p:stCondLst>
                                            <p:cond delay="0"/>
                                          </p:stCondLst>
                                        </p:cTn>
                                        <p:tgtEl>
                                          <p:spTgt spid="12293"/>
                                        </p:tgtEl>
                                        <p:attrNameLst>
                                          <p:attrName>style.visibility</p:attrName>
                                        </p:attrNameLst>
                                      </p:cBhvr>
                                      <p:to>
                                        <p:strVal val="visible"/>
                                      </p:to>
                                    </p:set>
                                    <p:animEffect transition="in" filter="circle(in)">
                                      <p:cBhvr>
                                        <p:cTn id="11" dur="2000"/>
                                        <p:tgtEl>
                                          <p:spTgt spid="12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25AE35EC-0D3A-4098-8DE1-76B93FF9C7CC}" type="datetime1">
              <a:rPr lang="es-ES"/>
              <a:pPr>
                <a:defRPr/>
              </a:pPr>
              <a:t>18/05/2022</a:t>
            </a:fld>
            <a:endParaRPr lang="en-US"/>
          </a:p>
        </p:txBody>
      </p:sp>
      <p:sp>
        <p:nvSpPr>
          <p:cNvPr id="6" name="5 Marcador de número de diapositiva"/>
          <p:cNvSpPr>
            <a:spLocks noGrp="1"/>
          </p:cNvSpPr>
          <p:nvPr>
            <p:ph type="sldNum" sz="quarter" idx="12"/>
          </p:nvPr>
        </p:nvSpPr>
        <p:spPr/>
        <p:txBody>
          <a:bodyPr/>
          <a:lstStyle/>
          <a:p>
            <a:pPr>
              <a:defRPr/>
            </a:pPr>
            <a:fld id="{D1F83163-5607-4350-8356-CF11F0DC3520}" type="slidenum">
              <a:rPr lang="en-US"/>
              <a:pPr>
                <a:defRPr/>
              </a:pPr>
              <a:t>18</a:t>
            </a:fld>
            <a:endParaRPr lang="en-US"/>
          </a:p>
        </p:txBody>
      </p:sp>
      <p:sp>
        <p:nvSpPr>
          <p:cNvPr id="435203" name="Rectangle 2051"/>
          <p:cNvSpPr>
            <a:spLocks noGrp="1" noChangeArrowheads="1"/>
          </p:cNvSpPr>
          <p:nvPr>
            <p:ph type="body" idx="1"/>
          </p:nvPr>
        </p:nvSpPr>
        <p:spPr>
          <a:xfrm>
            <a:off x="243136" y="1772816"/>
            <a:ext cx="8686800" cy="4869160"/>
          </a:xfrm>
          <a:solidFill>
            <a:schemeClr val="accent2">
              <a:lumMod val="40000"/>
              <a:lumOff val="60000"/>
            </a:schemeClr>
          </a:solidFill>
          <a:ln w="76200">
            <a:solidFill>
              <a:schemeClr val="accent2"/>
            </a:solidFill>
          </a:ln>
        </p:spPr>
        <p:txBody>
          <a:bodyPr/>
          <a:lstStyle/>
          <a:p>
            <a:pPr>
              <a:defRPr/>
            </a:pPr>
            <a:r>
              <a:rPr lang="es-MX" sz="2800" b="1" i="1" dirty="0">
                <a:effectLst>
                  <a:outerShdw blurRad="38100" dist="38100" dir="2700000" algn="tl">
                    <a:srgbClr val="FFFFFF"/>
                  </a:outerShdw>
                </a:effectLst>
                <a:latin typeface="Verdana" pitchFamily="34" charset="0"/>
              </a:rPr>
              <a:t>.</a:t>
            </a:r>
            <a:r>
              <a:rPr lang="es-MX" sz="2800" b="1" i="1" dirty="0" err="1">
                <a:effectLst>
                  <a:outerShdw blurRad="38100" dist="38100" dir="2700000" algn="tl">
                    <a:srgbClr val="FFFFFF"/>
                  </a:outerShdw>
                </a:effectLst>
                <a:latin typeface="Verdana" pitchFamily="34" charset="0"/>
              </a:rPr>
              <a:t>aereo</a:t>
            </a:r>
            <a:r>
              <a:rPr lang="es-MX" sz="2800" dirty="0">
                <a:latin typeface="Verdana" pitchFamily="34" charset="0"/>
              </a:rPr>
              <a:t> 		</a:t>
            </a:r>
            <a:r>
              <a:rPr lang="es-MX" sz="2400" b="1" dirty="0">
                <a:latin typeface="Verdana" pitchFamily="34" charset="0"/>
              </a:rPr>
              <a:t>Industria del Transporte Aéreo</a:t>
            </a:r>
          </a:p>
          <a:p>
            <a:pPr>
              <a:defRPr/>
            </a:pPr>
            <a:r>
              <a:rPr lang="es-MX" sz="2800" b="1" i="1" dirty="0">
                <a:effectLst>
                  <a:outerShdw blurRad="38100" dist="38100" dir="2700000" algn="tl">
                    <a:srgbClr val="FFFFFF"/>
                  </a:outerShdw>
                </a:effectLst>
                <a:latin typeface="Verdana" pitchFamily="34" charset="0"/>
              </a:rPr>
              <a:t>.</a:t>
            </a:r>
            <a:r>
              <a:rPr lang="es-MX" sz="2800" b="1" i="1" dirty="0" err="1">
                <a:effectLst>
                  <a:outerShdw blurRad="38100" dist="38100" dir="2700000" algn="tl">
                    <a:srgbClr val="FFFFFF"/>
                  </a:outerShdw>
                </a:effectLst>
                <a:latin typeface="Verdana" pitchFamily="34" charset="0"/>
              </a:rPr>
              <a:t>biz</a:t>
            </a:r>
            <a:r>
              <a:rPr lang="es-MX" sz="2800" dirty="0">
                <a:latin typeface="Verdana" pitchFamily="34" charset="0"/>
              </a:rPr>
              <a:t>  		</a:t>
            </a:r>
            <a:r>
              <a:rPr lang="es-MX" sz="2800" b="1" dirty="0">
                <a:latin typeface="Verdana" pitchFamily="34" charset="0"/>
              </a:rPr>
              <a:t>Negocios </a:t>
            </a:r>
          </a:p>
          <a:p>
            <a:pPr>
              <a:defRPr/>
            </a:pPr>
            <a:r>
              <a:rPr lang="es-MX" sz="2800" b="1" i="1" dirty="0">
                <a:effectLst>
                  <a:outerShdw blurRad="38100" dist="38100" dir="2700000" algn="tl">
                    <a:srgbClr val="FFFFFF"/>
                  </a:outerShdw>
                </a:effectLst>
                <a:latin typeface="Verdana" pitchFamily="34" charset="0"/>
              </a:rPr>
              <a:t>.</a:t>
            </a:r>
            <a:r>
              <a:rPr lang="es-MX" sz="2800" b="1" i="1" dirty="0" err="1">
                <a:effectLst>
                  <a:outerShdw blurRad="38100" dist="38100" dir="2700000" algn="tl">
                    <a:srgbClr val="FFFFFF"/>
                  </a:outerShdw>
                </a:effectLst>
                <a:latin typeface="Verdana" pitchFamily="34" charset="0"/>
              </a:rPr>
              <a:t>coop</a:t>
            </a:r>
            <a:r>
              <a:rPr lang="es-MX" sz="2800" dirty="0">
                <a:latin typeface="Verdana" pitchFamily="34" charset="0"/>
              </a:rPr>
              <a:t>		</a:t>
            </a:r>
            <a:r>
              <a:rPr lang="es-MX" sz="2800" b="1" dirty="0">
                <a:latin typeface="Verdana" pitchFamily="34" charset="0"/>
              </a:rPr>
              <a:t>Cooperativas</a:t>
            </a:r>
          </a:p>
          <a:p>
            <a:pPr>
              <a:defRPr/>
            </a:pPr>
            <a:r>
              <a:rPr lang="es-MX" sz="2800" b="1" i="1" dirty="0">
                <a:effectLst>
                  <a:outerShdw blurRad="38100" dist="38100" dir="2700000" algn="tl">
                    <a:srgbClr val="FFFFFF"/>
                  </a:outerShdw>
                </a:effectLst>
                <a:latin typeface="Verdana" pitchFamily="34" charset="0"/>
              </a:rPr>
              <a:t>.</a:t>
            </a:r>
            <a:r>
              <a:rPr lang="es-MX" sz="2800" b="1" i="1" dirty="0" err="1">
                <a:effectLst>
                  <a:outerShdw blurRad="38100" dist="38100" dir="2700000" algn="tl">
                    <a:srgbClr val="FFFFFF"/>
                  </a:outerShdw>
                </a:effectLst>
                <a:latin typeface="Verdana" pitchFamily="34" charset="0"/>
              </a:rPr>
              <a:t>Info</a:t>
            </a:r>
            <a:r>
              <a:rPr lang="es-MX" sz="2800" dirty="0">
                <a:latin typeface="Verdana" pitchFamily="34" charset="0"/>
              </a:rPr>
              <a:t> 		</a:t>
            </a:r>
            <a:r>
              <a:rPr lang="es-MX" sz="2800" b="1" dirty="0">
                <a:latin typeface="Verdana" pitchFamily="34" charset="0"/>
              </a:rPr>
              <a:t>Varios usos</a:t>
            </a:r>
          </a:p>
          <a:p>
            <a:pPr>
              <a:defRPr/>
            </a:pPr>
            <a:r>
              <a:rPr lang="es-MX" sz="2800" b="1" i="1" dirty="0">
                <a:effectLst>
                  <a:outerShdw blurRad="38100" dist="38100" dir="2700000" algn="tl">
                    <a:srgbClr val="FFFFFF"/>
                  </a:outerShdw>
                </a:effectLst>
                <a:latin typeface="Verdana" pitchFamily="34" charset="0"/>
              </a:rPr>
              <a:t>.</a:t>
            </a:r>
            <a:r>
              <a:rPr lang="es-MX" sz="2800" b="1" i="1" dirty="0" err="1">
                <a:effectLst>
                  <a:outerShdw blurRad="38100" dist="38100" dir="2700000" algn="tl">
                    <a:srgbClr val="FFFFFF"/>
                  </a:outerShdw>
                </a:effectLst>
                <a:latin typeface="Verdana" pitchFamily="34" charset="0"/>
              </a:rPr>
              <a:t>museum</a:t>
            </a:r>
            <a:r>
              <a:rPr lang="es-MX" sz="2800" dirty="0">
                <a:latin typeface="Verdana" pitchFamily="34" charset="0"/>
              </a:rPr>
              <a:t>	</a:t>
            </a:r>
            <a:r>
              <a:rPr lang="es-MX" sz="2800" b="1" dirty="0">
                <a:latin typeface="Verdana" pitchFamily="34" charset="0"/>
              </a:rPr>
              <a:t>Museos	</a:t>
            </a:r>
          </a:p>
          <a:p>
            <a:pPr>
              <a:defRPr/>
            </a:pPr>
            <a:r>
              <a:rPr lang="es-MX" sz="2800" b="1" i="1" dirty="0">
                <a:effectLst>
                  <a:outerShdw blurRad="38100" dist="38100" dir="2700000" algn="tl">
                    <a:srgbClr val="FFFFFF"/>
                  </a:outerShdw>
                </a:effectLst>
                <a:latin typeface="Verdana" pitchFamily="34" charset="0"/>
              </a:rPr>
              <a:t>.</a:t>
            </a:r>
            <a:r>
              <a:rPr lang="es-MX" sz="2800" b="1" i="1" dirty="0" err="1">
                <a:effectLst>
                  <a:outerShdw blurRad="38100" dist="38100" dir="2700000" algn="tl">
                    <a:srgbClr val="FFFFFF"/>
                  </a:outerShdw>
                </a:effectLst>
                <a:latin typeface="Verdana" pitchFamily="34" charset="0"/>
              </a:rPr>
              <a:t>name</a:t>
            </a:r>
            <a:r>
              <a:rPr lang="es-MX" sz="2800" b="1" i="1" dirty="0">
                <a:effectLst>
                  <a:outerShdw blurRad="38100" dist="38100" dir="2700000" algn="tl">
                    <a:srgbClr val="FFFFFF"/>
                  </a:outerShdw>
                </a:effectLst>
                <a:latin typeface="Verdana" pitchFamily="34" charset="0"/>
              </a:rPr>
              <a:t>	</a:t>
            </a:r>
            <a:r>
              <a:rPr lang="es-MX" sz="2800" dirty="0">
                <a:latin typeface="Verdana" pitchFamily="34" charset="0"/>
              </a:rPr>
              <a:t>	</a:t>
            </a:r>
            <a:r>
              <a:rPr lang="es-MX" sz="2800" b="1" dirty="0">
                <a:latin typeface="Verdana" pitchFamily="34" charset="0"/>
              </a:rPr>
              <a:t>Individuales</a:t>
            </a:r>
          </a:p>
          <a:p>
            <a:pPr>
              <a:defRPr/>
            </a:pPr>
            <a:r>
              <a:rPr lang="es-MX" sz="2800" b="1" i="1" dirty="0">
                <a:effectLst>
                  <a:outerShdw blurRad="38100" dist="38100" dir="2700000" algn="tl">
                    <a:srgbClr val="FFFFFF"/>
                  </a:outerShdw>
                </a:effectLst>
                <a:latin typeface="Verdana" pitchFamily="34" charset="0"/>
              </a:rPr>
              <a:t>.pro</a:t>
            </a:r>
            <a:r>
              <a:rPr lang="es-MX" sz="2800" dirty="0">
                <a:latin typeface="Verdana" pitchFamily="34" charset="0"/>
              </a:rPr>
              <a:t>		</a:t>
            </a:r>
            <a:r>
              <a:rPr lang="es-MX" sz="2800" b="1" dirty="0">
                <a:latin typeface="Verdana" pitchFamily="34" charset="0"/>
              </a:rPr>
              <a:t>Profesionales</a:t>
            </a:r>
          </a:p>
          <a:p>
            <a:pPr>
              <a:defRPr/>
            </a:pPr>
            <a:r>
              <a:rPr lang="es-MX" sz="2800" b="1" i="1" dirty="0">
                <a:effectLst>
                  <a:outerShdw blurRad="38100" dist="38100" dir="2700000" algn="tl">
                    <a:srgbClr val="FFFFFF"/>
                  </a:outerShdw>
                </a:effectLst>
                <a:latin typeface="Verdana" pitchFamily="34" charset="0"/>
              </a:rPr>
              <a:t>.tur              </a:t>
            </a:r>
            <a:r>
              <a:rPr lang="es-MX" sz="2800" b="1" dirty="0">
                <a:latin typeface="Verdana" pitchFamily="34" charset="0"/>
              </a:rPr>
              <a:t>Turismo</a:t>
            </a:r>
          </a:p>
          <a:p>
            <a:pPr>
              <a:defRPr/>
            </a:pPr>
            <a:r>
              <a:rPr lang="es-MX" sz="2800" b="1" i="1" dirty="0">
                <a:effectLst>
                  <a:outerShdw blurRad="38100" dist="38100" dir="2700000" algn="tl">
                    <a:srgbClr val="FFFFFF"/>
                  </a:outerShdw>
                </a:effectLst>
                <a:latin typeface="Verdana" pitchFamily="34" charset="0"/>
              </a:rPr>
              <a:t>.tv                </a:t>
            </a:r>
            <a:r>
              <a:rPr lang="es-MX" sz="2800" b="1" dirty="0">
                <a:latin typeface="Verdana" pitchFamily="34" charset="0"/>
              </a:rPr>
              <a:t>Tuvalu /</a:t>
            </a:r>
            <a:r>
              <a:rPr lang="es-ES" sz="2800" b="1" dirty="0">
                <a:latin typeface="Verdana" pitchFamily="34" charset="0"/>
              </a:rPr>
              <a:t>.tv </a:t>
            </a:r>
            <a:r>
              <a:rPr lang="es-ES" sz="2800" b="1" dirty="0" err="1">
                <a:latin typeface="Verdana" pitchFamily="34" charset="0"/>
              </a:rPr>
              <a:t>premium</a:t>
            </a:r>
            <a:endParaRPr lang="es-MX" sz="2800" b="1" dirty="0">
              <a:latin typeface="Verdana" pitchFamily="34" charset="0"/>
            </a:endParaRPr>
          </a:p>
          <a:p>
            <a:pPr lvl="1">
              <a:defRPr/>
            </a:pPr>
            <a:endParaRPr lang="es-AR" b="1" dirty="0">
              <a:latin typeface="Verdana" pitchFamily="34" charset="0"/>
            </a:endParaRPr>
          </a:p>
        </p:txBody>
      </p:sp>
      <p:sp>
        <p:nvSpPr>
          <p:cNvPr id="435204" name="Rectangle 2052" descr="Papel seda azul"/>
          <p:cNvSpPr>
            <a:spLocks noGrp="1" noChangeArrowheads="1"/>
          </p:cNvSpPr>
          <p:nvPr>
            <p:ph type="title"/>
          </p:nvPr>
        </p:nvSpPr>
        <p:spPr>
          <a:xfrm>
            <a:off x="243136" y="332656"/>
            <a:ext cx="8686800" cy="1143000"/>
          </a:xfrm>
          <a:solidFill>
            <a:schemeClr val="accent2">
              <a:lumMod val="40000"/>
              <a:lumOff val="60000"/>
            </a:schemeClr>
          </a:solidFill>
          <a:ln w="76200" cap="flat">
            <a:solidFill>
              <a:schemeClr val="accent2">
                <a:lumMod val="50000"/>
              </a:schemeClr>
            </a:solidFill>
          </a:ln>
        </p:spPr>
        <p:txBody>
          <a:bodyPr/>
          <a:lstStyle/>
          <a:p>
            <a:pPr>
              <a:defRPr/>
            </a:pPr>
            <a:r>
              <a:rPr lang="es-ES_tradnl" sz="3200" b="1" i="1">
                <a:solidFill>
                  <a:schemeClr val="accent2">
                    <a:lumMod val="75000"/>
                  </a:schemeClr>
                </a:solidFill>
                <a:effectLst>
                  <a:outerShdw blurRad="38100" dist="38100" dir="2700000" algn="tl">
                    <a:srgbClr val="000000"/>
                  </a:outerShdw>
                </a:effectLst>
                <a:latin typeface="Arial" charset="0"/>
              </a:rPr>
              <a:t>DNS - Sistema de Nombres de Dominio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35204"/>
                                        </p:tgtEl>
                                        <p:attrNameLst>
                                          <p:attrName>style.visibility</p:attrName>
                                        </p:attrNameLst>
                                      </p:cBhvr>
                                      <p:to>
                                        <p:strVal val="visible"/>
                                      </p:to>
                                    </p:set>
                                    <p:animEffect transition="in" filter="circle(in)">
                                      <p:cBhvr>
                                        <p:cTn id="7" dur="2000"/>
                                        <p:tgtEl>
                                          <p:spTgt spid="43520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35203">
                                            <p:bg/>
                                          </p:spTgt>
                                        </p:tgtEl>
                                        <p:attrNameLst>
                                          <p:attrName>style.visibility</p:attrName>
                                        </p:attrNameLst>
                                      </p:cBhvr>
                                      <p:to>
                                        <p:strVal val="visible"/>
                                      </p:to>
                                    </p:set>
                                    <p:animEffect transition="in" filter="wipe(down)">
                                      <p:cBhvr>
                                        <p:cTn id="12" dur="500"/>
                                        <p:tgtEl>
                                          <p:spTgt spid="435203">
                                            <p:bg/>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35203">
                                            <p:txEl>
                                              <p:pRg st="0" end="0"/>
                                            </p:txEl>
                                          </p:spTgt>
                                        </p:tgtEl>
                                        <p:attrNameLst>
                                          <p:attrName>style.visibility</p:attrName>
                                        </p:attrNameLst>
                                      </p:cBhvr>
                                      <p:to>
                                        <p:strVal val="visible"/>
                                      </p:to>
                                    </p:set>
                                    <p:animEffect transition="in" filter="wipe(down)">
                                      <p:cBhvr>
                                        <p:cTn id="17" dur="500"/>
                                        <p:tgtEl>
                                          <p:spTgt spid="43520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35203">
                                            <p:txEl>
                                              <p:pRg st="1" end="1"/>
                                            </p:txEl>
                                          </p:spTgt>
                                        </p:tgtEl>
                                        <p:attrNameLst>
                                          <p:attrName>style.visibility</p:attrName>
                                        </p:attrNameLst>
                                      </p:cBhvr>
                                      <p:to>
                                        <p:strVal val="visible"/>
                                      </p:to>
                                    </p:set>
                                    <p:animEffect transition="in" filter="wipe(down)">
                                      <p:cBhvr>
                                        <p:cTn id="22" dur="500"/>
                                        <p:tgtEl>
                                          <p:spTgt spid="43520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35203">
                                            <p:txEl>
                                              <p:pRg st="2" end="2"/>
                                            </p:txEl>
                                          </p:spTgt>
                                        </p:tgtEl>
                                        <p:attrNameLst>
                                          <p:attrName>style.visibility</p:attrName>
                                        </p:attrNameLst>
                                      </p:cBhvr>
                                      <p:to>
                                        <p:strVal val="visible"/>
                                      </p:to>
                                    </p:set>
                                    <p:animEffect transition="in" filter="wipe(down)">
                                      <p:cBhvr>
                                        <p:cTn id="27" dur="500"/>
                                        <p:tgtEl>
                                          <p:spTgt spid="43520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35203">
                                            <p:txEl>
                                              <p:pRg st="3" end="3"/>
                                            </p:txEl>
                                          </p:spTgt>
                                        </p:tgtEl>
                                        <p:attrNameLst>
                                          <p:attrName>style.visibility</p:attrName>
                                        </p:attrNameLst>
                                      </p:cBhvr>
                                      <p:to>
                                        <p:strVal val="visible"/>
                                      </p:to>
                                    </p:set>
                                    <p:animEffect transition="in" filter="wipe(down)">
                                      <p:cBhvr>
                                        <p:cTn id="32" dur="500"/>
                                        <p:tgtEl>
                                          <p:spTgt spid="43520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435203">
                                            <p:txEl>
                                              <p:pRg st="4" end="4"/>
                                            </p:txEl>
                                          </p:spTgt>
                                        </p:tgtEl>
                                        <p:attrNameLst>
                                          <p:attrName>style.visibility</p:attrName>
                                        </p:attrNameLst>
                                      </p:cBhvr>
                                      <p:to>
                                        <p:strVal val="visible"/>
                                      </p:to>
                                    </p:set>
                                    <p:animEffect transition="in" filter="wipe(down)">
                                      <p:cBhvr>
                                        <p:cTn id="37" dur="500"/>
                                        <p:tgtEl>
                                          <p:spTgt spid="43520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435203">
                                            <p:txEl>
                                              <p:pRg st="5" end="5"/>
                                            </p:txEl>
                                          </p:spTgt>
                                        </p:tgtEl>
                                        <p:attrNameLst>
                                          <p:attrName>style.visibility</p:attrName>
                                        </p:attrNameLst>
                                      </p:cBhvr>
                                      <p:to>
                                        <p:strVal val="visible"/>
                                      </p:to>
                                    </p:set>
                                    <p:animEffect transition="in" filter="wipe(down)">
                                      <p:cBhvr>
                                        <p:cTn id="42" dur="500"/>
                                        <p:tgtEl>
                                          <p:spTgt spid="435203">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435203">
                                            <p:txEl>
                                              <p:pRg st="6" end="6"/>
                                            </p:txEl>
                                          </p:spTgt>
                                        </p:tgtEl>
                                        <p:attrNameLst>
                                          <p:attrName>style.visibility</p:attrName>
                                        </p:attrNameLst>
                                      </p:cBhvr>
                                      <p:to>
                                        <p:strVal val="visible"/>
                                      </p:to>
                                    </p:set>
                                    <p:animEffect transition="in" filter="wipe(down)">
                                      <p:cBhvr>
                                        <p:cTn id="47" dur="500"/>
                                        <p:tgtEl>
                                          <p:spTgt spid="435203">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435203">
                                            <p:txEl>
                                              <p:pRg st="7" end="7"/>
                                            </p:txEl>
                                          </p:spTgt>
                                        </p:tgtEl>
                                        <p:attrNameLst>
                                          <p:attrName>style.visibility</p:attrName>
                                        </p:attrNameLst>
                                      </p:cBhvr>
                                      <p:to>
                                        <p:strVal val="visible"/>
                                      </p:to>
                                    </p:set>
                                    <p:animEffect transition="in" filter="wipe(down)">
                                      <p:cBhvr>
                                        <p:cTn id="52" dur="500"/>
                                        <p:tgtEl>
                                          <p:spTgt spid="435203">
                                            <p:txEl>
                                              <p:pRg st="7" end="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435203">
                                            <p:txEl>
                                              <p:pRg st="8" end="8"/>
                                            </p:txEl>
                                          </p:spTgt>
                                        </p:tgtEl>
                                        <p:attrNameLst>
                                          <p:attrName>style.visibility</p:attrName>
                                        </p:attrNameLst>
                                      </p:cBhvr>
                                      <p:to>
                                        <p:strVal val="visible"/>
                                      </p:to>
                                    </p:set>
                                    <p:animEffect transition="in" filter="wipe(down)">
                                      <p:cBhvr>
                                        <p:cTn id="57" dur="500"/>
                                        <p:tgtEl>
                                          <p:spTgt spid="43520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03" grpId="0" build="p" animBg="1"/>
      <p:bldP spid="43520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A3A218B5-BBFE-4C11-9E18-F7E5DEF91E14}" type="datetime1">
              <a:rPr lang="es-ES"/>
              <a:pPr>
                <a:defRPr/>
              </a:pPr>
              <a:t>18/05/2022</a:t>
            </a:fld>
            <a:endParaRPr lang="en-US"/>
          </a:p>
        </p:txBody>
      </p:sp>
      <p:sp>
        <p:nvSpPr>
          <p:cNvPr id="6" name="5 Marcador de número de diapositiva"/>
          <p:cNvSpPr>
            <a:spLocks noGrp="1"/>
          </p:cNvSpPr>
          <p:nvPr>
            <p:ph type="sldNum" sz="quarter" idx="12"/>
          </p:nvPr>
        </p:nvSpPr>
        <p:spPr/>
        <p:txBody>
          <a:bodyPr/>
          <a:lstStyle/>
          <a:p>
            <a:pPr>
              <a:defRPr/>
            </a:pPr>
            <a:fld id="{A0DE8F3E-28DB-48D2-9CF8-BAC9B70A178D}" type="slidenum">
              <a:rPr lang="en-US"/>
              <a:pPr>
                <a:defRPr/>
              </a:pPr>
              <a:t>19</a:t>
            </a:fld>
            <a:endParaRPr lang="en-US"/>
          </a:p>
        </p:txBody>
      </p:sp>
      <p:sp>
        <p:nvSpPr>
          <p:cNvPr id="361474" name="Rectangle 2" descr="Papel seda azul"/>
          <p:cNvSpPr>
            <a:spLocks noGrp="1" noChangeArrowheads="1"/>
          </p:cNvSpPr>
          <p:nvPr>
            <p:ph type="title"/>
          </p:nvPr>
        </p:nvSpPr>
        <p:spPr>
          <a:xfrm>
            <a:off x="899592" y="19472"/>
            <a:ext cx="8077200" cy="838200"/>
          </a:xfrm>
          <a:solidFill>
            <a:schemeClr val="accent2">
              <a:lumMod val="40000"/>
              <a:lumOff val="60000"/>
            </a:schemeClr>
          </a:solidFill>
          <a:ln w="76200" cap="flat">
            <a:solidFill>
              <a:schemeClr val="accent2">
                <a:lumMod val="50000"/>
              </a:schemeClr>
            </a:solidFill>
          </a:ln>
        </p:spPr>
        <p:txBody>
          <a:bodyPr/>
          <a:lstStyle/>
          <a:p>
            <a:pPr>
              <a:defRPr/>
            </a:pPr>
            <a:r>
              <a:rPr lang="es-ES_tradnl" sz="3200" b="1" i="1" dirty="0">
                <a:solidFill>
                  <a:schemeClr val="accent2">
                    <a:lumMod val="75000"/>
                  </a:schemeClr>
                </a:solidFill>
                <a:effectLst>
                  <a:outerShdw blurRad="38100" dist="38100" dir="2700000" algn="tl">
                    <a:srgbClr val="000000"/>
                  </a:outerShdw>
                </a:effectLst>
                <a:latin typeface="Arial" charset="0"/>
              </a:rPr>
              <a:t>DNS - Sistema de Nombres de Dominio</a:t>
            </a:r>
          </a:p>
        </p:txBody>
      </p:sp>
      <p:sp>
        <p:nvSpPr>
          <p:cNvPr id="361475" name="Rectangle 3" descr="Papel bouquet"/>
          <p:cNvSpPr>
            <a:spLocks noGrp="1" noChangeArrowheads="1"/>
          </p:cNvSpPr>
          <p:nvPr>
            <p:ph type="body" idx="1"/>
          </p:nvPr>
        </p:nvSpPr>
        <p:spPr>
          <a:xfrm>
            <a:off x="611560" y="1124744"/>
            <a:ext cx="8077200" cy="5257800"/>
          </a:xfrm>
          <a:solidFill>
            <a:schemeClr val="accent2">
              <a:lumMod val="40000"/>
              <a:lumOff val="60000"/>
            </a:schemeClr>
          </a:solidFill>
          <a:ln w="76200" cap="flat">
            <a:solidFill>
              <a:schemeClr val="accent2">
                <a:lumMod val="50000"/>
              </a:schemeClr>
            </a:solidFill>
          </a:ln>
        </p:spPr>
        <p:txBody>
          <a:bodyPr/>
          <a:lstStyle/>
          <a:p>
            <a:pPr>
              <a:defRPr/>
            </a:pPr>
            <a:r>
              <a:rPr lang="es-ES_tradnl" sz="2800" i="1">
                <a:solidFill>
                  <a:schemeClr val="accent2">
                    <a:lumMod val="75000"/>
                  </a:schemeClr>
                </a:solidFill>
                <a:effectLst>
                  <a:outerShdw blurRad="38100" dist="38100" dir="2700000" algn="tl">
                    <a:srgbClr val="000000"/>
                  </a:outerShdw>
                </a:effectLst>
                <a:latin typeface="Arial" charset="0"/>
              </a:rPr>
              <a:t>Estructura Geográfica de Registro identificando al País.</a:t>
            </a:r>
          </a:p>
          <a:p>
            <a:pPr>
              <a:defRPr/>
            </a:pPr>
            <a:r>
              <a:rPr lang="es-ES_tradnl" sz="2800" i="1">
                <a:solidFill>
                  <a:schemeClr val="accent2">
                    <a:lumMod val="75000"/>
                  </a:schemeClr>
                </a:solidFill>
                <a:effectLst>
                  <a:outerShdw blurRad="38100" dist="38100" dir="2700000" algn="tl">
                    <a:srgbClr val="000000"/>
                  </a:outerShdw>
                </a:effectLst>
                <a:latin typeface="Arial" charset="0"/>
              </a:rPr>
              <a:t>Las Organizaciones Propietarias del Domino Registrado con Direcciones IP ante NIC local/InterNIC pueden decidir si agregan alguna estructura jerárquica adicional.</a:t>
            </a:r>
          </a:p>
          <a:p>
            <a:pPr>
              <a:defRPr/>
            </a:pPr>
            <a:r>
              <a:rPr lang="es-ES_tradnl" sz="2800" i="1">
                <a:solidFill>
                  <a:schemeClr val="accent2">
                    <a:lumMod val="75000"/>
                  </a:schemeClr>
                </a:solidFill>
                <a:effectLst>
                  <a:outerShdw blurRad="38100" dist="38100" dir="2700000" algn="tl">
                    <a:srgbClr val="000000"/>
                  </a:outerShdw>
                </a:effectLst>
                <a:latin typeface="Arial" charset="0"/>
              </a:rPr>
              <a:t>No existen Normas ni patrones informes para las Estructuras Jerárquicas Adicionales.</a:t>
            </a:r>
          </a:p>
          <a:p>
            <a:pPr>
              <a:defRPr/>
            </a:pPr>
            <a:r>
              <a:rPr lang="es-ES_tradnl" sz="2800" i="1">
                <a:solidFill>
                  <a:schemeClr val="accent2">
                    <a:lumMod val="75000"/>
                  </a:schemeClr>
                </a:solidFill>
                <a:effectLst>
                  <a:outerShdw blurRad="38100" dist="38100" dir="2700000" algn="tl">
                    <a:srgbClr val="000000"/>
                  </a:outerShdw>
                </a:effectLst>
                <a:latin typeface="Arial" charset="0"/>
              </a:rPr>
              <a:t>Cada Servidor sabe como llegar a la raíz y los mismos son autoridades de los nombres de inferior Jerarquía.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61474"/>
                                        </p:tgtEl>
                                        <p:attrNameLst>
                                          <p:attrName>style.visibility</p:attrName>
                                        </p:attrNameLst>
                                      </p:cBhvr>
                                      <p:to>
                                        <p:strVal val="visible"/>
                                      </p:to>
                                    </p:set>
                                    <p:animEffect transition="in" filter="circle(in)">
                                      <p:cBhvr>
                                        <p:cTn id="7" dur="2000"/>
                                        <p:tgtEl>
                                          <p:spTgt spid="36147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61475">
                                            <p:bg/>
                                          </p:spTgt>
                                        </p:tgtEl>
                                        <p:attrNameLst>
                                          <p:attrName>style.visibility</p:attrName>
                                        </p:attrNameLst>
                                      </p:cBhvr>
                                      <p:to>
                                        <p:strVal val="visible"/>
                                      </p:to>
                                    </p:set>
                                    <p:animEffect transition="in" filter="circle(in)">
                                      <p:cBhvr>
                                        <p:cTn id="12" dur="2000"/>
                                        <p:tgtEl>
                                          <p:spTgt spid="361475">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61475">
                                            <p:txEl>
                                              <p:pRg st="0" end="0"/>
                                            </p:txEl>
                                          </p:spTgt>
                                        </p:tgtEl>
                                        <p:attrNameLst>
                                          <p:attrName>style.visibility</p:attrName>
                                        </p:attrNameLst>
                                      </p:cBhvr>
                                      <p:to>
                                        <p:strVal val="visible"/>
                                      </p:to>
                                    </p:set>
                                    <p:animEffect transition="in" filter="circle(in)">
                                      <p:cBhvr>
                                        <p:cTn id="17" dur="2000"/>
                                        <p:tgtEl>
                                          <p:spTgt spid="36147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61475">
                                            <p:txEl>
                                              <p:pRg st="1" end="1"/>
                                            </p:txEl>
                                          </p:spTgt>
                                        </p:tgtEl>
                                        <p:attrNameLst>
                                          <p:attrName>style.visibility</p:attrName>
                                        </p:attrNameLst>
                                      </p:cBhvr>
                                      <p:to>
                                        <p:strVal val="visible"/>
                                      </p:to>
                                    </p:set>
                                    <p:animEffect transition="in" filter="circle(in)">
                                      <p:cBhvr>
                                        <p:cTn id="22" dur="2000"/>
                                        <p:tgtEl>
                                          <p:spTgt spid="36147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61475">
                                            <p:txEl>
                                              <p:pRg st="2" end="2"/>
                                            </p:txEl>
                                          </p:spTgt>
                                        </p:tgtEl>
                                        <p:attrNameLst>
                                          <p:attrName>style.visibility</p:attrName>
                                        </p:attrNameLst>
                                      </p:cBhvr>
                                      <p:to>
                                        <p:strVal val="visible"/>
                                      </p:to>
                                    </p:set>
                                    <p:animEffect transition="in" filter="circle(in)">
                                      <p:cBhvr>
                                        <p:cTn id="27" dur="2000"/>
                                        <p:tgtEl>
                                          <p:spTgt spid="36147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61475">
                                            <p:txEl>
                                              <p:pRg st="3" end="3"/>
                                            </p:txEl>
                                          </p:spTgt>
                                        </p:tgtEl>
                                        <p:attrNameLst>
                                          <p:attrName>style.visibility</p:attrName>
                                        </p:attrNameLst>
                                      </p:cBhvr>
                                      <p:to>
                                        <p:strVal val="visible"/>
                                      </p:to>
                                    </p:set>
                                    <p:animEffect transition="in" filter="circle(in)">
                                      <p:cBhvr>
                                        <p:cTn id="32" dur="2000"/>
                                        <p:tgtEl>
                                          <p:spTgt spid="36147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474" grpId="0" animBg="1"/>
      <p:bldP spid="361475" grpId="0" build="p"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subTitle" idx="4294967295"/>
          </p:nvPr>
        </p:nvSpPr>
        <p:spPr>
          <a:xfrm>
            <a:off x="0" y="3933829"/>
            <a:ext cx="9144000" cy="2689225"/>
          </a:xfrm>
          <a:prstGeom prst="rect">
            <a:avLst/>
          </a:prstGeom>
          <a:solidFill>
            <a:schemeClr val="accent2">
              <a:lumMod val="40000"/>
              <a:lumOff val="60000"/>
            </a:schemeClr>
          </a:solidFill>
          <a:ln w="76200">
            <a:solidFill>
              <a:schemeClr val="accent2">
                <a:lumMod val="50000"/>
              </a:schemeClr>
            </a:solidFill>
          </a:ln>
        </p:spPr>
        <p:txBody>
          <a:bodyPr/>
          <a:lstStyle/>
          <a:p>
            <a:pPr marL="0" indent="0" algn="ctr">
              <a:lnSpc>
                <a:spcPct val="90000"/>
              </a:lnSpc>
              <a:buFontTx/>
              <a:buNone/>
            </a:pPr>
            <a:r>
              <a:rPr lang="es-ES_tradnl" sz="2800" b="1" i="1" dirty="0">
                <a:solidFill>
                  <a:srgbClr val="333399"/>
                </a:solidFill>
                <a:latin typeface="Arial" charset="0"/>
              </a:rPr>
              <a:t>PABLO ALEJANDRO LENA</a:t>
            </a:r>
          </a:p>
          <a:p>
            <a:pPr marL="0" indent="0" algn="ctr">
              <a:lnSpc>
                <a:spcPct val="90000"/>
              </a:lnSpc>
              <a:buFontTx/>
              <a:buNone/>
            </a:pPr>
            <a:r>
              <a:rPr lang="es-ES_tradnl" sz="2800" b="1" i="1" dirty="0">
                <a:solidFill>
                  <a:srgbClr val="333399"/>
                </a:solidFill>
                <a:latin typeface="Arial" charset="0"/>
              </a:rPr>
              <a:t>plena@unlam.edu.ar </a:t>
            </a:r>
          </a:p>
          <a:p>
            <a:pPr marL="0" indent="0" algn="ctr">
              <a:lnSpc>
                <a:spcPct val="90000"/>
              </a:lnSpc>
              <a:buFontTx/>
              <a:buNone/>
            </a:pPr>
            <a:r>
              <a:rPr lang="es-ES" sz="2800" b="1" i="1" dirty="0">
                <a:solidFill>
                  <a:srgbClr val="333399"/>
                </a:solidFill>
                <a:latin typeface="Arial" charset="0"/>
              </a:rPr>
              <a:t>MARIO KRAJNIK</a:t>
            </a:r>
          </a:p>
          <a:p>
            <a:pPr marL="0" indent="0" algn="ctr">
              <a:lnSpc>
                <a:spcPct val="90000"/>
              </a:lnSpc>
              <a:buFontTx/>
              <a:buNone/>
            </a:pPr>
            <a:r>
              <a:rPr lang="es-ES" sz="2800" b="1" i="1" dirty="0">
                <a:solidFill>
                  <a:srgbClr val="333399"/>
                </a:solidFill>
                <a:latin typeface="Arial" charset="0"/>
              </a:rPr>
              <a:t>mariokrajnik@yahoo.com.ar </a:t>
            </a:r>
            <a:endParaRPr lang="es-ES_tradnl" sz="2800" b="1" i="1" dirty="0">
              <a:solidFill>
                <a:srgbClr val="333399"/>
              </a:solidFill>
              <a:latin typeface="Arial" charset="0"/>
            </a:endParaRPr>
          </a:p>
          <a:p>
            <a:pPr marL="0" indent="0" algn="ctr">
              <a:lnSpc>
                <a:spcPct val="90000"/>
              </a:lnSpc>
              <a:buFontTx/>
              <a:buNone/>
            </a:pPr>
            <a:r>
              <a:rPr lang="es-AR" sz="3600" b="1" i="1" u="sng" dirty="0">
                <a:solidFill>
                  <a:srgbClr val="333399"/>
                </a:solidFill>
                <a:latin typeface="Arial" charset="0"/>
              </a:rPr>
              <a:t>2022</a:t>
            </a:r>
          </a:p>
        </p:txBody>
      </p:sp>
      <p:sp>
        <p:nvSpPr>
          <p:cNvPr id="5123" name="Rectangle 3"/>
          <p:cNvSpPr>
            <a:spLocks noGrp="1" noChangeArrowheads="1"/>
          </p:cNvSpPr>
          <p:nvPr>
            <p:ph type="ctrTitle" idx="4294967295"/>
          </p:nvPr>
        </p:nvSpPr>
        <p:spPr>
          <a:xfrm>
            <a:off x="323850" y="1914184"/>
            <a:ext cx="8496300" cy="1873941"/>
          </a:xfrm>
          <a:prstGeom prst="rect">
            <a:avLst/>
          </a:prstGeom>
          <a:solidFill>
            <a:schemeClr val="accent2">
              <a:lumMod val="40000"/>
              <a:lumOff val="60000"/>
            </a:schemeClr>
          </a:solidFill>
          <a:ln w="76200" cap="flat" algn="ctr">
            <a:solidFill>
              <a:schemeClr val="accent2">
                <a:lumMod val="50000"/>
              </a:schemeClr>
            </a:solidFill>
            <a:miter lim="800000"/>
            <a:headEnd/>
            <a:tailEnd/>
          </a:ln>
        </p:spPr>
        <p:txBody>
          <a:bodyPr vert="horz" wrap="square" lIns="91440" tIns="45720" rIns="91440" bIns="45720" numCol="1" anchor="t" anchorCtr="0" compatLnSpc="1">
            <a:prstTxWarp prst="textNoShape">
              <a:avLst/>
            </a:prstTxWarp>
          </a:bodyPr>
          <a:lstStyle/>
          <a:p>
            <a:pPr eaLnBrk="1" hangingPunct="1">
              <a:lnSpc>
                <a:spcPct val="85000"/>
              </a:lnSpc>
              <a:spcBef>
                <a:spcPct val="20000"/>
              </a:spcBef>
            </a:pPr>
            <a:r>
              <a:rPr lang="es-AR" sz="4800" b="1" i="1" dirty="0">
                <a:solidFill>
                  <a:srgbClr val="333399"/>
                </a:solidFill>
                <a:latin typeface="Arial" panose="020B0604020202020204" pitchFamily="34" charset="0"/>
                <a:cs typeface="Arial" panose="020B0604020202020204" pitchFamily="34" charset="0"/>
              </a:rPr>
              <a:t>Tecnología de Redes 2634</a:t>
            </a:r>
            <a:br>
              <a:rPr lang="es-AR" sz="4800" b="1" i="1" dirty="0">
                <a:solidFill>
                  <a:srgbClr val="333399"/>
                </a:solidFill>
                <a:latin typeface="Arial" panose="020B0604020202020204" pitchFamily="34" charset="0"/>
                <a:cs typeface="Arial" panose="020B0604020202020204" pitchFamily="34" charset="0"/>
              </a:rPr>
            </a:br>
            <a:r>
              <a:rPr lang="es-AR" sz="4800" b="1" i="1" dirty="0">
                <a:solidFill>
                  <a:srgbClr val="333399"/>
                </a:solidFill>
                <a:latin typeface="Arial" panose="020B0604020202020204" pitchFamily="34" charset="0"/>
                <a:cs typeface="Arial" panose="020B0604020202020204" pitchFamily="34" charset="0"/>
              </a:rPr>
              <a:t>Introducción a las Comunicaciones 3007</a:t>
            </a:r>
          </a:p>
        </p:txBody>
      </p:sp>
      <p:pic>
        <p:nvPicPr>
          <p:cNvPr id="5124" name="Picture 4" descr="9 - 9 - 4 ESCUDO UNLAM GRIS"/>
          <p:cNvPicPr>
            <a:picLocks noChangeAspect="1" noChangeArrowheads="1"/>
          </p:cNvPicPr>
          <p:nvPr/>
        </p:nvPicPr>
        <p:blipFill>
          <a:blip r:embed="rId3" cstate="print"/>
          <a:srcRect/>
          <a:stretch>
            <a:fillRect/>
          </a:stretch>
        </p:blipFill>
        <p:spPr bwMode="auto">
          <a:xfrm>
            <a:off x="1957461" y="93667"/>
            <a:ext cx="5256212" cy="1674813"/>
          </a:xfrm>
          <a:prstGeom prst="rect">
            <a:avLst/>
          </a:prstGeom>
          <a:gradFill rotWithShape="0">
            <a:gsLst>
              <a:gs pos="0">
                <a:srgbClr val="FF9900"/>
              </a:gs>
              <a:gs pos="100000">
                <a:srgbClr val="FFFFFF"/>
              </a:gs>
            </a:gsLst>
            <a:lin ang="5400000" scaled="1"/>
          </a:gradFill>
          <a:ln w="76200" algn="ctr">
            <a:solidFill>
              <a:schemeClr val="accent2">
                <a:lumMod val="50000"/>
              </a:schemeClr>
            </a:solidFill>
            <a:miter lim="800000"/>
            <a:headEnd/>
            <a:tailEnd/>
          </a:ln>
        </p:spPr>
      </p:pic>
    </p:spTree>
    <p:extLst>
      <p:ext uri="{BB962C8B-B14F-4D97-AF65-F5344CB8AC3E}">
        <p14:creationId xmlns:p14="http://schemas.microsoft.com/office/powerpoint/2010/main" val="4105029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124"/>
                                        </p:tgtEl>
                                        <p:attrNameLst>
                                          <p:attrName>style.visibility</p:attrName>
                                        </p:attrNameLst>
                                      </p:cBhvr>
                                      <p:to>
                                        <p:strVal val="visible"/>
                                      </p:to>
                                    </p:set>
                                    <p:anim calcmode="lin" valueType="num">
                                      <p:cBhvr>
                                        <p:cTn id="7" dur="1000" fill="hold"/>
                                        <p:tgtEl>
                                          <p:spTgt spid="5124"/>
                                        </p:tgtEl>
                                        <p:attrNameLst>
                                          <p:attrName>ppt_w</p:attrName>
                                        </p:attrNameLst>
                                      </p:cBhvr>
                                      <p:tavLst>
                                        <p:tav tm="0">
                                          <p:val>
                                            <p:fltVal val="0"/>
                                          </p:val>
                                        </p:tav>
                                        <p:tav tm="100000">
                                          <p:val>
                                            <p:strVal val="#ppt_w"/>
                                          </p:val>
                                        </p:tav>
                                      </p:tavLst>
                                    </p:anim>
                                    <p:anim calcmode="lin" valueType="num">
                                      <p:cBhvr>
                                        <p:cTn id="8" dur="1000" fill="hold"/>
                                        <p:tgtEl>
                                          <p:spTgt spid="5124"/>
                                        </p:tgtEl>
                                        <p:attrNameLst>
                                          <p:attrName>ppt_h</p:attrName>
                                        </p:attrNameLst>
                                      </p:cBhvr>
                                      <p:tavLst>
                                        <p:tav tm="0">
                                          <p:val>
                                            <p:fltVal val="0"/>
                                          </p:val>
                                        </p:tav>
                                        <p:tav tm="100000">
                                          <p:val>
                                            <p:strVal val="#ppt_h"/>
                                          </p:val>
                                        </p:tav>
                                      </p:tavLst>
                                    </p:anim>
                                    <p:anim calcmode="lin" valueType="num">
                                      <p:cBhvr>
                                        <p:cTn id="9" dur="1000" fill="hold"/>
                                        <p:tgtEl>
                                          <p:spTgt spid="5124"/>
                                        </p:tgtEl>
                                        <p:attrNameLst>
                                          <p:attrName>style.rotation</p:attrName>
                                        </p:attrNameLst>
                                      </p:cBhvr>
                                      <p:tavLst>
                                        <p:tav tm="0">
                                          <p:val>
                                            <p:fltVal val="90"/>
                                          </p:val>
                                        </p:tav>
                                        <p:tav tm="100000">
                                          <p:val>
                                            <p:fltVal val="0"/>
                                          </p:val>
                                        </p:tav>
                                      </p:tavLst>
                                    </p:anim>
                                    <p:animEffect transition="in" filter="fade">
                                      <p:cBhvr>
                                        <p:cTn id="10" dur="1000"/>
                                        <p:tgtEl>
                                          <p:spTgt spid="5124"/>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5123"/>
                                        </p:tgtEl>
                                        <p:attrNameLst>
                                          <p:attrName>style.visibility</p:attrName>
                                        </p:attrNameLst>
                                      </p:cBhvr>
                                      <p:to>
                                        <p:strVal val="visible"/>
                                      </p:to>
                                    </p:set>
                                    <p:animEffect transition="in" filter="randombar(horizontal)">
                                      <p:cBhvr>
                                        <p:cTn id="13" dur="500"/>
                                        <p:tgtEl>
                                          <p:spTgt spid="5123"/>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5122">
                                            <p:bg/>
                                          </p:spTgt>
                                        </p:tgtEl>
                                        <p:attrNameLst>
                                          <p:attrName>style.visibility</p:attrName>
                                        </p:attrNameLst>
                                      </p:cBhvr>
                                      <p:to>
                                        <p:strVal val="visible"/>
                                      </p:to>
                                    </p:set>
                                    <p:anim calcmode="lin" valueType="num">
                                      <p:cBhvr>
                                        <p:cTn id="16" dur="500" fill="hold"/>
                                        <p:tgtEl>
                                          <p:spTgt spid="5122">
                                            <p:bg/>
                                          </p:spTgt>
                                        </p:tgtEl>
                                        <p:attrNameLst>
                                          <p:attrName>ppt_w</p:attrName>
                                        </p:attrNameLst>
                                      </p:cBhvr>
                                      <p:tavLst>
                                        <p:tav tm="0">
                                          <p:val>
                                            <p:fltVal val="0"/>
                                          </p:val>
                                        </p:tav>
                                        <p:tav tm="100000">
                                          <p:val>
                                            <p:strVal val="#ppt_w"/>
                                          </p:val>
                                        </p:tav>
                                      </p:tavLst>
                                    </p:anim>
                                    <p:anim calcmode="lin" valueType="num">
                                      <p:cBhvr>
                                        <p:cTn id="17" dur="500" fill="hold"/>
                                        <p:tgtEl>
                                          <p:spTgt spid="5122">
                                            <p:bg/>
                                          </p:spTgt>
                                        </p:tgtEl>
                                        <p:attrNameLst>
                                          <p:attrName>ppt_h</p:attrName>
                                        </p:attrNameLst>
                                      </p:cBhvr>
                                      <p:tavLst>
                                        <p:tav tm="0">
                                          <p:val>
                                            <p:fltVal val="0"/>
                                          </p:val>
                                        </p:tav>
                                        <p:tav tm="100000">
                                          <p:val>
                                            <p:strVal val="#ppt_h"/>
                                          </p:val>
                                        </p:tav>
                                      </p:tavLst>
                                    </p:anim>
                                    <p:animEffect transition="in" filter="fade">
                                      <p:cBhvr>
                                        <p:cTn id="18" dur="500"/>
                                        <p:tgtEl>
                                          <p:spTgt spid="5122">
                                            <p:bg/>
                                          </p:spTgt>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5122">
                                            <p:txEl>
                                              <p:pRg st="0" end="0"/>
                                            </p:txEl>
                                          </p:spTgt>
                                        </p:tgtEl>
                                        <p:attrNameLst>
                                          <p:attrName>style.visibility</p:attrName>
                                        </p:attrNameLst>
                                      </p:cBhvr>
                                      <p:to>
                                        <p:strVal val="visible"/>
                                      </p:to>
                                    </p:set>
                                    <p:anim calcmode="lin" valueType="num">
                                      <p:cBhvr>
                                        <p:cTn id="21" dur="500" fill="hold"/>
                                        <p:tgtEl>
                                          <p:spTgt spid="5122">
                                            <p:txEl>
                                              <p:pRg st="0" end="0"/>
                                            </p:txEl>
                                          </p:spTgt>
                                        </p:tgtEl>
                                        <p:attrNameLst>
                                          <p:attrName>ppt_w</p:attrName>
                                        </p:attrNameLst>
                                      </p:cBhvr>
                                      <p:tavLst>
                                        <p:tav tm="0">
                                          <p:val>
                                            <p:fltVal val="0"/>
                                          </p:val>
                                        </p:tav>
                                        <p:tav tm="100000">
                                          <p:val>
                                            <p:strVal val="#ppt_w"/>
                                          </p:val>
                                        </p:tav>
                                      </p:tavLst>
                                    </p:anim>
                                    <p:anim calcmode="lin" valueType="num">
                                      <p:cBhvr>
                                        <p:cTn id="22" dur="500" fill="hold"/>
                                        <p:tgtEl>
                                          <p:spTgt spid="5122">
                                            <p:txEl>
                                              <p:pRg st="0" end="0"/>
                                            </p:txEl>
                                          </p:spTgt>
                                        </p:tgtEl>
                                        <p:attrNameLst>
                                          <p:attrName>ppt_h</p:attrName>
                                        </p:attrNameLst>
                                      </p:cBhvr>
                                      <p:tavLst>
                                        <p:tav tm="0">
                                          <p:val>
                                            <p:fltVal val="0"/>
                                          </p:val>
                                        </p:tav>
                                        <p:tav tm="100000">
                                          <p:val>
                                            <p:strVal val="#ppt_h"/>
                                          </p:val>
                                        </p:tav>
                                      </p:tavLst>
                                    </p:anim>
                                    <p:animEffect transition="in" filter="fade">
                                      <p:cBhvr>
                                        <p:cTn id="23" dur="500"/>
                                        <p:tgtEl>
                                          <p:spTgt spid="5122">
                                            <p:txEl>
                                              <p:pRg st="0" end="0"/>
                                            </p:txEl>
                                          </p:spTgt>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5122">
                                            <p:txEl>
                                              <p:pRg st="1" end="1"/>
                                            </p:txEl>
                                          </p:spTgt>
                                        </p:tgtEl>
                                        <p:attrNameLst>
                                          <p:attrName>style.visibility</p:attrName>
                                        </p:attrNameLst>
                                      </p:cBhvr>
                                      <p:to>
                                        <p:strVal val="visible"/>
                                      </p:to>
                                    </p:set>
                                    <p:anim calcmode="lin" valueType="num">
                                      <p:cBhvr>
                                        <p:cTn id="26" dur="500" fill="hold"/>
                                        <p:tgtEl>
                                          <p:spTgt spid="5122">
                                            <p:txEl>
                                              <p:pRg st="1" end="1"/>
                                            </p:txEl>
                                          </p:spTgt>
                                        </p:tgtEl>
                                        <p:attrNameLst>
                                          <p:attrName>ppt_w</p:attrName>
                                        </p:attrNameLst>
                                      </p:cBhvr>
                                      <p:tavLst>
                                        <p:tav tm="0">
                                          <p:val>
                                            <p:fltVal val="0"/>
                                          </p:val>
                                        </p:tav>
                                        <p:tav tm="100000">
                                          <p:val>
                                            <p:strVal val="#ppt_w"/>
                                          </p:val>
                                        </p:tav>
                                      </p:tavLst>
                                    </p:anim>
                                    <p:anim calcmode="lin" valueType="num">
                                      <p:cBhvr>
                                        <p:cTn id="27" dur="500" fill="hold"/>
                                        <p:tgtEl>
                                          <p:spTgt spid="5122">
                                            <p:txEl>
                                              <p:pRg st="1" end="1"/>
                                            </p:txEl>
                                          </p:spTgt>
                                        </p:tgtEl>
                                        <p:attrNameLst>
                                          <p:attrName>ppt_h</p:attrName>
                                        </p:attrNameLst>
                                      </p:cBhvr>
                                      <p:tavLst>
                                        <p:tav tm="0">
                                          <p:val>
                                            <p:fltVal val="0"/>
                                          </p:val>
                                        </p:tav>
                                        <p:tav tm="100000">
                                          <p:val>
                                            <p:strVal val="#ppt_h"/>
                                          </p:val>
                                        </p:tav>
                                      </p:tavLst>
                                    </p:anim>
                                    <p:animEffect transition="in" filter="fade">
                                      <p:cBhvr>
                                        <p:cTn id="28" dur="500"/>
                                        <p:tgtEl>
                                          <p:spTgt spid="5122">
                                            <p:txEl>
                                              <p:pRg st="1" end="1"/>
                                            </p:txEl>
                                          </p:spTgt>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5122">
                                            <p:txEl>
                                              <p:pRg st="2" end="2"/>
                                            </p:txEl>
                                          </p:spTgt>
                                        </p:tgtEl>
                                        <p:attrNameLst>
                                          <p:attrName>style.visibility</p:attrName>
                                        </p:attrNameLst>
                                      </p:cBhvr>
                                      <p:to>
                                        <p:strVal val="visible"/>
                                      </p:to>
                                    </p:set>
                                    <p:anim calcmode="lin" valueType="num">
                                      <p:cBhvr>
                                        <p:cTn id="31" dur="500" fill="hold"/>
                                        <p:tgtEl>
                                          <p:spTgt spid="5122">
                                            <p:txEl>
                                              <p:pRg st="2" end="2"/>
                                            </p:txEl>
                                          </p:spTgt>
                                        </p:tgtEl>
                                        <p:attrNameLst>
                                          <p:attrName>ppt_w</p:attrName>
                                        </p:attrNameLst>
                                      </p:cBhvr>
                                      <p:tavLst>
                                        <p:tav tm="0">
                                          <p:val>
                                            <p:fltVal val="0"/>
                                          </p:val>
                                        </p:tav>
                                        <p:tav tm="100000">
                                          <p:val>
                                            <p:strVal val="#ppt_w"/>
                                          </p:val>
                                        </p:tav>
                                      </p:tavLst>
                                    </p:anim>
                                    <p:anim calcmode="lin" valueType="num">
                                      <p:cBhvr>
                                        <p:cTn id="32" dur="500" fill="hold"/>
                                        <p:tgtEl>
                                          <p:spTgt spid="5122">
                                            <p:txEl>
                                              <p:pRg st="2" end="2"/>
                                            </p:txEl>
                                          </p:spTgt>
                                        </p:tgtEl>
                                        <p:attrNameLst>
                                          <p:attrName>ppt_h</p:attrName>
                                        </p:attrNameLst>
                                      </p:cBhvr>
                                      <p:tavLst>
                                        <p:tav tm="0">
                                          <p:val>
                                            <p:fltVal val="0"/>
                                          </p:val>
                                        </p:tav>
                                        <p:tav tm="100000">
                                          <p:val>
                                            <p:strVal val="#ppt_h"/>
                                          </p:val>
                                        </p:tav>
                                      </p:tavLst>
                                    </p:anim>
                                    <p:animEffect transition="in" filter="fade">
                                      <p:cBhvr>
                                        <p:cTn id="33" dur="500"/>
                                        <p:tgtEl>
                                          <p:spTgt spid="5122">
                                            <p:txEl>
                                              <p:pRg st="2" end="2"/>
                                            </p:txEl>
                                          </p:spTgt>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5122">
                                            <p:txEl>
                                              <p:pRg st="3" end="3"/>
                                            </p:txEl>
                                          </p:spTgt>
                                        </p:tgtEl>
                                        <p:attrNameLst>
                                          <p:attrName>style.visibility</p:attrName>
                                        </p:attrNameLst>
                                      </p:cBhvr>
                                      <p:to>
                                        <p:strVal val="visible"/>
                                      </p:to>
                                    </p:set>
                                    <p:anim calcmode="lin" valueType="num">
                                      <p:cBhvr>
                                        <p:cTn id="36" dur="500" fill="hold"/>
                                        <p:tgtEl>
                                          <p:spTgt spid="5122">
                                            <p:txEl>
                                              <p:pRg st="3" end="3"/>
                                            </p:txEl>
                                          </p:spTgt>
                                        </p:tgtEl>
                                        <p:attrNameLst>
                                          <p:attrName>ppt_w</p:attrName>
                                        </p:attrNameLst>
                                      </p:cBhvr>
                                      <p:tavLst>
                                        <p:tav tm="0">
                                          <p:val>
                                            <p:fltVal val="0"/>
                                          </p:val>
                                        </p:tav>
                                        <p:tav tm="100000">
                                          <p:val>
                                            <p:strVal val="#ppt_w"/>
                                          </p:val>
                                        </p:tav>
                                      </p:tavLst>
                                    </p:anim>
                                    <p:anim calcmode="lin" valueType="num">
                                      <p:cBhvr>
                                        <p:cTn id="37" dur="500" fill="hold"/>
                                        <p:tgtEl>
                                          <p:spTgt spid="5122">
                                            <p:txEl>
                                              <p:pRg st="3" end="3"/>
                                            </p:txEl>
                                          </p:spTgt>
                                        </p:tgtEl>
                                        <p:attrNameLst>
                                          <p:attrName>ppt_h</p:attrName>
                                        </p:attrNameLst>
                                      </p:cBhvr>
                                      <p:tavLst>
                                        <p:tav tm="0">
                                          <p:val>
                                            <p:fltVal val="0"/>
                                          </p:val>
                                        </p:tav>
                                        <p:tav tm="100000">
                                          <p:val>
                                            <p:strVal val="#ppt_h"/>
                                          </p:val>
                                        </p:tav>
                                      </p:tavLst>
                                    </p:anim>
                                    <p:animEffect transition="in" filter="fade">
                                      <p:cBhvr>
                                        <p:cTn id="38" dur="500"/>
                                        <p:tgtEl>
                                          <p:spTgt spid="5122">
                                            <p:txEl>
                                              <p:pRg st="3" end="3"/>
                                            </p:txEl>
                                          </p:spTgt>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5122">
                                            <p:txEl>
                                              <p:pRg st="4" end="4"/>
                                            </p:txEl>
                                          </p:spTgt>
                                        </p:tgtEl>
                                        <p:attrNameLst>
                                          <p:attrName>style.visibility</p:attrName>
                                        </p:attrNameLst>
                                      </p:cBhvr>
                                      <p:to>
                                        <p:strVal val="visible"/>
                                      </p:to>
                                    </p:set>
                                    <p:anim calcmode="lin" valueType="num">
                                      <p:cBhvr>
                                        <p:cTn id="41" dur="500" fill="hold"/>
                                        <p:tgtEl>
                                          <p:spTgt spid="5122">
                                            <p:txEl>
                                              <p:pRg st="4" end="4"/>
                                            </p:txEl>
                                          </p:spTgt>
                                        </p:tgtEl>
                                        <p:attrNameLst>
                                          <p:attrName>ppt_w</p:attrName>
                                        </p:attrNameLst>
                                      </p:cBhvr>
                                      <p:tavLst>
                                        <p:tav tm="0">
                                          <p:val>
                                            <p:fltVal val="0"/>
                                          </p:val>
                                        </p:tav>
                                        <p:tav tm="100000">
                                          <p:val>
                                            <p:strVal val="#ppt_w"/>
                                          </p:val>
                                        </p:tav>
                                      </p:tavLst>
                                    </p:anim>
                                    <p:anim calcmode="lin" valueType="num">
                                      <p:cBhvr>
                                        <p:cTn id="42" dur="500" fill="hold"/>
                                        <p:tgtEl>
                                          <p:spTgt spid="5122">
                                            <p:txEl>
                                              <p:pRg st="4" end="4"/>
                                            </p:txEl>
                                          </p:spTgt>
                                        </p:tgtEl>
                                        <p:attrNameLst>
                                          <p:attrName>ppt_h</p:attrName>
                                        </p:attrNameLst>
                                      </p:cBhvr>
                                      <p:tavLst>
                                        <p:tav tm="0">
                                          <p:val>
                                            <p:fltVal val="0"/>
                                          </p:val>
                                        </p:tav>
                                        <p:tav tm="100000">
                                          <p:val>
                                            <p:strVal val="#ppt_h"/>
                                          </p:val>
                                        </p:tav>
                                      </p:tavLst>
                                    </p:anim>
                                    <p:animEffect transition="in" filter="fade">
                                      <p:cBhvr>
                                        <p:cTn id="43" dur="500"/>
                                        <p:tgtEl>
                                          <p:spTgt spid="512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uild="p" animBg="1"/>
      <p:bldP spid="512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FCF9CC99-E923-49C1-8C26-4DB812BA5403}" type="datetime1">
              <a:rPr lang="es-ES"/>
              <a:pPr>
                <a:defRPr/>
              </a:pPr>
              <a:t>18/05/2022</a:t>
            </a:fld>
            <a:endParaRPr lang="en-US"/>
          </a:p>
        </p:txBody>
      </p:sp>
      <p:sp>
        <p:nvSpPr>
          <p:cNvPr id="6" name="5 Marcador de número de diapositiva"/>
          <p:cNvSpPr>
            <a:spLocks noGrp="1"/>
          </p:cNvSpPr>
          <p:nvPr>
            <p:ph type="sldNum" sz="quarter" idx="12"/>
          </p:nvPr>
        </p:nvSpPr>
        <p:spPr/>
        <p:txBody>
          <a:bodyPr/>
          <a:lstStyle/>
          <a:p>
            <a:pPr>
              <a:defRPr/>
            </a:pPr>
            <a:fld id="{CBEA97A0-1678-41EF-9498-C24F292C8CD4}" type="slidenum">
              <a:rPr lang="en-US"/>
              <a:pPr>
                <a:defRPr/>
              </a:pPr>
              <a:t>20</a:t>
            </a:fld>
            <a:endParaRPr lang="en-US"/>
          </a:p>
        </p:txBody>
      </p:sp>
      <p:sp>
        <p:nvSpPr>
          <p:cNvPr id="363522" name="Rectangle 2" descr="Papel seda azul"/>
          <p:cNvSpPr>
            <a:spLocks noGrp="1" noChangeArrowheads="1"/>
          </p:cNvSpPr>
          <p:nvPr>
            <p:ph type="title"/>
          </p:nvPr>
        </p:nvSpPr>
        <p:spPr>
          <a:xfrm>
            <a:off x="685800" y="476672"/>
            <a:ext cx="7772400" cy="1143000"/>
          </a:xfrm>
          <a:solidFill>
            <a:schemeClr val="accent2">
              <a:lumMod val="40000"/>
              <a:lumOff val="60000"/>
            </a:schemeClr>
          </a:solidFill>
          <a:ln w="76200" cap="flat">
            <a:solidFill>
              <a:srgbClr val="0000FF"/>
            </a:solidFill>
          </a:ln>
        </p:spPr>
        <p:txBody>
          <a:bodyPr/>
          <a:lstStyle/>
          <a:p>
            <a:pPr>
              <a:defRPr/>
            </a:pPr>
            <a:r>
              <a:rPr lang="es-ES_tradnl" sz="3200" b="1" i="1">
                <a:solidFill>
                  <a:schemeClr val="accent2">
                    <a:lumMod val="75000"/>
                  </a:schemeClr>
                </a:solidFill>
                <a:effectLst>
                  <a:outerShdw blurRad="38100" dist="38100" dir="2700000" algn="tl">
                    <a:srgbClr val="000000"/>
                  </a:outerShdw>
                </a:effectLst>
                <a:latin typeface="Arial" charset="0"/>
              </a:rPr>
              <a:t>DNS -  Resolución de Nombres </a:t>
            </a:r>
          </a:p>
        </p:txBody>
      </p:sp>
      <p:sp>
        <p:nvSpPr>
          <p:cNvPr id="363523" name="Rectangle 3" descr="Papel bouquet"/>
          <p:cNvSpPr>
            <a:spLocks noGrp="1" noChangeArrowheads="1"/>
          </p:cNvSpPr>
          <p:nvPr>
            <p:ph type="body" idx="1"/>
          </p:nvPr>
        </p:nvSpPr>
        <p:spPr>
          <a:xfrm>
            <a:off x="0" y="1981200"/>
            <a:ext cx="9144000" cy="4616450"/>
          </a:xfrm>
          <a:solidFill>
            <a:schemeClr val="accent2">
              <a:lumMod val="40000"/>
              <a:lumOff val="60000"/>
            </a:schemeClr>
          </a:solidFill>
          <a:ln w="76200" cap="flat">
            <a:solidFill>
              <a:srgbClr val="000080"/>
            </a:solidFill>
          </a:ln>
        </p:spPr>
        <p:txBody>
          <a:bodyPr/>
          <a:lstStyle/>
          <a:p>
            <a:pPr>
              <a:buFontTx/>
              <a:buNone/>
            </a:pPr>
            <a:r>
              <a:rPr lang="es-ES_tradnl" i="1" dirty="0">
                <a:solidFill>
                  <a:srgbClr val="000099"/>
                </a:solidFill>
                <a:effectLst>
                  <a:outerShdw blurRad="38100" dist="38100" dir="2700000" algn="tl">
                    <a:srgbClr val="C0C0C0"/>
                  </a:outerShdw>
                </a:effectLst>
                <a:latin typeface="Arial" charset="0"/>
              </a:rPr>
              <a:t>Resolución del nombre </a:t>
            </a:r>
            <a:r>
              <a:rPr lang="es-ES_tradnl" b="1" i="1" dirty="0">
                <a:solidFill>
                  <a:srgbClr val="800000"/>
                </a:solidFill>
                <a:effectLst>
                  <a:outerShdw blurRad="38100" dist="38100" dir="2700000" algn="tl">
                    <a:srgbClr val="C0C0C0"/>
                  </a:outerShdw>
                </a:effectLst>
                <a:latin typeface="Arial" charset="0"/>
                <a:sym typeface="Wingdings 3" pitchFamily="18" charset="2"/>
              </a:rPr>
              <a:t></a:t>
            </a:r>
            <a:r>
              <a:rPr lang="es-ES_tradnl" i="1" dirty="0">
                <a:solidFill>
                  <a:srgbClr val="800000"/>
                </a:solidFill>
                <a:effectLst>
                  <a:outerShdw blurRad="38100" dist="38100" dir="2700000" algn="tl">
                    <a:srgbClr val="C0C0C0"/>
                  </a:outerShdw>
                </a:effectLst>
                <a:latin typeface="Arial" charset="0"/>
              </a:rPr>
              <a:t> </a:t>
            </a:r>
            <a:r>
              <a:rPr lang="es-ES_tradnl" b="1" i="1" dirty="0">
                <a:solidFill>
                  <a:srgbClr val="000099"/>
                </a:solidFill>
                <a:effectLst>
                  <a:outerShdw blurRad="38100" dist="38100" dir="2700000" algn="tl">
                    <a:srgbClr val="C0C0C0"/>
                  </a:outerShdw>
                </a:effectLst>
                <a:latin typeface="Arial" charset="0"/>
              </a:rPr>
              <a:t>RESOLUTOR.</a:t>
            </a:r>
          </a:p>
          <a:p>
            <a:r>
              <a:rPr lang="es-ES" i="1" dirty="0">
                <a:solidFill>
                  <a:srgbClr val="000099"/>
                </a:solidFill>
                <a:effectLst>
                  <a:outerShdw blurRad="38100" dist="38100" dir="2700000" algn="tl">
                    <a:srgbClr val="C0C0C0"/>
                  </a:outerShdw>
                </a:effectLst>
                <a:latin typeface="Arial" charset="0"/>
              </a:rPr>
              <a:t>Componente del Sistema Operativo del cliente y servidor que realiza solicitudes de DNS.</a:t>
            </a:r>
            <a:endParaRPr lang="es-ES_tradnl" i="1" dirty="0">
              <a:solidFill>
                <a:srgbClr val="000099"/>
              </a:solidFill>
              <a:effectLst>
                <a:outerShdw blurRad="38100" dist="38100" dir="2700000" algn="tl">
                  <a:srgbClr val="C0C0C0"/>
                </a:outerShdw>
              </a:effectLst>
              <a:latin typeface="Arial" charset="0"/>
            </a:endParaRPr>
          </a:p>
          <a:p>
            <a:r>
              <a:rPr lang="es-ES_tradnl" i="1" dirty="0">
                <a:solidFill>
                  <a:srgbClr val="000099"/>
                </a:solidFill>
                <a:effectLst>
                  <a:outerShdw blurRad="38100" dist="38100" dir="2700000" algn="tl">
                    <a:srgbClr val="C0C0C0"/>
                  </a:outerShdw>
                </a:effectLst>
                <a:latin typeface="Arial" charset="0"/>
              </a:rPr>
              <a:t>El Software toma el argumento o cadena de caracteres y devuelve el listado de direcciones que corresponden al nombre Especificado.</a:t>
            </a:r>
          </a:p>
          <a:p>
            <a:r>
              <a:rPr lang="es-ES_tradnl" i="1" dirty="0">
                <a:solidFill>
                  <a:srgbClr val="000099"/>
                </a:solidFill>
                <a:effectLst>
                  <a:outerShdw blurRad="38100" dist="38100" dir="2700000" algn="tl">
                    <a:srgbClr val="C0C0C0"/>
                  </a:outerShdw>
                </a:effectLst>
                <a:latin typeface="Arial" charset="0"/>
              </a:rPr>
              <a:t>Cada </a:t>
            </a:r>
            <a:r>
              <a:rPr lang="es-ES_tradnl" i="1" dirty="0" err="1">
                <a:solidFill>
                  <a:srgbClr val="000099"/>
                </a:solidFill>
                <a:effectLst>
                  <a:outerShdw blurRad="38100" dist="38100" dir="2700000" algn="tl">
                    <a:srgbClr val="C0C0C0"/>
                  </a:outerShdw>
                </a:effectLst>
                <a:latin typeface="Arial" charset="0"/>
              </a:rPr>
              <a:t>Resolutor</a:t>
            </a:r>
            <a:r>
              <a:rPr lang="es-ES_tradnl" i="1" dirty="0">
                <a:solidFill>
                  <a:srgbClr val="000099"/>
                </a:solidFill>
                <a:effectLst>
                  <a:outerShdw blurRad="38100" dist="38100" dir="2700000" algn="tl">
                    <a:srgbClr val="C0C0C0"/>
                  </a:outerShdw>
                </a:effectLst>
                <a:latin typeface="Arial" charset="0"/>
              </a:rPr>
              <a:t> se configura con la lista del Servidor local de nombres de dominio (NIC).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35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ntr" presetSubtype="1" fill="hold" grpId="0" nodeType="clickEffect">
                                  <p:stCondLst>
                                    <p:cond delay="0"/>
                                  </p:stCondLst>
                                  <p:childTnLst>
                                    <p:set>
                                      <p:cBhvr>
                                        <p:cTn id="10" dur="1" fill="hold">
                                          <p:stCondLst>
                                            <p:cond delay="0"/>
                                          </p:stCondLst>
                                        </p:cTn>
                                        <p:tgtEl>
                                          <p:spTgt spid="363523">
                                            <p:bg/>
                                          </p:spTgt>
                                        </p:tgtEl>
                                        <p:attrNameLst>
                                          <p:attrName>style.visibility</p:attrName>
                                        </p:attrNameLst>
                                      </p:cBhvr>
                                      <p:to>
                                        <p:strVal val="visible"/>
                                      </p:to>
                                    </p:set>
                                    <p:animEffect transition="in" filter="wheel(1)">
                                      <p:cBhvr>
                                        <p:cTn id="11" dur="2000"/>
                                        <p:tgtEl>
                                          <p:spTgt spid="363523">
                                            <p:bg/>
                                          </p:spTgt>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363523">
                                            <p:txEl>
                                              <p:pRg st="0" end="0"/>
                                            </p:txEl>
                                          </p:spTgt>
                                        </p:tgtEl>
                                        <p:attrNameLst>
                                          <p:attrName>style.visibility</p:attrName>
                                        </p:attrNameLst>
                                      </p:cBhvr>
                                      <p:to>
                                        <p:strVal val="visible"/>
                                      </p:to>
                                    </p:set>
                                    <p:animEffect transition="in" filter="wheel(1)">
                                      <p:cBhvr>
                                        <p:cTn id="16" dur="2000"/>
                                        <p:tgtEl>
                                          <p:spTgt spid="36352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grpId="0" nodeType="clickEffect">
                                  <p:stCondLst>
                                    <p:cond delay="0"/>
                                  </p:stCondLst>
                                  <p:childTnLst>
                                    <p:set>
                                      <p:cBhvr>
                                        <p:cTn id="20" dur="1" fill="hold">
                                          <p:stCondLst>
                                            <p:cond delay="0"/>
                                          </p:stCondLst>
                                        </p:cTn>
                                        <p:tgtEl>
                                          <p:spTgt spid="363523">
                                            <p:txEl>
                                              <p:pRg st="1" end="1"/>
                                            </p:txEl>
                                          </p:spTgt>
                                        </p:tgtEl>
                                        <p:attrNameLst>
                                          <p:attrName>style.visibility</p:attrName>
                                        </p:attrNameLst>
                                      </p:cBhvr>
                                      <p:to>
                                        <p:strVal val="visible"/>
                                      </p:to>
                                    </p:set>
                                    <p:animEffect transition="in" filter="wheel(1)">
                                      <p:cBhvr>
                                        <p:cTn id="21" dur="2000"/>
                                        <p:tgtEl>
                                          <p:spTgt spid="36352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grpId="0" nodeType="clickEffect">
                                  <p:stCondLst>
                                    <p:cond delay="0"/>
                                  </p:stCondLst>
                                  <p:childTnLst>
                                    <p:set>
                                      <p:cBhvr>
                                        <p:cTn id="25" dur="1" fill="hold">
                                          <p:stCondLst>
                                            <p:cond delay="0"/>
                                          </p:stCondLst>
                                        </p:cTn>
                                        <p:tgtEl>
                                          <p:spTgt spid="363523">
                                            <p:txEl>
                                              <p:pRg st="2" end="2"/>
                                            </p:txEl>
                                          </p:spTgt>
                                        </p:tgtEl>
                                        <p:attrNameLst>
                                          <p:attrName>style.visibility</p:attrName>
                                        </p:attrNameLst>
                                      </p:cBhvr>
                                      <p:to>
                                        <p:strVal val="visible"/>
                                      </p:to>
                                    </p:set>
                                    <p:animEffect transition="in" filter="wheel(1)">
                                      <p:cBhvr>
                                        <p:cTn id="26" dur="2000"/>
                                        <p:tgtEl>
                                          <p:spTgt spid="36352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1" presetClass="entr" presetSubtype="1" fill="hold" grpId="0" nodeType="clickEffect">
                                  <p:stCondLst>
                                    <p:cond delay="0"/>
                                  </p:stCondLst>
                                  <p:childTnLst>
                                    <p:set>
                                      <p:cBhvr>
                                        <p:cTn id="30" dur="1" fill="hold">
                                          <p:stCondLst>
                                            <p:cond delay="0"/>
                                          </p:stCondLst>
                                        </p:cTn>
                                        <p:tgtEl>
                                          <p:spTgt spid="363523">
                                            <p:txEl>
                                              <p:pRg st="3" end="3"/>
                                            </p:txEl>
                                          </p:spTgt>
                                        </p:tgtEl>
                                        <p:attrNameLst>
                                          <p:attrName>style.visibility</p:attrName>
                                        </p:attrNameLst>
                                      </p:cBhvr>
                                      <p:to>
                                        <p:strVal val="visible"/>
                                      </p:to>
                                    </p:set>
                                    <p:animEffect transition="in" filter="wheel(1)">
                                      <p:cBhvr>
                                        <p:cTn id="31" dur="2000"/>
                                        <p:tgtEl>
                                          <p:spTgt spid="3635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22" grpId="0" animBg="1"/>
      <p:bldP spid="363523" grpId="0" build="p"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Rectangle 2" descr="Papel seda azul"/>
          <p:cNvSpPr>
            <a:spLocks noGrp="1" noChangeArrowheads="1"/>
          </p:cNvSpPr>
          <p:nvPr>
            <p:ph type="title"/>
          </p:nvPr>
        </p:nvSpPr>
        <p:spPr>
          <a:xfrm>
            <a:off x="685800" y="106395"/>
            <a:ext cx="7772400" cy="1012578"/>
          </a:xfrm>
          <a:solidFill>
            <a:schemeClr val="accent2">
              <a:lumMod val="40000"/>
              <a:lumOff val="60000"/>
            </a:schemeClr>
          </a:solidFill>
          <a:ln w="76200" cap="flat">
            <a:solidFill>
              <a:srgbClr val="0000FF"/>
            </a:solidFill>
          </a:ln>
        </p:spPr>
        <p:txBody>
          <a:bodyPr/>
          <a:lstStyle/>
          <a:p>
            <a:pPr>
              <a:defRPr/>
            </a:pPr>
            <a:r>
              <a:rPr lang="es-DO" sz="3200" b="1" i="1" dirty="0">
                <a:solidFill>
                  <a:schemeClr val="accent2">
                    <a:lumMod val="75000"/>
                  </a:schemeClr>
                </a:solidFill>
                <a:effectLst>
                  <a:outerShdw blurRad="38100" dist="38100" dir="2700000" algn="tl">
                    <a:srgbClr val="000000"/>
                  </a:outerShdw>
                </a:effectLst>
                <a:latin typeface="Arial" charset="0"/>
              </a:rPr>
              <a:t>Estructura de un Nombre</a:t>
            </a:r>
            <a:br>
              <a:rPr lang="es-DO" sz="3200" b="1" i="1" dirty="0">
                <a:solidFill>
                  <a:schemeClr val="accent2">
                    <a:lumMod val="75000"/>
                  </a:schemeClr>
                </a:solidFill>
                <a:effectLst>
                  <a:outerShdw blurRad="38100" dist="38100" dir="2700000" algn="tl">
                    <a:srgbClr val="000000"/>
                  </a:outerShdw>
                </a:effectLst>
                <a:latin typeface="Arial" charset="0"/>
              </a:rPr>
            </a:br>
            <a:r>
              <a:rPr lang="es-DO" sz="3200" b="1" i="1" dirty="0">
                <a:solidFill>
                  <a:schemeClr val="accent2">
                    <a:lumMod val="75000"/>
                  </a:schemeClr>
                </a:solidFill>
                <a:effectLst>
                  <a:outerShdw blurRad="38100" dist="38100" dir="2700000" algn="tl">
                    <a:srgbClr val="000000"/>
                  </a:outerShdw>
                </a:effectLst>
                <a:latin typeface="Arial" charset="0"/>
              </a:rPr>
              <a:t>Sintaxis de Nombre de Dominio</a:t>
            </a:r>
          </a:p>
        </p:txBody>
      </p:sp>
      <p:sp>
        <p:nvSpPr>
          <p:cNvPr id="3" name="Marcador de contenido 2"/>
          <p:cNvSpPr>
            <a:spLocks noGrp="1"/>
          </p:cNvSpPr>
          <p:nvPr>
            <p:ph idx="1"/>
          </p:nvPr>
        </p:nvSpPr>
        <p:spPr>
          <a:xfrm>
            <a:off x="685800" y="1348230"/>
            <a:ext cx="7772400" cy="583704"/>
          </a:xfrm>
          <a:solidFill>
            <a:schemeClr val="accent2">
              <a:lumMod val="20000"/>
              <a:lumOff val="80000"/>
            </a:schemeClr>
          </a:solidFill>
          <a:ln w="76200" cap="flat">
            <a:solidFill>
              <a:srgbClr val="0000FF"/>
            </a:solidFill>
            <a:miter lim="800000"/>
            <a:headEnd/>
            <a:tailEnd/>
          </a:ln>
        </p:spPr>
        <p:txBody>
          <a:bodyPr vert="horz" wrap="square" lIns="91440" tIns="45720" rIns="91440" bIns="45720" numCol="1" anchor="ctr" anchorCtr="0" compatLnSpc="1">
            <a:prstTxWarp prst="textNoShape">
              <a:avLst/>
            </a:prstTxWarp>
          </a:bodyPr>
          <a:lstStyle/>
          <a:p>
            <a:pPr marL="0" indent="0" algn="ctr">
              <a:spcBef>
                <a:spcPct val="0"/>
              </a:spcBef>
              <a:buNone/>
            </a:pPr>
            <a:r>
              <a:rPr lang="es-ES" b="1" i="1" dirty="0">
                <a:solidFill>
                  <a:schemeClr val="accent2">
                    <a:lumMod val="75000"/>
                  </a:schemeClr>
                </a:solidFill>
                <a:effectLst>
                  <a:outerShdw blurRad="38100" dist="38100" dir="2700000" algn="tl">
                    <a:srgbClr val="000000"/>
                  </a:outerShdw>
                </a:effectLst>
                <a:latin typeface="Arial" charset="0"/>
                <a:ea typeface="+mj-ea"/>
                <a:cs typeface="+mj-cs"/>
              </a:rPr>
              <a:t>Caracteres Permitidos</a:t>
            </a:r>
          </a:p>
        </p:txBody>
      </p:sp>
      <p:sp>
        <p:nvSpPr>
          <p:cNvPr id="4" name="3 Marcador de fecha"/>
          <p:cNvSpPr>
            <a:spLocks noGrp="1"/>
          </p:cNvSpPr>
          <p:nvPr>
            <p:ph type="dt" sz="half" idx="10"/>
          </p:nvPr>
        </p:nvSpPr>
        <p:spPr/>
        <p:txBody>
          <a:bodyPr/>
          <a:lstStyle/>
          <a:p>
            <a:pPr>
              <a:defRPr/>
            </a:pPr>
            <a:fld id="{C74CD78E-7CC8-482C-9AED-140B803BC9F7}" type="datetime1">
              <a:rPr lang="es-ES"/>
              <a:pPr>
                <a:defRPr/>
              </a:pPr>
              <a:t>18/05/2022</a:t>
            </a:fld>
            <a:endParaRPr lang="en-US"/>
          </a:p>
        </p:txBody>
      </p:sp>
      <p:sp>
        <p:nvSpPr>
          <p:cNvPr id="6" name="5 Marcador de número de diapositiva"/>
          <p:cNvSpPr>
            <a:spLocks noGrp="1"/>
          </p:cNvSpPr>
          <p:nvPr>
            <p:ph type="sldNum" sz="quarter" idx="12"/>
          </p:nvPr>
        </p:nvSpPr>
        <p:spPr/>
        <p:txBody>
          <a:bodyPr/>
          <a:lstStyle/>
          <a:p>
            <a:pPr>
              <a:defRPr/>
            </a:pPr>
            <a:fld id="{8A24332E-386D-4447-B288-CDB9775E3978}" type="slidenum">
              <a:rPr lang="en-US"/>
              <a:pPr>
                <a:defRPr/>
              </a:pPr>
              <a:t>21</a:t>
            </a:fld>
            <a:endParaRPr lang="en-US"/>
          </a:p>
        </p:txBody>
      </p:sp>
      <p:pic>
        <p:nvPicPr>
          <p:cNvPr id="2" name="Imagen 1"/>
          <p:cNvPicPr>
            <a:picLocks noChangeAspect="1"/>
          </p:cNvPicPr>
          <p:nvPr/>
        </p:nvPicPr>
        <p:blipFill>
          <a:blip r:embed="rId3"/>
          <a:stretch>
            <a:fillRect/>
          </a:stretch>
        </p:blipFill>
        <p:spPr>
          <a:xfrm>
            <a:off x="215516" y="2100966"/>
            <a:ext cx="8712968" cy="1114425"/>
          </a:xfrm>
          <a:prstGeom prst="rect">
            <a:avLst/>
          </a:prstGeom>
          <a:solidFill>
            <a:schemeClr val="accent2">
              <a:lumMod val="40000"/>
              <a:lumOff val="60000"/>
            </a:schemeClr>
          </a:solidFill>
          <a:ln w="76200" cap="flat">
            <a:solidFill>
              <a:srgbClr val="0000FF"/>
            </a:solidFill>
            <a:miter lim="800000"/>
            <a:headEnd/>
            <a:tailEnd/>
          </a:ln>
        </p:spPr>
      </p:pic>
      <p:sp>
        <p:nvSpPr>
          <p:cNvPr id="7" name="Marcador de contenido 2"/>
          <p:cNvSpPr txBox="1">
            <a:spLocks/>
          </p:cNvSpPr>
          <p:nvPr/>
        </p:nvSpPr>
        <p:spPr bwMode="auto">
          <a:xfrm>
            <a:off x="685800" y="3369735"/>
            <a:ext cx="7772400" cy="583704"/>
          </a:xfrm>
          <a:prstGeom prst="rect">
            <a:avLst/>
          </a:prstGeom>
          <a:solidFill>
            <a:schemeClr val="accent2">
              <a:lumMod val="20000"/>
              <a:lumOff val="80000"/>
            </a:schemeClr>
          </a:solidFill>
          <a:ln w="76200" cap="flat">
            <a:solidFill>
              <a:srgbClr val="0000FF"/>
            </a:solidFill>
            <a:miter lim="800000"/>
            <a:headEnd/>
            <a:tailEnd/>
          </a:ln>
        </p:spPr>
        <p:txBody>
          <a:bodyPr vert="horz" wrap="square" lIns="91440" tIns="45720" rIns="91440" bIns="45720" numCol="1" anchor="ctr" anchorCtr="0" compatLnSpc="1">
            <a:prstTxWarp prst="textNoShape">
              <a:avLst/>
            </a:prstTxWarp>
          </a:bodyPr>
          <a:lstStyle>
            <a:lvl1pPr marL="0" indent="0" algn="ctr">
              <a:buNone/>
              <a:defRPr sz="3200" b="1" i="1">
                <a:solidFill>
                  <a:schemeClr val="accent2">
                    <a:lumMod val="75000"/>
                  </a:schemeClr>
                </a:solidFill>
                <a:effectLst>
                  <a:outerShdw blurRad="38100" dist="38100" dir="2700000" algn="tl">
                    <a:srgbClr val="000000"/>
                  </a:outerShdw>
                </a:effectLst>
                <a:ea typeface="+mj-ea"/>
                <a:cs typeface="+mj-cs"/>
              </a:defRPr>
            </a:lvl1pPr>
            <a:lvl2pPr marL="742950" indent="-285750">
              <a:spcBef>
                <a:spcPct val="20000"/>
              </a:spcBef>
              <a:buChar char="–"/>
              <a:defRPr sz="2800">
                <a:solidFill>
                  <a:schemeClr val="tx1"/>
                </a:solidFill>
                <a:latin typeface="+mn-lt"/>
              </a:defRPr>
            </a:lvl2pPr>
            <a:lvl3pPr marL="1143000" indent="-228600">
              <a:spcBef>
                <a:spcPct val="20000"/>
              </a:spcBef>
              <a:buChar char="•"/>
              <a:defRPr sz="2400">
                <a:solidFill>
                  <a:schemeClr val="tx1"/>
                </a:solidFill>
                <a:latin typeface="+mn-lt"/>
              </a:defRPr>
            </a:lvl3pPr>
            <a:lvl4pPr marL="1600200" indent="-228600">
              <a:spcBef>
                <a:spcPct val="20000"/>
              </a:spcBef>
              <a:buChar char="–"/>
              <a:defRPr sz="2000">
                <a:solidFill>
                  <a:schemeClr val="tx1"/>
                </a:solidFill>
                <a:latin typeface="+mn-lt"/>
              </a:defRPr>
            </a:lvl4pPr>
            <a:lvl5pPr marL="2057400" indent="-228600">
              <a:spcBef>
                <a:spcPct val="20000"/>
              </a:spcBef>
              <a:buChar char="»"/>
              <a:defRPr sz="2000">
                <a:solidFill>
                  <a:schemeClr val="tx1"/>
                </a:solidFill>
                <a:latin typeface="+mn-lt"/>
              </a:defRPr>
            </a:lvl5pPr>
            <a:lvl6pPr marL="2514600" indent="-228600" eaLnBrk="0" fontAlgn="base" hangingPunct="0">
              <a:spcBef>
                <a:spcPct val="20000"/>
              </a:spcBef>
              <a:spcAft>
                <a:spcPct val="0"/>
              </a:spcAft>
              <a:buChar char="»"/>
              <a:defRPr sz="2000">
                <a:solidFill>
                  <a:schemeClr val="tx1"/>
                </a:solidFill>
                <a:latin typeface="+mn-lt"/>
              </a:defRPr>
            </a:lvl6pPr>
            <a:lvl7pPr marL="2971800" indent="-228600" eaLnBrk="0" fontAlgn="base" hangingPunct="0">
              <a:spcBef>
                <a:spcPct val="20000"/>
              </a:spcBef>
              <a:spcAft>
                <a:spcPct val="0"/>
              </a:spcAft>
              <a:buChar char="»"/>
              <a:defRPr sz="2000">
                <a:solidFill>
                  <a:schemeClr val="tx1"/>
                </a:solidFill>
                <a:latin typeface="+mn-lt"/>
              </a:defRPr>
            </a:lvl7pPr>
            <a:lvl8pPr marL="3429000" indent="-228600" eaLnBrk="0" fontAlgn="base" hangingPunct="0">
              <a:spcBef>
                <a:spcPct val="20000"/>
              </a:spcBef>
              <a:spcAft>
                <a:spcPct val="0"/>
              </a:spcAft>
              <a:buChar char="»"/>
              <a:defRPr sz="2000">
                <a:solidFill>
                  <a:schemeClr val="tx1"/>
                </a:solidFill>
                <a:latin typeface="+mn-lt"/>
              </a:defRPr>
            </a:lvl8pPr>
            <a:lvl9pPr marL="3886200" indent="-228600" eaLnBrk="0" fontAlgn="base" hangingPunct="0">
              <a:spcBef>
                <a:spcPct val="20000"/>
              </a:spcBef>
              <a:spcAft>
                <a:spcPct val="0"/>
              </a:spcAft>
              <a:buChar char="»"/>
              <a:defRPr sz="2000">
                <a:solidFill>
                  <a:schemeClr val="tx1"/>
                </a:solidFill>
                <a:latin typeface="+mn-lt"/>
              </a:defRPr>
            </a:lvl9pPr>
          </a:lstStyle>
          <a:p>
            <a:r>
              <a:rPr lang="es-ES" dirty="0"/>
              <a:t>Longitud máxima : 19 caracteres</a:t>
            </a:r>
          </a:p>
        </p:txBody>
      </p:sp>
      <p:pic>
        <p:nvPicPr>
          <p:cNvPr id="5" name="Imagen 4"/>
          <p:cNvPicPr>
            <a:picLocks noChangeAspect="1"/>
          </p:cNvPicPr>
          <p:nvPr/>
        </p:nvPicPr>
        <p:blipFill>
          <a:blip r:embed="rId4"/>
          <a:stretch>
            <a:fillRect/>
          </a:stretch>
        </p:blipFill>
        <p:spPr>
          <a:xfrm>
            <a:off x="0" y="4107783"/>
            <a:ext cx="9144000" cy="1815463"/>
          </a:xfrm>
          <a:prstGeom prst="rect">
            <a:avLst/>
          </a:prstGeom>
          <a:solidFill>
            <a:schemeClr val="accent2">
              <a:lumMod val="20000"/>
              <a:lumOff val="80000"/>
            </a:schemeClr>
          </a:solidFill>
          <a:ln w="76200" cap="flat">
            <a:solidFill>
              <a:srgbClr val="0000FF"/>
            </a:solidFill>
            <a:miter lim="800000"/>
            <a:headEnd/>
            <a:tailEnd/>
          </a:ln>
        </p:spPr>
      </p:pic>
      <p:sp>
        <p:nvSpPr>
          <p:cNvPr id="9" name="Marcador de contenido 2"/>
          <p:cNvSpPr txBox="1">
            <a:spLocks/>
          </p:cNvSpPr>
          <p:nvPr/>
        </p:nvSpPr>
        <p:spPr bwMode="auto">
          <a:xfrm>
            <a:off x="359532" y="6152503"/>
            <a:ext cx="8568952" cy="648993"/>
          </a:xfrm>
          <a:prstGeom prst="rect">
            <a:avLst/>
          </a:prstGeom>
          <a:solidFill>
            <a:schemeClr val="accent2">
              <a:lumMod val="20000"/>
              <a:lumOff val="80000"/>
            </a:schemeClr>
          </a:solidFill>
          <a:ln w="76200" cap="flat">
            <a:solidFill>
              <a:srgbClr val="0000FF"/>
            </a:solidFill>
            <a:miter lim="800000"/>
            <a:headEnd/>
            <a:tailEnd/>
          </a:ln>
        </p:spPr>
        <p:txBody>
          <a:bodyPr vert="horz" wrap="square" lIns="91440" tIns="45720" rIns="91440" bIns="45720" numCol="1" anchor="ctr" anchorCtr="0" compatLnSpc="1">
            <a:prstTxWarp prst="textNoShape">
              <a:avLst/>
            </a:prstTxWarp>
          </a:bodyPr>
          <a:lstStyle>
            <a:lvl1pPr marL="0" indent="0" algn="ctr">
              <a:buNone/>
              <a:defRPr sz="3200" b="1" i="1">
                <a:solidFill>
                  <a:schemeClr val="accent2">
                    <a:lumMod val="75000"/>
                  </a:schemeClr>
                </a:solidFill>
                <a:effectLst>
                  <a:outerShdw blurRad="38100" dist="38100" dir="2700000" algn="tl">
                    <a:srgbClr val="000000"/>
                  </a:outerShdw>
                </a:effectLst>
                <a:ea typeface="+mj-ea"/>
                <a:cs typeface="+mj-cs"/>
              </a:defRPr>
            </a:lvl1pPr>
            <a:lvl2pPr marL="742950" indent="-285750">
              <a:spcBef>
                <a:spcPct val="20000"/>
              </a:spcBef>
              <a:buChar char="–"/>
              <a:defRPr sz="2800">
                <a:solidFill>
                  <a:schemeClr val="tx1"/>
                </a:solidFill>
                <a:latin typeface="+mn-lt"/>
              </a:defRPr>
            </a:lvl2pPr>
            <a:lvl3pPr marL="1143000" indent="-228600">
              <a:spcBef>
                <a:spcPct val="20000"/>
              </a:spcBef>
              <a:buChar char="•"/>
              <a:defRPr sz="2400">
                <a:solidFill>
                  <a:schemeClr val="tx1"/>
                </a:solidFill>
                <a:latin typeface="+mn-lt"/>
              </a:defRPr>
            </a:lvl3pPr>
            <a:lvl4pPr marL="1600200" indent="-228600">
              <a:spcBef>
                <a:spcPct val="20000"/>
              </a:spcBef>
              <a:buChar char="–"/>
              <a:defRPr sz="2000">
                <a:solidFill>
                  <a:schemeClr val="tx1"/>
                </a:solidFill>
                <a:latin typeface="+mn-lt"/>
              </a:defRPr>
            </a:lvl4pPr>
            <a:lvl5pPr marL="2057400" indent="-228600">
              <a:spcBef>
                <a:spcPct val="20000"/>
              </a:spcBef>
              <a:buChar char="»"/>
              <a:defRPr sz="2000">
                <a:solidFill>
                  <a:schemeClr val="tx1"/>
                </a:solidFill>
                <a:latin typeface="+mn-lt"/>
              </a:defRPr>
            </a:lvl5pPr>
            <a:lvl6pPr marL="2514600" indent="-228600" eaLnBrk="0" fontAlgn="base" hangingPunct="0">
              <a:spcBef>
                <a:spcPct val="20000"/>
              </a:spcBef>
              <a:spcAft>
                <a:spcPct val="0"/>
              </a:spcAft>
              <a:buChar char="»"/>
              <a:defRPr sz="2000">
                <a:solidFill>
                  <a:schemeClr val="tx1"/>
                </a:solidFill>
                <a:latin typeface="+mn-lt"/>
              </a:defRPr>
            </a:lvl6pPr>
            <a:lvl7pPr marL="2971800" indent="-228600" eaLnBrk="0" fontAlgn="base" hangingPunct="0">
              <a:spcBef>
                <a:spcPct val="20000"/>
              </a:spcBef>
              <a:spcAft>
                <a:spcPct val="0"/>
              </a:spcAft>
              <a:buChar char="»"/>
              <a:defRPr sz="2000">
                <a:solidFill>
                  <a:schemeClr val="tx1"/>
                </a:solidFill>
                <a:latin typeface="+mn-lt"/>
              </a:defRPr>
            </a:lvl7pPr>
            <a:lvl8pPr marL="3429000" indent="-228600" eaLnBrk="0" fontAlgn="base" hangingPunct="0">
              <a:spcBef>
                <a:spcPct val="20000"/>
              </a:spcBef>
              <a:spcAft>
                <a:spcPct val="0"/>
              </a:spcAft>
              <a:buChar char="»"/>
              <a:defRPr sz="2000">
                <a:solidFill>
                  <a:schemeClr val="tx1"/>
                </a:solidFill>
                <a:latin typeface="+mn-lt"/>
              </a:defRPr>
            </a:lvl8pPr>
            <a:lvl9pPr marL="3886200" indent="-228600" eaLnBrk="0" fontAlgn="base" hangingPunct="0">
              <a:spcBef>
                <a:spcPct val="20000"/>
              </a:spcBef>
              <a:spcAft>
                <a:spcPct val="0"/>
              </a:spcAft>
              <a:buChar char="»"/>
              <a:defRPr sz="2000">
                <a:solidFill>
                  <a:schemeClr val="tx1"/>
                </a:solidFill>
                <a:latin typeface="+mn-lt"/>
              </a:defRPr>
            </a:lvl9pPr>
          </a:lstStyle>
          <a:p>
            <a:r>
              <a:rPr lang="es-ES" dirty="0"/>
              <a:t>nombre-dominio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2610"/>
                                        </p:tgtEl>
                                        <p:attrNameLst>
                                          <p:attrName>style.visibility</p:attrName>
                                        </p:attrNameLst>
                                      </p:cBhvr>
                                      <p:to>
                                        <p:strVal val="visible"/>
                                      </p:to>
                                    </p:set>
                                    <p:animEffect transition="in" filter="fade">
                                      <p:cBhvr>
                                        <p:cTn id="7" dur="500"/>
                                        <p:tgtEl>
                                          <p:spTgt spid="452610"/>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1" nodeType="clickEffect">
                                  <p:stCondLst>
                                    <p:cond delay="0"/>
                                  </p:stCondLst>
                                  <p:childTnLst>
                                    <p:set>
                                      <p:cBhvr>
                                        <p:cTn id="11" dur="1" fill="hold">
                                          <p:stCondLst>
                                            <p:cond delay="0"/>
                                          </p:stCondLst>
                                        </p:cTn>
                                        <p:tgtEl>
                                          <p:spTgt spid="452610"/>
                                        </p:tgtEl>
                                        <p:attrNameLst>
                                          <p:attrName>style.visibility</p:attrName>
                                        </p:attrNameLst>
                                      </p:cBhvr>
                                      <p:to>
                                        <p:strVal val="visible"/>
                                      </p:to>
                                    </p:set>
                                    <p:anim calcmode="lin" valueType="num">
                                      <p:cBhvr>
                                        <p:cTn id="12" dur="1000" fill="hold"/>
                                        <p:tgtEl>
                                          <p:spTgt spid="452610"/>
                                        </p:tgtEl>
                                        <p:attrNameLst>
                                          <p:attrName>ppt_w</p:attrName>
                                        </p:attrNameLst>
                                      </p:cBhvr>
                                      <p:tavLst>
                                        <p:tav tm="0">
                                          <p:val>
                                            <p:fltVal val="0"/>
                                          </p:val>
                                        </p:tav>
                                        <p:tav tm="100000">
                                          <p:val>
                                            <p:strVal val="#ppt_w"/>
                                          </p:val>
                                        </p:tav>
                                      </p:tavLst>
                                    </p:anim>
                                    <p:anim calcmode="lin" valueType="num">
                                      <p:cBhvr>
                                        <p:cTn id="13" dur="1000" fill="hold"/>
                                        <p:tgtEl>
                                          <p:spTgt spid="452610"/>
                                        </p:tgtEl>
                                        <p:attrNameLst>
                                          <p:attrName>ppt_h</p:attrName>
                                        </p:attrNameLst>
                                      </p:cBhvr>
                                      <p:tavLst>
                                        <p:tav tm="0">
                                          <p:val>
                                            <p:fltVal val="0"/>
                                          </p:val>
                                        </p:tav>
                                        <p:tav tm="100000">
                                          <p:val>
                                            <p:strVal val="#ppt_h"/>
                                          </p:val>
                                        </p:tav>
                                      </p:tavLst>
                                    </p:anim>
                                    <p:anim calcmode="lin" valueType="num">
                                      <p:cBhvr>
                                        <p:cTn id="14" dur="1000" fill="hold"/>
                                        <p:tgtEl>
                                          <p:spTgt spid="452610"/>
                                        </p:tgtEl>
                                        <p:attrNameLst>
                                          <p:attrName>style.rotation</p:attrName>
                                        </p:attrNameLst>
                                      </p:cBhvr>
                                      <p:tavLst>
                                        <p:tav tm="0">
                                          <p:val>
                                            <p:fltVal val="90"/>
                                          </p:val>
                                        </p:tav>
                                        <p:tav tm="100000">
                                          <p:val>
                                            <p:fltVal val="0"/>
                                          </p:val>
                                        </p:tav>
                                      </p:tavLst>
                                    </p:anim>
                                    <p:animEffect transition="in" filter="fade">
                                      <p:cBhvr>
                                        <p:cTn id="15" dur="1000"/>
                                        <p:tgtEl>
                                          <p:spTgt spid="452610"/>
                                        </p:tgtEl>
                                      </p:cBhvr>
                                    </p:animEffect>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grpId="0" nodeType="clickEffect">
                                  <p:stCondLst>
                                    <p:cond delay="0"/>
                                  </p:stCondLst>
                                  <p:childTnLst>
                                    <p:set>
                                      <p:cBhvr>
                                        <p:cTn id="19" dur="1" fill="hold">
                                          <p:stCondLst>
                                            <p:cond delay="0"/>
                                          </p:stCondLst>
                                        </p:cTn>
                                        <p:tgtEl>
                                          <p:spTgt spid="3">
                                            <p:bg/>
                                          </p:spTgt>
                                        </p:tgtEl>
                                        <p:attrNameLst>
                                          <p:attrName>style.visibility</p:attrName>
                                        </p:attrNameLst>
                                      </p:cBhvr>
                                      <p:to>
                                        <p:strVal val="visible"/>
                                      </p:to>
                                    </p:set>
                                    <p:anim calcmode="lin" valueType="num">
                                      <p:cBhvr>
                                        <p:cTn id="20" dur="1000" fill="hold"/>
                                        <p:tgtEl>
                                          <p:spTgt spid="3">
                                            <p:bg/>
                                          </p:spTgt>
                                        </p:tgtEl>
                                        <p:attrNameLst>
                                          <p:attrName>ppt_w</p:attrName>
                                        </p:attrNameLst>
                                      </p:cBhvr>
                                      <p:tavLst>
                                        <p:tav tm="0">
                                          <p:val>
                                            <p:fltVal val="0"/>
                                          </p:val>
                                        </p:tav>
                                        <p:tav tm="100000">
                                          <p:val>
                                            <p:strVal val="#ppt_w"/>
                                          </p:val>
                                        </p:tav>
                                      </p:tavLst>
                                    </p:anim>
                                    <p:anim calcmode="lin" valueType="num">
                                      <p:cBhvr>
                                        <p:cTn id="21" dur="1000" fill="hold"/>
                                        <p:tgtEl>
                                          <p:spTgt spid="3">
                                            <p:bg/>
                                          </p:spTgt>
                                        </p:tgtEl>
                                        <p:attrNameLst>
                                          <p:attrName>ppt_h</p:attrName>
                                        </p:attrNameLst>
                                      </p:cBhvr>
                                      <p:tavLst>
                                        <p:tav tm="0">
                                          <p:val>
                                            <p:fltVal val="0"/>
                                          </p:val>
                                        </p:tav>
                                        <p:tav tm="100000">
                                          <p:val>
                                            <p:strVal val="#ppt_h"/>
                                          </p:val>
                                        </p:tav>
                                      </p:tavLst>
                                    </p:anim>
                                    <p:anim calcmode="lin" valueType="num">
                                      <p:cBhvr>
                                        <p:cTn id="22" dur="1000" fill="hold"/>
                                        <p:tgtEl>
                                          <p:spTgt spid="3">
                                            <p:bg/>
                                          </p:spTgt>
                                        </p:tgtEl>
                                        <p:attrNameLst>
                                          <p:attrName>style.rotation</p:attrName>
                                        </p:attrNameLst>
                                      </p:cBhvr>
                                      <p:tavLst>
                                        <p:tav tm="0">
                                          <p:val>
                                            <p:fltVal val="90"/>
                                          </p:val>
                                        </p:tav>
                                        <p:tav tm="100000">
                                          <p:val>
                                            <p:fltVal val="0"/>
                                          </p:val>
                                        </p:tav>
                                      </p:tavLst>
                                    </p:anim>
                                    <p:animEffect transition="in" filter="fade">
                                      <p:cBhvr>
                                        <p:cTn id="23" dur="1000"/>
                                        <p:tgtEl>
                                          <p:spTgt spid="3">
                                            <p:bg/>
                                          </p:spTgt>
                                        </p:tgtEl>
                                      </p:cBhvr>
                                    </p:animEffect>
                                  </p:childTnLst>
                                </p:cTn>
                              </p:par>
                            </p:childTnLst>
                          </p:cTn>
                        </p:par>
                      </p:childTnLst>
                    </p:cTn>
                  </p:par>
                  <p:par>
                    <p:cTn id="24" fill="hold">
                      <p:stCondLst>
                        <p:cond delay="indefinite"/>
                      </p:stCondLst>
                      <p:childTnLst>
                        <p:par>
                          <p:cTn id="25" fill="hold">
                            <p:stCondLst>
                              <p:cond delay="0"/>
                            </p:stCondLst>
                            <p:childTnLst>
                              <p:par>
                                <p:cTn id="26" presetID="31" presetClass="entr" presetSubtype="0" fill="hold" grpId="0" nodeType="clickEffect">
                                  <p:stCondLst>
                                    <p:cond delay="0"/>
                                  </p:stCondLst>
                                  <p:childTnLst>
                                    <p:set>
                                      <p:cBhvr>
                                        <p:cTn id="27" dur="1" fill="hold">
                                          <p:stCondLst>
                                            <p:cond delay="0"/>
                                          </p:stCondLst>
                                        </p:cTn>
                                        <p:tgtEl>
                                          <p:spTgt spid="3">
                                            <p:txEl>
                                              <p:pRg st="0" end="0"/>
                                            </p:txEl>
                                          </p:spTgt>
                                        </p:tgtEl>
                                        <p:attrNameLst>
                                          <p:attrName>style.visibility</p:attrName>
                                        </p:attrNameLst>
                                      </p:cBhvr>
                                      <p:to>
                                        <p:strVal val="visible"/>
                                      </p:to>
                                    </p:set>
                                    <p:anim calcmode="lin" valueType="num">
                                      <p:cBhvr>
                                        <p:cTn id="28"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29"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30"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31" dur="1000"/>
                                        <p:tgtEl>
                                          <p:spTgt spid="3">
                                            <p:txEl>
                                              <p:pRg st="0" end="0"/>
                                            </p:txEl>
                                          </p:spTgt>
                                        </p:tgtEl>
                                      </p:cBhvr>
                                    </p:animEffect>
                                  </p:childTnLst>
                                </p:cTn>
                              </p:par>
                              <p:par>
                                <p:cTn id="32" presetID="14" presetClass="entr" presetSubtype="10" fill="hold" nodeType="with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randombar(horizontal)">
                                      <p:cBhvr>
                                        <p:cTn id="34" dur="500"/>
                                        <p:tgtEl>
                                          <p:spTgt spid="2"/>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randombar(horizontal)">
                                      <p:cBhvr>
                                        <p:cTn id="39" dur="500"/>
                                        <p:tgtEl>
                                          <p:spTgt spid="7"/>
                                        </p:tgtEl>
                                      </p:cBhvr>
                                    </p:animEffect>
                                  </p:childTnLst>
                                </p:cTn>
                              </p:par>
                            </p:childTnLst>
                          </p:cTn>
                        </p:par>
                      </p:childTnLst>
                    </p:cTn>
                  </p:par>
                  <p:par>
                    <p:cTn id="40" fill="hold">
                      <p:stCondLst>
                        <p:cond delay="indefinite"/>
                      </p:stCondLst>
                      <p:childTnLst>
                        <p:par>
                          <p:cTn id="41" fill="hold">
                            <p:stCondLst>
                              <p:cond delay="0"/>
                            </p:stCondLst>
                            <p:childTnLst>
                              <p:par>
                                <p:cTn id="42" presetID="26" presetClass="entr" presetSubtype="0" fill="hold" nodeType="click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wipe(down)">
                                      <p:cBhvr>
                                        <p:cTn id="44" dur="580">
                                          <p:stCondLst>
                                            <p:cond delay="0"/>
                                          </p:stCondLst>
                                        </p:cTn>
                                        <p:tgtEl>
                                          <p:spTgt spid="5"/>
                                        </p:tgtEl>
                                      </p:cBhvr>
                                    </p:animEffect>
                                    <p:anim calcmode="lin" valueType="num">
                                      <p:cBhvr>
                                        <p:cTn id="45"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46"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47"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48"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49"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50" dur="26">
                                          <p:stCondLst>
                                            <p:cond delay="650"/>
                                          </p:stCondLst>
                                        </p:cTn>
                                        <p:tgtEl>
                                          <p:spTgt spid="5"/>
                                        </p:tgtEl>
                                      </p:cBhvr>
                                      <p:to x="100000" y="60000"/>
                                    </p:animScale>
                                    <p:animScale>
                                      <p:cBhvr>
                                        <p:cTn id="51" dur="166" decel="50000">
                                          <p:stCondLst>
                                            <p:cond delay="676"/>
                                          </p:stCondLst>
                                        </p:cTn>
                                        <p:tgtEl>
                                          <p:spTgt spid="5"/>
                                        </p:tgtEl>
                                      </p:cBhvr>
                                      <p:to x="100000" y="100000"/>
                                    </p:animScale>
                                    <p:animScale>
                                      <p:cBhvr>
                                        <p:cTn id="52" dur="26">
                                          <p:stCondLst>
                                            <p:cond delay="1312"/>
                                          </p:stCondLst>
                                        </p:cTn>
                                        <p:tgtEl>
                                          <p:spTgt spid="5"/>
                                        </p:tgtEl>
                                      </p:cBhvr>
                                      <p:to x="100000" y="80000"/>
                                    </p:animScale>
                                    <p:animScale>
                                      <p:cBhvr>
                                        <p:cTn id="53" dur="166" decel="50000">
                                          <p:stCondLst>
                                            <p:cond delay="1338"/>
                                          </p:stCondLst>
                                        </p:cTn>
                                        <p:tgtEl>
                                          <p:spTgt spid="5"/>
                                        </p:tgtEl>
                                      </p:cBhvr>
                                      <p:to x="100000" y="100000"/>
                                    </p:animScale>
                                    <p:animScale>
                                      <p:cBhvr>
                                        <p:cTn id="54" dur="26">
                                          <p:stCondLst>
                                            <p:cond delay="1642"/>
                                          </p:stCondLst>
                                        </p:cTn>
                                        <p:tgtEl>
                                          <p:spTgt spid="5"/>
                                        </p:tgtEl>
                                      </p:cBhvr>
                                      <p:to x="100000" y="90000"/>
                                    </p:animScale>
                                    <p:animScale>
                                      <p:cBhvr>
                                        <p:cTn id="55" dur="166" decel="50000">
                                          <p:stCondLst>
                                            <p:cond delay="1668"/>
                                          </p:stCondLst>
                                        </p:cTn>
                                        <p:tgtEl>
                                          <p:spTgt spid="5"/>
                                        </p:tgtEl>
                                      </p:cBhvr>
                                      <p:to x="100000" y="100000"/>
                                    </p:animScale>
                                    <p:animScale>
                                      <p:cBhvr>
                                        <p:cTn id="56" dur="26">
                                          <p:stCondLst>
                                            <p:cond delay="1808"/>
                                          </p:stCondLst>
                                        </p:cTn>
                                        <p:tgtEl>
                                          <p:spTgt spid="5"/>
                                        </p:tgtEl>
                                      </p:cBhvr>
                                      <p:to x="100000" y="95000"/>
                                    </p:animScale>
                                    <p:animScale>
                                      <p:cBhvr>
                                        <p:cTn id="57" dur="166" decel="50000">
                                          <p:stCondLst>
                                            <p:cond delay="1834"/>
                                          </p:stCondLst>
                                        </p:cTn>
                                        <p:tgtEl>
                                          <p:spTgt spid="5"/>
                                        </p:tgtEl>
                                      </p:cBhvr>
                                      <p:to x="100000" y="100000"/>
                                    </p:animScale>
                                  </p:childTnLst>
                                </p:cTn>
                              </p:par>
                            </p:childTnLst>
                          </p:cTn>
                        </p:par>
                      </p:childTnLst>
                    </p:cTn>
                  </p:par>
                  <p:par>
                    <p:cTn id="58" fill="hold">
                      <p:stCondLst>
                        <p:cond delay="indefinite"/>
                      </p:stCondLst>
                      <p:childTnLst>
                        <p:par>
                          <p:cTn id="59" fill="hold">
                            <p:stCondLst>
                              <p:cond delay="0"/>
                            </p:stCondLst>
                            <p:childTnLst>
                              <p:par>
                                <p:cTn id="60" presetID="31" presetClass="entr" presetSubtype="0" fill="hold" grpId="0" nodeType="clickEffect">
                                  <p:stCondLst>
                                    <p:cond delay="0"/>
                                  </p:stCondLst>
                                  <p:childTnLst>
                                    <p:set>
                                      <p:cBhvr>
                                        <p:cTn id="61" dur="1" fill="hold">
                                          <p:stCondLst>
                                            <p:cond delay="0"/>
                                          </p:stCondLst>
                                        </p:cTn>
                                        <p:tgtEl>
                                          <p:spTgt spid="9"/>
                                        </p:tgtEl>
                                        <p:attrNameLst>
                                          <p:attrName>style.visibility</p:attrName>
                                        </p:attrNameLst>
                                      </p:cBhvr>
                                      <p:to>
                                        <p:strVal val="visible"/>
                                      </p:to>
                                    </p:set>
                                    <p:anim calcmode="lin" valueType="num">
                                      <p:cBhvr>
                                        <p:cTn id="62" dur="1000" fill="hold"/>
                                        <p:tgtEl>
                                          <p:spTgt spid="9"/>
                                        </p:tgtEl>
                                        <p:attrNameLst>
                                          <p:attrName>ppt_w</p:attrName>
                                        </p:attrNameLst>
                                      </p:cBhvr>
                                      <p:tavLst>
                                        <p:tav tm="0">
                                          <p:val>
                                            <p:fltVal val="0"/>
                                          </p:val>
                                        </p:tav>
                                        <p:tav tm="100000">
                                          <p:val>
                                            <p:strVal val="#ppt_w"/>
                                          </p:val>
                                        </p:tav>
                                      </p:tavLst>
                                    </p:anim>
                                    <p:anim calcmode="lin" valueType="num">
                                      <p:cBhvr>
                                        <p:cTn id="63" dur="1000" fill="hold"/>
                                        <p:tgtEl>
                                          <p:spTgt spid="9"/>
                                        </p:tgtEl>
                                        <p:attrNameLst>
                                          <p:attrName>ppt_h</p:attrName>
                                        </p:attrNameLst>
                                      </p:cBhvr>
                                      <p:tavLst>
                                        <p:tav tm="0">
                                          <p:val>
                                            <p:fltVal val="0"/>
                                          </p:val>
                                        </p:tav>
                                        <p:tav tm="100000">
                                          <p:val>
                                            <p:strVal val="#ppt_h"/>
                                          </p:val>
                                        </p:tav>
                                      </p:tavLst>
                                    </p:anim>
                                    <p:anim calcmode="lin" valueType="num">
                                      <p:cBhvr>
                                        <p:cTn id="64" dur="1000" fill="hold"/>
                                        <p:tgtEl>
                                          <p:spTgt spid="9"/>
                                        </p:tgtEl>
                                        <p:attrNameLst>
                                          <p:attrName>style.rotation</p:attrName>
                                        </p:attrNameLst>
                                      </p:cBhvr>
                                      <p:tavLst>
                                        <p:tav tm="0">
                                          <p:val>
                                            <p:fltVal val="90"/>
                                          </p:val>
                                        </p:tav>
                                        <p:tav tm="100000">
                                          <p:val>
                                            <p:fltVal val="0"/>
                                          </p:val>
                                        </p:tav>
                                      </p:tavLst>
                                    </p:anim>
                                    <p:animEffect transition="in" filter="fade">
                                      <p:cBhvr>
                                        <p:cTn id="6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2610" grpId="0" animBg="1"/>
      <p:bldP spid="452610" grpId="1" animBg="1"/>
      <p:bldP spid="3" grpId="0" uiExpand="1" build="p" animBg="1"/>
      <p:bldP spid="7" grpId="0" animBg="1"/>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C74CD78E-7CC8-482C-9AED-140B803BC9F7}" type="datetime1">
              <a:rPr lang="es-ES"/>
              <a:pPr>
                <a:defRPr/>
              </a:pPr>
              <a:t>18/05/2022</a:t>
            </a:fld>
            <a:endParaRPr lang="en-US"/>
          </a:p>
        </p:txBody>
      </p:sp>
      <p:sp>
        <p:nvSpPr>
          <p:cNvPr id="6" name="5 Marcador de número de diapositiva"/>
          <p:cNvSpPr>
            <a:spLocks noGrp="1"/>
          </p:cNvSpPr>
          <p:nvPr>
            <p:ph type="sldNum" sz="quarter" idx="12"/>
          </p:nvPr>
        </p:nvSpPr>
        <p:spPr/>
        <p:txBody>
          <a:bodyPr/>
          <a:lstStyle/>
          <a:p>
            <a:pPr>
              <a:defRPr/>
            </a:pPr>
            <a:fld id="{8A24332E-386D-4447-B288-CDB9775E3978}" type="slidenum">
              <a:rPr lang="en-US"/>
              <a:pPr>
                <a:defRPr/>
              </a:pPr>
              <a:t>22</a:t>
            </a:fld>
            <a:endParaRPr lang="en-US"/>
          </a:p>
        </p:txBody>
      </p:sp>
      <p:sp>
        <p:nvSpPr>
          <p:cNvPr id="452610" name="Rectangle 2" descr="Papel seda azul"/>
          <p:cNvSpPr>
            <a:spLocks noGrp="1" noChangeArrowheads="1"/>
          </p:cNvSpPr>
          <p:nvPr>
            <p:ph type="title"/>
          </p:nvPr>
        </p:nvSpPr>
        <p:spPr>
          <a:xfrm>
            <a:off x="1045195" y="184213"/>
            <a:ext cx="7413005" cy="1143000"/>
          </a:xfrm>
          <a:solidFill>
            <a:schemeClr val="accent2">
              <a:lumMod val="40000"/>
              <a:lumOff val="60000"/>
            </a:schemeClr>
          </a:solidFill>
          <a:ln w="76200" cap="flat">
            <a:solidFill>
              <a:srgbClr val="0000FF"/>
            </a:solidFill>
          </a:ln>
        </p:spPr>
        <p:txBody>
          <a:bodyPr/>
          <a:lstStyle/>
          <a:p>
            <a:pPr>
              <a:defRPr/>
            </a:pPr>
            <a:r>
              <a:rPr lang="es-DO" sz="3200" b="1" i="1" dirty="0">
                <a:solidFill>
                  <a:schemeClr val="accent2">
                    <a:lumMod val="75000"/>
                  </a:schemeClr>
                </a:solidFill>
                <a:effectLst>
                  <a:outerShdw blurRad="38100" dist="38100" dir="2700000" algn="tl">
                    <a:srgbClr val="000000"/>
                  </a:outerShdw>
                </a:effectLst>
                <a:latin typeface="Arial" charset="0"/>
              </a:rPr>
              <a:t>Estructura de un Nombre</a:t>
            </a:r>
            <a:br>
              <a:rPr lang="es-DO" sz="3200" b="1" i="1" dirty="0">
                <a:solidFill>
                  <a:schemeClr val="accent2">
                    <a:lumMod val="75000"/>
                  </a:schemeClr>
                </a:solidFill>
                <a:effectLst>
                  <a:outerShdw blurRad="38100" dist="38100" dir="2700000" algn="tl">
                    <a:srgbClr val="000000"/>
                  </a:outerShdw>
                </a:effectLst>
                <a:latin typeface="Arial" charset="0"/>
              </a:rPr>
            </a:br>
            <a:r>
              <a:rPr lang="es-DO" sz="3200" b="1" i="1" dirty="0">
                <a:solidFill>
                  <a:schemeClr val="accent2">
                    <a:lumMod val="75000"/>
                  </a:schemeClr>
                </a:solidFill>
                <a:effectLst>
                  <a:outerShdw blurRad="38100" dist="38100" dir="2700000" algn="tl">
                    <a:srgbClr val="000000"/>
                  </a:outerShdw>
                </a:effectLst>
                <a:latin typeface="Arial" charset="0"/>
              </a:rPr>
              <a:t>Sintaxis de nombre de Dominio</a:t>
            </a:r>
          </a:p>
        </p:txBody>
      </p:sp>
      <p:pic>
        <p:nvPicPr>
          <p:cNvPr id="15365" name="Picture 15" descr="Dominios 4"/>
          <p:cNvPicPr>
            <a:picLocks noGrp="1" noChangeAspect="1" noChangeArrowheads="1"/>
          </p:cNvPicPr>
          <p:nvPr>
            <p:ph idx="1"/>
          </p:nvPr>
        </p:nvPicPr>
        <p:blipFill>
          <a:blip r:embed="rId3" cstate="print"/>
          <a:srcRect/>
          <a:stretch>
            <a:fillRect/>
          </a:stretch>
        </p:blipFill>
        <p:spPr>
          <a:xfrm>
            <a:off x="179512" y="1501775"/>
            <a:ext cx="8640960" cy="5356225"/>
          </a:xfrm>
          <a:blipFill dpi="0" rotWithShape="0">
            <a:blip r:embed="rId4" cstate="print"/>
            <a:srcRect/>
            <a:tile tx="0" ty="0" sx="100000" sy="100000" flip="none" algn="tl"/>
          </a:blipFill>
          <a:ln w="76200" cap="flat" algn="ctr">
            <a:solidFill>
              <a:srgbClr val="0000FF"/>
            </a:solidFill>
          </a:ln>
        </p:spPr>
      </p:pic>
    </p:spTree>
    <p:extLst>
      <p:ext uri="{BB962C8B-B14F-4D97-AF65-F5344CB8AC3E}">
        <p14:creationId xmlns:p14="http://schemas.microsoft.com/office/powerpoint/2010/main" val="1729456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2610"/>
                                        </p:tgtEl>
                                        <p:attrNameLst>
                                          <p:attrName>style.visibility</p:attrName>
                                        </p:attrNameLst>
                                      </p:cBhvr>
                                      <p:to>
                                        <p:strVal val="visible"/>
                                      </p:to>
                                    </p:set>
                                    <p:animEffect transition="in" filter="fade">
                                      <p:cBhvr>
                                        <p:cTn id="7" dur="500"/>
                                        <p:tgtEl>
                                          <p:spTgt spid="452610"/>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5365"/>
                                        </p:tgtEl>
                                        <p:attrNameLst>
                                          <p:attrName>style.visibility</p:attrName>
                                        </p:attrNameLst>
                                      </p:cBhvr>
                                      <p:to>
                                        <p:strVal val="visible"/>
                                      </p:to>
                                    </p:set>
                                    <p:animEffect transition="in" filter="circle(in)">
                                      <p:cBhvr>
                                        <p:cTn id="12" dur="2000"/>
                                        <p:tgtEl>
                                          <p:spTgt spid="153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2610"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BD4F5AA4-DF22-4E6D-85E4-FD887A637F30}" type="datetime1">
              <a:rPr lang="es-ES"/>
              <a:pPr>
                <a:defRPr/>
              </a:pPr>
              <a:t>18/05/2022</a:t>
            </a:fld>
            <a:endParaRPr lang="en-US"/>
          </a:p>
        </p:txBody>
      </p:sp>
      <p:sp>
        <p:nvSpPr>
          <p:cNvPr id="6" name="5 Marcador de número de diapositiva"/>
          <p:cNvSpPr>
            <a:spLocks noGrp="1"/>
          </p:cNvSpPr>
          <p:nvPr>
            <p:ph type="sldNum" sz="quarter" idx="12"/>
          </p:nvPr>
        </p:nvSpPr>
        <p:spPr/>
        <p:txBody>
          <a:bodyPr/>
          <a:lstStyle/>
          <a:p>
            <a:pPr>
              <a:defRPr/>
            </a:pPr>
            <a:fld id="{6CF59A04-1805-478E-9E5C-F9947BBB9067}" type="slidenum">
              <a:rPr lang="en-US"/>
              <a:pPr>
                <a:defRPr/>
              </a:pPr>
              <a:t>23</a:t>
            </a:fld>
            <a:endParaRPr lang="en-US"/>
          </a:p>
        </p:txBody>
      </p:sp>
      <p:sp>
        <p:nvSpPr>
          <p:cNvPr id="362498" name="Rectangle 2" descr="Papel seda azul"/>
          <p:cNvSpPr>
            <a:spLocks noGrp="1" noChangeArrowheads="1"/>
          </p:cNvSpPr>
          <p:nvPr>
            <p:ph type="title"/>
          </p:nvPr>
        </p:nvSpPr>
        <p:spPr>
          <a:xfrm>
            <a:off x="533400" y="260648"/>
            <a:ext cx="8305800" cy="914400"/>
          </a:xfrm>
          <a:solidFill>
            <a:schemeClr val="accent2">
              <a:lumMod val="20000"/>
              <a:lumOff val="80000"/>
            </a:schemeClr>
          </a:solidFill>
          <a:ln w="76200" cap="flat">
            <a:solidFill>
              <a:srgbClr val="0000FF"/>
            </a:solidFill>
          </a:ln>
        </p:spPr>
        <p:txBody>
          <a:bodyPr/>
          <a:lstStyle/>
          <a:p>
            <a:pPr>
              <a:defRPr/>
            </a:pPr>
            <a:r>
              <a:rPr lang="es-ES_tradnl" sz="3200" b="1" i="1">
                <a:solidFill>
                  <a:schemeClr val="accent2">
                    <a:lumMod val="75000"/>
                  </a:schemeClr>
                </a:solidFill>
                <a:effectLst>
                  <a:outerShdw blurRad="38100" dist="38100" dir="2700000" algn="tl">
                    <a:srgbClr val="000000"/>
                  </a:outerShdw>
                </a:effectLst>
                <a:latin typeface="Arial" charset="0"/>
              </a:rPr>
              <a:t>DNS - Sistema de Nombres de Dominio</a:t>
            </a:r>
          </a:p>
        </p:txBody>
      </p:sp>
      <p:pic>
        <p:nvPicPr>
          <p:cNvPr id="16389" name="Picture 3" descr="F24_3"/>
          <p:cNvPicPr>
            <a:picLocks noChangeAspect="1" noChangeArrowheads="1"/>
          </p:cNvPicPr>
          <p:nvPr/>
        </p:nvPicPr>
        <p:blipFill>
          <a:blip r:embed="rId2" cstate="print">
            <a:lum bright="-40000" contrast="60000"/>
          </a:blip>
          <a:srcRect/>
          <a:stretch>
            <a:fillRect/>
          </a:stretch>
        </p:blipFill>
        <p:spPr bwMode="auto">
          <a:xfrm>
            <a:off x="609600" y="1524000"/>
            <a:ext cx="8229600" cy="5086350"/>
          </a:xfrm>
          <a:prstGeom prst="rect">
            <a:avLst/>
          </a:prstGeom>
          <a:noFill/>
          <a:ln w="76200">
            <a:solidFill>
              <a:schemeClr val="accent2"/>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24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nodeType="clickEffect">
                                  <p:stCondLst>
                                    <p:cond delay="0"/>
                                  </p:stCondLst>
                                  <p:childTnLst>
                                    <p:set>
                                      <p:cBhvr>
                                        <p:cTn id="10" dur="1" fill="hold">
                                          <p:stCondLst>
                                            <p:cond delay="0"/>
                                          </p:stCondLst>
                                        </p:cTn>
                                        <p:tgtEl>
                                          <p:spTgt spid="16389"/>
                                        </p:tgtEl>
                                        <p:attrNameLst>
                                          <p:attrName>style.visibility</p:attrName>
                                        </p:attrNameLst>
                                      </p:cBhvr>
                                      <p:to>
                                        <p:strVal val="visible"/>
                                      </p:to>
                                    </p:set>
                                    <p:animEffect transition="in" filter="circle(in)">
                                      <p:cBhvr>
                                        <p:cTn id="11" dur="2000"/>
                                        <p:tgtEl>
                                          <p:spTgt spid="16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49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0093BB9A-A3F6-4BDA-A115-DAF6144FB4C1}" type="datetime1">
              <a:rPr lang="es-ES"/>
              <a:pPr>
                <a:defRPr/>
              </a:pPr>
              <a:t>18/05/2022</a:t>
            </a:fld>
            <a:endParaRPr lang="en-US"/>
          </a:p>
        </p:txBody>
      </p:sp>
      <p:sp>
        <p:nvSpPr>
          <p:cNvPr id="6" name="5 Marcador de número de diapositiva"/>
          <p:cNvSpPr>
            <a:spLocks noGrp="1"/>
          </p:cNvSpPr>
          <p:nvPr>
            <p:ph type="sldNum" sz="quarter" idx="12"/>
          </p:nvPr>
        </p:nvSpPr>
        <p:spPr/>
        <p:txBody>
          <a:bodyPr/>
          <a:lstStyle/>
          <a:p>
            <a:pPr>
              <a:defRPr/>
            </a:pPr>
            <a:fld id="{19DBDD6D-3ABB-4E80-8B94-C5A2DD2B6B06}" type="slidenum">
              <a:rPr lang="en-US"/>
              <a:pPr>
                <a:defRPr/>
              </a:pPr>
              <a:t>24</a:t>
            </a:fld>
            <a:endParaRPr lang="en-US"/>
          </a:p>
        </p:txBody>
      </p:sp>
      <p:sp>
        <p:nvSpPr>
          <p:cNvPr id="364546" name="Rectangle 2" descr="Papel seda azul"/>
          <p:cNvSpPr>
            <a:spLocks noGrp="1" noChangeArrowheads="1"/>
          </p:cNvSpPr>
          <p:nvPr>
            <p:ph type="title"/>
          </p:nvPr>
        </p:nvSpPr>
        <p:spPr>
          <a:xfrm>
            <a:off x="448470" y="188640"/>
            <a:ext cx="6931841" cy="1143000"/>
          </a:xfrm>
          <a:solidFill>
            <a:schemeClr val="accent2">
              <a:lumMod val="20000"/>
              <a:lumOff val="80000"/>
            </a:schemeClr>
          </a:solidFill>
          <a:ln w="76200" cap="flat">
            <a:solidFill>
              <a:srgbClr val="0000FF"/>
            </a:solidFill>
          </a:ln>
        </p:spPr>
        <p:txBody>
          <a:bodyPr/>
          <a:lstStyle/>
          <a:p>
            <a:pPr>
              <a:defRPr/>
            </a:pPr>
            <a:r>
              <a:rPr lang="es-ES_tradnl" sz="3600" b="1" i="1" dirty="0">
                <a:solidFill>
                  <a:schemeClr val="accent2">
                    <a:lumMod val="75000"/>
                  </a:schemeClr>
                </a:solidFill>
                <a:effectLst>
                  <a:outerShdw blurRad="38100" dist="38100" dir="2700000" algn="tl">
                    <a:srgbClr val="000000"/>
                  </a:outerShdw>
                </a:effectLst>
                <a:latin typeface="Arial" charset="0"/>
              </a:rPr>
              <a:t>InterNIC</a:t>
            </a:r>
            <a:r>
              <a:rPr lang="es-ES_tradnl" sz="3200" b="1" i="1" dirty="0">
                <a:solidFill>
                  <a:schemeClr val="accent2">
                    <a:lumMod val="75000"/>
                  </a:schemeClr>
                </a:solidFill>
                <a:effectLst>
                  <a:outerShdw blurRad="38100" dist="38100" dir="2700000" algn="tl">
                    <a:srgbClr val="000000"/>
                  </a:outerShdw>
                </a:effectLst>
                <a:latin typeface="Arial" charset="0"/>
              </a:rPr>
              <a:t> Servicio de Base de Datos y de Directorio  </a:t>
            </a:r>
          </a:p>
        </p:txBody>
      </p:sp>
      <p:sp>
        <p:nvSpPr>
          <p:cNvPr id="364547" name="Rectangle 3" descr="Papel bouquet"/>
          <p:cNvSpPr>
            <a:spLocks noGrp="1" noChangeArrowheads="1"/>
          </p:cNvSpPr>
          <p:nvPr>
            <p:ph type="body" idx="1"/>
          </p:nvPr>
        </p:nvSpPr>
        <p:spPr>
          <a:xfrm>
            <a:off x="467544" y="1484784"/>
            <a:ext cx="8208912" cy="5373216"/>
          </a:xfrm>
          <a:solidFill>
            <a:schemeClr val="accent2">
              <a:lumMod val="20000"/>
              <a:lumOff val="80000"/>
            </a:schemeClr>
          </a:solidFill>
          <a:ln w="76200" cap="flat">
            <a:solidFill>
              <a:srgbClr val="000080"/>
            </a:solidFill>
          </a:ln>
        </p:spPr>
        <p:txBody>
          <a:bodyPr/>
          <a:lstStyle/>
          <a:p>
            <a:pPr>
              <a:defRPr/>
            </a:pPr>
            <a:r>
              <a:rPr lang="es-ES_tradnl" sz="2800" i="1" dirty="0">
                <a:solidFill>
                  <a:srgbClr val="000099"/>
                </a:solidFill>
                <a:effectLst>
                  <a:outerShdw blurRad="38100" dist="38100" dir="2700000" algn="tl">
                    <a:srgbClr val="000000"/>
                  </a:outerShdw>
                </a:effectLst>
                <a:latin typeface="Arial" charset="0"/>
              </a:rPr>
              <a:t>Servicio Internacional y fuente de información de documentos de Internet.</a:t>
            </a:r>
          </a:p>
          <a:p>
            <a:pPr>
              <a:defRPr/>
            </a:pPr>
            <a:r>
              <a:rPr lang="es-ES_tradnl" sz="2800" i="1" dirty="0">
                <a:solidFill>
                  <a:srgbClr val="000099"/>
                </a:solidFill>
                <a:effectLst>
                  <a:outerShdw blurRad="38100" dist="38100" dir="2700000" algn="tl">
                    <a:srgbClr val="000000"/>
                  </a:outerShdw>
                </a:effectLst>
                <a:latin typeface="Arial" charset="0"/>
              </a:rPr>
              <a:t>Administración de elementos técnicos del DNS.</a:t>
            </a:r>
          </a:p>
          <a:p>
            <a:pPr>
              <a:defRPr/>
            </a:pPr>
            <a:r>
              <a:rPr lang="es-ES_tradnl" sz="2800" i="1" dirty="0">
                <a:solidFill>
                  <a:srgbClr val="000099"/>
                </a:solidFill>
                <a:effectLst>
                  <a:outerShdw blurRad="38100" dist="38100" dir="2700000" algn="tl">
                    <a:srgbClr val="000000"/>
                  </a:outerShdw>
                </a:effectLst>
                <a:latin typeface="Arial" charset="0"/>
              </a:rPr>
              <a:t>Servicio de Registro de Red </a:t>
            </a:r>
            <a:r>
              <a:rPr lang="es-ES_tradnl" sz="2800" i="1" dirty="0">
                <a:solidFill>
                  <a:srgbClr val="000099"/>
                </a:solidFill>
                <a:effectLst>
                  <a:outerShdw blurRad="38100" dist="38100" dir="2700000" algn="tl">
                    <a:srgbClr val="000000"/>
                  </a:outerShdw>
                </a:effectLst>
                <a:latin typeface="Arial" charset="0"/>
                <a:sym typeface="Wingdings 3" pitchFamily="18" charset="2"/>
              </a:rPr>
              <a:t> Registro de Direcciones IP y Nombres de dominio.  IANA</a:t>
            </a:r>
          </a:p>
          <a:p>
            <a:pPr>
              <a:defRPr/>
            </a:pPr>
            <a:endParaRPr lang="es-ES_tradnl" sz="3600" i="1" dirty="0">
              <a:solidFill>
                <a:srgbClr val="800000"/>
              </a:solidFill>
              <a:effectLst>
                <a:outerShdw blurRad="38100" dist="38100" dir="2700000" algn="tl">
                  <a:srgbClr val="000000"/>
                </a:outerShdw>
              </a:effectLst>
              <a:latin typeface="Arial" charset="0"/>
              <a:sym typeface="Wingdings 3" pitchFamily="18" charset="2"/>
            </a:endParaRPr>
          </a:p>
          <a:p>
            <a:pPr>
              <a:defRPr/>
            </a:pPr>
            <a:r>
              <a:rPr lang="es-ES_tradnl" sz="3600" i="1" dirty="0">
                <a:solidFill>
                  <a:srgbClr val="800000"/>
                </a:solidFill>
                <a:effectLst>
                  <a:outerShdw blurRad="38100" dist="38100" dir="2700000" algn="tl">
                    <a:srgbClr val="000000"/>
                  </a:outerShdw>
                </a:effectLst>
                <a:latin typeface="Arial" charset="0"/>
                <a:sym typeface="Wingdings 3" pitchFamily="18" charset="2"/>
              </a:rPr>
              <a:t>InterNIC :</a:t>
            </a:r>
            <a:r>
              <a:rPr lang="es-ES_tradnl" sz="2800" i="1" dirty="0">
                <a:solidFill>
                  <a:srgbClr val="800000"/>
                </a:solidFill>
                <a:effectLst>
                  <a:outerShdw blurRad="38100" dist="38100" dir="2700000" algn="tl">
                    <a:srgbClr val="000000"/>
                  </a:outerShdw>
                </a:effectLst>
                <a:latin typeface="Arial" charset="0"/>
                <a:sym typeface="Wingdings 3" pitchFamily="18" charset="2"/>
              </a:rPr>
              <a:t> </a:t>
            </a:r>
            <a:r>
              <a:rPr lang="es-ES_tradnl" sz="2800" i="1" dirty="0">
                <a:solidFill>
                  <a:srgbClr val="000099"/>
                </a:solidFill>
                <a:effectLst>
                  <a:outerShdw blurRad="38100" dist="38100" dir="2700000" algn="tl">
                    <a:srgbClr val="000000"/>
                  </a:outerShdw>
                </a:effectLst>
                <a:latin typeface="Arial" charset="0"/>
                <a:sym typeface="Wingdings 3" pitchFamily="18" charset="2"/>
              </a:rPr>
              <a:t>delega sus funciones en los NIC de cada País. </a:t>
            </a:r>
          </a:p>
          <a:p>
            <a:pPr marL="266700" indent="-266700">
              <a:defRPr/>
            </a:pPr>
            <a:r>
              <a:rPr lang="es-ES_tradnl" i="1" dirty="0">
                <a:solidFill>
                  <a:srgbClr val="C00000"/>
                </a:solidFill>
                <a:effectLst>
                  <a:outerShdw blurRad="38100" dist="38100" dir="2700000" algn="tl">
                    <a:srgbClr val="000000"/>
                  </a:outerShdw>
                </a:effectLst>
                <a:latin typeface="Arial" charset="0"/>
                <a:sym typeface="Wingdings 3" pitchFamily="18" charset="2"/>
              </a:rPr>
              <a:t>NIC</a:t>
            </a:r>
            <a:r>
              <a:rPr lang="es-ES_tradnl" sz="2800" i="1" dirty="0">
                <a:solidFill>
                  <a:srgbClr val="C00000"/>
                </a:solidFill>
                <a:effectLst>
                  <a:outerShdw blurRad="38100" dist="38100" dir="2700000" algn="tl">
                    <a:srgbClr val="000000"/>
                  </a:outerShdw>
                </a:effectLst>
                <a:latin typeface="Arial" charset="0"/>
                <a:sym typeface="Wingdings 3" pitchFamily="18" charset="2"/>
              </a:rPr>
              <a:t> Argentina :</a:t>
            </a:r>
          </a:p>
          <a:p>
            <a:pPr marL="0" indent="0">
              <a:buNone/>
              <a:defRPr/>
            </a:pPr>
            <a:r>
              <a:rPr lang="es-ES_tradnl" sz="2800" i="1" dirty="0">
                <a:solidFill>
                  <a:srgbClr val="000099"/>
                </a:solidFill>
                <a:effectLst>
                  <a:outerShdw blurRad="38100" dist="38100" dir="2700000" algn="tl">
                    <a:srgbClr val="000000"/>
                  </a:outerShdw>
                </a:effectLst>
                <a:latin typeface="Arial" charset="0"/>
                <a:sym typeface="Wingdings 3" pitchFamily="18" charset="2"/>
              </a:rPr>
              <a:t>  Secretaria  Legal  y Técnica de la PN.</a:t>
            </a:r>
            <a:r>
              <a:rPr lang="es-ES_tradnl" sz="2800" i="1" dirty="0">
                <a:solidFill>
                  <a:srgbClr val="000099"/>
                </a:solidFill>
                <a:effectLst>
                  <a:outerShdw blurRad="38100" dist="38100" dir="2700000" algn="tl">
                    <a:srgbClr val="000000"/>
                  </a:outerShdw>
                </a:effectLst>
                <a:latin typeface="Arial" charset="0"/>
              </a:rPr>
              <a:t> </a:t>
            </a:r>
          </a:p>
        </p:txBody>
      </p:sp>
      <p:pic>
        <p:nvPicPr>
          <p:cNvPr id="7" name="Picture 2053" descr="icaan"/>
          <p:cNvPicPr>
            <a:picLocks noChangeAspect="1" noChangeArrowheads="1"/>
          </p:cNvPicPr>
          <p:nvPr/>
        </p:nvPicPr>
        <p:blipFill>
          <a:blip r:embed="rId2" cstate="print"/>
          <a:srcRect/>
          <a:stretch>
            <a:fillRect/>
          </a:stretch>
        </p:blipFill>
        <p:spPr bwMode="auto">
          <a:xfrm>
            <a:off x="7710394" y="220390"/>
            <a:ext cx="936625" cy="1079500"/>
          </a:xfrm>
          <a:prstGeom prst="rect">
            <a:avLst/>
          </a:prstGeom>
          <a:noFill/>
          <a:ln w="57150">
            <a:solidFill>
              <a:schemeClr val="accent2">
                <a:lumMod val="75000"/>
              </a:schemeClr>
            </a:solidFill>
            <a:miter lim="800000"/>
            <a:headEnd/>
            <a:tailEnd/>
          </a:ln>
        </p:spPr>
      </p:pic>
      <p:pic>
        <p:nvPicPr>
          <p:cNvPr id="8" name="Picture 2062"/>
          <p:cNvPicPr>
            <a:picLocks noChangeAspect="1" noChangeArrowheads="1"/>
          </p:cNvPicPr>
          <p:nvPr/>
        </p:nvPicPr>
        <p:blipFill>
          <a:blip r:embed="rId3" cstate="print"/>
          <a:srcRect/>
          <a:stretch>
            <a:fillRect/>
          </a:stretch>
        </p:blipFill>
        <p:spPr bwMode="auto">
          <a:xfrm>
            <a:off x="3635896" y="3933056"/>
            <a:ext cx="1872208" cy="731250"/>
          </a:xfrm>
          <a:prstGeom prst="rect">
            <a:avLst/>
          </a:prstGeom>
          <a:noFill/>
          <a:ln w="57150">
            <a:solidFill>
              <a:schemeClr val="accent2">
                <a:lumMod val="75000"/>
              </a:schemeClr>
            </a:solidFill>
            <a:miter lim="800000"/>
            <a:headEnd/>
            <a:tailEnd/>
          </a:ln>
        </p:spPr>
      </p:pic>
      <p:pic>
        <p:nvPicPr>
          <p:cNvPr id="9" name="Imagen 8"/>
          <p:cNvPicPr>
            <a:picLocks noChangeAspect="1"/>
          </p:cNvPicPr>
          <p:nvPr/>
        </p:nvPicPr>
        <p:blipFill>
          <a:blip r:embed="rId4"/>
          <a:stretch>
            <a:fillRect/>
          </a:stretch>
        </p:blipFill>
        <p:spPr>
          <a:xfrm>
            <a:off x="5456066" y="5290369"/>
            <a:ext cx="970124" cy="930365"/>
          </a:xfrm>
          <a:prstGeom prst="rect">
            <a:avLst/>
          </a:prstGeom>
          <a:ln w="76200">
            <a:solidFill>
              <a:schemeClr val="bg2">
                <a:lumMod val="90000"/>
                <a:lumOff val="10000"/>
              </a:schemeClr>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4546"/>
                                        </p:tgtEl>
                                        <p:attrNameLst>
                                          <p:attrName>style.visibility</p:attrName>
                                        </p:attrNameLst>
                                      </p:cBhvr>
                                      <p:to>
                                        <p:strVal val="visible"/>
                                      </p:to>
                                    </p:set>
                                    <p:animEffect transition="in" filter="fade">
                                      <p:cBhvr>
                                        <p:cTn id="7" dur="500"/>
                                        <p:tgtEl>
                                          <p:spTgt spid="364546"/>
                                        </p:tgtEl>
                                      </p:cBhvr>
                                    </p:animEffect>
                                  </p:childTnLst>
                                </p:cTn>
                              </p:par>
                              <p:par>
                                <p:cTn id="8" presetID="31"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 calcmode="lin" valueType="num">
                                      <p:cBhvr>
                                        <p:cTn id="10" dur="500" fill="hold"/>
                                        <p:tgtEl>
                                          <p:spTgt spid="7"/>
                                        </p:tgtEl>
                                        <p:attrNameLst>
                                          <p:attrName>ppt_w</p:attrName>
                                        </p:attrNameLst>
                                      </p:cBhvr>
                                      <p:tavLst>
                                        <p:tav tm="0">
                                          <p:val>
                                            <p:fltVal val="0"/>
                                          </p:val>
                                        </p:tav>
                                        <p:tav tm="100000">
                                          <p:val>
                                            <p:strVal val="#ppt_w"/>
                                          </p:val>
                                        </p:tav>
                                      </p:tavLst>
                                    </p:anim>
                                    <p:anim calcmode="lin" valueType="num">
                                      <p:cBhvr>
                                        <p:cTn id="11" dur="500" fill="hold"/>
                                        <p:tgtEl>
                                          <p:spTgt spid="7"/>
                                        </p:tgtEl>
                                        <p:attrNameLst>
                                          <p:attrName>ppt_h</p:attrName>
                                        </p:attrNameLst>
                                      </p:cBhvr>
                                      <p:tavLst>
                                        <p:tav tm="0">
                                          <p:val>
                                            <p:fltVal val="0"/>
                                          </p:val>
                                        </p:tav>
                                        <p:tav tm="100000">
                                          <p:val>
                                            <p:strVal val="#ppt_h"/>
                                          </p:val>
                                        </p:tav>
                                      </p:tavLst>
                                    </p:anim>
                                    <p:anim calcmode="lin" valueType="num">
                                      <p:cBhvr>
                                        <p:cTn id="12" dur="500" fill="hold"/>
                                        <p:tgtEl>
                                          <p:spTgt spid="7"/>
                                        </p:tgtEl>
                                        <p:attrNameLst>
                                          <p:attrName>style.rotation</p:attrName>
                                        </p:attrNameLst>
                                      </p:cBhvr>
                                      <p:tavLst>
                                        <p:tav tm="0">
                                          <p:val>
                                            <p:fltVal val="90"/>
                                          </p:val>
                                        </p:tav>
                                        <p:tav tm="100000">
                                          <p:val>
                                            <p:fltVal val="0"/>
                                          </p:val>
                                        </p:tav>
                                      </p:tavLst>
                                    </p:anim>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64547">
                                            <p:bg/>
                                          </p:spTgt>
                                        </p:tgtEl>
                                        <p:attrNameLst>
                                          <p:attrName>style.visibility</p:attrName>
                                        </p:attrNameLst>
                                      </p:cBhvr>
                                      <p:to>
                                        <p:strVal val="visible"/>
                                      </p:to>
                                    </p:set>
                                    <p:animEffect transition="in" filter="fade">
                                      <p:cBhvr>
                                        <p:cTn id="18" dur="500"/>
                                        <p:tgtEl>
                                          <p:spTgt spid="364547">
                                            <p:bg/>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64547">
                                            <p:txEl>
                                              <p:pRg st="0" end="0"/>
                                            </p:txEl>
                                          </p:spTgt>
                                        </p:tgtEl>
                                        <p:attrNameLst>
                                          <p:attrName>style.visibility</p:attrName>
                                        </p:attrNameLst>
                                      </p:cBhvr>
                                      <p:to>
                                        <p:strVal val="visible"/>
                                      </p:to>
                                    </p:set>
                                    <p:animEffect transition="in" filter="fade">
                                      <p:cBhvr>
                                        <p:cTn id="23" dur="500"/>
                                        <p:tgtEl>
                                          <p:spTgt spid="364547">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64547">
                                            <p:txEl>
                                              <p:pRg st="1" end="1"/>
                                            </p:txEl>
                                          </p:spTgt>
                                        </p:tgtEl>
                                        <p:attrNameLst>
                                          <p:attrName>style.visibility</p:attrName>
                                        </p:attrNameLst>
                                      </p:cBhvr>
                                      <p:to>
                                        <p:strVal val="visible"/>
                                      </p:to>
                                    </p:set>
                                    <p:animEffect transition="in" filter="fade">
                                      <p:cBhvr>
                                        <p:cTn id="28" dur="500"/>
                                        <p:tgtEl>
                                          <p:spTgt spid="364547">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64547">
                                            <p:txEl>
                                              <p:pRg st="2" end="2"/>
                                            </p:txEl>
                                          </p:spTgt>
                                        </p:tgtEl>
                                        <p:attrNameLst>
                                          <p:attrName>style.visibility</p:attrName>
                                        </p:attrNameLst>
                                      </p:cBhvr>
                                      <p:to>
                                        <p:strVal val="visible"/>
                                      </p:to>
                                    </p:set>
                                    <p:animEffect transition="in" filter="fade">
                                      <p:cBhvr>
                                        <p:cTn id="33" dur="500"/>
                                        <p:tgtEl>
                                          <p:spTgt spid="364547">
                                            <p:txEl>
                                              <p:pRg st="2" end="2"/>
                                            </p:txEl>
                                          </p:spTgt>
                                        </p:tgtEl>
                                      </p:cBhvr>
                                    </p:animEffect>
                                  </p:childTnLst>
                                </p:cTn>
                              </p:par>
                              <p:par>
                                <p:cTn id="34" presetID="31" presetClass="entr" presetSubtype="0" fill="hold" nodeType="with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p:cTn id="36" dur="1000" fill="hold"/>
                                        <p:tgtEl>
                                          <p:spTgt spid="8"/>
                                        </p:tgtEl>
                                        <p:attrNameLst>
                                          <p:attrName>ppt_w</p:attrName>
                                        </p:attrNameLst>
                                      </p:cBhvr>
                                      <p:tavLst>
                                        <p:tav tm="0">
                                          <p:val>
                                            <p:fltVal val="0"/>
                                          </p:val>
                                        </p:tav>
                                        <p:tav tm="100000">
                                          <p:val>
                                            <p:strVal val="#ppt_w"/>
                                          </p:val>
                                        </p:tav>
                                      </p:tavLst>
                                    </p:anim>
                                    <p:anim calcmode="lin" valueType="num">
                                      <p:cBhvr>
                                        <p:cTn id="37" dur="1000" fill="hold"/>
                                        <p:tgtEl>
                                          <p:spTgt spid="8"/>
                                        </p:tgtEl>
                                        <p:attrNameLst>
                                          <p:attrName>ppt_h</p:attrName>
                                        </p:attrNameLst>
                                      </p:cBhvr>
                                      <p:tavLst>
                                        <p:tav tm="0">
                                          <p:val>
                                            <p:fltVal val="0"/>
                                          </p:val>
                                        </p:tav>
                                        <p:tav tm="100000">
                                          <p:val>
                                            <p:strVal val="#ppt_h"/>
                                          </p:val>
                                        </p:tav>
                                      </p:tavLst>
                                    </p:anim>
                                    <p:anim calcmode="lin" valueType="num">
                                      <p:cBhvr>
                                        <p:cTn id="38" dur="1000" fill="hold"/>
                                        <p:tgtEl>
                                          <p:spTgt spid="8"/>
                                        </p:tgtEl>
                                        <p:attrNameLst>
                                          <p:attrName>style.rotation</p:attrName>
                                        </p:attrNameLst>
                                      </p:cBhvr>
                                      <p:tavLst>
                                        <p:tav tm="0">
                                          <p:val>
                                            <p:fltVal val="90"/>
                                          </p:val>
                                        </p:tav>
                                        <p:tav tm="100000">
                                          <p:val>
                                            <p:fltVal val="0"/>
                                          </p:val>
                                        </p:tav>
                                      </p:tavLst>
                                    </p:anim>
                                    <p:animEffect transition="in" filter="fade">
                                      <p:cBhvr>
                                        <p:cTn id="39" dur="1000"/>
                                        <p:tgtEl>
                                          <p:spTgt spid="8"/>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64547">
                                            <p:txEl>
                                              <p:pRg st="4" end="4"/>
                                            </p:txEl>
                                          </p:spTgt>
                                        </p:tgtEl>
                                        <p:attrNameLst>
                                          <p:attrName>style.visibility</p:attrName>
                                        </p:attrNameLst>
                                      </p:cBhvr>
                                      <p:to>
                                        <p:strVal val="visible"/>
                                      </p:to>
                                    </p:set>
                                    <p:animEffect transition="in" filter="fade">
                                      <p:cBhvr>
                                        <p:cTn id="44" dur="500"/>
                                        <p:tgtEl>
                                          <p:spTgt spid="364547">
                                            <p:txEl>
                                              <p:pRg st="4" end="4"/>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64547">
                                            <p:txEl>
                                              <p:pRg st="5" end="5"/>
                                            </p:txEl>
                                          </p:spTgt>
                                        </p:tgtEl>
                                        <p:attrNameLst>
                                          <p:attrName>style.visibility</p:attrName>
                                        </p:attrNameLst>
                                      </p:cBhvr>
                                      <p:to>
                                        <p:strVal val="visible"/>
                                      </p:to>
                                    </p:set>
                                    <p:animEffect transition="in" filter="fade">
                                      <p:cBhvr>
                                        <p:cTn id="49" dur="500"/>
                                        <p:tgtEl>
                                          <p:spTgt spid="364547">
                                            <p:txEl>
                                              <p:pRg st="5" end="5"/>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364547">
                                            <p:txEl>
                                              <p:pRg st="6" end="6"/>
                                            </p:txEl>
                                          </p:spTgt>
                                        </p:tgtEl>
                                        <p:attrNameLst>
                                          <p:attrName>style.visibility</p:attrName>
                                        </p:attrNameLst>
                                      </p:cBhvr>
                                      <p:to>
                                        <p:strVal val="visible"/>
                                      </p:to>
                                    </p:set>
                                    <p:animEffect transition="in" filter="fade">
                                      <p:cBhvr>
                                        <p:cTn id="54" dur="500"/>
                                        <p:tgtEl>
                                          <p:spTgt spid="364547">
                                            <p:txEl>
                                              <p:pRg st="6" end="6"/>
                                            </p:txEl>
                                          </p:spTgt>
                                        </p:tgtEl>
                                      </p:cBhvr>
                                    </p:animEffect>
                                  </p:childTnLst>
                                </p:cTn>
                              </p:par>
                              <p:par>
                                <p:cTn id="55" presetID="31" presetClass="entr" presetSubtype="0" fill="hold" nodeType="withEffect">
                                  <p:stCondLst>
                                    <p:cond delay="0"/>
                                  </p:stCondLst>
                                  <p:childTnLst>
                                    <p:set>
                                      <p:cBhvr>
                                        <p:cTn id="56" dur="1" fill="hold">
                                          <p:stCondLst>
                                            <p:cond delay="0"/>
                                          </p:stCondLst>
                                        </p:cTn>
                                        <p:tgtEl>
                                          <p:spTgt spid="9"/>
                                        </p:tgtEl>
                                        <p:attrNameLst>
                                          <p:attrName>style.visibility</p:attrName>
                                        </p:attrNameLst>
                                      </p:cBhvr>
                                      <p:to>
                                        <p:strVal val="visible"/>
                                      </p:to>
                                    </p:set>
                                    <p:anim calcmode="lin" valueType="num">
                                      <p:cBhvr>
                                        <p:cTn id="57" dur="1000" fill="hold"/>
                                        <p:tgtEl>
                                          <p:spTgt spid="9"/>
                                        </p:tgtEl>
                                        <p:attrNameLst>
                                          <p:attrName>ppt_w</p:attrName>
                                        </p:attrNameLst>
                                      </p:cBhvr>
                                      <p:tavLst>
                                        <p:tav tm="0">
                                          <p:val>
                                            <p:fltVal val="0"/>
                                          </p:val>
                                        </p:tav>
                                        <p:tav tm="100000">
                                          <p:val>
                                            <p:strVal val="#ppt_w"/>
                                          </p:val>
                                        </p:tav>
                                      </p:tavLst>
                                    </p:anim>
                                    <p:anim calcmode="lin" valueType="num">
                                      <p:cBhvr>
                                        <p:cTn id="58" dur="1000" fill="hold"/>
                                        <p:tgtEl>
                                          <p:spTgt spid="9"/>
                                        </p:tgtEl>
                                        <p:attrNameLst>
                                          <p:attrName>ppt_h</p:attrName>
                                        </p:attrNameLst>
                                      </p:cBhvr>
                                      <p:tavLst>
                                        <p:tav tm="0">
                                          <p:val>
                                            <p:fltVal val="0"/>
                                          </p:val>
                                        </p:tav>
                                        <p:tav tm="100000">
                                          <p:val>
                                            <p:strVal val="#ppt_h"/>
                                          </p:val>
                                        </p:tav>
                                      </p:tavLst>
                                    </p:anim>
                                    <p:anim calcmode="lin" valueType="num">
                                      <p:cBhvr>
                                        <p:cTn id="59" dur="1000" fill="hold"/>
                                        <p:tgtEl>
                                          <p:spTgt spid="9"/>
                                        </p:tgtEl>
                                        <p:attrNameLst>
                                          <p:attrName>style.rotation</p:attrName>
                                        </p:attrNameLst>
                                      </p:cBhvr>
                                      <p:tavLst>
                                        <p:tav tm="0">
                                          <p:val>
                                            <p:fltVal val="90"/>
                                          </p:val>
                                        </p:tav>
                                        <p:tav tm="100000">
                                          <p:val>
                                            <p:fltVal val="0"/>
                                          </p:val>
                                        </p:tav>
                                      </p:tavLst>
                                    </p:anim>
                                    <p:animEffect transition="in" filter="fade">
                                      <p:cBhvr>
                                        <p:cTn id="6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6" grpId="0" animBg="1"/>
      <p:bldP spid="364547" grpId="0" uiExpand="1" build="p"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D7FE884B-C2D8-4FF2-97BE-6AF3A42D7DD5}" type="datetime1">
              <a:rPr lang="es-ES"/>
              <a:pPr>
                <a:defRPr/>
              </a:pPr>
              <a:t>18/05/2022</a:t>
            </a:fld>
            <a:endParaRPr lang="en-US"/>
          </a:p>
        </p:txBody>
      </p:sp>
      <p:sp>
        <p:nvSpPr>
          <p:cNvPr id="6" name="5 Marcador de número de diapositiva"/>
          <p:cNvSpPr>
            <a:spLocks noGrp="1"/>
          </p:cNvSpPr>
          <p:nvPr>
            <p:ph type="sldNum" sz="quarter" idx="12"/>
          </p:nvPr>
        </p:nvSpPr>
        <p:spPr/>
        <p:txBody>
          <a:bodyPr/>
          <a:lstStyle/>
          <a:p>
            <a:pPr>
              <a:defRPr/>
            </a:pPr>
            <a:fld id="{D2C64FEE-E217-4283-97F4-6BFFE24BFC1B}" type="slidenum">
              <a:rPr lang="en-US"/>
              <a:pPr>
                <a:defRPr/>
              </a:pPr>
              <a:t>25</a:t>
            </a:fld>
            <a:endParaRPr lang="en-US"/>
          </a:p>
        </p:txBody>
      </p:sp>
      <p:sp>
        <p:nvSpPr>
          <p:cNvPr id="431106" name="Rectangle 1026" descr="Papel seda azul"/>
          <p:cNvSpPr>
            <a:spLocks noGrp="1" noChangeArrowheads="1"/>
          </p:cNvSpPr>
          <p:nvPr>
            <p:ph type="title"/>
          </p:nvPr>
        </p:nvSpPr>
        <p:spPr>
          <a:xfrm>
            <a:off x="533400" y="457200"/>
            <a:ext cx="8153400" cy="1143000"/>
          </a:xfrm>
          <a:solidFill>
            <a:schemeClr val="accent2">
              <a:lumMod val="20000"/>
              <a:lumOff val="80000"/>
            </a:schemeClr>
          </a:solidFill>
          <a:ln w="76200" cap="flat">
            <a:solidFill>
              <a:srgbClr val="0000FF"/>
            </a:solidFill>
          </a:ln>
        </p:spPr>
        <p:txBody>
          <a:bodyPr/>
          <a:lstStyle/>
          <a:p>
            <a:pPr>
              <a:defRPr/>
            </a:pPr>
            <a:r>
              <a:rPr lang="es-ES_tradnl" sz="3200" b="1" i="1">
                <a:solidFill>
                  <a:schemeClr val="accent2">
                    <a:lumMod val="50000"/>
                  </a:schemeClr>
                </a:solidFill>
                <a:effectLst>
                  <a:outerShdw blurRad="38100" dist="38100" dir="2700000" algn="tl">
                    <a:srgbClr val="000000"/>
                  </a:outerShdw>
                </a:effectLst>
                <a:latin typeface="Arial" charset="0"/>
              </a:rPr>
              <a:t>DNS – Servidor de Nombre de DOMINIO</a:t>
            </a:r>
          </a:p>
        </p:txBody>
      </p:sp>
      <p:sp>
        <p:nvSpPr>
          <p:cNvPr id="431107" name="Rectangle 1027" descr="Papel bouquet"/>
          <p:cNvSpPr>
            <a:spLocks noGrp="1" noChangeArrowheads="1"/>
          </p:cNvSpPr>
          <p:nvPr>
            <p:ph type="body" idx="1"/>
          </p:nvPr>
        </p:nvSpPr>
        <p:spPr>
          <a:xfrm>
            <a:off x="228600" y="1752600"/>
            <a:ext cx="8686800" cy="4343400"/>
          </a:xfrm>
          <a:solidFill>
            <a:schemeClr val="accent2">
              <a:lumMod val="20000"/>
              <a:lumOff val="80000"/>
            </a:schemeClr>
          </a:solidFill>
          <a:ln w="76200" cap="flat">
            <a:solidFill>
              <a:srgbClr val="000080"/>
            </a:solidFill>
          </a:ln>
        </p:spPr>
        <p:txBody>
          <a:bodyPr/>
          <a:lstStyle/>
          <a:p>
            <a:pPr>
              <a:defRPr/>
            </a:pPr>
            <a:r>
              <a:rPr lang="es-AR" sz="2800" i="1" dirty="0">
                <a:solidFill>
                  <a:srgbClr val="000099"/>
                </a:solidFill>
                <a:effectLst>
                  <a:outerShdw blurRad="38100" dist="38100" dir="2700000" algn="tl">
                    <a:srgbClr val="000000"/>
                  </a:outerShdw>
                </a:effectLst>
                <a:latin typeface="Arial" charset="0"/>
              </a:rPr>
              <a:t>El S</a:t>
            </a:r>
            <a:r>
              <a:rPr lang="es-ES" sz="2800" i="1" dirty="0">
                <a:solidFill>
                  <a:srgbClr val="000099"/>
                </a:solidFill>
                <a:effectLst>
                  <a:outerShdw blurRad="38100" dist="38100" dir="2700000" algn="tl">
                    <a:srgbClr val="000000"/>
                  </a:outerShdw>
                </a:effectLst>
                <a:latin typeface="Arial" charset="0"/>
              </a:rPr>
              <a:t>ERVIDOR</a:t>
            </a:r>
            <a:r>
              <a:rPr lang="es-AR" sz="2800" i="1" dirty="0">
                <a:solidFill>
                  <a:srgbClr val="000099"/>
                </a:solidFill>
                <a:effectLst>
                  <a:outerShdw blurRad="38100" dist="38100" dir="2700000" algn="tl">
                    <a:srgbClr val="000000"/>
                  </a:outerShdw>
                </a:effectLst>
                <a:latin typeface="Arial" charset="0"/>
              </a:rPr>
              <a:t> de Nombres de Dominios (DNS) es</a:t>
            </a:r>
            <a:r>
              <a:rPr lang="es-ES" sz="2800" i="1" dirty="0">
                <a:solidFill>
                  <a:srgbClr val="000099"/>
                </a:solidFill>
                <a:effectLst>
                  <a:outerShdw blurRad="38100" dist="38100" dir="2700000" algn="tl">
                    <a:srgbClr val="000000"/>
                  </a:outerShdw>
                </a:effectLst>
                <a:latin typeface="Arial" charset="0"/>
              </a:rPr>
              <a:t> servicio que</a:t>
            </a:r>
            <a:r>
              <a:rPr lang="es-AR" sz="2800" i="1" dirty="0">
                <a:solidFill>
                  <a:srgbClr val="000099"/>
                </a:solidFill>
                <a:effectLst>
                  <a:outerShdw blurRad="38100" dist="38100" dir="2700000" algn="tl">
                    <a:srgbClr val="000000"/>
                  </a:outerShdw>
                </a:effectLst>
                <a:latin typeface="Arial" charset="0"/>
              </a:rPr>
              <a:t> permite a los usuarios de red </a:t>
            </a:r>
            <a:r>
              <a:rPr lang="es-ES" sz="2800" i="1" dirty="0">
                <a:solidFill>
                  <a:srgbClr val="000099"/>
                </a:solidFill>
                <a:effectLst>
                  <a:outerShdw blurRad="38100" dist="38100" dir="2700000" algn="tl">
                    <a:srgbClr val="000000"/>
                  </a:outerShdw>
                </a:effectLst>
                <a:latin typeface="Arial" charset="0"/>
              </a:rPr>
              <a:t>entregar una URL y recibir una Dirección IP para realizar la conexión.</a:t>
            </a:r>
          </a:p>
          <a:p>
            <a:pPr>
              <a:defRPr/>
            </a:pPr>
            <a:r>
              <a:rPr lang="es-ES" sz="2800" i="1" dirty="0">
                <a:solidFill>
                  <a:srgbClr val="000099"/>
                </a:solidFill>
                <a:effectLst>
                  <a:outerShdw blurRad="38100" dist="38100" dir="2700000" algn="tl">
                    <a:srgbClr val="000000"/>
                  </a:outerShdw>
                </a:effectLst>
                <a:latin typeface="Arial" charset="0"/>
              </a:rPr>
              <a:t>Trabajan el forma Jerárquica y se estructuran de acuerdo a la Topología/ Tipo de Red.</a:t>
            </a:r>
          </a:p>
          <a:p>
            <a:pPr lvl="1">
              <a:defRPr/>
            </a:pPr>
            <a:r>
              <a:rPr lang="es-ES_tradnl" sz="2400" i="1" dirty="0">
                <a:solidFill>
                  <a:srgbClr val="000099"/>
                </a:solidFill>
                <a:effectLst>
                  <a:outerShdw blurRad="38100" dist="38100" dir="2700000" algn="tl">
                    <a:srgbClr val="000000"/>
                  </a:outerShdw>
                </a:effectLst>
                <a:latin typeface="Arial" charset="0"/>
              </a:rPr>
              <a:t>DNS Primario (Extranet).</a:t>
            </a:r>
          </a:p>
          <a:p>
            <a:pPr lvl="1">
              <a:defRPr/>
            </a:pPr>
            <a:r>
              <a:rPr lang="es-ES_tradnl" sz="2400" i="1" dirty="0" err="1">
                <a:solidFill>
                  <a:srgbClr val="000099"/>
                </a:solidFill>
                <a:effectLst>
                  <a:outerShdw blurRad="38100" dist="38100" dir="2700000" algn="tl">
                    <a:srgbClr val="000000"/>
                  </a:outerShdw>
                </a:effectLst>
                <a:latin typeface="Arial" charset="0"/>
              </a:rPr>
              <a:t>DNSs</a:t>
            </a:r>
            <a:r>
              <a:rPr lang="es-ES_tradnl" sz="2400" i="1" dirty="0">
                <a:solidFill>
                  <a:srgbClr val="000099"/>
                </a:solidFill>
                <a:effectLst>
                  <a:outerShdw blurRad="38100" dist="38100" dir="2700000" algn="tl">
                    <a:srgbClr val="000000"/>
                  </a:outerShdw>
                </a:effectLst>
                <a:latin typeface="Arial" charset="0"/>
              </a:rPr>
              <a:t> Secundarios (Intranet).</a:t>
            </a:r>
          </a:p>
          <a:p>
            <a:pPr lvl="1">
              <a:defRPr/>
            </a:pPr>
            <a:endParaRPr lang="es-ES_tradnl" sz="2400" i="1" dirty="0">
              <a:solidFill>
                <a:srgbClr val="000099"/>
              </a:solidFill>
              <a:effectLst>
                <a:outerShdw blurRad="38100" dist="38100" dir="2700000" algn="tl">
                  <a:srgbClr val="000000"/>
                </a:outerShdw>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31106"/>
                                        </p:tgtEl>
                                        <p:attrNameLst>
                                          <p:attrName>style.visibility</p:attrName>
                                        </p:attrNameLst>
                                      </p:cBhvr>
                                      <p:to>
                                        <p:strVal val="visible"/>
                                      </p:to>
                                    </p:set>
                                    <p:animEffect transition="in" filter="circle(in)">
                                      <p:cBhvr>
                                        <p:cTn id="7" dur="2000"/>
                                        <p:tgtEl>
                                          <p:spTgt spid="43110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31107">
                                            <p:bg/>
                                          </p:spTgt>
                                        </p:tgtEl>
                                        <p:attrNameLst>
                                          <p:attrName>style.visibility</p:attrName>
                                        </p:attrNameLst>
                                      </p:cBhvr>
                                      <p:to>
                                        <p:strVal val="visible"/>
                                      </p:to>
                                    </p:set>
                                    <p:animEffect transition="in" filter="circle(in)">
                                      <p:cBhvr>
                                        <p:cTn id="12" dur="2000"/>
                                        <p:tgtEl>
                                          <p:spTgt spid="431107">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431107">
                                            <p:txEl>
                                              <p:pRg st="0" end="0"/>
                                            </p:txEl>
                                          </p:spTgt>
                                        </p:tgtEl>
                                        <p:attrNameLst>
                                          <p:attrName>style.visibility</p:attrName>
                                        </p:attrNameLst>
                                      </p:cBhvr>
                                      <p:to>
                                        <p:strVal val="visible"/>
                                      </p:to>
                                    </p:set>
                                    <p:animEffect transition="in" filter="circle(in)">
                                      <p:cBhvr>
                                        <p:cTn id="17" dur="2000"/>
                                        <p:tgtEl>
                                          <p:spTgt spid="43110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431107">
                                            <p:txEl>
                                              <p:pRg st="1" end="1"/>
                                            </p:txEl>
                                          </p:spTgt>
                                        </p:tgtEl>
                                        <p:attrNameLst>
                                          <p:attrName>style.visibility</p:attrName>
                                        </p:attrNameLst>
                                      </p:cBhvr>
                                      <p:to>
                                        <p:strVal val="visible"/>
                                      </p:to>
                                    </p:set>
                                    <p:animEffect transition="in" filter="circle(in)">
                                      <p:cBhvr>
                                        <p:cTn id="22" dur="2000"/>
                                        <p:tgtEl>
                                          <p:spTgt spid="431107">
                                            <p:txEl>
                                              <p:pRg st="1" end="1"/>
                                            </p:txEl>
                                          </p:spTgt>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431107">
                                            <p:txEl>
                                              <p:pRg st="2" end="2"/>
                                            </p:txEl>
                                          </p:spTgt>
                                        </p:tgtEl>
                                        <p:attrNameLst>
                                          <p:attrName>style.visibility</p:attrName>
                                        </p:attrNameLst>
                                      </p:cBhvr>
                                      <p:to>
                                        <p:strVal val="visible"/>
                                      </p:to>
                                    </p:set>
                                    <p:animEffect transition="in" filter="circle(in)">
                                      <p:cBhvr>
                                        <p:cTn id="25" dur="2000"/>
                                        <p:tgtEl>
                                          <p:spTgt spid="431107">
                                            <p:txEl>
                                              <p:pRg st="2" end="2"/>
                                            </p:txEl>
                                          </p:spTgt>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431107">
                                            <p:txEl>
                                              <p:pRg st="3" end="3"/>
                                            </p:txEl>
                                          </p:spTgt>
                                        </p:tgtEl>
                                        <p:attrNameLst>
                                          <p:attrName>style.visibility</p:attrName>
                                        </p:attrNameLst>
                                      </p:cBhvr>
                                      <p:to>
                                        <p:strVal val="visible"/>
                                      </p:to>
                                    </p:set>
                                    <p:animEffect transition="in" filter="circle(in)">
                                      <p:cBhvr>
                                        <p:cTn id="28" dur="2000"/>
                                        <p:tgtEl>
                                          <p:spTgt spid="4311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06" grpId="0" animBg="1"/>
      <p:bldP spid="431107" grpId="0" build="p"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D7FE884B-C2D8-4FF2-97BE-6AF3A42D7DD5}" type="datetime1">
              <a:rPr lang="es-ES"/>
              <a:pPr>
                <a:defRPr/>
              </a:pPr>
              <a:t>18/05/2022</a:t>
            </a:fld>
            <a:endParaRPr lang="en-US"/>
          </a:p>
        </p:txBody>
      </p:sp>
      <p:sp>
        <p:nvSpPr>
          <p:cNvPr id="6" name="5 Marcador de número de diapositiva"/>
          <p:cNvSpPr>
            <a:spLocks noGrp="1"/>
          </p:cNvSpPr>
          <p:nvPr>
            <p:ph type="sldNum" sz="quarter" idx="12"/>
          </p:nvPr>
        </p:nvSpPr>
        <p:spPr/>
        <p:txBody>
          <a:bodyPr/>
          <a:lstStyle/>
          <a:p>
            <a:pPr>
              <a:defRPr/>
            </a:pPr>
            <a:fld id="{D2C64FEE-E217-4283-97F4-6BFFE24BFC1B}" type="slidenum">
              <a:rPr lang="en-US"/>
              <a:pPr>
                <a:defRPr/>
              </a:pPr>
              <a:t>26</a:t>
            </a:fld>
            <a:endParaRPr lang="en-US"/>
          </a:p>
        </p:txBody>
      </p:sp>
      <p:sp>
        <p:nvSpPr>
          <p:cNvPr id="431106" name="Rectangle 1026" descr="Papel seda azul"/>
          <p:cNvSpPr>
            <a:spLocks noGrp="1" noChangeArrowheads="1"/>
          </p:cNvSpPr>
          <p:nvPr>
            <p:ph type="title"/>
          </p:nvPr>
        </p:nvSpPr>
        <p:spPr>
          <a:xfrm>
            <a:off x="685800" y="423948"/>
            <a:ext cx="8153400" cy="1143000"/>
          </a:xfrm>
          <a:solidFill>
            <a:schemeClr val="accent2">
              <a:lumMod val="20000"/>
              <a:lumOff val="80000"/>
            </a:schemeClr>
          </a:solidFill>
          <a:ln w="76200" cap="flat">
            <a:solidFill>
              <a:srgbClr val="0000FF"/>
            </a:solidFill>
          </a:ln>
        </p:spPr>
        <p:txBody>
          <a:bodyPr/>
          <a:lstStyle/>
          <a:p>
            <a:pPr>
              <a:defRPr/>
            </a:pPr>
            <a:r>
              <a:rPr lang="es-ES_tradnl" sz="3200" b="1" i="1" dirty="0">
                <a:solidFill>
                  <a:schemeClr val="accent2">
                    <a:lumMod val="50000"/>
                  </a:schemeClr>
                </a:solidFill>
                <a:effectLst>
                  <a:outerShdw blurRad="38100" dist="38100" dir="2700000" algn="tl">
                    <a:srgbClr val="000000"/>
                  </a:outerShdw>
                </a:effectLst>
                <a:latin typeface="Arial" charset="0"/>
              </a:rPr>
              <a:t>DNS – Registros DNS</a:t>
            </a:r>
          </a:p>
        </p:txBody>
      </p:sp>
      <p:sp>
        <p:nvSpPr>
          <p:cNvPr id="431107" name="Rectangle 1027" descr="Papel bouquet"/>
          <p:cNvSpPr>
            <a:spLocks noGrp="1" noChangeArrowheads="1"/>
          </p:cNvSpPr>
          <p:nvPr>
            <p:ph type="body" idx="1"/>
          </p:nvPr>
        </p:nvSpPr>
        <p:spPr>
          <a:xfrm>
            <a:off x="194721" y="1905000"/>
            <a:ext cx="8915400" cy="4343400"/>
          </a:xfrm>
          <a:solidFill>
            <a:schemeClr val="accent2">
              <a:lumMod val="20000"/>
              <a:lumOff val="80000"/>
            </a:schemeClr>
          </a:solidFill>
          <a:ln w="76200" cap="flat">
            <a:solidFill>
              <a:srgbClr val="000080"/>
            </a:solidFill>
          </a:ln>
        </p:spPr>
        <p:txBody>
          <a:bodyPr/>
          <a:lstStyle/>
          <a:p>
            <a:r>
              <a:rPr lang="es-ES" sz="2400" b="1" i="1" dirty="0">
                <a:solidFill>
                  <a:srgbClr val="000099"/>
                </a:solidFill>
                <a:effectLst>
                  <a:outerShdw blurRad="38100" dist="38100" dir="2700000" algn="tl">
                    <a:srgbClr val="000000"/>
                  </a:outerShdw>
                </a:effectLst>
                <a:latin typeface="Arial" charset="0"/>
              </a:rPr>
              <a:t>Registro A: </a:t>
            </a:r>
            <a:r>
              <a:rPr lang="es-ES" sz="2400" i="1" dirty="0">
                <a:solidFill>
                  <a:srgbClr val="000099"/>
                </a:solidFill>
                <a:effectLst>
                  <a:outerShdw blurRad="38100" dist="38100" dir="2700000" algn="tl">
                    <a:srgbClr val="000000"/>
                  </a:outerShdw>
                </a:effectLst>
                <a:latin typeface="Arial" charset="0"/>
              </a:rPr>
              <a:t>Convertir nombres de host en direcciones IP.</a:t>
            </a:r>
            <a:r>
              <a:rPr lang="es-ES" sz="2400" b="1" kern="1200" dirty="0">
                <a:latin typeface="Times New Roman" pitchFamily="18" charset="0"/>
              </a:rPr>
              <a:t> </a:t>
            </a:r>
          </a:p>
          <a:p>
            <a:r>
              <a:rPr lang="es-ES" sz="2400" b="1" i="1" dirty="0">
                <a:solidFill>
                  <a:srgbClr val="000099"/>
                </a:solidFill>
                <a:effectLst>
                  <a:outerShdw blurRad="38100" dist="38100" dir="2700000" algn="tl">
                    <a:srgbClr val="000000"/>
                  </a:outerShdw>
                </a:effectLst>
                <a:latin typeface="Arial" charset="0"/>
              </a:rPr>
              <a:t>Registro CNAME: </a:t>
            </a:r>
            <a:r>
              <a:rPr lang="es-ES" sz="2400" i="1" dirty="0">
                <a:solidFill>
                  <a:srgbClr val="000099"/>
                </a:solidFill>
                <a:effectLst>
                  <a:outerShdw blurRad="38100" dist="38100" dir="2700000" algn="tl">
                    <a:srgbClr val="000000"/>
                  </a:outerShdw>
                </a:effectLst>
                <a:latin typeface="Arial" charset="0"/>
              </a:rPr>
              <a:t>Se utiliza para crear nombres de host adicionales (alias), y para crear diferentes servicios bajo una misma dirección IP.</a:t>
            </a:r>
          </a:p>
          <a:p>
            <a:r>
              <a:rPr lang="es-ES" sz="2400" b="1" i="1" dirty="0">
                <a:solidFill>
                  <a:srgbClr val="000099"/>
                </a:solidFill>
                <a:effectLst>
                  <a:outerShdw blurRad="38100" dist="38100" dir="2700000" algn="tl">
                    <a:srgbClr val="000000"/>
                  </a:outerShdw>
                </a:effectLst>
                <a:latin typeface="Arial" charset="0"/>
              </a:rPr>
              <a:t>Registro NS:</a:t>
            </a:r>
            <a:r>
              <a:rPr lang="es-ES" sz="2400" i="1" dirty="0">
                <a:solidFill>
                  <a:srgbClr val="000099"/>
                </a:solidFill>
                <a:effectLst>
                  <a:outerShdw blurRad="38100" dist="38100" dir="2700000" algn="tl">
                    <a:srgbClr val="000000"/>
                  </a:outerShdw>
                </a:effectLst>
                <a:latin typeface="Arial" charset="0"/>
              </a:rPr>
              <a:t> indica los servidores de DNS autorizados para el dominio.</a:t>
            </a:r>
          </a:p>
          <a:p>
            <a:r>
              <a:rPr lang="es-ES" sz="2400" b="1" i="1" dirty="0">
                <a:solidFill>
                  <a:srgbClr val="000099"/>
                </a:solidFill>
                <a:effectLst>
                  <a:outerShdw blurRad="38100" dist="38100" dir="2700000" algn="tl">
                    <a:srgbClr val="000000"/>
                  </a:outerShdw>
                </a:effectLst>
                <a:latin typeface="Arial" charset="0"/>
              </a:rPr>
              <a:t>Registro MX: </a:t>
            </a:r>
            <a:r>
              <a:rPr lang="es-ES" sz="2400" i="1" dirty="0">
                <a:solidFill>
                  <a:srgbClr val="000099"/>
                </a:solidFill>
                <a:effectLst>
                  <a:outerShdw blurRad="38100" dist="38100" dir="2700000" algn="tl">
                    <a:srgbClr val="000000"/>
                  </a:outerShdw>
                </a:effectLst>
                <a:latin typeface="Arial" charset="0"/>
              </a:rPr>
              <a:t>Se utiliza para asociar un nombre de dominio a una lista de servidores de correo para la recepción de emails. </a:t>
            </a:r>
          </a:p>
          <a:p>
            <a:r>
              <a:rPr lang="es-ES" sz="2400" b="1" i="1" dirty="0">
                <a:solidFill>
                  <a:srgbClr val="000099"/>
                </a:solidFill>
                <a:effectLst>
                  <a:outerShdw blurRad="38100" dist="38100" dir="2700000" algn="tl">
                    <a:srgbClr val="000000"/>
                  </a:outerShdw>
                </a:effectLst>
                <a:latin typeface="Arial" charset="0"/>
              </a:rPr>
              <a:t>Registro SPF:</a:t>
            </a:r>
            <a:r>
              <a:rPr lang="es-ES" sz="2400" i="1" dirty="0">
                <a:solidFill>
                  <a:srgbClr val="000099"/>
                </a:solidFill>
                <a:effectLst>
                  <a:outerShdw blurRad="38100" dist="38100" dir="2700000" algn="tl">
                    <a:srgbClr val="000000"/>
                  </a:outerShdw>
                </a:effectLst>
                <a:latin typeface="Arial" charset="0"/>
              </a:rPr>
              <a:t> define qué servidores están autorizados para enviar correo electrónico con nuestro dominio.</a:t>
            </a:r>
          </a:p>
          <a:p>
            <a:endParaRPr lang="es-ES" sz="2400" i="1" dirty="0">
              <a:solidFill>
                <a:srgbClr val="000099"/>
              </a:solidFill>
              <a:effectLst>
                <a:outerShdw blurRad="38100" dist="38100" dir="2700000" algn="tl">
                  <a:srgbClr val="000000"/>
                </a:outerShdw>
              </a:effectLst>
              <a:latin typeface="Arial" charset="0"/>
            </a:endParaRPr>
          </a:p>
          <a:p>
            <a:pPr marL="457200" lvl="1" indent="0">
              <a:buNone/>
              <a:defRPr/>
            </a:pPr>
            <a:endParaRPr lang="es-ES_tradnl" sz="2400" i="1" dirty="0">
              <a:solidFill>
                <a:srgbClr val="000099"/>
              </a:solidFill>
              <a:effectLst>
                <a:outerShdw blurRad="38100" dist="38100" dir="2700000" algn="tl">
                  <a:srgbClr val="000000"/>
                </a:outerShdw>
              </a:effectLst>
              <a:latin typeface="Arial" charset="0"/>
              <a:ea typeface="+mn-ea"/>
              <a:cs typeface="+mn-cs"/>
            </a:endParaRPr>
          </a:p>
        </p:txBody>
      </p:sp>
    </p:spTree>
    <p:extLst>
      <p:ext uri="{BB962C8B-B14F-4D97-AF65-F5344CB8AC3E}">
        <p14:creationId xmlns:p14="http://schemas.microsoft.com/office/powerpoint/2010/main" val="1397599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31106"/>
                                        </p:tgtEl>
                                        <p:attrNameLst>
                                          <p:attrName>style.visibility</p:attrName>
                                        </p:attrNameLst>
                                      </p:cBhvr>
                                      <p:to>
                                        <p:strVal val="visible"/>
                                      </p:to>
                                    </p:set>
                                    <p:animEffect transition="in" filter="circle(in)">
                                      <p:cBhvr>
                                        <p:cTn id="7" dur="2000"/>
                                        <p:tgtEl>
                                          <p:spTgt spid="43110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31107">
                                            <p:bg/>
                                          </p:spTgt>
                                        </p:tgtEl>
                                        <p:attrNameLst>
                                          <p:attrName>style.visibility</p:attrName>
                                        </p:attrNameLst>
                                      </p:cBhvr>
                                      <p:to>
                                        <p:strVal val="visible"/>
                                      </p:to>
                                    </p:set>
                                    <p:animEffect transition="in" filter="circle(in)">
                                      <p:cBhvr>
                                        <p:cTn id="12" dur="2000"/>
                                        <p:tgtEl>
                                          <p:spTgt spid="431107">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431107">
                                            <p:txEl>
                                              <p:pRg st="0" end="0"/>
                                            </p:txEl>
                                          </p:spTgt>
                                        </p:tgtEl>
                                        <p:attrNameLst>
                                          <p:attrName>style.visibility</p:attrName>
                                        </p:attrNameLst>
                                      </p:cBhvr>
                                      <p:to>
                                        <p:strVal val="visible"/>
                                      </p:to>
                                    </p:set>
                                    <p:animEffect transition="in" filter="circle(in)">
                                      <p:cBhvr>
                                        <p:cTn id="17" dur="2000"/>
                                        <p:tgtEl>
                                          <p:spTgt spid="43110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431107">
                                            <p:txEl>
                                              <p:pRg st="1" end="1"/>
                                            </p:txEl>
                                          </p:spTgt>
                                        </p:tgtEl>
                                        <p:attrNameLst>
                                          <p:attrName>style.visibility</p:attrName>
                                        </p:attrNameLst>
                                      </p:cBhvr>
                                      <p:to>
                                        <p:strVal val="visible"/>
                                      </p:to>
                                    </p:set>
                                    <p:animEffect transition="in" filter="circle(in)">
                                      <p:cBhvr>
                                        <p:cTn id="22" dur="2000"/>
                                        <p:tgtEl>
                                          <p:spTgt spid="43110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431107">
                                            <p:txEl>
                                              <p:pRg st="2" end="2"/>
                                            </p:txEl>
                                          </p:spTgt>
                                        </p:tgtEl>
                                        <p:attrNameLst>
                                          <p:attrName>style.visibility</p:attrName>
                                        </p:attrNameLst>
                                      </p:cBhvr>
                                      <p:to>
                                        <p:strVal val="visible"/>
                                      </p:to>
                                    </p:set>
                                    <p:animEffect transition="in" filter="circle(in)">
                                      <p:cBhvr>
                                        <p:cTn id="27" dur="2000"/>
                                        <p:tgtEl>
                                          <p:spTgt spid="431107">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431107">
                                            <p:txEl>
                                              <p:pRg st="3" end="3"/>
                                            </p:txEl>
                                          </p:spTgt>
                                        </p:tgtEl>
                                        <p:attrNameLst>
                                          <p:attrName>style.visibility</p:attrName>
                                        </p:attrNameLst>
                                      </p:cBhvr>
                                      <p:to>
                                        <p:strVal val="visible"/>
                                      </p:to>
                                    </p:set>
                                    <p:animEffect transition="in" filter="circle(in)">
                                      <p:cBhvr>
                                        <p:cTn id="32" dur="2000"/>
                                        <p:tgtEl>
                                          <p:spTgt spid="431107">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431107">
                                            <p:txEl>
                                              <p:pRg st="4" end="4"/>
                                            </p:txEl>
                                          </p:spTgt>
                                        </p:tgtEl>
                                        <p:attrNameLst>
                                          <p:attrName>style.visibility</p:attrName>
                                        </p:attrNameLst>
                                      </p:cBhvr>
                                      <p:to>
                                        <p:strVal val="visible"/>
                                      </p:to>
                                    </p:set>
                                    <p:animEffect transition="in" filter="circle(in)">
                                      <p:cBhvr>
                                        <p:cTn id="37" dur="2000"/>
                                        <p:tgtEl>
                                          <p:spTgt spid="4311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06" grpId="0" animBg="1"/>
      <p:bldP spid="431107" grpId="0" build="p"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EC429C4C-1BFF-4170-BD65-6E5BF8E29428}" type="datetime1">
              <a:rPr lang="es-ES"/>
              <a:pPr>
                <a:defRPr/>
              </a:pPr>
              <a:t>18/05/2022</a:t>
            </a:fld>
            <a:endParaRPr lang="en-US"/>
          </a:p>
        </p:txBody>
      </p:sp>
      <p:sp>
        <p:nvSpPr>
          <p:cNvPr id="6" name="5 Marcador de número de diapositiva"/>
          <p:cNvSpPr>
            <a:spLocks noGrp="1"/>
          </p:cNvSpPr>
          <p:nvPr>
            <p:ph type="sldNum" sz="quarter" idx="12"/>
          </p:nvPr>
        </p:nvSpPr>
        <p:spPr/>
        <p:txBody>
          <a:bodyPr/>
          <a:lstStyle/>
          <a:p>
            <a:pPr>
              <a:defRPr/>
            </a:pPr>
            <a:fld id="{4C10BF9B-419C-49E2-8926-679F96928223}" type="slidenum">
              <a:rPr lang="en-US"/>
              <a:pPr>
                <a:defRPr/>
              </a:pPr>
              <a:t>27</a:t>
            </a:fld>
            <a:endParaRPr lang="en-US"/>
          </a:p>
        </p:txBody>
      </p:sp>
      <p:sp>
        <p:nvSpPr>
          <p:cNvPr id="457730" name="Rectangle 2" descr="Papel seda azul"/>
          <p:cNvSpPr>
            <a:spLocks noGrp="1" noChangeArrowheads="1"/>
          </p:cNvSpPr>
          <p:nvPr>
            <p:ph type="title"/>
          </p:nvPr>
        </p:nvSpPr>
        <p:spPr>
          <a:xfrm>
            <a:off x="685800" y="188640"/>
            <a:ext cx="7772400" cy="1563960"/>
          </a:xfrm>
          <a:solidFill>
            <a:schemeClr val="accent2">
              <a:lumMod val="20000"/>
              <a:lumOff val="80000"/>
            </a:schemeClr>
          </a:solidFill>
          <a:ln w="76200" cap="flat">
            <a:solidFill>
              <a:srgbClr val="0000FF"/>
            </a:solidFill>
            <a:miter lim="800000"/>
            <a:headEnd/>
            <a:tailEnd/>
          </a:ln>
        </p:spPr>
        <p:txBody>
          <a:bodyPr vert="horz" wrap="square" lIns="91440" tIns="45720" rIns="91440" bIns="45720" numCol="1" anchor="ctr" anchorCtr="0" compatLnSpc="1">
            <a:prstTxWarp prst="textNoShape">
              <a:avLst/>
            </a:prstTxWarp>
          </a:bodyPr>
          <a:lstStyle/>
          <a:p>
            <a:r>
              <a:rPr lang="es-ES_tradnl" sz="3200" b="1" i="1">
                <a:solidFill>
                  <a:schemeClr val="accent2">
                    <a:lumMod val="75000"/>
                  </a:schemeClr>
                </a:solidFill>
                <a:effectLst>
                  <a:outerShdw blurRad="38100" dist="38100" dir="2700000" algn="tl">
                    <a:srgbClr val="000000"/>
                  </a:outerShdw>
                </a:effectLst>
                <a:latin typeface="Arial" charset="0"/>
              </a:rPr>
              <a:t>DNS – Servidor de Nombre de DOMINIO</a:t>
            </a:r>
          </a:p>
        </p:txBody>
      </p:sp>
      <p:pic>
        <p:nvPicPr>
          <p:cNvPr id="20485" name="Picture 5" descr="Dominios 6"/>
          <p:cNvPicPr>
            <a:picLocks noGrp="1" noChangeAspect="1" noChangeArrowheads="1"/>
          </p:cNvPicPr>
          <p:nvPr>
            <p:ph idx="1"/>
          </p:nvPr>
        </p:nvPicPr>
        <p:blipFill>
          <a:blip r:embed="rId2" cstate="print"/>
          <a:srcRect/>
          <a:stretch>
            <a:fillRect/>
          </a:stretch>
        </p:blipFill>
        <p:spPr>
          <a:xfrm>
            <a:off x="827088" y="1916113"/>
            <a:ext cx="7705725" cy="4676775"/>
          </a:xfrm>
          <a:blipFill dpi="0" rotWithShape="0">
            <a:blip r:embed="rId3" cstate="print"/>
            <a:srcRect/>
            <a:tile tx="0" ty="0" sx="100000" sy="100000" flip="none" algn="tl"/>
          </a:blipFill>
          <a:ln w="76200" cap="flat" algn="ctr">
            <a:solidFill>
              <a:srgbClr val="0000FF"/>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57730"/>
                                        </p:tgtEl>
                                        <p:attrNameLst>
                                          <p:attrName>style.visibility</p:attrName>
                                        </p:attrNameLst>
                                      </p:cBhvr>
                                      <p:to>
                                        <p:strVal val="visible"/>
                                      </p:to>
                                    </p:set>
                                    <p:animEffect transition="in" filter="circle(in)">
                                      <p:cBhvr>
                                        <p:cTn id="7" dur="2000"/>
                                        <p:tgtEl>
                                          <p:spTgt spid="457730"/>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20485"/>
                                        </p:tgtEl>
                                        <p:attrNameLst>
                                          <p:attrName>style.visibility</p:attrName>
                                        </p:attrNameLst>
                                      </p:cBhvr>
                                      <p:to>
                                        <p:strVal val="visible"/>
                                      </p:to>
                                    </p:set>
                                    <p:anim calcmode="lin" valueType="num">
                                      <p:cBhvr>
                                        <p:cTn id="12" dur="500" fill="hold"/>
                                        <p:tgtEl>
                                          <p:spTgt spid="20485"/>
                                        </p:tgtEl>
                                        <p:attrNameLst>
                                          <p:attrName>ppt_w</p:attrName>
                                        </p:attrNameLst>
                                      </p:cBhvr>
                                      <p:tavLst>
                                        <p:tav tm="0">
                                          <p:val>
                                            <p:fltVal val="0"/>
                                          </p:val>
                                        </p:tav>
                                        <p:tav tm="100000">
                                          <p:val>
                                            <p:strVal val="#ppt_w"/>
                                          </p:val>
                                        </p:tav>
                                      </p:tavLst>
                                    </p:anim>
                                    <p:anim calcmode="lin" valueType="num">
                                      <p:cBhvr>
                                        <p:cTn id="13" dur="500" fill="hold"/>
                                        <p:tgtEl>
                                          <p:spTgt spid="20485"/>
                                        </p:tgtEl>
                                        <p:attrNameLst>
                                          <p:attrName>ppt_h</p:attrName>
                                        </p:attrNameLst>
                                      </p:cBhvr>
                                      <p:tavLst>
                                        <p:tav tm="0">
                                          <p:val>
                                            <p:fltVal val="0"/>
                                          </p:val>
                                        </p:tav>
                                        <p:tav tm="100000">
                                          <p:val>
                                            <p:strVal val="#ppt_h"/>
                                          </p:val>
                                        </p:tav>
                                      </p:tavLst>
                                    </p:anim>
                                    <p:animEffect transition="in" filter="fade">
                                      <p:cBhvr>
                                        <p:cTn id="14" dur="500"/>
                                        <p:tgtEl>
                                          <p:spTgt spid="204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773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18EEC53C-C6F5-426B-A197-EEE5FB28C5DB}" type="datetime1">
              <a:rPr lang="es-ES"/>
              <a:pPr>
                <a:defRPr/>
              </a:pPr>
              <a:t>18/05/2022</a:t>
            </a:fld>
            <a:endParaRPr lang="en-US"/>
          </a:p>
        </p:txBody>
      </p:sp>
      <p:sp>
        <p:nvSpPr>
          <p:cNvPr id="6" name="5 Marcador de número de diapositiva"/>
          <p:cNvSpPr>
            <a:spLocks noGrp="1"/>
          </p:cNvSpPr>
          <p:nvPr>
            <p:ph type="sldNum" sz="quarter" idx="12"/>
          </p:nvPr>
        </p:nvSpPr>
        <p:spPr/>
        <p:txBody>
          <a:bodyPr/>
          <a:lstStyle/>
          <a:p>
            <a:pPr>
              <a:defRPr/>
            </a:pPr>
            <a:fld id="{B8EFDC25-46ED-47C9-9B03-6283B17A993E}" type="slidenum">
              <a:rPr lang="en-US"/>
              <a:pPr>
                <a:defRPr/>
              </a:pPr>
              <a:t>28</a:t>
            </a:fld>
            <a:endParaRPr lang="en-US"/>
          </a:p>
        </p:txBody>
      </p:sp>
      <p:sp>
        <p:nvSpPr>
          <p:cNvPr id="459778" name="Rectangle 2" descr="Papel seda azul"/>
          <p:cNvSpPr>
            <a:spLocks noGrp="1" noChangeArrowheads="1"/>
          </p:cNvSpPr>
          <p:nvPr>
            <p:ph type="title"/>
          </p:nvPr>
        </p:nvSpPr>
        <p:spPr>
          <a:xfrm>
            <a:off x="684213" y="260350"/>
            <a:ext cx="7772400" cy="1143000"/>
          </a:xfrm>
          <a:solidFill>
            <a:schemeClr val="accent2">
              <a:lumMod val="20000"/>
              <a:lumOff val="80000"/>
            </a:schemeClr>
          </a:solidFill>
          <a:ln w="76200" cap="flat">
            <a:solidFill>
              <a:srgbClr val="0000FF"/>
            </a:solidFill>
            <a:miter lim="800000"/>
            <a:headEnd/>
            <a:tailEnd/>
          </a:ln>
        </p:spPr>
        <p:txBody>
          <a:bodyPr vert="horz" wrap="square" lIns="91440" tIns="45720" rIns="91440" bIns="45720" numCol="1" anchor="ctr" anchorCtr="0" compatLnSpc="1">
            <a:prstTxWarp prst="textNoShape">
              <a:avLst/>
            </a:prstTxWarp>
          </a:bodyPr>
          <a:lstStyle/>
          <a:p>
            <a:r>
              <a:rPr lang="es-ES_tradnl" sz="3200" b="1" i="1">
                <a:solidFill>
                  <a:schemeClr val="accent2">
                    <a:lumMod val="75000"/>
                  </a:schemeClr>
                </a:solidFill>
                <a:effectLst>
                  <a:outerShdw blurRad="38100" dist="38100" dir="2700000" algn="tl">
                    <a:srgbClr val="000000"/>
                  </a:outerShdw>
                </a:effectLst>
                <a:latin typeface="Arial" charset="0"/>
              </a:rPr>
              <a:t>DNS – Servidor de Nombre de DOMINIO</a:t>
            </a:r>
          </a:p>
        </p:txBody>
      </p:sp>
      <p:pic>
        <p:nvPicPr>
          <p:cNvPr id="21509" name="Picture 8" descr="Dominios 7"/>
          <p:cNvPicPr>
            <a:picLocks noGrp="1" noChangeAspect="1" noChangeArrowheads="1"/>
          </p:cNvPicPr>
          <p:nvPr>
            <p:ph idx="1"/>
          </p:nvPr>
        </p:nvPicPr>
        <p:blipFill>
          <a:blip r:embed="rId2" cstate="print"/>
          <a:srcRect/>
          <a:stretch>
            <a:fillRect/>
          </a:stretch>
        </p:blipFill>
        <p:spPr>
          <a:xfrm>
            <a:off x="539750" y="1700213"/>
            <a:ext cx="7920038" cy="4872037"/>
          </a:xfrm>
          <a:blipFill dpi="0" rotWithShape="0">
            <a:blip r:embed="rId3" cstate="print"/>
            <a:srcRect/>
            <a:tile tx="0" ty="0" sx="100000" sy="100000" flip="none" algn="tl"/>
          </a:blipFill>
          <a:ln w="76200" cap="flat" algn="ctr">
            <a:solidFill>
              <a:srgbClr val="0000FF"/>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97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6" presetClass="entr" presetSubtype="0" fill="hold" nodeType="clickEffect">
                                  <p:stCondLst>
                                    <p:cond delay="0"/>
                                  </p:stCondLst>
                                  <p:childTnLst>
                                    <p:set>
                                      <p:cBhvr>
                                        <p:cTn id="10" dur="1" fill="hold">
                                          <p:stCondLst>
                                            <p:cond delay="0"/>
                                          </p:stCondLst>
                                        </p:cTn>
                                        <p:tgtEl>
                                          <p:spTgt spid="21509"/>
                                        </p:tgtEl>
                                        <p:attrNameLst>
                                          <p:attrName>style.visibility</p:attrName>
                                        </p:attrNameLst>
                                      </p:cBhvr>
                                      <p:to>
                                        <p:strVal val="visible"/>
                                      </p:to>
                                    </p:set>
                                    <p:animEffect transition="in" filter="wipe(down)">
                                      <p:cBhvr>
                                        <p:cTn id="11" dur="580">
                                          <p:stCondLst>
                                            <p:cond delay="0"/>
                                          </p:stCondLst>
                                        </p:cTn>
                                        <p:tgtEl>
                                          <p:spTgt spid="21509"/>
                                        </p:tgtEl>
                                      </p:cBhvr>
                                    </p:animEffect>
                                    <p:anim calcmode="lin" valueType="num">
                                      <p:cBhvr>
                                        <p:cTn id="12" dur="1822" tmFilter="0,0; 0.14,0.36; 0.43,0.73; 0.71,0.91; 1.0,1.0">
                                          <p:stCondLst>
                                            <p:cond delay="0"/>
                                          </p:stCondLst>
                                        </p:cTn>
                                        <p:tgtEl>
                                          <p:spTgt spid="21509"/>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21509"/>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21509"/>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21509"/>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21509"/>
                                        </p:tgtEl>
                                        <p:attrNameLst>
                                          <p:attrName>ppt_y</p:attrName>
                                        </p:attrNameLst>
                                      </p:cBhvr>
                                      <p:tavLst>
                                        <p:tav tm="0" fmla="#ppt_y-sin(pi*$)/81">
                                          <p:val>
                                            <p:fltVal val="0"/>
                                          </p:val>
                                        </p:tav>
                                        <p:tav tm="100000">
                                          <p:val>
                                            <p:fltVal val="1"/>
                                          </p:val>
                                        </p:tav>
                                      </p:tavLst>
                                    </p:anim>
                                    <p:animScale>
                                      <p:cBhvr>
                                        <p:cTn id="17" dur="26">
                                          <p:stCondLst>
                                            <p:cond delay="650"/>
                                          </p:stCondLst>
                                        </p:cTn>
                                        <p:tgtEl>
                                          <p:spTgt spid="21509"/>
                                        </p:tgtEl>
                                      </p:cBhvr>
                                      <p:to x="100000" y="60000"/>
                                    </p:animScale>
                                    <p:animScale>
                                      <p:cBhvr>
                                        <p:cTn id="18" dur="166" decel="50000">
                                          <p:stCondLst>
                                            <p:cond delay="676"/>
                                          </p:stCondLst>
                                        </p:cTn>
                                        <p:tgtEl>
                                          <p:spTgt spid="21509"/>
                                        </p:tgtEl>
                                      </p:cBhvr>
                                      <p:to x="100000" y="100000"/>
                                    </p:animScale>
                                    <p:animScale>
                                      <p:cBhvr>
                                        <p:cTn id="19" dur="26">
                                          <p:stCondLst>
                                            <p:cond delay="1312"/>
                                          </p:stCondLst>
                                        </p:cTn>
                                        <p:tgtEl>
                                          <p:spTgt spid="21509"/>
                                        </p:tgtEl>
                                      </p:cBhvr>
                                      <p:to x="100000" y="80000"/>
                                    </p:animScale>
                                    <p:animScale>
                                      <p:cBhvr>
                                        <p:cTn id="20" dur="166" decel="50000">
                                          <p:stCondLst>
                                            <p:cond delay="1338"/>
                                          </p:stCondLst>
                                        </p:cTn>
                                        <p:tgtEl>
                                          <p:spTgt spid="21509"/>
                                        </p:tgtEl>
                                      </p:cBhvr>
                                      <p:to x="100000" y="100000"/>
                                    </p:animScale>
                                    <p:animScale>
                                      <p:cBhvr>
                                        <p:cTn id="21" dur="26">
                                          <p:stCondLst>
                                            <p:cond delay="1642"/>
                                          </p:stCondLst>
                                        </p:cTn>
                                        <p:tgtEl>
                                          <p:spTgt spid="21509"/>
                                        </p:tgtEl>
                                      </p:cBhvr>
                                      <p:to x="100000" y="90000"/>
                                    </p:animScale>
                                    <p:animScale>
                                      <p:cBhvr>
                                        <p:cTn id="22" dur="166" decel="50000">
                                          <p:stCondLst>
                                            <p:cond delay="1668"/>
                                          </p:stCondLst>
                                        </p:cTn>
                                        <p:tgtEl>
                                          <p:spTgt spid="21509"/>
                                        </p:tgtEl>
                                      </p:cBhvr>
                                      <p:to x="100000" y="100000"/>
                                    </p:animScale>
                                    <p:animScale>
                                      <p:cBhvr>
                                        <p:cTn id="23" dur="26">
                                          <p:stCondLst>
                                            <p:cond delay="1808"/>
                                          </p:stCondLst>
                                        </p:cTn>
                                        <p:tgtEl>
                                          <p:spTgt spid="21509"/>
                                        </p:tgtEl>
                                      </p:cBhvr>
                                      <p:to x="100000" y="95000"/>
                                    </p:animScale>
                                    <p:animScale>
                                      <p:cBhvr>
                                        <p:cTn id="24" dur="166" decel="50000">
                                          <p:stCondLst>
                                            <p:cond delay="1834"/>
                                          </p:stCondLst>
                                        </p:cTn>
                                        <p:tgtEl>
                                          <p:spTgt spid="2150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7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18EEC53C-C6F5-426B-A197-EEE5FB28C5DB}" type="datetime1">
              <a:rPr lang="es-ES"/>
              <a:pPr>
                <a:defRPr/>
              </a:pPr>
              <a:t>18/05/2022</a:t>
            </a:fld>
            <a:endParaRPr lang="en-US"/>
          </a:p>
        </p:txBody>
      </p:sp>
      <p:sp>
        <p:nvSpPr>
          <p:cNvPr id="6" name="5 Marcador de número de diapositiva"/>
          <p:cNvSpPr>
            <a:spLocks noGrp="1"/>
          </p:cNvSpPr>
          <p:nvPr>
            <p:ph type="sldNum" sz="quarter" idx="12"/>
          </p:nvPr>
        </p:nvSpPr>
        <p:spPr/>
        <p:txBody>
          <a:bodyPr/>
          <a:lstStyle/>
          <a:p>
            <a:pPr>
              <a:defRPr/>
            </a:pPr>
            <a:fld id="{B8EFDC25-46ED-47C9-9B03-6283B17A993E}" type="slidenum">
              <a:rPr lang="en-US"/>
              <a:pPr>
                <a:defRPr/>
              </a:pPr>
              <a:t>29</a:t>
            </a:fld>
            <a:endParaRPr lang="en-US"/>
          </a:p>
        </p:txBody>
      </p:sp>
      <p:sp>
        <p:nvSpPr>
          <p:cNvPr id="459778" name="Rectangle 2" descr="Papel seda azul"/>
          <p:cNvSpPr>
            <a:spLocks noGrp="1" noChangeArrowheads="1"/>
          </p:cNvSpPr>
          <p:nvPr>
            <p:ph type="title"/>
          </p:nvPr>
        </p:nvSpPr>
        <p:spPr>
          <a:xfrm>
            <a:off x="757808" y="260648"/>
            <a:ext cx="7772400" cy="1143000"/>
          </a:xfrm>
          <a:solidFill>
            <a:schemeClr val="accent2">
              <a:lumMod val="20000"/>
              <a:lumOff val="80000"/>
            </a:schemeClr>
          </a:solidFill>
          <a:ln w="76200" cap="flat">
            <a:solidFill>
              <a:srgbClr val="0000FF"/>
            </a:solidFill>
            <a:miter lim="800000"/>
            <a:headEnd/>
            <a:tailEnd/>
          </a:ln>
        </p:spPr>
        <p:txBody>
          <a:bodyPr vert="horz" wrap="square" lIns="91440" tIns="45720" rIns="91440" bIns="45720" numCol="1" anchor="ctr" anchorCtr="0" compatLnSpc="1">
            <a:prstTxWarp prst="textNoShape">
              <a:avLst/>
            </a:prstTxWarp>
          </a:bodyPr>
          <a:lstStyle/>
          <a:p>
            <a:r>
              <a:rPr lang="es-ES_tradnl" sz="3200" b="1" i="1">
                <a:solidFill>
                  <a:schemeClr val="accent2">
                    <a:lumMod val="75000"/>
                  </a:schemeClr>
                </a:solidFill>
                <a:effectLst>
                  <a:outerShdw blurRad="38100" dist="38100" dir="2700000" algn="tl">
                    <a:srgbClr val="000000"/>
                  </a:outerShdw>
                </a:effectLst>
                <a:latin typeface="Arial" charset="0"/>
              </a:rPr>
              <a:t>DNS – Servidor de Nombre de DOMINIO</a:t>
            </a:r>
          </a:p>
        </p:txBody>
      </p:sp>
      <p:pic>
        <p:nvPicPr>
          <p:cNvPr id="3" name="Marcador de contenido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9552" y="1700808"/>
            <a:ext cx="8208912" cy="4958155"/>
          </a:xfrm>
          <a:blipFill dpi="0" rotWithShape="0">
            <a:blip r:embed="rId3" cstate="print"/>
            <a:srcRect/>
            <a:tile tx="0" ty="0" sx="100000" sy="100000" flip="none" algn="tl"/>
          </a:blipFill>
          <a:ln w="76200" cap="flat" algn="ctr">
            <a:solidFill>
              <a:srgbClr val="0000FF"/>
            </a:solidFill>
          </a:ln>
        </p:spPr>
      </p:pic>
    </p:spTree>
    <p:extLst>
      <p:ext uri="{BB962C8B-B14F-4D97-AF65-F5344CB8AC3E}">
        <p14:creationId xmlns:p14="http://schemas.microsoft.com/office/powerpoint/2010/main" val="957744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97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5"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1000" fill="hold"/>
                                        <p:tgtEl>
                                          <p:spTgt spid="3"/>
                                        </p:tgtEl>
                                        <p:attrNameLst>
                                          <p:attrName>ppt_w</p:attrName>
                                        </p:attrNameLst>
                                      </p:cBhvr>
                                      <p:tavLst>
                                        <p:tav tm="0">
                                          <p:val>
                                            <p:strVal val="#ppt_w*0.70"/>
                                          </p:val>
                                        </p:tav>
                                        <p:tav tm="100000">
                                          <p:val>
                                            <p:strVal val="#ppt_w"/>
                                          </p:val>
                                        </p:tav>
                                      </p:tavLst>
                                    </p:anim>
                                    <p:anim calcmode="lin" valueType="num">
                                      <p:cBhvr>
                                        <p:cTn id="12" dur="1000" fill="hold"/>
                                        <p:tgtEl>
                                          <p:spTgt spid="3"/>
                                        </p:tgtEl>
                                        <p:attrNameLst>
                                          <p:attrName>ppt_h</p:attrName>
                                        </p:attrNameLst>
                                      </p:cBhvr>
                                      <p:tavLst>
                                        <p:tav tm="0">
                                          <p:val>
                                            <p:strVal val="#ppt_h"/>
                                          </p:val>
                                        </p:tav>
                                        <p:tav tm="100000">
                                          <p:val>
                                            <p:strVal val="#ppt_h"/>
                                          </p:val>
                                        </p:tav>
                                      </p:tavLst>
                                    </p:anim>
                                    <p:animEffect transition="in" filter="fade">
                                      <p:cBhvr>
                                        <p:cTn id="13"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7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4F3A1668-8A5D-4D34-A35A-9D73B61E0E17}" type="datetime1">
              <a:rPr lang="es-ES"/>
              <a:pPr>
                <a:defRPr/>
              </a:pPr>
              <a:t>18/05/2022</a:t>
            </a:fld>
            <a:endParaRPr lang="en-US"/>
          </a:p>
        </p:txBody>
      </p:sp>
      <p:sp>
        <p:nvSpPr>
          <p:cNvPr id="6" name="5 Marcador de número de diapositiva"/>
          <p:cNvSpPr>
            <a:spLocks noGrp="1"/>
          </p:cNvSpPr>
          <p:nvPr>
            <p:ph type="sldNum" sz="quarter" idx="12"/>
          </p:nvPr>
        </p:nvSpPr>
        <p:spPr/>
        <p:txBody>
          <a:bodyPr/>
          <a:lstStyle/>
          <a:p>
            <a:pPr>
              <a:defRPr/>
            </a:pPr>
            <a:fld id="{07425952-2260-4E98-A2A3-7591F96682C0}" type="slidenum">
              <a:rPr lang="en-US"/>
              <a:pPr>
                <a:defRPr/>
              </a:pPr>
              <a:t>3</a:t>
            </a:fld>
            <a:endParaRPr lang="en-US"/>
          </a:p>
        </p:txBody>
      </p:sp>
      <p:sp>
        <p:nvSpPr>
          <p:cNvPr id="358402" name="Rectangle 2" descr="Papel seda azul"/>
          <p:cNvSpPr>
            <a:spLocks noGrp="1" noChangeArrowheads="1"/>
          </p:cNvSpPr>
          <p:nvPr>
            <p:ph type="title"/>
          </p:nvPr>
        </p:nvSpPr>
        <p:spPr>
          <a:xfrm>
            <a:off x="685800" y="457200"/>
            <a:ext cx="7772400" cy="1387624"/>
          </a:xfrm>
          <a:solidFill>
            <a:schemeClr val="accent2">
              <a:lumMod val="40000"/>
              <a:lumOff val="60000"/>
            </a:schemeClr>
          </a:solidFill>
          <a:ln w="76200" cap="flat">
            <a:solidFill>
              <a:schemeClr val="accent2">
                <a:lumMod val="50000"/>
              </a:schemeClr>
            </a:solidFill>
          </a:ln>
        </p:spPr>
        <p:txBody>
          <a:bodyPr/>
          <a:lstStyle/>
          <a:p>
            <a:pPr>
              <a:defRPr/>
            </a:pPr>
            <a:r>
              <a:rPr lang="es-ES_tradnl" sz="4000" b="1" i="1" dirty="0">
                <a:solidFill>
                  <a:schemeClr val="accent2">
                    <a:lumMod val="75000"/>
                  </a:schemeClr>
                </a:solidFill>
                <a:effectLst>
                  <a:outerShdw blurRad="38100" dist="38100" dir="2700000" algn="tl">
                    <a:srgbClr val="000000"/>
                  </a:outerShdw>
                </a:effectLst>
                <a:latin typeface="Arial" charset="0"/>
              </a:rPr>
              <a:t>Servicios de Internet  </a:t>
            </a:r>
            <a:br>
              <a:rPr lang="es-ES_tradnl" sz="4000" b="1" i="1" dirty="0">
                <a:solidFill>
                  <a:schemeClr val="accent2">
                    <a:lumMod val="75000"/>
                  </a:schemeClr>
                </a:solidFill>
                <a:effectLst>
                  <a:outerShdw blurRad="38100" dist="38100" dir="2700000" algn="tl">
                    <a:srgbClr val="000000"/>
                  </a:outerShdw>
                </a:effectLst>
                <a:latin typeface="Arial" charset="0"/>
              </a:rPr>
            </a:br>
            <a:r>
              <a:rPr lang="es-ES_tradnl" sz="4000" b="1" i="1" dirty="0">
                <a:solidFill>
                  <a:schemeClr val="accent2">
                    <a:lumMod val="75000"/>
                  </a:schemeClr>
                </a:solidFill>
                <a:effectLst>
                  <a:outerShdw blurRad="38100" dist="38100" dir="2700000" algn="tl">
                    <a:srgbClr val="000000"/>
                  </a:outerShdw>
                </a:effectLst>
                <a:latin typeface="Arial" charset="0"/>
              </a:rPr>
              <a:t>Arquitectura Cliente-Servidor</a:t>
            </a:r>
          </a:p>
        </p:txBody>
      </p:sp>
      <p:pic>
        <p:nvPicPr>
          <p:cNvPr id="7173" name="Picture 3" descr="F21_2"/>
          <p:cNvPicPr>
            <a:picLocks noChangeAspect="1" noChangeArrowheads="1"/>
          </p:cNvPicPr>
          <p:nvPr/>
        </p:nvPicPr>
        <p:blipFill>
          <a:blip r:embed="rId2" cstate="print">
            <a:lum bright="-20000" contrast="20000"/>
          </a:blip>
          <a:srcRect/>
          <a:stretch>
            <a:fillRect/>
          </a:stretch>
        </p:blipFill>
        <p:spPr bwMode="auto">
          <a:xfrm>
            <a:off x="659333" y="2286000"/>
            <a:ext cx="7772400" cy="4191000"/>
          </a:xfrm>
          <a:prstGeom prst="rect">
            <a:avLst/>
          </a:prstGeom>
          <a:noFill/>
          <a:ln w="76200">
            <a:solidFill>
              <a:schemeClr val="accent2">
                <a:lumMod val="50000"/>
              </a:schemeClr>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8402"/>
                                        </p:tgtEl>
                                        <p:attrNameLst>
                                          <p:attrName>style.visibility</p:attrName>
                                        </p:attrNameLst>
                                      </p:cBhvr>
                                      <p:to>
                                        <p:strVal val="visible"/>
                                      </p:to>
                                    </p:set>
                                    <p:animEffect transition="in" filter="fade">
                                      <p:cBhvr>
                                        <p:cTn id="7" dur="500"/>
                                        <p:tgtEl>
                                          <p:spTgt spid="35840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7173"/>
                                        </p:tgtEl>
                                        <p:attrNameLst>
                                          <p:attrName>style.visibility</p:attrName>
                                        </p:attrNameLst>
                                      </p:cBhvr>
                                      <p:to>
                                        <p:strVal val="visible"/>
                                      </p:to>
                                    </p:set>
                                    <p:animEffect transition="in" filter="circle(in)">
                                      <p:cBhvr>
                                        <p:cTn id="12" dur="2000"/>
                                        <p:tgtEl>
                                          <p:spTgt spid="7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0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33AED263-59F3-4893-9593-19FADD9503C5}" type="datetime1">
              <a:rPr lang="es-ES"/>
              <a:pPr>
                <a:defRPr/>
              </a:pPr>
              <a:t>18/05/2022</a:t>
            </a:fld>
            <a:endParaRPr lang="en-US"/>
          </a:p>
        </p:txBody>
      </p:sp>
      <p:sp>
        <p:nvSpPr>
          <p:cNvPr id="6" name="5 Marcador de número de diapositiva"/>
          <p:cNvSpPr>
            <a:spLocks noGrp="1"/>
          </p:cNvSpPr>
          <p:nvPr>
            <p:ph type="sldNum" sz="quarter" idx="12"/>
          </p:nvPr>
        </p:nvSpPr>
        <p:spPr/>
        <p:txBody>
          <a:bodyPr/>
          <a:lstStyle/>
          <a:p>
            <a:pPr>
              <a:defRPr/>
            </a:pPr>
            <a:fld id="{604C5A04-CCF3-4179-B60D-D7BDA420F06F}" type="slidenum">
              <a:rPr lang="en-US"/>
              <a:pPr>
                <a:defRPr/>
              </a:pPr>
              <a:t>30</a:t>
            </a:fld>
            <a:endParaRPr lang="en-US"/>
          </a:p>
        </p:txBody>
      </p:sp>
      <p:sp>
        <p:nvSpPr>
          <p:cNvPr id="373762" name="Rectangle 2" descr="Papel seda azul"/>
          <p:cNvSpPr>
            <a:spLocks noGrp="1" noChangeArrowheads="1"/>
          </p:cNvSpPr>
          <p:nvPr>
            <p:ph type="title"/>
          </p:nvPr>
        </p:nvSpPr>
        <p:spPr>
          <a:xfrm>
            <a:off x="710972" y="332656"/>
            <a:ext cx="7965484" cy="1447800"/>
          </a:xfrm>
          <a:solidFill>
            <a:schemeClr val="accent2">
              <a:lumMod val="20000"/>
              <a:lumOff val="80000"/>
            </a:schemeClr>
          </a:solidFill>
          <a:ln w="76200" cap="flat">
            <a:solidFill>
              <a:srgbClr val="0000FF"/>
            </a:solidFill>
          </a:ln>
        </p:spPr>
        <p:txBody>
          <a:bodyPr/>
          <a:lstStyle/>
          <a:p>
            <a:pPr>
              <a:defRPr/>
            </a:pPr>
            <a:r>
              <a:rPr lang="es-ES_tradnl" sz="3200" b="1" i="1" dirty="0">
                <a:solidFill>
                  <a:schemeClr val="accent2">
                    <a:lumMod val="50000"/>
                  </a:schemeClr>
                </a:solidFill>
                <a:effectLst>
                  <a:outerShdw blurRad="38100" dist="38100" dir="2700000" algn="tl">
                    <a:srgbClr val="000000"/>
                  </a:outerShdw>
                </a:effectLst>
                <a:latin typeface="Arial" charset="0"/>
              </a:rPr>
              <a:t>Servicios de Internet - </a:t>
            </a:r>
            <a:r>
              <a:rPr lang="es-ES_tradnl" sz="3200" b="1" i="1" dirty="0" err="1">
                <a:solidFill>
                  <a:schemeClr val="accent2">
                    <a:lumMod val="50000"/>
                  </a:schemeClr>
                </a:solidFill>
                <a:effectLst>
                  <a:outerShdw blurRad="38100" dist="38100" dir="2700000" algn="tl">
                    <a:srgbClr val="000000"/>
                  </a:outerShdw>
                </a:effectLst>
                <a:latin typeface="Arial" charset="0"/>
              </a:rPr>
              <a:t>Wais</a:t>
            </a:r>
            <a:r>
              <a:rPr lang="es-ES_tradnl" sz="3200" b="1" i="1" dirty="0">
                <a:solidFill>
                  <a:schemeClr val="accent2">
                    <a:lumMod val="50000"/>
                  </a:schemeClr>
                </a:solidFill>
                <a:effectLst>
                  <a:outerShdw blurRad="38100" dist="38100" dir="2700000" algn="tl">
                    <a:srgbClr val="000000"/>
                  </a:outerShdw>
                </a:effectLst>
                <a:latin typeface="Arial" charset="0"/>
              </a:rPr>
              <a:t> </a:t>
            </a:r>
            <a:br>
              <a:rPr lang="es-ES_tradnl" sz="3200" b="1" i="1" dirty="0">
                <a:solidFill>
                  <a:schemeClr val="accent2">
                    <a:lumMod val="50000"/>
                  </a:schemeClr>
                </a:solidFill>
                <a:effectLst>
                  <a:outerShdw blurRad="38100" dist="38100" dir="2700000" algn="tl">
                    <a:srgbClr val="000000"/>
                  </a:outerShdw>
                </a:effectLst>
                <a:latin typeface="Arial" charset="0"/>
              </a:rPr>
            </a:br>
            <a:r>
              <a:rPr lang="es-ES_tradnl" sz="2400" b="1" i="1" dirty="0">
                <a:solidFill>
                  <a:schemeClr val="accent2">
                    <a:lumMod val="50000"/>
                  </a:schemeClr>
                </a:solidFill>
                <a:effectLst>
                  <a:outerShdw blurRad="38100" dist="38100" dir="2700000" algn="tl">
                    <a:srgbClr val="000000"/>
                  </a:outerShdw>
                </a:effectLst>
                <a:latin typeface="Arial" charset="0"/>
              </a:rPr>
              <a:t>Servidores de Información de Largo Alcance</a:t>
            </a:r>
          </a:p>
        </p:txBody>
      </p:sp>
      <p:sp>
        <p:nvSpPr>
          <p:cNvPr id="37893" name="Rectangle 3"/>
          <p:cNvSpPr>
            <a:spLocks noGrp="1" noChangeArrowheads="1"/>
          </p:cNvSpPr>
          <p:nvPr>
            <p:ph type="body" idx="1"/>
          </p:nvPr>
        </p:nvSpPr>
        <p:spPr>
          <a:xfrm>
            <a:off x="467544" y="2133600"/>
            <a:ext cx="8352928" cy="3887688"/>
          </a:xfrm>
          <a:solidFill>
            <a:schemeClr val="accent2">
              <a:lumMod val="20000"/>
              <a:lumOff val="80000"/>
            </a:schemeClr>
          </a:solidFill>
          <a:ln w="76200">
            <a:solidFill>
              <a:schemeClr val="accent2"/>
            </a:solidFill>
          </a:ln>
        </p:spPr>
        <p:txBody>
          <a:bodyPr/>
          <a:lstStyle/>
          <a:p>
            <a:pPr>
              <a:lnSpc>
                <a:spcPct val="90000"/>
              </a:lnSpc>
            </a:pPr>
            <a:r>
              <a:rPr lang="es-ES_tradnl" sz="2800" i="1" dirty="0">
                <a:solidFill>
                  <a:schemeClr val="accent2">
                    <a:lumMod val="50000"/>
                  </a:schemeClr>
                </a:solidFill>
                <a:latin typeface="Arial" charset="0"/>
              </a:rPr>
              <a:t>Son Bases de datos de documentos indexados.</a:t>
            </a:r>
          </a:p>
          <a:p>
            <a:pPr>
              <a:lnSpc>
                <a:spcPct val="90000"/>
              </a:lnSpc>
            </a:pPr>
            <a:r>
              <a:rPr lang="es-ES_tradnl" sz="2800" i="1" dirty="0">
                <a:solidFill>
                  <a:schemeClr val="accent2">
                    <a:lumMod val="50000"/>
                  </a:schemeClr>
                </a:solidFill>
                <a:latin typeface="Arial" charset="0"/>
              </a:rPr>
              <a:t>Basado en el Protocolo ANSI Z39.50.</a:t>
            </a:r>
          </a:p>
          <a:p>
            <a:pPr>
              <a:lnSpc>
                <a:spcPct val="90000"/>
              </a:lnSpc>
            </a:pPr>
            <a:r>
              <a:rPr lang="es-ES_tradnl" sz="2800" i="1" dirty="0">
                <a:solidFill>
                  <a:schemeClr val="accent2">
                    <a:lumMod val="50000"/>
                  </a:schemeClr>
                </a:solidFill>
                <a:latin typeface="Arial" charset="0"/>
              </a:rPr>
              <a:t>Pueden accederse a través de Telnet.</a:t>
            </a:r>
          </a:p>
          <a:p>
            <a:pPr>
              <a:lnSpc>
                <a:spcPct val="90000"/>
              </a:lnSpc>
            </a:pPr>
            <a:r>
              <a:rPr lang="es-ES_tradnl" sz="2800" i="1" dirty="0">
                <a:solidFill>
                  <a:schemeClr val="accent2">
                    <a:lumMod val="50000"/>
                  </a:schemeClr>
                </a:solidFill>
                <a:latin typeface="Arial" charset="0"/>
              </a:rPr>
              <a:t>Pueden accederse a través de WWW.</a:t>
            </a:r>
          </a:p>
          <a:p>
            <a:pPr>
              <a:lnSpc>
                <a:spcPct val="90000"/>
              </a:lnSpc>
            </a:pPr>
            <a:r>
              <a:rPr lang="es-ES_tradnl" sz="2800" i="1" dirty="0">
                <a:solidFill>
                  <a:schemeClr val="accent2">
                    <a:lumMod val="50000"/>
                  </a:schemeClr>
                </a:solidFill>
                <a:latin typeface="Arial" charset="0"/>
              </a:rPr>
              <a:t>Busca un tópico en todas las bases de datos disponibles en la red. </a:t>
            </a:r>
          </a:p>
          <a:p>
            <a:pPr>
              <a:lnSpc>
                <a:spcPct val="90000"/>
              </a:lnSpc>
            </a:pPr>
            <a:r>
              <a:rPr lang="es-ES_tradnl" sz="2800" i="1" dirty="0">
                <a:solidFill>
                  <a:schemeClr val="accent2">
                    <a:lumMod val="50000"/>
                  </a:schemeClr>
                </a:solidFill>
                <a:latin typeface="Arial" charset="0"/>
              </a:rPr>
              <a:t>El Servidor mantiene un índice global de todo el mundo lo que permite una búsqueda de alto detalle.</a:t>
            </a:r>
            <a:endParaRPr lang="es-ES_tradnl" sz="2800" dirty="0">
              <a:solidFill>
                <a:schemeClr val="accent2">
                  <a:lumMod val="50000"/>
                </a:schemeClr>
              </a:solidFill>
            </a:endParaRPr>
          </a:p>
        </p:txBody>
      </p:sp>
    </p:spTree>
    <p:extLst>
      <p:ext uri="{BB962C8B-B14F-4D97-AF65-F5344CB8AC3E}">
        <p14:creationId xmlns:p14="http://schemas.microsoft.com/office/powerpoint/2010/main" val="95551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73762"/>
                                        </p:tgtEl>
                                        <p:attrNameLst>
                                          <p:attrName>style.visibility</p:attrName>
                                        </p:attrNameLst>
                                      </p:cBhvr>
                                      <p:to>
                                        <p:strVal val="visible"/>
                                      </p:to>
                                    </p:set>
                                    <p:animEffect transition="in" filter="wipe(down)">
                                      <p:cBhvr>
                                        <p:cTn id="7" dur="580">
                                          <p:stCondLst>
                                            <p:cond delay="0"/>
                                          </p:stCondLst>
                                        </p:cTn>
                                        <p:tgtEl>
                                          <p:spTgt spid="373762"/>
                                        </p:tgtEl>
                                      </p:cBhvr>
                                    </p:animEffect>
                                    <p:anim calcmode="lin" valueType="num">
                                      <p:cBhvr>
                                        <p:cTn id="8" dur="1822" tmFilter="0,0; 0.14,0.36; 0.43,0.73; 0.71,0.91; 1.0,1.0">
                                          <p:stCondLst>
                                            <p:cond delay="0"/>
                                          </p:stCondLst>
                                        </p:cTn>
                                        <p:tgtEl>
                                          <p:spTgt spid="37376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7376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7376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7376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73762"/>
                                        </p:tgtEl>
                                        <p:attrNameLst>
                                          <p:attrName>ppt_y</p:attrName>
                                        </p:attrNameLst>
                                      </p:cBhvr>
                                      <p:tavLst>
                                        <p:tav tm="0" fmla="#ppt_y-sin(pi*$)/81">
                                          <p:val>
                                            <p:fltVal val="0"/>
                                          </p:val>
                                        </p:tav>
                                        <p:tav tm="100000">
                                          <p:val>
                                            <p:fltVal val="1"/>
                                          </p:val>
                                        </p:tav>
                                      </p:tavLst>
                                    </p:anim>
                                    <p:animScale>
                                      <p:cBhvr>
                                        <p:cTn id="13" dur="26">
                                          <p:stCondLst>
                                            <p:cond delay="650"/>
                                          </p:stCondLst>
                                        </p:cTn>
                                        <p:tgtEl>
                                          <p:spTgt spid="373762"/>
                                        </p:tgtEl>
                                      </p:cBhvr>
                                      <p:to x="100000" y="60000"/>
                                    </p:animScale>
                                    <p:animScale>
                                      <p:cBhvr>
                                        <p:cTn id="14" dur="166" decel="50000">
                                          <p:stCondLst>
                                            <p:cond delay="676"/>
                                          </p:stCondLst>
                                        </p:cTn>
                                        <p:tgtEl>
                                          <p:spTgt spid="373762"/>
                                        </p:tgtEl>
                                      </p:cBhvr>
                                      <p:to x="100000" y="100000"/>
                                    </p:animScale>
                                    <p:animScale>
                                      <p:cBhvr>
                                        <p:cTn id="15" dur="26">
                                          <p:stCondLst>
                                            <p:cond delay="1312"/>
                                          </p:stCondLst>
                                        </p:cTn>
                                        <p:tgtEl>
                                          <p:spTgt spid="373762"/>
                                        </p:tgtEl>
                                      </p:cBhvr>
                                      <p:to x="100000" y="80000"/>
                                    </p:animScale>
                                    <p:animScale>
                                      <p:cBhvr>
                                        <p:cTn id="16" dur="166" decel="50000">
                                          <p:stCondLst>
                                            <p:cond delay="1338"/>
                                          </p:stCondLst>
                                        </p:cTn>
                                        <p:tgtEl>
                                          <p:spTgt spid="373762"/>
                                        </p:tgtEl>
                                      </p:cBhvr>
                                      <p:to x="100000" y="100000"/>
                                    </p:animScale>
                                    <p:animScale>
                                      <p:cBhvr>
                                        <p:cTn id="17" dur="26">
                                          <p:stCondLst>
                                            <p:cond delay="1642"/>
                                          </p:stCondLst>
                                        </p:cTn>
                                        <p:tgtEl>
                                          <p:spTgt spid="373762"/>
                                        </p:tgtEl>
                                      </p:cBhvr>
                                      <p:to x="100000" y="90000"/>
                                    </p:animScale>
                                    <p:animScale>
                                      <p:cBhvr>
                                        <p:cTn id="18" dur="166" decel="50000">
                                          <p:stCondLst>
                                            <p:cond delay="1668"/>
                                          </p:stCondLst>
                                        </p:cTn>
                                        <p:tgtEl>
                                          <p:spTgt spid="373762"/>
                                        </p:tgtEl>
                                      </p:cBhvr>
                                      <p:to x="100000" y="100000"/>
                                    </p:animScale>
                                    <p:animScale>
                                      <p:cBhvr>
                                        <p:cTn id="19" dur="26">
                                          <p:stCondLst>
                                            <p:cond delay="1808"/>
                                          </p:stCondLst>
                                        </p:cTn>
                                        <p:tgtEl>
                                          <p:spTgt spid="373762"/>
                                        </p:tgtEl>
                                      </p:cBhvr>
                                      <p:to x="100000" y="95000"/>
                                    </p:animScale>
                                    <p:animScale>
                                      <p:cBhvr>
                                        <p:cTn id="20" dur="166" decel="50000">
                                          <p:stCondLst>
                                            <p:cond delay="1834"/>
                                          </p:stCondLst>
                                        </p:cTn>
                                        <p:tgtEl>
                                          <p:spTgt spid="37376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37893">
                                            <p:bg/>
                                          </p:spTgt>
                                        </p:tgtEl>
                                        <p:attrNameLst>
                                          <p:attrName>style.visibility</p:attrName>
                                        </p:attrNameLst>
                                      </p:cBhvr>
                                      <p:to>
                                        <p:strVal val="visible"/>
                                      </p:to>
                                    </p:set>
                                    <p:anim calcmode="lin" valueType="num">
                                      <p:cBhvr>
                                        <p:cTn id="25" dur="500" fill="hold"/>
                                        <p:tgtEl>
                                          <p:spTgt spid="37893">
                                            <p:bg/>
                                          </p:spTgt>
                                        </p:tgtEl>
                                        <p:attrNameLst>
                                          <p:attrName>ppt_w</p:attrName>
                                        </p:attrNameLst>
                                      </p:cBhvr>
                                      <p:tavLst>
                                        <p:tav tm="0">
                                          <p:val>
                                            <p:fltVal val="0"/>
                                          </p:val>
                                        </p:tav>
                                        <p:tav tm="100000">
                                          <p:val>
                                            <p:strVal val="#ppt_w"/>
                                          </p:val>
                                        </p:tav>
                                      </p:tavLst>
                                    </p:anim>
                                    <p:anim calcmode="lin" valueType="num">
                                      <p:cBhvr>
                                        <p:cTn id="26" dur="500" fill="hold"/>
                                        <p:tgtEl>
                                          <p:spTgt spid="37893">
                                            <p:bg/>
                                          </p:spTgt>
                                        </p:tgtEl>
                                        <p:attrNameLst>
                                          <p:attrName>ppt_h</p:attrName>
                                        </p:attrNameLst>
                                      </p:cBhvr>
                                      <p:tavLst>
                                        <p:tav tm="0">
                                          <p:val>
                                            <p:fltVal val="0"/>
                                          </p:val>
                                        </p:tav>
                                        <p:tav tm="100000">
                                          <p:val>
                                            <p:strVal val="#ppt_h"/>
                                          </p:val>
                                        </p:tav>
                                      </p:tavLst>
                                    </p:anim>
                                    <p:animEffect transition="in" filter="fade">
                                      <p:cBhvr>
                                        <p:cTn id="27" dur="500"/>
                                        <p:tgtEl>
                                          <p:spTgt spid="37893">
                                            <p:bg/>
                                          </p:spTgt>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grpId="0" nodeType="clickEffect">
                                  <p:stCondLst>
                                    <p:cond delay="0"/>
                                  </p:stCondLst>
                                  <p:childTnLst>
                                    <p:set>
                                      <p:cBhvr>
                                        <p:cTn id="31" dur="1" fill="hold">
                                          <p:stCondLst>
                                            <p:cond delay="0"/>
                                          </p:stCondLst>
                                        </p:cTn>
                                        <p:tgtEl>
                                          <p:spTgt spid="37893">
                                            <p:txEl>
                                              <p:pRg st="0" end="0"/>
                                            </p:txEl>
                                          </p:spTgt>
                                        </p:tgtEl>
                                        <p:attrNameLst>
                                          <p:attrName>style.visibility</p:attrName>
                                        </p:attrNameLst>
                                      </p:cBhvr>
                                      <p:to>
                                        <p:strVal val="visible"/>
                                      </p:to>
                                    </p:set>
                                    <p:anim calcmode="lin" valueType="num">
                                      <p:cBhvr>
                                        <p:cTn id="32" dur="500" fill="hold"/>
                                        <p:tgtEl>
                                          <p:spTgt spid="37893">
                                            <p:txEl>
                                              <p:pRg st="0" end="0"/>
                                            </p:txEl>
                                          </p:spTgt>
                                        </p:tgtEl>
                                        <p:attrNameLst>
                                          <p:attrName>ppt_w</p:attrName>
                                        </p:attrNameLst>
                                      </p:cBhvr>
                                      <p:tavLst>
                                        <p:tav tm="0">
                                          <p:val>
                                            <p:fltVal val="0"/>
                                          </p:val>
                                        </p:tav>
                                        <p:tav tm="100000">
                                          <p:val>
                                            <p:strVal val="#ppt_w"/>
                                          </p:val>
                                        </p:tav>
                                      </p:tavLst>
                                    </p:anim>
                                    <p:anim calcmode="lin" valueType="num">
                                      <p:cBhvr>
                                        <p:cTn id="33" dur="500" fill="hold"/>
                                        <p:tgtEl>
                                          <p:spTgt spid="37893">
                                            <p:txEl>
                                              <p:pRg st="0" end="0"/>
                                            </p:txEl>
                                          </p:spTgt>
                                        </p:tgtEl>
                                        <p:attrNameLst>
                                          <p:attrName>ppt_h</p:attrName>
                                        </p:attrNameLst>
                                      </p:cBhvr>
                                      <p:tavLst>
                                        <p:tav tm="0">
                                          <p:val>
                                            <p:fltVal val="0"/>
                                          </p:val>
                                        </p:tav>
                                        <p:tav tm="100000">
                                          <p:val>
                                            <p:strVal val="#ppt_h"/>
                                          </p:val>
                                        </p:tav>
                                      </p:tavLst>
                                    </p:anim>
                                    <p:animEffect transition="in" filter="fade">
                                      <p:cBhvr>
                                        <p:cTn id="34" dur="500"/>
                                        <p:tgtEl>
                                          <p:spTgt spid="37893">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1" fill="hold">
                                          <p:stCondLst>
                                            <p:cond delay="0"/>
                                          </p:stCondLst>
                                        </p:cTn>
                                        <p:tgtEl>
                                          <p:spTgt spid="37893">
                                            <p:txEl>
                                              <p:pRg st="1" end="1"/>
                                            </p:txEl>
                                          </p:spTgt>
                                        </p:tgtEl>
                                        <p:attrNameLst>
                                          <p:attrName>style.visibility</p:attrName>
                                        </p:attrNameLst>
                                      </p:cBhvr>
                                      <p:to>
                                        <p:strVal val="visible"/>
                                      </p:to>
                                    </p:set>
                                    <p:anim calcmode="lin" valueType="num">
                                      <p:cBhvr>
                                        <p:cTn id="39" dur="500" fill="hold"/>
                                        <p:tgtEl>
                                          <p:spTgt spid="37893">
                                            <p:txEl>
                                              <p:pRg st="1" end="1"/>
                                            </p:txEl>
                                          </p:spTgt>
                                        </p:tgtEl>
                                        <p:attrNameLst>
                                          <p:attrName>ppt_w</p:attrName>
                                        </p:attrNameLst>
                                      </p:cBhvr>
                                      <p:tavLst>
                                        <p:tav tm="0">
                                          <p:val>
                                            <p:fltVal val="0"/>
                                          </p:val>
                                        </p:tav>
                                        <p:tav tm="100000">
                                          <p:val>
                                            <p:strVal val="#ppt_w"/>
                                          </p:val>
                                        </p:tav>
                                      </p:tavLst>
                                    </p:anim>
                                    <p:anim calcmode="lin" valueType="num">
                                      <p:cBhvr>
                                        <p:cTn id="40" dur="500" fill="hold"/>
                                        <p:tgtEl>
                                          <p:spTgt spid="37893">
                                            <p:txEl>
                                              <p:pRg st="1" end="1"/>
                                            </p:txEl>
                                          </p:spTgt>
                                        </p:tgtEl>
                                        <p:attrNameLst>
                                          <p:attrName>ppt_h</p:attrName>
                                        </p:attrNameLst>
                                      </p:cBhvr>
                                      <p:tavLst>
                                        <p:tav tm="0">
                                          <p:val>
                                            <p:fltVal val="0"/>
                                          </p:val>
                                        </p:tav>
                                        <p:tav tm="100000">
                                          <p:val>
                                            <p:strVal val="#ppt_h"/>
                                          </p:val>
                                        </p:tav>
                                      </p:tavLst>
                                    </p:anim>
                                    <p:animEffect transition="in" filter="fade">
                                      <p:cBhvr>
                                        <p:cTn id="41" dur="500"/>
                                        <p:tgtEl>
                                          <p:spTgt spid="37893">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grpId="0" nodeType="clickEffect">
                                  <p:stCondLst>
                                    <p:cond delay="0"/>
                                  </p:stCondLst>
                                  <p:childTnLst>
                                    <p:set>
                                      <p:cBhvr>
                                        <p:cTn id="45" dur="1" fill="hold">
                                          <p:stCondLst>
                                            <p:cond delay="0"/>
                                          </p:stCondLst>
                                        </p:cTn>
                                        <p:tgtEl>
                                          <p:spTgt spid="37893">
                                            <p:txEl>
                                              <p:pRg st="2" end="2"/>
                                            </p:txEl>
                                          </p:spTgt>
                                        </p:tgtEl>
                                        <p:attrNameLst>
                                          <p:attrName>style.visibility</p:attrName>
                                        </p:attrNameLst>
                                      </p:cBhvr>
                                      <p:to>
                                        <p:strVal val="visible"/>
                                      </p:to>
                                    </p:set>
                                    <p:anim calcmode="lin" valueType="num">
                                      <p:cBhvr>
                                        <p:cTn id="46" dur="500" fill="hold"/>
                                        <p:tgtEl>
                                          <p:spTgt spid="37893">
                                            <p:txEl>
                                              <p:pRg st="2" end="2"/>
                                            </p:txEl>
                                          </p:spTgt>
                                        </p:tgtEl>
                                        <p:attrNameLst>
                                          <p:attrName>ppt_w</p:attrName>
                                        </p:attrNameLst>
                                      </p:cBhvr>
                                      <p:tavLst>
                                        <p:tav tm="0">
                                          <p:val>
                                            <p:fltVal val="0"/>
                                          </p:val>
                                        </p:tav>
                                        <p:tav tm="100000">
                                          <p:val>
                                            <p:strVal val="#ppt_w"/>
                                          </p:val>
                                        </p:tav>
                                      </p:tavLst>
                                    </p:anim>
                                    <p:anim calcmode="lin" valueType="num">
                                      <p:cBhvr>
                                        <p:cTn id="47" dur="500" fill="hold"/>
                                        <p:tgtEl>
                                          <p:spTgt spid="37893">
                                            <p:txEl>
                                              <p:pRg st="2" end="2"/>
                                            </p:txEl>
                                          </p:spTgt>
                                        </p:tgtEl>
                                        <p:attrNameLst>
                                          <p:attrName>ppt_h</p:attrName>
                                        </p:attrNameLst>
                                      </p:cBhvr>
                                      <p:tavLst>
                                        <p:tav tm="0">
                                          <p:val>
                                            <p:fltVal val="0"/>
                                          </p:val>
                                        </p:tav>
                                        <p:tav tm="100000">
                                          <p:val>
                                            <p:strVal val="#ppt_h"/>
                                          </p:val>
                                        </p:tav>
                                      </p:tavLst>
                                    </p:anim>
                                    <p:animEffect transition="in" filter="fade">
                                      <p:cBhvr>
                                        <p:cTn id="48" dur="500"/>
                                        <p:tgtEl>
                                          <p:spTgt spid="37893">
                                            <p:txEl>
                                              <p:pRg st="2" end="2"/>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53" presetClass="entr" presetSubtype="16" fill="hold" grpId="0" nodeType="clickEffect">
                                  <p:stCondLst>
                                    <p:cond delay="0"/>
                                  </p:stCondLst>
                                  <p:childTnLst>
                                    <p:set>
                                      <p:cBhvr>
                                        <p:cTn id="52" dur="1" fill="hold">
                                          <p:stCondLst>
                                            <p:cond delay="0"/>
                                          </p:stCondLst>
                                        </p:cTn>
                                        <p:tgtEl>
                                          <p:spTgt spid="37893">
                                            <p:txEl>
                                              <p:pRg st="3" end="3"/>
                                            </p:txEl>
                                          </p:spTgt>
                                        </p:tgtEl>
                                        <p:attrNameLst>
                                          <p:attrName>style.visibility</p:attrName>
                                        </p:attrNameLst>
                                      </p:cBhvr>
                                      <p:to>
                                        <p:strVal val="visible"/>
                                      </p:to>
                                    </p:set>
                                    <p:anim calcmode="lin" valueType="num">
                                      <p:cBhvr>
                                        <p:cTn id="53" dur="500" fill="hold"/>
                                        <p:tgtEl>
                                          <p:spTgt spid="37893">
                                            <p:txEl>
                                              <p:pRg st="3" end="3"/>
                                            </p:txEl>
                                          </p:spTgt>
                                        </p:tgtEl>
                                        <p:attrNameLst>
                                          <p:attrName>ppt_w</p:attrName>
                                        </p:attrNameLst>
                                      </p:cBhvr>
                                      <p:tavLst>
                                        <p:tav tm="0">
                                          <p:val>
                                            <p:fltVal val="0"/>
                                          </p:val>
                                        </p:tav>
                                        <p:tav tm="100000">
                                          <p:val>
                                            <p:strVal val="#ppt_w"/>
                                          </p:val>
                                        </p:tav>
                                      </p:tavLst>
                                    </p:anim>
                                    <p:anim calcmode="lin" valueType="num">
                                      <p:cBhvr>
                                        <p:cTn id="54" dur="500" fill="hold"/>
                                        <p:tgtEl>
                                          <p:spTgt spid="37893">
                                            <p:txEl>
                                              <p:pRg st="3" end="3"/>
                                            </p:txEl>
                                          </p:spTgt>
                                        </p:tgtEl>
                                        <p:attrNameLst>
                                          <p:attrName>ppt_h</p:attrName>
                                        </p:attrNameLst>
                                      </p:cBhvr>
                                      <p:tavLst>
                                        <p:tav tm="0">
                                          <p:val>
                                            <p:fltVal val="0"/>
                                          </p:val>
                                        </p:tav>
                                        <p:tav tm="100000">
                                          <p:val>
                                            <p:strVal val="#ppt_h"/>
                                          </p:val>
                                        </p:tav>
                                      </p:tavLst>
                                    </p:anim>
                                    <p:animEffect transition="in" filter="fade">
                                      <p:cBhvr>
                                        <p:cTn id="55" dur="500"/>
                                        <p:tgtEl>
                                          <p:spTgt spid="37893">
                                            <p:txEl>
                                              <p:pRg st="3" end="3"/>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53" presetClass="entr" presetSubtype="16" fill="hold" grpId="0" nodeType="clickEffect">
                                  <p:stCondLst>
                                    <p:cond delay="0"/>
                                  </p:stCondLst>
                                  <p:childTnLst>
                                    <p:set>
                                      <p:cBhvr>
                                        <p:cTn id="59" dur="1" fill="hold">
                                          <p:stCondLst>
                                            <p:cond delay="0"/>
                                          </p:stCondLst>
                                        </p:cTn>
                                        <p:tgtEl>
                                          <p:spTgt spid="37893">
                                            <p:txEl>
                                              <p:pRg st="4" end="4"/>
                                            </p:txEl>
                                          </p:spTgt>
                                        </p:tgtEl>
                                        <p:attrNameLst>
                                          <p:attrName>style.visibility</p:attrName>
                                        </p:attrNameLst>
                                      </p:cBhvr>
                                      <p:to>
                                        <p:strVal val="visible"/>
                                      </p:to>
                                    </p:set>
                                    <p:anim calcmode="lin" valueType="num">
                                      <p:cBhvr>
                                        <p:cTn id="60" dur="500" fill="hold"/>
                                        <p:tgtEl>
                                          <p:spTgt spid="37893">
                                            <p:txEl>
                                              <p:pRg st="4" end="4"/>
                                            </p:txEl>
                                          </p:spTgt>
                                        </p:tgtEl>
                                        <p:attrNameLst>
                                          <p:attrName>ppt_w</p:attrName>
                                        </p:attrNameLst>
                                      </p:cBhvr>
                                      <p:tavLst>
                                        <p:tav tm="0">
                                          <p:val>
                                            <p:fltVal val="0"/>
                                          </p:val>
                                        </p:tav>
                                        <p:tav tm="100000">
                                          <p:val>
                                            <p:strVal val="#ppt_w"/>
                                          </p:val>
                                        </p:tav>
                                      </p:tavLst>
                                    </p:anim>
                                    <p:anim calcmode="lin" valueType="num">
                                      <p:cBhvr>
                                        <p:cTn id="61" dur="500" fill="hold"/>
                                        <p:tgtEl>
                                          <p:spTgt spid="37893">
                                            <p:txEl>
                                              <p:pRg st="4" end="4"/>
                                            </p:txEl>
                                          </p:spTgt>
                                        </p:tgtEl>
                                        <p:attrNameLst>
                                          <p:attrName>ppt_h</p:attrName>
                                        </p:attrNameLst>
                                      </p:cBhvr>
                                      <p:tavLst>
                                        <p:tav tm="0">
                                          <p:val>
                                            <p:fltVal val="0"/>
                                          </p:val>
                                        </p:tav>
                                        <p:tav tm="100000">
                                          <p:val>
                                            <p:strVal val="#ppt_h"/>
                                          </p:val>
                                        </p:tav>
                                      </p:tavLst>
                                    </p:anim>
                                    <p:animEffect transition="in" filter="fade">
                                      <p:cBhvr>
                                        <p:cTn id="62" dur="500"/>
                                        <p:tgtEl>
                                          <p:spTgt spid="37893">
                                            <p:txEl>
                                              <p:pRg st="4" end="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53" presetClass="entr" presetSubtype="16" fill="hold" grpId="0" nodeType="clickEffect">
                                  <p:stCondLst>
                                    <p:cond delay="0"/>
                                  </p:stCondLst>
                                  <p:childTnLst>
                                    <p:set>
                                      <p:cBhvr>
                                        <p:cTn id="66" dur="1" fill="hold">
                                          <p:stCondLst>
                                            <p:cond delay="0"/>
                                          </p:stCondLst>
                                        </p:cTn>
                                        <p:tgtEl>
                                          <p:spTgt spid="37893">
                                            <p:txEl>
                                              <p:pRg st="5" end="5"/>
                                            </p:txEl>
                                          </p:spTgt>
                                        </p:tgtEl>
                                        <p:attrNameLst>
                                          <p:attrName>style.visibility</p:attrName>
                                        </p:attrNameLst>
                                      </p:cBhvr>
                                      <p:to>
                                        <p:strVal val="visible"/>
                                      </p:to>
                                    </p:set>
                                    <p:anim calcmode="lin" valueType="num">
                                      <p:cBhvr>
                                        <p:cTn id="67" dur="500" fill="hold"/>
                                        <p:tgtEl>
                                          <p:spTgt spid="37893">
                                            <p:txEl>
                                              <p:pRg st="5" end="5"/>
                                            </p:txEl>
                                          </p:spTgt>
                                        </p:tgtEl>
                                        <p:attrNameLst>
                                          <p:attrName>ppt_w</p:attrName>
                                        </p:attrNameLst>
                                      </p:cBhvr>
                                      <p:tavLst>
                                        <p:tav tm="0">
                                          <p:val>
                                            <p:fltVal val="0"/>
                                          </p:val>
                                        </p:tav>
                                        <p:tav tm="100000">
                                          <p:val>
                                            <p:strVal val="#ppt_w"/>
                                          </p:val>
                                        </p:tav>
                                      </p:tavLst>
                                    </p:anim>
                                    <p:anim calcmode="lin" valueType="num">
                                      <p:cBhvr>
                                        <p:cTn id="68" dur="500" fill="hold"/>
                                        <p:tgtEl>
                                          <p:spTgt spid="37893">
                                            <p:txEl>
                                              <p:pRg st="5" end="5"/>
                                            </p:txEl>
                                          </p:spTgt>
                                        </p:tgtEl>
                                        <p:attrNameLst>
                                          <p:attrName>ppt_h</p:attrName>
                                        </p:attrNameLst>
                                      </p:cBhvr>
                                      <p:tavLst>
                                        <p:tav tm="0">
                                          <p:val>
                                            <p:fltVal val="0"/>
                                          </p:val>
                                        </p:tav>
                                        <p:tav tm="100000">
                                          <p:val>
                                            <p:strVal val="#ppt_h"/>
                                          </p:val>
                                        </p:tav>
                                      </p:tavLst>
                                    </p:anim>
                                    <p:animEffect transition="in" filter="fade">
                                      <p:cBhvr>
                                        <p:cTn id="69" dur="500"/>
                                        <p:tgtEl>
                                          <p:spTgt spid="3789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762" grpId="0" animBg="1"/>
      <p:bldP spid="37893" grpId="0" build="p"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1E5369E5-9425-4811-9D6F-F99D95D9783B}" type="datetime1">
              <a:rPr lang="es-ES"/>
              <a:pPr>
                <a:defRPr/>
              </a:pPr>
              <a:t>18/05/2022</a:t>
            </a:fld>
            <a:endParaRPr lang="en-US"/>
          </a:p>
        </p:txBody>
      </p:sp>
      <p:sp>
        <p:nvSpPr>
          <p:cNvPr id="6" name="5 Marcador de número de diapositiva"/>
          <p:cNvSpPr>
            <a:spLocks noGrp="1"/>
          </p:cNvSpPr>
          <p:nvPr>
            <p:ph type="sldNum" sz="quarter" idx="12"/>
          </p:nvPr>
        </p:nvSpPr>
        <p:spPr/>
        <p:txBody>
          <a:bodyPr/>
          <a:lstStyle/>
          <a:p>
            <a:pPr>
              <a:defRPr/>
            </a:pPr>
            <a:fld id="{32695F35-B351-45D2-AC22-C9231BB9A600}" type="slidenum">
              <a:rPr lang="en-US"/>
              <a:pPr>
                <a:defRPr/>
              </a:pPr>
              <a:t>31</a:t>
            </a:fld>
            <a:endParaRPr lang="en-US"/>
          </a:p>
        </p:txBody>
      </p:sp>
      <p:sp>
        <p:nvSpPr>
          <p:cNvPr id="374786" name="Rectangle 2" descr="Papel seda azul"/>
          <p:cNvSpPr>
            <a:spLocks noGrp="1" noChangeArrowheads="1"/>
          </p:cNvSpPr>
          <p:nvPr>
            <p:ph type="title"/>
          </p:nvPr>
        </p:nvSpPr>
        <p:spPr>
          <a:xfrm>
            <a:off x="609600" y="381000"/>
            <a:ext cx="8153400" cy="1143000"/>
          </a:xfrm>
          <a:solidFill>
            <a:schemeClr val="accent2">
              <a:lumMod val="20000"/>
              <a:lumOff val="80000"/>
            </a:schemeClr>
          </a:solidFill>
          <a:ln w="76200" cap="flat">
            <a:solidFill>
              <a:srgbClr val="0000FF"/>
            </a:solidFill>
          </a:ln>
        </p:spPr>
        <p:txBody>
          <a:bodyPr/>
          <a:lstStyle/>
          <a:p>
            <a:pPr>
              <a:defRPr/>
            </a:pPr>
            <a:r>
              <a:rPr lang="es-ES_tradnl" sz="3200" b="1" i="1">
                <a:solidFill>
                  <a:schemeClr val="accent2">
                    <a:lumMod val="50000"/>
                  </a:schemeClr>
                </a:solidFill>
                <a:effectLst>
                  <a:outerShdw blurRad="38100" dist="38100" dir="2700000" algn="tl">
                    <a:srgbClr val="000000"/>
                  </a:outerShdw>
                </a:effectLst>
                <a:latin typeface="Arial" charset="0"/>
              </a:rPr>
              <a:t>Servicios de Internet - Gopher</a:t>
            </a:r>
            <a:br>
              <a:rPr lang="es-ES_tradnl" sz="3200" b="1" i="1">
                <a:solidFill>
                  <a:schemeClr val="accent2">
                    <a:lumMod val="50000"/>
                  </a:schemeClr>
                </a:solidFill>
                <a:effectLst>
                  <a:outerShdw blurRad="38100" dist="38100" dir="2700000" algn="tl">
                    <a:srgbClr val="000000"/>
                  </a:outerShdw>
                </a:effectLst>
                <a:latin typeface="Arial" charset="0"/>
              </a:rPr>
            </a:br>
            <a:r>
              <a:rPr lang="es-ES_tradnl" sz="2400" b="1" i="1">
                <a:solidFill>
                  <a:schemeClr val="accent2">
                    <a:lumMod val="50000"/>
                  </a:schemeClr>
                </a:solidFill>
                <a:effectLst>
                  <a:outerShdw blurRad="38100" dist="38100" dir="2700000" algn="tl">
                    <a:srgbClr val="000000"/>
                  </a:outerShdw>
                </a:effectLst>
                <a:latin typeface="Arial" charset="0"/>
              </a:rPr>
              <a:t>Servicio de Distribución de Información </a:t>
            </a:r>
          </a:p>
        </p:txBody>
      </p:sp>
      <p:sp>
        <p:nvSpPr>
          <p:cNvPr id="374787" name="Rectangle 3"/>
          <p:cNvSpPr>
            <a:spLocks noGrp="1" noChangeArrowheads="1"/>
          </p:cNvSpPr>
          <p:nvPr>
            <p:ph type="body" idx="1"/>
          </p:nvPr>
        </p:nvSpPr>
        <p:spPr>
          <a:xfrm>
            <a:off x="609600" y="1676400"/>
            <a:ext cx="8077200" cy="4419600"/>
          </a:xfrm>
          <a:solidFill>
            <a:schemeClr val="accent2">
              <a:lumMod val="20000"/>
              <a:lumOff val="80000"/>
            </a:schemeClr>
          </a:solidFill>
          <a:ln w="76200">
            <a:solidFill>
              <a:schemeClr val="accent2">
                <a:lumMod val="75000"/>
              </a:schemeClr>
            </a:solidFill>
          </a:ln>
        </p:spPr>
        <p:txBody>
          <a:bodyPr/>
          <a:lstStyle/>
          <a:p>
            <a:pPr>
              <a:lnSpc>
                <a:spcPct val="90000"/>
              </a:lnSpc>
              <a:defRPr/>
            </a:pPr>
            <a:r>
              <a:rPr lang="es-ES_tradnl" i="1" dirty="0">
                <a:solidFill>
                  <a:schemeClr val="accent2">
                    <a:lumMod val="50000"/>
                  </a:schemeClr>
                </a:solidFill>
                <a:latin typeface="Arial" charset="0"/>
              </a:rPr>
              <a:t>Gopher permite visualizar Directorios y bajar información.</a:t>
            </a:r>
          </a:p>
          <a:p>
            <a:pPr>
              <a:lnSpc>
                <a:spcPct val="90000"/>
              </a:lnSpc>
              <a:defRPr/>
            </a:pPr>
            <a:r>
              <a:rPr lang="es-ES_tradnl" i="1" dirty="0">
                <a:solidFill>
                  <a:schemeClr val="accent2">
                    <a:lumMod val="50000"/>
                  </a:schemeClr>
                </a:solidFill>
                <a:latin typeface="Arial" charset="0"/>
              </a:rPr>
              <a:t>Posee una interfaz basada en menú y trabaja con los siguientes componentes.</a:t>
            </a:r>
          </a:p>
          <a:p>
            <a:pPr lvl="1">
              <a:lnSpc>
                <a:spcPct val="90000"/>
              </a:lnSpc>
              <a:defRPr/>
            </a:pPr>
            <a:r>
              <a:rPr lang="es-ES_tradnl" sz="2200" b="1" i="1" dirty="0" err="1">
                <a:solidFill>
                  <a:schemeClr val="accent2">
                    <a:lumMod val="50000"/>
                  </a:schemeClr>
                </a:solidFill>
                <a:latin typeface="Arial" charset="0"/>
              </a:rPr>
              <a:t>Items</a:t>
            </a:r>
            <a:r>
              <a:rPr lang="es-ES_tradnl" sz="2200" b="1" i="1" dirty="0">
                <a:solidFill>
                  <a:schemeClr val="accent2">
                    <a:lumMod val="50000"/>
                  </a:schemeClr>
                </a:solidFill>
                <a:latin typeface="Arial" charset="0"/>
              </a:rPr>
              <a:t> </a:t>
            </a:r>
            <a:r>
              <a:rPr lang="es-ES_tradnl" sz="2200" b="1" i="1" dirty="0">
                <a:solidFill>
                  <a:schemeClr val="accent2">
                    <a:lumMod val="50000"/>
                  </a:schemeClr>
                </a:solidFill>
                <a:latin typeface="Arial" charset="0"/>
                <a:sym typeface="Wingdings 3" pitchFamily="18" charset="2"/>
              </a:rPr>
              <a:t></a:t>
            </a:r>
            <a:r>
              <a:rPr lang="es-ES_tradnl" sz="2200" b="1" i="1" dirty="0">
                <a:solidFill>
                  <a:schemeClr val="accent2">
                    <a:lumMod val="50000"/>
                  </a:schemeClr>
                </a:solidFill>
                <a:latin typeface="Arial" charset="0"/>
              </a:rPr>
              <a:t> Directorios, Archivos de Texto, Una Imagen o Búsqueda.</a:t>
            </a:r>
          </a:p>
          <a:p>
            <a:pPr lvl="1">
              <a:lnSpc>
                <a:spcPct val="90000"/>
              </a:lnSpc>
              <a:defRPr/>
            </a:pPr>
            <a:r>
              <a:rPr lang="es-ES_tradnl" sz="2200" b="1" i="1" dirty="0">
                <a:solidFill>
                  <a:schemeClr val="accent2">
                    <a:lumMod val="50000"/>
                  </a:schemeClr>
                </a:solidFill>
                <a:latin typeface="Arial" charset="0"/>
              </a:rPr>
              <a:t>Documento  </a:t>
            </a:r>
            <a:r>
              <a:rPr lang="es-ES_tradnl" sz="2200" b="1" i="1" dirty="0">
                <a:solidFill>
                  <a:schemeClr val="accent2">
                    <a:lumMod val="50000"/>
                  </a:schemeClr>
                </a:solidFill>
                <a:latin typeface="Arial" charset="0"/>
                <a:sym typeface="Wingdings 3" pitchFamily="18" charset="2"/>
              </a:rPr>
              <a:t></a:t>
            </a:r>
            <a:r>
              <a:rPr lang="es-ES_tradnl" sz="2200" b="1" i="1" dirty="0">
                <a:solidFill>
                  <a:schemeClr val="accent2">
                    <a:lumMod val="50000"/>
                  </a:schemeClr>
                </a:solidFill>
                <a:latin typeface="Arial" charset="0"/>
              </a:rPr>
              <a:t> Información incluida en un </a:t>
            </a:r>
            <a:r>
              <a:rPr lang="es-ES_tradnl" sz="2200" b="1" i="1" dirty="0" err="1">
                <a:solidFill>
                  <a:schemeClr val="accent2">
                    <a:lumMod val="50000"/>
                  </a:schemeClr>
                </a:solidFill>
                <a:latin typeface="Arial" charset="0"/>
              </a:rPr>
              <a:t>Item</a:t>
            </a:r>
            <a:r>
              <a:rPr lang="es-ES_tradnl" sz="2200" b="1" i="1" dirty="0">
                <a:solidFill>
                  <a:schemeClr val="accent2">
                    <a:lumMod val="50000"/>
                  </a:schemeClr>
                </a:solidFill>
                <a:latin typeface="Arial" charset="0"/>
              </a:rPr>
              <a:t>.</a:t>
            </a:r>
          </a:p>
          <a:p>
            <a:pPr lvl="1">
              <a:lnSpc>
                <a:spcPct val="90000"/>
              </a:lnSpc>
              <a:defRPr/>
            </a:pPr>
            <a:r>
              <a:rPr lang="es-ES_tradnl" sz="2200" b="1" i="1" dirty="0" err="1">
                <a:solidFill>
                  <a:schemeClr val="accent2">
                    <a:lumMod val="50000"/>
                  </a:schemeClr>
                </a:solidFill>
                <a:latin typeface="Arial" charset="0"/>
              </a:rPr>
              <a:t>Bookmark</a:t>
            </a:r>
            <a:r>
              <a:rPr lang="es-ES_tradnl" sz="2200" b="1" i="1" dirty="0">
                <a:solidFill>
                  <a:schemeClr val="accent2">
                    <a:lumMod val="50000"/>
                  </a:schemeClr>
                </a:solidFill>
                <a:latin typeface="Arial" charset="0"/>
              </a:rPr>
              <a:t>  </a:t>
            </a:r>
            <a:r>
              <a:rPr lang="es-ES_tradnl" sz="2200" b="1" i="1" dirty="0">
                <a:solidFill>
                  <a:schemeClr val="accent2">
                    <a:lumMod val="50000"/>
                  </a:schemeClr>
                </a:solidFill>
                <a:latin typeface="Arial" charset="0"/>
                <a:sym typeface="Wingdings 3" pitchFamily="18" charset="2"/>
              </a:rPr>
              <a:t> </a:t>
            </a:r>
            <a:r>
              <a:rPr lang="es-ES_tradnl" sz="2200" b="1" i="1" dirty="0">
                <a:solidFill>
                  <a:schemeClr val="accent2">
                    <a:lumMod val="50000"/>
                  </a:schemeClr>
                </a:solidFill>
                <a:latin typeface="Arial" charset="0"/>
              </a:rPr>
              <a:t>Señalador o entrada de menú asociada.</a:t>
            </a:r>
          </a:p>
          <a:p>
            <a:pPr lvl="1">
              <a:lnSpc>
                <a:spcPct val="90000"/>
              </a:lnSpc>
              <a:defRPr/>
            </a:pPr>
            <a:r>
              <a:rPr lang="es-ES_tradnl" sz="2200" b="1" i="1" dirty="0">
                <a:solidFill>
                  <a:schemeClr val="accent2">
                    <a:lumMod val="50000"/>
                  </a:schemeClr>
                </a:solidFill>
                <a:latin typeface="Arial" charset="0"/>
              </a:rPr>
              <a:t>Server  </a:t>
            </a:r>
            <a:r>
              <a:rPr lang="es-ES_tradnl" sz="2200" b="1" i="1" dirty="0">
                <a:solidFill>
                  <a:schemeClr val="accent2">
                    <a:lumMod val="50000"/>
                  </a:schemeClr>
                </a:solidFill>
                <a:latin typeface="Arial" charset="0"/>
                <a:sym typeface="Wingdings 3" pitchFamily="18" charset="2"/>
              </a:rPr>
              <a:t></a:t>
            </a:r>
            <a:r>
              <a:rPr lang="es-ES_tradnl" sz="2200" b="1" i="1" dirty="0">
                <a:solidFill>
                  <a:schemeClr val="accent2">
                    <a:lumMod val="50000"/>
                  </a:schemeClr>
                </a:solidFill>
                <a:latin typeface="Arial" charset="0"/>
              </a:rPr>
              <a:t> Servidor de Documentos</a:t>
            </a:r>
            <a:r>
              <a:rPr lang="es-ES_tradnl" sz="2200" i="1" dirty="0">
                <a:solidFill>
                  <a:schemeClr val="accent2">
                    <a:lumMod val="50000"/>
                  </a:schemeClr>
                </a:solidFill>
                <a:latin typeface="Arial" charset="0"/>
              </a:rPr>
              <a:t>.</a:t>
            </a:r>
            <a:r>
              <a:rPr lang="es-ES_tradnl" sz="2400" i="1" dirty="0">
                <a:solidFill>
                  <a:schemeClr val="accent2">
                    <a:lumMod val="50000"/>
                  </a:schemeClr>
                </a:solidFill>
                <a:latin typeface="Arial" charset="0"/>
              </a:rPr>
              <a:t>      </a:t>
            </a:r>
          </a:p>
        </p:txBody>
      </p:sp>
    </p:spTree>
    <p:extLst>
      <p:ext uri="{BB962C8B-B14F-4D97-AF65-F5344CB8AC3E}">
        <p14:creationId xmlns:p14="http://schemas.microsoft.com/office/powerpoint/2010/main" val="2337231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74786"/>
                                        </p:tgtEl>
                                        <p:attrNameLst>
                                          <p:attrName>style.visibility</p:attrName>
                                        </p:attrNameLst>
                                      </p:cBhvr>
                                      <p:to>
                                        <p:strVal val="visible"/>
                                      </p:to>
                                    </p:set>
                                    <p:anim calcmode="lin" valueType="num">
                                      <p:cBhvr>
                                        <p:cTn id="7" dur="1000" fill="hold"/>
                                        <p:tgtEl>
                                          <p:spTgt spid="374786"/>
                                        </p:tgtEl>
                                        <p:attrNameLst>
                                          <p:attrName>ppt_w</p:attrName>
                                        </p:attrNameLst>
                                      </p:cBhvr>
                                      <p:tavLst>
                                        <p:tav tm="0">
                                          <p:val>
                                            <p:fltVal val="0"/>
                                          </p:val>
                                        </p:tav>
                                        <p:tav tm="100000">
                                          <p:val>
                                            <p:strVal val="#ppt_w"/>
                                          </p:val>
                                        </p:tav>
                                      </p:tavLst>
                                    </p:anim>
                                    <p:anim calcmode="lin" valueType="num">
                                      <p:cBhvr>
                                        <p:cTn id="8" dur="1000" fill="hold"/>
                                        <p:tgtEl>
                                          <p:spTgt spid="374786"/>
                                        </p:tgtEl>
                                        <p:attrNameLst>
                                          <p:attrName>ppt_h</p:attrName>
                                        </p:attrNameLst>
                                      </p:cBhvr>
                                      <p:tavLst>
                                        <p:tav tm="0">
                                          <p:val>
                                            <p:fltVal val="0"/>
                                          </p:val>
                                        </p:tav>
                                        <p:tav tm="100000">
                                          <p:val>
                                            <p:strVal val="#ppt_h"/>
                                          </p:val>
                                        </p:tav>
                                      </p:tavLst>
                                    </p:anim>
                                    <p:anim calcmode="lin" valueType="num">
                                      <p:cBhvr>
                                        <p:cTn id="9" dur="1000" fill="hold"/>
                                        <p:tgtEl>
                                          <p:spTgt spid="374786"/>
                                        </p:tgtEl>
                                        <p:attrNameLst>
                                          <p:attrName>style.rotation</p:attrName>
                                        </p:attrNameLst>
                                      </p:cBhvr>
                                      <p:tavLst>
                                        <p:tav tm="0">
                                          <p:val>
                                            <p:fltVal val="90"/>
                                          </p:val>
                                        </p:tav>
                                        <p:tav tm="100000">
                                          <p:val>
                                            <p:fltVal val="0"/>
                                          </p:val>
                                        </p:tav>
                                      </p:tavLst>
                                    </p:anim>
                                    <p:animEffect transition="in" filter="fade">
                                      <p:cBhvr>
                                        <p:cTn id="10" dur="1000"/>
                                        <p:tgtEl>
                                          <p:spTgt spid="374786"/>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374787">
                                            <p:bg/>
                                          </p:spTgt>
                                        </p:tgtEl>
                                        <p:attrNameLst>
                                          <p:attrName>style.visibility</p:attrName>
                                        </p:attrNameLst>
                                      </p:cBhvr>
                                      <p:to>
                                        <p:strVal val="visible"/>
                                      </p:to>
                                    </p:set>
                                    <p:anim calcmode="lin" valueType="num">
                                      <p:cBhvr>
                                        <p:cTn id="15" dur="1000" fill="hold"/>
                                        <p:tgtEl>
                                          <p:spTgt spid="374787">
                                            <p:bg/>
                                          </p:spTgt>
                                        </p:tgtEl>
                                        <p:attrNameLst>
                                          <p:attrName>ppt_w</p:attrName>
                                        </p:attrNameLst>
                                      </p:cBhvr>
                                      <p:tavLst>
                                        <p:tav tm="0">
                                          <p:val>
                                            <p:fltVal val="0"/>
                                          </p:val>
                                        </p:tav>
                                        <p:tav tm="100000">
                                          <p:val>
                                            <p:strVal val="#ppt_w"/>
                                          </p:val>
                                        </p:tav>
                                      </p:tavLst>
                                    </p:anim>
                                    <p:anim calcmode="lin" valueType="num">
                                      <p:cBhvr>
                                        <p:cTn id="16" dur="1000" fill="hold"/>
                                        <p:tgtEl>
                                          <p:spTgt spid="374787">
                                            <p:bg/>
                                          </p:spTgt>
                                        </p:tgtEl>
                                        <p:attrNameLst>
                                          <p:attrName>ppt_h</p:attrName>
                                        </p:attrNameLst>
                                      </p:cBhvr>
                                      <p:tavLst>
                                        <p:tav tm="0">
                                          <p:val>
                                            <p:fltVal val="0"/>
                                          </p:val>
                                        </p:tav>
                                        <p:tav tm="100000">
                                          <p:val>
                                            <p:strVal val="#ppt_h"/>
                                          </p:val>
                                        </p:tav>
                                      </p:tavLst>
                                    </p:anim>
                                    <p:anim calcmode="lin" valueType="num">
                                      <p:cBhvr>
                                        <p:cTn id="17" dur="1000" fill="hold"/>
                                        <p:tgtEl>
                                          <p:spTgt spid="374787">
                                            <p:bg/>
                                          </p:spTgt>
                                        </p:tgtEl>
                                        <p:attrNameLst>
                                          <p:attrName>style.rotation</p:attrName>
                                        </p:attrNameLst>
                                      </p:cBhvr>
                                      <p:tavLst>
                                        <p:tav tm="0">
                                          <p:val>
                                            <p:fltVal val="90"/>
                                          </p:val>
                                        </p:tav>
                                        <p:tav tm="100000">
                                          <p:val>
                                            <p:fltVal val="0"/>
                                          </p:val>
                                        </p:tav>
                                      </p:tavLst>
                                    </p:anim>
                                    <p:animEffect transition="in" filter="fade">
                                      <p:cBhvr>
                                        <p:cTn id="18" dur="1000"/>
                                        <p:tgtEl>
                                          <p:spTgt spid="374787">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374787">
                                            <p:txEl>
                                              <p:pRg st="0" end="0"/>
                                            </p:txEl>
                                          </p:spTgt>
                                        </p:tgtEl>
                                        <p:attrNameLst>
                                          <p:attrName>style.visibility</p:attrName>
                                        </p:attrNameLst>
                                      </p:cBhvr>
                                      <p:to>
                                        <p:strVal val="visible"/>
                                      </p:to>
                                    </p:set>
                                    <p:anim calcmode="lin" valueType="num">
                                      <p:cBhvr>
                                        <p:cTn id="23" dur="1000" fill="hold"/>
                                        <p:tgtEl>
                                          <p:spTgt spid="374787">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374787">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374787">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374787">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374787">
                                            <p:txEl>
                                              <p:pRg st="1" end="1"/>
                                            </p:txEl>
                                          </p:spTgt>
                                        </p:tgtEl>
                                        <p:attrNameLst>
                                          <p:attrName>style.visibility</p:attrName>
                                        </p:attrNameLst>
                                      </p:cBhvr>
                                      <p:to>
                                        <p:strVal val="visible"/>
                                      </p:to>
                                    </p:set>
                                    <p:anim calcmode="lin" valueType="num">
                                      <p:cBhvr>
                                        <p:cTn id="31" dur="1000" fill="hold"/>
                                        <p:tgtEl>
                                          <p:spTgt spid="374787">
                                            <p:txEl>
                                              <p:pRg st="1" end="1"/>
                                            </p:txEl>
                                          </p:spTgt>
                                        </p:tgtEl>
                                        <p:attrNameLst>
                                          <p:attrName>ppt_w</p:attrName>
                                        </p:attrNameLst>
                                      </p:cBhvr>
                                      <p:tavLst>
                                        <p:tav tm="0">
                                          <p:val>
                                            <p:fltVal val="0"/>
                                          </p:val>
                                        </p:tav>
                                        <p:tav tm="100000">
                                          <p:val>
                                            <p:strVal val="#ppt_w"/>
                                          </p:val>
                                        </p:tav>
                                      </p:tavLst>
                                    </p:anim>
                                    <p:anim calcmode="lin" valueType="num">
                                      <p:cBhvr>
                                        <p:cTn id="32" dur="1000" fill="hold"/>
                                        <p:tgtEl>
                                          <p:spTgt spid="374787">
                                            <p:txEl>
                                              <p:pRg st="1" end="1"/>
                                            </p:txEl>
                                          </p:spTgt>
                                        </p:tgtEl>
                                        <p:attrNameLst>
                                          <p:attrName>ppt_h</p:attrName>
                                        </p:attrNameLst>
                                      </p:cBhvr>
                                      <p:tavLst>
                                        <p:tav tm="0">
                                          <p:val>
                                            <p:fltVal val="0"/>
                                          </p:val>
                                        </p:tav>
                                        <p:tav tm="100000">
                                          <p:val>
                                            <p:strVal val="#ppt_h"/>
                                          </p:val>
                                        </p:tav>
                                      </p:tavLst>
                                    </p:anim>
                                    <p:anim calcmode="lin" valueType="num">
                                      <p:cBhvr>
                                        <p:cTn id="33" dur="1000" fill="hold"/>
                                        <p:tgtEl>
                                          <p:spTgt spid="374787">
                                            <p:txEl>
                                              <p:pRg st="1" end="1"/>
                                            </p:txEl>
                                          </p:spTgt>
                                        </p:tgtEl>
                                        <p:attrNameLst>
                                          <p:attrName>style.rotation</p:attrName>
                                        </p:attrNameLst>
                                      </p:cBhvr>
                                      <p:tavLst>
                                        <p:tav tm="0">
                                          <p:val>
                                            <p:fltVal val="90"/>
                                          </p:val>
                                        </p:tav>
                                        <p:tav tm="100000">
                                          <p:val>
                                            <p:fltVal val="0"/>
                                          </p:val>
                                        </p:tav>
                                      </p:tavLst>
                                    </p:anim>
                                    <p:animEffect transition="in" filter="fade">
                                      <p:cBhvr>
                                        <p:cTn id="34" dur="1000"/>
                                        <p:tgtEl>
                                          <p:spTgt spid="374787">
                                            <p:txEl>
                                              <p:pRg st="1" end="1"/>
                                            </p:txEl>
                                          </p:spTgt>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374787">
                                            <p:txEl>
                                              <p:pRg st="2" end="2"/>
                                            </p:txEl>
                                          </p:spTgt>
                                        </p:tgtEl>
                                        <p:attrNameLst>
                                          <p:attrName>style.visibility</p:attrName>
                                        </p:attrNameLst>
                                      </p:cBhvr>
                                      <p:to>
                                        <p:strVal val="visible"/>
                                      </p:to>
                                    </p:set>
                                    <p:anim calcmode="lin" valueType="num">
                                      <p:cBhvr>
                                        <p:cTn id="37" dur="1000" fill="hold"/>
                                        <p:tgtEl>
                                          <p:spTgt spid="374787">
                                            <p:txEl>
                                              <p:pRg st="2" end="2"/>
                                            </p:txEl>
                                          </p:spTgt>
                                        </p:tgtEl>
                                        <p:attrNameLst>
                                          <p:attrName>ppt_w</p:attrName>
                                        </p:attrNameLst>
                                      </p:cBhvr>
                                      <p:tavLst>
                                        <p:tav tm="0">
                                          <p:val>
                                            <p:fltVal val="0"/>
                                          </p:val>
                                        </p:tav>
                                        <p:tav tm="100000">
                                          <p:val>
                                            <p:strVal val="#ppt_w"/>
                                          </p:val>
                                        </p:tav>
                                      </p:tavLst>
                                    </p:anim>
                                    <p:anim calcmode="lin" valueType="num">
                                      <p:cBhvr>
                                        <p:cTn id="38" dur="1000" fill="hold"/>
                                        <p:tgtEl>
                                          <p:spTgt spid="374787">
                                            <p:txEl>
                                              <p:pRg st="2" end="2"/>
                                            </p:txEl>
                                          </p:spTgt>
                                        </p:tgtEl>
                                        <p:attrNameLst>
                                          <p:attrName>ppt_h</p:attrName>
                                        </p:attrNameLst>
                                      </p:cBhvr>
                                      <p:tavLst>
                                        <p:tav tm="0">
                                          <p:val>
                                            <p:fltVal val="0"/>
                                          </p:val>
                                        </p:tav>
                                        <p:tav tm="100000">
                                          <p:val>
                                            <p:strVal val="#ppt_h"/>
                                          </p:val>
                                        </p:tav>
                                      </p:tavLst>
                                    </p:anim>
                                    <p:anim calcmode="lin" valueType="num">
                                      <p:cBhvr>
                                        <p:cTn id="39" dur="1000" fill="hold"/>
                                        <p:tgtEl>
                                          <p:spTgt spid="374787">
                                            <p:txEl>
                                              <p:pRg st="2" end="2"/>
                                            </p:txEl>
                                          </p:spTgt>
                                        </p:tgtEl>
                                        <p:attrNameLst>
                                          <p:attrName>style.rotation</p:attrName>
                                        </p:attrNameLst>
                                      </p:cBhvr>
                                      <p:tavLst>
                                        <p:tav tm="0">
                                          <p:val>
                                            <p:fltVal val="90"/>
                                          </p:val>
                                        </p:tav>
                                        <p:tav tm="100000">
                                          <p:val>
                                            <p:fltVal val="0"/>
                                          </p:val>
                                        </p:tav>
                                      </p:tavLst>
                                    </p:anim>
                                    <p:animEffect transition="in" filter="fade">
                                      <p:cBhvr>
                                        <p:cTn id="40" dur="1000"/>
                                        <p:tgtEl>
                                          <p:spTgt spid="374787">
                                            <p:txEl>
                                              <p:pRg st="2" end="2"/>
                                            </p:txEl>
                                          </p:spTgt>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374787">
                                            <p:txEl>
                                              <p:pRg st="3" end="3"/>
                                            </p:txEl>
                                          </p:spTgt>
                                        </p:tgtEl>
                                        <p:attrNameLst>
                                          <p:attrName>style.visibility</p:attrName>
                                        </p:attrNameLst>
                                      </p:cBhvr>
                                      <p:to>
                                        <p:strVal val="visible"/>
                                      </p:to>
                                    </p:set>
                                    <p:anim calcmode="lin" valueType="num">
                                      <p:cBhvr>
                                        <p:cTn id="43" dur="1000" fill="hold"/>
                                        <p:tgtEl>
                                          <p:spTgt spid="374787">
                                            <p:txEl>
                                              <p:pRg st="3" end="3"/>
                                            </p:txEl>
                                          </p:spTgt>
                                        </p:tgtEl>
                                        <p:attrNameLst>
                                          <p:attrName>ppt_w</p:attrName>
                                        </p:attrNameLst>
                                      </p:cBhvr>
                                      <p:tavLst>
                                        <p:tav tm="0">
                                          <p:val>
                                            <p:fltVal val="0"/>
                                          </p:val>
                                        </p:tav>
                                        <p:tav tm="100000">
                                          <p:val>
                                            <p:strVal val="#ppt_w"/>
                                          </p:val>
                                        </p:tav>
                                      </p:tavLst>
                                    </p:anim>
                                    <p:anim calcmode="lin" valueType="num">
                                      <p:cBhvr>
                                        <p:cTn id="44" dur="1000" fill="hold"/>
                                        <p:tgtEl>
                                          <p:spTgt spid="374787">
                                            <p:txEl>
                                              <p:pRg st="3" end="3"/>
                                            </p:txEl>
                                          </p:spTgt>
                                        </p:tgtEl>
                                        <p:attrNameLst>
                                          <p:attrName>ppt_h</p:attrName>
                                        </p:attrNameLst>
                                      </p:cBhvr>
                                      <p:tavLst>
                                        <p:tav tm="0">
                                          <p:val>
                                            <p:fltVal val="0"/>
                                          </p:val>
                                        </p:tav>
                                        <p:tav tm="100000">
                                          <p:val>
                                            <p:strVal val="#ppt_h"/>
                                          </p:val>
                                        </p:tav>
                                      </p:tavLst>
                                    </p:anim>
                                    <p:anim calcmode="lin" valueType="num">
                                      <p:cBhvr>
                                        <p:cTn id="45" dur="1000" fill="hold"/>
                                        <p:tgtEl>
                                          <p:spTgt spid="374787">
                                            <p:txEl>
                                              <p:pRg st="3" end="3"/>
                                            </p:txEl>
                                          </p:spTgt>
                                        </p:tgtEl>
                                        <p:attrNameLst>
                                          <p:attrName>style.rotation</p:attrName>
                                        </p:attrNameLst>
                                      </p:cBhvr>
                                      <p:tavLst>
                                        <p:tav tm="0">
                                          <p:val>
                                            <p:fltVal val="90"/>
                                          </p:val>
                                        </p:tav>
                                        <p:tav tm="100000">
                                          <p:val>
                                            <p:fltVal val="0"/>
                                          </p:val>
                                        </p:tav>
                                      </p:tavLst>
                                    </p:anim>
                                    <p:animEffect transition="in" filter="fade">
                                      <p:cBhvr>
                                        <p:cTn id="46" dur="1000"/>
                                        <p:tgtEl>
                                          <p:spTgt spid="374787">
                                            <p:txEl>
                                              <p:pRg st="3" end="3"/>
                                            </p:txEl>
                                          </p:spTgt>
                                        </p:tgtEl>
                                      </p:cBhvr>
                                    </p:animEffect>
                                  </p:childTnLst>
                                </p:cTn>
                              </p:par>
                              <p:par>
                                <p:cTn id="47" presetID="31" presetClass="entr" presetSubtype="0" fill="hold" grpId="0" nodeType="withEffect">
                                  <p:stCondLst>
                                    <p:cond delay="0"/>
                                  </p:stCondLst>
                                  <p:childTnLst>
                                    <p:set>
                                      <p:cBhvr>
                                        <p:cTn id="48" dur="1" fill="hold">
                                          <p:stCondLst>
                                            <p:cond delay="0"/>
                                          </p:stCondLst>
                                        </p:cTn>
                                        <p:tgtEl>
                                          <p:spTgt spid="374787">
                                            <p:txEl>
                                              <p:pRg st="4" end="4"/>
                                            </p:txEl>
                                          </p:spTgt>
                                        </p:tgtEl>
                                        <p:attrNameLst>
                                          <p:attrName>style.visibility</p:attrName>
                                        </p:attrNameLst>
                                      </p:cBhvr>
                                      <p:to>
                                        <p:strVal val="visible"/>
                                      </p:to>
                                    </p:set>
                                    <p:anim calcmode="lin" valueType="num">
                                      <p:cBhvr>
                                        <p:cTn id="49" dur="1000" fill="hold"/>
                                        <p:tgtEl>
                                          <p:spTgt spid="374787">
                                            <p:txEl>
                                              <p:pRg st="4" end="4"/>
                                            </p:txEl>
                                          </p:spTgt>
                                        </p:tgtEl>
                                        <p:attrNameLst>
                                          <p:attrName>ppt_w</p:attrName>
                                        </p:attrNameLst>
                                      </p:cBhvr>
                                      <p:tavLst>
                                        <p:tav tm="0">
                                          <p:val>
                                            <p:fltVal val="0"/>
                                          </p:val>
                                        </p:tav>
                                        <p:tav tm="100000">
                                          <p:val>
                                            <p:strVal val="#ppt_w"/>
                                          </p:val>
                                        </p:tav>
                                      </p:tavLst>
                                    </p:anim>
                                    <p:anim calcmode="lin" valueType="num">
                                      <p:cBhvr>
                                        <p:cTn id="50" dur="1000" fill="hold"/>
                                        <p:tgtEl>
                                          <p:spTgt spid="374787">
                                            <p:txEl>
                                              <p:pRg st="4" end="4"/>
                                            </p:txEl>
                                          </p:spTgt>
                                        </p:tgtEl>
                                        <p:attrNameLst>
                                          <p:attrName>ppt_h</p:attrName>
                                        </p:attrNameLst>
                                      </p:cBhvr>
                                      <p:tavLst>
                                        <p:tav tm="0">
                                          <p:val>
                                            <p:fltVal val="0"/>
                                          </p:val>
                                        </p:tav>
                                        <p:tav tm="100000">
                                          <p:val>
                                            <p:strVal val="#ppt_h"/>
                                          </p:val>
                                        </p:tav>
                                      </p:tavLst>
                                    </p:anim>
                                    <p:anim calcmode="lin" valueType="num">
                                      <p:cBhvr>
                                        <p:cTn id="51" dur="1000" fill="hold"/>
                                        <p:tgtEl>
                                          <p:spTgt spid="374787">
                                            <p:txEl>
                                              <p:pRg st="4" end="4"/>
                                            </p:txEl>
                                          </p:spTgt>
                                        </p:tgtEl>
                                        <p:attrNameLst>
                                          <p:attrName>style.rotation</p:attrName>
                                        </p:attrNameLst>
                                      </p:cBhvr>
                                      <p:tavLst>
                                        <p:tav tm="0">
                                          <p:val>
                                            <p:fltVal val="90"/>
                                          </p:val>
                                        </p:tav>
                                        <p:tav tm="100000">
                                          <p:val>
                                            <p:fltVal val="0"/>
                                          </p:val>
                                        </p:tav>
                                      </p:tavLst>
                                    </p:anim>
                                    <p:animEffect transition="in" filter="fade">
                                      <p:cBhvr>
                                        <p:cTn id="52" dur="1000"/>
                                        <p:tgtEl>
                                          <p:spTgt spid="374787">
                                            <p:txEl>
                                              <p:pRg st="4" end="4"/>
                                            </p:txEl>
                                          </p:spTgt>
                                        </p:tgtEl>
                                      </p:cBhvr>
                                    </p:animEffect>
                                  </p:childTnLst>
                                </p:cTn>
                              </p:par>
                              <p:par>
                                <p:cTn id="53" presetID="31" presetClass="entr" presetSubtype="0" fill="hold" grpId="0" nodeType="withEffect">
                                  <p:stCondLst>
                                    <p:cond delay="0"/>
                                  </p:stCondLst>
                                  <p:childTnLst>
                                    <p:set>
                                      <p:cBhvr>
                                        <p:cTn id="54" dur="1" fill="hold">
                                          <p:stCondLst>
                                            <p:cond delay="0"/>
                                          </p:stCondLst>
                                        </p:cTn>
                                        <p:tgtEl>
                                          <p:spTgt spid="374787">
                                            <p:txEl>
                                              <p:pRg st="5" end="5"/>
                                            </p:txEl>
                                          </p:spTgt>
                                        </p:tgtEl>
                                        <p:attrNameLst>
                                          <p:attrName>style.visibility</p:attrName>
                                        </p:attrNameLst>
                                      </p:cBhvr>
                                      <p:to>
                                        <p:strVal val="visible"/>
                                      </p:to>
                                    </p:set>
                                    <p:anim calcmode="lin" valueType="num">
                                      <p:cBhvr>
                                        <p:cTn id="55" dur="1000" fill="hold"/>
                                        <p:tgtEl>
                                          <p:spTgt spid="374787">
                                            <p:txEl>
                                              <p:pRg st="5" end="5"/>
                                            </p:txEl>
                                          </p:spTgt>
                                        </p:tgtEl>
                                        <p:attrNameLst>
                                          <p:attrName>ppt_w</p:attrName>
                                        </p:attrNameLst>
                                      </p:cBhvr>
                                      <p:tavLst>
                                        <p:tav tm="0">
                                          <p:val>
                                            <p:fltVal val="0"/>
                                          </p:val>
                                        </p:tav>
                                        <p:tav tm="100000">
                                          <p:val>
                                            <p:strVal val="#ppt_w"/>
                                          </p:val>
                                        </p:tav>
                                      </p:tavLst>
                                    </p:anim>
                                    <p:anim calcmode="lin" valueType="num">
                                      <p:cBhvr>
                                        <p:cTn id="56" dur="1000" fill="hold"/>
                                        <p:tgtEl>
                                          <p:spTgt spid="374787">
                                            <p:txEl>
                                              <p:pRg st="5" end="5"/>
                                            </p:txEl>
                                          </p:spTgt>
                                        </p:tgtEl>
                                        <p:attrNameLst>
                                          <p:attrName>ppt_h</p:attrName>
                                        </p:attrNameLst>
                                      </p:cBhvr>
                                      <p:tavLst>
                                        <p:tav tm="0">
                                          <p:val>
                                            <p:fltVal val="0"/>
                                          </p:val>
                                        </p:tav>
                                        <p:tav tm="100000">
                                          <p:val>
                                            <p:strVal val="#ppt_h"/>
                                          </p:val>
                                        </p:tav>
                                      </p:tavLst>
                                    </p:anim>
                                    <p:anim calcmode="lin" valueType="num">
                                      <p:cBhvr>
                                        <p:cTn id="57" dur="1000" fill="hold"/>
                                        <p:tgtEl>
                                          <p:spTgt spid="374787">
                                            <p:txEl>
                                              <p:pRg st="5" end="5"/>
                                            </p:txEl>
                                          </p:spTgt>
                                        </p:tgtEl>
                                        <p:attrNameLst>
                                          <p:attrName>style.rotation</p:attrName>
                                        </p:attrNameLst>
                                      </p:cBhvr>
                                      <p:tavLst>
                                        <p:tav tm="0">
                                          <p:val>
                                            <p:fltVal val="90"/>
                                          </p:val>
                                        </p:tav>
                                        <p:tav tm="100000">
                                          <p:val>
                                            <p:fltVal val="0"/>
                                          </p:val>
                                        </p:tav>
                                      </p:tavLst>
                                    </p:anim>
                                    <p:animEffect transition="in" filter="fade">
                                      <p:cBhvr>
                                        <p:cTn id="58" dur="1000"/>
                                        <p:tgtEl>
                                          <p:spTgt spid="37478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4786" grpId="0" animBg="1"/>
      <p:bldP spid="374787" grpId="0" build="p"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1E5369E5-9425-4811-9D6F-F99D95D9783B}" type="datetime1">
              <a:rPr lang="es-ES"/>
              <a:pPr>
                <a:defRPr/>
              </a:pPr>
              <a:t>18/05/2022</a:t>
            </a:fld>
            <a:endParaRPr lang="en-US"/>
          </a:p>
        </p:txBody>
      </p:sp>
      <p:sp>
        <p:nvSpPr>
          <p:cNvPr id="6" name="5 Marcador de número de diapositiva"/>
          <p:cNvSpPr>
            <a:spLocks noGrp="1"/>
          </p:cNvSpPr>
          <p:nvPr>
            <p:ph type="sldNum" sz="quarter" idx="12"/>
          </p:nvPr>
        </p:nvSpPr>
        <p:spPr/>
        <p:txBody>
          <a:bodyPr/>
          <a:lstStyle/>
          <a:p>
            <a:pPr>
              <a:defRPr/>
            </a:pPr>
            <a:fld id="{32695F35-B351-45D2-AC22-C9231BB9A600}" type="slidenum">
              <a:rPr lang="en-US"/>
              <a:pPr>
                <a:defRPr/>
              </a:pPr>
              <a:t>32</a:t>
            </a:fld>
            <a:endParaRPr lang="en-US"/>
          </a:p>
        </p:txBody>
      </p:sp>
      <p:sp>
        <p:nvSpPr>
          <p:cNvPr id="374786" name="Rectangle 2" descr="Papel seda azul"/>
          <p:cNvSpPr>
            <a:spLocks noGrp="1" noChangeArrowheads="1"/>
          </p:cNvSpPr>
          <p:nvPr>
            <p:ph type="title"/>
          </p:nvPr>
        </p:nvSpPr>
        <p:spPr>
          <a:xfrm>
            <a:off x="609600" y="381000"/>
            <a:ext cx="8153400" cy="1143000"/>
          </a:xfrm>
          <a:solidFill>
            <a:schemeClr val="accent2">
              <a:lumMod val="20000"/>
              <a:lumOff val="80000"/>
            </a:schemeClr>
          </a:solidFill>
          <a:ln w="76200" cap="flat">
            <a:solidFill>
              <a:srgbClr val="0000FF"/>
            </a:solidFill>
            <a:miter lim="800000"/>
            <a:headEnd/>
            <a:tailEnd/>
          </a:ln>
        </p:spPr>
        <p:txBody>
          <a:bodyPr vert="horz" wrap="square" lIns="91440" tIns="45720" rIns="91440" bIns="45720" numCol="1" anchor="ctr" anchorCtr="0" compatLnSpc="1">
            <a:prstTxWarp prst="textNoShape">
              <a:avLst/>
            </a:prstTxWarp>
          </a:bodyPr>
          <a:lstStyle/>
          <a:p>
            <a:r>
              <a:rPr lang="es-ES_tradnl" sz="3200" b="1" i="1" dirty="0">
                <a:solidFill>
                  <a:schemeClr val="accent2">
                    <a:lumMod val="50000"/>
                  </a:schemeClr>
                </a:solidFill>
                <a:effectLst>
                  <a:outerShdw blurRad="38100" dist="38100" dir="2700000" algn="tl">
                    <a:srgbClr val="000000"/>
                  </a:outerShdw>
                </a:effectLst>
                <a:latin typeface="Arial" charset="0"/>
              </a:rPr>
              <a:t>Servicios de Internet - Gopher</a:t>
            </a:r>
            <a:br>
              <a:rPr lang="es-ES_tradnl" sz="3200" b="1" i="1" dirty="0">
                <a:solidFill>
                  <a:schemeClr val="accent2">
                    <a:lumMod val="50000"/>
                  </a:schemeClr>
                </a:solidFill>
                <a:effectLst>
                  <a:outerShdw blurRad="38100" dist="38100" dir="2700000" algn="tl">
                    <a:srgbClr val="000000"/>
                  </a:outerShdw>
                </a:effectLst>
                <a:latin typeface="Arial" charset="0"/>
              </a:rPr>
            </a:br>
            <a:r>
              <a:rPr lang="es-ES_tradnl" sz="3200" b="1" i="1" dirty="0">
                <a:solidFill>
                  <a:schemeClr val="accent2">
                    <a:lumMod val="50000"/>
                  </a:schemeClr>
                </a:solidFill>
                <a:effectLst>
                  <a:outerShdw blurRad="38100" dist="38100" dir="2700000" algn="tl">
                    <a:srgbClr val="000000"/>
                  </a:outerShdw>
                </a:effectLst>
                <a:latin typeface="Arial" charset="0"/>
              </a:rPr>
              <a:t>Servicio de Distribución de Información </a:t>
            </a:r>
          </a:p>
        </p:txBody>
      </p:sp>
      <p:pic>
        <p:nvPicPr>
          <p:cNvPr id="3" name="Imagen 2"/>
          <p:cNvPicPr>
            <a:picLocks noChangeAspect="1"/>
          </p:cNvPicPr>
          <p:nvPr/>
        </p:nvPicPr>
        <p:blipFill>
          <a:blip r:embed="rId2"/>
          <a:stretch>
            <a:fillRect/>
          </a:stretch>
        </p:blipFill>
        <p:spPr>
          <a:xfrm>
            <a:off x="685800" y="1708403"/>
            <a:ext cx="8077199" cy="4962525"/>
          </a:xfrm>
          <a:prstGeom prst="rect">
            <a:avLst/>
          </a:prstGeom>
          <a:blipFill dpi="0" rotWithShape="0">
            <a:blip r:embed="rId3" cstate="print"/>
            <a:srcRect/>
            <a:tile tx="0" ty="0" sx="100000" sy="100000" flip="none" algn="tl"/>
          </a:blipFill>
          <a:ln w="76200" cap="flat">
            <a:solidFill>
              <a:srgbClr val="0000FF"/>
            </a:solidFill>
            <a:miter lim="800000"/>
            <a:headEnd/>
            <a:tailEnd/>
          </a:ln>
        </p:spPr>
      </p:pic>
    </p:spTree>
    <p:extLst>
      <p:ext uri="{BB962C8B-B14F-4D97-AF65-F5344CB8AC3E}">
        <p14:creationId xmlns:p14="http://schemas.microsoft.com/office/powerpoint/2010/main" val="1741812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74786"/>
                                        </p:tgtEl>
                                        <p:attrNameLst>
                                          <p:attrName>style.visibility</p:attrName>
                                        </p:attrNameLst>
                                      </p:cBhvr>
                                      <p:to>
                                        <p:strVal val="visible"/>
                                      </p:to>
                                    </p:set>
                                    <p:anim calcmode="lin" valueType="num">
                                      <p:cBhvr>
                                        <p:cTn id="7" dur="1000" fill="hold"/>
                                        <p:tgtEl>
                                          <p:spTgt spid="374786"/>
                                        </p:tgtEl>
                                        <p:attrNameLst>
                                          <p:attrName>ppt_w</p:attrName>
                                        </p:attrNameLst>
                                      </p:cBhvr>
                                      <p:tavLst>
                                        <p:tav tm="0">
                                          <p:val>
                                            <p:fltVal val="0"/>
                                          </p:val>
                                        </p:tav>
                                        <p:tav tm="100000">
                                          <p:val>
                                            <p:strVal val="#ppt_w"/>
                                          </p:val>
                                        </p:tav>
                                      </p:tavLst>
                                    </p:anim>
                                    <p:anim calcmode="lin" valueType="num">
                                      <p:cBhvr>
                                        <p:cTn id="8" dur="1000" fill="hold"/>
                                        <p:tgtEl>
                                          <p:spTgt spid="374786"/>
                                        </p:tgtEl>
                                        <p:attrNameLst>
                                          <p:attrName>ppt_h</p:attrName>
                                        </p:attrNameLst>
                                      </p:cBhvr>
                                      <p:tavLst>
                                        <p:tav tm="0">
                                          <p:val>
                                            <p:fltVal val="0"/>
                                          </p:val>
                                        </p:tav>
                                        <p:tav tm="100000">
                                          <p:val>
                                            <p:strVal val="#ppt_h"/>
                                          </p:val>
                                        </p:tav>
                                      </p:tavLst>
                                    </p:anim>
                                    <p:anim calcmode="lin" valueType="num">
                                      <p:cBhvr>
                                        <p:cTn id="9" dur="1000" fill="hold"/>
                                        <p:tgtEl>
                                          <p:spTgt spid="374786"/>
                                        </p:tgtEl>
                                        <p:attrNameLst>
                                          <p:attrName>style.rotation</p:attrName>
                                        </p:attrNameLst>
                                      </p:cBhvr>
                                      <p:tavLst>
                                        <p:tav tm="0">
                                          <p:val>
                                            <p:fltVal val="90"/>
                                          </p:val>
                                        </p:tav>
                                        <p:tav tm="100000">
                                          <p:val>
                                            <p:fltVal val="0"/>
                                          </p:val>
                                        </p:tav>
                                      </p:tavLst>
                                    </p:anim>
                                    <p:animEffect transition="in" filter="fade">
                                      <p:cBhvr>
                                        <p:cTn id="10" dur="1000"/>
                                        <p:tgtEl>
                                          <p:spTgt spid="374786"/>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478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D54D3D1A-473F-4430-A94E-08C769BDDCD0}" type="datetime1">
              <a:rPr lang="es-ES"/>
              <a:pPr>
                <a:defRPr/>
              </a:pPr>
              <a:t>18/05/2022</a:t>
            </a:fld>
            <a:endParaRPr lang="en-US"/>
          </a:p>
        </p:txBody>
      </p:sp>
      <p:sp>
        <p:nvSpPr>
          <p:cNvPr id="6" name="5 Marcador de número de diapositiva"/>
          <p:cNvSpPr>
            <a:spLocks noGrp="1"/>
          </p:cNvSpPr>
          <p:nvPr>
            <p:ph type="sldNum" sz="quarter" idx="12"/>
          </p:nvPr>
        </p:nvSpPr>
        <p:spPr/>
        <p:txBody>
          <a:bodyPr/>
          <a:lstStyle/>
          <a:p>
            <a:pPr>
              <a:defRPr/>
            </a:pPr>
            <a:fld id="{B4D1DCE9-89A3-4F86-8366-3255C647C2D6}" type="slidenum">
              <a:rPr lang="en-US"/>
              <a:pPr>
                <a:defRPr/>
              </a:pPr>
              <a:t>33</a:t>
            </a:fld>
            <a:endParaRPr lang="en-US"/>
          </a:p>
        </p:txBody>
      </p:sp>
      <p:sp>
        <p:nvSpPr>
          <p:cNvPr id="375810" name="Rectangle 2" descr="Papel seda azul"/>
          <p:cNvSpPr>
            <a:spLocks noGrp="1" noChangeArrowheads="1"/>
          </p:cNvSpPr>
          <p:nvPr>
            <p:ph type="title"/>
          </p:nvPr>
        </p:nvSpPr>
        <p:spPr>
          <a:xfrm>
            <a:off x="762000" y="457200"/>
            <a:ext cx="8001000" cy="1143000"/>
          </a:xfrm>
          <a:solidFill>
            <a:schemeClr val="accent2">
              <a:lumMod val="20000"/>
              <a:lumOff val="80000"/>
            </a:schemeClr>
          </a:solidFill>
          <a:ln w="76200" cap="flat">
            <a:solidFill>
              <a:srgbClr val="0000FF"/>
            </a:solidFill>
            <a:miter lim="800000"/>
            <a:headEnd/>
            <a:tailEnd/>
          </a:ln>
        </p:spPr>
        <p:txBody>
          <a:bodyPr vert="horz" wrap="square" lIns="91440" tIns="45720" rIns="91440" bIns="45720" numCol="1" anchor="ctr" anchorCtr="0" compatLnSpc="1">
            <a:prstTxWarp prst="textNoShape">
              <a:avLst/>
            </a:prstTxWarp>
          </a:bodyPr>
          <a:lstStyle/>
          <a:p>
            <a:r>
              <a:rPr lang="es-ES_tradnl" sz="3200" b="1" i="1" dirty="0">
                <a:solidFill>
                  <a:schemeClr val="accent2">
                    <a:lumMod val="50000"/>
                  </a:schemeClr>
                </a:solidFill>
                <a:effectLst>
                  <a:outerShdw blurRad="38100" dist="38100" dir="2700000" algn="tl">
                    <a:srgbClr val="000000"/>
                  </a:outerShdw>
                </a:effectLst>
                <a:latin typeface="Arial" charset="0"/>
              </a:rPr>
              <a:t>Servicios de Internet - Archie</a:t>
            </a:r>
            <a:br>
              <a:rPr lang="es-ES_tradnl" sz="3200" b="1" i="1" dirty="0">
                <a:solidFill>
                  <a:schemeClr val="accent2">
                    <a:lumMod val="50000"/>
                  </a:schemeClr>
                </a:solidFill>
                <a:effectLst>
                  <a:outerShdw blurRad="38100" dist="38100" dir="2700000" algn="tl">
                    <a:srgbClr val="000000"/>
                  </a:outerShdw>
                </a:effectLst>
                <a:latin typeface="Arial" charset="0"/>
              </a:rPr>
            </a:br>
            <a:r>
              <a:rPr lang="es-ES_tradnl" sz="3200" b="1" i="1" dirty="0">
                <a:solidFill>
                  <a:schemeClr val="accent2">
                    <a:lumMod val="50000"/>
                  </a:schemeClr>
                </a:solidFill>
                <a:effectLst>
                  <a:outerShdw blurRad="38100" dist="38100" dir="2700000" algn="tl">
                    <a:srgbClr val="000000"/>
                  </a:outerShdw>
                </a:effectLst>
                <a:latin typeface="Arial" charset="0"/>
              </a:rPr>
              <a:t> Servicio de Distribución de Información </a:t>
            </a:r>
          </a:p>
        </p:txBody>
      </p:sp>
      <p:sp>
        <p:nvSpPr>
          <p:cNvPr id="375811" name="Rectangle 3"/>
          <p:cNvSpPr>
            <a:spLocks noGrp="1" noChangeArrowheads="1"/>
          </p:cNvSpPr>
          <p:nvPr>
            <p:ph type="body" idx="1"/>
          </p:nvPr>
        </p:nvSpPr>
        <p:spPr>
          <a:xfrm>
            <a:off x="251520" y="1828800"/>
            <a:ext cx="8712967" cy="4876800"/>
          </a:xfrm>
          <a:solidFill>
            <a:schemeClr val="accent2">
              <a:lumMod val="20000"/>
              <a:lumOff val="80000"/>
            </a:schemeClr>
          </a:solidFill>
          <a:ln w="76200">
            <a:solidFill>
              <a:schemeClr val="accent2"/>
            </a:solidFill>
            <a:miter lim="800000"/>
            <a:headEnd/>
            <a:tailEnd/>
          </a:ln>
        </p:spPr>
        <p:txBody>
          <a:bodyPr vert="horz" wrap="square" lIns="91440" tIns="45720" rIns="91440" bIns="45720" numCol="1" anchor="t" anchorCtr="0" compatLnSpc="1">
            <a:prstTxWarp prst="textNoShape">
              <a:avLst/>
            </a:prstTxWarp>
          </a:bodyPr>
          <a:lstStyle/>
          <a:p>
            <a:pPr>
              <a:lnSpc>
                <a:spcPct val="90000"/>
              </a:lnSpc>
            </a:pPr>
            <a:r>
              <a:rPr lang="es-ES_tradnl" sz="3600" i="1" dirty="0">
                <a:solidFill>
                  <a:schemeClr val="accent2">
                    <a:lumMod val="50000"/>
                  </a:schemeClr>
                </a:solidFill>
                <a:latin typeface="Arial" charset="0"/>
              </a:rPr>
              <a:t>Permite la localización de información y transferirlos utilizando FTP.</a:t>
            </a:r>
          </a:p>
          <a:p>
            <a:pPr>
              <a:lnSpc>
                <a:spcPct val="90000"/>
              </a:lnSpc>
            </a:pPr>
            <a:r>
              <a:rPr lang="es-ES_tradnl" sz="3600" i="1" dirty="0">
                <a:solidFill>
                  <a:schemeClr val="accent2">
                    <a:lumMod val="50000"/>
                  </a:schemeClr>
                </a:solidFill>
                <a:latin typeface="Arial" charset="0"/>
              </a:rPr>
              <a:t>También las búsquedas pueden encararse a través de Telnet o Correo Electrónico.</a:t>
            </a:r>
          </a:p>
          <a:p>
            <a:pPr>
              <a:lnSpc>
                <a:spcPct val="90000"/>
              </a:lnSpc>
            </a:pPr>
            <a:r>
              <a:rPr lang="es-ES_tradnl" sz="3600" i="1" dirty="0">
                <a:solidFill>
                  <a:schemeClr val="accent2">
                    <a:lumMod val="50000"/>
                  </a:schemeClr>
                </a:solidFill>
                <a:latin typeface="Arial" charset="0"/>
              </a:rPr>
              <a:t>Trabaja con Arquitectura Cliente-Servidor, necesita de la interfaz de cliente para el usuario.-    </a:t>
            </a:r>
          </a:p>
          <a:p>
            <a:pPr>
              <a:lnSpc>
                <a:spcPct val="90000"/>
              </a:lnSpc>
            </a:pPr>
            <a:endParaRPr lang="es-ES_tradnl" sz="3600" i="1" dirty="0">
              <a:solidFill>
                <a:schemeClr val="accent2">
                  <a:lumMod val="50000"/>
                </a:schemeClr>
              </a:solidFill>
              <a:latin typeface="Arial" charset="0"/>
            </a:endParaRPr>
          </a:p>
        </p:txBody>
      </p:sp>
    </p:spTree>
    <p:extLst>
      <p:ext uri="{BB962C8B-B14F-4D97-AF65-F5344CB8AC3E}">
        <p14:creationId xmlns:p14="http://schemas.microsoft.com/office/powerpoint/2010/main" val="777311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75810"/>
                                        </p:tgtEl>
                                        <p:attrNameLst>
                                          <p:attrName>style.visibility</p:attrName>
                                        </p:attrNameLst>
                                      </p:cBhvr>
                                      <p:to>
                                        <p:strVal val="visible"/>
                                      </p:to>
                                    </p:set>
                                    <p:anim calcmode="lin" valueType="num">
                                      <p:cBhvr>
                                        <p:cTn id="7" dur="1000" fill="hold"/>
                                        <p:tgtEl>
                                          <p:spTgt spid="375810"/>
                                        </p:tgtEl>
                                        <p:attrNameLst>
                                          <p:attrName>ppt_w</p:attrName>
                                        </p:attrNameLst>
                                      </p:cBhvr>
                                      <p:tavLst>
                                        <p:tav tm="0">
                                          <p:val>
                                            <p:fltVal val="0"/>
                                          </p:val>
                                        </p:tav>
                                        <p:tav tm="100000">
                                          <p:val>
                                            <p:strVal val="#ppt_w"/>
                                          </p:val>
                                        </p:tav>
                                      </p:tavLst>
                                    </p:anim>
                                    <p:anim calcmode="lin" valueType="num">
                                      <p:cBhvr>
                                        <p:cTn id="8" dur="1000" fill="hold"/>
                                        <p:tgtEl>
                                          <p:spTgt spid="375810"/>
                                        </p:tgtEl>
                                        <p:attrNameLst>
                                          <p:attrName>ppt_h</p:attrName>
                                        </p:attrNameLst>
                                      </p:cBhvr>
                                      <p:tavLst>
                                        <p:tav tm="0">
                                          <p:val>
                                            <p:fltVal val="0"/>
                                          </p:val>
                                        </p:tav>
                                        <p:tav tm="100000">
                                          <p:val>
                                            <p:strVal val="#ppt_h"/>
                                          </p:val>
                                        </p:tav>
                                      </p:tavLst>
                                    </p:anim>
                                    <p:anim calcmode="lin" valueType="num">
                                      <p:cBhvr>
                                        <p:cTn id="9" dur="1000" fill="hold"/>
                                        <p:tgtEl>
                                          <p:spTgt spid="375810"/>
                                        </p:tgtEl>
                                        <p:attrNameLst>
                                          <p:attrName>style.rotation</p:attrName>
                                        </p:attrNameLst>
                                      </p:cBhvr>
                                      <p:tavLst>
                                        <p:tav tm="0">
                                          <p:val>
                                            <p:fltVal val="90"/>
                                          </p:val>
                                        </p:tav>
                                        <p:tav tm="100000">
                                          <p:val>
                                            <p:fltVal val="0"/>
                                          </p:val>
                                        </p:tav>
                                      </p:tavLst>
                                    </p:anim>
                                    <p:animEffect transition="in" filter="fade">
                                      <p:cBhvr>
                                        <p:cTn id="10" dur="1000"/>
                                        <p:tgtEl>
                                          <p:spTgt spid="375810"/>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375811">
                                            <p:bg/>
                                          </p:spTgt>
                                        </p:tgtEl>
                                        <p:attrNameLst>
                                          <p:attrName>style.visibility</p:attrName>
                                        </p:attrNameLst>
                                      </p:cBhvr>
                                      <p:to>
                                        <p:strVal val="visible"/>
                                      </p:to>
                                    </p:set>
                                    <p:anim calcmode="lin" valueType="num">
                                      <p:cBhvr additive="base">
                                        <p:cTn id="15" dur="500"/>
                                        <p:tgtEl>
                                          <p:spTgt spid="375811">
                                            <p:bg/>
                                          </p:spTgt>
                                        </p:tgtEl>
                                        <p:attrNameLst>
                                          <p:attrName>ppt_y</p:attrName>
                                        </p:attrNameLst>
                                      </p:cBhvr>
                                      <p:tavLst>
                                        <p:tav tm="0">
                                          <p:val>
                                            <p:strVal val="#ppt_y+#ppt_h*1.125000"/>
                                          </p:val>
                                        </p:tav>
                                        <p:tav tm="100000">
                                          <p:val>
                                            <p:strVal val="#ppt_y"/>
                                          </p:val>
                                        </p:tav>
                                      </p:tavLst>
                                    </p:anim>
                                    <p:animEffect transition="in" filter="wipe(up)">
                                      <p:cBhvr>
                                        <p:cTn id="16" dur="500"/>
                                        <p:tgtEl>
                                          <p:spTgt spid="375811">
                                            <p:bg/>
                                          </p:spTgt>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grpId="0" nodeType="clickEffect">
                                  <p:stCondLst>
                                    <p:cond delay="0"/>
                                  </p:stCondLst>
                                  <p:childTnLst>
                                    <p:set>
                                      <p:cBhvr>
                                        <p:cTn id="20" dur="1" fill="hold">
                                          <p:stCondLst>
                                            <p:cond delay="0"/>
                                          </p:stCondLst>
                                        </p:cTn>
                                        <p:tgtEl>
                                          <p:spTgt spid="375811">
                                            <p:txEl>
                                              <p:pRg st="0" end="0"/>
                                            </p:txEl>
                                          </p:spTgt>
                                        </p:tgtEl>
                                        <p:attrNameLst>
                                          <p:attrName>style.visibility</p:attrName>
                                        </p:attrNameLst>
                                      </p:cBhvr>
                                      <p:to>
                                        <p:strVal val="visible"/>
                                      </p:to>
                                    </p:set>
                                    <p:anim calcmode="lin" valueType="num">
                                      <p:cBhvr additive="base">
                                        <p:cTn id="21" dur="500"/>
                                        <p:tgtEl>
                                          <p:spTgt spid="375811">
                                            <p:txEl>
                                              <p:pRg st="0" end="0"/>
                                            </p:txEl>
                                          </p:spTgt>
                                        </p:tgtEl>
                                        <p:attrNameLst>
                                          <p:attrName>ppt_y</p:attrName>
                                        </p:attrNameLst>
                                      </p:cBhvr>
                                      <p:tavLst>
                                        <p:tav tm="0">
                                          <p:val>
                                            <p:strVal val="#ppt_y+#ppt_h*1.125000"/>
                                          </p:val>
                                        </p:tav>
                                        <p:tav tm="100000">
                                          <p:val>
                                            <p:strVal val="#ppt_y"/>
                                          </p:val>
                                        </p:tav>
                                      </p:tavLst>
                                    </p:anim>
                                    <p:animEffect transition="in" filter="wipe(up)">
                                      <p:cBhvr>
                                        <p:cTn id="22" dur="500"/>
                                        <p:tgtEl>
                                          <p:spTgt spid="375811">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375811">
                                            <p:txEl>
                                              <p:pRg st="1" end="1"/>
                                            </p:txEl>
                                          </p:spTgt>
                                        </p:tgtEl>
                                        <p:attrNameLst>
                                          <p:attrName>style.visibility</p:attrName>
                                        </p:attrNameLst>
                                      </p:cBhvr>
                                      <p:to>
                                        <p:strVal val="visible"/>
                                      </p:to>
                                    </p:set>
                                    <p:anim calcmode="lin" valueType="num">
                                      <p:cBhvr additive="base">
                                        <p:cTn id="27" dur="500"/>
                                        <p:tgtEl>
                                          <p:spTgt spid="375811">
                                            <p:txEl>
                                              <p:pRg st="1" end="1"/>
                                            </p:txEl>
                                          </p:spTgt>
                                        </p:tgtEl>
                                        <p:attrNameLst>
                                          <p:attrName>ppt_y</p:attrName>
                                        </p:attrNameLst>
                                      </p:cBhvr>
                                      <p:tavLst>
                                        <p:tav tm="0">
                                          <p:val>
                                            <p:strVal val="#ppt_y+#ppt_h*1.125000"/>
                                          </p:val>
                                        </p:tav>
                                        <p:tav tm="100000">
                                          <p:val>
                                            <p:strVal val="#ppt_y"/>
                                          </p:val>
                                        </p:tav>
                                      </p:tavLst>
                                    </p:anim>
                                    <p:animEffect transition="in" filter="wipe(up)">
                                      <p:cBhvr>
                                        <p:cTn id="28" dur="500"/>
                                        <p:tgtEl>
                                          <p:spTgt spid="375811">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4" fill="hold" grpId="0" nodeType="clickEffect">
                                  <p:stCondLst>
                                    <p:cond delay="0"/>
                                  </p:stCondLst>
                                  <p:childTnLst>
                                    <p:set>
                                      <p:cBhvr>
                                        <p:cTn id="32" dur="1" fill="hold">
                                          <p:stCondLst>
                                            <p:cond delay="0"/>
                                          </p:stCondLst>
                                        </p:cTn>
                                        <p:tgtEl>
                                          <p:spTgt spid="375811">
                                            <p:txEl>
                                              <p:pRg st="2" end="2"/>
                                            </p:txEl>
                                          </p:spTgt>
                                        </p:tgtEl>
                                        <p:attrNameLst>
                                          <p:attrName>style.visibility</p:attrName>
                                        </p:attrNameLst>
                                      </p:cBhvr>
                                      <p:to>
                                        <p:strVal val="visible"/>
                                      </p:to>
                                    </p:set>
                                    <p:anim calcmode="lin" valueType="num">
                                      <p:cBhvr additive="base">
                                        <p:cTn id="33" dur="500"/>
                                        <p:tgtEl>
                                          <p:spTgt spid="375811">
                                            <p:txEl>
                                              <p:pRg st="2" end="2"/>
                                            </p:txEl>
                                          </p:spTgt>
                                        </p:tgtEl>
                                        <p:attrNameLst>
                                          <p:attrName>ppt_y</p:attrName>
                                        </p:attrNameLst>
                                      </p:cBhvr>
                                      <p:tavLst>
                                        <p:tav tm="0">
                                          <p:val>
                                            <p:strVal val="#ppt_y+#ppt_h*1.125000"/>
                                          </p:val>
                                        </p:tav>
                                        <p:tav tm="100000">
                                          <p:val>
                                            <p:strVal val="#ppt_y"/>
                                          </p:val>
                                        </p:tav>
                                      </p:tavLst>
                                    </p:anim>
                                    <p:animEffect transition="in" filter="wipe(up)">
                                      <p:cBhvr>
                                        <p:cTn id="34" dur="500"/>
                                        <p:tgtEl>
                                          <p:spTgt spid="3758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5810" grpId="0" animBg="1"/>
      <p:bldP spid="375811" grpId="0" build="p"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47769B49-5410-4E28-AFF8-A93F29F61C5D}" type="datetime1">
              <a:rPr lang="es-ES"/>
              <a:pPr>
                <a:defRPr/>
              </a:pPr>
              <a:t>18/05/2022</a:t>
            </a:fld>
            <a:endParaRPr lang="en-US"/>
          </a:p>
        </p:txBody>
      </p:sp>
      <p:sp>
        <p:nvSpPr>
          <p:cNvPr id="6" name="5 Marcador de número de diapositiva"/>
          <p:cNvSpPr>
            <a:spLocks noGrp="1"/>
          </p:cNvSpPr>
          <p:nvPr>
            <p:ph type="sldNum" sz="quarter" idx="12"/>
          </p:nvPr>
        </p:nvSpPr>
        <p:spPr/>
        <p:txBody>
          <a:bodyPr/>
          <a:lstStyle/>
          <a:p>
            <a:pPr>
              <a:defRPr/>
            </a:pPr>
            <a:fld id="{5CF5E7D6-781A-46E0-A666-F4F52E685EEF}" type="slidenum">
              <a:rPr lang="en-US"/>
              <a:pPr>
                <a:defRPr/>
              </a:pPr>
              <a:t>34</a:t>
            </a:fld>
            <a:endParaRPr lang="en-US"/>
          </a:p>
        </p:txBody>
      </p:sp>
      <p:sp>
        <p:nvSpPr>
          <p:cNvPr id="376834" name="Rectangle 2" descr="Papel seda azul"/>
          <p:cNvSpPr>
            <a:spLocks noGrp="1" noChangeArrowheads="1"/>
          </p:cNvSpPr>
          <p:nvPr>
            <p:ph type="title"/>
          </p:nvPr>
        </p:nvSpPr>
        <p:spPr>
          <a:xfrm>
            <a:off x="685800" y="116632"/>
            <a:ext cx="7772400" cy="1331168"/>
          </a:xfrm>
          <a:solidFill>
            <a:schemeClr val="accent2">
              <a:lumMod val="20000"/>
              <a:lumOff val="80000"/>
            </a:schemeClr>
          </a:solidFill>
          <a:ln w="76200" cap="flat">
            <a:solidFill>
              <a:srgbClr val="0000FF"/>
            </a:solidFill>
            <a:miter lim="800000"/>
            <a:headEnd/>
            <a:tailEnd/>
          </a:ln>
        </p:spPr>
        <p:txBody>
          <a:bodyPr vert="horz" wrap="square" lIns="91440" tIns="45720" rIns="91440" bIns="45720" numCol="1" anchor="ctr" anchorCtr="0" compatLnSpc="1">
            <a:prstTxWarp prst="textNoShape">
              <a:avLst/>
            </a:prstTxWarp>
          </a:bodyPr>
          <a:lstStyle/>
          <a:p>
            <a:r>
              <a:rPr lang="es-ES_tradnl" sz="2800" b="1" i="1">
                <a:solidFill>
                  <a:schemeClr val="accent2">
                    <a:lumMod val="50000"/>
                  </a:schemeClr>
                </a:solidFill>
                <a:effectLst>
                  <a:outerShdw blurRad="38100" dist="38100" dir="2700000" algn="tl">
                    <a:srgbClr val="000000"/>
                  </a:outerShdw>
                </a:effectLst>
                <a:latin typeface="Arial" charset="0"/>
              </a:rPr>
              <a:t>Servicios de Internet - Archie</a:t>
            </a:r>
            <a:br>
              <a:rPr lang="es-ES_tradnl" sz="2800" b="1" i="1">
                <a:solidFill>
                  <a:schemeClr val="accent2">
                    <a:lumMod val="50000"/>
                  </a:schemeClr>
                </a:solidFill>
                <a:effectLst>
                  <a:outerShdw blurRad="38100" dist="38100" dir="2700000" algn="tl">
                    <a:srgbClr val="000000"/>
                  </a:outerShdw>
                </a:effectLst>
                <a:latin typeface="Arial" charset="0"/>
              </a:rPr>
            </a:br>
            <a:r>
              <a:rPr lang="es-ES_tradnl" sz="2800" b="1" i="1">
                <a:solidFill>
                  <a:schemeClr val="accent2">
                    <a:lumMod val="50000"/>
                  </a:schemeClr>
                </a:solidFill>
                <a:effectLst>
                  <a:outerShdw blurRad="38100" dist="38100" dir="2700000" algn="tl">
                    <a:srgbClr val="000000"/>
                  </a:outerShdw>
                </a:effectLst>
                <a:latin typeface="Arial" charset="0"/>
              </a:rPr>
              <a:t> Servicio de Distribución de Información</a:t>
            </a:r>
          </a:p>
        </p:txBody>
      </p:sp>
      <p:sp>
        <p:nvSpPr>
          <p:cNvPr id="376835" name="Rectangle 3"/>
          <p:cNvSpPr>
            <a:spLocks noGrp="1" noChangeArrowheads="1"/>
          </p:cNvSpPr>
          <p:nvPr>
            <p:ph type="body" idx="1"/>
          </p:nvPr>
        </p:nvSpPr>
        <p:spPr>
          <a:xfrm>
            <a:off x="107504" y="1676400"/>
            <a:ext cx="8856984" cy="5029200"/>
          </a:xfrm>
          <a:solidFill>
            <a:schemeClr val="accent2">
              <a:lumMod val="20000"/>
              <a:lumOff val="80000"/>
            </a:schemeClr>
          </a:solidFill>
          <a:ln w="76200">
            <a:solidFill>
              <a:schemeClr val="accent2"/>
            </a:solidFill>
            <a:miter lim="800000"/>
            <a:headEnd/>
            <a:tailEnd/>
          </a:ln>
        </p:spPr>
        <p:txBody>
          <a:bodyPr vert="horz" wrap="square" lIns="91440" tIns="45720" rIns="91440" bIns="45720" numCol="1" anchor="t" anchorCtr="0" compatLnSpc="1">
            <a:prstTxWarp prst="textNoShape">
              <a:avLst/>
            </a:prstTxWarp>
          </a:bodyPr>
          <a:lstStyle/>
          <a:p>
            <a:pPr algn="just">
              <a:lnSpc>
                <a:spcPct val="90000"/>
              </a:lnSpc>
            </a:pPr>
            <a:r>
              <a:rPr lang="es-ES_tradnl" sz="3600" i="1" dirty="0">
                <a:solidFill>
                  <a:schemeClr val="accent2">
                    <a:lumMod val="50000"/>
                  </a:schemeClr>
                </a:solidFill>
                <a:latin typeface="Arial" charset="0"/>
              </a:rPr>
              <a:t>Descendiente del servicio Gopher.</a:t>
            </a:r>
          </a:p>
          <a:p>
            <a:pPr algn="just">
              <a:lnSpc>
                <a:spcPct val="90000"/>
              </a:lnSpc>
            </a:pPr>
            <a:r>
              <a:rPr lang="es-ES_tradnl" sz="3600" i="1" dirty="0">
                <a:solidFill>
                  <a:schemeClr val="accent2">
                    <a:lumMod val="50000"/>
                  </a:schemeClr>
                </a:solidFill>
                <a:latin typeface="Arial" charset="0"/>
              </a:rPr>
              <a:t>Protocolo que interpreta ficheros de una maquina remota.</a:t>
            </a:r>
          </a:p>
          <a:p>
            <a:pPr algn="just">
              <a:lnSpc>
                <a:spcPct val="90000"/>
              </a:lnSpc>
            </a:pPr>
            <a:r>
              <a:rPr lang="es-ES_tradnl" sz="3600" i="1" dirty="0">
                <a:solidFill>
                  <a:schemeClr val="accent2">
                    <a:lumMod val="50000"/>
                  </a:schemeClr>
                </a:solidFill>
                <a:latin typeface="Arial" charset="0"/>
              </a:rPr>
              <a:t>Puede interpretar Texto, , imágenes, sonidos y Secuencias de video.</a:t>
            </a:r>
          </a:p>
          <a:p>
            <a:pPr algn="just">
              <a:lnSpc>
                <a:spcPct val="90000"/>
              </a:lnSpc>
            </a:pPr>
            <a:r>
              <a:rPr lang="es-ES_tradnl" sz="3600" i="1" dirty="0">
                <a:solidFill>
                  <a:schemeClr val="accent2">
                    <a:lumMod val="50000"/>
                  </a:schemeClr>
                </a:solidFill>
                <a:latin typeface="Arial" charset="0"/>
              </a:rPr>
              <a:t>Para ello utiliza el HTML (</a:t>
            </a:r>
            <a:r>
              <a:rPr lang="es-ES_tradnl" sz="3600" i="1" dirty="0" err="1">
                <a:solidFill>
                  <a:schemeClr val="accent2">
                    <a:lumMod val="50000"/>
                  </a:schemeClr>
                </a:solidFill>
                <a:latin typeface="Arial" charset="0"/>
              </a:rPr>
              <a:t>Hypertext</a:t>
            </a:r>
            <a:r>
              <a:rPr lang="es-ES_tradnl" sz="3600" i="1" dirty="0">
                <a:solidFill>
                  <a:schemeClr val="accent2">
                    <a:lumMod val="50000"/>
                  </a:schemeClr>
                </a:solidFill>
                <a:latin typeface="Arial" charset="0"/>
              </a:rPr>
              <a:t> Markup Language) Mucha información en archivos pequeños. </a:t>
            </a:r>
          </a:p>
        </p:txBody>
      </p:sp>
    </p:spTree>
    <p:extLst>
      <p:ext uri="{BB962C8B-B14F-4D97-AF65-F5344CB8AC3E}">
        <p14:creationId xmlns:p14="http://schemas.microsoft.com/office/powerpoint/2010/main" val="2999390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76834"/>
                                        </p:tgtEl>
                                        <p:attrNameLst>
                                          <p:attrName>style.visibility</p:attrName>
                                        </p:attrNameLst>
                                      </p:cBhvr>
                                      <p:to>
                                        <p:strVal val="visible"/>
                                      </p:to>
                                    </p:set>
                                    <p:anim calcmode="lin" valueType="num">
                                      <p:cBhvr>
                                        <p:cTn id="7" dur="1000" fill="hold"/>
                                        <p:tgtEl>
                                          <p:spTgt spid="376834"/>
                                        </p:tgtEl>
                                        <p:attrNameLst>
                                          <p:attrName>ppt_w</p:attrName>
                                        </p:attrNameLst>
                                      </p:cBhvr>
                                      <p:tavLst>
                                        <p:tav tm="0">
                                          <p:val>
                                            <p:fltVal val="0"/>
                                          </p:val>
                                        </p:tav>
                                        <p:tav tm="100000">
                                          <p:val>
                                            <p:strVal val="#ppt_w"/>
                                          </p:val>
                                        </p:tav>
                                      </p:tavLst>
                                    </p:anim>
                                    <p:anim calcmode="lin" valueType="num">
                                      <p:cBhvr>
                                        <p:cTn id="8" dur="1000" fill="hold"/>
                                        <p:tgtEl>
                                          <p:spTgt spid="376834"/>
                                        </p:tgtEl>
                                        <p:attrNameLst>
                                          <p:attrName>ppt_h</p:attrName>
                                        </p:attrNameLst>
                                      </p:cBhvr>
                                      <p:tavLst>
                                        <p:tav tm="0">
                                          <p:val>
                                            <p:fltVal val="0"/>
                                          </p:val>
                                        </p:tav>
                                        <p:tav tm="100000">
                                          <p:val>
                                            <p:strVal val="#ppt_h"/>
                                          </p:val>
                                        </p:tav>
                                      </p:tavLst>
                                    </p:anim>
                                    <p:anim calcmode="lin" valueType="num">
                                      <p:cBhvr>
                                        <p:cTn id="9" dur="1000" fill="hold"/>
                                        <p:tgtEl>
                                          <p:spTgt spid="376834"/>
                                        </p:tgtEl>
                                        <p:attrNameLst>
                                          <p:attrName>style.rotation</p:attrName>
                                        </p:attrNameLst>
                                      </p:cBhvr>
                                      <p:tavLst>
                                        <p:tav tm="0">
                                          <p:val>
                                            <p:fltVal val="90"/>
                                          </p:val>
                                        </p:tav>
                                        <p:tav tm="100000">
                                          <p:val>
                                            <p:fltVal val="0"/>
                                          </p:val>
                                        </p:tav>
                                      </p:tavLst>
                                    </p:anim>
                                    <p:animEffect transition="in" filter="fade">
                                      <p:cBhvr>
                                        <p:cTn id="10" dur="1000"/>
                                        <p:tgtEl>
                                          <p:spTgt spid="376834"/>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376835">
                                            <p:bg/>
                                          </p:spTgt>
                                        </p:tgtEl>
                                        <p:attrNameLst>
                                          <p:attrName>style.visibility</p:attrName>
                                        </p:attrNameLst>
                                      </p:cBhvr>
                                      <p:to>
                                        <p:strVal val="visible"/>
                                      </p:to>
                                    </p:set>
                                    <p:anim calcmode="lin" valueType="num">
                                      <p:cBhvr additive="base">
                                        <p:cTn id="15" dur="500"/>
                                        <p:tgtEl>
                                          <p:spTgt spid="376835">
                                            <p:bg/>
                                          </p:spTgt>
                                        </p:tgtEl>
                                        <p:attrNameLst>
                                          <p:attrName>ppt_y</p:attrName>
                                        </p:attrNameLst>
                                      </p:cBhvr>
                                      <p:tavLst>
                                        <p:tav tm="0">
                                          <p:val>
                                            <p:strVal val="#ppt_y+#ppt_h*1.125000"/>
                                          </p:val>
                                        </p:tav>
                                        <p:tav tm="100000">
                                          <p:val>
                                            <p:strVal val="#ppt_y"/>
                                          </p:val>
                                        </p:tav>
                                      </p:tavLst>
                                    </p:anim>
                                    <p:animEffect transition="in" filter="wipe(up)">
                                      <p:cBhvr>
                                        <p:cTn id="16" dur="500"/>
                                        <p:tgtEl>
                                          <p:spTgt spid="376835">
                                            <p:bg/>
                                          </p:spTgt>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grpId="0" nodeType="clickEffect">
                                  <p:stCondLst>
                                    <p:cond delay="0"/>
                                  </p:stCondLst>
                                  <p:childTnLst>
                                    <p:set>
                                      <p:cBhvr>
                                        <p:cTn id="20" dur="1" fill="hold">
                                          <p:stCondLst>
                                            <p:cond delay="0"/>
                                          </p:stCondLst>
                                        </p:cTn>
                                        <p:tgtEl>
                                          <p:spTgt spid="376835">
                                            <p:txEl>
                                              <p:pRg st="0" end="0"/>
                                            </p:txEl>
                                          </p:spTgt>
                                        </p:tgtEl>
                                        <p:attrNameLst>
                                          <p:attrName>style.visibility</p:attrName>
                                        </p:attrNameLst>
                                      </p:cBhvr>
                                      <p:to>
                                        <p:strVal val="visible"/>
                                      </p:to>
                                    </p:set>
                                    <p:anim calcmode="lin" valueType="num">
                                      <p:cBhvr additive="base">
                                        <p:cTn id="21" dur="500"/>
                                        <p:tgtEl>
                                          <p:spTgt spid="376835">
                                            <p:txEl>
                                              <p:pRg st="0" end="0"/>
                                            </p:txEl>
                                          </p:spTgt>
                                        </p:tgtEl>
                                        <p:attrNameLst>
                                          <p:attrName>ppt_y</p:attrName>
                                        </p:attrNameLst>
                                      </p:cBhvr>
                                      <p:tavLst>
                                        <p:tav tm="0">
                                          <p:val>
                                            <p:strVal val="#ppt_y+#ppt_h*1.125000"/>
                                          </p:val>
                                        </p:tav>
                                        <p:tav tm="100000">
                                          <p:val>
                                            <p:strVal val="#ppt_y"/>
                                          </p:val>
                                        </p:tav>
                                      </p:tavLst>
                                    </p:anim>
                                    <p:animEffect transition="in" filter="wipe(up)">
                                      <p:cBhvr>
                                        <p:cTn id="22" dur="500"/>
                                        <p:tgtEl>
                                          <p:spTgt spid="37683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376835">
                                            <p:txEl>
                                              <p:pRg st="1" end="1"/>
                                            </p:txEl>
                                          </p:spTgt>
                                        </p:tgtEl>
                                        <p:attrNameLst>
                                          <p:attrName>style.visibility</p:attrName>
                                        </p:attrNameLst>
                                      </p:cBhvr>
                                      <p:to>
                                        <p:strVal val="visible"/>
                                      </p:to>
                                    </p:set>
                                    <p:anim calcmode="lin" valueType="num">
                                      <p:cBhvr additive="base">
                                        <p:cTn id="27" dur="500"/>
                                        <p:tgtEl>
                                          <p:spTgt spid="376835">
                                            <p:txEl>
                                              <p:pRg st="1" end="1"/>
                                            </p:txEl>
                                          </p:spTgt>
                                        </p:tgtEl>
                                        <p:attrNameLst>
                                          <p:attrName>ppt_y</p:attrName>
                                        </p:attrNameLst>
                                      </p:cBhvr>
                                      <p:tavLst>
                                        <p:tav tm="0">
                                          <p:val>
                                            <p:strVal val="#ppt_y+#ppt_h*1.125000"/>
                                          </p:val>
                                        </p:tav>
                                        <p:tav tm="100000">
                                          <p:val>
                                            <p:strVal val="#ppt_y"/>
                                          </p:val>
                                        </p:tav>
                                      </p:tavLst>
                                    </p:anim>
                                    <p:animEffect transition="in" filter="wipe(up)">
                                      <p:cBhvr>
                                        <p:cTn id="28" dur="500"/>
                                        <p:tgtEl>
                                          <p:spTgt spid="376835">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4" fill="hold" grpId="0" nodeType="clickEffect">
                                  <p:stCondLst>
                                    <p:cond delay="0"/>
                                  </p:stCondLst>
                                  <p:childTnLst>
                                    <p:set>
                                      <p:cBhvr>
                                        <p:cTn id="32" dur="1" fill="hold">
                                          <p:stCondLst>
                                            <p:cond delay="0"/>
                                          </p:stCondLst>
                                        </p:cTn>
                                        <p:tgtEl>
                                          <p:spTgt spid="376835">
                                            <p:txEl>
                                              <p:pRg st="2" end="2"/>
                                            </p:txEl>
                                          </p:spTgt>
                                        </p:tgtEl>
                                        <p:attrNameLst>
                                          <p:attrName>style.visibility</p:attrName>
                                        </p:attrNameLst>
                                      </p:cBhvr>
                                      <p:to>
                                        <p:strVal val="visible"/>
                                      </p:to>
                                    </p:set>
                                    <p:anim calcmode="lin" valueType="num">
                                      <p:cBhvr additive="base">
                                        <p:cTn id="33" dur="500"/>
                                        <p:tgtEl>
                                          <p:spTgt spid="376835">
                                            <p:txEl>
                                              <p:pRg st="2" end="2"/>
                                            </p:txEl>
                                          </p:spTgt>
                                        </p:tgtEl>
                                        <p:attrNameLst>
                                          <p:attrName>ppt_y</p:attrName>
                                        </p:attrNameLst>
                                      </p:cBhvr>
                                      <p:tavLst>
                                        <p:tav tm="0">
                                          <p:val>
                                            <p:strVal val="#ppt_y+#ppt_h*1.125000"/>
                                          </p:val>
                                        </p:tav>
                                        <p:tav tm="100000">
                                          <p:val>
                                            <p:strVal val="#ppt_y"/>
                                          </p:val>
                                        </p:tav>
                                      </p:tavLst>
                                    </p:anim>
                                    <p:animEffect transition="in" filter="wipe(up)">
                                      <p:cBhvr>
                                        <p:cTn id="34" dur="500"/>
                                        <p:tgtEl>
                                          <p:spTgt spid="376835">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2" presetClass="entr" presetSubtype="4" fill="hold" grpId="0" nodeType="clickEffect">
                                  <p:stCondLst>
                                    <p:cond delay="0"/>
                                  </p:stCondLst>
                                  <p:childTnLst>
                                    <p:set>
                                      <p:cBhvr>
                                        <p:cTn id="38" dur="1" fill="hold">
                                          <p:stCondLst>
                                            <p:cond delay="0"/>
                                          </p:stCondLst>
                                        </p:cTn>
                                        <p:tgtEl>
                                          <p:spTgt spid="376835">
                                            <p:txEl>
                                              <p:pRg st="3" end="3"/>
                                            </p:txEl>
                                          </p:spTgt>
                                        </p:tgtEl>
                                        <p:attrNameLst>
                                          <p:attrName>style.visibility</p:attrName>
                                        </p:attrNameLst>
                                      </p:cBhvr>
                                      <p:to>
                                        <p:strVal val="visible"/>
                                      </p:to>
                                    </p:set>
                                    <p:anim calcmode="lin" valueType="num">
                                      <p:cBhvr additive="base">
                                        <p:cTn id="39" dur="500"/>
                                        <p:tgtEl>
                                          <p:spTgt spid="376835">
                                            <p:txEl>
                                              <p:pRg st="3" end="3"/>
                                            </p:txEl>
                                          </p:spTgt>
                                        </p:tgtEl>
                                        <p:attrNameLst>
                                          <p:attrName>ppt_y</p:attrName>
                                        </p:attrNameLst>
                                      </p:cBhvr>
                                      <p:tavLst>
                                        <p:tav tm="0">
                                          <p:val>
                                            <p:strVal val="#ppt_y+#ppt_h*1.125000"/>
                                          </p:val>
                                        </p:tav>
                                        <p:tav tm="100000">
                                          <p:val>
                                            <p:strVal val="#ppt_y"/>
                                          </p:val>
                                        </p:tav>
                                      </p:tavLst>
                                    </p:anim>
                                    <p:animEffect transition="in" filter="wipe(up)">
                                      <p:cBhvr>
                                        <p:cTn id="40" dur="500"/>
                                        <p:tgtEl>
                                          <p:spTgt spid="3768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834" grpId="0" animBg="1"/>
      <p:bldP spid="376835" grpId="0" build="p"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B3F85FC7-F546-4ABF-8217-47A4D7D0EA50}" type="datetime1">
              <a:rPr lang="es-ES"/>
              <a:pPr>
                <a:defRPr/>
              </a:pPr>
              <a:t>18/05/2022</a:t>
            </a:fld>
            <a:endParaRPr lang="en-US"/>
          </a:p>
        </p:txBody>
      </p:sp>
      <p:sp>
        <p:nvSpPr>
          <p:cNvPr id="6" name="5 Marcador de número de diapositiva"/>
          <p:cNvSpPr>
            <a:spLocks noGrp="1"/>
          </p:cNvSpPr>
          <p:nvPr>
            <p:ph type="sldNum" sz="quarter" idx="12"/>
          </p:nvPr>
        </p:nvSpPr>
        <p:spPr/>
        <p:txBody>
          <a:bodyPr/>
          <a:lstStyle/>
          <a:p>
            <a:pPr>
              <a:defRPr/>
            </a:pPr>
            <a:fld id="{CAE7CD28-810E-4710-AE74-6ED23AF55E6B}" type="slidenum">
              <a:rPr lang="en-US"/>
              <a:pPr>
                <a:defRPr/>
              </a:pPr>
              <a:t>35</a:t>
            </a:fld>
            <a:endParaRPr lang="en-US"/>
          </a:p>
        </p:txBody>
      </p:sp>
      <p:sp>
        <p:nvSpPr>
          <p:cNvPr id="377858" name="Rectangle 2"/>
          <p:cNvSpPr>
            <a:spLocks noGrp="1" noChangeArrowheads="1"/>
          </p:cNvSpPr>
          <p:nvPr>
            <p:ph type="title"/>
          </p:nvPr>
        </p:nvSpPr>
        <p:spPr>
          <a:xfrm>
            <a:off x="666766" y="81116"/>
            <a:ext cx="7772400" cy="1143000"/>
          </a:xfrm>
          <a:solidFill>
            <a:schemeClr val="accent2">
              <a:lumMod val="20000"/>
              <a:lumOff val="80000"/>
            </a:schemeClr>
          </a:solidFill>
          <a:ln w="76200" cap="flat">
            <a:solidFill>
              <a:srgbClr val="0000FF"/>
            </a:solidFill>
            <a:miter lim="800000"/>
            <a:headEnd/>
            <a:tailEnd/>
          </a:ln>
        </p:spPr>
        <p:txBody>
          <a:bodyPr vert="horz" wrap="square" lIns="91440" tIns="45720" rIns="91440" bIns="45720" numCol="1" anchor="ctr" anchorCtr="0" compatLnSpc="1">
            <a:prstTxWarp prst="textNoShape">
              <a:avLst/>
            </a:prstTxWarp>
          </a:bodyPr>
          <a:lstStyle/>
          <a:p>
            <a:r>
              <a:rPr lang="es-ES_tradnl" sz="3600" b="1" i="1" dirty="0">
                <a:solidFill>
                  <a:schemeClr val="accent2">
                    <a:lumMod val="50000"/>
                  </a:schemeClr>
                </a:solidFill>
                <a:effectLst>
                  <a:outerShdw blurRad="38100" dist="38100" dir="2700000" algn="tl">
                    <a:srgbClr val="000000"/>
                  </a:outerShdw>
                </a:effectLst>
                <a:latin typeface="Arial" charset="0"/>
              </a:rPr>
              <a:t>Servicios de Internet - WWW </a:t>
            </a:r>
            <a:br>
              <a:rPr lang="es-ES_tradnl" sz="3600" b="1" i="1" dirty="0">
                <a:solidFill>
                  <a:schemeClr val="accent2">
                    <a:lumMod val="50000"/>
                  </a:schemeClr>
                </a:solidFill>
                <a:effectLst>
                  <a:outerShdw blurRad="38100" dist="38100" dir="2700000" algn="tl">
                    <a:srgbClr val="000000"/>
                  </a:outerShdw>
                </a:effectLst>
                <a:latin typeface="Arial" charset="0"/>
              </a:rPr>
            </a:br>
            <a:r>
              <a:rPr lang="es-ES_tradnl" sz="3600" b="1" i="1" dirty="0">
                <a:solidFill>
                  <a:schemeClr val="accent2">
                    <a:lumMod val="50000"/>
                  </a:schemeClr>
                </a:solidFill>
                <a:effectLst>
                  <a:outerShdw blurRad="38100" dist="38100" dir="2700000" algn="tl">
                    <a:srgbClr val="000000"/>
                  </a:outerShdw>
                </a:effectLst>
                <a:latin typeface="Arial" charset="0"/>
              </a:rPr>
              <a:t>WORLD WIDE WEB </a:t>
            </a:r>
          </a:p>
        </p:txBody>
      </p:sp>
      <p:sp>
        <p:nvSpPr>
          <p:cNvPr id="377859" name="Rectangle 3"/>
          <p:cNvSpPr>
            <a:spLocks noGrp="1" noChangeArrowheads="1"/>
          </p:cNvSpPr>
          <p:nvPr>
            <p:ph type="body" idx="1"/>
          </p:nvPr>
        </p:nvSpPr>
        <p:spPr>
          <a:xfrm>
            <a:off x="0" y="1340768"/>
            <a:ext cx="9144000" cy="5364832"/>
          </a:xfrm>
          <a:solidFill>
            <a:schemeClr val="accent2">
              <a:lumMod val="20000"/>
              <a:lumOff val="80000"/>
            </a:schemeClr>
          </a:solidFill>
          <a:ln w="76200">
            <a:solidFill>
              <a:schemeClr val="accent2"/>
            </a:solidFill>
            <a:miter lim="800000"/>
            <a:headEnd/>
            <a:tailEnd/>
          </a:ln>
        </p:spPr>
        <p:txBody>
          <a:bodyPr vert="horz" wrap="square" lIns="91440" tIns="45720" rIns="91440" bIns="45720" numCol="1" anchor="t" anchorCtr="0" compatLnSpc="1">
            <a:prstTxWarp prst="textNoShape">
              <a:avLst/>
            </a:prstTxWarp>
          </a:bodyPr>
          <a:lstStyle/>
          <a:p>
            <a:pPr algn="just">
              <a:lnSpc>
                <a:spcPct val="90000"/>
              </a:lnSpc>
            </a:pPr>
            <a:r>
              <a:rPr lang="es-ES_tradnl" i="1" dirty="0">
                <a:solidFill>
                  <a:schemeClr val="accent2">
                    <a:lumMod val="50000"/>
                  </a:schemeClr>
                </a:solidFill>
                <a:latin typeface="Arial" charset="0"/>
              </a:rPr>
              <a:t>Colección de Ficheros o Páginas WEB que incluyen información  en forma de textos, gráficos, sonidos y video además de Links o Vínculos con otros ficheros.</a:t>
            </a:r>
          </a:p>
          <a:p>
            <a:pPr algn="just">
              <a:lnSpc>
                <a:spcPct val="90000"/>
              </a:lnSpc>
            </a:pPr>
            <a:r>
              <a:rPr lang="es-ES_tradnl" i="1" dirty="0">
                <a:solidFill>
                  <a:schemeClr val="accent2">
                    <a:lumMod val="50000"/>
                  </a:schemeClr>
                </a:solidFill>
                <a:latin typeface="Arial" charset="0"/>
              </a:rPr>
              <a:t>Los ficheros son identificados por un Localizador Universal de Ficheros (URL) que especifica el Protocolo de Transferencia, la dirección de Internet de la máquina y el Nombre del fichero .</a:t>
            </a:r>
          </a:p>
          <a:p>
            <a:pPr marL="0" indent="0" algn="ctr">
              <a:lnSpc>
                <a:spcPct val="90000"/>
              </a:lnSpc>
              <a:buNone/>
            </a:pPr>
            <a:r>
              <a:rPr lang="es-ES" sz="2800" i="1" dirty="0">
                <a:solidFill>
                  <a:schemeClr val="accent2">
                    <a:lumMod val="50000"/>
                  </a:schemeClr>
                </a:solidFill>
                <a:latin typeface="Arial" charset="0"/>
              </a:rPr>
              <a:t> </a:t>
            </a:r>
            <a:r>
              <a:rPr lang="es-ES" b="1" i="1" dirty="0">
                <a:solidFill>
                  <a:schemeClr val="accent6">
                    <a:lumMod val="50000"/>
                  </a:schemeClr>
                </a:solidFill>
                <a:effectLst>
                  <a:outerShdw blurRad="38100" dist="38100" dir="2700000" algn="tl">
                    <a:srgbClr val="000000">
                      <a:alpha val="43137"/>
                    </a:srgbClr>
                  </a:outerShdw>
                </a:effectLst>
                <a:latin typeface="Arial" charset="0"/>
              </a:rPr>
              <a:t>https://www.argentina.gob.ar/salud/sarampion</a:t>
            </a:r>
            <a:r>
              <a:rPr lang="es-ES_tradnl" b="1" i="1" dirty="0">
                <a:solidFill>
                  <a:schemeClr val="accent6">
                    <a:lumMod val="50000"/>
                  </a:schemeClr>
                </a:solidFill>
                <a:effectLst>
                  <a:outerShdw blurRad="38100" dist="38100" dir="2700000" algn="tl">
                    <a:srgbClr val="000000">
                      <a:alpha val="43137"/>
                    </a:srgbClr>
                  </a:outerShdw>
                </a:effectLst>
                <a:latin typeface="Arial" charset="0"/>
              </a:rPr>
              <a:t>     </a:t>
            </a:r>
            <a:endParaRPr lang="es-ES_tradnl" sz="2800" b="1" i="1" dirty="0">
              <a:solidFill>
                <a:schemeClr val="accent6">
                  <a:lumMod val="50000"/>
                </a:schemeClr>
              </a:solidFill>
              <a:effectLst>
                <a:outerShdw blurRad="38100" dist="38100" dir="2700000" algn="tl">
                  <a:srgbClr val="000000">
                    <a:alpha val="43137"/>
                  </a:srgbClr>
                </a:outerShdw>
              </a:effectLst>
              <a:latin typeface="Arial" charset="0"/>
            </a:endParaRPr>
          </a:p>
        </p:txBody>
      </p:sp>
    </p:spTree>
    <p:extLst>
      <p:ext uri="{BB962C8B-B14F-4D97-AF65-F5344CB8AC3E}">
        <p14:creationId xmlns:p14="http://schemas.microsoft.com/office/powerpoint/2010/main" val="317294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77858"/>
                                        </p:tgtEl>
                                        <p:attrNameLst>
                                          <p:attrName>style.visibility</p:attrName>
                                        </p:attrNameLst>
                                      </p:cBhvr>
                                      <p:to>
                                        <p:strVal val="visible"/>
                                      </p:to>
                                    </p:set>
                                    <p:anim calcmode="lin" valueType="num">
                                      <p:cBhvr>
                                        <p:cTn id="7" dur="1000" fill="hold"/>
                                        <p:tgtEl>
                                          <p:spTgt spid="377858"/>
                                        </p:tgtEl>
                                        <p:attrNameLst>
                                          <p:attrName>ppt_w</p:attrName>
                                        </p:attrNameLst>
                                      </p:cBhvr>
                                      <p:tavLst>
                                        <p:tav tm="0">
                                          <p:val>
                                            <p:fltVal val="0"/>
                                          </p:val>
                                        </p:tav>
                                        <p:tav tm="100000">
                                          <p:val>
                                            <p:strVal val="#ppt_w"/>
                                          </p:val>
                                        </p:tav>
                                      </p:tavLst>
                                    </p:anim>
                                    <p:anim calcmode="lin" valueType="num">
                                      <p:cBhvr>
                                        <p:cTn id="8" dur="1000" fill="hold"/>
                                        <p:tgtEl>
                                          <p:spTgt spid="377858"/>
                                        </p:tgtEl>
                                        <p:attrNameLst>
                                          <p:attrName>ppt_h</p:attrName>
                                        </p:attrNameLst>
                                      </p:cBhvr>
                                      <p:tavLst>
                                        <p:tav tm="0">
                                          <p:val>
                                            <p:fltVal val="0"/>
                                          </p:val>
                                        </p:tav>
                                        <p:tav tm="100000">
                                          <p:val>
                                            <p:strVal val="#ppt_h"/>
                                          </p:val>
                                        </p:tav>
                                      </p:tavLst>
                                    </p:anim>
                                    <p:anim calcmode="lin" valueType="num">
                                      <p:cBhvr>
                                        <p:cTn id="9" dur="1000" fill="hold"/>
                                        <p:tgtEl>
                                          <p:spTgt spid="377858"/>
                                        </p:tgtEl>
                                        <p:attrNameLst>
                                          <p:attrName>style.rotation</p:attrName>
                                        </p:attrNameLst>
                                      </p:cBhvr>
                                      <p:tavLst>
                                        <p:tav tm="0">
                                          <p:val>
                                            <p:fltVal val="90"/>
                                          </p:val>
                                        </p:tav>
                                        <p:tav tm="100000">
                                          <p:val>
                                            <p:fltVal val="0"/>
                                          </p:val>
                                        </p:tav>
                                      </p:tavLst>
                                    </p:anim>
                                    <p:animEffect transition="in" filter="fade">
                                      <p:cBhvr>
                                        <p:cTn id="10" dur="1000"/>
                                        <p:tgtEl>
                                          <p:spTgt spid="377858"/>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377859">
                                            <p:bg/>
                                          </p:spTgt>
                                        </p:tgtEl>
                                        <p:attrNameLst>
                                          <p:attrName>style.visibility</p:attrName>
                                        </p:attrNameLst>
                                      </p:cBhvr>
                                      <p:to>
                                        <p:strVal val="visible"/>
                                      </p:to>
                                    </p:set>
                                    <p:animEffect transition="in" filter="fade">
                                      <p:cBhvr>
                                        <p:cTn id="15" dur="1000"/>
                                        <p:tgtEl>
                                          <p:spTgt spid="377859">
                                            <p:bg/>
                                          </p:spTgt>
                                        </p:tgtEl>
                                      </p:cBhvr>
                                    </p:animEffect>
                                    <p:anim calcmode="lin" valueType="num">
                                      <p:cBhvr>
                                        <p:cTn id="16" dur="1000" fill="hold"/>
                                        <p:tgtEl>
                                          <p:spTgt spid="377859">
                                            <p:bg/>
                                          </p:spTgt>
                                        </p:tgtEl>
                                        <p:attrNameLst>
                                          <p:attrName>ppt_x</p:attrName>
                                        </p:attrNameLst>
                                      </p:cBhvr>
                                      <p:tavLst>
                                        <p:tav tm="0">
                                          <p:val>
                                            <p:strVal val="#ppt_x"/>
                                          </p:val>
                                        </p:tav>
                                        <p:tav tm="100000">
                                          <p:val>
                                            <p:strVal val="#ppt_x"/>
                                          </p:val>
                                        </p:tav>
                                      </p:tavLst>
                                    </p:anim>
                                    <p:anim calcmode="lin" valueType="num">
                                      <p:cBhvr>
                                        <p:cTn id="17" dur="1000" fill="hold"/>
                                        <p:tgtEl>
                                          <p:spTgt spid="377859">
                                            <p:bg/>
                                          </p:spTgt>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377859">
                                            <p:txEl>
                                              <p:pRg st="0" end="0"/>
                                            </p:txEl>
                                          </p:spTgt>
                                        </p:tgtEl>
                                        <p:attrNameLst>
                                          <p:attrName>style.visibility</p:attrName>
                                        </p:attrNameLst>
                                      </p:cBhvr>
                                      <p:to>
                                        <p:strVal val="visible"/>
                                      </p:to>
                                    </p:set>
                                    <p:animEffect transition="in" filter="fade">
                                      <p:cBhvr>
                                        <p:cTn id="20" dur="1000"/>
                                        <p:tgtEl>
                                          <p:spTgt spid="377859">
                                            <p:txEl>
                                              <p:pRg st="0" end="0"/>
                                            </p:txEl>
                                          </p:spTgt>
                                        </p:tgtEl>
                                      </p:cBhvr>
                                    </p:animEffect>
                                    <p:anim calcmode="lin" valueType="num">
                                      <p:cBhvr>
                                        <p:cTn id="21" dur="1000" fill="hold"/>
                                        <p:tgtEl>
                                          <p:spTgt spid="377859">
                                            <p:txEl>
                                              <p:pRg st="0" end="0"/>
                                            </p:txEl>
                                          </p:spTgt>
                                        </p:tgtEl>
                                        <p:attrNameLst>
                                          <p:attrName>ppt_x</p:attrName>
                                        </p:attrNameLst>
                                      </p:cBhvr>
                                      <p:tavLst>
                                        <p:tav tm="0">
                                          <p:val>
                                            <p:strVal val="#ppt_x"/>
                                          </p:val>
                                        </p:tav>
                                        <p:tav tm="100000">
                                          <p:val>
                                            <p:strVal val="#ppt_x"/>
                                          </p:val>
                                        </p:tav>
                                      </p:tavLst>
                                    </p:anim>
                                    <p:anim calcmode="lin" valueType="num">
                                      <p:cBhvr>
                                        <p:cTn id="22" dur="1000" fill="hold"/>
                                        <p:tgtEl>
                                          <p:spTgt spid="37785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377859">
                                            <p:txEl>
                                              <p:pRg st="1" end="1"/>
                                            </p:txEl>
                                          </p:spTgt>
                                        </p:tgtEl>
                                        <p:attrNameLst>
                                          <p:attrName>style.visibility</p:attrName>
                                        </p:attrNameLst>
                                      </p:cBhvr>
                                      <p:to>
                                        <p:strVal val="visible"/>
                                      </p:to>
                                    </p:set>
                                    <p:animEffect transition="in" filter="fade">
                                      <p:cBhvr>
                                        <p:cTn id="27" dur="1000"/>
                                        <p:tgtEl>
                                          <p:spTgt spid="377859">
                                            <p:txEl>
                                              <p:pRg st="1" end="1"/>
                                            </p:txEl>
                                          </p:spTgt>
                                        </p:tgtEl>
                                      </p:cBhvr>
                                    </p:animEffect>
                                    <p:anim calcmode="lin" valueType="num">
                                      <p:cBhvr>
                                        <p:cTn id="28" dur="1000" fill="hold"/>
                                        <p:tgtEl>
                                          <p:spTgt spid="377859">
                                            <p:txEl>
                                              <p:pRg st="1" end="1"/>
                                            </p:txEl>
                                          </p:spTgt>
                                        </p:tgtEl>
                                        <p:attrNameLst>
                                          <p:attrName>ppt_x</p:attrName>
                                        </p:attrNameLst>
                                      </p:cBhvr>
                                      <p:tavLst>
                                        <p:tav tm="0">
                                          <p:val>
                                            <p:strVal val="#ppt_x"/>
                                          </p:val>
                                        </p:tav>
                                        <p:tav tm="100000">
                                          <p:val>
                                            <p:strVal val="#ppt_x"/>
                                          </p:val>
                                        </p:tav>
                                      </p:tavLst>
                                    </p:anim>
                                    <p:anim calcmode="lin" valueType="num">
                                      <p:cBhvr>
                                        <p:cTn id="29" dur="1000" fill="hold"/>
                                        <p:tgtEl>
                                          <p:spTgt spid="37785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77859">
                                            <p:txEl>
                                              <p:pRg st="2" end="2"/>
                                            </p:txEl>
                                          </p:spTgt>
                                        </p:tgtEl>
                                        <p:attrNameLst>
                                          <p:attrName>style.visibility</p:attrName>
                                        </p:attrNameLst>
                                      </p:cBhvr>
                                      <p:to>
                                        <p:strVal val="visible"/>
                                      </p:to>
                                    </p:set>
                                    <p:animEffect transition="in" filter="fade">
                                      <p:cBhvr>
                                        <p:cTn id="34" dur="1000"/>
                                        <p:tgtEl>
                                          <p:spTgt spid="377859">
                                            <p:txEl>
                                              <p:pRg st="2" end="2"/>
                                            </p:txEl>
                                          </p:spTgt>
                                        </p:tgtEl>
                                      </p:cBhvr>
                                    </p:animEffect>
                                    <p:anim calcmode="lin" valueType="num">
                                      <p:cBhvr>
                                        <p:cTn id="35" dur="1000" fill="hold"/>
                                        <p:tgtEl>
                                          <p:spTgt spid="377859">
                                            <p:txEl>
                                              <p:pRg st="2" end="2"/>
                                            </p:txEl>
                                          </p:spTgt>
                                        </p:tgtEl>
                                        <p:attrNameLst>
                                          <p:attrName>ppt_x</p:attrName>
                                        </p:attrNameLst>
                                      </p:cBhvr>
                                      <p:tavLst>
                                        <p:tav tm="0">
                                          <p:val>
                                            <p:strVal val="#ppt_x"/>
                                          </p:val>
                                        </p:tav>
                                        <p:tav tm="100000">
                                          <p:val>
                                            <p:strVal val="#ppt_x"/>
                                          </p:val>
                                        </p:tav>
                                      </p:tavLst>
                                    </p:anim>
                                    <p:anim calcmode="lin" valueType="num">
                                      <p:cBhvr>
                                        <p:cTn id="36" dur="1000" fill="hold"/>
                                        <p:tgtEl>
                                          <p:spTgt spid="377859">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858" grpId="0" animBg="1"/>
      <p:bldP spid="377859" grpId="0" uiExpand="1" build="p"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7F055A16-1844-4900-9495-7EC87B58A574}" type="datetime1">
              <a:rPr lang="es-ES"/>
              <a:pPr>
                <a:defRPr/>
              </a:pPr>
              <a:t>18/05/2022</a:t>
            </a:fld>
            <a:endParaRPr lang="en-US"/>
          </a:p>
        </p:txBody>
      </p:sp>
      <p:sp>
        <p:nvSpPr>
          <p:cNvPr id="6" name="5 Marcador de número de diapositiva"/>
          <p:cNvSpPr>
            <a:spLocks noGrp="1"/>
          </p:cNvSpPr>
          <p:nvPr>
            <p:ph type="sldNum" sz="quarter" idx="12"/>
          </p:nvPr>
        </p:nvSpPr>
        <p:spPr/>
        <p:txBody>
          <a:bodyPr/>
          <a:lstStyle/>
          <a:p>
            <a:pPr>
              <a:defRPr/>
            </a:pPr>
            <a:fld id="{F52C5CC1-5CFC-4935-ACCB-7346BB8B8FB4}" type="slidenum">
              <a:rPr lang="en-US"/>
              <a:pPr>
                <a:defRPr/>
              </a:pPr>
              <a:t>36</a:t>
            </a:fld>
            <a:endParaRPr lang="en-US"/>
          </a:p>
        </p:txBody>
      </p:sp>
      <p:sp>
        <p:nvSpPr>
          <p:cNvPr id="378882" name="Rectangle 2"/>
          <p:cNvSpPr>
            <a:spLocks noGrp="1" noChangeArrowheads="1"/>
          </p:cNvSpPr>
          <p:nvPr>
            <p:ph type="title"/>
          </p:nvPr>
        </p:nvSpPr>
        <p:spPr>
          <a:xfrm>
            <a:off x="685800" y="332656"/>
            <a:ext cx="7772400" cy="1419944"/>
          </a:xfrm>
          <a:solidFill>
            <a:schemeClr val="accent2">
              <a:lumMod val="20000"/>
              <a:lumOff val="80000"/>
            </a:schemeClr>
          </a:solidFill>
          <a:ln w="76200" cap="flat">
            <a:solidFill>
              <a:srgbClr val="0000FF"/>
            </a:solidFill>
            <a:miter lim="800000"/>
            <a:headEnd/>
            <a:tailEnd/>
          </a:ln>
        </p:spPr>
        <p:txBody>
          <a:bodyPr vert="horz" wrap="square" lIns="91440" tIns="45720" rIns="91440" bIns="45720" numCol="1" anchor="ctr" anchorCtr="0" compatLnSpc="1">
            <a:prstTxWarp prst="textNoShape">
              <a:avLst/>
            </a:prstTxWarp>
          </a:bodyPr>
          <a:lstStyle/>
          <a:p>
            <a:r>
              <a:rPr lang="es-ES_tradnl" sz="3600" b="1" i="1">
                <a:solidFill>
                  <a:schemeClr val="accent2">
                    <a:lumMod val="50000"/>
                  </a:schemeClr>
                </a:solidFill>
                <a:effectLst>
                  <a:outerShdw blurRad="38100" dist="38100" dir="2700000" algn="tl">
                    <a:srgbClr val="000000"/>
                  </a:outerShdw>
                </a:effectLst>
                <a:latin typeface="Arial" charset="0"/>
              </a:rPr>
              <a:t>Servicios de Internet - WWW </a:t>
            </a:r>
            <a:br>
              <a:rPr lang="es-ES_tradnl" sz="3600" b="1" i="1">
                <a:solidFill>
                  <a:schemeClr val="accent2">
                    <a:lumMod val="50000"/>
                  </a:schemeClr>
                </a:solidFill>
                <a:effectLst>
                  <a:outerShdw blurRad="38100" dist="38100" dir="2700000" algn="tl">
                    <a:srgbClr val="000000"/>
                  </a:outerShdw>
                </a:effectLst>
                <a:latin typeface="Arial" charset="0"/>
              </a:rPr>
            </a:br>
            <a:r>
              <a:rPr lang="es-ES_tradnl" sz="3600" b="1" i="1">
                <a:solidFill>
                  <a:schemeClr val="accent2">
                    <a:lumMod val="50000"/>
                  </a:schemeClr>
                </a:solidFill>
                <a:effectLst>
                  <a:outerShdw blurRad="38100" dist="38100" dir="2700000" algn="tl">
                    <a:srgbClr val="000000"/>
                  </a:outerShdw>
                </a:effectLst>
                <a:latin typeface="Arial" charset="0"/>
              </a:rPr>
              <a:t>WORLD WIDE WEB</a:t>
            </a:r>
          </a:p>
        </p:txBody>
      </p:sp>
      <p:sp>
        <p:nvSpPr>
          <p:cNvPr id="43013" name="Rectangle 3"/>
          <p:cNvSpPr>
            <a:spLocks noGrp="1" noChangeArrowheads="1"/>
          </p:cNvSpPr>
          <p:nvPr>
            <p:ph type="body" idx="1"/>
          </p:nvPr>
        </p:nvSpPr>
        <p:spPr>
          <a:xfrm>
            <a:off x="381000" y="1981200"/>
            <a:ext cx="8382000" cy="4114800"/>
          </a:xfrm>
          <a:solidFill>
            <a:schemeClr val="accent2">
              <a:lumMod val="20000"/>
              <a:lumOff val="80000"/>
            </a:schemeClr>
          </a:solidFill>
          <a:ln w="76200">
            <a:solidFill>
              <a:schemeClr val="accent2"/>
            </a:solidFill>
            <a:miter lim="800000"/>
            <a:headEnd/>
            <a:tailEnd/>
          </a:ln>
        </p:spPr>
        <p:txBody>
          <a:bodyPr vert="horz" wrap="square" lIns="91440" tIns="45720" rIns="91440" bIns="45720" numCol="1" anchor="t" anchorCtr="0" compatLnSpc="1">
            <a:prstTxWarp prst="textNoShape">
              <a:avLst/>
            </a:prstTxWarp>
          </a:bodyPr>
          <a:lstStyle/>
          <a:p>
            <a:pPr algn="just">
              <a:lnSpc>
                <a:spcPct val="90000"/>
              </a:lnSpc>
            </a:pPr>
            <a:r>
              <a:rPr lang="es-ES_tradnl" i="1">
                <a:solidFill>
                  <a:schemeClr val="accent2">
                    <a:lumMod val="50000"/>
                  </a:schemeClr>
                </a:solidFill>
                <a:latin typeface="Arial" charset="0"/>
              </a:rPr>
              <a:t>El visualizador (Navegador) es un programa interactivo que permite al usuario ver la información de la WWW. La  información tiene objetos seleccionables para que el usuario vea otra información.</a:t>
            </a:r>
          </a:p>
          <a:p>
            <a:pPr algn="just">
              <a:lnSpc>
                <a:spcPct val="90000"/>
              </a:lnSpc>
            </a:pPr>
            <a:r>
              <a:rPr lang="es-ES_tradnl" i="1">
                <a:solidFill>
                  <a:schemeClr val="accent2">
                    <a:lumMod val="50000"/>
                  </a:schemeClr>
                </a:solidFill>
                <a:latin typeface="Arial" charset="0"/>
              </a:rPr>
              <a:t>La mayoría tiene una interfaz para apuntar y seleccionar elementos de Hipertexto/Hipermedia.</a:t>
            </a:r>
          </a:p>
        </p:txBody>
      </p:sp>
    </p:spTree>
    <p:extLst>
      <p:ext uri="{BB962C8B-B14F-4D97-AF65-F5344CB8AC3E}">
        <p14:creationId xmlns:p14="http://schemas.microsoft.com/office/powerpoint/2010/main" val="737584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78882"/>
                                        </p:tgtEl>
                                        <p:attrNameLst>
                                          <p:attrName>style.visibility</p:attrName>
                                        </p:attrNameLst>
                                      </p:cBhvr>
                                      <p:to>
                                        <p:strVal val="visible"/>
                                      </p:to>
                                    </p:set>
                                    <p:anim calcmode="lin" valueType="num">
                                      <p:cBhvr>
                                        <p:cTn id="7" dur="1000" fill="hold"/>
                                        <p:tgtEl>
                                          <p:spTgt spid="378882"/>
                                        </p:tgtEl>
                                        <p:attrNameLst>
                                          <p:attrName>ppt_w</p:attrName>
                                        </p:attrNameLst>
                                      </p:cBhvr>
                                      <p:tavLst>
                                        <p:tav tm="0">
                                          <p:val>
                                            <p:fltVal val="0"/>
                                          </p:val>
                                        </p:tav>
                                        <p:tav tm="100000">
                                          <p:val>
                                            <p:strVal val="#ppt_w"/>
                                          </p:val>
                                        </p:tav>
                                      </p:tavLst>
                                    </p:anim>
                                    <p:anim calcmode="lin" valueType="num">
                                      <p:cBhvr>
                                        <p:cTn id="8" dur="1000" fill="hold"/>
                                        <p:tgtEl>
                                          <p:spTgt spid="378882"/>
                                        </p:tgtEl>
                                        <p:attrNameLst>
                                          <p:attrName>ppt_h</p:attrName>
                                        </p:attrNameLst>
                                      </p:cBhvr>
                                      <p:tavLst>
                                        <p:tav tm="0">
                                          <p:val>
                                            <p:fltVal val="0"/>
                                          </p:val>
                                        </p:tav>
                                        <p:tav tm="100000">
                                          <p:val>
                                            <p:strVal val="#ppt_h"/>
                                          </p:val>
                                        </p:tav>
                                      </p:tavLst>
                                    </p:anim>
                                    <p:anim calcmode="lin" valueType="num">
                                      <p:cBhvr>
                                        <p:cTn id="9" dur="1000" fill="hold"/>
                                        <p:tgtEl>
                                          <p:spTgt spid="378882"/>
                                        </p:tgtEl>
                                        <p:attrNameLst>
                                          <p:attrName>style.rotation</p:attrName>
                                        </p:attrNameLst>
                                      </p:cBhvr>
                                      <p:tavLst>
                                        <p:tav tm="0">
                                          <p:val>
                                            <p:fltVal val="90"/>
                                          </p:val>
                                        </p:tav>
                                        <p:tav tm="100000">
                                          <p:val>
                                            <p:fltVal val="0"/>
                                          </p:val>
                                        </p:tav>
                                      </p:tavLst>
                                    </p:anim>
                                    <p:animEffect transition="in" filter="fade">
                                      <p:cBhvr>
                                        <p:cTn id="10" dur="1000"/>
                                        <p:tgtEl>
                                          <p:spTgt spid="378882"/>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43013">
                                            <p:bg/>
                                          </p:spTgt>
                                        </p:tgtEl>
                                        <p:attrNameLst>
                                          <p:attrName>style.visibility</p:attrName>
                                        </p:attrNameLst>
                                      </p:cBhvr>
                                      <p:to>
                                        <p:strVal val="visible"/>
                                      </p:to>
                                    </p:set>
                                    <p:anim calcmode="lin" valueType="num">
                                      <p:cBhvr>
                                        <p:cTn id="15" dur="1000" fill="hold"/>
                                        <p:tgtEl>
                                          <p:spTgt spid="43013">
                                            <p:bg/>
                                          </p:spTgt>
                                        </p:tgtEl>
                                        <p:attrNameLst>
                                          <p:attrName>ppt_w</p:attrName>
                                        </p:attrNameLst>
                                      </p:cBhvr>
                                      <p:tavLst>
                                        <p:tav tm="0">
                                          <p:val>
                                            <p:fltVal val="0"/>
                                          </p:val>
                                        </p:tav>
                                        <p:tav tm="100000">
                                          <p:val>
                                            <p:strVal val="#ppt_w"/>
                                          </p:val>
                                        </p:tav>
                                      </p:tavLst>
                                    </p:anim>
                                    <p:anim calcmode="lin" valueType="num">
                                      <p:cBhvr>
                                        <p:cTn id="16" dur="1000" fill="hold"/>
                                        <p:tgtEl>
                                          <p:spTgt spid="43013">
                                            <p:bg/>
                                          </p:spTgt>
                                        </p:tgtEl>
                                        <p:attrNameLst>
                                          <p:attrName>ppt_h</p:attrName>
                                        </p:attrNameLst>
                                      </p:cBhvr>
                                      <p:tavLst>
                                        <p:tav tm="0">
                                          <p:val>
                                            <p:fltVal val="0"/>
                                          </p:val>
                                        </p:tav>
                                        <p:tav tm="100000">
                                          <p:val>
                                            <p:strVal val="#ppt_h"/>
                                          </p:val>
                                        </p:tav>
                                      </p:tavLst>
                                    </p:anim>
                                    <p:anim calcmode="lin" valueType="num">
                                      <p:cBhvr>
                                        <p:cTn id="17" dur="1000" fill="hold"/>
                                        <p:tgtEl>
                                          <p:spTgt spid="43013">
                                            <p:bg/>
                                          </p:spTgt>
                                        </p:tgtEl>
                                        <p:attrNameLst>
                                          <p:attrName>style.rotation</p:attrName>
                                        </p:attrNameLst>
                                      </p:cBhvr>
                                      <p:tavLst>
                                        <p:tav tm="0">
                                          <p:val>
                                            <p:fltVal val="90"/>
                                          </p:val>
                                        </p:tav>
                                        <p:tav tm="100000">
                                          <p:val>
                                            <p:fltVal val="0"/>
                                          </p:val>
                                        </p:tav>
                                      </p:tavLst>
                                    </p:anim>
                                    <p:animEffect transition="in" filter="fade">
                                      <p:cBhvr>
                                        <p:cTn id="18" dur="1000"/>
                                        <p:tgtEl>
                                          <p:spTgt spid="43013">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43013">
                                            <p:txEl>
                                              <p:pRg st="0" end="0"/>
                                            </p:txEl>
                                          </p:spTgt>
                                        </p:tgtEl>
                                        <p:attrNameLst>
                                          <p:attrName>style.visibility</p:attrName>
                                        </p:attrNameLst>
                                      </p:cBhvr>
                                      <p:to>
                                        <p:strVal val="visible"/>
                                      </p:to>
                                    </p:set>
                                    <p:anim calcmode="lin" valueType="num">
                                      <p:cBhvr>
                                        <p:cTn id="23" dur="1000" fill="hold"/>
                                        <p:tgtEl>
                                          <p:spTgt spid="43013">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43013">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43013">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43013">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43013">
                                            <p:txEl>
                                              <p:pRg st="1" end="1"/>
                                            </p:txEl>
                                          </p:spTgt>
                                        </p:tgtEl>
                                        <p:attrNameLst>
                                          <p:attrName>style.visibility</p:attrName>
                                        </p:attrNameLst>
                                      </p:cBhvr>
                                      <p:to>
                                        <p:strVal val="visible"/>
                                      </p:to>
                                    </p:set>
                                    <p:anim calcmode="lin" valueType="num">
                                      <p:cBhvr>
                                        <p:cTn id="31" dur="1000" fill="hold"/>
                                        <p:tgtEl>
                                          <p:spTgt spid="43013">
                                            <p:txEl>
                                              <p:pRg st="1" end="1"/>
                                            </p:txEl>
                                          </p:spTgt>
                                        </p:tgtEl>
                                        <p:attrNameLst>
                                          <p:attrName>ppt_w</p:attrName>
                                        </p:attrNameLst>
                                      </p:cBhvr>
                                      <p:tavLst>
                                        <p:tav tm="0">
                                          <p:val>
                                            <p:fltVal val="0"/>
                                          </p:val>
                                        </p:tav>
                                        <p:tav tm="100000">
                                          <p:val>
                                            <p:strVal val="#ppt_w"/>
                                          </p:val>
                                        </p:tav>
                                      </p:tavLst>
                                    </p:anim>
                                    <p:anim calcmode="lin" valueType="num">
                                      <p:cBhvr>
                                        <p:cTn id="32" dur="1000" fill="hold"/>
                                        <p:tgtEl>
                                          <p:spTgt spid="43013">
                                            <p:txEl>
                                              <p:pRg st="1" end="1"/>
                                            </p:txEl>
                                          </p:spTgt>
                                        </p:tgtEl>
                                        <p:attrNameLst>
                                          <p:attrName>ppt_h</p:attrName>
                                        </p:attrNameLst>
                                      </p:cBhvr>
                                      <p:tavLst>
                                        <p:tav tm="0">
                                          <p:val>
                                            <p:fltVal val="0"/>
                                          </p:val>
                                        </p:tav>
                                        <p:tav tm="100000">
                                          <p:val>
                                            <p:strVal val="#ppt_h"/>
                                          </p:val>
                                        </p:tav>
                                      </p:tavLst>
                                    </p:anim>
                                    <p:anim calcmode="lin" valueType="num">
                                      <p:cBhvr>
                                        <p:cTn id="33" dur="1000" fill="hold"/>
                                        <p:tgtEl>
                                          <p:spTgt spid="43013">
                                            <p:txEl>
                                              <p:pRg st="1" end="1"/>
                                            </p:txEl>
                                          </p:spTgt>
                                        </p:tgtEl>
                                        <p:attrNameLst>
                                          <p:attrName>style.rotation</p:attrName>
                                        </p:attrNameLst>
                                      </p:cBhvr>
                                      <p:tavLst>
                                        <p:tav tm="0">
                                          <p:val>
                                            <p:fltVal val="90"/>
                                          </p:val>
                                        </p:tav>
                                        <p:tav tm="100000">
                                          <p:val>
                                            <p:fltVal val="0"/>
                                          </p:val>
                                        </p:tav>
                                      </p:tavLst>
                                    </p:anim>
                                    <p:animEffect transition="in" filter="fade">
                                      <p:cBhvr>
                                        <p:cTn id="34" dur="1000"/>
                                        <p:tgtEl>
                                          <p:spTgt spid="430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82" grpId="0" animBg="1"/>
      <p:bldP spid="43013" grpId="0" build="p"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DE1C097C-461E-4CC8-8C4E-4D273FF7A0A0}" type="datetime1">
              <a:rPr lang="es-ES"/>
              <a:pPr>
                <a:defRPr/>
              </a:pPr>
              <a:t>18/05/2022</a:t>
            </a:fld>
            <a:endParaRPr lang="en-US"/>
          </a:p>
        </p:txBody>
      </p:sp>
      <p:sp>
        <p:nvSpPr>
          <p:cNvPr id="6" name="5 Marcador de número de diapositiva"/>
          <p:cNvSpPr>
            <a:spLocks noGrp="1"/>
          </p:cNvSpPr>
          <p:nvPr>
            <p:ph type="sldNum" sz="quarter" idx="12"/>
          </p:nvPr>
        </p:nvSpPr>
        <p:spPr/>
        <p:txBody>
          <a:bodyPr/>
          <a:lstStyle/>
          <a:p>
            <a:pPr>
              <a:defRPr/>
            </a:pPr>
            <a:fld id="{F76061AF-0D5B-4340-9846-E508A5E2C693}" type="slidenum">
              <a:rPr lang="en-US"/>
              <a:pPr>
                <a:defRPr/>
              </a:pPr>
              <a:t>37</a:t>
            </a:fld>
            <a:endParaRPr lang="en-US"/>
          </a:p>
        </p:txBody>
      </p:sp>
      <p:sp>
        <p:nvSpPr>
          <p:cNvPr id="379906" name="Rectangle 2"/>
          <p:cNvSpPr>
            <a:spLocks noGrp="1" noChangeArrowheads="1"/>
          </p:cNvSpPr>
          <p:nvPr>
            <p:ph type="title"/>
          </p:nvPr>
        </p:nvSpPr>
        <p:spPr>
          <a:xfrm>
            <a:off x="381000" y="381000"/>
            <a:ext cx="8305800" cy="1143000"/>
          </a:xfrm>
          <a:solidFill>
            <a:schemeClr val="accent2">
              <a:lumMod val="20000"/>
              <a:lumOff val="80000"/>
            </a:schemeClr>
          </a:solidFill>
          <a:ln w="76200" cap="flat">
            <a:solidFill>
              <a:srgbClr val="0000FF"/>
            </a:solidFill>
            <a:miter lim="800000"/>
            <a:headEnd/>
            <a:tailEnd/>
          </a:ln>
        </p:spPr>
        <p:txBody>
          <a:bodyPr vert="horz" wrap="square" lIns="91440" tIns="45720" rIns="91440" bIns="45720" numCol="1" anchor="ctr" anchorCtr="0" compatLnSpc="1">
            <a:prstTxWarp prst="textNoShape">
              <a:avLst/>
            </a:prstTxWarp>
          </a:bodyPr>
          <a:lstStyle/>
          <a:p>
            <a:r>
              <a:rPr lang="es-ES_tradnl" sz="3600" b="1" i="1" dirty="0">
                <a:solidFill>
                  <a:schemeClr val="accent2">
                    <a:lumMod val="50000"/>
                  </a:schemeClr>
                </a:solidFill>
                <a:effectLst>
                  <a:outerShdw blurRad="38100" dist="38100" dir="2700000" algn="tl">
                    <a:srgbClr val="000000"/>
                  </a:outerShdw>
                </a:effectLst>
                <a:latin typeface="Arial" charset="0"/>
              </a:rPr>
              <a:t>Servicios de Internet - WWW </a:t>
            </a:r>
            <a:br>
              <a:rPr lang="es-ES_tradnl" sz="3600" b="1" i="1" dirty="0">
                <a:solidFill>
                  <a:schemeClr val="accent2">
                    <a:lumMod val="50000"/>
                  </a:schemeClr>
                </a:solidFill>
                <a:effectLst>
                  <a:outerShdw blurRad="38100" dist="38100" dir="2700000" algn="tl">
                    <a:srgbClr val="000000"/>
                  </a:outerShdw>
                </a:effectLst>
                <a:latin typeface="Arial" charset="0"/>
              </a:rPr>
            </a:br>
            <a:r>
              <a:rPr lang="es-ES_tradnl" sz="3600" b="1" i="1" dirty="0">
                <a:solidFill>
                  <a:schemeClr val="accent2">
                    <a:lumMod val="50000"/>
                  </a:schemeClr>
                </a:solidFill>
                <a:effectLst>
                  <a:outerShdw blurRad="38100" dist="38100" dir="2700000" algn="tl">
                    <a:srgbClr val="000000"/>
                  </a:outerShdw>
                </a:effectLst>
                <a:latin typeface="Arial" charset="0"/>
              </a:rPr>
              <a:t>Visualizador - Componentes </a:t>
            </a:r>
          </a:p>
        </p:txBody>
      </p:sp>
      <p:pic>
        <p:nvPicPr>
          <p:cNvPr id="44037" name="Picture 3" descr="F27_4"/>
          <p:cNvPicPr>
            <a:picLocks noChangeAspect="1" noChangeArrowheads="1"/>
          </p:cNvPicPr>
          <p:nvPr/>
        </p:nvPicPr>
        <p:blipFill>
          <a:blip r:embed="rId2" cstate="print">
            <a:lum bright="-40000" contrast="60000"/>
          </a:blip>
          <a:srcRect/>
          <a:stretch>
            <a:fillRect/>
          </a:stretch>
        </p:blipFill>
        <p:spPr bwMode="auto">
          <a:xfrm>
            <a:off x="381000" y="1752600"/>
            <a:ext cx="8305800" cy="4800600"/>
          </a:xfrm>
          <a:prstGeom prst="rect">
            <a:avLst/>
          </a:prstGeom>
          <a:noFill/>
          <a:ln w="76200">
            <a:solidFill>
              <a:schemeClr val="accent2"/>
            </a:solidFill>
            <a:miter lim="800000"/>
            <a:headEnd/>
            <a:tailEnd/>
          </a:ln>
        </p:spPr>
      </p:pic>
    </p:spTree>
    <p:extLst>
      <p:ext uri="{BB962C8B-B14F-4D97-AF65-F5344CB8AC3E}">
        <p14:creationId xmlns:p14="http://schemas.microsoft.com/office/powerpoint/2010/main" val="2198479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79906"/>
                                        </p:tgtEl>
                                        <p:attrNameLst>
                                          <p:attrName>style.visibility</p:attrName>
                                        </p:attrNameLst>
                                      </p:cBhvr>
                                      <p:to>
                                        <p:strVal val="visible"/>
                                      </p:to>
                                    </p:set>
                                    <p:animEffect transition="in" filter="randombar(horizontal)">
                                      <p:cBhvr>
                                        <p:cTn id="7" dur="500"/>
                                        <p:tgtEl>
                                          <p:spTgt spid="379906"/>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44037"/>
                                        </p:tgtEl>
                                        <p:attrNameLst>
                                          <p:attrName>style.visibility</p:attrName>
                                        </p:attrNameLst>
                                      </p:cBhvr>
                                      <p:to>
                                        <p:strVal val="visible"/>
                                      </p:to>
                                    </p:set>
                                    <p:anim calcmode="lin" valueType="num">
                                      <p:cBhvr>
                                        <p:cTn id="12" dur="500" fill="hold"/>
                                        <p:tgtEl>
                                          <p:spTgt spid="44037"/>
                                        </p:tgtEl>
                                        <p:attrNameLst>
                                          <p:attrName>ppt_w</p:attrName>
                                        </p:attrNameLst>
                                      </p:cBhvr>
                                      <p:tavLst>
                                        <p:tav tm="0">
                                          <p:val>
                                            <p:fltVal val="0"/>
                                          </p:val>
                                        </p:tav>
                                        <p:tav tm="100000">
                                          <p:val>
                                            <p:strVal val="#ppt_w"/>
                                          </p:val>
                                        </p:tav>
                                      </p:tavLst>
                                    </p:anim>
                                    <p:anim calcmode="lin" valueType="num">
                                      <p:cBhvr>
                                        <p:cTn id="13" dur="500" fill="hold"/>
                                        <p:tgtEl>
                                          <p:spTgt spid="44037"/>
                                        </p:tgtEl>
                                        <p:attrNameLst>
                                          <p:attrName>ppt_h</p:attrName>
                                        </p:attrNameLst>
                                      </p:cBhvr>
                                      <p:tavLst>
                                        <p:tav tm="0">
                                          <p:val>
                                            <p:fltVal val="0"/>
                                          </p:val>
                                        </p:tav>
                                        <p:tav tm="100000">
                                          <p:val>
                                            <p:strVal val="#ppt_h"/>
                                          </p:val>
                                        </p:tav>
                                      </p:tavLst>
                                    </p:anim>
                                    <p:anim calcmode="lin" valueType="num">
                                      <p:cBhvr>
                                        <p:cTn id="14" dur="500" fill="hold"/>
                                        <p:tgtEl>
                                          <p:spTgt spid="44037"/>
                                        </p:tgtEl>
                                        <p:attrNameLst>
                                          <p:attrName>style.rotation</p:attrName>
                                        </p:attrNameLst>
                                      </p:cBhvr>
                                      <p:tavLst>
                                        <p:tav tm="0">
                                          <p:val>
                                            <p:fltVal val="90"/>
                                          </p:val>
                                        </p:tav>
                                        <p:tav tm="100000">
                                          <p:val>
                                            <p:fltVal val="0"/>
                                          </p:val>
                                        </p:tav>
                                      </p:tavLst>
                                    </p:anim>
                                    <p:animEffect transition="in" filter="fade">
                                      <p:cBhvr>
                                        <p:cTn id="15" dur="500"/>
                                        <p:tgtEl>
                                          <p:spTgt spid="440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0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Marcador de fecha"/>
          <p:cNvSpPr>
            <a:spLocks noGrp="1"/>
          </p:cNvSpPr>
          <p:nvPr>
            <p:ph type="dt" sz="quarter" idx="10"/>
          </p:nvPr>
        </p:nvSpPr>
        <p:spPr/>
        <p:txBody>
          <a:bodyPr/>
          <a:lstStyle/>
          <a:p>
            <a:pPr>
              <a:defRPr/>
            </a:pPr>
            <a:fld id="{8E9C8EE7-79A8-4511-A92C-10CF1587608D}" type="datetime1">
              <a:rPr lang="es-ES"/>
              <a:pPr>
                <a:defRPr/>
              </a:pPr>
              <a:t>18/05/2022</a:t>
            </a:fld>
            <a:endParaRPr lang="en-US"/>
          </a:p>
        </p:txBody>
      </p:sp>
      <p:sp>
        <p:nvSpPr>
          <p:cNvPr id="7" name="5 Marcador de número de diapositiva"/>
          <p:cNvSpPr>
            <a:spLocks noGrp="1"/>
          </p:cNvSpPr>
          <p:nvPr>
            <p:ph type="sldNum" sz="quarter" idx="12"/>
          </p:nvPr>
        </p:nvSpPr>
        <p:spPr/>
        <p:txBody>
          <a:bodyPr/>
          <a:lstStyle/>
          <a:p>
            <a:pPr>
              <a:defRPr/>
            </a:pPr>
            <a:fld id="{A16511A3-C50A-438B-93E7-69CFD91B6252}" type="slidenum">
              <a:rPr lang="en-US"/>
              <a:pPr>
                <a:defRPr/>
              </a:pPr>
              <a:t>38</a:t>
            </a:fld>
            <a:endParaRPr lang="en-US"/>
          </a:p>
        </p:txBody>
      </p:sp>
      <p:sp>
        <p:nvSpPr>
          <p:cNvPr id="366594" name="Rectangle 2" descr="Papel seda azul"/>
          <p:cNvSpPr>
            <a:spLocks noGrp="1" noChangeArrowheads="1"/>
          </p:cNvSpPr>
          <p:nvPr>
            <p:ph type="title"/>
          </p:nvPr>
        </p:nvSpPr>
        <p:spPr>
          <a:xfrm>
            <a:off x="179512" y="260648"/>
            <a:ext cx="8784976" cy="1415752"/>
          </a:xfrm>
          <a:solidFill>
            <a:schemeClr val="accent2">
              <a:lumMod val="20000"/>
              <a:lumOff val="80000"/>
            </a:schemeClr>
          </a:solidFill>
          <a:ln w="76200" cap="flat">
            <a:solidFill>
              <a:srgbClr val="0000FF"/>
            </a:solidFill>
            <a:miter lim="800000"/>
            <a:headEnd/>
            <a:tailEnd/>
          </a:ln>
        </p:spPr>
        <p:txBody>
          <a:bodyPr vert="horz" wrap="square" lIns="91440" tIns="45720" rIns="91440" bIns="45720" numCol="1" anchor="ctr" anchorCtr="0" compatLnSpc="1">
            <a:prstTxWarp prst="textNoShape">
              <a:avLst/>
            </a:prstTxWarp>
          </a:bodyPr>
          <a:lstStyle/>
          <a:p>
            <a:r>
              <a:rPr lang="es-ES_tradnl" sz="2800" b="1" i="1" dirty="0">
                <a:solidFill>
                  <a:schemeClr val="accent2">
                    <a:lumMod val="50000"/>
                  </a:schemeClr>
                </a:solidFill>
                <a:effectLst>
                  <a:outerShdw blurRad="38100" dist="38100" dir="2700000" algn="tl">
                    <a:srgbClr val="000000"/>
                  </a:outerShdw>
                </a:effectLst>
                <a:latin typeface="Arial" charset="0"/>
              </a:rPr>
              <a:t>Servicios de Internet</a:t>
            </a:r>
            <a:br>
              <a:rPr lang="es-ES_tradnl" sz="2800" b="1" i="1" dirty="0">
                <a:solidFill>
                  <a:schemeClr val="accent2">
                    <a:lumMod val="50000"/>
                  </a:schemeClr>
                </a:solidFill>
                <a:effectLst>
                  <a:outerShdw blurRad="38100" dist="38100" dir="2700000" algn="tl">
                    <a:srgbClr val="000000"/>
                  </a:outerShdw>
                </a:effectLst>
                <a:latin typeface="Arial" charset="0"/>
              </a:rPr>
            </a:br>
            <a:r>
              <a:rPr lang="es-ES_tradnl" sz="2800" b="1" i="1" dirty="0">
                <a:solidFill>
                  <a:schemeClr val="accent2">
                    <a:lumMod val="50000"/>
                  </a:schemeClr>
                </a:solidFill>
                <a:effectLst>
                  <a:outerShdw blurRad="38100" dist="38100" dir="2700000" algn="tl">
                    <a:srgbClr val="000000"/>
                  </a:outerShdw>
                </a:effectLst>
                <a:latin typeface="Arial" charset="0"/>
              </a:rPr>
              <a:t>FTP :Protocolo de Transferencia de Archivos </a:t>
            </a:r>
          </a:p>
        </p:txBody>
      </p:sp>
      <p:sp>
        <p:nvSpPr>
          <p:cNvPr id="366595" name="Rectangle 3" descr="Papel bouquet"/>
          <p:cNvSpPr>
            <a:spLocks noGrp="1" noChangeArrowheads="1"/>
          </p:cNvSpPr>
          <p:nvPr>
            <p:ph type="body" idx="1"/>
          </p:nvPr>
        </p:nvSpPr>
        <p:spPr>
          <a:xfrm>
            <a:off x="179512" y="1905000"/>
            <a:ext cx="8784976" cy="4800600"/>
          </a:xfrm>
          <a:solidFill>
            <a:schemeClr val="accent2">
              <a:lumMod val="20000"/>
              <a:lumOff val="80000"/>
            </a:schemeClr>
          </a:solidFill>
          <a:ln w="76200" cap="flat">
            <a:solidFill>
              <a:srgbClr val="000080"/>
            </a:solidFill>
          </a:ln>
        </p:spPr>
        <p:txBody>
          <a:bodyPr/>
          <a:lstStyle/>
          <a:p>
            <a:pPr>
              <a:defRPr/>
            </a:pPr>
            <a:r>
              <a:rPr lang="es-ES_tradnl" sz="2400" i="1" dirty="0">
                <a:solidFill>
                  <a:srgbClr val="000099"/>
                </a:solidFill>
                <a:effectLst>
                  <a:outerShdw blurRad="38100" dist="38100" dir="2700000" algn="tl">
                    <a:srgbClr val="000000"/>
                  </a:outerShdw>
                </a:effectLst>
                <a:latin typeface="Arial" charset="0"/>
              </a:rPr>
              <a:t>Aplicación que opera sobre TCP.  (RFC 959).</a:t>
            </a:r>
          </a:p>
          <a:p>
            <a:pPr>
              <a:defRPr/>
            </a:pPr>
            <a:r>
              <a:rPr lang="es-ES_tradnl" sz="2400" i="1" dirty="0">
                <a:solidFill>
                  <a:srgbClr val="000099"/>
                </a:solidFill>
                <a:effectLst>
                  <a:outerShdw blurRad="38100" dist="38100" dir="2700000" algn="tl">
                    <a:srgbClr val="000000"/>
                  </a:outerShdw>
                </a:effectLst>
                <a:latin typeface="Arial" charset="0"/>
              </a:rPr>
              <a:t>Se utiliza para Operaciones Básicas sobre Archivos y Transferencias en Redes de Área Extensa.</a:t>
            </a:r>
          </a:p>
          <a:p>
            <a:pPr>
              <a:defRPr/>
            </a:pPr>
            <a:r>
              <a:rPr lang="es-ES_tradnl" sz="2400" i="1" dirty="0">
                <a:solidFill>
                  <a:srgbClr val="000099"/>
                </a:solidFill>
                <a:effectLst>
                  <a:outerShdw blurRad="38100" dist="38100" dir="2700000" algn="tl">
                    <a:srgbClr val="000000"/>
                  </a:outerShdw>
                </a:effectLst>
                <a:latin typeface="Arial" charset="0"/>
              </a:rPr>
              <a:t>Normalmente, para acceso a un Host solicita Nombre de Usuario y Contraseña.</a:t>
            </a:r>
          </a:p>
          <a:p>
            <a:pPr>
              <a:defRPr/>
            </a:pPr>
            <a:r>
              <a:rPr lang="es-ES_tradnl" sz="2400" i="1" dirty="0">
                <a:solidFill>
                  <a:srgbClr val="000099"/>
                </a:solidFill>
                <a:effectLst>
                  <a:outerShdw blurRad="38100" dist="38100" dir="2700000" algn="tl">
                    <a:srgbClr val="000000"/>
                  </a:outerShdw>
                </a:effectLst>
                <a:latin typeface="Arial" charset="0"/>
              </a:rPr>
              <a:t>Las contraseñas las envía encriptadas </a:t>
            </a:r>
            <a:r>
              <a:rPr lang="es-ES_tradnl" sz="2400" i="1" dirty="0">
                <a:solidFill>
                  <a:srgbClr val="000099"/>
                </a:solidFill>
                <a:effectLst>
                  <a:outerShdw blurRad="38100" dist="38100" dir="2700000" algn="tl">
                    <a:srgbClr val="000000"/>
                  </a:outerShdw>
                </a:effectLst>
                <a:latin typeface="Arial" charset="0"/>
                <a:sym typeface="Wingdings 3"/>
              </a:rPr>
              <a:t></a:t>
            </a:r>
            <a:r>
              <a:rPr lang="es-ES_tradnl" sz="2400" i="1" dirty="0">
                <a:solidFill>
                  <a:srgbClr val="000099"/>
                </a:solidFill>
                <a:effectLst>
                  <a:outerShdw blurRad="38100" dist="38100" dir="2700000" algn="tl">
                    <a:srgbClr val="000000"/>
                  </a:outerShdw>
                </a:effectLst>
                <a:latin typeface="Arial" charset="0"/>
              </a:rPr>
              <a:t> garantiza su privacidad (No Hay Encriptación de Datos) .</a:t>
            </a:r>
          </a:p>
          <a:p>
            <a:pPr>
              <a:defRPr/>
            </a:pPr>
            <a:r>
              <a:rPr lang="es-ES_tradnl" sz="2400" i="1" dirty="0">
                <a:solidFill>
                  <a:srgbClr val="000099"/>
                </a:solidFill>
                <a:effectLst>
                  <a:outerShdw blurRad="38100" dist="38100" dir="2700000" algn="tl">
                    <a:srgbClr val="000000"/>
                  </a:outerShdw>
                </a:effectLst>
                <a:latin typeface="Arial" charset="0"/>
              </a:rPr>
              <a:t>Establece un canal Lógico entre ambos Host. </a:t>
            </a:r>
          </a:p>
          <a:p>
            <a:r>
              <a:rPr lang="es-ES" sz="2400" i="1" dirty="0">
                <a:solidFill>
                  <a:srgbClr val="000099"/>
                </a:solidFill>
                <a:effectLst>
                  <a:outerShdw blurRad="38100" dist="38100" dir="2700000" algn="tl">
                    <a:srgbClr val="000000"/>
                  </a:outerShdw>
                </a:effectLst>
                <a:latin typeface="Arial" charset="0"/>
              </a:rPr>
              <a:t>Conexión de control </a:t>
            </a:r>
            <a:r>
              <a:rPr lang="es-ES" sz="2400" i="1" dirty="0">
                <a:solidFill>
                  <a:srgbClr val="000099"/>
                </a:solidFill>
                <a:effectLst>
                  <a:outerShdw blurRad="38100" dist="38100" dir="2700000" algn="tl">
                    <a:srgbClr val="000000"/>
                  </a:outerShdw>
                </a:effectLst>
                <a:latin typeface="Arial" charset="0"/>
                <a:sym typeface="Wingdings 3" panose="05040102010807070707" pitchFamily="18" charset="2"/>
              </a:rPr>
              <a:t></a:t>
            </a:r>
            <a:r>
              <a:rPr lang="es-ES" sz="2400" i="1" dirty="0">
                <a:solidFill>
                  <a:srgbClr val="000099"/>
                </a:solidFill>
                <a:effectLst>
                  <a:outerShdw blurRad="38100" dist="38100" dir="2700000" algn="tl">
                    <a:srgbClr val="000000"/>
                  </a:outerShdw>
                </a:effectLst>
                <a:latin typeface="Arial" charset="0"/>
              </a:rPr>
              <a:t>  Puerto 21</a:t>
            </a:r>
          </a:p>
          <a:p>
            <a:r>
              <a:rPr lang="es-ES" sz="2400" i="1" dirty="0">
                <a:solidFill>
                  <a:srgbClr val="000099"/>
                </a:solidFill>
                <a:effectLst>
                  <a:outerShdw blurRad="38100" dist="38100" dir="2700000" algn="tl">
                    <a:srgbClr val="000000"/>
                  </a:outerShdw>
                </a:effectLst>
                <a:latin typeface="Arial" charset="0"/>
              </a:rPr>
              <a:t>Transferencia de los datos </a:t>
            </a:r>
            <a:r>
              <a:rPr lang="es-ES" sz="2400" i="1" dirty="0">
                <a:solidFill>
                  <a:srgbClr val="000099"/>
                </a:solidFill>
                <a:effectLst>
                  <a:outerShdw blurRad="38100" dist="38100" dir="2700000" algn="tl">
                    <a:srgbClr val="000000"/>
                  </a:outerShdw>
                </a:effectLst>
                <a:latin typeface="Arial" charset="0"/>
                <a:sym typeface="Wingdings 3" panose="05040102010807070707" pitchFamily="18" charset="2"/>
              </a:rPr>
              <a:t> P</a:t>
            </a:r>
            <a:r>
              <a:rPr lang="es-ES" sz="2400" i="1" dirty="0">
                <a:solidFill>
                  <a:srgbClr val="000099"/>
                </a:solidFill>
                <a:effectLst>
                  <a:outerShdw blurRad="38100" dist="38100" dir="2700000" algn="tl">
                    <a:srgbClr val="000000"/>
                  </a:outerShdw>
                </a:effectLst>
                <a:latin typeface="Arial" charset="0"/>
              </a:rPr>
              <a:t>uerto 20 o superior a 1023</a:t>
            </a:r>
          </a:p>
          <a:p>
            <a:endParaRPr lang="es-ES_tradnl" sz="2400" i="1" dirty="0">
              <a:solidFill>
                <a:srgbClr val="000099"/>
              </a:solidFill>
              <a:effectLst>
                <a:outerShdw blurRad="38100" dist="38100" dir="2700000" algn="tl">
                  <a:srgbClr val="000000"/>
                </a:outerShdw>
              </a:effectLst>
              <a:latin typeface="Arial" charset="0"/>
            </a:endParaRPr>
          </a:p>
        </p:txBody>
      </p:sp>
    </p:spTree>
    <p:extLst>
      <p:ext uri="{BB962C8B-B14F-4D97-AF65-F5344CB8AC3E}">
        <p14:creationId xmlns:p14="http://schemas.microsoft.com/office/powerpoint/2010/main" val="3227180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66594"/>
                                        </p:tgtEl>
                                        <p:attrNameLst>
                                          <p:attrName>style.visibility</p:attrName>
                                        </p:attrNameLst>
                                      </p:cBhvr>
                                      <p:to>
                                        <p:strVal val="visible"/>
                                      </p:to>
                                    </p:set>
                                    <p:anim calcmode="lin" valueType="num">
                                      <p:cBhvr>
                                        <p:cTn id="7" dur="1000" fill="hold"/>
                                        <p:tgtEl>
                                          <p:spTgt spid="366594"/>
                                        </p:tgtEl>
                                        <p:attrNameLst>
                                          <p:attrName>ppt_w</p:attrName>
                                        </p:attrNameLst>
                                      </p:cBhvr>
                                      <p:tavLst>
                                        <p:tav tm="0">
                                          <p:val>
                                            <p:fltVal val="0"/>
                                          </p:val>
                                        </p:tav>
                                        <p:tav tm="100000">
                                          <p:val>
                                            <p:strVal val="#ppt_w"/>
                                          </p:val>
                                        </p:tav>
                                      </p:tavLst>
                                    </p:anim>
                                    <p:anim calcmode="lin" valueType="num">
                                      <p:cBhvr>
                                        <p:cTn id="8" dur="1000" fill="hold"/>
                                        <p:tgtEl>
                                          <p:spTgt spid="366594"/>
                                        </p:tgtEl>
                                        <p:attrNameLst>
                                          <p:attrName>ppt_h</p:attrName>
                                        </p:attrNameLst>
                                      </p:cBhvr>
                                      <p:tavLst>
                                        <p:tav tm="0">
                                          <p:val>
                                            <p:fltVal val="0"/>
                                          </p:val>
                                        </p:tav>
                                        <p:tav tm="100000">
                                          <p:val>
                                            <p:strVal val="#ppt_h"/>
                                          </p:val>
                                        </p:tav>
                                      </p:tavLst>
                                    </p:anim>
                                    <p:anim calcmode="lin" valueType="num">
                                      <p:cBhvr>
                                        <p:cTn id="9" dur="1000" fill="hold"/>
                                        <p:tgtEl>
                                          <p:spTgt spid="366594"/>
                                        </p:tgtEl>
                                        <p:attrNameLst>
                                          <p:attrName>style.rotation</p:attrName>
                                        </p:attrNameLst>
                                      </p:cBhvr>
                                      <p:tavLst>
                                        <p:tav tm="0">
                                          <p:val>
                                            <p:fltVal val="90"/>
                                          </p:val>
                                        </p:tav>
                                        <p:tav tm="100000">
                                          <p:val>
                                            <p:fltVal val="0"/>
                                          </p:val>
                                        </p:tav>
                                      </p:tavLst>
                                    </p:anim>
                                    <p:animEffect transition="in" filter="fade">
                                      <p:cBhvr>
                                        <p:cTn id="10" dur="1000"/>
                                        <p:tgtEl>
                                          <p:spTgt spid="36659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366595">
                                            <p:bg/>
                                          </p:spTgt>
                                        </p:tgtEl>
                                        <p:attrNameLst>
                                          <p:attrName>style.visibility</p:attrName>
                                        </p:attrNameLst>
                                      </p:cBhvr>
                                      <p:to>
                                        <p:strVal val="visible"/>
                                      </p:to>
                                    </p:set>
                                    <p:anim calcmode="lin" valueType="num">
                                      <p:cBhvr>
                                        <p:cTn id="15" dur="1000" fill="hold"/>
                                        <p:tgtEl>
                                          <p:spTgt spid="366595">
                                            <p:bg/>
                                          </p:spTgt>
                                        </p:tgtEl>
                                        <p:attrNameLst>
                                          <p:attrName>ppt_w</p:attrName>
                                        </p:attrNameLst>
                                      </p:cBhvr>
                                      <p:tavLst>
                                        <p:tav tm="0">
                                          <p:val>
                                            <p:fltVal val="0"/>
                                          </p:val>
                                        </p:tav>
                                        <p:tav tm="100000">
                                          <p:val>
                                            <p:strVal val="#ppt_w"/>
                                          </p:val>
                                        </p:tav>
                                      </p:tavLst>
                                    </p:anim>
                                    <p:anim calcmode="lin" valueType="num">
                                      <p:cBhvr>
                                        <p:cTn id="16" dur="1000" fill="hold"/>
                                        <p:tgtEl>
                                          <p:spTgt spid="366595">
                                            <p:bg/>
                                          </p:spTgt>
                                        </p:tgtEl>
                                        <p:attrNameLst>
                                          <p:attrName>ppt_h</p:attrName>
                                        </p:attrNameLst>
                                      </p:cBhvr>
                                      <p:tavLst>
                                        <p:tav tm="0">
                                          <p:val>
                                            <p:fltVal val="0"/>
                                          </p:val>
                                        </p:tav>
                                        <p:tav tm="100000">
                                          <p:val>
                                            <p:strVal val="#ppt_h"/>
                                          </p:val>
                                        </p:tav>
                                      </p:tavLst>
                                    </p:anim>
                                    <p:anim calcmode="lin" valueType="num">
                                      <p:cBhvr>
                                        <p:cTn id="17" dur="1000" fill="hold"/>
                                        <p:tgtEl>
                                          <p:spTgt spid="366595">
                                            <p:bg/>
                                          </p:spTgt>
                                        </p:tgtEl>
                                        <p:attrNameLst>
                                          <p:attrName>style.rotation</p:attrName>
                                        </p:attrNameLst>
                                      </p:cBhvr>
                                      <p:tavLst>
                                        <p:tav tm="0">
                                          <p:val>
                                            <p:fltVal val="90"/>
                                          </p:val>
                                        </p:tav>
                                        <p:tav tm="100000">
                                          <p:val>
                                            <p:fltVal val="0"/>
                                          </p:val>
                                        </p:tav>
                                      </p:tavLst>
                                    </p:anim>
                                    <p:animEffect transition="in" filter="fade">
                                      <p:cBhvr>
                                        <p:cTn id="18" dur="1000"/>
                                        <p:tgtEl>
                                          <p:spTgt spid="366595">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366595">
                                            <p:txEl>
                                              <p:pRg st="0" end="0"/>
                                            </p:txEl>
                                          </p:spTgt>
                                        </p:tgtEl>
                                        <p:attrNameLst>
                                          <p:attrName>style.visibility</p:attrName>
                                        </p:attrNameLst>
                                      </p:cBhvr>
                                      <p:to>
                                        <p:strVal val="visible"/>
                                      </p:to>
                                    </p:set>
                                    <p:anim calcmode="lin" valueType="num">
                                      <p:cBhvr>
                                        <p:cTn id="23" dur="1000" fill="hold"/>
                                        <p:tgtEl>
                                          <p:spTgt spid="366595">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366595">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366595">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366595">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366595">
                                            <p:txEl>
                                              <p:pRg st="1" end="1"/>
                                            </p:txEl>
                                          </p:spTgt>
                                        </p:tgtEl>
                                        <p:attrNameLst>
                                          <p:attrName>style.visibility</p:attrName>
                                        </p:attrNameLst>
                                      </p:cBhvr>
                                      <p:to>
                                        <p:strVal val="visible"/>
                                      </p:to>
                                    </p:set>
                                    <p:anim calcmode="lin" valueType="num">
                                      <p:cBhvr>
                                        <p:cTn id="31" dur="1000" fill="hold"/>
                                        <p:tgtEl>
                                          <p:spTgt spid="366595">
                                            <p:txEl>
                                              <p:pRg st="1" end="1"/>
                                            </p:txEl>
                                          </p:spTgt>
                                        </p:tgtEl>
                                        <p:attrNameLst>
                                          <p:attrName>ppt_w</p:attrName>
                                        </p:attrNameLst>
                                      </p:cBhvr>
                                      <p:tavLst>
                                        <p:tav tm="0">
                                          <p:val>
                                            <p:fltVal val="0"/>
                                          </p:val>
                                        </p:tav>
                                        <p:tav tm="100000">
                                          <p:val>
                                            <p:strVal val="#ppt_w"/>
                                          </p:val>
                                        </p:tav>
                                      </p:tavLst>
                                    </p:anim>
                                    <p:anim calcmode="lin" valueType="num">
                                      <p:cBhvr>
                                        <p:cTn id="32" dur="1000" fill="hold"/>
                                        <p:tgtEl>
                                          <p:spTgt spid="366595">
                                            <p:txEl>
                                              <p:pRg st="1" end="1"/>
                                            </p:txEl>
                                          </p:spTgt>
                                        </p:tgtEl>
                                        <p:attrNameLst>
                                          <p:attrName>ppt_h</p:attrName>
                                        </p:attrNameLst>
                                      </p:cBhvr>
                                      <p:tavLst>
                                        <p:tav tm="0">
                                          <p:val>
                                            <p:fltVal val="0"/>
                                          </p:val>
                                        </p:tav>
                                        <p:tav tm="100000">
                                          <p:val>
                                            <p:strVal val="#ppt_h"/>
                                          </p:val>
                                        </p:tav>
                                      </p:tavLst>
                                    </p:anim>
                                    <p:anim calcmode="lin" valueType="num">
                                      <p:cBhvr>
                                        <p:cTn id="33" dur="1000" fill="hold"/>
                                        <p:tgtEl>
                                          <p:spTgt spid="366595">
                                            <p:txEl>
                                              <p:pRg st="1" end="1"/>
                                            </p:txEl>
                                          </p:spTgt>
                                        </p:tgtEl>
                                        <p:attrNameLst>
                                          <p:attrName>style.rotation</p:attrName>
                                        </p:attrNameLst>
                                      </p:cBhvr>
                                      <p:tavLst>
                                        <p:tav tm="0">
                                          <p:val>
                                            <p:fltVal val="90"/>
                                          </p:val>
                                        </p:tav>
                                        <p:tav tm="100000">
                                          <p:val>
                                            <p:fltVal val="0"/>
                                          </p:val>
                                        </p:tav>
                                      </p:tavLst>
                                    </p:anim>
                                    <p:animEffect transition="in" filter="fade">
                                      <p:cBhvr>
                                        <p:cTn id="34" dur="1000"/>
                                        <p:tgtEl>
                                          <p:spTgt spid="366595">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366595">
                                            <p:txEl>
                                              <p:pRg st="2" end="2"/>
                                            </p:txEl>
                                          </p:spTgt>
                                        </p:tgtEl>
                                        <p:attrNameLst>
                                          <p:attrName>style.visibility</p:attrName>
                                        </p:attrNameLst>
                                      </p:cBhvr>
                                      <p:to>
                                        <p:strVal val="visible"/>
                                      </p:to>
                                    </p:set>
                                    <p:anim calcmode="lin" valueType="num">
                                      <p:cBhvr>
                                        <p:cTn id="39" dur="1000" fill="hold"/>
                                        <p:tgtEl>
                                          <p:spTgt spid="366595">
                                            <p:txEl>
                                              <p:pRg st="2" end="2"/>
                                            </p:txEl>
                                          </p:spTgt>
                                        </p:tgtEl>
                                        <p:attrNameLst>
                                          <p:attrName>ppt_w</p:attrName>
                                        </p:attrNameLst>
                                      </p:cBhvr>
                                      <p:tavLst>
                                        <p:tav tm="0">
                                          <p:val>
                                            <p:fltVal val="0"/>
                                          </p:val>
                                        </p:tav>
                                        <p:tav tm="100000">
                                          <p:val>
                                            <p:strVal val="#ppt_w"/>
                                          </p:val>
                                        </p:tav>
                                      </p:tavLst>
                                    </p:anim>
                                    <p:anim calcmode="lin" valueType="num">
                                      <p:cBhvr>
                                        <p:cTn id="40" dur="1000" fill="hold"/>
                                        <p:tgtEl>
                                          <p:spTgt spid="366595">
                                            <p:txEl>
                                              <p:pRg st="2" end="2"/>
                                            </p:txEl>
                                          </p:spTgt>
                                        </p:tgtEl>
                                        <p:attrNameLst>
                                          <p:attrName>ppt_h</p:attrName>
                                        </p:attrNameLst>
                                      </p:cBhvr>
                                      <p:tavLst>
                                        <p:tav tm="0">
                                          <p:val>
                                            <p:fltVal val="0"/>
                                          </p:val>
                                        </p:tav>
                                        <p:tav tm="100000">
                                          <p:val>
                                            <p:strVal val="#ppt_h"/>
                                          </p:val>
                                        </p:tav>
                                      </p:tavLst>
                                    </p:anim>
                                    <p:anim calcmode="lin" valueType="num">
                                      <p:cBhvr>
                                        <p:cTn id="41" dur="1000" fill="hold"/>
                                        <p:tgtEl>
                                          <p:spTgt spid="366595">
                                            <p:txEl>
                                              <p:pRg st="2" end="2"/>
                                            </p:txEl>
                                          </p:spTgt>
                                        </p:tgtEl>
                                        <p:attrNameLst>
                                          <p:attrName>style.rotation</p:attrName>
                                        </p:attrNameLst>
                                      </p:cBhvr>
                                      <p:tavLst>
                                        <p:tav tm="0">
                                          <p:val>
                                            <p:fltVal val="90"/>
                                          </p:val>
                                        </p:tav>
                                        <p:tav tm="100000">
                                          <p:val>
                                            <p:fltVal val="0"/>
                                          </p:val>
                                        </p:tav>
                                      </p:tavLst>
                                    </p:anim>
                                    <p:animEffect transition="in" filter="fade">
                                      <p:cBhvr>
                                        <p:cTn id="42" dur="1000"/>
                                        <p:tgtEl>
                                          <p:spTgt spid="366595">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grpId="0" nodeType="clickEffect">
                                  <p:stCondLst>
                                    <p:cond delay="0"/>
                                  </p:stCondLst>
                                  <p:childTnLst>
                                    <p:set>
                                      <p:cBhvr>
                                        <p:cTn id="46" dur="1" fill="hold">
                                          <p:stCondLst>
                                            <p:cond delay="0"/>
                                          </p:stCondLst>
                                        </p:cTn>
                                        <p:tgtEl>
                                          <p:spTgt spid="366595">
                                            <p:txEl>
                                              <p:pRg st="3" end="3"/>
                                            </p:txEl>
                                          </p:spTgt>
                                        </p:tgtEl>
                                        <p:attrNameLst>
                                          <p:attrName>style.visibility</p:attrName>
                                        </p:attrNameLst>
                                      </p:cBhvr>
                                      <p:to>
                                        <p:strVal val="visible"/>
                                      </p:to>
                                    </p:set>
                                    <p:anim calcmode="lin" valueType="num">
                                      <p:cBhvr>
                                        <p:cTn id="47" dur="1000" fill="hold"/>
                                        <p:tgtEl>
                                          <p:spTgt spid="366595">
                                            <p:txEl>
                                              <p:pRg st="3" end="3"/>
                                            </p:txEl>
                                          </p:spTgt>
                                        </p:tgtEl>
                                        <p:attrNameLst>
                                          <p:attrName>ppt_w</p:attrName>
                                        </p:attrNameLst>
                                      </p:cBhvr>
                                      <p:tavLst>
                                        <p:tav tm="0">
                                          <p:val>
                                            <p:fltVal val="0"/>
                                          </p:val>
                                        </p:tav>
                                        <p:tav tm="100000">
                                          <p:val>
                                            <p:strVal val="#ppt_w"/>
                                          </p:val>
                                        </p:tav>
                                      </p:tavLst>
                                    </p:anim>
                                    <p:anim calcmode="lin" valueType="num">
                                      <p:cBhvr>
                                        <p:cTn id="48" dur="1000" fill="hold"/>
                                        <p:tgtEl>
                                          <p:spTgt spid="366595">
                                            <p:txEl>
                                              <p:pRg st="3" end="3"/>
                                            </p:txEl>
                                          </p:spTgt>
                                        </p:tgtEl>
                                        <p:attrNameLst>
                                          <p:attrName>ppt_h</p:attrName>
                                        </p:attrNameLst>
                                      </p:cBhvr>
                                      <p:tavLst>
                                        <p:tav tm="0">
                                          <p:val>
                                            <p:fltVal val="0"/>
                                          </p:val>
                                        </p:tav>
                                        <p:tav tm="100000">
                                          <p:val>
                                            <p:strVal val="#ppt_h"/>
                                          </p:val>
                                        </p:tav>
                                      </p:tavLst>
                                    </p:anim>
                                    <p:anim calcmode="lin" valueType="num">
                                      <p:cBhvr>
                                        <p:cTn id="49" dur="1000" fill="hold"/>
                                        <p:tgtEl>
                                          <p:spTgt spid="366595">
                                            <p:txEl>
                                              <p:pRg st="3" end="3"/>
                                            </p:txEl>
                                          </p:spTgt>
                                        </p:tgtEl>
                                        <p:attrNameLst>
                                          <p:attrName>style.rotation</p:attrName>
                                        </p:attrNameLst>
                                      </p:cBhvr>
                                      <p:tavLst>
                                        <p:tav tm="0">
                                          <p:val>
                                            <p:fltVal val="90"/>
                                          </p:val>
                                        </p:tav>
                                        <p:tav tm="100000">
                                          <p:val>
                                            <p:fltVal val="0"/>
                                          </p:val>
                                        </p:tav>
                                      </p:tavLst>
                                    </p:anim>
                                    <p:animEffect transition="in" filter="fade">
                                      <p:cBhvr>
                                        <p:cTn id="50" dur="1000"/>
                                        <p:tgtEl>
                                          <p:spTgt spid="366595">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1" presetClass="entr" presetSubtype="0" fill="hold" grpId="0" nodeType="clickEffect">
                                  <p:stCondLst>
                                    <p:cond delay="0"/>
                                  </p:stCondLst>
                                  <p:childTnLst>
                                    <p:set>
                                      <p:cBhvr>
                                        <p:cTn id="54" dur="1" fill="hold">
                                          <p:stCondLst>
                                            <p:cond delay="0"/>
                                          </p:stCondLst>
                                        </p:cTn>
                                        <p:tgtEl>
                                          <p:spTgt spid="366595">
                                            <p:txEl>
                                              <p:pRg st="4" end="4"/>
                                            </p:txEl>
                                          </p:spTgt>
                                        </p:tgtEl>
                                        <p:attrNameLst>
                                          <p:attrName>style.visibility</p:attrName>
                                        </p:attrNameLst>
                                      </p:cBhvr>
                                      <p:to>
                                        <p:strVal val="visible"/>
                                      </p:to>
                                    </p:set>
                                    <p:anim calcmode="lin" valueType="num">
                                      <p:cBhvr>
                                        <p:cTn id="55" dur="1000" fill="hold"/>
                                        <p:tgtEl>
                                          <p:spTgt spid="366595">
                                            <p:txEl>
                                              <p:pRg st="4" end="4"/>
                                            </p:txEl>
                                          </p:spTgt>
                                        </p:tgtEl>
                                        <p:attrNameLst>
                                          <p:attrName>ppt_w</p:attrName>
                                        </p:attrNameLst>
                                      </p:cBhvr>
                                      <p:tavLst>
                                        <p:tav tm="0">
                                          <p:val>
                                            <p:fltVal val="0"/>
                                          </p:val>
                                        </p:tav>
                                        <p:tav tm="100000">
                                          <p:val>
                                            <p:strVal val="#ppt_w"/>
                                          </p:val>
                                        </p:tav>
                                      </p:tavLst>
                                    </p:anim>
                                    <p:anim calcmode="lin" valueType="num">
                                      <p:cBhvr>
                                        <p:cTn id="56" dur="1000" fill="hold"/>
                                        <p:tgtEl>
                                          <p:spTgt spid="366595">
                                            <p:txEl>
                                              <p:pRg st="4" end="4"/>
                                            </p:txEl>
                                          </p:spTgt>
                                        </p:tgtEl>
                                        <p:attrNameLst>
                                          <p:attrName>ppt_h</p:attrName>
                                        </p:attrNameLst>
                                      </p:cBhvr>
                                      <p:tavLst>
                                        <p:tav tm="0">
                                          <p:val>
                                            <p:fltVal val="0"/>
                                          </p:val>
                                        </p:tav>
                                        <p:tav tm="100000">
                                          <p:val>
                                            <p:strVal val="#ppt_h"/>
                                          </p:val>
                                        </p:tav>
                                      </p:tavLst>
                                    </p:anim>
                                    <p:anim calcmode="lin" valueType="num">
                                      <p:cBhvr>
                                        <p:cTn id="57" dur="1000" fill="hold"/>
                                        <p:tgtEl>
                                          <p:spTgt spid="366595">
                                            <p:txEl>
                                              <p:pRg st="4" end="4"/>
                                            </p:txEl>
                                          </p:spTgt>
                                        </p:tgtEl>
                                        <p:attrNameLst>
                                          <p:attrName>style.rotation</p:attrName>
                                        </p:attrNameLst>
                                      </p:cBhvr>
                                      <p:tavLst>
                                        <p:tav tm="0">
                                          <p:val>
                                            <p:fltVal val="90"/>
                                          </p:val>
                                        </p:tav>
                                        <p:tav tm="100000">
                                          <p:val>
                                            <p:fltVal val="0"/>
                                          </p:val>
                                        </p:tav>
                                      </p:tavLst>
                                    </p:anim>
                                    <p:animEffect transition="in" filter="fade">
                                      <p:cBhvr>
                                        <p:cTn id="58" dur="1000"/>
                                        <p:tgtEl>
                                          <p:spTgt spid="366595">
                                            <p:txEl>
                                              <p:pRg st="4" end="4"/>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1" presetClass="entr" presetSubtype="0" fill="hold" grpId="0" nodeType="clickEffect">
                                  <p:stCondLst>
                                    <p:cond delay="0"/>
                                  </p:stCondLst>
                                  <p:childTnLst>
                                    <p:set>
                                      <p:cBhvr>
                                        <p:cTn id="62" dur="1" fill="hold">
                                          <p:stCondLst>
                                            <p:cond delay="0"/>
                                          </p:stCondLst>
                                        </p:cTn>
                                        <p:tgtEl>
                                          <p:spTgt spid="366595">
                                            <p:txEl>
                                              <p:pRg st="5" end="5"/>
                                            </p:txEl>
                                          </p:spTgt>
                                        </p:tgtEl>
                                        <p:attrNameLst>
                                          <p:attrName>style.visibility</p:attrName>
                                        </p:attrNameLst>
                                      </p:cBhvr>
                                      <p:to>
                                        <p:strVal val="visible"/>
                                      </p:to>
                                    </p:set>
                                    <p:anim calcmode="lin" valueType="num">
                                      <p:cBhvr>
                                        <p:cTn id="63" dur="1000" fill="hold"/>
                                        <p:tgtEl>
                                          <p:spTgt spid="366595">
                                            <p:txEl>
                                              <p:pRg st="5" end="5"/>
                                            </p:txEl>
                                          </p:spTgt>
                                        </p:tgtEl>
                                        <p:attrNameLst>
                                          <p:attrName>ppt_w</p:attrName>
                                        </p:attrNameLst>
                                      </p:cBhvr>
                                      <p:tavLst>
                                        <p:tav tm="0">
                                          <p:val>
                                            <p:fltVal val="0"/>
                                          </p:val>
                                        </p:tav>
                                        <p:tav tm="100000">
                                          <p:val>
                                            <p:strVal val="#ppt_w"/>
                                          </p:val>
                                        </p:tav>
                                      </p:tavLst>
                                    </p:anim>
                                    <p:anim calcmode="lin" valueType="num">
                                      <p:cBhvr>
                                        <p:cTn id="64" dur="1000" fill="hold"/>
                                        <p:tgtEl>
                                          <p:spTgt spid="366595">
                                            <p:txEl>
                                              <p:pRg st="5" end="5"/>
                                            </p:txEl>
                                          </p:spTgt>
                                        </p:tgtEl>
                                        <p:attrNameLst>
                                          <p:attrName>ppt_h</p:attrName>
                                        </p:attrNameLst>
                                      </p:cBhvr>
                                      <p:tavLst>
                                        <p:tav tm="0">
                                          <p:val>
                                            <p:fltVal val="0"/>
                                          </p:val>
                                        </p:tav>
                                        <p:tav tm="100000">
                                          <p:val>
                                            <p:strVal val="#ppt_h"/>
                                          </p:val>
                                        </p:tav>
                                      </p:tavLst>
                                    </p:anim>
                                    <p:anim calcmode="lin" valueType="num">
                                      <p:cBhvr>
                                        <p:cTn id="65" dur="1000" fill="hold"/>
                                        <p:tgtEl>
                                          <p:spTgt spid="366595">
                                            <p:txEl>
                                              <p:pRg st="5" end="5"/>
                                            </p:txEl>
                                          </p:spTgt>
                                        </p:tgtEl>
                                        <p:attrNameLst>
                                          <p:attrName>style.rotation</p:attrName>
                                        </p:attrNameLst>
                                      </p:cBhvr>
                                      <p:tavLst>
                                        <p:tav tm="0">
                                          <p:val>
                                            <p:fltVal val="90"/>
                                          </p:val>
                                        </p:tav>
                                        <p:tav tm="100000">
                                          <p:val>
                                            <p:fltVal val="0"/>
                                          </p:val>
                                        </p:tav>
                                      </p:tavLst>
                                    </p:anim>
                                    <p:animEffect transition="in" filter="fade">
                                      <p:cBhvr>
                                        <p:cTn id="66" dur="1000"/>
                                        <p:tgtEl>
                                          <p:spTgt spid="366595">
                                            <p:txEl>
                                              <p:pRg st="5" end="5"/>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31" presetClass="entr" presetSubtype="0" fill="hold" grpId="0" nodeType="clickEffect">
                                  <p:stCondLst>
                                    <p:cond delay="0"/>
                                  </p:stCondLst>
                                  <p:childTnLst>
                                    <p:set>
                                      <p:cBhvr>
                                        <p:cTn id="70" dur="1" fill="hold">
                                          <p:stCondLst>
                                            <p:cond delay="0"/>
                                          </p:stCondLst>
                                        </p:cTn>
                                        <p:tgtEl>
                                          <p:spTgt spid="366595">
                                            <p:txEl>
                                              <p:pRg st="6" end="6"/>
                                            </p:txEl>
                                          </p:spTgt>
                                        </p:tgtEl>
                                        <p:attrNameLst>
                                          <p:attrName>style.visibility</p:attrName>
                                        </p:attrNameLst>
                                      </p:cBhvr>
                                      <p:to>
                                        <p:strVal val="visible"/>
                                      </p:to>
                                    </p:set>
                                    <p:anim calcmode="lin" valueType="num">
                                      <p:cBhvr>
                                        <p:cTn id="71" dur="1000" fill="hold"/>
                                        <p:tgtEl>
                                          <p:spTgt spid="366595">
                                            <p:txEl>
                                              <p:pRg st="6" end="6"/>
                                            </p:txEl>
                                          </p:spTgt>
                                        </p:tgtEl>
                                        <p:attrNameLst>
                                          <p:attrName>ppt_w</p:attrName>
                                        </p:attrNameLst>
                                      </p:cBhvr>
                                      <p:tavLst>
                                        <p:tav tm="0">
                                          <p:val>
                                            <p:fltVal val="0"/>
                                          </p:val>
                                        </p:tav>
                                        <p:tav tm="100000">
                                          <p:val>
                                            <p:strVal val="#ppt_w"/>
                                          </p:val>
                                        </p:tav>
                                      </p:tavLst>
                                    </p:anim>
                                    <p:anim calcmode="lin" valueType="num">
                                      <p:cBhvr>
                                        <p:cTn id="72" dur="1000" fill="hold"/>
                                        <p:tgtEl>
                                          <p:spTgt spid="366595">
                                            <p:txEl>
                                              <p:pRg st="6" end="6"/>
                                            </p:txEl>
                                          </p:spTgt>
                                        </p:tgtEl>
                                        <p:attrNameLst>
                                          <p:attrName>ppt_h</p:attrName>
                                        </p:attrNameLst>
                                      </p:cBhvr>
                                      <p:tavLst>
                                        <p:tav tm="0">
                                          <p:val>
                                            <p:fltVal val="0"/>
                                          </p:val>
                                        </p:tav>
                                        <p:tav tm="100000">
                                          <p:val>
                                            <p:strVal val="#ppt_h"/>
                                          </p:val>
                                        </p:tav>
                                      </p:tavLst>
                                    </p:anim>
                                    <p:anim calcmode="lin" valueType="num">
                                      <p:cBhvr>
                                        <p:cTn id="73" dur="1000" fill="hold"/>
                                        <p:tgtEl>
                                          <p:spTgt spid="366595">
                                            <p:txEl>
                                              <p:pRg st="6" end="6"/>
                                            </p:txEl>
                                          </p:spTgt>
                                        </p:tgtEl>
                                        <p:attrNameLst>
                                          <p:attrName>style.rotation</p:attrName>
                                        </p:attrNameLst>
                                      </p:cBhvr>
                                      <p:tavLst>
                                        <p:tav tm="0">
                                          <p:val>
                                            <p:fltVal val="90"/>
                                          </p:val>
                                        </p:tav>
                                        <p:tav tm="100000">
                                          <p:val>
                                            <p:fltVal val="0"/>
                                          </p:val>
                                        </p:tav>
                                      </p:tavLst>
                                    </p:anim>
                                    <p:animEffect transition="in" filter="fade">
                                      <p:cBhvr>
                                        <p:cTn id="74" dur="1000"/>
                                        <p:tgtEl>
                                          <p:spTgt spid="36659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594" grpId="0" animBg="1"/>
      <p:bldP spid="366595" grpId="0" build="p"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FEA07030-C21B-4A11-8067-74853C628AD7}" type="datetime1">
              <a:rPr lang="es-ES"/>
              <a:pPr>
                <a:defRPr/>
              </a:pPr>
              <a:t>18/05/2022</a:t>
            </a:fld>
            <a:endParaRPr lang="en-US"/>
          </a:p>
        </p:txBody>
      </p:sp>
      <p:sp>
        <p:nvSpPr>
          <p:cNvPr id="6" name="5 Marcador de número de diapositiva"/>
          <p:cNvSpPr>
            <a:spLocks noGrp="1"/>
          </p:cNvSpPr>
          <p:nvPr>
            <p:ph type="sldNum" sz="quarter" idx="12"/>
          </p:nvPr>
        </p:nvSpPr>
        <p:spPr/>
        <p:txBody>
          <a:bodyPr/>
          <a:lstStyle/>
          <a:p>
            <a:pPr>
              <a:defRPr/>
            </a:pPr>
            <a:fld id="{C98EFDB5-0AA7-4BF6-B63F-0B78E0E5016C}" type="slidenum">
              <a:rPr lang="en-US"/>
              <a:pPr>
                <a:defRPr/>
              </a:pPr>
              <a:t>39</a:t>
            </a:fld>
            <a:endParaRPr lang="en-US"/>
          </a:p>
        </p:txBody>
      </p:sp>
      <p:sp>
        <p:nvSpPr>
          <p:cNvPr id="367618" name="Rectangle 2" descr="Papel seda azul"/>
          <p:cNvSpPr>
            <a:spLocks noGrp="1" noChangeArrowheads="1"/>
          </p:cNvSpPr>
          <p:nvPr>
            <p:ph type="title"/>
          </p:nvPr>
        </p:nvSpPr>
        <p:spPr>
          <a:xfrm>
            <a:off x="457200" y="209326"/>
            <a:ext cx="8435280" cy="990600"/>
          </a:xfrm>
          <a:solidFill>
            <a:schemeClr val="accent2">
              <a:lumMod val="20000"/>
              <a:lumOff val="80000"/>
            </a:schemeClr>
          </a:solidFill>
          <a:ln w="76200" cap="flat">
            <a:solidFill>
              <a:srgbClr val="0000FF"/>
            </a:solidFill>
            <a:miter lim="800000"/>
            <a:headEnd/>
            <a:tailEnd/>
          </a:ln>
        </p:spPr>
        <p:txBody>
          <a:bodyPr vert="horz" wrap="square" lIns="91440" tIns="45720" rIns="91440" bIns="45720" numCol="1" anchor="ctr" anchorCtr="0" compatLnSpc="1">
            <a:prstTxWarp prst="textNoShape">
              <a:avLst/>
            </a:prstTxWarp>
          </a:bodyPr>
          <a:lstStyle/>
          <a:p>
            <a:r>
              <a:rPr lang="es-ES_tradnl" sz="2800" b="1" i="1">
                <a:solidFill>
                  <a:schemeClr val="accent2">
                    <a:lumMod val="50000"/>
                  </a:schemeClr>
                </a:solidFill>
                <a:effectLst>
                  <a:outerShdw blurRad="38100" dist="38100" dir="2700000" algn="tl">
                    <a:srgbClr val="000000"/>
                  </a:outerShdw>
                </a:effectLst>
                <a:latin typeface="Arial" charset="0"/>
              </a:rPr>
              <a:t>Servicios de Internet</a:t>
            </a:r>
            <a:br>
              <a:rPr lang="es-ES_tradnl" sz="2800" b="1" i="1">
                <a:solidFill>
                  <a:schemeClr val="accent2">
                    <a:lumMod val="50000"/>
                  </a:schemeClr>
                </a:solidFill>
                <a:effectLst>
                  <a:outerShdw blurRad="38100" dist="38100" dir="2700000" algn="tl">
                    <a:srgbClr val="000000"/>
                  </a:outerShdw>
                </a:effectLst>
                <a:latin typeface="Arial" charset="0"/>
              </a:rPr>
            </a:br>
            <a:r>
              <a:rPr lang="es-ES_tradnl" sz="2800" b="1" i="1">
                <a:solidFill>
                  <a:schemeClr val="accent2">
                    <a:lumMod val="50000"/>
                  </a:schemeClr>
                </a:solidFill>
                <a:effectLst>
                  <a:outerShdw blurRad="38100" dist="38100" dir="2700000" algn="tl">
                    <a:srgbClr val="000000"/>
                  </a:outerShdw>
                </a:effectLst>
                <a:latin typeface="Arial" charset="0"/>
              </a:rPr>
              <a:t>FTP :Protocolo de Transferencia de Archivos</a:t>
            </a:r>
          </a:p>
        </p:txBody>
      </p:sp>
      <p:pic>
        <p:nvPicPr>
          <p:cNvPr id="27653" name="Picture 3" descr="F26_2"/>
          <p:cNvPicPr>
            <a:picLocks noChangeAspect="1" noChangeArrowheads="1"/>
          </p:cNvPicPr>
          <p:nvPr/>
        </p:nvPicPr>
        <p:blipFill>
          <a:blip r:embed="rId2" cstate="print">
            <a:lum bright="-40000" contrast="40000"/>
          </a:blip>
          <a:srcRect/>
          <a:stretch>
            <a:fillRect/>
          </a:stretch>
        </p:blipFill>
        <p:spPr bwMode="auto">
          <a:xfrm>
            <a:off x="457200" y="1752600"/>
            <a:ext cx="8305800" cy="4419600"/>
          </a:xfrm>
          <a:prstGeom prst="rect">
            <a:avLst/>
          </a:prstGeom>
          <a:noFill/>
          <a:ln w="76200">
            <a:solidFill>
              <a:schemeClr val="accent2"/>
            </a:solidFill>
            <a:miter lim="800000"/>
            <a:headEnd/>
            <a:tailEnd/>
          </a:ln>
        </p:spPr>
      </p:pic>
    </p:spTree>
    <p:extLst>
      <p:ext uri="{BB962C8B-B14F-4D97-AF65-F5344CB8AC3E}">
        <p14:creationId xmlns:p14="http://schemas.microsoft.com/office/powerpoint/2010/main" val="394235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67618"/>
                                        </p:tgtEl>
                                        <p:attrNameLst>
                                          <p:attrName>style.visibility</p:attrName>
                                        </p:attrNameLst>
                                      </p:cBhvr>
                                      <p:to>
                                        <p:strVal val="visible"/>
                                      </p:to>
                                    </p:set>
                                    <p:anim calcmode="lin" valueType="num">
                                      <p:cBhvr>
                                        <p:cTn id="7" dur="1000" fill="hold"/>
                                        <p:tgtEl>
                                          <p:spTgt spid="367618"/>
                                        </p:tgtEl>
                                        <p:attrNameLst>
                                          <p:attrName>ppt_w</p:attrName>
                                        </p:attrNameLst>
                                      </p:cBhvr>
                                      <p:tavLst>
                                        <p:tav tm="0">
                                          <p:val>
                                            <p:fltVal val="0"/>
                                          </p:val>
                                        </p:tav>
                                        <p:tav tm="100000">
                                          <p:val>
                                            <p:strVal val="#ppt_w"/>
                                          </p:val>
                                        </p:tav>
                                      </p:tavLst>
                                    </p:anim>
                                    <p:anim calcmode="lin" valueType="num">
                                      <p:cBhvr>
                                        <p:cTn id="8" dur="1000" fill="hold"/>
                                        <p:tgtEl>
                                          <p:spTgt spid="367618"/>
                                        </p:tgtEl>
                                        <p:attrNameLst>
                                          <p:attrName>ppt_h</p:attrName>
                                        </p:attrNameLst>
                                      </p:cBhvr>
                                      <p:tavLst>
                                        <p:tav tm="0">
                                          <p:val>
                                            <p:fltVal val="0"/>
                                          </p:val>
                                        </p:tav>
                                        <p:tav tm="100000">
                                          <p:val>
                                            <p:strVal val="#ppt_h"/>
                                          </p:val>
                                        </p:tav>
                                      </p:tavLst>
                                    </p:anim>
                                    <p:anim calcmode="lin" valueType="num">
                                      <p:cBhvr>
                                        <p:cTn id="9" dur="1000" fill="hold"/>
                                        <p:tgtEl>
                                          <p:spTgt spid="367618"/>
                                        </p:tgtEl>
                                        <p:attrNameLst>
                                          <p:attrName>style.rotation</p:attrName>
                                        </p:attrNameLst>
                                      </p:cBhvr>
                                      <p:tavLst>
                                        <p:tav tm="0">
                                          <p:val>
                                            <p:fltVal val="90"/>
                                          </p:val>
                                        </p:tav>
                                        <p:tav tm="100000">
                                          <p:val>
                                            <p:fltVal val="0"/>
                                          </p:val>
                                        </p:tav>
                                      </p:tavLst>
                                    </p:anim>
                                    <p:animEffect transition="in" filter="fade">
                                      <p:cBhvr>
                                        <p:cTn id="10" dur="1000"/>
                                        <p:tgtEl>
                                          <p:spTgt spid="367618"/>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27653"/>
                                        </p:tgtEl>
                                        <p:attrNameLst>
                                          <p:attrName>style.visibility</p:attrName>
                                        </p:attrNameLst>
                                      </p:cBhvr>
                                      <p:to>
                                        <p:strVal val="visible"/>
                                      </p:to>
                                    </p:set>
                                    <p:animEffect transition="in" filter="randombar(horizontal)">
                                      <p:cBhvr>
                                        <p:cTn id="15" dur="500"/>
                                        <p:tgtEl>
                                          <p:spTgt spid="27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61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51520" y="184375"/>
            <a:ext cx="8718140" cy="1368152"/>
          </a:xfrm>
          <a:solidFill>
            <a:schemeClr val="accent2">
              <a:lumMod val="40000"/>
              <a:lumOff val="60000"/>
            </a:schemeClr>
          </a:solidFill>
          <a:ln w="76200" cap="flat">
            <a:solidFill>
              <a:schemeClr val="accent2">
                <a:lumMod val="50000"/>
              </a:schemeClr>
            </a:solidFill>
            <a:miter lim="800000"/>
            <a:headEnd/>
            <a:tailEnd/>
          </a:ln>
        </p:spPr>
        <p:txBody>
          <a:bodyPr vert="horz" wrap="square" lIns="91440" tIns="45720" rIns="91440" bIns="45720" numCol="1" anchor="ctr" anchorCtr="0" compatLnSpc="1">
            <a:prstTxWarp prst="textNoShape">
              <a:avLst/>
            </a:prstTxWarp>
          </a:bodyPr>
          <a:lstStyle/>
          <a:p>
            <a:r>
              <a:rPr lang="es-ES" sz="4000" b="1" i="1" dirty="0">
                <a:solidFill>
                  <a:schemeClr val="accent2">
                    <a:lumMod val="75000"/>
                  </a:schemeClr>
                </a:solidFill>
                <a:effectLst>
                  <a:outerShdw blurRad="38100" dist="38100" dir="2700000" algn="tl">
                    <a:srgbClr val="000000"/>
                  </a:outerShdw>
                </a:effectLst>
                <a:latin typeface="Arial" charset="0"/>
              </a:rPr>
              <a:t>Arquitectura de Cloud - Computing</a:t>
            </a:r>
          </a:p>
        </p:txBody>
      </p:sp>
      <p:sp>
        <p:nvSpPr>
          <p:cNvPr id="6150" name="Rectangle 6">
            <a:hlinkClick r:id="rId2"/>
          </p:cNvPr>
          <p:cNvSpPr>
            <a:spLocks noChangeArrowheads="1"/>
          </p:cNvSpPr>
          <p:nvPr/>
        </p:nvSpPr>
        <p:spPr bwMode="auto">
          <a:xfrm>
            <a:off x="0" y="0"/>
            <a:ext cx="9144000" cy="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endParaRPr lang="es-E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166" y="2043468"/>
            <a:ext cx="7632848" cy="4317134"/>
          </a:xfrm>
          <a:prstGeom prst="rect">
            <a:avLst/>
          </a:prstGeom>
          <a:blipFill dpi="0" rotWithShape="0">
            <a:blip r:embed="rId4" cstate="print"/>
            <a:srcRect/>
            <a:tile tx="0" ty="0" sx="100000" sy="100000" flip="none" algn="tl"/>
          </a:blipFill>
          <a:ln w="76200" cap="flat">
            <a:solidFill>
              <a:schemeClr val="accent2">
                <a:lumMod val="50000"/>
              </a:schemeClr>
            </a:solidFill>
            <a:miter lim="800000"/>
            <a:headEnd/>
            <a:tailEnd/>
          </a:ln>
        </p:spPr>
      </p:pic>
    </p:spTree>
    <p:extLst>
      <p:ext uri="{BB962C8B-B14F-4D97-AF65-F5344CB8AC3E}">
        <p14:creationId xmlns:p14="http://schemas.microsoft.com/office/powerpoint/2010/main" val="4104943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wipe(down)">
                                      <p:cBhvr>
                                        <p:cTn id="12" dur="580">
                                          <p:stCondLst>
                                            <p:cond delay="0"/>
                                          </p:stCondLst>
                                        </p:cTn>
                                        <p:tgtEl>
                                          <p:spTgt spid="1026"/>
                                        </p:tgtEl>
                                      </p:cBhvr>
                                    </p:animEffect>
                                    <p:anim calcmode="lin" valueType="num">
                                      <p:cBhvr>
                                        <p:cTn id="13" dur="1822" tmFilter="0,0; 0.14,0.36; 0.43,0.73; 0.71,0.91; 1.0,1.0">
                                          <p:stCondLst>
                                            <p:cond delay="0"/>
                                          </p:stCondLst>
                                        </p:cTn>
                                        <p:tgtEl>
                                          <p:spTgt spid="1026"/>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1026"/>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1026"/>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1026"/>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1026"/>
                                        </p:tgtEl>
                                        <p:attrNameLst>
                                          <p:attrName>ppt_y</p:attrName>
                                        </p:attrNameLst>
                                      </p:cBhvr>
                                      <p:tavLst>
                                        <p:tav tm="0" fmla="#ppt_y-sin(pi*$)/81">
                                          <p:val>
                                            <p:fltVal val="0"/>
                                          </p:val>
                                        </p:tav>
                                        <p:tav tm="100000">
                                          <p:val>
                                            <p:fltVal val="1"/>
                                          </p:val>
                                        </p:tav>
                                      </p:tavLst>
                                    </p:anim>
                                    <p:animScale>
                                      <p:cBhvr>
                                        <p:cTn id="18" dur="26">
                                          <p:stCondLst>
                                            <p:cond delay="650"/>
                                          </p:stCondLst>
                                        </p:cTn>
                                        <p:tgtEl>
                                          <p:spTgt spid="1026"/>
                                        </p:tgtEl>
                                      </p:cBhvr>
                                      <p:to x="100000" y="60000"/>
                                    </p:animScale>
                                    <p:animScale>
                                      <p:cBhvr>
                                        <p:cTn id="19" dur="166" decel="50000">
                                          <p:stCondLst>
                                            <p:cond delay="676"/>
                                          </p:stCondLst>
                                        </p:cTn>
                                        <p:tgtEl>
                                          <p:spTgt spid="1026"/>
                                        </p:tgtEl>
                                      </p:cBhvr>
                                      <p:to x="100000" y="100000"/>
                                    </p:animScale>
                                    <p:animScale>
                                      <p:cBhvr>
                                        <p:cTn id="20" dur="26">
                                          <p:stCondLst>
                                            <p:cond delay="1312"/>
                                          </p:stCondLst>
                                        </p:cTn>
                                        <p:tgtEl>
                                          <p:spTgt spid="1026"/>
                                        </p:tgtEl>
                                      </p:cBhvr>
                                      <p:to x="100000" y="80000"/>
                                    </p:animScale>
                                    <p:animScale>
                                      <p:cBhvr>
                                        <p:cTn id="21" dur="166" decel="50000">
                                          <p:stCondLst>
                                            <p:cond delay="1338"/>
                                          </p:stCondLst>
                                        </p:cTn>
                                        <p:tgtEl>
                                          <p:spTgt spid="1026"/>
                                        </p:tgtEl>
                                      </p:cBhvr>
                                      <p:to x="100000" y="100000"/>
                                    </p:animScale>
                                    <p:animScale>
                                      <p:cBhvr>
                                        <p:cTn id="22" dur="26">
                                          <p:stCondLst>
                                            <p:cond delay="1642"/>
                                          </p:stCondLst>
                                        </p:cTn>
                                        <p:tgtEl>
                                          <p:spTgt spid="1026"/>
                                        </p:tgtEl>
                                      </p:cBhvr>
                                      <p:to x="100000" y="90000"/>
                                    </p:animScale>
                                    <p:animScale>
                                      <p:cBhvr>
                                        <p:cTn id="23" dur="166" decel="50000">
                                          <p:stCondLst>
                                            <p:cond delay="1668"/>
                                          </p:stCondLst>
                                        </p:cTn>
                                        <p:tgtEl>
                                          <p:spTgt spid="1026"/>
                                        </p:tgtEl>
                                      </p:cBhvr>
                                      <p:to x="100000" y="100000"/>
                                    </p:animScale>
                                    <p:animScale>
                                      <p:cBhvr>
                                        <p:cTn id="24" dur="26">
                                          <p:stCondLst>
                                            <p:cond delay="1808"/>
                                          </p:stCondLst>
                                        </p:cTn>
                                        <p:tgtEl>
                                          <p:spTgt spid="1026"/>
                                        </p:tgtEl>
                                      </p:cBhvr>
                                      <p:to x="100000" y="95000"/>
                                    </p:animScale>
                                    <p:animScale>
                                      <p:cBhvr>
                                        <p:cTn id="25" dur="166" decel="50000">
                                          <p:stCondLst>
                                            <p:cond delay="1834"/>
                                          </p:stCondLst>
                                        </p:cTn>
                                        <p:tgtEl>
                                          <p:spTgt spid="102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11880058-5520-4F4B-AF49-488B68B865EF}" type="datetime1">
              <a:rPr lang="es-ES"/>
              <a:pPr>
                <a:defRPr/>
              </a:pPr>
              <a:t>18/05/2022</a:t>
            </a:fld>
            <a:endParaRPr lang="en-US"/>
          </a:p>
        </p:txBody>
      </p:sp>
      <p:sp>
        <p:nvSpPr>
          <p:cNvPr id="6" name="5 Marcador de número de diapositiva"/>
          <p:cNvSpPr>
            <a:spLocks noGrp="1"/>
          </p:cNvSpPr>
          <p:nvPr>
            <p:ph type="sldNum" sz="quarter" idx="12"/>
          </p:nvPr>
        </p:nvSpPr>
        <p:spPr/>
        <p:txBody>
          <a:bodyPr/>
          <a:lstStyle/>
          <a:p>
            <a:pPr>
              <a:defRPr/>
            </a:pPr>
            <a:fld id="{6911E09D-6169-4ECF-9EBB-B94E9556953A}" type="slidenum">
              <a:rPr lang="en-US"/>
              <a:pPr>
                <a:defRPr/>
              </a:pPr>
              <a:t>40</a:t>
            </a:fld>
            <a:endParaRPr lang="en-US"/>
          </a:p>
        </p:txBody>
      </p:sp>
      <p:sp>
        <p:nvSpPr>
          <p:cNvPr id="368642" name="Rectangle 2" descr="Papel seda azul"/>
          <p:cNvSpPr>
            <a:spLocks noGrp="1" noChangeArrowheads="1"/>
          </p:cNvSpPr>
          <p:nvPr>
            <p:ph type="title"/>
          </p:nvPr>
        </p:nvSpPr>
        <p:spPr>
          <a:xfrm>
            <a:off x="179512" y="332656"/>
            <a:ext cx="8784976" cy="1371600"/>
          </a:xfrm>
          <a:solidFill>
            <a:schemeClr val="accent2">
              <a:lumMod val="20000"/>
              <a:lumOff val="80000"/>
            </a:schemeClr>
          </a:solidFill>
          <a:ln w="76200" cap="flat">
            <a:solidFill>
              <a:srgbClr val="0000FF"/>
            </a:solidFill>
            <a:miter lim="800000"/>
            <a:headEnd/>
            <a:tailEnd/>
          </a:ln>
        </p:spPr>
        <p:txBody>
          <a:bodyPr vert="horz" wrap="square" lIns="91440" tIns="45720" rIns="91440" bIns="45720" numCol="1" anchor="ctr" anchorCtr="0" compatLnSpc="1">
            <a:prstTxWarp prst="textNoShape">
              <a:avLst/>
            </a:prstTxWarp>
          </a:bodyPr>
          <a:lstStyle/>
          <a:p>
            <a:r>
              <a:rPr lang="es-ES_tradnl" sz="2800" b="1" i="1">
                <a:solidFill>
                  <a:schemeClr val="accent2">
                    <a:lumMod val="50000"/>
                  </a:schemeClr>
                </a:solidFill>
                <a:effectLst>
                  <a:outerShdw blurRad="38100" dist="38100" dir="2700000" algn="tl">
                    <a:srgbClr val="000000"/>
                  </a:outerShdw>
                </a:effectLst>
                <a:latin typeface="Arial" charset="0"/>
              </a:rPr>
              <a:t>Servicios de Internet</a:t>
            </a:r>
            <a:br>
              <a:rPr lang="es-ES_tradnl" sz="2800" b="1" i="1">
                <a:solidFill>
                  <a:schemeClr val="accent2">
                    <a:lumMod val="50000"/>
                  </a:schemeClr>
                </a:solidFill>
                <a:effectLst>
                  <a:outerShdw blurRad="38100" dist="38100" dir="2700000" algn="tl">
                    <a:srgbClr val="000000"/>
                  </a:outerShdw>
                </a:effectLst>
                <a:latin typeface="Arial" charset="0"/>
              </a:rPr>
            </a:br>
            <a:r>
              <a:rPr lang="es-ES_tradnl" sz="2800" b="1" i="1">
                <a:solidFill>
                  <a:schemeClr val="accent2">
                    <a:lumMod val="50000"/>
                  </a:schemeClr>
                </a:solidFill>
                <a:effectLst>
                  <a:outerShdw blurRad="38100" dist="38100" dir="2700000" algn="tl">
                    <a:srgbClr val="000000"/>
                  </a:outerShdw>
                </a:effectLst>
                <a:latin typeface="Arial" charset="0"/>
              </a:rPr>
              <a:t>TFTP :Protocolo de Trivial de Transferencia de Archivos</a:t>
            </a:r>
          </a:p>
        </p:txBody>
      </p:sp>
      <p:sp>
        <p:nvSpPr>
          <p:cNvPr id="368643" name="Rectangle 3" descr="Papel bouquet"/>
          <p:cNvSpPr>
            <a:spLocks noGrp="1" noChangeArrowheads="1"/>
          </p:cNvSpPr>
          <p:nvPr>
            <p:ph type="body" idx="1"/>
          </p:nvPr>
        </p:nvSpPr>
        <p:spPr>
          <a:xfrm>
            <a:off x="179512" y="1981200"/>
            <a:ext cx="8784976" cy="4114800"/>
          </a:xfrm>
          <a:solidFill>
            <a:schemeClr val="accent2">
              <a:lumMod val="20000"/>
              <a:lumOff val="80000"/>
            </a:schemeClr>
          </a:solidFill>
          <a:ln w="76200" cap="flat">
            <a:solidFill>
              <a:srgbClr val="000080"/>
            </a:solidFill>
            <a:miter lim="800000"/>
            <a:headEnd/>
            <a:tailEnd/>
          </a:ln>
        </p:spPr>
        <p:txBody>
          <a:bodyPr vert="horz" wrap="square" lIns="91440" tIns="45720" rIns="91440" bIns="45720" numCol="1" anchor="t" anchorCtr="0" compatLnSpc="1">
            <a:prstTxWarp prst="textNoShape">
              <a:avLst/>
            </a:prstTxWarp>
          </a:bodyPr>
          <a:lstStyle/>
          <a:p>
            <a:r>
              <a:rPr lang="es-ES_tradnl" sz="2800" i="1" dirty="0">
                <a:solidFill>
                  <a:srgbClr val="000099"/>
                </a:solidFill>
                <a:effectLst>
                  <a:outerShdw blurRad="38100" dist="38100" dir="2700000" algn="tl">
                    <a:srgbClr val="000000"/>
                  </a:outerShdw>
                </a:effectLst>
                <a:latin typeface="Arial" charset="0"/>
              </a:rPr>
              <a:t>Diseñado para realizar transporte de archivos en forma sencilla  </a:t>
            </a:r>
            <a:r>
              <a:rPr lang="es-ES_tradnl" sz="2800" i="1" dirty="0">
                <a:solidFill>
                  <a:srgbClr val="000099"/>
                </a:solidFill>
                <a:effectLst>
                  <a:outerShdw blurRad="38100" dist="38100" dir="2700000" algn="tl">
                    <a:srgbClr val="000000"/>
                  </a:outerShdw>
                </a:effectLst>
                <a:latin typeface="Arial" charset="0"/>
                <a:sym typeface="Wingdings 3" panose="05040102010807070707" pitchFamily="18" charset="2"/>
              </a:rPr>
              <a:t> </a:t>
            </a:r>
            <a:r>
              <a:rPr lang="es-ES" sz="2800" i="1" dirty="0">
                <a:solidFill>
                  <a:srgbClr val="000099"/>
                </a:solidFill>
                <a:effectLst>
                  <a:outerShdw blurRad="38100" dist="38100" dir="2700000" algn="tl">
                    <a:srgbClr val="000000"/>
                  </a:outerShdw>
                </a:effectLst>
                <a:latin typeface="Arial" charset="0"/>
                <a:sym typeface="Wingdings 3" panose="05040102010807070707" pitchFamily="18" charset="2"/>
              </a:rPr>
              <a:t>V</a:t>
            </a:r>
            <a:r>
              <a:rPr lang="es-ES" sz="2800" i="1" dirty="0">
                <a:solidFill>
                  <a:srgbClr val="000099"/>
                </a:solidFill>
                <a:effectLst>
                  <a:outerShdw blurRad="38100" dist="38100" dir="2700000" algn="tl">
                    <a:srgbClr val="000000"/>
                  </a:outerShdw>
                </a:effectLst>
                <a:latin typeface="Arial" charset="0"/>
              </a:rPr>
              <a:t>ariante del protocolo FTP</a:t>
            </a:r>
            <a:r>
              <a:rPr lang="es-ES_tradnl" sz="2800" i="1" dirty="0">
                <a:solidFill>
                  <a:srgbClr val="000099"/>
                </a:solidFill>
                <a:effectLst>
                  <a:outerShdw blurRad="38100" dist="38100" dir="2700000" algn="tl">
                    <a:srgbClr val="000000"/>
                  </a:outerShdw>
                </a:effectLst>
                <a:latin typeface="Arial" charset="0"/>
              </a:rPr>
              <a:t>. </a:t>
            </a:r>
          </a:p>
          <a:p>
            <a:r>
              <a:rPr lang="es-ES" sz="2800" i="1" dirty="0">
                <a:solidFill>
                  <a:srgbClr val="000099"/>
                </a:solidFill>
                <a:effectLst>
                  <a:outerShdw blurRad="38100" dist="38100" dir="2700000" algn="tl">
                    <a:srgbClr val="000000"/>
                  </a:outerShdw>
                </a:effectLst>
                <a:latin typeface="Arial" charset="0"/>
              </a:rPr>
              <a:t>Prescinde de la conexión de control</a:t>
            </a:r>
            <a:r>
              <a:rPr lang="es-ES_tradnl" sz="2800" i="1" dirty="0">
                <a:solidFill>
                  <a:srgbClr val="000099"/>
                </a:solidFill>
                <a:effectLst>
                  <a:outerShdw blurRad="38100" dist="38100" dir="2700000" algn="tl">
                    <a:srgbClr val="000000"/>
                  </a:outerShdw>
                </a:effectLst>
                <a:latin typeface="Arial" charset="0"/>
              </a:rPr>
              <a:t>. </a:t>
            </a:r>
          </a:p>
          <a:p>
            <a:r>
              <a:rPr lang="es-ES_tradnl" sz="2800" i="1" dirty="0">
                <a:solidFill>
                  <a:srgbClr val="000099"/>
                </a:solidFill>
                <a:effectLst>
                  <a:outerShdw blurRad="38100" dist="38100" dir="2700000" algn="tl">
                    <a:srgbClr val="000000"/>
                  </a:outerShdw>
                </a:effectLst>
                <a:latin typeface="Arial" charset="0"/>
              </a:rPr>
              <a:t>Sin autenticaciones de seguridad.</a:t>
            </a:r>
          </a:p>
          <a:p>
            <a:r>
              <a:rPr lang="es-ES_tradnl" sz="2800" i="1" dirty="0">
                <a:solidFill>
                  <a:srgbClr val="000099"/>
                </a:solidFill>
                <a:effectLst>
                  <a:outerShdw blurRad="38100" dist="38100" dir="2700000" algn="tl">
                    <a:srgbClr val="000000"/>
                  </a:outerShdw>
                </a:effectLst>
                <a:latin typeface="Arial" charset="0"/>
              </a:rPr>
              <a:t>Se utiliza para anular la carga de trabajo de FTP. Es muy eficiente.</a:t>
            </a:r>
          </a:p>
          <a:p>
            <a:r>
              <a:rPr lang="es-ES_tradnl" sz="2800" i="1" dirty="0">
                <a:solidFill>
                  <a:srgbClr val="000099"/>
                </a:solidFill>
                <a:effectLst>
                  <a:outerShdw blurRad="38100" dist="38100" dir="2700000" algn="tl">
                    <a:srgbClr val="000000"/>
                  </a:outerShdw>
                </a:effectLst>
                <a:latin typeface="Arial" charset="0"/>
              </a:rPr>
              <a:t>Es usado normalmente dentro de una LAN.</a:t>
            </a:r>
          </a:p>
          <a:p>
            <a:r>
              <a:rPr lang="es-ES_tradnl" sz="2800" i="1" dirty="0">
                <a:solidFill>
                  <a:srgbClr val="000099"/>
                </a:solidFill>
                <a:effectLst>
                  <a:outerShdw blurRad="38100" dist="38100" dir="2700000" algn="tl">
                    <a:srgbClr val="000000"/>
                  </a:outerShdw>
                </a:effectLst>
                <a:latin typeface="Arial" charset="0"/>
              </a:rPr>
              <a:t>Es arriesgado su Uso en WAN. </a:t>
            </a:r>
          </a:p>
        </p:txBody>
      </p:sp>
    </p:spTree>
    <p:extLst>
      <p:ext uri="{BB962C8B-B14F-4D97-AF65-F5344CB8AC3E}">
        <p14:creationId xmlns:p14="http://schemas.microsoft.com/office/powerpoint/2010/main" val="4274646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Marcador de fecha"/>
          <p:cNvSpPr>
            <a:spLocks noGrp="1"/>
          </p:cNvSpPr>
          <p:nvPr>
            <p:ph type="dt" sz="quarter" idx="10"/>
          </p:nvPr>
        </p:nvSpPr>
        <p:spPr/>
        <p:txBody>
          <a:bodyPr/>
          <a:lstStyle/>
          <a:p>
            <a:pPr>
              <a:defRPr/>
            </a:pPr>
            <a:fld id="{8E9C8EE7-79A8-4511-A92C-10CF1587608D}" type="datetime1">
              <a:rPr lang="es-ES"/>
              <a:pPr>
                <a:defRPr/>
              </a:pPr>
              <a:t>18/05/2022</a:t>
            </a:fld>
            <a:endParaRPr lang="en-US"/>
          </a:p>
        </p:txBody>
      </p:sp>
      <p:sp>
        <p:nvSpPr>
          <p:cNvPr id="7" name="5 Marcador de número de diapositiva"/>
          <p:cNvSpPr>
            <a:spLocks noGrp="1"/>
          </p:cNvSpPr>
          <p:nvPr>
            <p:ph type="sldNum" sz="quarter" idx="12"/>
          </p:nvPr>
        </p:nvSpPr>
        <p:spPr/>
        <p:txBody>
          <a:bodyPr/>
          <a:lstStyle/>
          <a:p>
            <a:pPr>
              <a:defRPr/>
            </a:pPr>
            <a:fld id="{A16511A3-C50A-438B-93E7-69CFD91B6252}" type="slidenum">
              <a:rPr lang="en-US"/>
              <a:pPr>
                <a:defRPr/>
              </a:pPr>
              <a:t>41</a:t>
            </a:fld>
            <a:endParaRPr lang="en-US"/>
          </a:p>
        </p:txBody>
      </p:sp>
      <p:sp>
        <p:nvSpPr>
          <p:cNvPr id="366594" name="Rectangle 2" descr="Papel seda azul"/>
          <p:cNvSpPr>
            <a:spLocks noGrp="1" noChangeArrowheads="1"/>
          </p:cNvSpPr>
          <p:nvPr>
            <p:ph type="title"/>
          </p:nvPr>
        </p:nvSpPr>
        <p:spPr>
          <a:xfrm>
            <a:off x="179512" y="260648"/>
            <a:ext cx="8784976" cy="1415752"/>
          </a:xfrm>
          <a:solidFill>
            <a:schemeClr val="accent2">
              <a:lumMod val="20000"/>
              <a:lumOff val="80000"/>
            </a:schemeClr>
          </a:solidFill>
          <a:ln w="76200" cap="flat">
            <a:solidFill>
              <a:srgbClr val="0000FF"/>
            </a:solidFill>
            <a:miter lim="800000"/>
            <a:headEnd/>
            <a:tailEnd/>
          </a:ln>
        </p:spPr>
        <p:txBody>
          <a:bodyPr vert="horz" wrap="square" lIns="91440" tIns="45720" rIns="91440" bIns="45720" numCol="1" anchor="ctr" anchorCtr="0" compatLnSpc="1">
            <a:prstTxWarp prst="textNoShape">
              <a:avLst/>
            </a:prstTxWarp>
          </a:bodyPr>
          <a:lstStyle/>
          <a:p>
            <a:r>
              <a:rPr lang="es-ES_tradnl" sz="2800" b="1" i="1" dirty="0">
                <a:solidFill>
                  <a:schemeClr val="accent2">
                    <a:lumMod val="50000"/>
                  </a:schemeClr>
                </a:solidFill>
                <a:effectLst>
                  <a:outerShdw blurRad="38100" dist="38100" dir="2700000" algn="tl">
                    <a:srgbClr val="000000"/>
                  </a:outerShdw>
                </a:effectLst>
                <a:latin typeface="Arial" charset="0"/>
              </a:rPr>
              <a:t>Servicios de Internet</a:t>
            </a:r>
            <a:br>
              <a:rPr lang="es-ES_tradnl" sz="2800" b="1" i="1" dirty="0">
                <a:solidFill>
                  <a:schemeClr val="accent2">
                    <a:lumMod val="50000"/>
                  </a:schemeClr>
                </a:solidFill>
                <a:effectLst>
                  <a:outerShdw blurRad="38100" dist="38100" dir="2700000" algn="tl">
                    <a:srgbClr val="000000"/>
                  </a:outerShdw>
                </a:effectLst>
                <a:latin typeface="Arial" charset="0"/>
              </a:rPr>
            </a:br>
            <a:r>
              <a:rPr lang="es-ES_tradnl" sz="2800" b="1" i="1" dirty="0">
                <a:solidFill>
                  <a:schemeClr val="accent2">
                    <a:lumMod val="50000"/>
                  </a:schemeClr>
                </a:solidFill>
                <a:effectLst>
                  <a:outerShdw blurRad="38100" dist="38100" dir="2700000" algn="tl">
                    <a:srgbClr val="000000"/>
                  </a:outerShdw>
                </a:effectLst>
                <a:latin typeface="Arial" charset="0"/>
              </a:rPr>
              <a:t>SFTP :</a:t>
            </a:r>
            <a:r>
              <a:rPr lang="es-ES_tradnl" sz="2400" b="1" i="1" dirty="0">
                <a:solidFill>
                  <a:schemeClr val="accent2">
                    <a:lumMod val="50000"/>
                  </a:schemeClr>
                </a:solidFill>
                <a:effectLst>
                  <a:outerShdw blurRad="38100" dist="38100" dir="2700000" algn="tl">
                    <a:srgbClr val="000000"/>
                  </a:outerShdw>
                </a:effectLst>
                <a:latin typeface="Arial" charset="0"/>
              </a:rPr>
              <a:t>Protocolo de Transferencia de Archivos Seguro </a:t>
            </a:r>
            <a:br>
              <a:rPr lang="es-ES_tradnl" sz="2400" b="1" i="1" dirty="0">
                <a:solidFill>
                  <a:schemeClr val="accent2">
                    <a:lumMod val="50000"/>
                  </a:schemeClr>
                </a:solidFill>
                <a:effectLst>
                  <a:outerShdw blurRad="38100" dist="38100" dir="2700000" algn="tl">
                    <a:srgbClr val="000000"/>
                  </a:outerShdw>
                </a:effectLst>
                <a:latin typeface="Arial" charset="0"/>
              </a:rPr>
            </a:br>
            <a:r>
              <a:rPr lang="es-ES_tradnl" sz="2400" b="1" i="1" dirty="0">
                <a:solidFill>
                  <a:schemeClr val="accent2">
                    <a:lumMod val="50000"/>
                  </a:schemeClr>
                </a:solidFill>
                <a:effectLst>
                  <a:outerShdw blurRad="38100" dist="38100" dir="2700000" algn="tl">
                    <a:srgbClr val="000000"/>
                  </a:outerShdw>
                </a:effectLst>
                <a:latin typeface="Arial" charset="0"/>
              </a:rPr>
              <a:t>FTPS : </a:t>
            </a:r>
            <a:r>
              <a:rPr lang="pt-BR" sz="2400" b="1" i="1" dirty="0">
                <a:solidFill>
                  <a:schemeClr val="accent2">
                    <a:lumMod val="50000"/>
                  </a:schemeClr>
                </a:solidFill>
                <a:effectLst>
                  <a:outerShdw blurRad="38100" dist="38100" dir="2700000" algn="tl">
                    <a:srgbClr val="000000"/>
                  </a:outerShdw>
                </a:effectLst>
                <a:latin typeface="Arial" charset="0"/>
              </a:rPr>
              <a:t>Protocolo Seguro de Transferencia de </a:t>
            </a:r>
            <a:r>
              <a:rPr lang="pt-BR" sz="2400" b="1" i="1" dirty="0" err="1">
                <a:solidFill>
                  <a:schemeClr val="accent2">
                    <a:lumMod val="50000"/>
                  </a:schemeClr>
                </a:solidFill>
                <a:effectLst>
                  <a:outerShdw blurRad="38100" dist="38100" dir="2700000" algn="tl">
                    <a:srgbClr val="000000"/>
                  </a:outerShdw>
                </a:effectLst>
                <a:latin typeface="Arial" charset="0"/>
              </a:rPr>
              <a:t>Archivos</a:t>
            </a:r>
            <a:endParaRPr lang="es-ES_tradnl" sz="2400" b="1" i="1" dirty="0">
              <a:solidFill>
                <a:schemeClr val="accent2">
                  <a:lumMod val="50000"/>
                </a:schemeClr>
              </a:solidFill>
              <a:effectLst>
                <a:outerShdw blurRad="38100" dist="38100" dir="2700000" algn="tl">
                  <a:srgbClr val="000000"/>
                </a:outerShdw>
              </a:effectLst>
              <a:latin typeface="Arial" charset="0"/>
            </a:endParaRPr>
          </a:p>
        </p:txBody>
      </p:sp>
      <p:sp>
        <p:nvSpPr>
          <p:cNvPr id="366595" name="Rectangle 3" descr="Papel bouquet"/>
          <p:cNvSpPr>
            <a:spLocks noGrp="1" noChangeArrowheads="1"/>
          </p:cNvSpPr>
          <p:nvPr>
            <p:ph type="body" idx="1"/>
          </p:nvPr>
        </p:nvSpPr>
        <p:spPr>
          <a:xfrm>
            <a:off x="179512" y="2111298"/>
            <a:ext cx="8964488" cy="4800600"/>
          </a:xfrm>
          <a:solidFill>
            <a:schemeClr val="accent2">
              <a:lumMod val="20000"/>
              <a:lumOff val="80000"/>
            </a:schemeClr>
          </a:solidFill>
          <a:ln w="76200" cap="flat">
            <a:solidFill>
              <a:srgbClr val="000080"/>
            </a:solidFill>
          </a:ln>
        </p:spPr>
        <p:txBody>
          <a:bodyPr/>
          <a:lstStyle/>
          <a:p>
            <a:pPr>
              <a:defRPr/>
            </a:pPr>
            <a:r>
              <a:rPr lang="es-ES_tradnl" sz="2400" b="1" i="1" dirty="0">
                <a:solidFill>
                  <a:schemeClr val="accent2">
                    <a:lumMod val="50000"/>
                  </a:schemeClr>
                </a:solidFill>
                <a:effectLst>
                  <a:outerShdw blurRad="38100" dist="38100" dir="2700000" algn="tl">
                    <a:srgbClr val="000000"/>
                  </a:outerShdw>
                </a:effectLst>
                <a:latin typeface="Arial" charset="0"/>
              </a:rPr>
              <a:t>Protocolo de Transferencia de Archivos Seguro para conexiones remotas.</a:t>
            </a:r>
          </a:p>
          <a:p>
            <a:pPr>
              <a:defRPr/>
            </a:pPr>
            <a:r>
              <a:rPr lang="es-ES_tradnl" sz="2400" b="1" i="1" dirty="0">
                <a:solidFill>
                  <a:schemeClr val="accent2">
                    <a:lumMod val="50000"/>
                  </a:schemeClr>
                </a:solidFill>
                <a:effectLst>
                  <a:outerShdw blurRad="38100" dist="38100" dir="2700000" algn="tl">
                    <a:srgbClr val="000000"/>
                  </a:outerShdw>
                </a:effectLst>
                <a:latin typeface="Arial" charset="0"/>
              </a:rPr>
              <a:t>Puede utilizar para la encripción de datos en el transporte:   </a:t>
            </a:r>
          </a:p>
          <a:p>
            <a:pPr marL="714375" lvl="1" indent="-257175">
              <a:defRPr/>
            </a:pPr>
            <a:r>
              <a:rPr lang="es-ES_tradnl" sz="2000" b="1" i="1" dirty="0">
                <a:solidFill>
                  <a:schemeClr val="accent2">
                    <a:lumMod val="50000"/>
                  </a:schemeClr>
                </a:solidFill>
                <a:effectLst>
                  <a:outerShdw blurRad="38100" dist="38100" dir="2700000" algn="tl">
                    <a:srgbClr val="000000"/>
                  </a:outerShdw>
                </a:effectLst>
                <a:latin typeface="Arial" charset="0"/>
              </a:rPr>
              <a:t>SSH en el Puerto 22 </a:t>
            </a:r>
            <a:r>
              <a:rPr lang="es-ES" sz="2000" i="1" dirty="0">
                <a:solidFill>
                  <a:srgbClr val="000099"/>
                </a:solidFill>
                <a:effectLst>
                  <a:outerShdw blurRad="38100" dist="38100" dir="2700000" algn="tl">
                    <a:srgbClr val="000000"/>
                  </a:outerShdw>
                </a:effectLst>
                <a:latin typeface="Arial" charset="0"/>
                <a:sym typeface="Wingdings 3" panose="05040102010807070707" pitchFamily="18" charset="2"/>
              </a:rPr>
              <a:t>  </a:t>
            </a:r>
            <a:r>
              <a:rPr lang="es-ES_tradnl" sz="2000" b="1" i="1" dirty="0">
                <a:solidFill>
                  <a:schemeClr val="accent2">
                    <a:lumMod val="50000"/>
                  </a:schemeClr>
                </a:solidFill>
                <a:effectLst>
                  <a:outerShdw blurRad="38100" dist="38100" dir="2700000" algn="tl">
                    <a:srgbClr val="000000"/>
                  </a:outerShdw>
                </a:effectLst>
                <a:latin typeface="Arial" charset="0"/>
              </a:rPr>
              <a:t>SFTP </a:t>
            </a:r>
          </a:p>
          <a:p>
            <a:pPr marL="714375" lvl="1" indent="-257175">
              <a:defRPr/>
            </a:pPr>
            <a:r>
              <a:rPr lang="es-ES_tradnl" sz="2000" b="1" i="1" dirty="0">
                <a:solidFill>
                  <a:schemeClr val="accent2">
                    <a:lumMod val="50000"/>
                  </a:schemeClr>
                </a:solidFill>
                <a:effectLst>
                  <a:outerShdw blurRad="38100" dist="38100" dir="2700000" algn="tl">
                    <a:srgbClr val="000000"/>
                  </a:outerShdw>
                </a:effectLst>
                <a:latin typeface="Arial" charset="0"/>
              </a:rPr>
              <a:t>SSL /TLS Puerto 990 </a:t>
            </a:r>
            <a:r>
              <a:rPr lang="es-ES" sz="2000" i="1" dirty="0">
                <a:solidFill>
                  <a:srgbClr val="000099"/>
                </a:solidFill>
                <a:effectLst>
                  <a:outerShdw blurRad="38100" dist="38100" dir="2700000" algn="tl">
                    <a:srgbClr val="000000"/>
                  </a:outerShdw>
                </a:effectLst>
                <a:latin typeface="Arial" charset="0"/>
                <a:sym typeface="Wingdings 3" panose="05040102010807070707" pitchFamily="18" charset="2"/>
              </a:rPr>
              <a:t> </a:t>
            </a:r>
            <a:r>
              <a:rPr lang="es-ES" sz="2000" b="1" i="1" dirty="0">
                <a:solidFill>
                  <a:schemeClr val="accent2">
                    <a:lumMod val="50000"/>
                  </a:schemeClr>
                </a:solidFill>
                <a:effectLst>
                  <a:outerShdw blurRad="38100" dist="38100" dir="2700000" algn="tl">
                    <a:srgbClr val="000000"/>
                  </a:outerShdw>
                </a:effectLst>
                <a:latin typeface="Arial" charset="0"/>
              </a:rPr>
              <a:t>FTPS</a:t>
            </a:r>
          </a:p>
          <a:p>
            <a:pPr marL="314325" indent="-257175">
              <a:defRPr/>
            </a:pPr>
            <a:r>
              <a:rPr lang="es-ES" sz="2400" b="1" i="1" dirty="0">
                <a:solidFill>
                  <a:schemeClr val="accent2">
                    <a:lumMod val="50000"/>
                  </a:schemeClr>
                </a:solidFill>
                <a:effectLst>
                  <a:outerShdw blurRad="38100" dist="38100" dir="2700000" algn="tl">
                    <a:srgbClr val="000000"/>
                  </a:outerShdw>
                </a:effectLst>
                <a:latin typeface="Arial" charset="0"/>
              </a:rPr>
              <a:t>Servicios que sincronizan Usuarios habilitados en AD/LDAP.</a:t>
            </a:r>
          </a:p>
          <a:p>
            <a:pPr marL="314325" indent="-257175">
              <a:defRPr/>
            </a:pPr>
            <a:r>
              <a:rPr lang="es-ES" sz="2400" b="1" i="1" dirty="0">
                <a:solidFill>
                  <a:schemeClr val="accent2">
                    <a:lumMod val="50000"/>
                  </a:schemeClr>
                </a:solidFill>
                <a:effectLst>
                  <a:outerShdw blurRad="38100" dist="38100" dir="2700000" algn="tl">
                    <a:srgbClr val="000000"/>
                  </a:outerShdw>
                </a:effectLst>
                <a:latin typeface="Arial" charset="0"/>
              </a:rPr>
              <a:t>Puede Trabajar con:</a:t>
            </a:r>
          </a:p>
          <a:p>
            <a:pPr marL="714375" lvl="1" indent="-257175">
              <a:defRPr/>
            </a:pPr>
            <a:r>
              <a:rPr lang="es-ES" sz="2000" b="1" i="1" dirty="0">
                <a:solidFill>
                  <a:schemeClr val="accent2">
                    <a:lumMod val="50000"/>
                  </a:schemeClr>
                </a:solidFill>
                <a:effectLst>
                  <a:outerShdw blurRad="38100" dist="38100" dir="2700000" algn="tl">
                    <a:srgbClr val="000000"/>
                  </a:outerShdw>
                </a:effectLst>
                <a:latin typeface="Arial" charset="0"/>
              </a:rPr>
              <a:t>Certificados SSL /X509</a:t>
            </a:r>
          </a:p>
          <a:p>
            <a:pPr marL="714375" lvl="1" indent="-257175">
              <a:defRPr/>
            </a:pPr>
            <a:r>
              <a:rPr lang="es-ES" sz="2000" b="1" i="1" dirty="0">
                <a:solidFill>
                  <a:schemeClr val="accent2">
                    <a:lumMod val="50000"/>
                  </a:schemeClr>
                </a:solidFill>
                <a:effectLst>
                  <a:outerShdw blurRad="38100" dist="38100" dir="2700000" algn="tl">
                    <a:srgbClr val="000000"/>
                  </a:outerShdw>
                </a:effectLst>
                <a:latin typeface="Arial" charset="0"/>
              </a:rPr>
              <a:t>Claves Publicas/Privadas SSH</a:t>
            </a:r>
          </a:p>
          <a:p>
            <a:pPr marL="714375" lvl="1" indent="-257175">
              <a:defRPr/>
            </a:pPr>
            <a:endParaRPr lang="es-ES_tradnl" sz="2000" i="1" dirty="0">
              <a:solidFill>
                <a:srgbClr val="000099"/>
              </a:solidFill>
              <a:effectLst>
                <a:outerShdw blurRad="38100" dist="38100" dir="2700000" algn="tl">
                  <a:srgbClr val="000000"/>
                </a:outerShdw>
              </a:effectLst>
              <a:latin typeface="Arial" charset="0"/>
            </a:endParaRPr>
          </a:p>
        </p:txBody>
      </p:sp>
    </p:spTree>
    <p:extLst>
      <p:ext uri="{BB962C8B-B14F-4D97-AF65-F5344CB8AC3E}">
        <p14:creationId xmlns:p14="http://schemas.microsoft.com/office/powerpoint/2010/main" val="2883709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66594"/>
                                        </p:tgtEl>
                                        <p:attrNameLst>
                                          <p:attrName>style.visibility</p:attrName>
                                        </p:attrNameLst>
                                      </p:cBhvr>
                                      <p:to>
                                        <p:strVal val="visible"/>
                                      </p:to>
                                    </p:set>
                                    <p:anim calcmode="lin" valueType="num">
                                      <p:cBhvr>
                                        <p:cTn id="7" dur="1000" fill="hold"/>
                                        <p:tgtEl>
                                          <p:spTgt spid="366594"/>
                                        </p:tgtEl>
                                        <p:attrNameLst>
                                          <p:attrName>ppt_w</p:attrName>
                                        </p:attrNameLst>
                                      </p:cBhvr>
                                      <p:tavLst>
                                        <p:tav tm="0">
                                          <p:val>
                                            <p:fltVal val="0"/>
                                          </p:val>
                                        </p:tav>
                                        <p:tav tm="100000">
                                          <p:val>
                                            <p:strVal val="#ppt_w"/>
                                          </p:val>
                                        </p:tav>
                                      </p:tavLst>
                                    </p:anim>
                                    <p:anim calcmode="lin" valueType="num">
                                      <p:cBhvr>
                                        <p:cTn id="8" dur="1000" fill="hold"/>
                                        <p:tgtEl>
                                          <p:spTgt spid="366594"/>
                                        </p:tgtEl>
                                        <p:attrNameLst>
                                          <p:attrName>ppt_h</p:attrName>
                                        </p:attrNameLst>
                                      </p:cBhvr>
                                      <p:tavLst>
                                        <p:tav tm="0">
                                          <p:val>
                                            <p:fltVal val="0"/>
                                          </p:val>
                                        </p:tav>
                                        <p:tav tm="100000">
                                          <p:val>
                                            <p:strVal val="#ppt_h"/>
                                          </p:val>
                                        </p:tav>
                                      </p:tavLst>
                                    </p:anim>
                                    <p:anim calcmode="lin" valueType="num">
                                      <p:cBhvr>
                                        <p:cTn id="9" dur="1000" fill="hold"/>
                                        <p:tgtEl>
                                          <p:spTgt spid="366594"/>
                                        </p:tgtEl>
                                        <p:attrNameLst>
                                          <p:attrName>style.rotation</p:attrName>
                                        </p:attrNameLst>
                                      </p:cBhvr>
                                      <p:tavLst>
                                        <p:tav tm="0">
                                          <p:val>
                                            <p:fltVal val="90"/>
                                          </p:val>
                                        </p:tav>
                                        <p:tav tm="100000">
                                          <p:val>
                                            <p:fltVal val="0"/>
                                          </p:val>
                                        </p:tav>
                                      </p:tavLst>
                                    </p:anim>
                                    <p:animEffect transition="in" filter="fade">
                                      <p:cBhvr>
                                        <p:cTn id="10" dur="1000"/>
                                        <p:tgtEl>
                                          <p:spTgt spid="36659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366595">
                                            <p:bg/>
                                          </p:spTgt>
                                        </p:tgtEl>
                                        <p:attrNameLst>
                                          <p:attrName>style.visibility</p:attrName>
                                        </p:attrNameLst>
                                      </p:cBhvr>
                                      <p:to>
                                        <p:strVal val="visible"/>
                                      </p:to>
                                    </p:set>
                                    <p:anim calcmode="lin" valueType="num">
                                      <p:cBhvr>
                                        <p:cTn id="15" dur="1000" fill="hold"/>
                                        <p:tgtEl>
                                          <p:spTgt spid="366595">
                                            <p:bg/>
                                          </p:spTgt>
                                        </p:tgtEl>
                                        <p:attrNameLst>
                                          <p:attrName>ppt_w</p:attrName>
                                        </p:attrNameLst>
                                      </p:cBhvr>
                                      <p:tavLst>
                                        <p:tav tm="0">
                                          <p:val>
                                            <p:fltVal val="0"/>
                                          </p:val>
                                        </p:tav>
                                        <p:tav tm="100000">
                                          <p:val>
                                            <p:strVal val="#ppt_w"/>
                                          </p:val>
                                        </p:tav>
                                      </p:tavLst>
                                    </p:anim>
                                    <p:anim calcmode="lin" valueType="num">
                                      <p:cBhvr>
                                        <p:cTn id="16" dur="1000" fill="hold"/>
                                        <p:tgtEl>
                                          <p:spTgt spid="366595">
                                            <p:bg/>
                                          </p:spTgt>
                                        </p:tgtEl>
                                        <p:attrNameLst>
                                          <p:attrName>ppt_h</p:attrName>
                                        </p:attrNameLst>
                                      </p:cBhvr>
                                      <p:tavLst>
                                        <p:tav tm="0">
                                          <p:val>
                                            <p:fltVal val="0"/>
                                          </p:val>
                                        </p:tav>
                                        <p:tav tm="100000">
                                          <p:val>
                                            <p:strVal val="#ppt_h"/>
                                          </p:val>
                                        </p:tav>
                                      </p:tavLst>
                                    </p:anim>
                                    <p:anim calcmode="lin" valueType="num">
                                      <p:cBhvr>
                                        <p:cTn id="17" dur="1000" fill="hold"/>
                                        <p:tgtEl>
                                          <p:spTgt spid="366595">
                                            <p:bg/>
                                          </p:spTgt>
                                        </p:tgtEl>
                                        <p:attrNameLst>
                                          <p:attrName>style.rotation</p:attrName>
                                        </p:attrNameLst>
                                      </p:cBhvr>
                                      <p:tavLst>
                                        <p:tav tm="0">
                                          <p:val>
                                            <p:fltVal val="90"/>
                                          </p:val>
                                        </p:tav>
                                        <p:tav tm="100000">
                                          <p:val>
                                            <p:fltVal val="0"/>
                                          </p:val>
                                        </p:tav>
                                      </p:tavLst>
                                    </p:anim>
                                    <p:animEffect transition="in" filter="fade">
                                      <p:cBhvr>
                                        <p:cTn id="18" dur="1000"/>
                                        <p:tgtEl>
                                          <p:spTgt spid="366595">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366595">
                                            <p:txEl>
                                              <p:pRg st="0" end="0"/>
                                            </p:txEl>
                                          </p:spTgt>
                                        </p:tgtEl>
                                        <p:attrNameLst>
                                          <p:attrName>style.visibility</p:attrName>
                                        </p:attrNameLst>
                                      </p:cBhvr>
                                      <p:to>
                                        <p:strVal val="visible"/>
                                      </p:to>
                                    </p:set>
                                    <p:anim calcmode="lin" valueType="num">
                                      <p:cBhvr>
                                        <p:cTn id="23" dur="1000" fill="hold"/>
                                        <p:tgtEl>
                                          <p:spTgt spid="366595">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366595">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366595">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366595">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366595">
                                            <p:txEl>
                                              <p:pRg st="1" end="1"/>
                                            </p:txEl>
                                          </p:spTgt>
                                        </p:tgtEl>
                                        <p:attrNameLst>
                                          <p:attrName>style.visibility</p:attrName>
                                        </p:attrNameLst>
                                      </p:cBhvr>
                                      <p:to>
                                        <p:strVal val="visible"/>
                                      </p:to>
                                    </p:set>
                                    <p:anim calcmode="lin" valueType="num">
                                      <p:cBhvr>
                                        <p:cTn id="31" dur="1000" fill="hold"/>
                                        <p:tgtEl>
                                          <p:spTgt spid="366595">
                                            <p:txEl>
                                              <p:pRg st="1" end="1"/>
                                            </p:txEl>
                                          </p:spTgt>
                                        </p:tgtEl>
                                        <p:attrNameLst>
                                          <p:attrName>ppt_w</p:attrName>
                                        </p:attrNameLst>
                                      </p:cBhvr>
                                      <p:tavLst>
                                        <p:tav tm="0">
                                          <p:val>
                                            <p:fltVal val="0"/>
                                          </p:val>
                                        </p:tav>
                                        <p:tav tm="100000">
                                          <p:val>
                                            <p:strVal val="#ppt_w"/>
                                          </p:val>
                                        </p:tav>
                                      </p:tavLst>
                                    </p:anim>
                                    <p:anim calcmode="lin" valueType="num">
                                      <p:cBhvr>
                                        <p:cTn id="32" dur="1000" fill="hold"/>
                                        <p:tgtEl>
                                          <p:spTgt spid="366595">
                                            <p:txEl>
                                              <p:pRg st="1" end="1"/>
                                            </p:txEl>
                                          </p:spTgt>
                                        </p:tgtEl>
                                        <p:attrNameLst>
                                          <p:attrName>ppt_h</p:attrName>
                                        </p:attrNameLst>
                                      </p:cBhvr>
                                      <p:tavLst>
                                        <p:tav tm="0">
                                          <p:val>
                                            <p:fltVal val="0"/>
                                          </p:val>
                                        </p:tav>
                                        <p:tav tm="100000">
                                          <p:val>
                                            <p:strVal val="#ppt_h"/>
                                          </p:val>
                                        </p:tav>
                                      </p:tavLst>
                                    </p:anim>
                                    <p:anim calcmode="lin" valueType="num">
                                      <p:cBhvr>
                                        <p:cTn id="33" dur="1000" fill="hold"/>
                                        <p:tgtEl>
                                          <p:spTgt spid="366595">
                                            <p:txEl>
                                              <p:pRg st="1" end="1"/>
                                            </p:txEl>
                                          </p:spTgt>
                                        </p:tgtEl>
                                        <p:attrNameLst>
                                          <p:attrName>style.rotation</p:attrName>
                                        </p:attrNameLst>
                                      </p:cBhvr>
                                      <p:tavLst>
                                        <p:tav tm="0">
                                          <p:val>
                                            <p:fltVal val="90"/>
                                          </p:val>
                                        </p:tav>
                                        <p:tav tm="100000">
                                          <p:val>
                                            <p:fltVal val="0"/>
                                          </p:val>
                                        </p:tav>
                                      </p:tavLst>
                                    </p:anim>
                                    <p:animEffect transition="in" filter="fade">
                                      <p:cBhvr>
                                        <p:cTn id="34" dur="1000"/>
                                        <p:tgtEl>
                                          <p:spTgt spid="366595">
                                            <p:txEl>
                                              <p:pRg st="1" end="1"/>
                                            </p:txEl>
                                          </p:spTgt>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366595">
                                            <p:txEl>
                                              <p:pRg st="2" end="2"/>
                                            </p:txEl>
                                          </p:spTgt>
                                        </p:tgtEl>
                                        <p:attrNameLst>
                                          <p:attrName>style.visibility</p:attrName>
                                        </p:attrNameLst>
                                      </p:cBhvr>
                                      <p:to>
                                        <p:strVal val="visible"/>
                                      </p:to>
                                    </p:set>
                                    <p:anim calcmode="lin" valueType="num">
                                      <p:cBhvr>
                                        <p:cTn id="37" dur="1000" fill="hold"/>
                                        <p:tgtEl>
                                          <p:spTgt spid="366595">
                                            <p:txEl>
                                              <p:pRg st="2" end="2"/>
                                            </p:txEl>
                                          </p:spTgt>
                                        </p:tgtEl>
                                        <p:attrNameLst>
                                          <p:attrName>ppt_w</p:attrName>
                                        </p:attrNameLst>
                                      </p:cBhvr>
                                      <p:tavLst>
                                        <p:tav tm="0">
                                          <p:val>
                                            <p:fltVal val="0"/>
                                          </p:val>
                                        </p:tav>
                                        <p:tav tm="100000">
                                          <p:val>
                                            <p:strVal val="#ppt_w"/>
                                          </p:val>
                                        </p:tav>
                                      </p:tavLst>
                                    </p:anim>
                                    <p:anim calcmode="lin" valueType="num">
                                      <p:cBhvr>
                                        <p:cTn id="38" dur="1000" fill="hold"/>
                                        <p:tgtEl>
                                          <p:spTgt spid="366595">
                                            <p:txEl>
                                              <p:pRg st="2" end="2"/>
                                            </p:txEl>
                                          </p:spTgt>
                                        </p:tgtEl>
                                        <p:attrNameLst>
                                          <p:attrName>ppt_h</p:attrName>
                                        </p:attrNameLst>
                                      </p:cBhvr>
                                      <p:tavLst>
                                        <p:tav tm="0">
                                          <p:val>
                                            <p:fltVal val="0"/>
                                          </p:val>
                                        </p:tav>
                                        <p:tav tm="100000">
                                          <p:val>
                                            <p:strVal val="#ppt_h"/>
                                          </p:val>
                                        </p:tav>
                                      </p:tavLst>
                                    </p:anim>
                                    <p:anim calcmode="lin" valueType="num">
                                      <p:cBhvr>
                                        <p:cTn id="39" dur="1000" fill="hold"/>
                                        <p:tgtEl>
                                          <p:spTgt spid="366595">
                                            <p:txEl>
                                              <p:pRg st="2" end="2"/>
                                            </p:txEl>
                                          </p:spTgt>
                                        </p:tgtEl>
                                        <p:attrNameLst>
                                          <p:attrName>style.rotation</p:attrName>
                                        </p:attrNameLst>
                                      </p:cBhvr>
                                      <p:tavLst>
                                        <p:tav tm="0">
                                          <p:val>
                                            <p:fltVal val="90"/>
                                          </p:val>
                                        </p:tav>
                                        <p:tav tm="100000">
                                          <p:val>
                                            <p:fltVal val="0"/>
                                          </p:val>
                                        </p:tav>
                                      </p:tavLst>
                                    </p:anim>
                                    <p:animEffect transition="in" filter="fade">
                                      <p:cBhvr>
                                        <p:cTn id="40" dur="1000"/>
                                        <p:tgtEl>
                                          <p:spTgt spid="366595">
                                            <p:txEl>
                                              <p:pRg st="2" end="2"/>
                                            </p:txEl>
                                          </p:spTgt>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366595">
                                            <p:txEl>
                                              <p:pRg st="3" end="3"/>
                                            </p:txEl>
                                          </p:spTgt>
                                        </p:tgtEl>
                                        <p:attrNameLst>
                                          <p:attrName>style.visibility</p:attrName>
                                        </p:attrNameLst>
                                      </p:cBhvr>
                                      <p:to>
                                        <p:strVal val="visible"/>
                                      </p:to>
                                    </p:set>
                                    <p:anim calcmode="lin" valueType="num">
                                      <p:cBhvr>
                                        <p:cTn id="43" dur="1000" fill="hold"/>
                                        <p:tgtEl>
                                          <p:spTgt spid="366595">
                                            <p:txEl>
                                              <p:pRg st="3" end="3"/>
                                            </p:txEl>
                                          </p:spTgt>
                                        </p:tgtEl>
                                        <p:attrNameLst>
                                          <p:attrName>ppt_w</p:attrName>
                                        </p:attrNameLst>
                                      </p:cBhvr>
                                      <p:tavLst>
                                        <p:tav tm="0">
                                          <p:val>
                                            <p:fltVal val="0"/>
                                          </p:val>
                                        </p:tav>
                                        <p:tav tm="100000">
                                          <p:val>
                                            <p:strVal val="#ppt_w"/>
                                          </p:val>
                                        </p:tav>
                                      </p:tavLst>
                                    </p:anim>
                                    <p:anim calcmode="lin" valueType="num">
                                      <p:cBhvr>
                                        <p:cTn id="44" dur="1000" fill="hold"/>
                                        <p:tgtEl>
                                          <p:spTgt spid="366595">
                                            <p:txEl>
                                              <p:pRg st="3" end="3"/>
                                            </p:txEl>
                                          </p:spTgt>
                                        </p:tgtEl>
                                        <p:attrNameLst>
                                          <p:attrName>ppt_h</p:attrName>
                                        </p:attrNameLst>
                                      </p:cBhvr>
                                      <p:tavLst>
                                        <p:tav tm="0">
                                          <p:val>
                                            <p:fltVal val="0"/>
                                          </p:val>
                                        </p:tav>
                                        <p:tav tm="100000">
                                          <p:val>
                                            <p:strVal val="#ppt_h"/>
                                          </p:val>
                                        </p:tav>
                                      </p:tavLst>
                                    </p:anim>
                                    <p:anim calcmode="lin" valueType="num">
                                      <p:cBhvr>
                                        <p:cTn id="45" dur="1000" fill="hold"/>
                                        <p:tgtEl>
                                          <p:spTgt spid="366595">
                                            <p:txEl>
                                              <p:pRg st="3" end="3"/>
                                            </p:txEl>
                                          </p:spTgt>
                                        </p:tgtEl>
                                        <p:attrNameLst>
                                          <p:attrName>style.rotation</p:attrName>
                                        </p:attrNameLst>
                                      </p:cBhvr>
                                      <p:tavLst>
                                        <p:tav tm="0">
                                          <p:val>
                                            <p:fltVal val="90"/>
                                          </p:val>
                                        </p:tav>
                                        <p:tav tm="100000">
                                          <p:val>
                                            <p:fltVal val="0"/>
                                          </p:val>
                                        </p:tav>
                                      </p:tavLst>
                                    </p:anim>
                                    <p:animEffect transition="in" filter="fade">
                                      <p:cBhvr>
                                        <p:cTn id="46" dur="1000"/>
                                        <p:tgtEl>
                                          <p:spTgt spid="366595">
                                            <p:txEl>
                                              <p:pRg st="3" end="3"/>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1" presetClass="entr" presetSubtype="0" fill="hold" grpId="0" nodeType="clickEffect">
                                  <p:stCondLst>
                                    <p:cond delay="0"/>
                                  </p:stCondLst>
                                  <p:childTnLst>
                                    <p:set>
                                      <p:cBhvr>
                                        <p:cTn id="50" dur="1" fill="hold">
                                          <p:stCondLst>
                                            <p:cond delay="0"/>
                                          </p:stCondLst>
                                        </p:cTn>
                                        <p:tgtEl>
                                          <p:spTgt spid="366595">
                                            <p:txEl>
                                              <p:pRg st="4" end="4"/>
                                            </p:txEl>
                                          </p:spTgt>
                                        </p:tgtEl>
                                        <p:attrNameLst>
                                          <p:attrName>style.visibility</p:attrName>
                                        </p:attrNameLst>
                                      </p:cBhvr>
                                      <p:to>
                                        <p:strVal val="visible"/>
                                      </p:to>
                                    </p:set>
                                    <p:anim calcmode="lin" valueType="num">
                                      <p:cBhvr>
                                        <p:cTn id="51" dur="1000" fill="hold"/>
                                        <p:tgtEl>
                                          <p:spTgt spid="366595">
                                            <p:txEl>
                                              <p:pRg st="4" end="4"/>
                                            </p:txEl>
                                          </p:spTgt>
                                        </p:tgtEl>
                                        <p:attrNameLst>
                                          <p:attrName>ppt_w</p:attrName>
                                        </p:attrNameLst>
                                      </p:cBhvr>
                                      <p:tavLst>
                                        <p:tav tm="0">
                                          <p:val>
                                            <p:fltVal val="0"/>
                                          </p:val>
                                        </p:tav>
                                        <p:tav tm="100000">
                                          <p:val>
                                            <p:strVal val="#ppt_w"/>
                                          </p:val>
                                        </p:tav>
                                      </p:tavLst>
                                    </p:anim>
                                    <p:anim calcmode="lin" valueType="num">
                                      <p:cBhvr>
                                        <p:cTn id="52" dur="1000" fill="hold"/>
                                        <p:tgtEl>
                                          <p:spTgt spid="366595">
                                            <p:txEl>
                                              <p:pRg st="4" end="4"/>
                                            </p:txEl>
                                          </p:spTgt>
                                        </p:tgtEl>
                                        <p:attrNameLst>
                                          <p:attrName>ppt_h</p:attrName>
                                        </p:attrNameLst>
                                      </p:cBhvr>
                                      <p:tavLst>
                                        <p:tav tm="0">
                                          <p:val>
                                            <p:fltVal val="0"/>
                                          </p:val>
                                        </p:tav>
                                        <p:tav tm="100000">
                                          <p:val>
                                            <p:strVal val="#ppt_h"/>
                                          </p:val>
                                        </p:tav>
                                      </p:tavLst>
                                    </p:anim>
                                    <p:anim calcmode="lin" valueType="num">
                                      <p:cBhvr>
                                        <p:cTn id="53" dur="1000" fill="hold"/>
                                        <p:tgtEl>
                                          <p:spTgt spid="366595">
                                            <p:txEl>
                                              <p:pRg st="4" end="4"/>
                                            </p:txEl>
                                          </p:spTgt>
                                        </p:tgtEl>
                                        <p:attrNameLst>
                                          <p:attrName>style.rotation</p:attrName>
                                        </p:attrNameLst>
                                      </p:cBhvr>
                                      <p:tavLst>
                                        <p:tav tm="0">
                                          <p:val>
                                            <p:fltVal val="90"/>
                                          </p:val>
                                        </p:tav>
                                        <p:tav tm="100000">
                                          <p:val>
                                            <p:fltVal val="0"/>
                                          </p:val>
                                        </p:tav>
                                      </p:tavLst>
                                    </p:anim>
                                    <p:animEffect transition="in" filter="fade">
                                      <p:cBhvr>
                                        <p:cTn id="54" dur="1000"/>
                                        <p:tgtEl>
                                          <p:spTgt spid="366595">
                                            <p:txEl>
                                              <p:pRg st="4" end="4"/>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31" presetClass="entr" presetSubtype="0" fill="hold" grpId="0" nodeType="clickEffect">
                                  <p:stCondLst>
                                    <p:cond delay="0"/>
                                  </p:stCondLst>
                                  <p:childTnLst>
                                    <p:set>
                                      <p:cBhvr>
                                        <p:cTn id="58" dur="1" fill="hold">
                                          <p:stCondLst>
                                            <p:cond delay="0"/>
                                          </p:stCondLst>
                                        </p:cTn>
                                        <p:tgtEl>
                                          <p:spTgt spid="366595">
                                            <p:txEl>
                                              <p:pRg st="5" end="5"/>
                                            </p:txEl>
                                          </p:spTgt>
                                        </p:tgtEl>
                                        <p:attrNameLst>
                                          <p:attrName>style.visibility</p:attrName>
                                        </p:attrNameLst>
                                      </p:cBhvr>
                                      <p:to>
                                        <p:strVal val="visible"/>
                                      </p:to>
                                    </p:set>
                                    <p:anim calcmode="lin" valueType="num">
                                      <p:cBhvr>
                                        <p:cTn id="59" dur="1000" fill="hold"/>
                                        <p:tgtEl>
                                          <p:spTgt spid="366595">
                                            <p:txEl>
                                              <p:pRg st="5" end="5"/>
                                            </p:txEl>
                                          </p:spTgt>
                                        </p:tgtEl>
                                        <p:attrNameLst>
                                          <p:attrName>ppt_w</p:attrName>
                                        </p:attrNameLst>
                                      </p:cBhvr>
                                      <p:tavLst>
                                        <p:tav tm="0">
                                          <p:val>
                                            <p:fltVal val="0"/>
                                          </p:val>
                                        </p:tav>
                                        <p:tav tm="100000">
                                          <p:val>
                                            <p:strVal val="#ppt_w"/>
                                          </p:val>
                                        </p:tav>
                                      </p:tavLst>
                                    </p:anim>
                                    <p:anim calcmode="lin" valueType="num">
                                      <p:cBhvr>
                                        <p:cTn id="60" dur="1000" fill="hold"/>
                                        <p:tgtEl>
                                          <p:spTgt spid="366595">
                                            <p:txEl>
                                              <p:pRg st="5" end="5"/>
                                            </p:txEl>
                                          </p:spTgt>
                                        </p:tgtEl>
                                        <p:attrNameLst>
                                          <p:attrName>ppt_h</p:attrName>
                                        </p:attrNameLst>
                                      </p:cBhvr>
                                      <p:tavLst>
                                        <p:tav tm="0">
                                          <p:val>
                                            <p:fltVal val="0"/>
                                          </p:val>
                                        </p:tav>
                                        <p:tav tm="100000">
                                          <p:val>
                                            <p:strVal val="#ppt_h"/>
                                          </p:val>
                                        </p:tav>
                                      </p:tavLst>
                                    </p:anim>
                                    <p:anim calcmode="lin" valueType="num">
                                      <p:cBhvr>
                                        <p:cTn id="61" dur="1000" fill="hold"/>
                                        <p:tgtEl>
                                          <p:spTgt spid="366595">
                                            <p:txEl>
                                              <p:pRg st="5" end="5"/>
                                            </p:txEl>
                                          </p:spTgt>
                                        </p:tgtEl>
                                        <p:attrNameLst>
                                          <p:attrName>style.rotation</p:attrName>
                                        </p:attrNameLst>
                                      </p:cBhvr>
                                      <p:tavLst>
                                        <p:tav tm="0">
                                          <p:val>
                                            <p:fltVal val="90"/>
                                          </p:val>
                                        </p:tav>
                                        <p:tav tm="100000">
                                          <p:val>
                                            <p:fltVal val="0"/>
                                          </p:val>
                                        </p:tav>
                                      </p:tavLst>
                                    </p:anim>
                                    <p:animEffect transition="in" filter="fade">
                                      <p:cBhvr>
                                        <p:cTn id="62" dur="1000"/>
                                        <p:tgtEl>
                                          <p:spTgt spid="366595">
                                            <p:txEl>
                                              <p:pRg st="5" end="5"/>
                                            </p:txEl>
                                          </p:spTgt>
                                        </p:tgtEl>
                                      </p:cBhvr>
                                    </p:animEffect>
                                  </p:childTnLst>
                                </p:cTn>
                              </p:par>
                              <p:par>
                                <p:cTn id="63" presetID="31" presetClass="entr" presetSubtype="0" fill="hold" grpId="0" nodeType="withEffect">
                                  <p:stCondLst>
                                    <p:cond delay="0"/>
                                  </p:stCondLst>
                                  <p:childTnLst>
                                    <p:set>
                                      <p:cBhvr>
                                        <p:cTn id="64" dur="1" fill="hold">
                                          <p:stCondLst>
                                            <p:cond delay="0"/>
                                          </p:stCondLst>
                                        </p:cTn>
                                        <p:tgtEl>
                                          <p:spTgt spid="366595">
                                            <p:txEl>
                                              <p:pRg st="6" end="6"/>
                                            </p:txEl>
                                          </p:spTgt>
                                        </p:tgtEl>
                                        <p:attrNameLst>
                                          <p:attrName>style.visibility</p:attrName>
                                        </p:attrNameLst>
                                      </p:cBhvr>
                                      <p:to>
                                        <p:strVal val="visible"/>
                                      </p:to>
                                    </p:set>
                                    <p:anim calcmode="lin" valueType="num">
                                      <p:cBhvr>
                                        <p:cTn id="65" dur="1000" fill="hold"/>
                                        <p:tgtEl>
                                          <p:spTgt spid="366595">
                                            <p:txEl>
                                              <p:pRg st="6" end="6"/>
                                            </p:txEl>
                                          </p:spTgt>
                                        </p:tgtEl>
                                        <p:attrNameLst>
                                          <p:attrName>ppt_w</p:attrName>
                                        </p:attrNameLst>
                                      </p:cBhvr>
                                      <p:tavLst>
                                        <p:tav tm="0">
                                          <p:val>
                                            <p:fltVal val="0"/>
                                          </p:val>
                                        </p:tav>
                                        <p:tav tm="100000">
                                          <p:val>
                                            <p:strVal val="#ppt_w"/>
                                          </p:val>
                                        </p:tav>
                                      </p:tavLst>
                                    </p:anim>
                                    <p:anim calcmode="lin" valueType="num">
                                      <p:cBhvr>
                                        <p:cTn id="66" dur="1000" fill="hold"/>
                                        <p:tgtEl>
                                          <p:spTgt spid="366595">
                                            <p:txEl>
                                              <p:pRg st="6" end="6"/>
                                            </p:txEl>
                                          </p:spTgt>
                                        </p:tgtEl>
                                        <p:attrNameLst>
                                          <p:attrName>ppt_h</p:attrName>
                                        </p:attrNameLst>
                                      </p:cBhvr>
                                      <p:tavLst>
                                        <p:tav tm="0">
                                          <p:val>
                                            <p:fltVal val="0"/>
                                          </p:val>
                                        </p:tav>
                                        <p:tav tm="100000">
                                          <p:val>
                                            <p:strVal val="#ppt_h"/>
                                          </p:val>
                                        </p:tav>
                                      </p:tavLst>
                                    </p:anim>
                                    <p:anim calcmode="lin" valueType="num">
                                      <p:cBhvr>
                                        <p:cTn id="67" dur="1000" fill="hold"/>
                                        <p:tgtEl>
                                          <p:spTgt spid="366595">
                                            <p:txEl>
                                              <p:pRg st="6" end="6"/>
                                            </p:txEl>
                                          </p:spTgt>
                                        </p:tgtEl>
                                        <p:attrNameLst>
                                          <p:attrName>style.rotation</p:attrName>
                                        </p:attrNameLst>
                                      </p:cBhvr>
                                      <p:tavLst>
                                        <p:tav tm="0">
                                          <p:val>
                                            <p:fltVal val="90"/>
                                          </p:val>
                                        </p:tav>
                                        <p:tav tm="100000">
                                          <p:val>
                                            <p:fltVal val="0"/>
                                          </p:val>
                                        </p:tav>
                                      </p:tavLst>
                                    </p:anim>
                                    <p:animEffect transition="in" filter="fade">
                                      <p:cBhvr>
                                        <p:cTn id="68" dur="1000"/>
                                        <p:tgtEl>
                                          <p:spTgt spid="366595">
                                            <p:txEl>
                                              <p:pRg st="6" end="6"/>
                                            </p:txEl>
                                          </p:spTgt>
                                        </p:tgtEl>
                                      </p:cBhvr>
                                    </p:animEffect>
                                  </p:childTnLst>
                                </p:cTn>
                              </p:par>
                              <p:par>
                                <p:cTn id="69" presetID="31" presetClass="entr" presetSubtype="0" fill="hold" grpId="0" nodeType="withEffect">
                                  <p:stCondLst>
                                    <p:cond delay="0"/>
                                  </p:stCondLst>
                                  <p:childTnLst>
                                    <p:set>
                                      <p:cBhvr>
                                        <p:cTn id="70" dur="1" fill="hold">
                                          <p:stCondLst>
                                            <p:cond delay="0"/>
                                          </p:stCondLst>
                                        </p:cTn>
                                        <p:tgtEl>
                                          <p:spTgt spid="366595">
                                            <p:txEl>
                                              <p:pRg st="7" end="7"/>
                                            </p:txEl>
                                          </p:spTgt>
                                        </p:tgtEl>
                                        <p:attrNameLst>
                                          <p:attrName>style.visibility</p:attrName>
                                        </p:attrNameLst>
                                      </p:cBhvr>
                                      <p:to>
                                        <p:strVal val="visible"/>
                                      </p:to>
                                    </p:set>
                                    <p:anim calcmode="lin" valueType="num">
                                      <p:cBhvr>
                                        <p:cTn id="71" dur="1000" fill="hold"/>
                                        <p:tgtEl>
                                          <p:spTgt spid="366595">
                                            <p:txEl>
                                              <p:pRg st="7" end="7"/>
                                            </p:txEl>
                                          </p:spTgt>
                                        </p:tgtEl>
                                        <p:attrNameLst>
                                          <p:attrName>ppt_w</p:attrName>
                                        </p:attrNameLst>
                                      </p:cBhvr>
                                      <p:tavLst>
                                        <p:tav tm="0">
                                          <p:val>
                                            <p:fltVal val="0"/>
                                          </p:val>
                                        </p:tav>
                                        <p:tav tm="100000">
                                          <p:val>
                                            <p:strVal val="#ppt_w"/>
                                          </p:val>
                                        </p:tav>
                                      </p:tavLst>
                                    </p:anim>
                                    <p:anim calcmode="lin" valueType="num">
                                      <p:cBhvr>
                                        <p:cTn id="72" dur="1000" fill="hold"/>
                                        <p:tgtEl>
                                          <p:spTgt spid="366595">
                                            <p:txEl>
                                              <p:pRg st="7" end="7"/>
                                            </p:txEl>
                                          </p:spTgt>
                                        </p:tgtEl>
                                        <p:attrNameLst>
                                          <p:attrName>ppt_h</p:attrName>
                                        </p:attrNameLst>
                                      </p:cBhvr>
                                      <p:tavLst>
                                        <p:tav tm="0">
                                          <p:val>
                                            <p:fltVal val="0"/>
                                          </p:val>
                                        </p:tav>
                                        <p:tav tm="100000">
                                          <p:val>
                                            <p:strVal val="#ppt_h"/>
                                          </p:val>
                                        </p:tav>
                                      </p:tavLst>
                                    </p:anim>
                                    <p:anim calcmode="lin" valueType="num">
                                      <p:cBhvr>
                                        <p:cTn id="73" dur="1000" fill="hold"/>
                                        <p:tgtEl>
                                          <p:spTgt spid="366595">
                                            <p:txEl>
                                              <p:pRg st="7" end="7"/>
                                            </p:txEl>
                                          </p:spTgt>
                                        </p:tgtEl>
                                        <p:attrNameLst>
                                          <p:attrName>style.rotation</p:attrName>
                                        </p:attrNameLst>
                                      </p:cBhvr>
                                      <p:tavLst>
                                        <p:tav tm="0">
                                          <p:val>
                                            <p:fltVal val="90"/>
                                          </p:val>
                                        </p:tav>
                                        <p:tav tm="100000">
                                          <p:val>
                                            <p:fltVal val="0"/>
                                          </p:val>
                                        </p:tav>
                                      </p:tavLst>
                                    </p:anim>
                                    <p:animEffect transition="in" filter="fade">
                                      <p:cBhvr>
                                        <p:cTn id="74" dur="1000"/>
                                        <p:tgtEl>
                                          <p:spTgt spid="36659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594" grpId="0" animBg="1"/>
      <p:bldP spid="366595" grpId="0" build="p"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Marcador de fecha"/>
          <p:cNvSpPr>
            <a:spLocks noGrp="1"/>
          </p:cNvSpPr>
          <p:nvPr>
            <p:ph type="dt" sz="quarter" idx="10"/>
          </p:nvPr>
        </p:nvSpPr>
        <p:spPr/>
        <p:txBody>
          <a:bodyPr/>
          <a:lstStyle/>
          <a:p>
            <a:pPr>
              <a:defRPr/>
            </a:pPr>
            <a:fld id="{8E9C8EE7-79A8-4511-A92C-10CF1587608D}" type="datetime1">
              <a:rPr lang="es-ES"/>
              <a:pPr>
                <a:defRPr/>
              </a:pPr>
              <a:t>18/05/2022</a:t>
            </a:fld>
            <a:endParaRPr lang="en-US"/>
          </a:p>
        </p:txBody>
      </p:sp>
      <p:sp>
        <p:nvSpPr>
          <p:cNvPr id="7" name="5 Marcador de número de diapositiva"/>
          <p:cNvSpPr>
            <a:spLocks noGrp="1"/>
          </p:cNvSpPr>
          <p:nvPr>
            <p:ph type="sldNum" sz="quarter" idx="12"/>
          </p:nvPr>
        </p:nvSpPr>
        <p:spPr/>
        <p:txBody>
          <a:bodyPr/>
          <a:lstStyle/>
          <a:p>
            <a:pPr>
              <a:defRPr/>
            </a:pPr>
            <a:fld id="{A16511A3-C50A-438B-93E7-69CFD91B6252}" type="slidenum">
              <a:rPr lang="en-US"/>
              <a:pPr>
                <a:defRPr/>
              </a:pPr>
              <a:t>42</a:t>
            </a:fld>
            <a:endParaRPr lang="en-US"/>
          </a:p>
        </p:txBody>
      </p:sp>
      <p:sp>
        <p:nvSpPr>
          <p:cNvPr id="366594" name="Rectangle 2" descr="Papel seda azul"/>
          <p:cNvSpPr>
            <a:spLocks noGrp="1" noChangeArrowheads="1"/>
          </p:cNvSpPr>
          <p:nvPr>
            <p:ph type="title"/>
          </p:nvPr>
        </p:nvSpPr>
        <p:spPr>
          <a:xfrm>
            <a:off x="179512" y="260648"/>
            <a:ext cx="8784976" cy="1415752"/>
          </a:xfrm>
          <a:solidFill>
            <a:schemeClr val="accent2">
              <a:lumMod val="20000"/>
              <a:lumOff val="80000"/>
            </a:schemeClr>
          </a:solidFill>
          <a:ln w="76200" cap="flat">
            <a:solidFill>
              <a:srgbClr val="0000FF"/>
            </a:solidFill>
            <a:miter lim="800000"/>
            <a:headEnd/>
            <a:tailEnd/>
          </a:ln>
        </p:spPr>
        <p:txBody>
          <a:bodyPr vert="horz" wrap="square" lIns="91440" tIns="45720" rIns="91440" bIns="45720" numCol="1" anchor="ctr" anchorCtr="0" compatLnSpc="1">
            <a:prstTxWarp prst="textNoShape">
              <a:avLst/>
            </a:prstTxWarp>
          </a:bodyPr>
          <a:lstStyle/>
          <a:p>
            <a:r>
              <a:rPr lang="es-ES_tradnl" sz="2800" b="1" i="1" dirty="0">
                <a:solidFill>
                  <a:schemeClr val="accent2">
                    <a:lumMod val="50000"/>
                  </a:schemeClr>
                </a:solidFill>
                <a:effectLst>
                  <a:outerShdw blurRad="38100" dist="38100" dir="2700000" algn="tl">
                    <a:srgbClr val="000000"/>
                  </a:outerShdw>
                </a:effectLst>
                <a:latin typeface="Arial" charset="0"/>
              </a:rPr>
              <a:t>Servicios de Internet</a:t>
            </a:r>
            <a:br>
              <a:rPr lang="es-ES_tradnl" sz="2800" b="1" i="1" dirty="0">
                <a:solidFill>
                  <a:schemeClr val="accent2">
                    <a:lumMod val="50000"/>
                  </a:schemeClr>
                </a:solidFill>
                <a:effectLst>
                  <a:outerShdw blurRad="38100" dist="38100" dir="2700000" algn="tl">
                    <a:srgbClr val="000000"/>
                  </a:outerShdw>
                </a:effectLst>
                <a:latin typeface="Arial" charset="0"/>
              </a:rPr>
            </a:br>
            <a:r>
              <a:rPr lang="es-ES_tradnl" sz="2800" b="1" i="1" dirty="0">
                <a:solidFill>
                  <a:schemeClr val="accent2">
                    <a:lumMod val="50000"/>
                  </a:schemeClr>
                </a:solidFill>
                <a:effectLst>
                  <a:outerShdw blurRad="38100" dist="38100" dir="2700000" algn="tl">
                    <a:srgbClr val="000000"/>
                  </a:outerShdw>
                </a:effectLst>
                <a:latin typeface="Arial" charset="0"/>
              </a:rPr>
              <a:t>SFTP :</a:t>
            </a:r>
            <a:r>
              <a:rPr lang="es-ES_tradnl" sz="2400" b="1" i="1" dirty="0">
                <a:solidFill>
                  <a:schemeClr val="accent2">
                    <a:lumMod val="50000"/>
                  </a:schemeClr>
                </a:solidFill>
                <a:effectLst>
                  <a:outerShdw blurRad="38100" dist="38100" dir="2700000" algn="tl">
                    <a:srgbClr val="000000"/>
                  </a:outerShdw>
                </a:effectLst>
                <a:latin typeface="Arial" charset="0"/>
              </a:rPr>
              <a:t>Protocolo de Transferencia de Archivos Seguro </a:t>
            </a:r>
            <a:br>
              <a:rPr lang="es-ES_tradnl" sz="2400" b="1" i="1" dirty="0">
                <a:solidFill>
                  <a:schemeClr val="accent2">
                    <a:lumMod val="50000"/>
                  </a:schemeClr>
                </a:solidFill>
                <a:effectLst>
                  <a:outerShdw blurRad="38100" dist="38100" dir="2700000" algn="tl">
                    <a:srgbClr val="000000"/>
                  </a:outerShdw>
                </a:effectLst>
                <a:latin typeface="Arial" charset="0"/>
              </a:rPr>
            </a:br>
            <a:r>
              <a:rPr lang="es-ES_tradnl" sz="2400" b="1" i="1" dirty="0">
                <a:solidFill>
                  <a:schemeClr val="accent2">
                    <a:lumMod val="50000"/>
                  </a:schemeClr>
                </a:solidFill>
                <a:effectLst>
                  <a:outerShdw blurRad="38100" dist="38100" dir="2700000" algn="tl">
                    <a:srgbClr val="000000"/>
                  </a:outerShdw>
                </a:effectLst>
                <a:latin typeface="Arial" charset="0"/>
              </a:rPr>
              <a:t>FTPS : </a:t>
            </a:r>
            <a:r>
              <a:rPr lang="pt-BR" sz="2400" b="1" i="1" dirty="0">
                <a:solidFill>
                  <a:schemeClr val="accent2">
                    <a:lumMod val="50000"/>
                  </a:schemeClr>
                </a:solidFill>
                <a:effectLst>
                  <a:outerShdw blurRad="38100" dist="38100" dir="2700000" algn="tl">
                    <a:srgbClr val="000000"/>
                  </a:outerShdw>
                </a:effectLst>
                <a:latin typeface="Arial" charset="0"/>
              </a:rPr>
              <a:t>Protocolo Seguro de Transferencia de </a:t>
            </a:r>
            <a:r>
              <a:rPr lang="pt-BR" sz="2400" b="1" i="1" dirty="0" err="1">
                <a:solidFill>
                  <a:schemeClr val="accent2">
                    <a:lumMod val="50000"/>
                  </a:schemeClr>
                </a:solidFill>
                <a:effectLst>
                  <a:outerShdw blurRad="38100" dist="38100" dir="2700000" algn="tl">
                    <a:srgbClr val="000000"/>
                  </a:outerShdw>
                </a:effectLst>
                <a:latin typeface="Arial" charset="0"/>
              </a:rPr>
              <a:t>Archivos</a:t>
            </a:r>
            <a:endParaRPr lang="es-ES_tradnl" sz="2400" b="1" i="1" dirty="0">
              <a:solidFill>
                <a:schemeClr val="accent2">
                  <a:lumMod val="50000"/>
                </a:schemeClr>
              </a:solidFill>
              <a:effectLst>
                <a:outerShdw blurRad="38100" dist="38100" dir="2700000" algn="tl">
                  <a:srgbClr val="000000"/>
                </a:outerShdw>
              </a:effectLst>
              <a:latin typeface="Arial" charset="0"/>
            </a:endParaRPr>
          </a:p>
        </p:txBody>
      </p:sp>
      <p:pic>
        <p:nvPicPr>
          <p:cNvPr id="3" name="Marcador de contenido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02492" y="1917948"/>
            <a:ext cx="8561996" cy="4716760"/>
          </a:xfrm>
          <a:solidFill>
            <a:schemeClr val="accent2">
              <a:lumMod val="20000"/>
              <a:lumOff val="80000"/>
            </a:schemeClr>
          </a:solidFill>
          <a:ln w="76200" cap="flat">
            <a:solidFill>
              <a:srgbClr val="0000FF"/>
            </a:solidFill>
            <a:miter lim="800000"/>
            <a:headEnd/>
            <a:tailEnd/>
          </a:ln>
        </p:spPr>
      </p:pic>
      <p:pic>
        <p:nvPicPr>
          <p:cNvPr id="4" name="Imagen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7791" y="1883688"/>
            <a:ext cx="8766697" cy="4860776"/>
          </a:xfrm>
          <a:prstGeom prst="rect">
            <a:avLst/>
          </a:prstGeom>
          <a:solidFill>
            <a:schemeClr val="accent2">
              <a:lumMod val="20000"/>
              <a:lumOff val="80000"/>
            </a:schemeClr>
          </a:solidFill>
          <a:ln w="76200" cap="flat">
            <a:solidFill>
              <a:srgbClr val="0000FF"/>
            </a:solidFill>
            <a:miter lim="800000"/>
            <a:headEnd/>
            <a:tailEnd/>
          </a:ln>
        </p:spPr>
      </p:pic>
      <p:pic>
        <p:nvPicPr>
          <p:cNvPr id="8" name="Imagen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208" y="1850989"/>
            <a:ext cx="8882025" cy="5007011"/>
          </a:xfrm>
          <a:prstGeom prst="rect">
            <a:avLst/>
          </a:prstGeom>
          <a:solidFill>
            <a:schemeClr val="accent2">
              <a:lumMod val="20000"/>
              <a:lumOff val="80000"/>
            </a:schemeClr>
          </a:solidFill>
          <a:ln w="76200" cap="flat">
            <a:solidFill>
              <a:srgbClr val="0000FF"/>
            </a:solidFill>
            <a:miter lim="800000"/>
            <a:headEnd/>
            <a:tailEnd/>
          </a:ln>
        </p:spPr>
      </p:pic>
      <p:pic>
        <p:nvPicPr>
          <p:cNvPr id="9" name="Imagen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5800" y="1837091"/>
            <a:ext cx="7918648" cy="5091884"/>
          </a:xfrm>
          <a:prstGeom prst="rect">
            <a:avLst/>
          </a:prstGeom>
          <a:solidFill>
            <a:schemeClr val="accent2">
              <a:lumMod val="20000"/>
              <a:lumOff val="80000"/>
            </a:schemeClr>
          </a:solidFill>
          <a:ln w="76200" cap="flat">
            <a:solidFill>
              <a:srgbClr val="0000FF"/>
            </a:solidFill>
            <a:miter lim="800000"/>
            <a:headEnd/>
            <a:tailEnd/>
          </a:ln>
        </p:spPr>
      </p:pic>
    </p:spTree>
    <p:extLst>
      <p:ext uri="{BB962C8B-B14F-4D97-AF65-F5344CB8AC3E}">
        <p14:creationId xmlns:p14="http://schemas.microsoft.com/office/powerpoint/2010/main" val="1605366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66594"/>
                                        </p:tgtEl>
                                        <p:attrNameLst>
                                          <p:attrName>style.visibility</p:attrName>
                                        </p:attrNameLst>
                                      </p:cBhvr>
                                      <p:to>
                                        <p:strVal val="visible"/>
                                      </p:to>
                                    </p:set>
                                    <p:anim calcmode="lin" valueType="num">
                                      <p:cBhvr>
                                        <p:cTn id="7" dur="1000" fill="hold"/>
                                        <p:tgtEl>
                                          <p:spTgt spid="366594"/>
                                        </p:tgtEl>
                                        <p:attrNameLst>
                                          <p:attrName>ppt_w</p:attrName>
                                        </p:attrNameLst>
                                      </p:cBhvr>
                                      <p:tavLst>
                                        <p:tav tm="0">
                                          <p:val>
                                            <p:fltVal val="0"/>
                                          </p:val>
                                        </p:tav>
                                        <p:tav tm="100000">
                                          <p:val>
                                            <p:strVal val="#ppt_w"/>
                                          </p:val>
                                        </p:tav>
                                      </p:tavLst>
                                    </p:anim>
                                    <p:anim calcmode="lin" valueType="num">
                                      <p:cBhvr>
                                        <p:cTn id="8" dur="1000" fill="hold"/>
                                        <p:tgtEl>
                                          <p:spTgt spid="366594"/>
                                        </p:tgtEl>
                                        <p:attrNameLst>
                                          <p:attrName>ppt_h</p:attrName>
                                        </p:attrNameLst>
                                      </p:cBhvr>
                                      <p:tavLst>
                                        <p:tav tm="0">
                                          <p:val>
                                            <p:fltVal val="0"/>
                                          </p:val>
                                        </p:tav>
                                        <p:tav tm="100000">
                                          <p:val>
                                            <p:strVal val="#ppt_h"/>
                                          </p:val>
                                        </p:tav>
                                      </p:tavLst>
                                    </p:anim>
                                    <p:anim calcmode="lin" valueType="num">
                                      <p:cBhvr>
                                        <p:cTn id="9" dur="1000" fill="hold"/>
                                        <p:tgtEl>
                                          <p:spTgt spid="366594"/>
                                        </p:tgtEl>
                                        <p:attrNameLst>
                                          <p:attrName>style.rotation</p:attrName>
                                        </p:attrNameLst>
                                      </p:cBhvr>
                                      <p:tavLst>
                                        <p:tav tm="0">
                                          <p:val>
                                            <p:fltVal val="90"/>
                                          </p:val>
                                        </p:tav>
                                        <p:tav tm="100000">
                                          <p:val>
                                            <p:fltVal val="0"/>
                                          </p:val>
                                        </p:tav>
                                      </p:tavLst>
                                    </p:anim>
                                    <p:animEffect transition="in" filter="fade">
                                      <p:cBhvr>
                                        <p:cTn id="10" dur="1000"/>
                                        <p:tgtEl>
                                          <p:spTgt spid="36659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1000" fill="hold"/>
                                        <p:tgtEl>
                                          <p:spTgt spid="3"/>
                                        </p:tgtEl>
                                        <p:attrNameLst>
                                          <p:attrName>ppt_w</p:attrName>
                                        </p:attrNameLst>
                                      </p:cBhvr>
                                      <p:tavLst>
                                        <p:tav tm="0">
                                          <p:val>
                                            <p:fltVal val="0"/>
                                          </p:val>
                                        </p:tav>
                                        <p:tav tm="100000">
                                          <p:val>
                                            <p:strVal val="#ppt_w"/>
                                          </p:val>
                                        </p:tav>
                                      </p:tavLst>
                                    </p:anim>
                                    <p:anim calcmode="lin" valueType="num">
                                      <p:cBhvr>
                                        <p:cTn id="16" dur="1000" fill="hold"/>
                                        <p:tgtEl>
                                          <p:spTgt spid="3"/>
                                        </p:tgtEl>
                                        <p:attrNameLst>
                                          <p:attrName>ppt_h</p:attrName>
                                        </p:attrNameLst>
                                      </p:cBhvr>
                                      <p:tavLst>
                                        <p:tav tm="0">
                                          <p:val>
                                            <p:fltVal val="0"/>
                                          </p:val>
                                        </p:tav>
                                        <p:tav tm="100000">
                                          <p:val>
                                            <p:strVal val="#ppt_h"/>
                                          </p:val>
                                        </p:tav>
                                      </p:tavLst>
                                    </p:anim>
                                    <p:anim calcmode="lin" valueType="num">
                                      <p:cBhvr>
                                        <p:cTn id="17" dur="1000" fill="hold"/>
                                        <p:tgtEl>
                                          <p:spTgt spid="3"/>
                                        </p:tgtEl>
                                        <p:attrNameLst>
                                          <p:attrName>style.rotation</p:attrName>
                                        </p:attrNameLst>
                                      </p:cBhvr>
                                      <p:tavLst>
                                        <p:tav tm="0">
                                          <p:val>
                                            <p:fltVal val="90"/>
                                          </p:val>
                                        </p:tav>
                                        <p:tav tm="100000">
                                          <p:val>
                                            <p:fltVal val="0"/>
                                          </p:val>
                                        </p:tav>
                                      </p:tavLst>
                                    </p:anim>
                                    <p:animEffect transition="in" filter="fade">
                                      <p:cBhvr>
                                        <p:cTn id="18" dur="10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xit" presetSubtype="32" fill="hold" nodeType="clickEffect">
                                  <p:stCondLst>
                                    <p:cond delay="0"/>
                                  </p:stCondLst>
                                  <p:childTnLst>
                                    <p:anim calcmode="lin" valueType="num">
                                      <p:cBhvr>
                                        <p:cTn id="22" dur="500"/>
                                        <p:tgtEl>
                                          <p:spTgt spid="3"/>
                                        </p:tgtEl>
                                        <p:attrNameLst>
                                          <p:attrName>ppt_w</p:attrName>
                                        </p:attrNameLst>
                                      </p:cBhvr>
                                      <p:tavLst>
                                        <p:tav tm="0">
                                          <p:val>
                                            <p:strVal val="ppt_w"/>
                                          </p:val>
                                        </p:tav>
                                        <p:tav tm="100000">
                                          <p:val>
                                            <p:fltVal val="0"/>
                                          </p:val>
                                        </p:tav>
                                      </p:tavLst>
                                    </p:anim>
                                    <p:anim calcmode="lin" valueType="num">
                                      <p:cBhvr>
                                        <p:cTn id="23" dur="500"/>
                                        <p:tgtEl>
                                          <p:spTgt spid="3"/>
                                        </p:tgtEl>
                                        <p:attrNameLst>
                                          <p:attrName>ppt_h</p:attrName>
                                        </p:attrNameLst>
                                      </p:cBhvr>
                                      <p:tavLst>
                                        <p:tav tm="0">
                                          <p:val>
                                            <p:strVal val="ppt_h"/>
                                          </p:val>
                                        </p:tav>
                                        <p:tav tm="100000">
                                          <p:val>
                                            <p:fltVal val="0"/>
                                          </p:val>
                                        </p:tav>
                                      </p:tavLst>
                                    </p:anim>
                                    <p:animEffect transition="out" filter="fade">
                                      <p:cBhvr>
                                        <p:cTn id="24" dur="500"/>
                                        <p:tgtEl>
                                          <p:spTgt spid="3"/>
                                        </p:tgtEl>
                                      </p:cBhvr>
                                    </p:animEffect>
                                    <p:set>
                                      <p:cBhvr>
                                        <p:cTn id="25" dur="1" fill="hold">
                                          <p:stCondLst>
                                            <p:cond delay="499"/>
                                          </p:stCondLst>
                                        </p:cTn>
                                        <p:tgtEl>
                                          <p:spTgt spid="3"/>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31" presetClass="entr" presetSubtype="0"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 calcmode="lin" valueType="num">
                                      <p:cBhvr>
                                        <p:cTn id="30" dur="1000" fill="hold"/>
                                        <p:tgtEl>
                                          <p:spTgt spid="4"/>
                                        </p:tgtEl>
                                        <p:attrNameLst>
                                          <p:attrName>ppt_w</p:attrName>
                                        </p:attrNameLst>
                                      </p:cBhvr>
                                      <p:tavLst>
                                        <p:tav tm="0">
                                          <p:val>
                                            <p:fltVal val="0"/>
                                          </p:val>
                                        </p:tav>
                                        <p:tav tm="100000">
                                          <p:val>
                                            <p:strVal val="#ppt_w"/>
                                          </p:val>
                                        </p:tav>
                                      </p:tavLst>
                                    </p:anim>
                                    <p:anim calcmode="lin" valueType="num">
                                      <p:cBhvr>
                                        <p:cTn id="31" dur="1000" fill="hold"/>
                                        <p:tgtEl>
                                          <p:spTgt spid="4"/>
                                        </p:tgtEl>
                                        <p:attrNameLst>
                                          <p:attrName>ppt_h</p:attrName>
                                        </p:attrNameLst>
                                      </p:cBhvr>
                                      <p:tavLst>
                                        <p:tav tm="0">
                                          <p:val>
                                            <p:fltVal val="0"/>
                                          </p:val>
                                        </p:tav>
                                        <p:tav tm="100000">
                                          <p:val>
                                            <p:strVal val="#ppt_h"/>
                                          </p:val>
                                        </p:tav>
                                      </p:tavLst>
                                    </p:anim>
                                    <p:anim calcmode="lin" valueType="num">
                                      <p:cBhvr>
                                        <p:cTn id="32" dur="1000" fill="hold"/>
                                        <p:tgtEl>
                                          <p:spTgt spid="4"/>
                                        </p:tgtEl>
                                        <p:attrNameLst>
                                          <p:attrName>style.rotation</p:attrName>
                                        </p:attrNameLst>
                                      </p:cBhvr>
                                      <p:tavLst>
                                        <p:tav tm="0">
                                          <p:val>
                                            <p:fltVal val="90"/>
                                          </p:val>
                                        </p:tav>
                                        <p:tav tm="100000">
                                          <p:val>
                                            <p:fltVal val="0"/>
                                          </p:val>
                                        </p:tav>
                                      </p:tavLst>
                                    </p:anim>
                                    <p:animEffect transition="in" filter="fade">
                                      <p:cBhvr>
                                        <p:cTn id="33" dur="1000"/>
                                        <p:tgtEl>
                                          <p:spTgt spid="4"/>
                                        </p:tgtEl>
                                      </p:cBhvr>
                                    </p:animEffect>
                                  </p:childTnLst>
                                </p:cTn>
                              </p:par>
                            </p:childTnLst>
                          </p:cTn>
                        </p:par>
                      </p:childTnLst>
                    </p:cTn>
                  </p:par>
                  <p:par>
                    <p:cTn id="34" fill="hold">
                      <p:stCondLst>
                        <p:cond delay="indefinite"/>
                      </p:stCondLst>
                      <p:childTnLst>
                        <p:par>
                          <p:cTn id="35" fill="hold">
                            <p:stCondLst>
                              <p:cond delay="0"/>
                            </p:stCondLst>
                            <p:childTnLst>
                              <p:par>
                                <p:cTn id="36" presetID="21" presetClass="exit" presetSubtype="1" fill="hold" nodeType="clickEffect">
                                  <p:stCondLst>
                                    <p:cond delay="0"/>
                                  </p:stCondLst>
                                  <p:childTnLst>
                                    <p:animEffect transition="out" filter="wheel(1)">
                                      <p:cBhvr>
                                        <p:cTn id="37" dur="2000"/>
                                        <p:tgtEl>
                                          <p:spTgt spid="4"/>
                                        </p:tgtEl>
                                      </p:cBhvr>
                                    </p:animEffect>
                                    <p:set>
                                      <p:cBhvr>
                                        <p:cTn id="38" dur="1" fill="hold">
                                          <p:stCondLst>
                                            <p:cond delay="1999"/>
                                          </p:stCondLst>
                                        </p:cTn>
                                        <p:tgtEl>
                                          <p:spTgt spid="4"/>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31" presetClass="entr" presetSubtype="0"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p:cTn id="43" dur="1000" fill="hold"/>
                                        <p:tgtEl>
                                          <p:spTgt spid="8"/>
                                        </p:tgtEl>
                                        <p:attrNameLst>
                                          <p:attrName>ppt_w</p:attrName>
                                        </p:attrNameLst>
                                      </p:cBhvr>
                                      <p:tavLst>
                                        <p:tav tm="0">
                                          <p:val>
                                            <p:fltVal val="0"/>
                                          </p:val>
                                        </p:tav>
                                        <p:tav tm="100000">
                                          <p:val>
                                            <p:strVal val="#ppt_w"/>
                                          </p:val>
                                        </p:tav>
                                      </p:tavLst>
                                    </p:anim>
                                    <p:anim calcmode="lin" valueType="num">
                                      <p:cBhvr>
                                        <p:cTn id="44" dur="1000" fill="hold"/>
                                        <p:tgtEl>
                                          <p:spTgt spid="8"/>
                                        </p:tgtEl>
                                        <p:attrNameLst>
                                          <p:attrName>ppt_h</p:attrName>
                                        </p:attrNameLst>
                                      </p:cBhvr>
                                      <p:tavLst>
                                        <p:tav tm="0">
                                          <p:val>
                                            <p:fltVal val="0"/>
                                          </p:val>
                                        </p:tav>
                                        <p:tav tm="100000">
                                          <p:val>
                                            <p:strVal val="#ppt_h"/>
                                          </p:val>
                                        </p:tav>
                                      </p:tavLst>
                                    </p:anim>
                                    <p:anim calcmode="lin" valueType="num">
                                      <p:cBhvr>
                                        <p:cTn id="45" dur="1000" fill="hold"/>
                                        <p:tgtEl>
                                          <p:spTgt spid="8"/>
                                        </p:tgtEl>
                                        <p:attrNameLst>
                                          <p:attrName>style.rotation</p:attrName>
                                        </p:attrNameLst>
                                      </p:cBhvr>
                                      <p:tavLst>
                                        <p:tav tm="0">
                                          <p:val>
                                            <p:fltVal val="90"/>
                                          </p:val>
                                        </p:tav>
                                        <p:tav tm="100000">
                                          <p:val>
                                            <p:fltVal val="0"/>
                                          </p:val>
                                        </p:tav>
                                      </p:tavLst>
                                    </p:anim>
                                    <p:animEffect transition="in" filter="fade">
                                      <p:cBhvr>
                                        <p:cTn id="46" dur="1000"/>
                                        <p:tgtEl>
                                          <p:spTgt spid="8"/>
                                        </p:tgtEl>
                                      </p:cBhvr>
                                    </p:animEffect>
                                  </p:childTnLst>
                                </p:cTn>
                              </p:par>
                            </p:childTnLst>
                          </p:cTn>
                        </p:par>
                      </p:childTnLst>
                    </p:cTn>
                  </p:par>
                  <p:par>
                    <p:cTn id="47" fill="hold">
                      <p:stCondLst>
                        <p:cond delay="indefinite"/>
                      </p:stCondLst>
                      <p:childTnLst>
                        <p:par>
                          <p:cTn id="48" fill="hold">
                            <p:stCondLst>
                              <p:cond delay="0"/>
                            </p:stCondLst>
                            <p:childTnLst>
                              <p:par>
                                <p:cTn id="49" presetID="18" presetClass="exit" presetSubtype="12" fill="hold" nodeType="clickEffect">
                                  <p:stCondLst>
                                    <p:cond delay="0"/>
                                  </p:stCondLst>
                                  <p:childTnLst>
                                    <p:animEffect transition="out" filter="strips(downLeft)">
                                      <p:cBhvr>
                                        <p:cTn id="50" dur="500"/>
                                        <p:tgtEl>
                                          <p:spTgt spid="8"/>
                                        </p:tgtEl>
                                      </p:cBhvr>
                                    </p:animEffect>
                                    <p:set>
                                      <p:cBhvr>
                                        <p:cTn id="51" dur="1" fill="hold">
                                          <p:stCondLst>
                                            <p:cond delay="499"/>
                                          </p:stCondLst>
                                        </p:cTn>
                                        <p:tgtEl>
                                          <p:spTgt spid="8"/>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31" presetClass="entr" presetSubtype="0" fill="hold" nodeType="clickEffect">
                                  <p:stCondLst>
                                    <p:cond delay="0"/>
                                  </p:stCondLst>
                                  <p:childTnLst>
                                    <p:set>
                                      <p:cBhvr>
                                        <p:cTn id="55" dur="1" fill="hold">
                                          <p:stCondLst>
                                            <p:cond delay="0"/>
                                          </p:stCondLst>
                                        </p:cTn>
                                        <p:tgtEl>
                                          <p:spTgt spid="9"/>
                                        </p:tgtEl>
                                        <p:attrNameLst>
                                          <p:attrName>style.visibility</p:attrName>
                                        </p:attrNameLst>
                                      </p:cBhvr>
                                      <p:to>
                                        <p:strVal val="visible"/>
                                      </p:to>
                                    </p:set>
                                    <p:anim calcmode="lin" valueType="num">
                                      <p:cBhvr>
                                        <p:cTn id="56" dur="1000" fill="hold"/>
                                        <p:tgtEl>
                                          <p:spTgt spid="9"/>
                                        </p:tgtEl>
                                        <p:attrNameLst>
                                          <p:attrName>ppt_w</p:attrName>
                                        </p:attrNameLst>
                                      </p:cBhvr>
                                      <p:tavLst>
                                        <p:tav tm="0">
                                          <p:val>
                                            <p:fltVal val="0"/>
                                          </p:val>
                                        </p:tav>
                                        <p:tav tm="100000">
                                          <p:val>
                                            <p:strVal val="#ppt_w"/>
                                          </p:val>
                                        </p:tav>
                                      </p:tavLst>
                                    </p:anim>
                                    <p:anim calcmode="lin" valueType="num">
                                      <p:cBhvr>
                                        <p:cTn id="57" dur="1000" fill="hold"/>
                                        <p:tgtEl>
                                          <p:spTgt spid="9"/>
                                        </p:tgtEl>
                                        <p:attrNameLst>
                                          <p:attrName>ppt_h</p:attrName>
                                        </p:attrNameLst>
                                      </p:cBhvr>
                                      <p:tavLst>
                                        <p:tav tm="0">
                                          <p:val>
                                            <p:fltVal val="0"/>
                                          </p:val>
                                        </p:tav>
                                        <p:tav tm="100000">
                                          <p:val>
                                            <p:strVal val="#ppt_h"/>
                                          </p:val>
                                        </p:tav>
                                      </p:tavLst>
                                    </p:anim>
                                    <p:anim calcmode="lin" valueType="num">
                                      <p:cBhvr>
                                        <p:cTn id="58" dur="1000" fill="hold"/>
                                        <p:tgtEl>
                                          <p:spTgt spid="9"/>
                                        </p:tgtEl>
                                        <p:attrNameLst>
                                          <p:attrName>style.rotation</p:attrName>
                                        </p:attrNameLst>
                                      </p:cBhvr>
                                      <p:tavLst>
                                        <p:tav tm="0">
                                          <p:val>
                                            <p:fltVal val="90"/>
                                          </p:val>
                                        </p:tav>
                                        <p:tav tm="100000">
                                          <p:val>
                                            <p:fltVal val="0"/>
                                          </p:val>
                                        </p:tav>
                                      </p:tavLst>
                                    </p:anim>
                                    <p:animEffect transition="in" filter="fade">
                                      <p:cBhvr>
                                        <p:cTn id="59" dur="1000"/>
                                        <p:tgtEl>
                                          <p:spTgt spid="9"/>
                                        </p:tgtEl>
                                      </p:cBhvr>
                                    </p:animEffect>
                                  </p:childTnLst>
                                </p:cTn>
                              </p:par>
                            </p:childTnLst>
                          </p:cTn>
                        </p:par>
                      </p:childTnLst>
                    </p:cTn>
                  </p:par>
                  <p:par>
                    <p:cTn id="60" fill="hold">
                      <p:stCondLst>
                        <p:cond delay="indefinite"/>
                      </p:stCondLst>
                      <p:childTnLst>
                        <p:par>
                          <p:cTn id="61" fill="hold">
                            <p:stCondLst>
                              <p:cond delay="0"/>
                            </p:stCondLst>
                            <p:childTnLst>
                              <p:par>
                                <p:cTn id="62" presetID="53" presetClass="exit" presetSubtype="32" fill="hold" nodeType="clickEffect">
                                  <p:stCondLst>
                                    <p:cond delay="0"/>
                                  </p:stCondLst>
                                  <p:childTnLst>
                                    <p:anim calcmode="lin" valueType="num">
                                      <p:cBhvr>
                                        <p:cTn id="63" dur="500"/>
                                        <p:tgtEl>
                                          <p:spTgt spid="9"/>
                                        </p:tgtEl>
                                        <p:attrNameLst>
                                          <p:attrName>ppt_w</p:attrName>
                                        </p:attrNameLst>
                                      </p:cBhvr>
                                      <p:tavLst>
                                        <p:tav tm="0">
                                          <p:val>
                                            <p:strVal val="ppt_w"/>
                                          </p:val>
                                        </p:tav>
                                        <p:tav tm="100000">
                                          <p:val>
                                            <p:fltVal val="0"/>
                                          </p:val>
                                        </p:tav>
                                      </p:tavLst>
                                    </p:anim>
                                    <p:anim calcmode="lin" valueType="num">
                                      <p:cBhvr>
                                        <p:cTn id="64" dur="500"/>
                                        <p:tgtEl>
                                          <p:spTgt spid="9"/>
                                        </p:tgtEl>
                                        <p:attrNameLst>
                                          <p:attrName>ppt_h</p:attrName>
                                        </p:attrNameLst>
                                      </p:cBhvr>
                                      <p:tavLst>
                                        <p:tav tm="0">
                                          <p:val>
                                            <p:strVal val="ppt_h"/>
                                          </p:val>
                                        </p:tav>
                                        <p:tav tm="100000">
                                          <p:val>
                                            <p:fltVal val="0"/>
                                          </p:val>
                                        </p:tav>
                                      </p:tavLst>
                                    </p:anim>
                                    <p:animEffect transition="out" filter="fade">
                                      <p:cBhvr>
                                        <p:cTn id="65" dur="500"/>
                                        <p:tgtEl>
                                          <p:spTgt spid="9"/>
                                        </p:tgtEl>
                                      </p:cBhvr>
                                    </p:animEffect>
                                    <p:set>
                                      <p:cBhvr>
                                        <p:cTn id="66" dur="1" fill="hold">
                                          <p:stCondLst>
                                            <p:cond delay="499"/>
                                          </p:stCondLst>
                                        </p:cTn>
                                        <p:tgtEl>
                                          <p:spTgt spid="9"/>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31" presetClass="exit" presetSubtype="0" fill="hold" grpId="1" nodeType="clickEffect">
                                  <p:stCondLst>
                                    <p:cond delay="0"/>
                                  </p:stCondLst>
                                  <p:childTnLst>
                                    <p:anim calcmode="lin" valueType="num">
                                      <p:cBhvr>
                                        <p:cTn id="70" dur="1000"/>
                                        <p:tgtEl>
                                          <p:spTgt spid="366594"/>
                                        </p:tgtEl>
                                        <p:attrNameLst>
                                          <p:attrName>ppt_w</p:attrName>
                                        </p:attrNameLst>
                                      </p:cBhvr>
                                      <p:tavLst>
                                        <p:tav tm="0">
                                          <p:val>
                                            <p:strVal val="ppt_w"/>
                                          </p:val>
                                        </p:tav>
                                        <p:tav tm="100000">
                                          <p:val>
                                            <p:fltVal val="0"/>
                                          </p:val>
                                        </p:tav>
                                      </p:tavLst>
                                    </p:anim>
                                    <p:anim calcmode="lin" valueType="num">
                                      <p:cBhvr>
                                        <p:cTn id="71" dur="1000"/>
                                        <p:tgtEl>
                                          <p:spTgt spid="366594"/>
                                        </p:tgtEl>
                                        <p:attrNameLst>
                                          <p:attrName>ppt_h</p:attrName>
                                        </p:attrNameLst>
                                      </p:cBhvr>
                                      <p:tavLst>
                                        <p:tav tm="0">
                                          <p:val>
                                            <p:strVal val="ppt_h"/>
                                          </p:val>
                                        </p:tav>
                                        <p:tav tm="100000">
                                          <p:val>
                                            <p:fltVal val="0"/>
                                          </p:val>
                                        </p:tav>
                                      </p:tavLst>
                                    </p:anim>
                                    <p:anim calcmode="lin" valueType="num">
                                      <p:cBhvr>
                                        <p:cTn id="72" dur="1000"/>
                                        <p:tgtEl>
                                          <p:spTgt spid="366594"/>
                                        </p:tgtEl>
                                        <p:attrNameLst>
                                          <p:attrName>style.rotation</p:attrName>
                                        </p:attrNameLst>
                                      </p:cBhvr>
                                      <p:tavLst>
                                        <p:tav tm="0">
                                          <p:val>
                                            <p:fltVal val="0"/>
                                          </p:val>
                                        </p:tav>
                                        <p:tav tm="100000">
                                          <p:val>
                                            <p:fltVal val="90"/>
                                          </p:val>
                                        </p:tav>
                                      </p:tavLst>
                                    </p:anim>
                                    <p:animEffect transition="out" filter="fade">
                                      <p:cBhvr>
                                        <p:cTn id="73" dur="1000"/>
                                        <p:tgtEl>
                                          <p:spTgt spid="366594"/>
                                        </p:tgtEl>
                                      </p:cBhvr>
                                    </p:animEffect>
                                    <p:set>
                                      <p:cBhvr>
                                        <p:cTn id="74" dur="1" fill="hold">
                                          <p:stCondLst>
                                            <p:cond delay="999"/>
                                          </p:stCondLst>
                                        </p:cTn>
                                        <p:tgtEl>
                                          <p:spTgt spid="36659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594" grpId="0" animBg="1"/>
      <p:bldP spid="366594" grpId="1"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F6106E3F-1375-45EE-976C-90FCFBD81C98}" type="datetime1">
              <a:rPr lang="es-ES"/>
              <a:pPr>
                <a:defRPr/>
              </a:pPr>
              <a:t>18/05/2022</a:t>
            </a:fld>
            <a:endParaRPr lang="en-US"/>
          </a:p>
        </p:txBody>
      </p:sp>
      <p:sp>
        <p:nvSpPr>
          <p:cNvPr id="6" name="5 Marcador de número de diapositiva"/>
          <p:cNvSpPr>
            <a:spLocks noGrp="1"/>
          </p:cNvSpPr>
          <p:nvPr>
            <p:ph type="sldNum" sz="quarter" idx="12"/>
          </p:nvPr>
        </p:nvSpPr>
        <p:spPr/>
        <p:txBody>
          <a:bodyPr/>
          <a:lstStyle/>
          <a:p>
            <a:pPr>
              <a:defRPr/>
            </a:pPr>
            <a:fld id="{5EFB6D6F-1E58-4798-9BA9-08CA77688A1A}" type="slidenum">
              <a:rPr lang="en-US"/>
              <a:pPr>
                <a:defRPr/>
              </a:pPr>
              <a:t>43</a:t>
            </a:fld>
            <a:endParaRPr lang="en-US"/>
          </a:p>
        </p:txBody>
      </p:sp>
      <p:sp>
        <p:nvSpPr>
          <p:cNvPr id="369666" name="Rectangle 2"/>
          <p:cNvSpPr>
            <a:spLocks noGrp="1" noChangeArrowheads="1"/>
          </p:cNvSpPr>
          <p:nvPr>
            <p:ph type="title"/>
          </p:nvPr>
        </p:nvSpPr>
        <p:spPr>
          <a:xfrm>
            <a:off x="685800" y="609600"/>
            <a:ext cx="8001000" cy="1143000"/>
          </a:xfrm>
          <a:solidFill>
            <a:schemeClr val="hlink"/>
          </a:solidFill>
          <a:ln w="76200">
            <a:solidFill>
              <a:schemeClr val="accent2"/>
            </a:solidFill>
          </a:ln>
        </p:spPr>
        <p:txBody>
          <a:bodyPr/>
          <a:lstStyle/>
          <a:p>
            <a:pPr>
              <a:defRPr/>
            </a:pPr>
            <a:r>
              <a:rPr lang="es-ES_tradnl" sz="3600" i="1" dirty="0">
                <a:solidFill>
                  <a:schemeClr val="accent2">
                    <a:lumMod val="75000"/>
                  </a:schemeClr>
                </a:solidFill>
                <a:effectLst>
                  <a:outerShdw blurRad="38100" dist="38100" dir="2700000" algn="tl">
                    <a:srgbClr val="000000"/>
                  </a:outerShdw>
                </a:effectLst>
                <a:latin typeface="Arial" charset="0"/>
              </a:rPr>
              <a:t>Servicios de Internet</a:t>
            </a:r>
            <a:br>
              <a:rPr lang="es-ES_tradnl" sz="3600" i="1" dirty="0">
                <a:solidFill>
                  <a:schemeClr val="accent2">
                    <a:lumMod val="75000"/>
                  </a:schemeClr>
                </a:solidFill>
                <a:effectLst>
                  <a:outerShdw blurRad="38100" dist="38100" dir="2700000" algn="tl">
                    <a:srgbClr val="000000"/>
                  </a:outerShdw>
                </a:effectLst>
                <a:latin typeface="Arial" charset="0"/>
              </a:rPr>
            </a:br>
            <a:r>
              <a:rPr lang="es-ES_tradnl" sz="3600" i="1" dirty="0">
                <a:solidFill>
                  <a:schemeClr val="accent2">
                    <a:lumMod val="75000"/>
                  </a:schemeClr>
                </a:solidFill>
                <a:effectLst>
                  <a:outerShdw blurRad="38100" dist="38100" dir="2700000" algn="tl">
                    <a:srgbClr val="000000"/>
                  </a:outerShdw>
                </a:effectLst>
                <a:latin typeface="Arial" charset="0"/>
              </a:rPr>
              <a:t>SMTP</a:t>
            </a:r>
            <a:r>
              <a:rPr lang="es-ES_tradnl" sz="2800" i="1" dirty="0">
                <a:solidFill>
                  <a:schemeClr val="accent2">
                    <a:lumMod val="75000"/>
                  </a:schemeClr>
                </a:solidFill>
                <a:effectLst>
                  <a:outerShdw blurRad="38100" dist="38100" dir="2700000" algn="tl">
                    <a:srgbClr val="000000"/>
                  </a:outerShdw>
                </a:effectLst>
                <a:latin typeface="Arial" charset="0"/>
              </a:rPr>
              <a:t> :</a:t>
            </a:r>
            <a:r>
              <a:rPr lang="es-ES_tradnl" sz="2400" i="1" dirty="0">
                <a:solidFill>
                  <a:schemeClr val="accent2">
                    <a:lumMod val="75000"/>
                  </a:schemeClr>
                </a:solidFill>
                <a:effectLst>
                  <a:outerShdw blurRad="38100" dist="38100" dir="2700000" algn="tl">
                    <a:srgbClr val="000000"/>
                  </a:outerShdw>
                </a:effectLst>
                <a:latin typeface="Arial" charset="0"/>
              </a:rPr>
              <a:t>Protocolo Simple de Transferencia de Correo</a:t>
            </a:r>
            <a:endParaRPr lang="es-ES_tradnl" sz="2800" i="1" dirty="0">
              <a:solidFill>
                <a:schemeClr val="accent2">
                  <a:lumMod val="75000"/>
                </a:schemeClr>
              </a:solidFill>
              <a:effectLst>
                <a:outerShdw blurRad="38100" dist="38100" dir="2700000" algn="tl">
                  <a:srgbClr val="000000"/>
                </a:outerShdw>
              </a:effectLst>
              <a:latin typeface="Arial" charset="0"/>
            </a:endParaRPr>
          </a:p>
        </p:txBody>
      </p:sp>
      <p:sp>
        <p:nvSpPr>
          <p:cNvPr id="369667" name="Rectangle 3"/>
          <p:cNvSpPr>
            <a:spLocks noGrp="1" noChangeArrowheads="1"/>
          </p:cNvSpPr>
          <p:nvPr>
            <p:ph type="body" idx="1"/>
          </p:nvPr>
        </p:nvSpPr>
        <p:spPr>
          <a:xfrm>
            <a:off x="685800" y="1981200"/>
            <a:ext cx="7924800" cy="4724400"/>
          </a:xfrm>
          <a:solidFill>
            <a:schemeClr val="accent2">
              <a:lumMod val="20000"/>
              <a:lumOff val="80000"/>
            </a:schemeClr>
          </a:solidFill>
          <a:ln w="76200" cap="flat">
            <a:solidFill>
              <a:srgbClr val="000080"/>
            </a:solidFill>
            <a:miter lim="800000"/>
            <a:headEnd/>
            <a:tailEnd/>
          </a:ln>
        </p:spPr>
        <p:txBody>
          <a:bodyPr vert="horz" wrap="square" lIns="91440" tIns="45720" rIns="91440" bIns="45720" numCol="1" anchor="t" anchorCtr="0" compatLnSpc="1">
            <a:prstTxWarp prst="textNoShape">
              <a:avLst/>
            </a:prstTxWarp>
          </a:bodyPr>
          <a:lstStyle/>
          <a:p>
            <a:r>
              <a:rPr lang="es-ES_tradnl" sz="2400" b="1" i="1" dirty="0">
                <a:solidFill>
                  <a:schemeClr val="accent2">
                    <a:lumMod val="50000"/>
                  </a:schemeClr>
                </a:solidFill>
                <a:effectLst>
                  <a:outerShdw blurRad="38100" dist="38100" dir="2700000" algn="tl">
                    <a:srgbClr val="000000"/>
                  </a:outerShdw>
                </a:effectLst>
                <a:latin typeface="Arial" charset="0"/>
              </a:rPr>
              <a:t>Protocolo Simple de Transferencia de Correo.</a:t>
            </a:r>
          </a:p>
          <a:p>
            <a:r>
              <a:rPr lang="es-ES_tradnl" sz="2400" b="1" i="1" dirty="0">
                <a:solidFill>
                  <a:schemeClr val="accent2">
                    <a:lumMod val="50000"/>
                  </a:schemeClr>
                </a:solidFill>
                <a:effectLst>
                  <a:outerShdw blurRad="38100" dist="38100" dir="2700000" algn="tl">
                    <a:srgbClr val="000000"/>
                  </a:outerShdw>
                </a:effectLst>
                <a:latin typeface="Arial" charset="0"/>
              </a:rPr>
              <a:t>Protocolo orientado a la conexión.</a:t>
            </a:r>
          </a:p>
          <a:p>
            <a:r>
              <a:rPr lang="es-ES_tradnl" sz="2400" b="1" i="1" dirty="0">
                <a:solidFill>
                  <a:schemeClr val="accent2">
                    <a:lumMod val="50000"/>
                  </a:schemeClr>
                </a:solidFill>
                <a:effectLst>
                  <a:outerShdw blurRad="38100" dist="38100" dir="2700000" algn="tl">
                    <a:srgbClr val="000000"/>
                  </a:outerShdw>
                </a:effectLst>
                <a:latin typeface="Arial" charset="0"/>
              </a:rPr>
              <a:t>Basado en RFC 2821 y 822 (Formato de Mensajes).</a:t>
            </a:r>
          </a:p>
          <a:p>
            <a:r>
              <a:rPr lang="es-ES_tradnl" sz="2400" b="1" i="1" dirty="0">
                <a:solidFill>
                  <a:schemeClr val="accent2">
                    <a:lumMod val="50000"/>
                  </a:schemeClr>
                </a:solidFill>
                <a:effectLst>
                  <a:outerShdw blurRad="38100" dist="38100" dir="2700000" algn="tl">
                    <a:srgbClr val="000000"/>
                  </a:outerShdw>
                </a:effectLst>
                <a:latin typeface="Arial" charset="0"/>
              </a:rPr>
              <a:t>Utiliza los Puertos 25 y 587  para conectividad entre cliente y el servicio de transporte.</a:t>
            </a:r>
          </a:p>
          <a:p>
            <a:r>
              <a:rPr lang="es-ES_tradnl" sz="2400" b="1" i="1" dirty="0">
                <a:solidFill>
                  <a:schemeClr val="accent2">
                    <a:lumMod val="50000"/>
                  </a:schemeClr>
                </a:solidFill>
                <a:effectLst>
                  <a:outerShdw blurRad="38100" dist="38100" dir="2700000" algn="tl">
                    <a:srgbClr val="000000"/>
                  </a:outerShdw>
                </a:effectLst>
                <a:latin typeface="Arial" charset="0"/>
              </a:rPr>
              <a:t>Los Puertos 25, 465 y 475 son utilizados para el transporte al buzón de correos. </a:t>
            </a:r>
          </a:p>
          <a:p>
            <a:r>
              <a:rPr lang="es-ES_tradnl" sz="2400" b="1" i="1" dirty="0">
                <a:solidFill>
                  <a:schemeClr val="accent2">
                    <a:lumMod val="50000"/>
                  </a:schemeClr>
                </a:solidFill>
                <a:effectLst>
                  <a:outerShdw blurRad="38100" dist="38100" dir="2700000" algn="tl">
                    <a:srgbClr val="000000"/>
                  </a:outerShdw>
                </a:effectLst>
                <a:latin typeface="Arial" charset="0"/>
              </a:rPr>
              <a:t>Una transacción SMTP tiene 3 secuencias:</a:t>
            </a:r>
          </a:p>
          <a:p>
            <a:pPr lvl="1"/>
            <a:r>
              <a:rPr lang="es-ES_tradnl" sz="2000" b="1" i="1" dirty="0">
                <a:solidFill>
                  <a:schemeClr val="accent2">
                    <a:lumMod val="50000"/>
                  </a:schemeClr>
                </a:solidFill>
                <a:effectLst>
                  <a:outerShdw blurRad="38100" dist="38100" dir="2700000" algn="tl">
                    <a:srgbClr val="000000"/>
                  </a:outerShdw>
                </a:effectLst>
                <a:latin typeface="Arial" charset="0"/>
              </a:rPr>
              <a:t>MAIL:  Dirección Remitente/retorno.</a:t>
            </a:r>
          </a:p>
          <a:p>
            <a:pPr lvl="1"/>
            <a:r>
              <a:rPr lang="es-ES_tradnl" sz="2000" b="1" i="1" dirty="0">
                <a:solidFill>
                  <a:schemeClr val="accent2">
                    <a:lumMod val="50000"/>
                  </a:schemeClr>
                </a:solidFill>
                <a:effectLst>
                  <a:outerShdw blurRad="38100" dist="38100" dir="2700000" algn="tl">
                    <a:srgbClr val="000000"/>
                  </a:outerShdw>
                </a:effectLst>
                <a:latin typeface="Arial" charset="0"/>
              </a:rPr>
              <a:t>RCPT: Destinatario del mensaje.</a:t>
            </a:r>
          </a:p>
          <a:p>
            <a:pPr lvl="1"/>
            <a:r>
              <a:rPr lang="es-ES_tradnl" sz="2000" b="1" i="1" dirty="0">
                <a:solidFill>
                  <a:schemeClr val="accent2">
                    <a:lumMod val="50000"/>
                  </a:schemeClr>
                </a:solidFill>
                <a:effectLst>
                  <a:outerShdw blurRad="38100" dist="38100" dir="2700000" algn="tl">
                    <a:srgbClr val="000000"/>
                  </a:outerShdw>
                </a:effectLst>
                <a:latin typeface="Arial" charset="0"/>
              </a:rPr>
              <a:t>DATA: Envió de mensaje de texto.</a:t>
            </a:r>
          </a:p>
        </p:txBody>
      </p:sp>
    </p:spTree>
    <p:extLst>
      <p:ext uri="{BB962C8B-B14F-4D97-AF65-F5344CB8AC3E}">
        <p14:creationId xmlns:p14="http://schemas.microsoft.com/office/powerpoint/2010/main" val="2750905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69666"/>
                                        </p:tgtEl>
                                        <p:attrNameLst>
                                          <p:attrName>style.visibility</p:attrName>
                                        </p:attrNameLst>
                                      </p:cBhvr>
                                      <p:to>
                                        <p:strVal val="visible"/>
                                      </p:to>
                                    </p:set>
                                    <p:anim calcmode="lin" valueType="num">
                                      <p:cBhvr>
                                        <p:cTn id="7" dur="1000" fill="hold"/>
                                        <p:tgtEl>
                                          <p:spTgt spid="369666"/>
                                        </p:tgtEl>
                                        <p:attrNameLst>
                                          <p:attrName>ppt_w</p:attrName>
                                        </p:attrNameLst>
                                      </p:cBhvr>
                                      <p:tavLst>
                                        <p:tav tm="0">
                                          <p:val>
                                            <p:fltVal val="0"/>
                                          </p:val>
                                        </p:tav>
                                        <p:tav tm="100000">
                                          <p:val>
                                            <p:strVal val="#ppt_w"/>
                                          </p:val>
                                        </p:tav>
                                      </p:tavLst>
                                    </p:anim>
                                    <p:anim calcmode="lin" valueType="num">
                                      <p:cBhvr>
                                        <p:cTn id="8" dur="1000" fill="hold"/>
                                        <p:tgtEl>
                                          <p:spTgt spid="369666"/>
                                        </p:tgtEl>
                                        <p:attrNameLst>
                                          <p:attrName>ppt_h</p:attrName>
                                        </p:attrNameLst>
                                      </p:cBhvr>
                                      <p:tavLst>
                                        <p:tav tm="0">
                                          <p:val>
                                            <p:fltVal val="0"/>
                                          </p:val>
                                        </p:tav>
                                        <p:tav tm="100000">
                                          <p:val>
                                            <p:strVal val="#ppt_h"/>
                                          </p:val>
                                        </p:tav>
                                      </p:tavLst>
                                    </p:anim>
                                    <p:anim calcmode="lin" valueType="num">
                                      <p:cBhvr>
                                        <p:cTn id="9" dur="1000" fill="hold"/>
                                        <p:tgtEl>
                                          <p:spTgt spid="369666"/>
                                        </p:tgtEl>
                                        <p:attrNameLst>
                                          <p:attrName>style.rotation</p:attrName>
                                        </p:attrNameLst>
                                      </p:cBhvr>
                                      <p:tavLst>
                                        <p:tav tm="0">
                                          <p:val>
                                            <p:fltVal val="90"/>
                                          </p:val>
                                        </p:tav>
                                        <p:tav tm="100000">
                                          <p:val>
                                            <p:fltVal val="0"/>
                                          </p:val>
                                        </p:tav>
                                      </p:tavLst>
                                    </p:anim>
                                    <p:animEffect transition="in" filter="fade">
                                      <p:cBhvr>
                                        <p:cTn id="10" dur="1000"/>
                                        <p:tgtEl>
                                          <p:spTgt spid="369666"/>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369667">
                                            <p:bg/>
                                          </p:spTgt>
                                        </p:tgtEl>
                                        <p:attrNameLst>
                                          <p:attrName>style.visibility</p:attrName>
                                        </p:attrNameLst>
                                      </p:cBhvr>
                                      <p:to>
                                        <p:strVal val="visible"/>
                                      </p:to>
                                    </p:set>
                                    <p:anim calcmode="lin" valueType="num">
                                      <p:cBhvr>
                                        <p:cTn id="15" dur="1000" fill="hold"/>
                                        <p:tgtEl>
                                          <p:spTgt spid="369667">
                                            <p:bg/>
                                          </p:spTgt>
                                        </p:tgtEl>
                                        <p:attrNameLst>
                                          <p:attrName>ppt_w</p:attrName>
                                        </p:attrNameLst>
                                      </p:cBhvr>
                                      <p:tavLst>
                                        <p:tav tm="0">
                                          <p:val>
                                            <p:fltVal val="0"/>
                                          </p:val>
                                        </p:tav>
                                        <p:tav tm="100000">
                                          <p:val>
                                            <p:strVal val="#ppt_w"/>
                                          </p:val>
                                        </p:tav>
                                      </p:tavLst>
                                    </p:anim>
                                    <p:anim calcmode="lin" valueType="num">
                                      <p:cBhvr>
                                        <p:cTn id="16" dur="1000" fill="hold"/>
                                        <p:tgtEl>
                                          <p:spTgt spid="369667">
                                            <p:bg/>
                                          </p:spTgt>
                                        </p:tgtEl>
                                        <p:attrNameLst>
                                          <p:attrName>ppt_h</p:attrName>
                                        </p:attrNameLst>
                                      </p:cBhvr>
                                      <p:tavLst>
                                        <p:tav tm="0">
                                          <p:val>
                                            <p:fltVal val="0"/>
                                          </p:val>
                                        </p:tav>
                                        <p:tav tm="100000">
                                          <p:val>
                                            <p:strVal val="#ppt_h"/>
                                          </p:val>
                                        </p:tav>
                                      </p:tavLst>
                                    </p:anim>
                                    <p:anim calcmode="lin" valueType="num">
                                      <p:cBhvr>
                                        <p:cTn id="17" dur="1000" fill="hold"/>
                                        <p:tgtEl>
                                          <p:spTgt spid="369667">
                                            <p:bg/>
                                          </p:spTgt>
                                        </p:tgtEl>
                                        <p:attrNameLst>
                                          <p:attrName>style.rotation</p:attrName>
                                        </p:attrNameLst>
                                      </p:cBhvr>
                                      <p:tavLst>
                                        <p:tav tm="0">
                                          <p:val>
                                            <p:fltVal val="90"/>
                                          </p:val>
                                        </p:tav>
                                        <p:tav tm="100000">
                                          <p:val>
                                            <p:fltVal val="0"/>
                                          </p:val>
                                        </p:tav>
                                      </p:tavLst>
                                    </p:anim>
                                    <p:animEffect transition="in" filter="fade">
                                      <p:cBhvr>
                                        <p:cTn id="18" dur="1000"/>
                                        <p:tgtEl>
                                          <p:spTgt spid="369667">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369667">
                                            <p:txEl>
                                              <p:pRg st="0" end="0"/>
                                            </p:txEl>
                                          </p:spTgt>
                                        </p:tgtEl>
                                        <p:attrNameLst>
                                          <p:attrName>style.visibility</p:attrName>
                                        </p:attrNameLst>
                                      </p:cBhvr>
                                      <p:to>
                                        <p:strVal val="visible"/>
                                      </p:to>
                                    </p:set>
                                    <p:anim calcmode="lin" valueType="num">
                                      <p:cBhvr>
                                        <p:cTn id="23" dur="1000" fill="hold"/>
                                        <p:tgtEl>
                                          <p:spTgt spid="369667">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369667">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369667">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369667">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369667">
                                            <p:txEl>
                                              <p:pRg st="1" end="1"/>
                                            </p:txEl>
                                          </p:spTgt>
                                        </p:tgtEl>
                                        <p:attrNameLst>
                                          <p:attrName>style.visibility</p:attrName>
                                        </p:attrNameLst>
                                      </p:cBhvr>
                                      <p:to>
                                        <p:strVal val="visible"/>
                                      </p:to>
                                    </p:set>
                                    <p:anim calcmode="lin" valueType="num">
                                      <p:cBhvr>
                                        <p:cTn id="31" dur="1000" fill="hold"/>
                                        <p:tgtEl>
                                          <p:spTgt spid="369667">
                                            <p:txEl>
                                              <p:pRg st="1" end="1"/>
                                            </p:txEl>
                                          </p:spTgt>
                                        </p:tgtEl>
                                        <p:attrNameLst>
                                          <p:attrName>ppt_w</p:attrName>
                                        </p:attrNameLst>
                                      </p:cBhvr>
                                      <p:tavLst>
                                        <p:tav tm="0">
                                          <p:val>
                                            <p:fltVal val="0"/>
                                          </p:val>
                                        </p:tav>
                                        <p:tav tm="100000">
                                          <p:val>
                                            <p:strVal val="#ppt_w"/>
                                          </p:val>
                                        </p:tav>
                                      </p:tavLst>
                                    </p:anim>
                                    <p:anim calcmode="lin" valueType="num">
                                      <p:cBhvr>
                                        <p:cTn id="32" dur="1000" fill="hold"/>
                                        <p:tgtEl>
                                          <p:spTgt spid="369667">
                                            <p:txEl>
                                              <p:pRg st="1" end="1"/>
                                            </p:txEl>
                                          </p:spTgt>
                                        </p:tgtEl>
                                        <p:attrNameLst>
                                          <p:attrName>ppt_h</p:attrName>
                                        </p:attrNameLst>
                                      </p:cBhvr>
                                      <p:tavLst>
                                        <p:tav tm="0">
                                          <p:val>
                                            <p:fltVal val="0"/>
                                          </p:val>
                                        </p:tav>
                                        <p:tav tm="100000">
                                          <p:val>
                                            <p:strVal val="#ppt_h"/>
                                          </p:val>
                                        </p:tav>
                                      </p:tavLst>
                                    </p:anim>
                                    <p:anim calcmode="lin" valueType="num">
                                      <p:cBhvr>
                                        <p:cTn id="33" dur="1000" fill="hold"/>
                                        <p:tgtEl>
                                          <p:spTgt spid="369667">
                                            <p:txEl>
                                              <p:pRg st="1" end="1"/>
                                            </p:txEl>
                                          </p:spTgt>
                                        </p:tgtEl>
                                        <p:attrNameLst>
                                          <p:attrName>style.rotation</p:attrName>
                                        </p:attrNameLst>
                                      </p:cBhvr>
                                      <p:tavLst>
                                        <p:tav tm="0">
                                          <p:val>
                                            <p:fltVal val="90"/>
                                          </p:val>
                                        </p:tav>
                                        <p:tav tm="100000">
                                          <p:val>
                                            <p:fltVal val="0"/>
                                          </p:val>
                                        </p:tav>
                                      </p:tavLst>
                                    </p:anim>
                                    <p:animEffect transition="in" filter="fade">
                                      <p:cBhvr>
                                        <p:cTn id="34" dur="1000"/>
                                        <p:tgtEl>
                                          <p:spTgt spid="369667">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369667">
                                            <p:txEl>
                                              <p:pRg st="2" end="2"/>
                                            </p:txEl>
                                          </p:spTgt>
                                        </p:tgtEl>
                                        <p:attrNameLst>
                                          <p:attrName>style.visibility</p:attrName>
                                        </p:attrNameLst>
                                      </p:cBhvr>
                                      <p:to>
                                        <p:strVal val="visible"/>
                                      </p:to>
                                    </p:set>
                                    <p:anim calcmode="lin" valueType="num">
                                      <p:cBhvr>
                                        <p:cTn id="39" dur="1000" fill="hold"/>
                                        <p:tgtEl>
                                          <p:spTgt spid="369667">
                                            <p:txEl>
                                              <p:pRg st="2" end="2"/>
                                            </p:txEl>
                                          </p:spTgt>
                                        </p:tgtEl>
                                        <p:attrNameLst>
                                          <p:attrName>ppt_w</p:attrName>
                                        </p:attrNameLst>
                                      </p:cBhvr>
                                      <p:tavLst>
                                        <p:tav tm="0">
                                          <p:val>
                                            <p:fltVal val="0"/>
                                          </p:val>
                                        </p:tav>
                                        <p:tav tm="100000">
                                          <p:val>
                                            <p:strVal val="#ppt_w"/>
                                          </p:val>
                                        </p:tav>
                                      </p:tavLst>
                                    </p:anim>
                                    <p:anim calcmode="lin" valueType="num">
                                      <p:cBhvr>
                                        <p:cTn id="40" dur="1000" fill="hold"/>
                                        <p:tgtEl>
                                          <p:spTgt spid="369667">
                                            <p:txEl>
                                              <p:pRg st="2" end="2"/>
                                            </p:txEl>
                                          </p:spTgt>
                                        </p:tgtEl>
                                        <p:attrNameLst>
                                          <p:attrName>ppt_h</p:attrName>
                                        </p:attrNameLst>
                                      </p:cBhvr>
                                      <p:tavLst>
                                        <p:tav tm="0">
                                          <p:val>
                                            <p:fltVal val="0"/>
                                          </p:val>
                                        </p:tav>
                                        <p:tav tm="100000">
                                          <p:val>
                                            <p:strVal val="#ppt_h"/>
                                          </p:val>
                                        </p:tav>
                                      </p:tavLst>
                                    </p:anim>
                                    <p:anim calcmode="lin" valueType="num">
                                      <p:cBhvr>
                                        <p:cTn id="41" dur="1000" fill="hold"/>
                                        <p:tgtEl>
                                          <p:spTgt spid="369667">
                                            <p:txEl>
                                              <p:pRg st="2" end="2"/>
                                            </p:txEl>
                                          </p:spTgt>
                                        </p:tgtEl>
                                        <p:attrNameLst>
                                          <p:attrName>style.rotation</p:attrName>
                                        </p:attrNameLst>
                                      </p:cBhvr>
                                      <p:tavLst>
                                        <p:tav tm="0">
                                          <p:val>
                                            <p:fltVal val="90"/>
                                          </p:val>
                                        </p:tav>
                                        <p:tav tm="100000">
                                          <p:val>
                                            <p:fltVal val="0"/>
                                          </p:val>
                                        </p:tav>
                                      </p:tavLst>
                                    </p:anim>
                                    <p:animEffect transition="in" filter="fade">
                                      <p:cBhvr>
                                        <p:cTn id="42" dur="1000"/>
                                        <p:tgtEl>
                                          <p:spTgt spid="369667">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grpId="0" nodeType="clickEffect">
                                  <p:stCondLst>
                                    <p:cond delay="0"/>
                                  </p:stCondLst>
                                  <p:childTnLst>
                                    <p:set>
                                      <p:cBhvr>
                                        <p:cTn id="46" dur="1" fill="hold">
                                          <p:stCondLst>
                                            <p:cond delay="0"/>
                                          </p:stCondLst>
                                        </p:cTn>
                                        <p:tgtEl>
                                          <p:spTgt spid="369667">
                                            <p:txEl>
                                              <p:pRg st="3" end="3"/>
                                            </p:txEl>
                                          </p:spTgt>
                                        </p:tgtEl>
                                        <p:attrNameLst>
                                          <p:attrName>style.visibility</p:attrName>
                                        </p:attrNameLst>
                                      </p:cBhvr>
                                      <p:to>
                                        <p:strVal val="visible"/>
                                      </p:to>
                                    </p:set>
                                    <p:anim calcmode="lin" valueType="num">
                                      <p:cBhvr>
                                        <p:cTn id="47" dur="1000" fill="hold"/>
                                        <p:tgtEl>
                                          <p:spTgt spid="369667">
                                            <p:txEl>
                                              <p:pRg st="3" end="3"/>
                                            </p:txEl>
                                          </p:spTgt>
                                        </p:tgtEl>
                                        <p:attrNameLst>
                                          <p:attrName>ppt_w</p:attrName>
                                        </p:attrNameLst>
                                      </p:cBhvr>
                                      <p:tavLst>
                                        <p:tav tm="0">
                                          <p:val>
                                            <p:fltVal val="0"/>
                                          </p:val>
                                        </p:tav>
                                        <p:tav tm="100000">
                                          <p:val>
                                            <p:strVal val="#ppt_w"/>
                                          </p:val>
                                        </p:tav>
                                      </p:tavLst>
                                    </p:anim>
                                    <p:anim calcmode="lin" valueType="num">
                                      <p:cBhvr>
                                        <p:cTn id="48" dur="1000" fill="hold"/>
                                        <p:tgtEl>
                                          <p:spTgt spid="369667">
                                            <p:txEl>
                                              <p:pRg st="3" end="3"/>
                                            </p:txEl>
                                          </p:spTgt>
                                        </p:tgtEl>
                                        <p:attrNameLst>
                                          <p:attrName>ppt_h</p:attrName>
                                        </p:attrNameLst>
                                      </p:cBhvr>
                                      <p:tavLst>
                                        <p:tav tm="0">
                                          <p:val>
                                            <p:fltVal val="0"/>
                                          </p:val>
                                        </p:tav>
                                        <p:tav tm="100000">
                                          <p:val>
                                            <p:strVal val="#ppt_h"/>
                                          </p:val>
                                        </p:tav>
                                      </p:tavLst>
                                    </p:anim>
                                    <p:anim calcmode="lin" valueType="num">
                                      <p:cBhvr>
                                        <p:cTn id="49" dur="1000" fill="hold"/>
                                        <p:tgtEl>
                                          <p:spTgt spid="369667">
                                            <p:txEl>
                                              <p:pRg st="3" end="3"/>
                                            </p:txEl>
                                          </p:spTgt>
                                        </p:tgtEl>
                                        <p:attrNameLst>
                                          <p:attrName>style.rotation</p:attrName>
                                        </p:attrNameLst>
                                      </p:cBhvr>
                                      <p:tavLst>
                                        <p:tav tm="0">
                                          <p:val>
                                            <p:fltVal val="90"/>
                                          </p:val>
                                        </p:tav>
                                        <p:tav tm="100000">
                                          <p:val>
                                            <p:fltVal val="0"/>
                                          </p:val>
                                        </p:tav>
                                      </p:tavLst>
                                    </p:anim>
                                    <p:animEffect transition="in" filter="fade">
                                      <p:cBhvr>
                                        <p:cTn id="50" dur="1000"/>
                                        <p:tgtEl>
                                          <p:spTgt spid="369667">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1" presetClass="entr" presetSubtype="0" fill="hold" grpId="0" nodeType="clickEffect">
                                  <p:stCondLst>
                                    <p:cond delay="0"/>
                                  </p:stCondLst>
                                  <p:childTnLst>
                                    <p:set>
                                      <p:cBhvr>
                                        <p:cTn id="54" dur="1" fill="hold">
                                          <p:stCondLst>
                                            <p:cond delay="0"/>
                                          </p:stCondLst>
                                        </p:cTn>
                                        <p:tgtEl>
                                          <p:spTgt spid="369667">
                                            <p:txEl>
                                              <p:pRg st="4" end="4"/>
                                            </p:txEl>
                                          </p:spTgt>
                                        </p:tgtEl>
                                        <p:attrNameLst>
                                          <p:attrName>style.visibility</p:attrName>
                                        </p:attrNameLst>
                                      </p:cBhvr>
                                      <p:to>
                                        <p:strVal val="visible"/>
                                      </p:to>
                                    </p:set>
                                    <p:anim calcmode="lin" valueType="num">
                                      <p:cBhvr>
                                        <p:cTn id="55" dur="1000" fill="hold"/>
                                        <p:tgtEl>
                                          <p:spTgt spid="369667">
                                            <p:txEl>
                                              <p:pRg st="4" end="4"/>
                                            </p:txEl>
                                          </p:spTgt>
                                        </p:tgtEl>
                                        <p:attrNameLst>
                                          <p:attrName>ppt_w</p:attrName>
                                        </p:attrNameLst>
                                      </p:cBhvr>
                                      <p:tavLst>
                                        <p:tav tm="0">
                                          <p:val>
                                            <p:fltVal val="0"/>
                                          </p:val>
                                        </p:tav>
                                        <p:tav tm="100000">
                                          <p:val>
                                            <p:strVal val="#ppt_w"/>
                                          </p:val>
                                        </p:tav>
                                      </p:tavLst>
                                    </p:anim>
                                    <p:anim calcmode="lin" valueType="num">
                                      <p:cBhvr>
                                        <p:cTn id="56" dur="1000" fill="hold"/>
                                        <p:tgtEl>
                                          <p:spTgt spid="369667">
                                            <p:txEl>
                                              <p:pRg st="4" end="4"/>
                                            </p:txEl>
                                          </p:spTgt>
                                        </p:tgtEl>
                                        <p:attrNameLst>
                                          <p:attrName>ppt_h</p:attrName>
                                        </p:attrNameLst>
                                      </p:cBhvr>
                                      <p:tavLst>
                                        <p:tav tm="0">
                                          <p:val>
                                            <p:fltVal val="0"/>
                                          </p:val>
                                        </p:tav>
                                        <p:tav tm="100000">
                                          <p:val>
                                            <p:strVal val="#ppt_h"/>
                                          </p:val>
                                        </p:tav>
                                      </p:tavLst>
                                    </p:anim>
                                    <p:anim calcmode="lin" valueType="num">
                                      <p:cBhvr>
                                        <p:cTn id="57" dur="1000" fill="hold"/>
                                        <p:tgtEl>
                                          <p:spTgt spid="369667">
                                            <p:txEl>
                                              <p:pRg st="4" end="4"/>
                                            </p:txEl>
                                          </p:spTgt>
                                        </p:tgtEl>
                                        <p:attrNameLst>
                                          <p:attrName>style.rotation</p:attrName>
                                        </p:attrNameLst>
                                      </p:cBhvr>
                                      <p:tavLst>
                                        <p:tav tm="0">
                                          <p:val>
                                            <p:fltVal val="90"/>
                                          </p:val>
                                        </p:tav>
                                        <p:tav tm="100000">
                                          <p:val>
                                            <p:fltVal val="0"/>
                                          </p:val>
                                        </p:tav>
                                      </p:tavLst>
                                    </p:anim>
                                    <p:animEffect transition="in" filter="fade">
                                      <p:cBhvr>
                                        <p:cTn id="58" dur="1000"/>
                                        <p:tgtEl>
                                          <p:spTgt spid="369667">
                                            <p:txEl>
                                              <p:pRg st="4" end="4"/>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1" presetClass="entr" presetSubtype="0" fill="hold" grpId="0" nodeType="clickEffect">
                                  <p:stCondLst>
                                    <p:cond delay="0"/>
                                  </p:stCondLst>
                                  <p:childTnLst>
                                    <p:set>
                                      <p:cBhvr>
                                        <p:cTn id="62" dur="1" fill="hold">
                                          <p:stCondLst>
                                            <p:cond delay="0"/>
                                          </p:stCondLst>
                                        </p:cTn>
                                        <p:tgtEl>
                                          <p:spTgt spid="369667">
                                            <p:txEl>
                                              <p:pRg st="5" end="5"/>
                                            </p:txEl>
                                          </p:spTgt>
                                        </p:tgtEl>
                                        <p:attrNameLst>
                                          <p:attrName>style.visibility</p:attrName>
                                        </p:attrNameLst>
                                      </p:cBhvr>
                                      <p:to>
                                        <p:strVal val="visible"/>
                                      </p:to>
                                    </p:set>
                                    <p:anim calcmode="lin" valueType="num">
                                      <p:cBhvr>
                                        <p:cTn id="63" dur="1000" fill="hold"/>
                                        <p:tgtEl>
                                          <p:spTgt spid="369667">
                                            <p:txEl>
                                              <p:pRg st="5" end="5"/>
                                            </p:txEl>
                                          </p:spTgt>
                                        </p:tgtEl>
                                        <p:attrNameLst>
                                          <p:attrName>ppt_w</p:attrName>
                                        </p:attrNameLst>
                                      </p:cBhvr>
                                      <p:tavLst>
                                        <p:tav tm="0">
                                          <p:val>
                                            <p:fltVal val="0"/>
                                          </p:val>
                                        </p:tav>
                                        <p:tav tm="100000">
                                          <p:val>
                                            <p:strVal val="#ppt_w"/>
                                          </p:val>
                                        </p:tav>
                                      </p:tavLst>
                                    </p:anim>
                                    <p:anim calcmode="lin" valueType="num">
                                      <p:cBhvr>
                                        <p:cTn id="64" dur="1000" fill="hold"/>
                                        <p:tgtEl>
                                          <p:spTgt spid="369667">
                                            <p:txEl>
                                              <p:pRg st="5" end="5"/>
                                            </p:txEl>
                                          </p:spTgt>
                                        </p:tgtEl>
                                        <p:attrNameLst>
                                          <p:attrName>ppt_h</p:attrName>
                                        </p:attrNameLst>
                                      </p:cBhvr>
                                      <p:tavLst>
                                        <p:tav tm="0">
                                          <p:val>
                                            <p:fltVal val="0"/>
                                          </p:val>
                                        </p:tav>
                                        <p:tav tm="100000">
                                          <p:val>
                                            <p:strVal val="#ppt_h"/>
                                          </p:val>
                                        </p:tav>
                                      </p:tavLst>
                                    </p:anim>
                                    <p:anim calcmode="lin" valueType="num">
                                      <p:cBhvr>
                                        <p:cTn id="65" dur="1000" fill="hold"/>
                                        <p:tgtEl>
                                          <p:spTgt spid="369667">
                                            <p:txEl>
                                              <p:pRg st="5" end="5"/>
                                            </p:txEl>
                                          </p:spTgt>
                                        </p:tgtEl>
                                        <p:attrNameLst>
                                          <p:attrName>style.rotation</p:attrName>
                                        </p:attrNameLst>
                                      </p:cBhvr>
                                      <p:tavLst>
                                        <p:tav tm="0">
                                          <p:val>
                                            <p:fltVal val="90"/>
                                          </p:val>
                                        </p:tav>
                                        <p:tav tm="100000">
                                          <p:val>
                                            <p:fltVal val="0"/>
                                          </p:val>
                                        </p:tav>
                                      </p:tavLst>
                                    </p:anim>
                                    <p:animEffect transition="in" filter="fade">
                                      <p:cBhvr>
                                        <p:cTn id="66" dur="1000"/>
                                        <p:tgtEl>
                                          <p:spTgt spid="369667">
                                            <p:txEl>
                                              <p:pRg st="5" end="5"/>
                                            </p:txEl>
                                          </p:spTgt>
                                        </p:tgtEl>
                                      </p:cBhvr>
                                    </p:animEffect>
                                  </p:childTnLst>
                                </p:cTn>
                              </p:par>
                              <p:par>
                                <p:cTn id="67" presetID="31" presetClass="entr" presetSubtype="0" fill="hold" grpId="0" nodeType="withEffect">
                                  <p:stCondLst>
                                    <p:cond delay="0"/>
                                  </p:stCondLst>
                                  <p:childTnLst>
                                    <p:set>
                                      <p:cBhvr>
                                        <p:cTn id="68" dur="1" fill="hold">
                                          <p:stCondLst>
                                            <p:cond delay="0"/>
                                          </p:stCondLst>
                                        </p:cTn>
                                        <p:tgtEl>
                                          <p:spTgt spid="369667">
                                            <p:txEl>
                                              <p:pRg st="6" end="6"/>
                                            </p:txEl>
                                          </p:spTgt>
                                        </p:tgtEl>
                                        <p:attrNameLst>
                                          <p:attrName>style.visibility</p:attrName>
                                        </p:attrNameLst>
                                      </p:cBhvr>
                                      <p:to>
                                        <p:strVal val="visible"/>
                                      </p:to>
                                    </p:set>
                                    <p:anim calcmode="lin" valueType="num">
                                      <p:cBhvr>
                                        <p:cTn id="69" dur="1000" fill="hold"/>
                                        <p:tgtEl>
                                          <p:spTgt spid="369667">
                                            <p:txEl>
                                              <p:pRg st="6" end="6"/>
                                            </p:txEl>
                                          </p:spTgt>
                                        </p:tgtEl>
                                        <p:attrNameLst>
                                          <p:attrName>ppt_w</p:attrName>
                                        </p:attrNameLst>
                                      </p:cBhvr>
                                      <p:tavLst>
                                        <p:tav tm="0">
                                          <p:val>
                                            <p:fltVal val="0"/>
                                          </p:val>
                                        </p:tav>
                                        <p:tav tm="100000">
                                          <p:val>
                                            <p:strVal val="#ppt_w"/>
                                          </p:val>
                                        </p:tav>
                                      </p:tavLst>
                                    </p:anim>
                                    <p:anim calcmode="lin" valueType="num">
                                      <p:cBhvr>
                                        <p:cTn id="70" dur="1000" fill="hold"/>
                                        <p:tgtEl>
                                          <p:spTgt spid="369667">
                                            <p:txEl>
                                              <p:pRg st="6" end="6"/>
                                            </p:txEl>
                                          </p:spTgt>
                                        </p:tgtEl>
                                        <p:attrNameLst>
                                          <p:attrName>ppt_h</p:attrName>
                                        </p:attrNameLst>
                                      </p:cBhvr>
                                      <p:tavLst>
                                        <p:tav tm="0">
                                          <p:val>
                                            <p:fltVal val="0"/>
                                          </p:val>
                                        </p:tav>
                                        <p:tav tm="100000">
                                          <p:val>
                                            <p:strVal val="#ppt_h"/>
                                          </p:val>
                                        </p:tav>
                                      </p:tavLst>
                                    </p:anim>
                                    <p:anim calcmode="lin" valueType="num">
                                      <p:cBhvr>
                                        <p:cTn id="71" dur="1000" fill="hold"/>
                                        <p:tgtEl>
                                          <p:spTgt spid="369667">
                                            <p:txEl>
                                              <p:pRg st="6" end="6"/>
                                            </p:txEl>
                                          </p:spTgt>
                                        </p:tgtEl>
                                        <p:attrNameLst>
                                          <p:attrName>style.rotation</p:attrName>
                                        </p:attrNameLst>
                                      </p:cBhvr>
                                      <p:tavLst>
                                        <p:tav tm="0">
                                          <p:val>
                                            <p:fltVal val="90"/>
                                          </p:val>
                                        </p:tav>
                                        <p:tav tm="100000">
                                          <p:val>
                                            <p:fltVal val="0"/>
                                          </p:val>
                                        </p:tav>
                                      </p:tavLst>
                                    </p:anim>
                                    <p:animEffect transition="in" filter="fade">
                                      <p:cBhvr>
                                        <p:cTn id="72" dur="1000"/>
                                        <p:tgtEl>
                                          <p:spTgt spid="369667">
                                            <p:txEl>
                                              <p:pRg st="6" end="6"/>
                                            </p:txEl>
                                          </p:spTgt>
                                        </p:tgtEl>
                                      </p:cBhvr>
                                    </p:animEffect>
                                  </p:childTnLst>
                                </p:cTn>
                              </p:par>
                              <p:par>
                                <p:cTn id="73" presetID="31" presetClass="entr" presetSubtype="0" fill="hold" grpId="0" nodeType="withEffect">
                                  <p:stCondLst>
                                    <p:cond delay="0"/>
                                  </p:stCondLst>
                                  <p:childTnLst>
                                    <p:set>
                                      <p:cBhvr>
                                        <p:cTn id="74" dur="1" fill="hold">
                                          <p:stCondLst>
                                            <p:cond delay="0"/>
                                          </p:stCondLst>
                                        </p:cTn>
                                        <p:tgtEl>
                                          <p:spTgt spid="369667">
                                            <p:txEl>
                                              <p:pRg st="7" end="7"/>
                                            </p:txEl>
                                          </p:spTgt>
                                        </p:tgtEl>
                                        <p:attrNameLst>
                                          <p:attrName>style.visibility</p:attrName>
                                        </p:attrNameLst>
                                      </p:cBhvr>
                                      <p:to>
                                        <p:strVal val="visible"/>
                                      </p:to>
                                    </p:set>
                                    <p:anim calcmode="lin" valueType="num">
                                      <p:cBhvr>
                                        <p:cTn id="75" dur="1000" fill="hold"/>
                                        <p:tgtEl>
                                          <p:spTgt spid="369667">
                                            <p:txEl>
                                              <p:pRg st="7" end="7"/>
                                            </p:txEl>
                                          </p:spTgt>
                                        </p:tgtEl>
                                        <p:attrNameLst>
                                          <p:attrName>ppt_w</p:attrName>
                                        </p:attrNameLst>
                                      </p:cBhvr>
                                      <p:tavLst>
                                        <p:tav tm="0">
                                          <p:val>
                                            <p:fltVal val="0"/>
                                          </p:val>
                                        </p:tav>
                                        <p:tav tm="100000">
                                          <p:val>
                                            <p:strVal val="#ppt_w"/>
                                          </p:val>
                                        </p:tav>
                                      </p:tavLst>
                                    </p:anim>
                                    <p:anim calcmode="lin" valueType="num">
                                      <p:cBhvr>
                                        <p:cTn id="76" dur="1000" fill="hold"/>
                                        <p:tgtEl>
                                          <p:spTgt spid="369667">
                                            <p:txEl>
                                              <p:pRg st="7" end="7"/>
                                            </p:txEl>
                                          </p:spTgt>
                                        </p:tgtEl>
                                        <p:attrNameLst>
                                          <p:attrName>ppt_h</p:attrName>
                                        </p:attrNameLst>
                                      </p:cBhvr>
                                      <p:tavLst>
                                        <p:tav tm="0">
                                          <p:val>
                                            <p:fltVal val="0"/>
                                          </p:val>
                                        </p:tav>
                                        <p:tav tm="100000">
                                          <p:val>
                                            <p:strVal val="#ppt_h"/>
                                          </p:val>
                                        </p:tav>
                                      </p:tavLst>
                                    </p:anim>
                                    <p:anim calcmode="lin" valueType="num">
                                      <p:cBhvr>
                                        <p:cTn id="77" dur="1000" fill="hold"/>
                                        <p:tgtEl>
                                          <p:spTgt spid="369667">
                                            <p:txEl>
                                              <p:pRg st="7" end="7"/>
                                            </p:txEl>
                                          </p:spTgt>
                                        </p:tgtEl>
                                        <p:attrNameLst>
                                          <p:attrName>style.rotation</p:attrName>
                                        </p:attrNameLst>
                                      </p:cBhvr>
                                      <p:tavLst>
                                        <p:tav tm="0">
                                          <p:val>
                                            <p:fltVal val="90"/>
                                          </p:val>
                                        </p:tav>
                                        <p:tav tm="100000">
                                          <p:val>
                                            <p:fltVal val="0"/>
                                          </p:val>
                                        </p:tav>
                                      </p:tavLst>
                                    </p:anim>
                                    <p:animEffect transition="in" filter="fade">
                                      <p:cBhvr>
                                        <p:cTn id="78" dur="1000"/>
                                        <p:tgtEl>
                                          <p:spTgt spid="369667">
                                            <p:txEl>
                                              <p:pRg st="7" end="7"/>
                                            </p:txEl>
                                          </p:spTgt>
                                        </p:tgtEl>
                                      </p:cBhvr>
                                    </p:animEffect>
                                  </p:childTnLst>
                                </p:cTn>
                              </p:par>
                              <p:par>
                                <p:cTn id="79" presetID="31" presetClass="entr" presetSubtype="0" fill="hold" grpId="0" nodeType="withEffect">
                                  <p:stCondLst>
                                    <p:cond delay="0"/>
                                  </p:stCondLst>
                                  <p:childTnLst>
                                    <p:set>
                                      <p:cBhvr>
                                        <p:cTn id="80" dur="1" fill="hold">
                                          <p:stCondLst>
                                            <p:cond delay="0"/>
                                          </p:stCondLst>
                                        </p:cTn>
                                        <p:tgtEl>
                                          <p:spTgt spid="369667">
                                            <p:txEl>
                                              <p:pRg st="8" end="8"/>
                                            </p:txEl>
                                          </p:spTgt>
                                        </p:tgtEl>
                                        <p:attrNameLst>
                                          <p:attrName>style.visibility</p:attrName>
                                        </p:attrNameLst>
                                      </p:cBhvr>
                                      <p:to>
                                        <p:strVal val="visible"/>
                                      </p:to>
                                    </p:set>
                                    <p:anim calcmode="lin" valueType="num">
                                      <p:cBhvr>
                                        <p:cTn id="81" dur="1000" fill="hold"/>
                                        <p:tgtEl>
                                          <p:spTgt spid="369667">
                                            <p:txEl>
                                              <p:pRg st="8" end="8"/>
                                            </p:txEl>
                                          </p:spTgt>
                                        </p:tgtEl>
                                        <p:attrNameLst>
                                          <p:attrName>ppt_w</p:attrName>
                                        </p:attrNameLst>
                                      </p:cBhvr>
                                      <p:tavLst>
                                        <p:tav tm="0">
                                          <p:val>
                                            <p:fltVal val="0"/>
                                          </p:val>
                                        </p:tav>
                                        <p:tav tm="100000">
                                          <p:val>
                                            <p:strVal val="#ppt_w"/>
                                          </p:val>
                                        </p:tav>
                                      </p:tavLst>
                                    </p:anim>
                                    <p:anim calcmode="lin" valueType="num">
                                      <p:cBhvr>
                                        <p:cTn id="82" dur="1000" fill="hold"/>
                                        <p:tgtEl>
                                          <p:spTgt spid="369667">
                                            <p:txEl>
                                              <p:pRg st="8" end="8"/>
                                            </p:txEl>
                                          </p:spTgt>
                                        </p:tgtEl>
                                        <p:attrNameLst>
                                          <p:attrName>ppt_h</p:attrName>
                                        </p:attrNameLst>
                                      </p:cBhvr>
                                      <p:tavLst>
                                        <p:tav tm="0">
                                          <p:val>
                                            <p:fltVal val="0"/>
                                          </p:val>
                                        </p:tav>
                                        <p:tav tm="100000">
                                          <p:val>
                                            <p:strVal val="#ppt_h"/>
                                          </p:val>
                                        </p:tav>
                                      </p:tavLst>
                                    </p:anim>
                                    <p:anim calcmode="lin" valueType="num">
                                      <p:cBhvr>
                                        <p:cTn id="83" dur="1000" fill="hold"/>
                                        <p:tgtEl>
                                          <p:spTgt spid="369667">
                                            <p:txEl>
                                              <p:pRg st="8" end="8"/>
                                            </p:txEl>
                                          </p:spTgt>
                                        </p:tgtEl>
                                        <p:attrNameLst>
                                          <p:attrName>style.rotation</p:attrName>
                                        </p:attrNameLst>
                                      </p:cBhvr>
                                      <p:tavLst>
                                        <p:tav tm="0">
                                          <p:val>
                                            <p:fltVal val="90"/>
                                          </p:val>
                                        </p:tav>
                                        <p:tav tm="100000">
                                          <p:val>
                                            <p:fltVal val="0"/>
                                          </p:val>
                                        </p:tav>
                                      </p:tavLst>
                                    </p:anim>
                                    <p:animEffect transition="in" filter="fade">
                                      <p:cBhvr>
                                        <p:cTn id="84" dur="1000"/>
                                        <p:tgtEl>
                                          <p:spTgt spid="36966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666" grpId="0" animBg="1"/>
      <p:bldP spid="369667" grpId="0" build="p"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F6106E3F-1375-45EE-976C-90FCFBD81C98}" type="datetime1">
              <a:rPr lang="es-ES"/>
              <a:pPr>
                <a:defRPr/>
              </a:pPr>
              <a:t>18/05/2022</a:t>
            </a:fld>
            <a:endParaRPr lang="en-US"/>
          </a:p>
        </p:txBody>
      </p:sp>
      <p:sp>
        <p:nvSpPr>
          <p:cNvPr id="6" name="5 Marcador de número de diapositiva"/>
          <p:cNvSpPr>
            <a:spLocks noGrp="1"/>
          </p:cNvSpPr>
          <p:nvPr>
            <p:ph type="sldNum" sz="quarter" idx="12"/>
          </p:nvPr>
        </p:nvSpPr>
        <p:spPr/>
        <p:txBody>
          <a:bodyPr/>
          <a:lstStyle/>
          <a:p>
            <a:pPr>
              <a:defRPr/>
            </a:pPr>
            <a:fld id="{5EFB6D6F-1E58-4798-9BA9-08CA77688A1A}" type="slidenum">
              <a:rPr lang="en-US"/>
              <a:pPr>
                <a:defRPr/>
              </a:pPr>
              <a:t>44</a:t>
            </a:fld>
            <a:endParaRPr lang="en-US"/>
          </a:p>
        </p:txBody>
      </p:sp>
      <p:sp>
        <p:nvSpPr>
          <p:cNvPr id="369666" name="Rectangle 2"/>
          <p:cNvSpPr>
            <a:spLocks noGrp="1" noChangeArrowheads="1"/>
          </p:cNvSpPr>
          <p:nvPr>
            <p:ph type="title"/>
          </p:nvPr>
        </p:nvSpPr>
        <p:spPr>
          <a:xfrm>
            <a:off x="251520" y="190500"/>
            <a:ext cx="8712968" cy="1438300"/>
          </a:xfrm>
          <a:solidFill>
            <a:schemeClr val="hlink"/>
          </a:solidFill>
          <a:ln w="76200">
            <a:solidFill>
              <a:schemeClr val="accent2"/>
            </a:solidFill>
            <a:miter lim="800000"/>
            <a:headEnd/>
            <a:tailEnd/>
          </a:ln>
        </p:spPr>
        <p:txBody>
          <a:bodyPr vert="horz" wrap="square" lIns="91440" tIns="45720" rIns="91440" bIns="45720" numCol="1" anchor="ctr" anchorCtr="0" compatLnSpc="1">
            <a:prstTxWarp prst="textNoShape">
              <a:avLst/>
            </a:prstTxWarp>
          </a:bodyPr>
          <a:lstStyle/>
          <a:p>
            <a:r>
              <a:rPr lang="es-ES_tradnl" sz="3200" i="1" dirty="0">
                <a:solidFill>
                  <a:schemeClr val="accent2">
                    <a:lumMod val="75000"/>
                  </a:schemeClr>
                </a:solidFill>
                <a:effectLst>
                  <a:outerShdw blurRad="38100" dist="38100" dir="2700000" algn="tl">
                    <a:srgbClr val="000000"/>
                  </a:outerShdw>
                </a:effectLst>
                <a:latin typeface="Arial" charset="0"/>
              </a:rPr>
              <a:t>Servicios de Internet</a:t>
            </a:r>
            <a:br>
              <a:rPr lang="es-ES_tradnl" sz="3200" i="1" dirty="0">
                <a:solidFill>
                  <a:schemeClr val="accent2">
                    <a:lumMod val="75000"/>
                  </a:schemeClr>
                </a:solidFill>
                <a:effectLst>
                  <a:outerShdw blurRad="38100" dist="38100" dir="2700000" algn="tl">
                    <a:srgbClr val="000000"/>
                  </a:outerShdw>
                </a:effectLst>
                <a:latin typeface="Arial" charset="0"/>
              </a:rPr>
            </a:br>
            <a:r>
              <a:rPr lang="es-ES_tradnl" sz="2800" i="1" dirty="0">
                <a:solidFill>
                  <a:schemeClr val="accent2">
                    <a:lumMod val="75000"/>
                  </a:schemeClr>
                </a:solidFill>
                <a:effectLst>
                  <a:outerShdw blurRad="38100" dist="38100" dir="2700000" algn="tl">
                    <a:srgbClr val="000000"/>
                  </a:outerShdw>
                </a:effectLst>
                <a:latin typeface="Arial" charset="0"/>
              </a:rPr>
              <a:t>SMTP :Protocolo Simple de Transferencia de Correo</a:t>
            </a:r>
          </a:p>
        </p:txBody>
      </p:sp>
      <p:sp>
        <p:nvSpPr>
          <p:cNvPr id="369667" name="Rectangle 3"/>
          <p:cNvSpPr>
            <a:spLocks noGrp="1" noChangeArrowheads="1"/>
          </p:cNvSpPr>
          <p:nvPr>
            <p:ph type="body" idx="1"/>
          </p:nvPr>
        </p:nvSpPr>
        <p:spPr>
          <a:xfrm>
            <a:off x="685800" y="1981200"/>
            <a:ext cx="7924800" cy="4616152"/>
          </a:xfrm>
          <a:solidFill>
            <a:schemeClr val="accent2">
              <a:lumMod val="20000"/>
              <a:lumOff val="80000"/>
            </a:schemeClr>
          </a:solidFill>
          <a:ln w="76200" cap="flat">
            <a:solidFill>
              <a:srgbClr val="000080"/>
            </a:solidFill>
            <a:miter lim="800000"/>
            <a:headEnd/>
            <a:tailEnd/>
          </a:ln>
        </p:spPr>
        <p:txBody>
          <a:bodyPr vert="horz" wrap="square" lIns="91440" tIns="45720" rIns="91440" bIns="45720" numCol="1" anchor="t" anchorCtr="0" compatLnSpc="1">
            <a:prstTxWarp prst="textNoShape">
              <a:avLst/>
            </a:prstTxWarp>
          </a:bodyPr>
          <a:lstStyle/>
          <a:p>
            <a:r>
              <a:rPr lang="es-ES_tradnl" sz="2800" i="1" dirty="0">
                <a:solidFill>
                  <a:srgbClr val="000099"/>
                </a:solidFill>
                <a:effectLst>
                  <a:outerShdw blurRad="38100" dist="38100" dir="2700000" algn="tl">
                    <a:srgbClr val="000000"/>
                  </a:outerShdw>
                </a:effectLst>
                <a:latin typeface="Arial" charset="0"/>
              </a:rPr>
              <a:t>MTA : Agente de Transferencia de Correo.</a:t>
            </a:r>
          </a:p>
          <a:p>
            <a:r>
              <a:rPr lang="es-ES_tradnl" sz="2800" i="1" dirty="0">
                <a:solidFill>
                  <a:srgbClr val="000099"/>
                </a:solidFill>
                <a:effectLst>
                  <a:outerShdw blurRad="38100" dist="38100" dir="2700000" algn="tl">
                    <a:srgbClr val="000000"/>
                  </a:outerShdw>
                </a:effectLst>
                <a:latin typeface="Arial" charset="0"/>
              </a:rPr>
              <a:t>El más conocido es SENDMAIL (Unix).</a:t>
            </a:r>
          </a:p>
          <a:p>
            <a:pPr lvl="1"/>
            <a:r>
              <a:rPr lang="es-ES_tradnl" b="1" i="1" dirty="0">
                <a:solidFill>
                  <a:schemeClr val="accent2">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Envía y recibe paquetes desde/hasta otros servidores de correo. </a:t>
            </a:r>
          </a:p>
          <a:p>
            <a:pPr lvl="1"/>
            <a:r>
              <a:rPr lang="es-ES_tradnl" b="1" i="1" dirty="0">
                <a:solidFill>
                  <a:schemeClr val="accent2">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Proporciona una interfaz para las aplicaciones accedan al sistema de correo.</a:t>
            </a:r>
          </a:p>
          <a:p>
            <a:pPr lvl="1"/>
            <a:r>
              <a:rPr lang="es-ES_tradnl" b="1" i="1" dirty="0">
                <a:solidFill>
                  <a:schemeClr val="accent2">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Proporciona a los usuarios buzones de correo dotados de una dirección.    </a:t>
            </a:r>
          </a:p>
        </p:txBody>
      </p:sp>
    </p:spTree>
    <p:extLst>
      <p:ext uri="{BB962C8B-B14F-4D97-AF65-F5344CB8AC3E}">
        <p14:creationId xmlns:p14="http://schemas.microsoft.com/office/powerpoint/2010/main" val="2672933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69666"/>
                                        </p:tgtEl>
                                        <p:attrNameLst>
                                          <p:attrName>style.visibility</p:attrName>
                                        </p:attrNameLst>
                                      </p:cBhvr>
                                      <p:to>
                                        <p:strVal val="visible"/>
                                      </p:to>
                                    </p:set>
                                    <p:animEffect transition="in" filter="fade">
                                      <p:cBhvr>
                                        <p:cTn id="7" dur="1000"/>
                                        <p:tgtEl>
                                          <p:spTgt spid="369666"/>
                                        </p:tgtEl>
                                      </p:cBhvr>
                                    </p:animEffect>
                                    <p:anim calcmode="lin" valueType="num">
                                      <p:cBhvr>
                                        <p:cTn id="8" dur="1000" fill="hold"/>
                                        <p:tgtEl>
                                          <p:spTgt spid="369666"/>
                                        </p:tgtEl>
                                        <p:attrNameLst>
                                          <p:attrName>ppt_x</p:attrName>
                                        </p:attrNameLst>
                                      </p:cBhvr>
                                      <p:tavLst>
                                        <p:tav tm="0">
                                          <p:val>
                                            <p:strVal val="#ppt_x"/>
                                          </p:val>
                                        </p:tav>
                                        <p:tav tm="100000">
                                          <p:val>
                                            <p:strVal val="#ppt_x"/>
                                          </p:val>
                                        </p:tav>
                                      </p:tavLst>
                                    </p:anim>
                                    <p:anim calcmode="lin" valueType="num">
                                      <p:cBhvr>
                                        <p:cTn id="9" dur="1000" fill="hold"/>
                                        <p:tgtEl>
                                          <p:spTgt spid="36966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grpId="0" nodeType="clickEffect">
                                  <p:stCondLst>
                                    <p:cond delay="0"/>
                                  </p:stCondLst>
                                  <p:childTnLst>
                                    <p:set>
                                      <p:cBhvr>
                                        <p:cTn id="13" dur="1" fill="hold">
                                          <p:stCondLst>
                                            <p:cond delay="0"/>
                                          </p:stCondLst>
                                        </p:cTn>
                                        <p:tgtEl>
                                          <p:spTgt spid="369667">
                                            <p:bg/>
                                          </p:spTgt>
                                        </p:tgtEl>
                                        <p:attrNameLst>
                                          <p:attrName>style.visibility</p:attrName>
                                        </p:attrNameLst>
                                      </p:cBhvr>
                                      <p:to>
                                        <p:strVal val="visible"/>
                                      </p:to>
                                    </p:set>
                                    <p:anim calcmode="lin" valueType="num">
                                      <p:cBhvr>
                                        <p:cTn id="14" dur="1000" fill="hold"/>
                                        <p:tgtEl>
                                          <p:spTgt spid="369667">
                                            <p:bg/>
                                          </p:spTgt>
                                        </p:tgtEl>
                                        <p:attrNameLst>
                                          <p:attrName>ppt_w</p:attrName>
                                        </p:attrNameLst>
                                      </p:cBhvr>
                                      <p:tavLst>
                                        <p:tav tm="0">
                                          <p:val>
                                            <p:fltVal val="0"/>
                                          </p:val>
                                        </p:tav>
                                        <p:tav tm="100000">
                                          <p:val>
                                            <p:strVal val="#ppt_w"/>
                                          </p:val>
                                        </p:tav>
                                      </p:tavLst>
                                    </p:anim>
                                    <p:anim calcmode="lin" valueType="num">
                                      <p:cBhvr>
                                        <p:cTn id="15" dur="1000" fill="hold"/>
                                        <p:tgtEl>
                                          <p:spTgt spid="369667">
                                            <p:bg/>
                                          </p:spTgt>
                                        </p:tgtEl>
                                        <p:attrNameLst>
                                          <p:attrName>ppt_h</p:attrName>
                                        </p:attrNameLst>
                                      </p:cBhvr>
                                      <p:tavLst>
                                        <p:tav tm="0">
                                          <p:val>
                                            <p:fltVal val="0"/>
                                          </p:val>
                                        </p:tav>
                                        <p:tav tm="100000">
                                          <p:val>
                                            <p:strVal val="#ppt_h"/>
                                          </p:val>
                                        </p:tav>
                                      </p:tavLst>
                                    </p:anim>
                                    <p:anim calcmode="lin" valueType="num">
                                      <p:cBhvr>
                                        <p:cTn id="16" dur="1000" fill="hold"/>
                                        <p:tgtEl>
                                          <p:spTgt spid="369667">
                                            <p:bg/>
                                          </p:spTgt>
                                        </p:tgtEl>
                                        <p:attrNameLst>
                                          <p:attrName>style.rotation</p:attrName>
                                        </p:attrNameLst>
                                      </p:cBhvr>
                                      <p:tavLst>
                                        <p:tav tm="0">
                                          <p:val>
                                            <p:fltVal val="90"/>
                                          </p:val>
                                        </p:tav>
                                        <p:tav tm="100000">
                                          <p:val>
                                            <p:fltVal val="0"/>
                                          </p:val>
                                        </p:tav>
                                      </p:tavLst>
                                    </p:anim>
                                    <p:animEffect transition="in" filter="fade">
                                      <p:cBhvr>
                                        <p:cTn id="17" dur="1000"/>
                                        <p:tgtEl>
                                          <p:spTgt spid="369667">
                                            <p:bg/>
                                          </p:spTgt>
                                        </p:tgtEl>
                                      </p:cBhvr>
                                    </p:animEffect>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grpId="0" nodeType="clickEffect">
                                  <p:stCondLst>
                                    <p:cond delay="0"/>
                                  </p:stCondLst>
                                  <p:childTnLst>
                                    <p:set>
                                      <p:cBhvr>
                                        <p:cTn id="21" dur="1" fill="hold">
                                          <p:stCondLst>
                                            <p:cond delay="0"/>
                                          </p:stCondLst>
                                        </p:cTn>
                                        <p:tgtEl>
                                          <p:spTgt spid="369667">
                                            <p:txEl>
                                              <p:pRg st="0" end="0"/>
                                            </p:txEl>
                                          </p:spTgt>
                                        </p:tgtEl>
                                        <p:attrNameLst>
                                          <p:attrName>style.visibility</p:attrName>
                                        </p:attrNameLst>
                                      </p:cBhvr>
                                      <p:to>
                                        <p:strVal val="visible"/>
                                      </p:to>
                                    </p:set>
                                    <p:anim calcmode="lin" valueType="num">
                                      <p:cBhvr>
                                        <p:cTn id="22" dur="1000" fill="hold"/>
                                        <p:tgtEl>
                                          <p:spTgt spid="369667">
                                            <p:txEl>
                                              <p:pRg st="0" end="0"/>
                                            </p:txEl>
                                          </p:spTgt>
                                        </p:tgtEl>
                                        <p:attrNameLst>
                                          <p:attrName>ppt_w</p:attrName>
                                        </p:attrNameLst>
                                      </p:cBhvr>
                                      <p:tavLst>
                                        <p:tav tm="0">
                                          <p:val>
                                            <p:fltVal val="0"/>
                                          </p:val>
                                        </p:tav>
                                        <p:tav tm="100000">
                                          <p:val>
                                            <p:strVal val="#ppt_w"/>
                                          </p:val>
                                        </p:tav>
                                      </p:tavLst>
                                    </p:anim>
                                    <p:anim calcmode="lin" valueType="num">
                                      <p:cBhvr>
                                        <p:cTn id="23" dur="1000" fill="hold"/>
                                        <p:tgtEl>
                                          <p:spTgt spid="369667">
                                            <p:txEl>
                                              <p:pRg st="0" end="0"/>
                                            </p:txEl>
                                          </p:spTgt>
                                        </p:tgtEl>
                                        <p:attrNameLst>
                                          <p:attrName>ppt_h</p:attrName>
                                        </p:attrNameLst>
                                      </p:cBhvr>
                                      <p:tavLst>
                                        <p:tav tm="0">
                                          <p:val>
                                            <p:fltVal val="0"/>
                                          </p:val>
                                        </p:tav>
                                        <p:tav tm="100000">
                                          <p:val>
                                            <p:strVal val="#ppt_h"/>
                                          </p:val>
                                        </p:tav>
                                      </p:tavLst>
                                    </p:anim>
                                    <p:anim calcmode="lin" valueType="num">
                                      <p:cBhvr>
                                        <p:cTn id="24" dur="1000" fill="hold"/>
                                        <p:tgtEl>
                                          <p:spTgt spid="369667">
                                            <p:txEl>
                                              <p:pRg st="0" end="0"/>
                                            </p:txEl>
                                          </p:spTgt>
                                        </p:tgtEl>
                                        <p:attrNameLst>
                                          <p:attrName>style.rotation</p:attrName>
                                        </p:attrNameLst>
                                      </p:cBhvr>
                                      <p:tavLst>
                                        <p:tav tm="0">
                                          <p:val>
                                            <p:fltVal val="90"/>
                                          </p:val>
                                        </p:tav>
                                        <p:tav tm="100000">
                                          <p:val>
                                            <p:fltVal val="0"/>
                                          </p:val>
                                        </p:tav>
                                      </p:tavLst>
                                    </p:anim>
                                    <p:animEffect transition="in" filter="fade">
                                      <p:cBhvr>
                                        <p:cTn id="25" dur="1000"/>
                                        <p:tgtEl>
                                          <p:spTgt spid="369667">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1" presetClass="entr" presetSubtype="0" fill="hold" grpId="0" nodeType="clickEffect">
                                  <p:stCondLst>
                                    <p:cond delay="0"/>
                                  </p:stCondLst>
                                  <p:childTnLst>
                                    <p:set>
                                      <p:cBhvr>
                                        <p:cTn id="29" dur="1" fill="hold">
                                          <p:stCondLst>
                                            <p:cond delay="0"/>
                                          </p:stCondLst>
                                        </p:cTn>
                                        <p:tgtEl>
                                          <p:spTgt spid="369667">
                                            <p:txEl>
                                              <p:pRg st="1" end="1"/>
                                            </p:txEl>
                                          </p:spTgt>
                                        </p:tgtEl>
                                        <p:attrNameLst>
                                          <p:attrName>style.visibility</p:attrName>
                                        </p:attrNameLst>
                                      </p:cBhvr>
                                      <p:to>
                                        <p:strVal val="visible"/>
                                      </p:to>
                                    </p:set>
                                    <p:anim calcmode="lin" valueType="num">
                                      <p:cBhvr>
                                        <p:cTn id="30" dur="1000" fill="hold"/>
                                        <p:tgtEl>
                                          <p:spTgt spid="369667">
                                            <p:txEl>
                                              <p:pRg st="1" end="1"/>
                                            </p:txEl>
                                          </p:spTgt>
                                        </p:tgtEl>
                                        <p:attrNameLst>
                                          <p:attrName>ppt_w</p:attrName>
                                        </p:attrNameLst>
                                      </p:cBhvr>
                                      <p:tavLst>
                                        <p:tav tm="0">
                                          <p:val>
                                            <p:fltVal val="0"/>
                                          </p:val>
                                        </p:tav>
                                        <p:tav tm="100000">
                                          <p:val>
                                            <p:strVal val="#ppt_w"/>
                                          </p:val>
                                        </p:tav>
                                      </p:tavLst>
                                    </p:anim>
                                    <p:anim calcmode="lin" valueType="num">
                                      <p:cBhvr>
                                        <p:cTn id="31" dur="1000" fill="hold"/>
                                        <p:tgtEl>
                                          <p:spTgt spid="369667">
                                            <p:txEl>
                                              <p:pRg st="1" end="1"/>
                                            </p:txEl>
                                          </p:spTgt>
                                        </p:tgtEl>
                                        <p:attrNameLst>
                                          <p:attrName>ppt_h</p:attrName>
                                        </p:attrNameLst>
                                      </p:cBhvr>
                                      <p:tavLst>
                                        <p:tav tm="0">
                                          <p:val>
                                            <p:fltVal val="0"/>
                                          </p:val>
                                        </p:tav>
                                        <p:tav tm="100000">
                                          <p:val>
                                            <p:strVal val="#ppt_h"/>
                                          </p:val>
                                        </p:tav>
                                      </p:tavLst>
                                    </p:anim>
                                    <p:anim calcmode="lin" valueType="num">
                                      <p:cBhvr>
                                        <p:cTn id="32" dur="1000" fill="hold"/>
                                        <p:tgtEl>
                                          <p:spTgt spid="369667">
                                            <p:txEl>
                                              <p:pRg st="1" end="1"/>
                                            </p:txEl>
                                          </p:spTgt>
                                        </p:tgtEl>
                                        <p:attrNameLst>
                                          <p:attrName>style.rotation</p:attrName>
                                        </p:attrNameLst>
                                      </p:cBhvr>
                                      <p:tavLst>
                                        <p:tav tm="0">
                                          <p:val>
                                            <p:fltVal val="90"/>
                                          </p:val>
                                        </p:tav>
                                        <p:tav tm="100000">
                                          <p:val>
                                            <p:fltVal val="0"/>
                                          </p:val>
                                        </p:tav>
                                      </p:tavLst>
                                    </p:anim>
                                    <p:animEffect transition="in" filter="fade">
                                      <p:cBhvr>
                                        <p:cTn id="33" dur="1000"/>
                                        <p:tgtEl>
                                          <p:spTgt spid="369667">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1" presetClass="entr" presetSubtype="0" fill="hold" grpId="0" nodeType="clickEffect">
                                  <p:stCondLst>
                                    <p:cond delay="0"/>
                                  </p:stCondLst>
                                  <p:childTnLst>
                                    <p:set>
                                      <p:cBhvr>
                                        <p:cTn id="37" dur="1" fill="hold">
                                          <p:stCondLst>
                                            <p:cond delay="0"/>
                                          </p:stCondLst>
                                        </p:cTn>
                                        <p:tgtEl>
                                          <p:spTgt spid="369667">
                                            <p:txEl>
                                              <p:pRg st="2" end="2"/>
                                            </p:txEl>
                                          </p:spTgt>
                                        </p:tgtEl>
                                        <p:attrNameLst>
                                          <p:attrName>style.visibility</p:attrName>
                                        </p:attrNameLst>
                                      </p:cBhvr>
                                      <p:to>
                                        <p:strVal val="visible"/>
                                      </p:to>
                                    </p:set>
                                    <p:anim calcmode="lin" valueType="num">
                                      <p:cBhvr>
                                        <p:cTn id="38" dur="1000" fill="hold"/>
                                        <p:tgtEl>
                                          <p:spTgt spid="369667">
                                            <p:txEl>
                                              <p:pRg st="2" end="2"/>
                                            </p:txEl>
                                          </p:spTgt>
                                        </p:tgtEl>
                                        <p:attrNameLst>
                                          <p:attrName>ppt_w</p:attrName>
                                        </p:attrNameLst>
                                      </p:cBhvr>
                                      <p:tavLst>
                                        <p:tav tm="0">
                                          <p:val>
                                            <p:fltVal val="0"/>
                                          </p:val>
                                        </p:tav>
                                        <p:tav tm="100000">
                                          <p:val>
                                            <p:strVal val="#ppt_w"/>
                                          </p:val>
                                        </p:tav>
                                      </p:tavLst>
                                    </p:anim>
                                    <p:anim calcmode="lin" valueType="num">
                                      <p:cBhvr>
                                        <p:cTn id="39" dur="1000" fill="hold"/>
                                        <p:tgtEl>
                                          <p:spTgt spid="369667">
                                            <p:txEl>
                                              <p:pRg st="2" end="2"/>
                                            </p:txEl>
                                          </p:spTgt>
                                        </p:tgtEl>
                                        <p:attrNameLst>
                                          <p:attrName>ppt_h</p:attrName>
                                        </p:attrNameLst>
                                      </p:cBhvr>
                                      <p:tavLst>
                                        <p:tav tm="0">
                                          <p:val>
                                            <p:fltVal val="0"/>
                                          </p:val>
                                        </p:tav>
                                        <p:tav tm="100000">
                                          <p:val>
                                            <p:strVal val="#ppt_h"/>
                                          </p:val>
                                        </p:tav>
                                      </p:tavLst>
                                    </p:anim>
                                    <p:anim calcmode="lin" valueType="num">
                                      <p:cBhvr>
                                        <p:cTn id="40" dur="1000" fill="hold"/>
                                        <p:tgtEl>
                                          <p:spTgt spid="369667">
                                            <p:txEl>
                                              <p:pRg st="2" end="2"/>
                                            </p:txEl>
                                          </p:spTgt>
                                        </p:tgtEl>
                                        <p:attrNameLst>
                                          <p:attrName>style.rotation</p:attrName>
                                        </p:attrNameLst>
                                      </p:cBhvr>
                                      <p:tavLst>
                                        <p:tav tm="0">
                                          <p:val>
                                            <p:fltVal val="90"/>
                                          </p:val>
                                        </p:tav>
                                        <p:tav tm="100000">
                                          <p:val>
                                            <p:fltVal val="0"/>
                                          </p:val>
                                        </p:tav>
                                      </p:tavLst>
                                    </p:anim>
                                    <p:animEffect transition="in" filter="fade">
                                      <p:cBhvr>
                                        <p:cTn id="41" dur="1000"/>
                                        <p:tgtEl>
                                          <p:spTgt spid="369667">
                                            <p:txEl>
                                              <p:pRg st="2" end="2"/>
                                            </p:txEl>
                                          </p:spTgt>
                                        </p:tgtEl>
                                      </p:cBhvr>
                                    </p:animEffect>
                                  </p:childTnLst>
                                </p:cTn>
                              </p:par>
                              <p:par>
                                <p:cTn id="42" presetID="31" presetClass="entr" presetSubtype="0" fill="hold" grpId="0" nodeType="withEffect">
                                  <p:stCondLst>
                                    <p:cond delay="0"/>
                                  </p:stCondLst>
                                  <p:childTnLst>
                                    <p:set>
                                      <p:cBhvr>
                                        <p:cTn id="43" dur="1" fill="hold">
                                          <p:stCondLst>
                                            <p:cond delay="0"/>
                                          </p:stCondLst>
                                        </p:cTn>
                                        <p:tgtEl>
                                          <p:spTgt spid="369667">
                                            <p:txEl>
                                              <p:pRg st="3" end="3"/>
                                            </p:txEl>
                                          </p:spTgt>
                                        </p:tgtEl>
                                        <p:attrNameLst>
                                          <p:attrName>style.visibility</p:attrName>
                                        </p:attrNameLst>
                                      </p:cBhvr>
                                      <p:to>
                                        <p:strVal val="visible"/>
                                      </p:to>
                                    </p:set>
                                    <p:anim calcmode="lin" valueType="num">
                                      <p:cBhvr>
                                        <p:cTn id="44" dur="1000" fill="hold"/>
                                        <p:tgtEl>
                                          <p:spTgt spid="369667">
                                            <p:txEl>
                                              <p:pRg st="3" end="3"/>
                                            </p:txEl>
                                          </p:spTgt>
                                        </p:tgtEl>
                                        <p:attrNameLst>
                                          <p:attrName>ppt_w</p:attrName>
                                        </p:attrNameLst>
                                      </p:cBhvr>
                                      <p:tavLst>
                                        <p:tav tm="0">
                                          <p:val>
                                            <p:fltVal val="0"/>
                                          </p:val>
                                        </p:tav>
                                        <p:tav tm="100000">
                                          <p:val>
                                            <p:strVal val="#ppt_w"/>
                                          </p:val>
                                        </p:tav>
                                      </p:tavLst>
                                    </p:anim>
                                    <p:anim calcmode="lin" valueType="num">
                                      <p:cBhvr>
                                        <p:cTn id="45" dur="1000" fill="hold"/>
                                        <p:tgtEl>
                                          <p:spTgt spid="369667">
                                            <p:txEl>
                                              <p:pRg st="3" end="3"/>
                                            </p:txEl>
                                          </p:spTgt>
                                        </p:tgtEl>
                                        <p:attrNameLst>
                                          <p:attrName>ppt_h</p:attrName>
                                        </p:attrNameLst>
                                      </p:cBhvr>
                                      <p:tavLst>
                                        <p:tav tm="0">
                                          <p:val>
                                            <p:fltVal val="0"/>
                                          </p:val>
                                        </p:tav>
                                        <p:tav tm="100000">
                                          <p:val>
                                            <p:strVal val="#ppt_h"/>
                                          </p:val>
                                        </p:tav>
                                      </p:tavLst>
                                    </p:anim>
                                    <p:anim calcmode="lin" valueType="num">
                                      <p:cBhvr>
                                        <p:cTn id="46" dur="1000" fill="hold"/>
                                        <p:tgtEl>
                                          <p:spTgt spid="369667">
                                            <p:txEl>
                                              <p:pRg st="3" end="3"/>
                                            </p:txEl>
                                          </p:spTgt>
                                        </p:tgtEl>
                                        <p:attrNameLst>
                                          <p:attrName>style.rotation</p:attrName>
                                        </p:attrNameLst>
                                      </p:cBhvr>
                                      <p:tavLst>
                                        <p:tav tm="0">
                                          <p:val>
                                            <p:fltVal val="90"/>
                                          </p:val>
                                        </p:tav>
                                        <p:tav tm="100000">
                                          <p:val>
                                            <p:fltVal val="0"/>
                                          </p:val>
                                        </p:tav>
                                      </p:tavLst>
                                    </p:anim>
                                    <p:animEffect transition="in" filter="fade">
                                      <p:cBhvr>
                                        <p:cTn id="47" dur="1000"/>
                                        <p:tgtEl>
                                          <p:spTgt spid="369667">
                                            <p:txEl>
                                              <p:pRg st="3" end="3"/>
                                            </p:txEl>
                                          </p:spTgt>
                                        </p:tgtEl>
                                      </p:cBhvr>
                                    </p:animEffect>
                                  </p:childTnLst>
                                </p:cTn>
                              </p:par>
                              <p:par>
                                <p:cTn id="48" presetID="31" presetClass="entr" presetSubtype="0" fill="hold" grpId="0" nodeType="withEffect">
                                  <p:stCondLst>
                                    <p:cond delay="0"/>
                                  </p:stCondLst>
                                  <p:childTnLst>
                                    <p:set>
                                      <p:cBhvr>
                                        <p:cTn id="49" dur="1" fill="hold">
                                          <p:stCondLst>
                                            <p:cond delay="0"/>
                                          </p:stCondLst>
                                        </p:cTn>
                                        <p:tgtEl>
                                          <p:spTgt spid="369667">
                                            <p:txEl>
                                              <p:pRg st="4" end="4"/>
                                            </p:txEl>
                                          </p:spTgt>
                                        </p:tgtEl>
                                        <p:attrNameLst>
                                          <p:attrName>style.visibility</p:attrName>
                                        </p:attrNameLst>
                                      </p:cBhvr>
                                      <p:to>
                                        <p:strVal val="visible"/>
                                      </p:to>
                                    </p:set>
                                    <p:anim calcmode="lin" valueType="num">
                                      <p:cBhvr>
                                        <p:cTn id="50" dur="1000" fill="hold"/>
                                        <p:tgtEl>
                                          <p:spTgt spid="369667">
                                            <p:txEl>
                                              <p:pRg st="4" end="4"/>
                                            </p:txEl>
                                          </p:spTgt>
                                        </p:tgtEl>
                                        <p:attrNameLst>
                                          <p:attrName>ppt_w</p:attrName>
                                        </p:attrNameLst>
                                      </p:cBhvr>
                                      <p:tavLst>
                                        <p:tav tm="0">
                                          <p:val>
                                            <p:fltVal val="0"/>
                                          </p:val>
                                        </p:tav>
                                        <p:tav tm="100000">
                                          <p:val>
                                            <p:strVal val="#ppt_w"/>
                                          </p:val>
                                        </p:tav>
                                      </p:tavLst>
                                    </p:anim>
                                    <p:anim calcmode="lin" valueType="num">
                                      <p:cBhvr>
                                        <p:cTn id="51" dur="1000" fill="hold"/>
                                        <p:tgtEl>
                                          <p:spTgt spid="369667">
                                            <p:txEl>
                                              <p:pRg st="4" end="4"/>
                                            </p:txEl>
                                          </p:spTgt>
                                        </p:tgtEl>
                                        <p:attrNameLst>
                                          <p:attrName>ppt_h</p:attrName>
                                        </p:attrNameLst>
                                      </p:cBhvr>
                                      <p:tavLst>
                                        <p:tav tm="0">
                                          <p:val>
                                            <p:fltVal val="0"/>
                                          </p:val>
                                        </p:tav>
                                        <p:tav tm="100000">
                                          <p:val>
                                            <p:strVal val="#ppt_h"/>
                                          </p:val>
                                        </p:tav>
                                      </p:tavLst>
                                    </p:anim>
                                    <p:anim calcmode="lin" valueType="num">
                                      <p:cBhvr>
                                        <p:cTn id="52" dur="1000" fill="hold"/>
                                        <p:tgtEl>
                                          <p:spTgt spid="369667">
                                            <p:txEl>
                                              <p:pRg st="4" end="4"/>
                                            </p:txEl>
                                          </p:spTgt>
                                        </p:tgtEl>
                                        <p:attrNameLst>
                                          <p:attrName>style.rotation</p:attrName>
                                        </p:attrNameLst>
                                      </p:cBhvr>
                                      <p:tavLst>
                                        <p:tav tm="0">
                                          <p:val>
                                            <p:fltVal val="90"/>
                                          </p:val>
                                        </p:tav>
                                        <p:tav tm="100000">
                                          <p:val>
                                            <p:fltVal val="0"/>
                                          </p:val>
                                        </p:tav>
                                      </p:tavLst>
                                    </p:anim>
                                    <p:animEffect transition="in" filter="fade">
                                      <p:cBhvr>
                                        <p:cTn id="53" dur="1000"/>
                                        <p:tgtEl>
                                          <p:spTgt spid="3696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666" grpId="0" animBg="1"/>
      <p:bldP spid="369667" grpId="0" uiExpand="1" build="p"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Marcador de fecha"/>
          <p:cNvSpPr>
            <a:spLocks noGrp="1"/>
          </p:cNvSpPr>
          <p:nvPr>
            <p:ph type="dt" sz="quarter" idx="10"/>
          </p:nvPr>
        </p:nvSpPr>
        <p:spPr/>
        <p:txBody>
          <a:bodyPr/>
          <a:lstStyle/>
          <a:p>
            <a:pPr>
              <a:defRPr/>
            </a:pPr>
            <a:fld id="{F8DD8B52-1868-4386-A88D-AFB117F29FC9}" type="datetime1">
              <a:rPr lang="es-ES"/>
              <a:pPr>
                <a:defRPr/>
              </a:pPr>
              <a:t>18/05/2022</a:t>
            </a:fld>
            <a:endParaRPr lang="en-US"/>
          </a:p>
        </p:txBody>
      </p:sp>
      <p:sp>
        <p:nvSpPr>
          <p:cNvPr id="7" name="5 Marcador de número de diapositiva"/>
          <p:cNvSpPr>
            <a:spLocks noGrp="1"/>
          </p:cNvSpPr>
          <p:nvPr>
            <p:ph type="sldNum" sz="quarter" idx="12"/>
          </p:nvPr>
        </p:nvSpPr>
        <p:spPr/>
        <p:txBody>
          <a:bodyPr/>
          <a:lstStyle/>
          <a:p>
            <a:pPr>
              <a:defRPr/>
            </a:pPr>
            <a:fld id="{0710BA3F-3CC5-4FCE-B4A2-F1D32FA7CFC9}" type="slidenum">
              <a:rPr lang="en-US"/>
              <a:pPr>
                <a:defRPr/>
              </a:pPr>
              <a:t>45</a:t>
            </a:fld>
            <a:endParaRPr lang="en-US"/>
          </a:p>
        </p:txBody>
      </p:sp>
      <p:sp>
        <p:nvSpPr>
          <p:cNvPr id="370690" name="Rectangle 2"/>
          <p:cNvSpPr>
            <a:spLocks noGrp="1" noChangeArrowheads="1"/>
          </p:cNvSpPr>
          <p:nvPr>
            <p:ph type="title"/>
          </p:nvPr>
        </p:nvSpPr>
        <p:spPr>
          <a:xfrm>
            <a:off x="323528" y="322538"/>
            <a:ext cx="8496944" cy="1306262"/>
          </a:xfrm>
          <a:solidFill>
            <a:schemeClr val="hlink"/>
          </a:solidFill>
          <a:ln w="76200">
            <a:solidFill>
              <a:schemeClr val="accent2"/>
            </a:solidFill>
            <a:miter lim="800000"/>
            <a:headEnd/>
            <a:tailEnd/>
          </a:ln>
        </p:spPr>
        <p:txBody>
          <a:bodyPr vert="horz" wrap="square" lIns="91440" tIns="45720" rIns="91440" bIns="45720" numCol="1" anchor="ctr" anchorCtr="0" compatLnSpc="1">
            <a:prstTxWarp prst="textNoShape">
              <a:avLst/>
            </a:prstTxWarp>
          </a:bodyPr>
          <a:lstStyle/>
          <a:p>
            <a:r>
              <a:rPr lang="es-ES_tradnl" sz="3200" i="1" dirty="0">
                <a:solidFill>
                  <a:schemeClr val="accent2">
                    <a:lumMod val="75000"/>
                  </a:schemeClr>
                </a:solidFill>
                <a:effectLst>
                  <a:outerShdw blurRad="38100" dist="38100" dir="2700000" algn="tl">
                    <a:srgbClr val="000000"/>
                  </a:outerShdw>
                </a:effectLst>
                <a:latin typeface="Arial" charset="0"/>
              </a:rPr>
              <a:t>Servicios de Internet</a:t>
            </a:r>
            <a:br>
              <a:rPr lang="es-ES_tradnl" sz="3200" i="1" dirty="0">
                <a:solidFill>
                  <a:schemeClr val="accent2">
                    <a:lumMod val="75000"/>
                  </a:schemeClr>
                </a:solidFill>
                <a:effectLst>
                  <a:outerShdw blurRad="38100" dist="38100" dir="2700000" algn="tl">
                    <a:srgbClr val="000000"/>
                  </a:outerShdw>
                </a:effectLst>
                <a:latin typeface="Arial" charset="0"/>
              </a:rPr>
            </a:br>
            <a:r>
              <a:rPr lang="es-ES_tradnl" sz="2800" i="1" dirty="0">
                <a:solidFill>
                  <a:schemeClr val="accent2">
                    <a:lumMod val="75000"/>
                  </a:schemeClr>
                </a:solidFill>
                <a:effectLst>
                  <a:outerShdw blurRad="38100" dist="38100" dir="2700000" algn="tl">
                    <a:srgbClr val="000000"/>
                  </a:outerShdw>
                </a:effectLst>
                <a:latin typeface="Arial" charset="0"/>
              </a:rPr>
              <a:t>POP 3 :Protocolo de Oficina de Correo Versión 3</a:t>
            </a:r>
          </a:p>
        </p:txBody>
      </p:sp>
      <p:sp>
        <p:nvSpPr>
          <p:cNvPr id="30725" name="Rectangle 3"/>
          <p:cNvSpPr>
            <a:spLocks noGrp="1" noChangeArrowheads="1"/>
          </p:cNvSpPr>
          <p:nvPr>
            <p:ph type="body" idx="1"/>
          </p:nvPr>
        </p:nvSpPr>
        <p:spPr>
          <a:xfrm>
            <a:off x="107504" y="1905000"/>
            <a:ext cx="8856984" cy="4692352"/>
          </a:xfrm>
          <a:solidFill>
            <a:schemeClr val="accent2">
              <a:lumMod val="20000"/>
              <a:lumOff val="80000"/>
            </a:schemeClr>
          </a:solidFill>
          <a:ln w="76200" cap="flat">
            <a:solidFill>
              <a:srgbClr val="000080"/>
            </a:solidFill>
            <a:miter lim="800000"/>
            <a:headEnd/>
            <a:tailEnd/>
          </a:ln>
        </p:spPr>
        <p:txBody>
          <a:bodyPr vert="horz" wrap="square" lIns="91440" tIns="45720" rIns="91440" bIns="45720" numCol="1" anchor="t" anchorCtr="0" compatLnSpc="1">
            <a:prstTxWarp prst="textNoShape">
              <a:avLst/>
            </a:prstTxWarp>
          </a:bodyPr>
          <a:lstStyle/>
          <a:p>
            <a:r>
              <a:rPr lang="es-ES_tradnl" i="1">
                <a:solidFill>
                  <a:srgbClr val="000099"/>
                </a:solidFill>
                <a:effectLst>
                  <a:outerShdw blurRad="38100" dist="38100" dir="2700000" algn="tl">
                    <a:srgbClr val="000000"/>
                  </a:outerShdw>
                </a:effectLst>
                <a:latin typeface="Arial" charset="0"/>
              </a:rPr>
              <a:t>UA : Agente de Usuario (Usuario final)</a:t>
            </a:r>
          </a:p>
          <a:p>
            <a:r>
              <a:rPr lang="es-ES_tradnl" i="1">
                <a:solidFill>
                  <a:srgbClr val="000099"/>
                </a:solidFill>
                <a:effectLst>
                  <a:outerShdw blurRad="38100" dist="38100" dir="2700000" algn="tl">
                    <a:srgbClr val="000000"/>
                  </a:outerShdw>
                </a:effectLst>
                <a:latin typeface="Arial" charset="0"/>
              </a:rPr>
              <a:t>El UA utiliza POP 3 para comunicarse con el MTA.</a:t>
            </a:r>
          </a:p>
          <a:p>
            <a:r>
              <a:rPr lang="es-ES_tradnl" i="1">
                <a:solidFill>
                  <a:srgbClr val="000099"/>
                </a:solidFill>
                <a:effectLst>
                  <a:outerShdw blurRad="38100" dist="38100" dir="2700000" algn="tl">
                    <a:srgbClr val="000000"/>
                  </a:outerShdw>
                </a:effectLst>
                <a:latin typeface="Arial" charset="0"/>
              </a:rPr>
              <a:t>El UA Envía y recibe paquetes desde/hasta otros Servidores.</a:t>
            </a:r>
          </a:p>
          <a:p>
            <a:r>
              <a:rPr lang="es-ES_tradnl" i="1">
                <a:solidFill>
                  <a:srgbClr val="000099"/>
                </a:solidFill>
                <a:effectLst>
                  <a:outerShdw blurRad="38100" dist="38100" dir="2700000" algn="tl">
                    <a:srgbClr val="000000"/>
                  </a:outerShdw>
                </a:effectLst>
                <a:latin typeface="Arial" charset="0"/>
              </a:rPr>
              <a:t>No trabaja en tiempo Real (Carga de la Red).</a:t>
            </a:r>
          </a:p>
        </p:txBody>
      </p:sp>
      <p:sp>
        <p:nvSpPr>
          <p:cNvPr id="30726" name="Rectangle 4"/>
          <p:cNvSpPr>
            <a:spLocks noChangeArrowheads="1"/>
          </p:cNvSpPr>
          <p:nvPr/>
        </p:nvSpPr>
        <p:spPr bwMode="auto">
          <a:xfrm>
            <a:off x="8366125" y="3794125"/>
            <a:ext cx="184150" cy="457200"/>
          </a:xfrm>
          <a:prstGeom prst="rect">
            <a:avLst/>
          </a:prstGeom>
          <a:noFill/>
          <a:ln w="9525">
            <a:noFill/>
            <a:miter lim="800000"/>
            <a:headEnd/>
            <a:tailEnd/>
          </a:ln>
        </p:spPr>
        <p:txBody>
          <a:bodyPr wrap="none">
            <a:spAutoFit/>
          </a:bodyPr>
          <a:lstStyle/>
          <a:p>
            <a:endParaRPr lang="es-ES_tradnl" sz="2400">
              <a:solidFill>
                <a:schemeClr val="tx1"/>
              </a:solidFill>
              <a:latin typeface="Times New Roman" pitchFamily="18" charset="0"/>
            </a:endParaRPr>
          </a:p>
        </p:txBody>
      </p:sp>
    </p:spTree>
    <p:extLst>
      <p:ext uri="{BB962C8B-B14F-4D97-AF65-F5344CB8AC3E}">
        <p14:creationId xmlns:p14="http://schemas.microsoft.com/office/powerpoint/2010/main" val="1252899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70690"/>
                                        </p:tgtEl>
                                        <p:attrNameLst>
                                          <p:attrName>style.visibility</p:attrName>
                                        </p:attrNameLst>
                                      </p:cBhvr>
                                      <p:to>
                                        <p:strVal val="visible"/>
                                      </p:to>
                                    </p:set>
                                    <p:anim calcmode="lin" valueType="num">
                                      <p:cBhvr>
                                        <p:cTn id="7" dur="1000" fill="hold"/>
                                        <p:tgtEl>
                                          <p:spTgt spid="370690"/>
                                        </p:tgtEl>
                                        <p:attrNameLst>
                                          <p:attrName>ppt_w</p:attrName>
                                        </p:attrNameLst>
                                      </p:cBhvr>
                                      <p:tavLst>
                                        <p:tav tm="0">
                                          <p:val>
                                            <p:fltVal val="0"/>
                                          </p:val>
                                        </p:tav>
                                        <p:tav tm="100000">
                                          <p:val>
                                            <p:strVal val="#ppt_w"/>
                                          </p:val>
                                        </p:tav>
                                      </p:tavLst>
                                    </p:anim>
                                    <p:anim calcmode="lin" valueType="num">
                                      <p:cBhvr>
                                        <p:cTn id="8" dur="1000" fill="hold"/>
                                        <p:tgtEl>
                                          <p:spTgt spid="370690"/>
                                        </p:tgtEl>
                                        <p:attrNameLst>
                                          <p:attrName>ppt_h</p:attrName>
                                        </p:attrNameLst>
                                      </p:cBhvr>
                                      <p:tavLst>
                                        <p:tav tm="0">
                                          <p:val>
                                            <p:fltVal val="0"/>
                                          </p:val>
                                        </p:tav>
                                        <p:tav tm="100000">
                                          <p:val>
                                            <p:strVal val="#ppt_h"/>
                                          </p:val>
                                        </p:tav>
                                      </p:tavLst>
                                    </p:anim>
                                    <p:anim calcmode="lin" valueType="num">
                                      <p:cBhvr>
                                        <p:cTn id="9" dur="1000" fill="hold"/>
                                        <p:tgtEl>
                                          <p:spTgt spid="370690"/>
                                        </p:tgtEl>
                                        <p:attrNameLst>
                                          <p:attrName>style.rotation</p:attrName>
                                        </p:attrNameLst>
                                      </p:cBhvr>
                                      <p:tavLst>
                                        <p:tav tm="0">
                                          <p:val>
                                            <p:fltVal val="90"/>
                                          </p:val>
                                        </p:tav>
                                        <p:tav tm="100000">
                                          <p:val>
                                            <p:fltVal val="0"/>
                                          </p:val>
                                        </p:tav>
                                      </p:tavLst>
                                    </p:anim>
                                    <p:animEffect transition="in" filter="fade">
                                      <p:cBhvr>
                                        <p:cTn id="10" dur="1000"/>
                                        <p:tgtEl>
                                          <p:spTgt spid="370690"/>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30725">
                                            <p:bg/>
                                          </p:spTgt>
                                        </p:tgtEl>
                                        <p:attrNameLst>
                                          <p:attrName>style.visibility</p:attrName>
                                        </p:attrNameLst>
                                      </p:cBhvr>
                                      <p:to>
                                        <p:strVal val="visible"/>
                                      </p:to>
                                    </p:set>
                                    <p:anim calcmode="lin" valueType="num">
                                      <p:cBhvr>
                                        <p:cTn id="15" dur="1000" fill="hold"/>
                                        <p:tgtEl>
                                          <p:spTgt spid="30725">
                                            <p:bg/>
                                          </p:spTgt>
                                        </p:tgtEl>
                                        <p:attrNameLst>
                                          <p:attrName>ppt_w</p:attrName>
                                        </p:attrNameLst>
                                      </p:cBhvr>
                                      <p:tavLst>
                                        <p:tav tm="0">
                                          <p:val>
                                            <p:fltVal val="0"/>
                                          </p:val>
                                        </p:tav>
                                        <p:tav tm="100000">
                                          <p:val>
                                            <p:strVal val="#ppt_w"/>
                                          </p:val>
                                        </p:tav>
                                      </p:tavLst>
                                    </p:anim>
                                    <p:anim calcmode="lin" valueType="num">
                                      <p:cBhvr>
                                        <p:cTn id="16" dur="1000" fill="hold"/>
                                        <p:tgtEl>
                                          <p:spTgt spid="30725">
                                            <p:bg/>
                                          </p:spTgt>
                                        </p:tgtEl>
                                        <p:attrNameLst>
                                          <p:attrName>ppt_h</p:attrName>
                                        </p:attrNameLst>
                                      </p:cBhvr>
                                      <p:tavLst>
                                        <p:tav tm="0">
                                          <p:val>
                                            <p:fltVal val="0"/>
                                          </p:val>
                                        </p:tav>
                                        <p:tav tm="100000">
                                          <p:val>
                                            <p:strVal val="#ppt_h"/>
                                          </p:val>
                                        </p:tav>
                                      </p:tavLst>
                                    </p:anim>
                                    <p:anim calcmode="lin" valueType="num">
                                      <p:cBhvr>
                                        <p:cTn id="17" dur="1000" fill="hold"/>
                                        <p:tgtEl>
                                          <p:spTgt spid="30725">
                                            <p:bg/>
                                          </p:spTgt>
                                        </p:tgtEl>
                                        <p:attrNameLst>
                                          <p:attrName>style.rotation</p:attrName>
                                        </p:attrNameLst>
                                      </p:cBhvr>
                                      <p:tavLst>
                                        <p:tav tm="0">
                                          <p:val>
                                            <p:fltVal val="90"/>
                                          </p:val>
                                        </p:tav>
                                        <p:tav tm="100000">
                                          <p:val>
                                            <p:fltVal val="0"/>
                                          </p:val>
                                        </p:tav>
                                      </p:tavLst>
                                    </p:anim>
                                    <p:animEffect transition="in" filter="fade">
                                      <p:cBhvr>
                                        <p:cTn id="18" dur="1000"/>
                                        <p:tgtEl>
                                          <p:spTgt spid="30725">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30725">
                                            <p:txEl>
                                              <p:pRg st="0" end="0"/>
                                            </p:txEl>
                                          </p:spTgt>
                                        </p:tgtEl>
                                        <p:attrNameLst>
                                          <p:attrName>style.visibility</p:attrName>
                                        </p:attrNameLst>
                                      </p:cBhvr>
                                      <p:to>
                                        <p:strVal val="visible"/>
                                      </p:to>
                                    </p:set>
                                    <p:anim calcmode="lin" valueType="num">
                                      <p:cBhvr>
                                        <p:cTn id="23" dur="1000" fill="hold"/>
                                        <p:tgtEl>
                                          <p:spTgt spid="30725">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30725">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30725">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30725">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30725">
                                            <p:txEl>
                                              <p:pRg st="1" end="1"/>
                                            </p:txEl>
                                          </p:spTgt>
                                        </p:tgtEl>
                                        <p:attrNameLst>
                                          <p:attrName>style.visibility</p:attrName>
                                        </p:attrNameLst>
                                      </p:cBhvr>
                                      <p:to>
                                        <p:strVal val="visible"/>
                                      </p:to>
                                    </p:set>
                                    <p:anim calcmode="lin" valueType="num">
                                      <p:cBhvr>
                                        <p:cTn id="31" dur="1000" fill="hold"/>
                                        <p:tgtEl>
                                          <p:spTgt spid="30725">
                                            <p:txEl>
                                              <p:pRg st="1" end="1"/>
                                            </p:txEl>
                                          </p:spTgt>
                                        </p:tgtEl>
                                        <p:attrNameLst>
                                          <p:attrName>ppt_w</p:attrName>
                                        </p:attrNameLst>
                                      </p:cBhvr>
                                      <p:tavLst>
                                        <p:tav tm="0">
                                          <p:val>
                                            <p:fltVal val="0"/>
                                          </p:val>
                                        </p:tav>
                                        <p:tav tm="100000">
                                          <p:val>
                                            <p:strVal val="#ppt_w"/>
                                          </p:val>
                                        </p:tav>
                                      </p:tavLst>
                                    </p:anim>
                                    <p:anim calcmode="lin" valueType="num">
                                      <p:cBhvr>
                                        <p:cTn id="32" dur="1000" fill="hold"/>
                                        <p:tgtEl>
                                          <p:spTgt spid="30725">
                                            <p:txEl>
                                              <p:pRg st="1" end="1"/>
                                            </p:txEl>
                                          </p:spTgt>
                                        </p:tgtEl>
                                        <p:attrNameLst>
                                          <p:attrName>ppt_h</p:attrName>
                                        </p:attrNameLst>
                                      </p:cBhvr>
                                      <p:tavLst>
                                        <p:tav tm="0">
                                          <p:val>
                                            <p:fltVal val="0"/>
                                          </p:val>
                                        </p:tav>
                                        <p:tav tm="100000">
                                          <p:val>
                                            <p:strVal val="#ppt_h"/>
                                          </p:val>
                                        </p:tav>
                                      </p:tavLst>
                                    </p:anim>
                                    <p:anim calcmode="lin" valueType="num">
                                      <p:cBhvr>
                                        <p:cTn id="33" dur="1000" fill="hold"/>
                                        <p:tgtEl>
                                          <p:spTgt spid="30725">
                                            <p:txEl>
                                              <p:pRg st="1" end="1"/>
                                            </p:txEl>
                                          </p:spTgt>
                                        </p:tgtEl>
                                        <p:attrNameLst>
                                          <p:attrName>style.rotation</p:attrName>
                                        </p:attrNameLst>
                                      </p:cBhvr>
                                      <p:tavLst>
                                        <p:tav tm="0">
                                          <p:val>
                                            <p:fltVal val="90"/>
                                          </p:val>
                                        </p:tav>
                                        <p:tav tm="100000">
                                          <p:val>
                                            <p:fltVal val="0"/>
                                          </p:val>
                                        </p:tav>
                                      </p:tavLst>
                                    </p:anim>
                                    <p:animEffect transition="in" filter="fade">
                                      <p:cBhvr>
                                        <p:cTn id="34" dur="1000"/>
                                        <p:tgtEl>
                                          <p:spTgt spid="30725">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30725">
                                            <p:txEl>
                                              <p:pRg st="2" end="2"/>
                                            </p:txEl>
                                          </p:spTgt>
                                        </p:tgtEl>
                                        <p:attrNameLst>
                                          <p:attrName>style.visibility</p:attrName>
                                        </p:attrNameLst>
                                      </p:cBhvr>
                                      <p:to>
                                        <p:strVal val="visible"/>
                                      </p:to>
                                    </p:set>
                                    <p:anim calcmode="lin" valueType="num">
                                      <p:cBhvr>
                                        <p:cTn id="39" dur="1000" fill="hold"/>
                                        <p:tgtEl>
                                          <p:spTgt spid="30725">
                                            <p:txEl>
                                              <p:pRg st="2" end="2"/>
                                            </p:txEl>
                                          </p:spTgt>
                                        </p:tgtEl>
                                        <p:attrNameLst>
                                          <p:attrName>ppt_w</p:attrName>
                                        </p:attrNameLst>
                                      </p:cBhvr>
                                      <p:tavLst>
                                        <p:tav tm="0">
                                          <p:val>
                                            <p:fltVal val="0"/>
                                          </p:val>
                                        </p:tav>
                                        <p:tav tm="100000">
                                          <p:val>
                                            <p:strVal val="#ppt_w"/>
                                          </p:val>
                                        </p:tav>
                                      </p:tavLst>
                                    </p:anim>
                                    <p:anim calcmode="lin" valueType="num">
                                      <p:cBhvr>
                                        <p:cTn id="40" dur="1000" fill="hold"/>
                                        <p:tgtEl>
                                          <p:spTgt spid="30725">
                                            <p:txEl>
                                              <p:pRg st="2" end="2"/>
                                            </p:txEl>
                                          </p:spTgt>
                                        </p:tgtEl>
                                        <p:attrNameLst>
                                          <p:attrName>ppt_h</p:attrName>
                                        </p:attrNameLst>
                                      </p:cBhvr>
                                      <p:tavLst>
                                        <p:tav tm="0">
                                          <p:val>
                                            <p:fltVal val="0"/>
                                          </p:val>
                                        </p:tav>
                                        <p:tav tm="100000">
                                          <p:val>
                                            <p:strVal val="#ppt_h"/>
                                          </p:val>
                                        </p:tav>
                                      </p:tavLst>
                                    </p:anim>
                                    <p:anim calcmode="lin" valueType="num">
                                      <p:cBhvr>
                                        <p:cTn id="41" dur="1000" fill="hold"/>
                                        <p:tgtEl>
                                          <p:spTgt spid="30725">
                                            <p:txEl>
                                              <p:pRg st="2" end="2"/>
                                            </p:txEl>
                                          </p:spTgt>
                                        </p:tgtEl>
                                        <p:attrNameLst>
                                          <p:attrName>style.rotation</p:attrName>
                                        </p:attrNameLst>
                                      </p:cBhvr>
                                      <p:tavLst>
                                        <p:tav tm="0">
                                          <p:val>
                                            <p:fltVal val="90"/>
                                          </p:val>
                                        </p:tav>
                                        <p:tav tm="100000">
                                          <p:val>
                                            <p:fltVal val="0"/>
                                          </p:val>
                                        </p:tav>
                                      </p:tavLst>
                                    </p:anim>
                                    <p:animEffect transition="in" filter="fade">
                                      <p:cBhvr>
                                        <p:cTn id="42" dur="1000"/>
                                        <p:tgtEl>
                                          <p:spTgt spid="30725">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grpId="0" nodeType="clickEffect">
                                  <p:stCondLst>
                                    <p:cond delay="0"/>
                                  </p:stCondLst>
                                  <p:childTnLst>
                                    <p:set>
                                      <p:cBhvr>
                                        <p:cTn id="46" dur="1" fill="hold">
                                          <p:stCondLst>
                                            <p:cond delay="0"/>
                                          </p:stCondLst>
                                        </p:cTn>
                                        <p:tgtEl>
                                          <p:spTgt spid="30725">
                                            <p:txEl>
                                              <p:pRg st="3" end="3"/>
                                            </p:txEl>
                                          </p:spTgt>
                                        </p:tgtEl>
                                        <p:attrNameLst>
                                          <p:attrName>style.visibility</p:attrName>
                                        </p:attrNameLst>
                                      </p:cBhvr>
                                      <p:to>
                                        <p:strVal val="visible"/>
                                      </p:to>
                                    </p:set>
                                    <p:anim calcmode="lin" valueType="num">
                                      <p:cBhvr>
                                        <p:cTn id="47" dur="1000" fill="hold"/>
                                        <p:tgtEl>
                                          <p:spTgt spid="30725">
                                            <p:txEl>
                                              <p:pRg st="3" end="3"/>
                                            </p:txEl>
                                          </p:spTgt>
                                        </p:tgtEl>
                                        <p:attrNameLst>
                                          <p:attrName>ppt_w</p:attrName>
                                        </p:attrNameLst>
                                      </p:cBhvr>
                                      <p:tavLst>
                                        <p:tav tm="0">
                                          <p:val>
                                            <p:fltVal val="0"/>
                                          </p:val>
                                        </p:tav>
                                        <p:tav tm="100000">
                                          <p:val>
                                            <p:strVal val="#ppt_w"/>
                                          </p:val>
                                        </p:tav>
                                      </p:tavLst>
                                    </p:anim>
                                    <p:anim calcmode="lin" valueType="num">
                                      <p:cBhvr>
                                        <p:cTn id="48" dur="1000" fill="hold"/>
                                        <p:tgtEl>
                                          <p:spTgt spid="30725">
                                            <p:txEl>
                                              <p:pRg st="3" end="3"/>
                                            </p:txEl>
                                          </p:spTgt>
                                        </p:tgtEl>
                                        <p:attrNameLst>
                                          <p:attrName>ppt_h</p:attrName>
                                        </p:attrNameLst>
                                      </p:cBhvr>
                                      <p:tavLst>
                                        <p:tav tm="0">
                                          <p:val>
                                            <p:fltVal val="0"/>
                                          </p:val>
                                        </p:tav>
                                        <p:tav tm="100000">
                                          <p:val>
                                            <p:strVal val="#ppt_h"/>
                                          </p:val>
                                        </p:tav>
                                      </p:tavLst>
                                    </p:anim>
                                    <p:anim calcmode="lin" valueType="num">
                                      <p:cBhvr>
                                        <p:cTn id="49" dur="1000" fill="hold"/>
                                        <p:tgtEl>
                                          <p:spTgt spid="30725">
                                            <p:txEl>
                                              <p:pRg st="3" end="3"/>
                                            </p:txEl>
                                          </p:spTgt>
                                        </p:tgtEl>
                                        <p:attrNameLst>
                                          <p:attrName>style.rotation</p:attrName>
                                        </p:attrNameLst>
                                      </p:cBhvr>
                                      <p:tavLst>
                                        <p:tav tm="0">
                                          <p:val>
                                            <p:fltVal val="90"/>
                                          </p:val>
                                        </p:tav>
                                        <p:tav tm="100000">
                                          <p:val>
                                            <p:fltVal val="0"/>
                                          </p:val>
                                        </p:tav>
                                      </p:tavLst>
                                    </p:anim>
                                    <p:animEffect transition="in" filter="fade">
                                      <p:cBhvr>
                                        <p:cTn id="50" dur="1000"/>
                                        <p:tgtEl>
                                          <p:spTgt spid="3072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690" grpId="0" animBg="1"/>
      <p:bldP spid="30725" grpId="0" build="p"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7E3E7198-FF7F-437C-A8F1-A076CE74FBF8}" type="datetime1">
              <a:rPr lang="es-ES"/>
              <a:pPr>
                <a:defRPr/>
              </a:pPr>
              <a:t>18/05/2022</a:t>
            </a:fld>
            <a:endParaRPr lang="en-US"/>
          </a:p>
        </p:txBody>
      </p:sp>
      <p:sp>
        <p:nvSpPr>
          <p:cNvPr id="6" name="5 Marcador de número de diapositiva"/>
          <p:cNvSpPr>
            <a:spLocks noGrp="1"/>
          </p:cNvSpPr>
          <p:nvPr>
            <p:ph type="sldNum" sz="quarter" idx="12"/>
          </p:nvPr>
        </p:nvSpPr>
        <p:spPr/>
        <p:txBody>
          <a:bodyPr/>
          <a:lstStyle/>
          <a:p>
            <a:pPr>
              <a:defRPr/>
            </a:pPr>
            <a:fld id="{47815799-A17B-462D-A1E8-29A9030B0401}" type="slidenum">
              <a:rPr lang="en-US"/>
              <a:pPr>
                <a:defRPr/>
              </a:pPr>
              <a:t>46</a:t>
            </a:fld>
            <a:endParaRPr lang="en-US"/>
          </a:p>
        </p:txBody>
      </p:sp>
      <p:sp>
        <p:nvSpPr>
          <p:cNvPr id="371714" name="Rectangle 2"/>
          <p:cNvSpPr>
            <a:spLocks noGrp="1" noChangeArrowheads="1"/>
          </p:cNvSpPr>
          <p:nvPr>
            <p:ph type="title"/>
          </p:nvPr>
        </p:nvSpPr>
        <p:spPr>
          <a:xfrm>
            <a:off x="685800" y="188640"/>
            <a:ext cx="8001000" cy="1066800"/>
          </a:xfrm>
          <a:solidFill>
            <a:schemeClr val="hlink"/>
          </a:solidFill>
          <a:ln w="76200">
            <a:solidFill>
              <a:schemeClr val="accent2"/>
            </a:solidFill>
            <a:miter lim="800000"/>
            <a:headEnd/>
            <a:tailEnd/>
          </a:ln>
        </p:spPr>
        <p:txBody>
          <a:bodyPr vert="horz" wrap="square" lIns="91440" tIns="45720" rIns="91440" bIns="45720" numCol="1" anchor="ctr" anchorCtr="0" compatLnSpc="1">
            <a:prstTxWarp prst="textNoShape">
              <a:avLst/>
            </a:prstTxWarp>
          </a:bodyPr>
          <a:lstStyle/>
          <a:p>
            <a:r>
              <a:rPr lang="es-ES_tradnl" sz="3200" i="1">
                <a:solidFill>
                  <a:schemeClr val="accent2">
                    <a:lumMod val="75000"/>
                  </a:schemeClr>
                </a:solidFill>
                <a:effectLst>
                  <a:outerShdw blurRad="38100" dist="38100" dir="2700000" algn="tl">
                    <a:srgbClr val="000000"/>
                  </a:outerShdw>
                </a:effectLst>
                <a:latin typeface="Arial" charset="0"/>
              </a:rPr>
              <a:t>Servicios de Internet</a:t>
            </a:r>
            <a:br>
              <a:rPr lang="es-ES_tradnl" sz="3200" i="1">
                <a:solidFill>
                  <a:schemeClr val="accent2">
                    <a:lumMod val="75000"/>
                  </a:schemeClr>
                </a:solidFill>
                <a:effectLst>
                  <a:outerShdw blurRad="38100" dist="38100" dir="2700000" algn="tl">
                    <a:srgbClr val="000000"/>
                  </a:outerShdw>
                </a:effectLst>
                <a:latin typeface="Arial" charset="0"/>
              </a:rPr>
            </a:br>
            <a:r>
              <a:rPr lang="es-ES_tradnl" sz="3200" i="1">
                <a:solidFill>
                  <a:schemeClr val="accent2">
                    <a:lumMod val="75000"/>
                  </a:schemeClr>
                </a:solidFill>
                <a:effectLst>
                  <a:outerShdw blurRad="38100" dist="38100" dir="2700000" algn="tl">
                    <a:srgbClr val="000000"/>
                  </a:outerShdw>
                </a:effectLst>
                <a:latin typeface="Arial" charset="0"/>
              </a:rPr>
              <a:t>Arquitectura de Mensajería SMTP </a:t>
            </a:r>
          </a:p>
        </p:txBody>
      </p:sp>
      <p:pic>
        <p:nvPicPr>
          <p:cNvPr id="31749" name="Picture 3" descr="CORREO"/>
          <p:cNvPicPr>
            <a:picLocks noChangeAspect="1" noChangeArrowheads="1"/>
          </p:cNvPicPr>
          <p:nvPr/>
        </p:nvPicPr>
        <p:blipFill>
          <a:blip r:embed="rId2" cstate="print">
            <a:lum bright="-20000" contrast="60000"/>
          </a:blip>
          <a:srcRect/>
          <a:stretch>
            <a:fillRect/>
          </a:stretch>
        </p:blipFill>
        <p:spPr bwMode="auto">
          <a:xfrm>
            <a:off x="609600" y="1524000"/>
            <a:ext cx="8077200" cy="4724400"/>
          </a:xfrm>
          <a:prstGeom prst="rect">
            <a:avLst/>
          </a:prstGeom>
          <a:noFill/>
          <a:ln w="76200">
            <a:solidFill>
              <a:schemeClr val="accent2"/>
            </a:solidFill>
            <a:miter lim="800000"/>
            <a:headEnd/>
            <a:tailEnd/>
          </a:ln>
        </p:spPr>
      </p:pic>
    </p:spTree>
    <p:extLst>
      <p:ext uri="{BB962C8B-B14F-4D97-AF65-F5344CB8AC3E}">
        <p14:creationId xmlns:p14="http://schemas.microsoft.com/office/powerpoint/2010/main" val="8790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71714"/>
                                        </p:tgtEl>
                                        <p:attrNameLst>
                                          <p:attrName>style.visibility</p:attrName>
                                        </p:attrNameLst>
                                      </p:cBhvr>
                                      <p:to>
                                        <p:strVal val="visible"/>
                                      </p:to>
                                    </p:set>
                                    <p:anim calcmode="lin" valueType="num">
                                      <p:cBhvr>
                                        <p:cTn id="7" dur="1000" fill="hold"/>
                                        <p:tgtEl>
                                          <p:spTgt spid="371714"/>
                                        </p:tgtEl>
                                        <p:attrNameLst>
                                          <p:attrName>ppt_w</p:attrName>
                                        </p:attrNameLst>
                                      </p:cBhvr>
                                      <p:tavLst>
                                        <p:tav tm="0">
                                          <p:val>
                                            <p:fltVal val="0"/>
                                          </p:val>
                                        </p:tav>
                                        <p:tav tm="100000">
                                          <p:val>
                                            <p:strVal val="#ppt_w"/>
                                          </p:val>
                                        </p:tav>
                                      </p:tavLst>
                                    </p:anim>
                                    <p:anim calcmode="lin" valueType="num">
                                      <p:cBhvr>
                                        <p:cTn id="8" dur="1000" fill="hold"/>
                                        <p:tgtEl>
                                          <p:spTgt spid="371714"/>
                                        </p:tgtEl>
                                        <p:attrNameLst>
                                          <p:attrName>ppt_h</p:attrName>
                                        </p:attrNameLst>
                                      </p:cBhvr>
                                      <p:tavLst>
                                        <p:tav tm="0">
                                          <p:val>
                                            <p:fltVal val="0"/>
                                          </p:val>
                                        </p:tav>
                                        <p:tav tm="100000">
                                          <p:val>
                                            <p:strVal val="#ppt_h"/>
                                          </p:val>
                                        </p:tav>
                                      </p:tavLst>
                                    </p:anim>
                                    <p:anim calcmode="lin" valueType="num">
                                      <p:cBhvr>
                                        <p:cTn id="9" dur="1000" fill="hold"/>
                                        <p:tgtEl>
                                          <p:spTgt spid="371714"/>
                                        </p:tgtEl>
                                        <p:attrNameLst>
                                          <p:attrName>style.rotation</p:attrName>
                                        </p:attrNameLst>
                                      </p:cBhvr>
                                      <p:tavLst>
                                        <p:tav tm="0">
                                          <p:val>
                                            <p:fltVal val="90"/>
                                          </p:val>
                                        </p:tav>
                                        <p:tav tm="100000">
                                          <p:val>
                                            <p:fltVal val="0"/>
                                          </p:val>
                                        </p:tav>
                                      </p:tavLst>
                                    </p:anim>
                                    <p:animEffect transition="in" filter="fade">
                                      <p:cBhvr>
                                        <p:cTn id="10" dur="1000"/>
                                        <p:tgtEl>
                                          <p:spTgt spid="37171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31749"/>
                                        </p:tgtEl>
                                        <p:attrNameLst>
                                          <p:attrName>style.visibility</p:attrName>
                                        </p:attrNameLst>
                                      </p:cBhvr>
                                      <p:to>
                                        <p:strVal val="visible"/>
                                      </p:to>
                                    </p:set>
                                    <p:anim calcmode="lin" valueType="num">
                                      <p:cBhvr>
                                        <p:cTn id="15" dur="1000" fill="hold"/>
                                        <p:tgtEl>
                                          <p:spTgt spid="31749"/>
                                        </p:tgtEl>
                                        <p:attrNameLst>
                                          <p:attrName>ppt_w</p:attrName>
                                        </p:attrNameLst>
                                      </p:cBhvr>
                                      <p:tavLst>
                                        <p:tav tm="0">
                                          <p:val>
                                            <p:fltVal val="0"/>
                                          </p:val>
                                        </p:tav>
                                        <p:tav tm="100000">
                                          <p:val>
                                            <p:strVal val="#ppt_w"/>
                                          </p:val>
                                        </p:tav>
                                      </p:tavLst>
                                    </p:anim>
                                    <p:anim calcmode="lin" valueType="num">
                                      <p:cBhvr>
                                        <p:cTn id="16" dur="1000" fill="hold"/>
                                        <p:tgtEl>
                                          <p:spTgt spid="31749"/>
                                        </p:tgtEl>
                                        <p:attrNameLst>
                                          <p:attrName>ppt_h</p:attrName>
                                        </p:attrNameLst>
                                      </p:cBhvr>
                                      <p:tavLst>
                                        <p:tav tm="0">
                                          <p:val>
                                            <p:fltVal val="0"/>
                                          </p:val>
                                        </p:tav>
                                        <p:tav tm="100000">
                                          <p:val>
                                            <p:strVal val="#ppt_h"/>
                                          </p:val>
                                        </p:tav>
                                      </p:tavLst>
                                    </p:anim>
                                    <p:anim calcmode="lin" valueType="num">
                                      <p:cBhvr>
                                        <p:cTn id="17" dur="1000" fill="hold"/>
                                        <p:tgtEl>
                                          <p:spTgt spid="31749"/>
                                        </p:tgtEl>
                                        <p:attrNameLst>
                                          <p:attrName>style.rotation</p:attrName>
                                        </p:attrNameLst>
                                      </p:cBhvr>
                                      <p:tavLst>
                                        <p:tav tm="0">
                                          <p:val>
                                            <p:fltVal val="90"/>
                                          </p:val>
                                        </p:tav>
                                        <p:tav tm="100000">
                                          <p:val>
                                            <p:fltVal val="0"/>
                                          </p:val>
                                        </p:tav>
                                      </p:tavLst>
                                    </p:anim>
                                    <p:animEffect transition="in" filter="fade">
                                      <p:cBhvr>
                                        <p:cTn id="18" dur="1000"/>
                                        <p:tgtEl>
                                          <p:spTgt spid="317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71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F8649A73-8B05-447A-80B0-EA24001D248C}" type="datetime1">
              <a:rPr lang="es-ES"/>
              <a:pPr>
                <a:defRPr/>
              </a:pPr>
              <a:t>18/05/2022</a:t>
            </a:fld>
            <a:endParaRPr lang="en-US"/>
          </a:p>
        </p:txBody>
      </p:sp>
      <p:sp>
        <p:nvSpPr>
          <p:cNvPr id="6" name="5 Marcador de número de diapositiva"/>
          <p:cNvSpPr>
            <a:spLocks noGrp="1"/>
          </p:cNvSpPr>
          <p:nvPr>
            <p:ph type="sldNum" sz="quarter" idx="12"/>
          </p:nvPr>
        </p:nvSpPr>
        <p:spPr/>
        <p:txBody>
          <a:bodyPr/>
          <a:lstStyle/>
          <a:p>
            <a:pPr>
              <a:defRPr/>
            </a:pPr>
            <a:fld id="{BAEBDCA7-3829-47EF-9621-37EFA2FC9F53}" type="slidenum">
              <a:rPr lang="en-US"/>
              <a:pPr>
                <a:defRPr/>
              </a:pPr>
              <a:t>47</a:t>
            </a:fld>
            <a:endParaRPr lang="en-US"/>
          </a:p>
        </p:txBody>
      </p:sp>
      <p:sp>
        <p:nvSpPr>
          <p:cNvPr id="372738" name="Rectangle 2"/>
          <p:cNvSpPr>
            <a:spLocks noGrp="1" noChangeArrowheads="1"/>
          </p:cNvSpPr>
          <p:nvPr>
            <p:ph type="title"/>
          </p:nvPr>
        </p:nvSpPr>
        <p:spPr>
          <a:xfrm>
            <a:off x="685800" y="188640"/>
            <a:ext cx="7772400" cy="1447800"/>
          </a:xfrm>
          <a:solidFill>
            <a:schemeClr val="accent2">
              <a:lumMod val="20000"/>
              <a:lumOff val="80000"/>
            </a:schemeClr>
          </a:solidFill>
          <a:ln w="76200" cap="flat">
            <a:solidFill>
              <a:srgbClr val="0000FF"/>
            </a:solidFill>
            <a:miter lim="800000"/>
            <a:headEnd/>
            <a:tailEnd/>
          </a:ln>
        </p:spPr>
        <p:txBody>
          <a:bodyPr vert="horz" wrap="square" lIns="91440" tIns="45720" rIns="91440" bIns="45720" numCol="1" anchor="ctr" anchorCtr="0" compatLnSpc="1">
            <a:prstTxWarp prst="textNoShape">
              <a:avLst/>
            </a:prstTxWarp>
          </a:bodyPr>
          <a:lstStyle/>
          <a:p>
            <a:r>
              <a:rPr lang="es-ES_tradnl" sz="2800" b="1" i="1">
                <a:solidFill>
                  <a:schemeClr val="accent2">
                    <a:lumMod val="50000"/>
                  </a:schemeClr>
                </a:solidFill>
                <a:effectLst>
                  <a:outerShdw blurRad="38100" dist="38100" dir="2700000" algn="tl">
                    <a:srgbClr val="000000"/>
                  </a:outerShdw>
                </a:effectLst>
                <a:latin typeface="Arial" charset="0"/>
              </a:rPr>
              <a:t>Servicios de Internet</a:t>
            </a:r>
            <a:br>
              <a:rPr lang="es-ES_tradnl" sz="2800" b="1" i="1">
                <a:solidFill>
                  <a:schemeClr val="accent2">
                    <a:lumMod val="50000"/>
                  </a:schemeClr>
                </a:solidFill>
                <a:effectLst>
                  <a:outerShdw blurRad="38100" dist="38100" dir="2700000" algn="tl">
                    <a:srgbClr val="000000"/>
                  </a:outerShdw>
                </a:effectLst>
                <a:latin typeface="Arial" charset="0"/>
              </a:rPr>
            </a:br>
            <a:r>
              <a:rPr lang="es-ES_tradnl" sz="2800" b="1" i="1">
                <a:solidFill>
                  <a:schemeClr val="accent2">
                    <a:lumMod val="50000"/>
                  </a:schemeClr>
                </a:solidFill>
                <a:effectLst>
                  <a:outerShdw blurRad="38100" dist="38100" dir="2700000" algn="tl">
                    <a:srgbClr val="000000"/>
                  </a:outerShdw>
                </a:effectLst>
                <a:latin typeface="Arial" charset="0"/>
              </a:rPr>
              <a:t>Arquitectura de Mensajería SMTP</a:t>
            </a:r>
            <a:br>
              <a:rPr lang="es-ES_tradnl" sz="2800" b="1" i="1">
                <a:solidFill>
                  <a:schemeClr val="accent2">
                    <a:lumMod val="50000"/>
                  </a:schemeClr>
                </a:solidFill>
                <a:effectLst>
                  <a:outerShdw blurRad="38100" dist="38100" dir="2700000" algn="tl">
                    <a:srgbClr val="000000"/>
                  </a:outerShdw>
                </a:effectLst>
                <a:latin typeface="Arial" charset="0"/>
              </a:rPr>
            </a:br>
            <a:r>
              <a:rPr lang="es-ES_tradnl" sz="2800" b="1" i="1">
                <a:solidFill>
                  <a:schemeClr val="accent2">
                    <a:lumMod val="50000"/>
                  </a:schemeClr>
                </a:solidFill>
                <a:effectLst>
                  <a:outerShdw blurRad="38100" dist="38100" dir="2700000" algn="tl">
                    <a:srgbClr val="000000"/>
                  </a:outerShdw>
                </a:effectLst>
                <a:latin typeface="Arial" charset="0"/>
              </a:rPr>
              <a:t>Almacenamiento Temporal y Envío </a:t>
            </a:r>
          </a:p>
        </p:txBody>
      </p:sp>
      <p:pic>
        <p:nvPicPr>
          <p:cNvPr id="32773" name="Picture 3" descr="CORREO2"/>
          <p:cNvPicPr>
            <a:picLocks noChangeAspect="1" noChangeArrowheads="1"/>
          </p:cNvPicPr>
          <p:nvPr/>
        </p:nvPicPr>
        <p:blipFill>
          <a:blip r:embed="rId2" cstate="print">
            <a:lum contrast="40000"/>
          </a:blip>
          <a:srcRect/>
          <a:stretch>
            <a:fillRect/>
          </a:stretch>
        </p:blipFill>
        <p:spPr bwMode="auto">
          <a:xfrm>
            <a:off x="304800" y="1981200"/>
            <a:ext cx="8382000" cy="4572000"/>
          </a:xfrm>
          <a:prstGeom prst="rect">
            <a:avLst/>
          </a:prstGeom>
          <a:noFill/>
          <a:ln w="76200">
            <a:solidFill>
              <a:schemeClr val="accent2"/>
            </a:solidFill>
            <a:miter lim="800000"/>
            <a:headEnd/>
            <a:tailEnd/>
          </a:ln>
        </p:spPr>
      </p:pic>
    </p:spTree>
    <p:extLst>
      <p:ext uri="{BB962C8B-B14F-4D97-AF65-F5344CB8AC3E}">
        <p14:creationId xmlns:p14="http://schemas.microsoft.com/office/powerpoint/2010/main" val="3572064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72738"/>
                                        </p:tgtEl>
                                        <p:attrNameLst>
                                          <p:attrName>style.visibility</p:attrName>
                                        </p:attrNameLst>
                                      </p:cBhvr>
                                      <p:to>
                                        <p:strVal val="visible"/>
                                      </p:to>
                                    </p:set>
                                    <p:anim calcmode="lin" valueType="num">
                                      <p:cBhvr>
                                        <p:cTn id="7" dur="1000" fill="hold"/>
                                        <p:tgtEl>
                                          <p:spTgt spid="372738"/>
                                        </p:tgtEl>
                                        <p:attrNameLst>
                                          <p:attrName>ppt_w</p:attrName>
                                        </p:attrNameLst>
                                      </p:cBhvr>
                                      <p:tavLst>
                                        <p:tav tm="0">
                                          <p:val>
                                            <p:fltVal val="0"/>
                                          </p:val>
                                        </p:tav>
                                        <p:tav tm="100000">
                                          <p:val>
                                            <p:strVal val="#ppt_w"/>
                                          </p:val>
                                        </p:tav>
                                      </p:tavLst>
                                    </p:anim>
                                    <p:anim calcmode="lin" valueType="num">
                                      <p:cBhvr>
                                        <p:cTn id="8" dur="1000" fill="hold"/>
                                        <p:tgtEl>
                                          <p:spTgt spid="372738"/>
                                        </p:tgtEl>
                                        <p:attrNameLst>
                                          <p:attrName>ppt_h</p:attrName>
                                        </p:attrNameLst>
                                      </p:cBhvr>
                                      <p:tavLst>
                                        <p:tav tm="0">
                                          <p:val>
                                            <p:fltVal val="0"/>
                                          </p:val>
                                        </p:tav>
                                        <p:tav tm="100000">
                                          <p:val>
                                            <p:strVal val="#ppt_h"/>
                                          </p:val>
                                        </p:tav>
                                      </p:tavLst>
                                    </p:anim>
                                    <p:anim calcmode="lin" valueType="num">
                                      <p:cBhvr>
                                        <p:cTn id="9" dur="1000" fill="hold"/>
                                        <p:tgtEl>
                                          <p:spTgt spid="372738"/>
                                        </p:tgtEl>
                                        <p:attrNameLst>
                                          <p:attrName>style.rotation</p:attrName>
                                        </p:attrNameLst>
                                      </p:cBhvr>
                                      <p:tavLst>
                                        <p:tav tm="0">
                                          <p:val>
                                            <p:fltVal val="90"/>
                                          </p:val>
                                        </p:tav>
                                        <p:tav tm="100000">
                                          <p:val>
                                            <p:fltVal val="0"/>
                                          </p:val>
                                        </p:tav>
                                      </p:tavLst>
                                    </p:anim>
                                    <p:animEffect transition="in" filter="fade">
                                      <p:cBhvr>
                                        <p:cTn id="10" dur="1000"/>
                                        <p:tgtEl>
                                          <p:spTgt spid="372738"/>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32773"/>
                                        </p:tgtEl>
                                        <p:attrNameLst>
                                          <p:attrName>style.visibility</p:attrName>
                                        </p:attrNameLst>
                                      </p:cBhvr>
                                      <p:to>
                                        <p:strVal val="visible"/>
                                      </p:to>
                                    </p:set>
                                    <p:anim calcmode="lin" valueType="num">
                                      <p:cBhvr>
                                        <p:cTn id="15" dur="1000" fill="hold"/>
                                        <p:tgtEl>
                                          <p:spTgt spid="32773"/>
                                        </p:tgtEl>
                                        <p:attrNameLst>
                                          <p:attrName>ppt_w</p:attrName>
                                        </p:attrNameLst>
                                      </p:cBhvr>
                                      <p:tavLst>
                                        <p:tav tm="0">
                                          <p:val>
                                            <p:fltVal val="0"/>
                                          </p:val>
                                        </p:tav>
                                        <p:tav tm="100000">
                                          <p:val>
                                            <p:strVal val="#ppt_w"/>
                                          </p:val>
                                        </p:tav>
                                      </p:tavLst>
                                    </p:anim>
                                    <p:anim calcmode="lin" valueType="num">
                                      <p:cBhvr>
                                        <p:cTn id="16" dur="1000" fill="hold"/>
                                        <p:tgtEl>
                                          <p:spTgt spid="32773"/>
                                        </p:tgtEl>
                                        <p:attrNameLst>
                                          <p:attrName>ppt_h</p:attrName>
                                        </p:attrNameLst>
                                      </p:cBhvr>
                                      <p:tavLst>
                                        <p:tav tm="0">
                                          <p:val>
                                            <p:fltVal val="0"/>
                                          </p:val>
                                        </p:tav>
                                        <p:tav tm="100000">
                                          <p:val>
                                            <p:strVal val="#ppt_h"/>
                                          </p:val>
                                        </p:tav>
                                      </p:tavLst>
                                    </p:anim>
                                    <p:anim calcmode="lin" valueType="num">
                                      <p:cBhvr>
                                        <p:cTn id="17" dur="1000" fill="hold"/>
                                        <p:tgtEl>
                                          <p:spTgt spid="32773"/>
                                        </p:tgtEl>
                                        <p:attrNameLst>
                                          <p:attrName>style.rotation</p:attrName>
                                        </p:attrNameLst>
                                      </p:cBhvr>
                                      <p:tavLst>
                                        <p:tav tm="0">
                                          <p:val>
                                            <p:fltVal val="90"/>
                                          </p:val>
                                        </p:tav>
                                        <p:tav tm="100000">
                                          <p:val>
                                            <p:fltVal val="0"/>
                                          </p:val>
                                        </p:tav>
                                      </p:tavLst>
                                    </p:anim>
                                    <p:animEffect transition="in" filter="fade">
                                      <p:cBhvr>
                                        <p:cTn id="18" dur="1000"/>
                                        <p:tgtEl>
                                          <p:spTgt spid="327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2738"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507799C6-665F-43FC-9740-F675DF638705}" type="datetime1">
              <a:rPr lang="es-ES"/>
              <a:pPr>
                <a:defRPr/>
              </a:pPr>
              <a:t>18/05/2022</a:t>
            </a:fld>
            <a:endParaRPr lang="en-US"/>
          </a:p>
        </p:txBody>
      </p:sp>
      <p:sp>
        <p:nvSpPr>
          <p:cNvPr id="6" name="5 Marcador de número de diapositiva"/>
          <p:cNvSpPr>
            <a:spLocks noGrp="1"/>
          </p:cNvSpPr>
          <p:nvPr>
            <p:ph type="sldNum" sz="quarter" idx="12"/>
          </p:nvPr>
        </p:nvSpPr>
        <p:spPr/>
        <p:txBody>
          <a:bodyPr/>
          <a:lstStyle/>
          <a:p>
            <a:pPr>
              <a:defRPr/>
            </a:pPr>
            <a:fld id="{09BD94F7-8F6D-4A79-A452-0E2BE7CE531A}" type="slidenum">
              <a:rPr lang="en-US"/>
              <a:pPr>
                <a:defRPr/>
              </a:pPr>
              <a:t>48</a:t>
            </a:fld>
            <a:endParaRPr lang="en-US"/>
          </a:p>
        </p:txBody>
      </p:sp>
      <p:sp>
        <p:nvSpPr>
          <p:cNvPr id="425986" name="Rectangle 2" descr="Papel seda azul"/>
          <p:cNvSpPr>
            <a:spLocks noGrp="1" noChangeArrowheads="1"/>
          </p:cNvSpPr>
          <p:nvPr>
            <p:ph type="title"/>
          </p:nvPr>
        </p:nvSpPr>
        <p:spPr>
          <a:xfrm>
            <a:off x="0" y="0"/>
            <a:ext cx="9144000" cy="1447800"/>
          </a:xfrm>
          <a:solidFill>
            <a:schemeClr val="accent2">
              <a:lumMod val="20000"/>
              <a:lumOff val="80000"/>
            </a:schemeClr>
          </a:solidFill>
          <a:ln w="76200" cap="flat">
            <a:solidFill>
              <a:srgbClr val="0000FF"/>
            </a:solidFill>
            <a:miter lim="800000"/>
            <a:headEnd/>
            <a:tailEnd/>
          </a:ln>
        </p:spPr>
        <p:txBody>
          <a:bodyPr vert="horz" wrap="square" lIns="91440" tIns="45720" rIns="91440" bIns="45720" numCol="1" anchor="ctr" anchorCtr="0" compatLnSpc="1">
            <a:prstTxWarp prst="textNoShape">
              <a:avLst/>
            </a:prstTxWarp>
          </a:bodyPr>
          <a:lstStyle/>
          <a:p>
            <a:r>
              <a:rPr lang="es-ES_tradnl" sz="2800" b="1" i="1">
                <a:solidFill>
                  <a:schemeClr val="accent2">
                    <a:lumMod val="50000"/>
                  </a:schemeClr>
                </a:solidFill>
                <a:effectLst>
                  <a:outerShdw blurRad="38100" dist="38100" dir="2700000" algn="tl">
                    <a:srgbClr val="000000"/>
                  </a:outerShdw>
                </a:effectLst>
                <a:latin typeface="Arial" charset="0"/>
              </a:rPr>
              <a:t>Servicios de Internet</a:t>
            </a:r>
            <a:br>
              <a:rPr lang="es-ES_tradnl" sz="2800" b="1" i="1">
                <a:solidFill>
                  <a:schemeClr val="accent2">
                    <a:lumMod val="50000"/>
                  </a:schemeClr>
                </a:solidFill>
                <a:effectLst>
                  <a:outerShdw blurRad="38100" dist="38100" dir="2700000" algn="tl">
                    <a:srgbClr val="000000"/>
                  </a:outerShdw>
                </a:effectLst>
                <a:latin typeface="Arial" charset="0"/>
              </a:rPr>
            </a:br>
            <a:r>
              <a:rPr lang="es-ES_tradnl" sz="2800" b="1" i="1">
                <a:solidFill>
                  <a:schemeClr val="accent2">
                    <a:lumMod val="50000"/>
                  </a:schemeClr>
                </a:solidFill>
                <a:effectLst>
                  <a:outerShdw blurRad="38100" dist="38100" dir="2700000" algn="tl">
                    <a:srgbClr val="000000"/>
                  </a:outerShdw>
                </a:effectLst>
                <a:latin typeface="Arial" charset="0"/>
              </a:rPr>
              <a:t>Puerta de Enlace de Correo  Electrónico</a:t>
            </a:r>
            <a:br>
              <a:rPr lang="es-ES_tradnl" sz="2800" b="1" i="1">
                <a:solidFill>
                  <a:schemeClr val="accent2">
                    <a:lumMod val="50000"/>
                  </a:schemeClr>
                </a:solidFill>
                <a:effectLst>
                  <a:outerShdw blurRad="38100" dist="38100" dir="2700000" algn="tl">
                    <a:srgbClr val="000000"/>
                  </a:outerShdw>
                </a:effectLst>
                <a:latin typeface="Arial" charset="0"/>
              </a:rPr>
            </a:br>
            <a:r>
              <a:rPr lang="es-ES_tradnl" sz="2800" b="1" i="1">
                <a:solidFill>
                  <a:schemeClr val="accent2">
                    <a:lumMod val="50000"/>
                  </a:schemeClr>
                </a:solidFill>
                <a:effectLst>
                  <a:outerShdw blurRad="38100" dist="38100" dir="2700000" algn="tl">
                    <a:srgbClr val="000000"/>
                  </a:outerShdw>
                </a:effectLst>
                <a:latin typeface="Arial" charset="0"/>
              </a:rPr>
              <a:t>DMZ  Intranet - Extranet </a:t>
            </a:r>
          </a:p>
        </p:txBody>
      </p:sp>
      <p:pic>
        <p:nvPicPr>
          <p:cNvPr id="33797" name="Picture 4" descr="SMTP-Gateways"/>
          <p:cNvPicPr>
            <a:picLocks noChangeAspect="1" noChangeArrowheads="1"/>
          </p:cNvPicPr>
          <p:nvPr/>
        </p:nvPicPr>
        <p:blipFill>
          <a:blip r:embed="rId2" cstate="print"/>
          <a:srcRect/>
          <a:stretch>
            <a:fillRect/>
          </a:stretch>
        </p:blipFill>
        <p:spPr bwMode="auto">
          <a:xfrm>
            <a:off x="228600" y="1676400"/>
            <a:ext cx="8686800" cy="4191000"/>
          </a:xfrm>
          <a:prstGeom prst="rect">
            <a:avLst/>
          </a:prstGeom>
          <a:noFill/>
          <a:ln w="76200">
            <a:solidFill>
              <a:schemeClr val="accent2"/>
            </a:solidFill>
            <a:miter lim="800000"/>
            <a:headEnd/>
            <a:tailEnd/>
          </a:ln>
        </p:spPr>
      </p:pic>
    </p:spTree>
    <p:extLst>
      <p:ext uri="{BB962C8B-B14F-4D97-AF65-F5344CB8AC3E}">
        <p14:creationId xmlns:p14="http://schemas.microsoft.com/office/powerpoint/2010/main" val="3076968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25986"/>
                                        </p:tgtEl>
                                        <p:attrNameLst>
                                          <p:attrName>style.visibility</p:attrName>
                                        </p:attrNameLst>
                                      </p:cBhvr>
                                      <p:to>
                                        <p:strVal val="visible"/>
                                      </p:to>
                                    </p:set>
                                    <p:anim calcmode="lin" valueType="num">
                                      <p:cBhvr>
                                        <p:cTn id="7" dur="1000" fill="hold"/>
                                        <p:tgtEl>
                                          <p:spTgt spid="425986"/>
                                        </p:tgtEl>
                                        <p:attrNameLst>
                                          <p:attrName>ppt_w</p:attrName>
                                        </p:attrNameLst>
                                      </p:cBhvr>
                                      <p:tavLst>
                                        <p:tav tm="0">
                                          <p:val>
                                            <p:fltVal val="0"/>
                                          </p:val>
                                        </p:tav>
                                        <p:tav tm="100000">
                                          <p:val>
                                            <p:strVal val="#ppt_w"/>
                                          </p:val>
                                        </p:tav>
                                      </p:tavLst>
                                    </p:anim>
                                    <p:anim calcmode="lin" valueType="num">
                                      <p:cBhvr>
                                        <p:cTn id="8" dur="1000" fill="hold"/>
                                        <p:tgtEl>
                                          <p:spTgt spid="425986"/>
                                        </p:tgtEl>
                                        <p:attrNameLst>
                                          <p:attrName>ppt_h</p:attrName>
                                        </p:attrNameLst>
                                      </p:cBhvr>
                                      <p:tavLst>
                                        <p:tav tm="0">
                                          <p:val>
                                            <p:fltVal val="0"/>
                                          </p:val>
                                        </p:tav>
                                        <p:tav tm="100000">
                                          <p:val>
                                            <p:strVal val="#ppt_h"/>
                                          </p:val>
                                        </p:tav>
                                      </p:tavLst>
                                    </p:anim>
                                    <p:anim calcmode="lin" valueType="num">
                                      <p:cBhvr>
                                        <p:cTn id="9" dur="1000" fill="hold"/>
                                        <p:tgtEl>
                                          <p:spTgt spid="425986"/>
                                        </p:tgtEl>
                                        <p:attrNameLst>
                                          <p:attrName>style.rotation</p:attrName>
                                        </p:attrNameLst>
                                      </p:cBhvr>
                                      <p:tavLst>
                                        <p:tav tm="0">
                                          <p:val>
                                            <p:fltVal val="90"/>
                                          </p:val>
                                        </p:tav>
                                        <p:tav tm="100000">
                                          <p:val>
                                            <p:fltVal val="0"/>
                                          </p:val>
                                        </p:tav>
                                      </p:tavLst>
                                    </p:anim>
                                    <p:animEffect transition="in" filter="fade">
                                      <p:cBhvr>
                                        <p:cTn id="10" dur="1000"/>
                                        <p:tgtEl>
                                          <p:spTgt spid="425986"/>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33797"/>
                                        </p:tgtEl>
                                        <p:attrNameLst>
                                          <p:attrName>style.visibility</p:attrName>
                                        </p:attrNameLst>
                                      </p:cBhvr>
                                      <p:to>
                                        <p:strVal val="visible"/>
                                      </p:to>
                                    </p:set>
                                    <p:anim calcmode="lin" valueType="num">
                                      <p:cBhvr>
                                        <p:cTn id="15" dur="1000" fill="hold"/>
                                        <p:tgtEl>
                                          <p:spTgt spid="33797"/>
                                        </p:tgtEl>
                                        <p:attrNameLst>
                                          <p:attrName>ppt_w</p:attrName>
                                        </p:attrNameLst>
                                      </p:cBhvr>
                                      <p:tavLst>
                                        <p:tav tm="0">
                                          <p:val>
                                            <p:fltVal val="0"/>
                                          </p:val>
                                        </p:tav>
                                        <p:tav tm="100000">
                                          <p:val>
                                            <p:strVal val="#ppt_w"/>
                                          </p:val>
                                        </p:tav>
                                      </p:tavLst>
                                    </p:anim>
                                    <p:anim calcmode="lin" valueType="num">
                                      <p:cBhvr>
                                        <p:cTn id="16" dur="1000" fill="hold"/>
                                        <p:tgtEl>
                                          <p:spTgt spid="33797"/>
                                        </p:tgtEl>
                                        <p:attrNameLst>
                                          <p:attrName>ppt_h</p:attrName>
                                        </p:attrNameLst>
                                      </p:cBhvr>
                                      <p:tavLst>
                                        <p:tav tm="0">
                                          <p:val>
                                            <p:fltVal val="0"/>
                                          </p:val>
                                        </p:tav>
                                        <p:tav tm="100000">
                                          <p:val>
                                            <p:strVal val="#ppt_h"/>
                                          </p:val>
                                        </p:tav>
                                      </p:tavLst>
                                    </p:anim>
                                    <p:anim calcmode="lin" valueType="num">
                                      <p:cBhvr>
                                        <p:cTn id="17" dur="1000" fill="hold"/>
                                        <p:tgtEl>
                                          <p:spTgt spid="33797"/>
                                        </p:tgtEl>
                                        <p:attrNameLst>
                                          <p:attrName>style.rotation</p:attrName>
                                        </p:attrNameLst>
                                      </p:cBhvr>
                                      <p:tavLst>
                                        <p:tav tm="0">
                                          <p:val>
                                            <p:fltVal val="90"/>
                                          </p:val>
                                        </p:tav>
                                        <p:tav tm="100000">
                                          <p:val>
                                            <p:fltVal val="0"/>
                                          </p:val>
                                        </p:tav>
                                      </p:tavLst>
                                    </p:anim>
                                    <p:animEffect transition="in" filter="fade">
                                      <p:cBhvr>
                                        <p:cTn id="18" dur="1000"/>
                                        <p:tgtEl>
                                          <p:spTgt spid="337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598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E5ECF9A0-1FFC-4663-87CB-BA969F491C54}" type="datetime1">
              <a:rPr lang="es-ES"/>
              <a:pPr>
                <a:defRPr/>
              </a:pPr>
              <a:t>18/05/2022</a:t>
            </a:fld>
            <a:endParaRPr lang="en-US"/>
          </a:p>
        </p:txBody>
      </p:sp>
      <p:sp>
        <p:nvSpPr>
          <p:cNvPr id="6" name="5 Marcador de número de diapositiva"/>
          <p:cNvSpPr>
            <a:spLocks noGrp="1"/>
          </p:cNvSpPr>
          <p:nvPr>
            <p:ph type="sldNum" sz="quarter" idx="12"/>
          </p:nvPr>
        </p:nvSpPr>
        <p:spPr/>
        <p:txBody>
          <a:bodyPr/>
          <a:lstStyle/>
          <a:p>
            <a:pPr>
              <a:defRPr/>
            </a:pPr>
            <a:fld id="{21C16D96-47CB-46EB-9310-8C530A6340E3}" type="slidenum">
              <a:rPr lang="en-US"/>
              <a:pPr>
                <a:defRPr/>
              </a:pPr>
              <a:t>49</a:t>
            </a:fld>
            <a:endParaRPr lang="en-US"/>
          </a:p>
        </p:txBody>
      </p:sp>
      <p:sp>
        <p:nvSpPr>
          <p:cNvPr id="429060" name="Rectangle 2052" descr="Papel seda azul"/>
          <p:cNvSpPr>
            <a:spLocks noGrp="1" noChangeArrowheads="1"/>
          </p:cNvSpPr>
          <p:nvPr>
            <p:ph type="title"/>
          </p:nvPr>
        </p:nvSpPr>
        <p:spPr>
          <a:xfrm>
            <a:off x="457200" y="533400"/>
            <a:ext cx="8229600" cy="1143000"/>
          </a:xfrm>
          <a:solidFill>
            <a:schemeClr val="accent2">
              <a:lumMod val="20000"/>
              <a:lumOff val="80000"/>
            </a:schemeClr>
          </a:solidFill>
          <a:ln w="76200" cap="flat">
            <a:solidFill>
              <a:srgbClr val="0000FF"/>
            </a:solidFill>
            <a:miter lim="800000"/>
            <a:headEnd/>
            <a:tailEnd/>
          </a:ln>
        </p:spPr>
        <p:txBody>
          <a:bodyPr vert="horz" wrap="square" lIns="91440" tIns="45720" rIns="91440" bIns="45720" numCol="1" anchor="ctr" anchorCtr="0" compatLnSpc="1">
            <a:prstTxWarp prst="textNoShape">
              <a:avLst/>
            </a:prstTxWarp>
          </a:bodyPr>
          <a:lstStyle/>
          <a:p>
            <a:r>
              <a:rPr lang="es-ES_tradnl" sz="2800" b="1" i="1">
                <a:solidFill>
                  <a:schemeClr val="accent2">
                    <a:lumMod val="50000"/>
                  </a:schemeClr>
                </a:solidFill>
                <a:effectLst>
                  <a:outerShdw blurRad="38100" dist="38100" dir="2700000" algn="tl">
                    <a:srgbClr val="000000"/>
                  </a:outerShdw>
                </a:effectLst>
                <a:latin typeface="Arial" charset="0"/>
              </a:rPr>
              <a:t>Servicios de Internet</a:t>
            </a:r>
            <a:br>
              <a:rPr lang="es-ES_tradnl" sz="2800" b="1" i="1">
                <a:solidFill>
                  <a:schemeClr val="accent2">
                    <a:lumMod val="50000"/>
                  </a:schemeClr>
                </a:solidFill>
                <a:effectLst>
                  <a:outerShdw blurRad="38100" dist="38100" dir="2700000" algn="tl">
                    <a:srgbClr val="000000"/>
                  </a:outerShdw>
                </a:effectLst>
                <a:latin typeface="Arial" charset="0"/>
              </a:rPr>
            </a:br>
            <a:r>
              <a:rPr lang="es-ES_tradnl" sz="2800" b="1" i="1">
                <a:solidFill>
                  <a:schemeClr val="accent2">
                    <a:lumMod val="50000"/>
                  </a:schemeClr>
                </a:solidFill>
                <a:effectLst>
                  <a:outerShdw blurRad="38100" dist="38100" dir="2700000" algn="tl">
                    <a:srgbClr val="000000"/>
                  </a:outerShdw>
                </a:effectLst>
                <a:latin typeface="Arial" charset="0"/>
              </a:rPr>
              <a:t>Servidor </a:t>
            </a:r>
            <a:r>
              <a:rPr lang="es-ES" sz="2800" b="1" i="1">
                <a:solidFill>
                  <a:schemeClr val="accent2">
                    <a:lumMod val="50000"/>
                  </a:schemeClr>
                </a:solidFill>
                <a:effectLst>
                  <a:outerShdw blurRad="38100" dist="38100" dir="2700000" algn="tl">
                    <a:srgbClr val="000000"/>
                  </a:outerShdw>
                </a:effectLst>
                <a:latin typeface="Arial" charset="0"/>
              </a:rPr>
              <a:t>(Relevador) </a:t>
            </a:r>
            <a:r>
              <a:rPr lang="es-ES_tradnl" sz="2800" b="1" i="1">
                <a:solidFill>
                  <a:schemeClr val="accent2">
                    <a:lumMod val="50000"/>
                  </a:schemeClr>
                </a:solidFill>
                <a:effectLst>
                  <a:outerShdw blurRad="38100" dist="38100" dir="2700000" algn="tl">
                    <a:srgbClr val="000000"/>
                  </a:outerShdw>
                </a:effectLst>
                <a:latin typeface="Arial" charset="0"/>
              </a:rPr>
              <a:t>de Correo  Electrónico </a:t>
            </a:r>
          </a:p>
        </p:txBody>
      </p:sp>
      <p:sp>
        <p:nvSpPr>
          <p:cNvPr id="429061" name="Rectangle 2053" descr="Papel bouquet"/>
          <p:cNvSpPr>
            <a:spLocks noGrp="1" noChangeArrowheads="1"/>
          </p:cNvSpPr>
          <p:nvPr>
            <p:ph type="body" idx="1"/>
          </p:nvPr>
        </p:nvSpPr>
        <p:spPr>
          <a:xfrm>
            <a:off x="685800" y="1981200"/>
            <a:ext cx="7772400" cy="3581400"/>
          </a:xfrm>
          <a:solidFill>
            <a:schemeClr val="accent2">
              <a:lumMod val="20000"/>
              <a:lumOff val="80000"/>
            </a:schemeClr>
          </a:solidFill>
          <a:ln w="76200" cap="flat">
            <a:solidFill>
              <a:srgbClr val="000080"/>
            </a:solidFill>
          </a:ln>
        </p:spPr>
        <p:txBody>
          <a:bodyPr/>
          <a:lstStyle/>
          <a:p>
            <a:pPr>
              <a:defRPr/>
            </a:pPr>
            <a:r>
              <a:rPr lang="es-MX" sz="2800" i="1" dirty="0">
                <a:solidFill>
                  <a:srgbClr val="000099"/>
                </a:solidFill>
                <a:effectLst>
                  <a:outerShdw blurRad="38100" dist="38100" dir="2700000" algn="tl">
                    <a:srgbClr val="000000"/>
                  </a:outerShdw>
                </a:effectLst>
                <a:latin typeface="Arial" charset="0"/>
              </a:rPr>
              <a:t>Configuración del Buzón de Correos</a:t>
            </a:r>
          </a:p>
          <a:p>
            <a:pPr lvl="1">
              <a:buFontTx/>
              <a:buChar char="•"/>
              <a:defRPr/>
            </a:pPr>
            <a:r>
              <a:rPr lang="es-MX" i="1" dirty="0">
                <a:solidFill>
                  <a:srgbClr val="000099"/>
                </a:solidFill>
                <a:effectLst>
                  <a:outerShdw blurRad="38100" dist="38100" dir="2700000" algn="tl">
                    <a:srgbClr val="000000"/>
                  </a:outerShdw>
                </a:effectLst>
                <a:latin typeface="Arial" charset="0"/>
              </a:rPr>
              <a:t>Nombre de la Cuenta  </a:t>
            </a:r>
            <a:r>
              <a:rPr lang="es-MX" b="1" i="1" dirty="0">
                <a:solidFill>
                  <a:srgbClr val="660066"/>
                </a:solidFill>
                <a:effectLst>
                  <a:outerShdw blurRad="38100" dist="38100" dir="2700000" algn="tl">
                    <a:srgbClr val="000000"/>
                  </a:outerShdw>
                </a:effectLst>
                <a:latin typeface="Arial" charset="0"/>
              </a:rPr>
              <a:t>pepe@gmail.com</a:t>
            </a:r>
            <a:endParaRPr lang="es-ES_tradnl" b="1" i="1" dirty="0">
              <a:solidFill>
                <a:srgbClr val="660066"/>
              </a:solidFill>
              <a:effectLst>
                <a:outerShdw blurRad="38100" dist="38100" dir="2700000" algn="tl">
                  <a:srgbClr val="000000"/>
                </a:outerShdw>
              </a:effectLst>
              <a:latin typeface="Arial" charset="0"/>
            </a:endParaRPr>
          </a:p>
          <a:p>
            <a:pPr lvl="1">
              <a:buFontTx/>
              <a:buChar char="•"/>
              <a:defRPr/>
            </a:pPr>
            <a:r>
              <a:rPr lang="es-ES_tradnl" i="1" dirty="0">
                <a:solidFill>
                  <a:srgbClr val="000099"/>
                </a:solidFill>
                <a:effectLst>
                  <a:outerShdw blurRad="38100" dist="38100" dir="2700000" algn="tl">
                    <a:srgbClr val="000000"/>
                  </a:outerShdw>
                </a:effectLst>
                <a:latin typeface="Arial" charset="0"/>
              </a:rPr>
              <a:t>Alias.</a:t>
            </a:r>
          </a:p>
          <a:p>
            <a:pPr lvl="1">
              <a:buFontTx/>
              <a:buChar char="•"/>
              <a:defRPr/>
            </a:pPr>
            <a:r>
              <a:rPr lang="es-ES_tradnl" i="1" dirty="0">
                <a:solidFill>
                  <a:srgbClr val="000099"/>
                </a:solidFill>
                <a:effectLst>
                  <a:outerShdw blurRad="38100" dist="38100" dir="2700000" algn="tl">
                    <a:srgbClr val="000000"/>
                  </a:outerShdw>
                </a:effectLst>
                <a:latin typeface="Arial" charset="0"/>
              </a:rPr>
              <a:t>Fecha de Expiración.</a:t>
            </a:r>
          </a:p>
          <a:p>
            <a:pPr lvl="1">
              <a:buFontTx/>
              <a:buChar char="•"/>
              <a:defRPr/>
            </a:pPr>
            <a:r>
              <a:rPr lang="es-ES_tradnl" i="1" dirty="0">
                <a:solidFill>
                  <a:srgbClr val="000099"/>
                </a:solidFill>
                <a:effectLst>
                  <a:outerShdw blurRad="38100" dist="38100" dir="2700000" algn="tl">
                    <a:srgbClr val="000000"/>
                  </a:outerShdw>
                </a:effectLst>
                <a:latin typeface="Arial" charset="0"/>
              </a:rPr>
              <a:t>Nombre del archivo buzón de correos.</a:t>
            </a:r>
          </a:p>
          <a:p>
            <a:pPr lvl="1">
              <a:buFontTx/>
              <a:buChar char="•"/>
              <a:defRPr/>
            </a:pPr>
            <a:r>
              <a:rPr lang="es-ES_tradnl" i="1" dirty="0">
                <a:solidFill>
                  <a:srgbClr val="000099"/>
                </a:solidFill>
                <a:effectLst>
                  <a:outerShdw blurRad="38100" dist="38100" dir="2700000" algn="tl">
                    <a:srgbClr val="000000"/>
                  </a:outerShdw>
                </a:effectLst>
                <a:latin typeface="Arial" charset="0"/>
              </a:rPr>
              <a:t>Dirección de </a:t>
            </a:r>
            <a:r>
              <a:rPr lang="es-ES_tradnl" i="1" dirty="0" err="1">
                <a:solidFill>
                  <a:srgbClr val="000099"/>
                </a:solidFill>
                <a:effectLst>
                  <a:outerShdw blurRad="38100" dist="38100" dir="2700000" algn="tl">
                    <a:srgbClr val="000000"/>
                  </a:outerShdw>
                </a:effectLst>
                <a:latin typeface="Arial" charset="0"/>
              </a:rPr>
              <a:t>Forwardeo</a:t>
            </a:r>
            <a:r>
              <a:rPr lang="es-ES_tradnl" i="1" dirty="0">
                <a:solidFill>
                  <a:srgbClr val="000099"/>
                </a:solidFill>
                <a:effectLst>
                  <a:outerShdw blurRad="38100" dist="38100" dir="2700000" algn="tl">
                    <a:srgbClr val="000000"/>
                  </a:outerShdw>
                </a:effectLst>
                <a:latin typeface="Arial" charset="0"/>
              </a:rPr>
              <a:t>.</a:t>
            </a:r>
          </a:p>
          <a:p>
            <a:pPr lvl="1">
              <a:buFontTx/>
              <a:buChar char="•"/>
              <a:defRPr/>
            </a:pPr>
            <a:endParaRPr lang="es-AR" i="1" dirty="0">
              <a:solidFill>
                <a:srgbClr val="000099"/>
              </a:solidFill>
              <a:effectLst>
                <a:outerShdw blurRad="38100" dist="38100" dir="2700000" algn="tl">
                  <a:srgbClr val="000000"/>
                </a:outerShdw>
              </a:effectLst>
              <a:latin typeface="Arial" charset="0"/>
            </a:endParaRPr>
          </a:p>
        </p:txBody>
      </p:sp>
    </p:spTree>
    <p:extLst>
      <p:ext uri="{BB962C8B-B14F-4D97-AF65-F5344CB8AC3E}">
        <p14:creationId xmlns:p14="http://schemas.microsoft.com/office/powerpoint/2010/main" val="2923848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29060"/>
                                        </p:tgtEl>
                                        <p:attrNameLst>
                                          <p:attrName>style.visibility</p:attrName>
                                        </p:attrNameLst>
                                      </p:cBhvr>
                                      <p:to>
                                        <p:strVal val="visible"/>
                                      </p:to>
                                    </p:set>
                                    <p:animEffect transition="in" filter="randombar(horizontal)">
                                      <p:cBhvr>
                                        <p:cTn id="7" dur="500"/>
                                        <p:tgtEl>
                                          <p:spTgt spid="429060"/>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429061">
                                            <p:bg/>
                                          </p:spTgt>
                                        </p:tgtEl>
                                        <p:attrNameLst>
                                          <p:attrName>style.visibility</p:attrName>
                                        </p:attrNameLst>
                                      </p:cBhvr>
                                      <p:to>
                                        <p:strVal val="visible"/>
                                      </p:to>
                                    </p:set>
                                    <p:anim calcmode="lin" valueType="num">
                                      <p:cBhvr>
                                        <p:cTn id="12" dur="1000" fill="hold"/>
                                        <p:tgtEl>
                                          <p:spTgt spid="429061">
                                            <p:bg/>
                                          </p:spTgt>
                                        </p:tgtEl>
                                        <p:attrNameLst>
                                          <p:attrName>ppt_w</p:attrName>
                                        </p:attrNameLst>
                                      </p:cBhvr>
                                      <p:tavLst>
                                        <p:tav tm="0">
                                          <p:val>
                                            <p:fltVal val="0"/>
                                          </p:val>
                                        </p:tav>
                                        <p:tav tm="100000">
                                          <p:val>
                                            <p:strVal val="#ppt_w"/>
                                          </p:val>
                                        </p:tav>
                                      </p:tavLst>
                                    </p:anim>
                                    <p:anim calcmode="lin" valueType="num">
                                      <p:cBhvr>
                                        <p:cTn id="13" dur="1000" fill="hold"/>
                                        <p:tgtEl>
                                          <p:spTgt spid="429061">
                                            <p:bg/>
                                          </p:spTgt>
                                        </p:tgtEl>
                                        <p:attrNameLst>
                                          <p:attrName>ppt_h</p:attrName>
                                        </p:attrNameLst>
                                      </p:cBhvr>
                                      <p:tavLst>
                                        <p:tav tm="0">
                                          <p:val>
                                            <p:fltVal val="0"/>
                                          </p:val>
                                        </p:tav>
                                        <p:tav tm="100000">
                                          <p:val>
                                            <p:strVal val="#ppt_h"/>
                                          </p:val>
                                        </p:tav>
                                      </p:tavLst>
                                    </p:anim>
                                    <p:anim calcmode="lin" valueType="num">
                                      <p:cBhvr>
                                        <p:cTn id="14" dur="1000" fill="hold"/>
                                        <p:tgtEl>
                                          <p:spTgt spid="429061">
                                            <p:bg/>
                                          </p:spTgt>
                                        </p:tgtEl>
                                        <p:attrNameLst>
                                          <p:attrName>style.rotation</p:attrName>
                                        </p:attrNameLst>
                                      </p:cBhvr>
                                      <p:tavLst>
                                        <p:tav tm="0">
                                          <p:val>
                                            <p:fltVal val="90"/>
                                          </p:val>
                                        </p:tav>
                                        <p:tav tm="100000">
                                          <p:val>
                                            <p:fltVal val="0"/>
                                          </p:val>
                                        </p:tav>
                                      </p:tavLst>
                                    </p:anim>
                                    <p:animEffect transition="in" filter="fade">
                                      <p:cBhvr>
                                        <p:cTn id="15" dur="1000"/>
                                        <p:tgtEl>
                                          <p:spTgt spid="429061">
                                            <p:bg/>
                                          </p:spTgt>
                                        </p:tgtEl>
                                      </p:cBhvr>
                                    </p:animEffect>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grpId="0" nodeType="clickEffect">
                                  <p:stCondLst>
                                    <p:cond delay="0"/>
                                  </p:stCondLst>
                                  <p:childTnLst>
                                    <p:set>
                                      <p:cBhvr>
                                        <p:cTn id="19" dur="1" fill="hold">
                                          <p:stCondLst>
                                            <p:cond delay="0"/>
                                          </p:stCondLst>
                                        </p:cTn>
                                        <p:tgtEl>
                                          <p:spTgt spid="429061">
                                            <p:txEl>
                                              <p:pRg st="0" end="0"/>
                                            </p:txEl>
                                          </p:spTgt>
                                        </p:tgtEl>
                                        <p:attrNameLst>
                                          <p:attrName>style.visibility</p:attrName>
                                        </p:attrNameLst>
                                      </p:cBhvr>
                                      <p:to>
                                        <p:strVal val="visible"/>
                                      </p:to>
                                    </p:set>
                                    <p:anim calcmode="lin" valueType="num">
                                      <p:cBhvr>
                                        <p:cTn id="20" dur="1000" fill="hold"/>
                                        <p:tgtEl>
                                          <p:spTgt spid="429061">
                                            <p:txEl>
                                              <p:pRg st="0" end="0"/>
                                            </p:txEl>
                                          </p:spTgt>
                                        </p:tgtEl>
                                        <p:attrNameLst>
                                          <p:attrName>ppt_w</p:attrName>
                                        </p:attrNameLst>
                                      </p:cBhvr>
                                      <p:tavLst>
                                        <p:tav tm="0">
                                          <p:val>
                                            <p:fltVal val="0"/>
                                          </p:val>
                                        </p:tav>
                                        <p:tav tm="100000">
                                          <p:val>
                                            <p:strVal val="#ppt_w"/>
                                          </p:val>
                                        </p:tav>
                                      </p:tavLst>
                                    </p:anim>
                                    <p:anim calcmode="lin" valueType="num">
                                      <p:cBhvr>
                                        <p:cTn id="21" dur="1000" fill="hold"/>
                                        <p:tgtEl>
                                          <p:spTgt spid="429061">
                                            <p:txEl>
                                              <p:pRg st="0" end="0"/>
                                            </p:txEl>
                                          </p:spTgt>
                                        </p:tgtEl>
                                        <p:attrNameLst>
                                          <p:attrName>ppt_h</p:attrName>
                                        </p:attrNameLst>
                                      </p:cBhvr>
                                      <p:tavLst>
                                        <p:tav tm="0">
                                          <p:val>
                                            <p:fltVal val="0"/>
                                          </p:val>
                                        </p:tav>
                                        <p:tav tm="100000">
                                          <p:val>
                                            <p:strVal val="#ppt_h"/>
                                          </p:val>
                                        </p:tav>
                                      </p:tavLst>
                                    </p:anim>
                                    <p:anim calcmode="lin" valueType="num">
                                      <p:cBhvr>
                                        <p:cTn id="22" dur="1000" fill="hold"/>
                                        <p:tgtEl>
                                          <p:spTgt spid="429061">
                                            <p:txEl>
                                              <p:pRg st="0" end="0"/>
                                            </p:txEl>
                                          </p:spTgt>
                                        </p:tgtEl>
                                        <p:attrNameLst>
                                          <p:attrName>style.rotation</p:attrName>
                                        </p:attrNameLst>
                                      </p:cBhvr>
                                      <p:tavLst>
                                        <p:tav tm="0">
                                          <p:val>
                                            <p:fltVal val="90"/>
                                          </p:val>
                                        </p:tav>
                                        <p:tav tm="100000">
                                          <p:val>
                                            <p:fltVal val="0"/>
                                          </p:val>
                                        </p:tav>
                                      </p:tavLst>
                                    </p:anim>
                                    <p:animEffect transition="in" filter="fade">
                                      <p:cBhvr>
                                        <p:cTn id="23" dur="1000"/>
                                        <p:tgtEl>
                                          <p:spTgt spid="429061">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1" presetClass="entr" presetSubtype="0" fill="hold" grpId="0" nodeType="clickEffect">
                                  <p:stCondLst>
                                    <p:cond delay="0"/>
                                  </p:stCondLst>
                                  <p:childTnLst>
                                    <p:set>
                                      <p:cBhvr>
                                        <p:cTn id="27" dur="1" fill="hold">
                                          <p:stCondLst>
                                            <p:cond delay="0"/>
                                          </p:stCondLst>
                                        </p:cTn>
                                        <p:tgtEl>
                                          <p:spTgt spid="429061">
                                            <p:txEl>
                                              <p:pRg st="1" end="1"/>
                                            </p:txEl>
                                          </p:spTgt>
                                        </p:tgtEl>
                                        <p:attrNameLst>
                                          <p:attrName>style.visibility</p:attrName>
                                        </p:attrNameLst>
                                      </p:cBhvr>
                                      <p:to>
                                        <p:strVal val="visible"/>
                                      </p:to>
                                    </p:set>
                                    <p:anim calcmode="lin" valueType="num">
                                      <p:cBhvr>
                                        <p:cTn id="28" dur="1000" fill="hold"/>
                                        <p:tgtEl>
                                          <p:spTgt spid="429061">
                                            <p:txEl>
                                              <p:pRg st="1" end="1"/>
                                            </p:txEl>
                                          </p:spTgt>
                                        </p:tgtEl>
                                        <p:attrNameLst>
                                          <p:attrName>ppt_w</p:attrName>
                                        </p:attrNameLst>
                                      </p:cBhvr>
                                      <p:tavLst>
                                        <p:tav tm="0">
                                          <p:val>
                                            <p:fltVal val="0"/>
                                          </p:val>
                                        </p:tav>
                                        <p:tav tm="100000">
                                          <p:val>
                                            <p:strVal val="#ppt_w"/>
                                          </p:val>
                                        </p:tav>
                                      </p:tavLst>
                                    </p:anim>
                                    <p:anim calcmode="lin" valueType="num">
                                      <p:cBhvr>
                                        <p:cTn id="29" dur="1000" fill="hold"/>
                                        <p:tgtEl>
                                          <p:spTgt spid="429061">
                                            <p:txEl>
                                              <p:pRg st="1" end="1"/>
                                            </p:txEl>
                                          </p:spTgt>
                                        </p:tgtEl>
                                        <p:attrNameLst>
                                          <p:attrName>ppt_h</p:attrName>
                                        </p:attrNameLst>
                                      </p:cBhvr>
                                      <p:tavLst>
                                        <p:tav tm="0">
                                          <p:val>
                                            <p:fltVal val="0"/>
                                          </p:val>
                                        </p:tav>
                                        <p:tav tm="100000">
                                          <p:val>
                                            <p:strVal val="#ppt_h"/>
                                          </p:val>
                                        </p:tav>
                                      </p:tavLst>
                                    </p:anim>
                                    <p:anim calcmode="lin" valueType="num">
                                      <p:cBhvr>
                                        <p:cTn id="30" dur="1000" fill="hold"/>
                                        <p:tgtEl>
                                          <p:spTgt spid="429061">
                                            <p:txEl>
                                              <p:pRg st="1" end="1"/>
                                            </p:txEl>
                                          </p:spTgt>
                                        </p:tgtEl>
                                        <p:attrNameLst>
                                          <p:attrName>style.rotation</p:attrName>
                                        </p:attrNameLst>
                                      </p:cBhvr>
                                      <p:tavLst>
                                        <p:tav tm="0">
                                          <p:val>
                                            <p:fltVal val="90"/>
                                          </p:val>
                                        </p:tav>
                                        <p:tav tm="100000">
                                          <p:val>
                                            <p:fltVal val="0"/>
                                          </p:val>
                                        </p:tav>
                                      </p:tavLst>
                                    </p:anim>
                                    <p:animEffect transition="in" filter="fade">
                                      <p:cBhvr>
                                        <p:cTn id="31" dur="1000"/>
                                        <p:tgtEl>
                                          <p:spTgt spid="429061">
                                            <p:txEl>
                                              <p:pRg st="1" end="1"/>
                                            </p:txEl>
                                          </p:spTgt>
                                        </p:tgtEl>
                                      </p:cBhvr>
                                    </p:animEffect>
                                  </p:childTnLst>
                                </p:cTn>
                              </p:par>
                              <p:par>
                                <p:cTn id="32" presetID="31" presetClass="entr" presetSubtype="0" fill="hold" grpId="0" nodeType="withEffect">
                                  <p:stCondLst>
                                    <p:cond delay="0"/>
                                  </p:stCondLst>
                                  <p:childTnLst>
                                    <p:set>
                                      <p:cBhvr>
                                        <p:cTn id="33" dur="1" fill="hold">
                                          <p:stCondLst>
                                            <p:cond delay="0"/>
                                          </p:stCondLst>
                                        </p:cTn>
                                        <p:tgtEl>
                                          <p:spTgt spid="429061">
                                            <p:txEl>
                                              <p:pRg st="2" end="2"/>
                                            </p:txEl>
                                          </p:spTgt>
                                        </p:tgtEl>
                                        <p:attrNameLst>
                                          <p:attrName>style.visibility</p:attrName>
                                        </p:attrNameLst>
                                      </p:cBhvr>
                                      <p:to>
                                        <p:strVal val="visible"/>
                                      </p:to>
                                    </p:set>
                                    <p:anim calcmode="lin" valueType="num">
                                      <p:cBhvr>
                                        <p:cTn id="34" dur="1000" fill="hold"/>
                                        <p:tgtEl>
                                          <p:spTgt spid="429061">
                                            <p:txEl>
                                              <p:pRg st="2" end="2"/>
                                            </p:txEl>
                                          </p:spTgt>
                                        </p:tgtEl>
                                        <p:attrNameLst>
                                          <p:attrName>ppt_w</p:attrName>
                                        </p:attrNameLst>
                                      </p:cBhvr>
                                      <p:tavLst>
                                        <p:tav tm="0">
                                          <p:val>
                                            <p:fltVal val="0"/>
                                          </p:val>
                                        </p:tav>
                                        <p:tav tm="100000">
                                          <p:val>
                                            <p:strVal val="#ppt_w"/>
                                          </p:val>
                                        </p:tav>
                                      </p:tavLst>
                                    </p:anim>
                                    <p:anim calcmode="lin" valueType="num">
                                      <p:cBhvr>
                                        <p:cTn id="35" dur="1000" fill="hold"/>
                                        <p:tgtEl>
                                          <p:spTgt spid="429061">
                                            <p:txEl>
                                              <p:pRg st="2" end="2"/>
                                            </p:txEl>
                                          </p:spTgt>
                                        </p:tgtEl>
                                        <p:attrNameLst>
                                          <p:attrName>ppt_h</p:attrName>
                                        </p:attrNameLst>
                                      </p:cBhvr>
                                      <p:tavLst>
                                        <p:tav tm="0">
                                          <p:val>
                                            <p:fltVal val="0"/>
                                          </p:val>
                                        </p:tav>
                                        <p:tav tm="100000">
                                          <p:val>
                                            <p:strVal val="#ppt_h"/>
                                          </p:val>
                                        </p:tav>
                                      </p:tavLst>
                                    </p:anim>
                                    <p:anim calcmode="lin" valueType="num">
                                      <p:cBhvr>
                                        <p:cTn id="36" dur="1000" fill="hold"/>
                                        <p:tgtEl>
                                          <p:spTgt spid="429061">
                                            <p:txEl>
                                              <p:pRg st="2" end="2"/>
                                            </p:txEl>
                                          </p:spTgt>
                                        </p:tgtEl>
                                        <p:attrNameLst>
                                          <p:attrName>style.rotation</p:attrName>
                                        </p:attrNameLst>
                                      </p:cBhvr>
                                      <p:tavLst>
                                        <p:tav tm="0">
                                          <p:val>
                                            <p:fltVal val="90"/>
                                          </p:val>
                                        </p:tav>
                                        <p:tav tm="100000">
                                          <p:val>
                                            <p:fltVal val="0"/>
                                          </p:val>
                                        </p:tav>
                                      </p:tavLst>
                                    </p:anim>
                                    <p:animEffect transition="in" filter="fade">
                                      <p:cBhvr>
                                        <p:cTn id="37" dur="1000"/>
                                        <p:tgtEl>
                                          <p:spTgt spid="429061">
                                            <p:txEl>
                                              <p:pRg st="2" end="2"/>
                                            </p:txEl>
                                          </p:spTgt>
                                        </p:tgtEl>
                                      </p:cBhvr>
                                    </p:animEffect>
                                  </p:childTnLst>
                                </p:cTn>
                              </p:par>
                              <p:par>
                                <p:cTn id="38" presetID="31" presetClass="entr" presetSubtype="0" fill="hold" grpId="0" nodeType="withEffect">
                                  <p:stCondLst>
                                    <p:cond delay="0"/>
                                  </p:stCondLst>
                                  <p:childTnLst>
                                    <p:set>
                                      <p:cBhvr>
                                        <p:cTn id="39" dur="1" fill="hold">
                                          <p:stCondLst>
                                            <p:cond delay="0"/>
                                          </p:stCondLst>
                                        </p:cTn>
                                        <p:tgtEl>
                                          <p:spTgt spid="429061">
                                            <p:txEl>
                                              <p:pRg st="3" end="3"/>
                                            </p:txEl>
                                          </p:spTgt>
                                        </p:tgtEl>
                                        <p:attrNameLst>
                                          <p:attrName>style.visibility</p:attrName>
                                        </p:attrNameLst>
                                      </p:cBhvr>
                                      <p:to>
                                        <p:strVal val="visible"/>
                                      </p:to>
                                    </p:set>
                                    <p:anim calcmode="lin" valueType="num">
                                      <p:cBhvr>
                                        <p:cTn id="40" dur="1000" fill="hold"/>
                                        <p:tgtEl>
                                          <p:spTgt spid="429061">
                                            <p:txEl>
                                              <p:pRg st="3" end="3"/>
                                            </p:txEl>
                                          </p:spTgt>
                                        </p:tgtEl>
                                        <p:attrNameLst>
                                          <p:attrName>ppt_w</p:attrName>
                                        </p:attrNameLst>
                                      </p:cBhvr>
                                      <p:tavLst>
                                        <p:tav tm="0">
                                          <p:val>
                                            <p:fltVal val="0"/>
                                          </p:val>
                                        </p:tav>
                                        <p:tav tm="100000">
                                          <p:val>
                                            <p:strVal val="#ppt_w"/>
                                          </p:val>
                                        </p:tav>
                                      </p:tavLst>
                                    </p:anim>
                                    <p:anim calcmode="lin" valueType="num">
                                      <p:cBhvr>
                                        <p:cTn id="41" dur="1000" fill="hold"/>
                                        <p:tgtEl>
                                          <p:spTgt spid="429061">
                                            <p:txEl>
                                              <p:pRg st="3" end="3"/>
                                            </p:txEl>
                                          </p:spTgt>
                                        </p:tgtEl>
                                        <p:attrNameLst>
                                          <p:attrName>ppt_h</p:attrName>
                                        </p:attrNameLst>
                                      </p:cBhvr>
                                      <p:tavLst>
                                        <p:tav tm="0">
                                          <p:val>
                                            <p:fltVal val="0"/>
                                          </p:val>
                                        </p:tav>
                                        <p:tav tm="100000">
                                          <p:val>
                                            <p:strVal val="#ppt_h"/>
                                          </p:val>
                                        </p:tav>
                                      </p:tavLst>
                                    </p:anim>
                                    <p:anim calcmode="lin" valueType="num">
                                      <p:cBhvr>
                                        <p:cTn id="42" dur="1000" fill="hold"/>
                                        <p:tgtEl>
                                          <p:spTgt spid="429061">
                                            <p:txEl>
                                              <p:pRg st="3" end="3"/>
                                            </p:txEl>
                                          </p:spTgt>
                                        </p:tgtEl>
                                        <p:attrNameLst>
                                          <p:attrName>style.rotation</p:attrName>
                                        </p:attrNameLst>
                                      </p:cBhvr>
                                      <p:tavLst>
                                        <p:tav tm="0">
                                          <p:val>
                                            <p:fltVal val="90"/>
                                          </p:val>
                                        </p:tav>
                                        <p:tav tm="100000">
                                          <p:val>
                                            <p:fltVal val="0"/>
                                          </p:val>
                                        </p:tav>
                                      </p:tavLst>
                                    </p:anim>
                                    <p:animEffect transition="in" filter="fade">
                                      <p:cBhvr>
                                        <p:cTn id="43" dur="1000"/>
                                        <p:tgtEl>
                                          <p:spTgt spid="429061">
                                            <p:txEl>
                                              <p:pRg st="3" end="3"/>
                                            </p:txEl>
                                          </p:spTgt>
                                        </p:tgtEl>
                                      </p:cBhvr>
                                    </p:animEffect>
                                  </p:childTnLst>
                                </p:cTn>
                              </p:par>
                              <p:par>
                                <p:cTn id="44" presetID="31" presetClass="entr" presetSubtype="0" fill="hold" grpId="0" nodeType="withEffect">
                                  <p:stCondLst>
                                    <p:cond delay="0"/>
                                  </p:stCondLst>
                                  <p:childTnLst>
                                    <p:set>
                                      <p:cBhvr>
                                        <p:cTn id="45" dur="1" fill="hold">
                                          <p:stCondLst>
                                            <p:cond delay="0"/>
                                          </p:stCondLst>
                                        </p:cTn>
                                        <p:tgtEl>
                                          <p:spTgt spid="429061">
                                            <p:txEl>
                                              <p:pRg st="4" end="4"/>
                                            </p:txEl>
                                          </p:spTgt>
                                        </p:tgtEl>
                                        <p:attrNameLst>
                                          <p:attrName>style.visibility</p:attrName>
                                        </p:attrNameLst>
                                      </p:cBhvr>
                                      <p:to>
                                        <p:strVal val="visible"/>
                                      </p:to>
                                    </p:set>
                                    <p:anim calcmode="lin" valueType="num">
                                      <p:cBhvr>
                                        <p:cTn id="46" dur="1000" fill="hold"/>
                                        <p:tgtEl>
                                          <p:spTgt spid="429061">
                                            <p:txEl>
                                              <p:pRg st="4" end="4"/>
                                            </p:txEl>
                                          </p:spTgt>
                                        </p:tgtEl>
                                        <p:attrNameLst>
                                          <p:attrName>ppt_w</p:attrName>
                                        </p:attrNameLst>
                                      </p:cBhvr>
                                      <p:tavLst>
                                        <p:tav tm="0">
                                          <p:val>
                                            <p:fltVal val="0"/>
                                          </p:val>
                                        </p:tav>
                                        <p:tav tm="100000">
                                          <p:val>
                                            <p:strVal val="#ppt_w"/>
                                          </p:val>
                                        </p:tav>
                                      </p:tavLst>
                                    </p:anim>
                                    <p:anim calcmode="lin" valueType="num">
                                      <p:cBhvr>
                                        <p:cTn id="47" dur="1000" fill="hold"/>
                                        <p:tgtEl>
                                          <p:spTgt spid="429061">
                                            <p:txEl>
                                              <p:pRg st="4" end="4"/>
                                            </p:txEl>
                                          </p:spTgt>
                                        </p:tgtEl>
                                        <p:attrNameLst>
                                          <p:attrName>ppt_h</p:attrName>
                                        </p:attrNameLst>
                                      </p:cBhvr>
                                      <p:tavLst>
                                        <p:tav tm="0">
                                          <p:val>
                                            <p:fltVal val="0"/>
                                          </p:val>
                                        </p:tav>
                                        <p:tav tm="100000">
                                          <p:val>
                                            <p:strVal val="#ppt_h"/>
                                          </p:val>
                                        </p:tav>
                                      </p:tavLst>
                                    </p:anim>
                                    <p:anim calcmode="lin" valueType="num">
                                      <p:cBhvr>
                                        <p:cTn id="48" dur="1000" fill="hold"/>
                                        <p:tgtEl>
                                          <p:spTgt spid="429061">
                                            <p:txEl>
                                              <p:pRg st="4" end="4"/>
                                            </p:txEl>
                                          </p:spTgt>
                                        </p:tgtEl>
                                        <p:attrNameLst>
                                          <p:attrName>style.rotation</p:attrName>
                                        </p:attrNameLst>
                                      </p:cBhvr>
                                      <p:tavLst>
                                        <p:tav tm="0">
                                          <p:val>
                                            <p:fltVal val="90"/>
                                          </p:val>
                                        </p:tav>
                                        <p:tav tm="100000">
                                          <p:val>
                                            <p:fltVal val="0"/>
                                          </p:val>
                                        </p:tav>
                                      </p:tavLst>
                                    </p:anim>
                                    <p:animEffect transition="in" filter="fade">
                                      <p:cBhvr>
                                        <p:cTn id="49" dur="1000"/>
                                        <p:tgtEl>
                                          <p:spTgt spid="429061">
                                            <p:txEl>
                                              <p:pRg st="4" end="4"/>
                                            </p:txEl>
                                          </p:spTgt>
                                        </p:tgtEl>
                                      </p:cBhvr>
                                    </p:animEffect>
                                  </p:childTnLst>
                                </p:cTn>
                              </p:par>
                              <p:par>
                                <p:cTn id="50" presetID="31" presetClass="entr" presetSubtype="0" fill="hold" grpId="0" nodeType="withEffect">
                                  <p:stCondLst>
                                    <p:cond delay="0"/>
                                  </p:stCondLst>
                                  <p:childTnLst>
                                    <p:set>
                                      <p:cBhvr>
                                        <p:cTn id="51" dur="1" fill="hold">
                                          <p:stCondLst>
                                            <p:cond delay="0"/>
                                          </p:stCondLst>
                                        </p:cTn>
                                        <p:tgtEl>
                                          <p:spTgt spid="429061">
                                            <p:txEl>
                                              <p:pRg st="5" end="5"/>
                                            </p:txEl>
                                          </p:spTgt>
                                        </p:tgtEl>
                                        <p:attrNameLst>
                                          <p:attrName>style.visibility</p:attrName>
                                        </p:attrNameLst>
                                      </p:cBhvr>
                                      <p:to>
                                        <p:strVal val="visible"/>
                                      </p:to>
                                    </p:set>
                                    <p:anim calcmode="lin" valueType="num">
                                      <p:cBhvr>
                                        <p:cTn id="52" dur="1000" fill="hold"/>
                                        <p:tgtEl>
                                          <p:spTgt spid="429061">
                                            <p:txEl>
                                              <p:pRg st="5" end="5"/>
                                            </p:txEl>
                                          </p:spTgt>
                                        </p:tgtEl>
                                        <p:attrNameLst>
                                          <p:attrName>ppt_w</p:attrName>
                                        </p:attrNameLst>
                                      </p:cBhvr>
                                      <p:tavLst>
                                        <p:tav tm="0">
                                          <p:val>
                                            <p:fltVal val="0"/>
                                          </p:val>
                                        </p:tav>
                                        <p:tav tm="100000">
                                          <p:val>
                                            <p:strVal val="#ppt_w"/>
                                          </p:val>
                                        </p:tav>
                                      </p:tavLst>
                                    </p:anim>
                                    <p:anim calcmode="lin" valueType="num">
                                      <p:cBhvr>
                                        <p:cTn id="53" dur="1000" fill="hold"/>
                                        <p:tgtEl>
                                          <p:spTgt spid="429061">
                                            <p:txEl>
                                              <p:pRg st="5" end="5"/>
                                            </p:txEl>
                                          </p:spTgt>
                                        </p:tgtEl>
                                        <p:attrNameLst>
                                          <p:attrName>ppt_h</p:attrName>
                                        </p:attrNameLst>
                                      </p:cBhvr>
                                      <p:tavLst>
                                        <p:tav tm="0">
                                          <p:val>
                                            <p:fltVal val="0"/>
                                          </p:val>
                                        </p:tav>
                                        <p:tav tm="100000">
                                          <p:val>
                                            <p:strVal val="#ppt_h"/>
                                          </p:val>
                                        </p:tav>
                                      </p:tavLst>
                                    </p:anim>
                                    <p:anim calcmode="lin" valueType="num">
                                      <p:cBhvr>
                                        <p:cTn id="54" dur="1000" fill="hold"/>
                                        <p:tgtEl>
                                          <p:spTgt spid="429061">
                                            <p:txEl>
                                              <p:pRg st="5" end="5"/>
                                            </p:txEl>
                                          </p:spTgt>
                                        </p:tgtEl>
                                        <p:attrNameLst>
                                          <p:attrName>style.rotation</p:attrName>
                                        </p:attrNameLst>
                                      </p:cBhvr>
                                      <p:tavLst>
                                        <p:tav tm="0">
                                          <p:val>
                                            <p:fltVal val="90"/>
                                          </p:val>
                                        </p:tav>
                                        <p:tav tm="100000">
                                          <p:val>
                                            <p:fltVal val="0"/>
                                          </p:val>
                                        </p:tav>
                                      </p:tavLst>
                                    </p:anim>
                                    <p:animEffect transition="in" filter="fade">
                                      <p:cBhvr>
                                        <p:cTn id="55" dur="1000"/>
                                        <p:tgtEl>
                                          <p:spTgt spid="42906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060" grpId="0" animBg="1"/>
      <p:bldP spid="429061" grpId="0" uiExpand="1"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23528" y="278904"/>
            <a:ext cx="8568952" cy="1143000"/>
          </a:xfrm>
          <a:solidFill>
            <a:schemeClr val="accent2">
              <a:lumMod val="40000"/>
              <a:lumOff val="60000"/>
            </a:schemeClr>
          </a:solidFill>
          <a:ln w="76200" cap="flat">
            <a:solidFill>
              <a:schemeClr val="accent2">
                <a:lumMod val="50000"/>
              </a:schemeClr>
            </a:solidFill>
            <a:miter lim="800000"/>
            <a:headEnd/>
            <a:tailEnd/>
          </a:ln>
        </p:spPr>
        <p:txBody>
          <a:bodyPr vert="horz" wrap="square" lIns="91440" tIns="45720" rIns="91440" bIns="45720" numCol="1" anchor="ctr" anchorCtr="0" compatLnSpc="1">
            <a:prstTxWarp prst="textNoShape">
              <a:avLst/>
            </a:prstTxWarp>
          </a:bodyPr>
          <a:lstStyle/>
          <a:p>
            <a:r>
              <a:rPr lang="es-ES" sz="4000" b="1" i="1" dirty="0">
                <a:solidFill>
                  <a:schemeClr val="accent2">
                    <a:lumMod val="75000"/>
                  </a:schemeClr>
                </a:solidFill>
                <a:effectLst>
                  <a:outerShdw blurRad="38100" dist="38100" dir="2700000" algn="tl">
                    <a:srgbClr val="000000"/>
                  </a:outerShdw>
                </a:effectLst>
                <a:latin typeface="Arial" charset="0"/>
              </a:rPr>
              <a:t>LA NUBE  (Cloud Computing)</a:t>
            </a:r>
          </a:p>
        </p:txBody>
      </p:sp>
      <p:sp>
        <p:nvSpPr>
          <p:cNvPr id="7172" name="Rectangle 4">
            <a:hlinkClick r:id="rId3"/>
          </p:cNvPr>
          <p:cNvSpPr>
            <a:spLocks noChangeArrowheads="1"/>
          </p:cNvSpPr>
          <p:nvPr/>
        </p:nvSpPr>
        <p:spPr bwMode="auto">
          <a:xfrm>
            <a:off x="0" y="0"/>
            <a:ext cx="9144000" cy="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endParaRPr lang="es-ES"/>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1700808"/>
            <a:ext cx="8568952" cy="4867275"/>
          </a:xfrm>
          <a:prstGeom prst="rect">
            <a:avLst/>
          </a:prstGeom>
          <a:blipFill dpi="0" rotWithShape="0">
            <a:blip r:embed="rId5" cstate="print"/>
            <a:srcRect/>
            <a:tile tx="0" ty="0" sx="100000" sy="100000" flip="none" algn="tl"/>
          </a:blipFill>
          <a:ln w="76200" cap="flat">
            <a:solidFill>
              <a:schemeClr val="accent2">
                <a:lumMod val="50000"/>
              </a:schemeClr>
            </a:solidFill>
            <a:miter lim="800000"/>
            <a:headEnd/>
            <a:tailEnd/>
          </a:ln>
        </p:spPr>
      </p:pic>
    </p:spTree>
    <p:extLst>
      <p:ext uri="{BB962C8B-B14F-4D97-AF65-F5344CB8AC3E}">
        <p14:creationId xmlns:p14="http://schemas.microsoft.com/office/powerpoint/2010/main" val="13073625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405F6910-2073-430D-A573-C172498BB66A}" type="datetime1">
              <a:rPr lang="es-ES"/>
              <a:pPr>
                <a:defRPr/>
              </a:pPr>
              <a:t>18/05/2022</a:t>
            </a:fld>
            <a:endParaRPr lang="en-US"/>
          </a:p>
        </p:txBody>
      </p:sp>
      <p:sp>
        <p:nvSpPr>
          <p:cNvPr id="6" name="5 Marcador de número de diapositiva"/>
          <p:cNvSpPr>
            <a:spLocks noGrp="1"/>
          </p:cNvSpPr>
          <p:nvPr>
            <p:ph type="sldNum" sz="quarter" idx="12"/>
          </p:nvPr>
        </p:nvSpPr>
        <p:spPr/>
        <p:txBody>
          <a:bodyPr/>
          <a:lstStyle/>
          <a:p>
            <a:pPr>
              <a:defRPr/>
            </a:pPr>
            <a:fld id="{131EC976-D757-4849-A855-827187C95A90}" type="slidenum">
              <a:rPr lang="en-US"/>
              <a:pPr>
                <a:defRPr/>
              </a:pPr>
              <a:t>50</a:t>
            </a:fld>
            <a:endParaRPr lang="en-US"/>
          </a:p>
        </p:txBody>
      </p:sp>
      <p:sp>
        <p:nvSpPr>
          <p:cNvPr id="430082" name="Rectangle 2" descr="Papel seda azul"/>
          <p:cNvSpPr>
            <a:spLocks noGrp="1" noChangeArrowheads="1"/>
          </p:cNvSpPr>
          <p:nvPr>
            <p:ph type="title"/>
          </p:nvPr>
        </p:nvSpPr>
        <p:spPr>
          <a:xfrm>
            <a:off x="457200" y="533400"/>
            <a:ext cx="8229600" cy="1143000"/>
          </a:xfrm>
          <a:solidFill>
            <a:schemeClr val="accent2">
              <a:lumMod val="20000"/>
              <a:lumOff val="80000"/>
            </a:schemeClr>
          </a:solidFill>
          <a:ln w="76200" cap="flat">
            <a:solidFill>
              <a:srgbClr val="0000FF"/>
            </a:solidFill>
            <a:miter lim="800000"/>
            <a:headEnd/>
            <a:tailEnd/>
          </a:ln>
        </p:spPr>
        <p:txBody>
          <a:bodyPr vert="horz" wrap="square" lIns="91440" tIns="45720" rIns="91440" bIns="45720" numCol="1" anchor="ctr" anchorCtr="0" compatLnSpc="1">
            <a:prstTxWarp prst="textNoShape">
              <a:avLst/>
            </a:prstTxWarp>
          </a:bodyPr>
          <a:lstStyle/>
          <a:p>
            <a:r>
              <a:rPr lang="es-ES_tradnl" sz="2800" b="1" i="1">
                <a:solidFill>
                  <a:schemeClr val="accent2">
                    <a:lumMod val="50000"/>
                  </a:schemeClr>
                </a:solidFill>
                <a:effectLst>
                  <a:outerShdw blurRad="38100" dist="38100" dir="2700000" algn="tl">
                    <a:srgbClr val="000000"/>
                  </a:outerShdw>
                </a:effectLst>
                <a:latin typeface="Arial" charset="0"/>
              </a:rPr>
              <a:t>Servicios de Internet</a:t>
            </a:r>
            <a:br>
              <a:rPr lang="es-ES_tradnl" sz="2800" b="1" i="1">
                <a:solidFill>
                  <a:schemeClr val="accent2">
                    <a:lumMod val="50000"/>
                  </a:schemeClr>
                </a:solidFill>
                <a:effectLst>
                  <a:outerShdw blurRad="38100" dist="38100" dir="2700000" algn="tl">
                    <a:srgbClr val="000000"/>
                  </a:outerShdw>
                </a:effectLst>
                <a:latin typeface="Arial" charset="0"/>
              </a:rPr>
            </a:br>
            <a:r>
              <a:rPr lang="es-ES_tradnl" sz="2800" b="1" i="1">
                <a:solidFill>
                  <a:schemeClr val="accent2">
                    <a:lumMod val="50000"/>
                  </a:schemeClr>
                </a:solidFill>
                <a:effectLst>
                  <a:outerShdw blurRad="38100" dist="38100" dir="2700000" algn="tl">
                    <a:srgbClr val="000000"/>
                  </a:outerShdw>
                </a:effectLst>
                <a:latin typeface="Arial" charset="0"/>
              </a:rPr>
              <a:t> Buzón de Correo  Electrónico </a:t>
            </a:r>
          </a:p>
        </p:txBody>
      </p:sp>
      <p:pic>
        <p:nvPicPr>
          <p:cNvPr id="35845" name="Picture 5" descr="buzon de Correos"/>
          <p:cNvPicPr>
            <a:picLocks noChangeAspect="1" noChangeArrowheads="1"/>
          </p:cNvPicPr>
          <p:nvPr/>
        </p:nvPicPr>
        <p:blipFill>
          <a:blip r:embed="rId2" cstate="print"/>
          <a:srcRect/>
          <a:stretch>
            <a:fillRect/>
          </a:stretch>
        </p:blipFill>
        <p:spPr bwMode="auto">
          <a:xfrm>
            <a:off x="304800" y="1981200"/>
            <a:ext cx="8458200" cy="4191000"/>
          </a:xfrm>
          <a:prstGeom prst="rect">
            <a:avLst/>
          </a:prstGeom>
          <a:solidFill>
            <a:schemeClr val="accent2">
              <a:lumMod val="20000"/>
              <a:lumOff val="80000"/>
            </a:schemeClr>
          </a:solidFill>
          <a:ln w="76200" cap="flat">
            <a:solidFill>
              <a:srgbClr val="000080"/>
            </a:solidFill>
            <a:miter lim="800000"/>
            <a:headEnd/>
            <a:tailEnd/>
          </a:ln>
        </p:spPr>
      </p:pic>
    </p:spTree>
    <p:extLst>
      <p:ext uri="{BB962C8B-B14F-4D97-AF65-F5344CB8AC3E}">
        <p14:creationId xmlns:p14="http://schemas.microsoft.com/office/powerpoint/2010/main" val="1684186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30082"/>
                                        </p:tgtEl>
                                        <p:attrNameLst>
                                          <p:attrName>style.visibility</p:attrName>
                                        </p:attrNameLst>
                                      </p:cBhvr>
                                      <p:to>
                                        <p:strVal val="visible"/>
                                      </p:to>
                                    </p:set>
                                    <p:anim calcmode="lin" valueType="num">
                                      <p:cBhvr>
                                        <p:cTn id="7" dur="1000" fill="hold"/>
                                        <p:tgtEl>
                                          <p:spTgt spid="430082"/>
                                        </p:tgtEl>
                                        <p:attrNameLst>
                                          <p:attrName>ppt_w</p:attrName>
                                        </p:attrNameLst>
                                      </p:cBhvr>
                                      <p:tavLst>
                                        <p:tav tm="0">
                                          <p:val>
                                            <p:fltVal val="0"/>
                                          </p:val>
                                        </p:tav>
                                        <p:tav tm="100000">
                                          <p:val>
                                            <p:strVal val="#ppt_w"/>
                                          </p:val>
                                        </p:tav>
                                      </p:tavLst>
                                    </p:anim>
                                    <p:anim calcmode="lin" valueType="num">
                                      <p:cBhvr>
                                        <p:cTn id="8" dur="1000" fill="hold"/>
                                        <p:tgtEl>
                                          <p:spTgt spid="430082"/>
                                        </p:tgtEl>
                                        <p:attrNameLst>
                                          <p:attrName>ppt_h</p:attrName>
                                        </p:attrNameLst>
                                      </p:cBhvr>
                                      <p:tavLst>
                                        <p:tav tm="0">
                                          <p:val>
                                            <p:fltVal val="0"/>
                                          </p:val>
                                        </p:tav>
                                        <p:tav tm="100000">
                                          <p:val>
                                            <p:strVal val="#ppt_h"/>
                                          </p:val>
                                        </p:tav>
                                      </p:tavLst>
                                    </p:anim>
                                    <p:anim calcmode="lin" valueType="num">
                                      <p:cBhvr>
                                        <p:cTn id="9" dur="1000" fill="hold"/>
                                        <p:tgtEl>
                                          <p:spTgt spid="430082"/>
                                        </p:tgtEl>
                                        <p:attrNameLst>
                                          <p:attrName>style.rotation</p:attrName>
                                        </p:attrNameLst>
                                      </p:cBhvr>
                                      <p:tavLst>
                                        <p:tav tm="0">
                                          <p:val>
                                            <p:fltVal val="90"/>
                                          </p:val>
                                        </p:tav>
                                        <p:tav tm="100000">
                                          <p:val>
                                            <p:fltVal val="0"/>
                                          </p:val>
                                        </p:tav>
                                      </p:tavLst>
                                    </p:anim>
                                    <p:animEffect transition="in" filter="fade">
                                      <p:cBhvr>
                                        <p:cTn id="10" dur="1000"/>
                                        <p:tgtEl>
                                          <p:spTgt spid="430082"/>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35845"/>
                                        </p:tgtEl>
                                        <p:attrNameLst>
                                          <p:attrName>style.visibility</p:attrName>
                                        </p:attrNameLst>
                                      </p:cBhvr>
                                      <p:to>
                                        <p:strVal val="visible"/>
                                      </p:to>
                                    </p:set>
                                    <p:anim calcmode="lin" valueType="num">
                                      <p:cBhvr>
                                        <p:cTn id="15" dur="1000" fill="hold"/>
                                        <p:tgtEl>
                                          <p:spTgt spid="35845"/>
                                        </p:tgtEl>
                                        <p:attrNameLst>
                                          <p:attrName>ppt_w</p:attrName>
                                        </p:attrNameLst>
                                      </p:cBhvr>
                                      <p:tavLst>
                                        <p:tav tm="0">
                                          <p:val>
                                            <p:fltVal val="0"/>
                                          </p:val>
                                        </p:tav>
                                        <p:tav tm="100000">
                                          <p:val>
                                            <p:strVal val="#ppt_w"/>
                                          </p:val>
                                        </p:tav>
                                      </p:tavLst>
                                    </p:anim>
                                    <p:anim calcmode="lin" valueType="num">
                                      <p:cBhvr>
                                        <p:cTn id="16" dur="1000" fill="hold"/>
                                        <p:tgtEl>
                                          <p:spTgt spid="35845"/>
                                        </p:tgtEl>
                                        <p:attrNameLst>
                                          <p:attrName>ppt_h</p:attrName>
                                        </p:attrNameLst>
                                      </p:cBhvr>
                                      <p:tavLst>
                                        <p:tav tm="0">
                                          <p:val>
                                            <p:fltVal val="0"/>
                                          </p:val>
                                        </p:tav>
                                        <p:tav tm="100000">
                                          <p:val>
                                            <p:strVal val="#ppt_h"/>
                                          </p:val>
                                        </p:tav>
                                      </p:tavLst>
                                    </p:anim>
                                    <p:anim calcmode="lin" valueType="num">
                                      <p:cBhvr>
                                        <p:cTn id="17" dur="1000" fill="hold"/>
                                        <p:tgtEl>
                                          <p:spTgt spid="35845"/>
                                        </p:tgtEl>
                                        <p:attrNameLst>
                                          <p:attrName>style.rotation</p:attrName>
                                        </p:attrNameLst>
                                      </p:cBhvr>
                                      <p:tavLst>
                                        <p:tav tm="0">
                                          <p:val>
                                            <p:fltVal val="90"/>
                                          </p:val>
                                        </p:tav>
                                        <p:tav tm="100000">
                                          <p:val>
                                            <p:fltVal val="0"/>
                                          </p:val>
                                        </p:tav>
                                      </p:tavLst>
                                    </p:anim>
                                    <p:animEffect transition="in" filter="fade">
                                      <p:cBhvr>
                                        <p:cTn id="18" dur="1000"/>
                                        <p:tgtEl>
                                          <p:spTgt spid="358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082"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C5EC3265-93A3-4BEE-BAFB-A3527CF3CB78}" type="datetime1">
              <a:rPr lang="es-ES"/>
              <a:pPr>
                <a:defRPr/>
              </a:pPr>
              <a:t>18/05/2022</a:t>
            </a:fld>
            <a:endParaRPr lang="en-US"/>
          </a:p>
        </p:txBody>
      </p:sp>
      <p:sp>
        <p:nvSpPr>
          <p:cNvPr id="6" name="5 Marcador de número de diapositiva"/>
          <p:cNvSpPr>
            <a:spLocks noGrp="1"/>
          </p:cNvSpPr>
          <p:nvPr>
            <p:ph type="sldNum" sz="quarter" idx="12"/>
          </p:nvPr>
        </p:nvSpPr>
        <p:spPr/>
        <p:txBody>
          <a:bodyPr/>
          <a:lstStyle/>
          <a:p>
            <a:pPr>
              <a:defRPr/>
            </a:pPr>
            <a:fld id="{755B8E07-268F-4B09-B4D0-9E8CBA978BCB}" type="slidenum">
              <a:rPr lang="en-US"/>
              <a:pPr>
                <a:defRPr/>
              </a:pPr>
              <a:t>51</a:t>
            </a:fld>
            <a:endParaRPr lang="en-US"/>
          </a:p>
        </p:txBody>
      </p:sp>
      <p:sp>
        <p:nvSpPr>
          <p:cNvPr id="436226" name="Rectangle 2" descr="Papel seda azul"/>
          <p:cNvSpPr>
            <a:spLocks noGrp="1" noChangeArrowheads="1"/>
          </p:cNvSpPr>
          <p:nvPr>
            <p:ph type="title"/>
          </p:nvPr>
        </p:nvSpPr>
        <p:spPr>
          <a:xfrm>
            <a:off x="457200" y="533400"/>
            <a:ext cx="8229600" cy="1143000"/>
          </a:xfrm>
          <a:solidFill>
            <a:schemeClr val="accent2">
              <a:lumMod val="20000"/>
              <a:lumOff val="80000"/>
            </a:schemeClr>
          </a:solidFill>
          <a:ln w="76200" cap="flat">
            <a:solidFill>
              <a:srgbClr val="0000FF"/>
            </a:solidFill>
            <a:miter lim="800000"/>
            <a:headEnd/>
            <a:tailEnd/>
          </a:ln>
        </p:spPr>
        <p:txBody>
          <a:bodyPr vert="horz" wrap="square" lIns="91440" tIns="45720" rIns="91440" bIns="45720" numCol="1" anchor="ctr" anchorCtr="0" compatLnSpc="1">
            <a:prstTxWarp prst="textNoShape">
              <a:avLst/>
            </a:prstTxWarp>
          </a:bodyPr>
          <a:lstStyle/>
          <a:p>
            <a:r>
              <a:rPr lang="es-ES_tradnl" sz="2800" b="1" i="1">
                <a:solidFill>
                  <a:schemeClr val="accent2">
                    <a:lumMod val="50000"/>
                  </a:schemeClr>
                </a:solidFill>
                <a:effectLst>
                  <a:outerShdw blurRad="38100" dist="38100" dir="2700000" algn="tl">
                    <a:srgbClr val="000000"/>
                  </a:outerShdw>
                </a:effectLst>
                <a:latin typeface="Arial" charset="0"/>
              </a:rPr>
              <a:t>Servicios de Internet</a:t>
            </a:r>
            <a:br>
              <a:rPr lang="es-ES_tradnl" sz="2800" b="1" i="1">
                <a:solidFill>
                  <a:schemeClr val="accent2">
                    <a:lumMod val="50000"/>
                  </a:schemeClr>
                </a:solidFill>
                <a:effectLst>
                  <a:outerShdw blurRad="38100" dist="38100" dir="2700000" algn="tl">
                    <a:srgbClr val="000000"/>
                  </a:outerShdw>
                </a:effectLst>
                <a:latin typeface="Arial" charset="0"/>
              </a:rPr>
            </a:br>
            <a:r>
              <a:rPr lang="es-ES_tradnl" sz="2800" b="1" i="1">
                <a:solidFill>
                  <a:schemeClr val="accent2">
                    <a:lumMod val="50000"/>
                  </a:schemeClr>
                </a:solidFill>
                <a:effectLst>
                  <a:outerShdw blurRad="38100" dist="38100" dir="2700000" algn="tl">
                    <a:srgbClr val="000000"/>
                  </a:outerShdw>
                </a:effectLst>
                <a:latin typeface="Arial" charset="0"/>
              </a:rPr>
              <a:t>Webmail </a:t>
            </a:r>
          </a:p>
        </p:txBody>
      </p:sp>
      <p:sp>
        <p:nvSpPr>
          <p:cNvPr id="436227" name="Rectangle 3" descr="Papel bouquet"/>
          <p:cNvSpPr>
            <a:spLocks noGrp="1" noChangeArrowheads="1"/>
          </p:cNvSpPr>
          <p:nvPr>
            <p:ph type="body" idx="1"/>
          </p:nvPr>
        </p:nvSpPr>
        <p:spPr>
          <a:xfrm>
            <a:off x="685800" y="1981200"/>
            <a:ext cx="8077200" cy="4724400"/>
          </a:xfrm>
          <a:solidFill>
            <a:schemeClr val="accent2">
              <a:lumMod val="20000"/>
              <a:lumOff val="80000"/>
            </a:schemeClr>
          </a:solidFill>
          <a:ln w="76200" cap="flat">
            <a:solidFill>
              <a:srgbClr val="000080"/>
            </a:solidFill>
            <a:miter lim="800000"/>
            <a:headEnd/>
            <a:tailEnd/>
          </a:ln>
        </p:spPr>
        <p:txBody>
          <a:bodyPr vert="horz" wrap="square" lIns="91440" tIns="45720" rIns="91440" bIns="45720" numCol="1" anchor="t" anchorCtr="0" compatLnSpc="1">
            <a:prstTxWarp prst="textNoShape">
              <a:avLst/>
            </a:prstTxWarp>
          </a:bodyPr>
          <a:lstStyle/>
          <a:p>
            <a:r>
              <a:rPr lang="es-MX" sz="2800" i="1">
                <a:solidFill>
                  <a:srgbClr val="000099"/>
                </a:solidFill>
                <a:effectLst>
                  <a:outerShdw blurRad="38100" dist="38100" dir="2700000" algn="tl">
                    <a:srgbClr val="000000"/>
                  </a:outerShdw>
                </a:effectLst>
                <a:latin typeface="Arial" charset="0"/>
              </a:rPr>
              <a:t>Correo electrónico en sitio WEB</a:t>
            </a:r>
          </a:p>
          <a:p>
            <a:r>
              <a:rPr lang="es-MX" sz="2800" i="1">
                <a:solidFill>
                  <a:srgbClr val="000099"/>
                </a:solidFill>
                <a:effectLst>
                  <a:outerShdw blurRad="38100" dist="38100" dir="2700000" algn="tl">
                    <a:srgbClr val="000000"/>
                  </a:outerShdw>
                </a:effectLst>
                <a:latin typeface="Arial" charset="0"/>
              </a:rPr>
              <a:t>Acceso a cuenta a través de Navegador WEB</a:t>
            </a:r>
          </a:p>
          <a:p>
            <a:r>
              <a:rPr lang="es-MX" sz="2800" i="1">
                <a:solidFill>
                  <a:srgbClr val="000099"/>
                </a:solidFill>
                <a:effectLst>
                  <a:outerShdw blurRad="38100" dist="38100" dir="2700000" algn="tl">
                    <a:srgbClr val="000000"/>
                  </a:outerShdw>
                </a:effectLst>
                <a:latin typeface="Arial" charset="0"/>
              </a:rPr>
              <a:t>Administración de Correo electrónico a través de Internet.</a:t>
            </a:r>
          </a:p>
          <a:p>
            <a:r>
              <a:rPr lang="es-MX" sz="2800" i="1">
                <a:solidFill>
                  <a:srgbClr val="000099"/>
                </a:solidFill>
                <a:effectLst>
                  <a:outerShdw blurRad="38100" dist="38100" dir="2700000" algn="tl">
                    <a:srgbClr val="000000"/>
                  </a:outerShdw>
                </a:effectLst>
                <a:latin typeface="Arial" charset="0"/>
              </a:rPr>
              <a:t>Espacio de Almacenamiento Limitado.</a:t>
            </a:r>
          </a:p>
          <a:p>
            <a:r>
              <a:rPr lang="es-MX" sz="2800" i="1">
                <a:solidFill>
                  <a:srgbClr val="000099"/>
                </a:solidFill>
                <a:effectLst>
                  <a:outerShdw blurRad="38100" dist="38100" dir="2700000" algn="tl">
                    <a:srgbClr val="000000"/>
                  </a:outerShdw>
                </a:effectLst>
                <a:latin typeface="Arial" charset="0"/>
              </a:rPr>
              <a:t>Puede replicar con Servidor SMTP.</a:t>
            </a:r>
          </a:p>
          <a:p>
            <a:r>
              <a:rPr lang="es-MX" sz="2800" i="1">
                <a:solidFill>
                  <a:srgbClr val="000099"/>
                </a:solidFill>
                <a:effectLst>
                  <a:outerShdw blurRad="38100" dist="38100" dir="2700000" algn="tl">
                    <a:srgbClr val="000000"/>
                  </a:outerShdw>
                </a:effectLst>
                <a:latin typeface="Arial" charset="0"/>
              </a:rPr>
              <a:t>Privacidad</a:t>
            </a:r>
          </a:p>
          <a:p>
            <a:pPr lvl="1">
              <a:buFontTx/>
              <a:buChar char="•"/>
            </a:pPr>
            <a:r>
              <a:rPr lang="es-MX" i="1">
                <a:solidFill>
                  <a:srgbClr val="000099"/>
                </a:solidFill>
                <a:effectLst>
                  <a:outerShdw blurRad="38100" dist="38100" dir="2700000" algn="tl">
                    <a:srgbClr val="000000"/>
                  </a:outerShdw>
                </a:effectLst>
                <a:latin typeface="Arial" charset="0"/>
              </a:rPr>
              <a:t>Nombres de Usuario</a:t>
            </a:r>
          </a:p>
          <a:p>
            <a:pPr lvl="1">
              <a:buFontTx/>
              <a:buChar char="•"/>
            </a:pPr>
            <a:r>
              <a:rPr lang="es-MX" i="1">
                <a:solidFill>
                  <a:srgbClr val="000099"/>
                </a:solidFill>
                <a:effectLst>
                  <a:outerShdw blurRad="38100" dist="38100" dir="2700000" algn="tl">
                    <a:srgbClr val="000000"/>
                  </a:outerShdw>
                </a:effectLst>
                <a:latin typeface="Arial" charset="0"/>
              </a:rPr>
              <a:t>Contraseña</a:t>
            </a:r>
          </a:p>
          <a:p>
            <a:pPr lvl="1">
              <a:buFontTx/>
              <a:buChar char="•"/>
            </a:pPr>
            <a:endParaRPr lang="es-AR" i="1">
              <a:solidFill>
                <a:srgbClr val="000099"/>
              </a:solidFill>
              <a:effectLst>
                <a:outerShdw blurRad="38100" dist="38100" dir="2700000" algn="tl">
                  <a:srgbClr val="000000"/>
                </a:outerShdw>
              </a:effectLst>
              <a:latin typeface="Arial" charset="0"/>
            </a:endParaRPr>
          </a:p>
        </p:txBody>
      </p:sp>
    </p:spTree>
    <p:extLst>
      <p:ext uri="{BB962C8B-B14F-4D97-AF65-F5344CB8AC3E}">
        <p14:creationId xmlns:p14="http://schemas.microsoft.com/office/powerpoint/2010/main" val="1249722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36226"/>
                                        </p:tgtEl>
                                        <p:attrNameLst>
                                          <p:attrName>style.visibility</p:attrName>
                                        </p:attrNameLst>
                                      </p:cBhvr>
                                      <p:to>
                                        <p:strVal val="visible"/>
                                      </p:to>
                                    </p:set>
                                    <p:anim calcmode="lin" valueType="num">
                                      <p:cBhvr>
                                        <p:cTn id="7" dur="1000" fill="hold"/>
                                        <p:tgtEl>
                                          <p:spTgt spid="436226"/>
                                        </p:tgtEl>
                                        <p:attrNameLst>
                                          <p:attrName>ppt_w</p:attrName>
                                        </p:attrNameLst>
                                      </p:cBhvr>
                                      <p:tavLst>
                                        <p:tav tm="0">
                                          <p:val>
                                            <p:fltVal val="0"/>
                                          </p:val>
                                        </p:tav>
                                        <p:tav tm="100000">
                                          <p:val>
                                            <p:strVal val="#ppt_w"/>
                                          </p:val>
                                        </p:tav>
                                      </p:tavLst>
                                    </p:anim>
                                    <p:anim calcmode="lin" valueType="num">
                                      <p:cBhvr>
                                        <p:cTn id="8" dur="1000" fill="hold"/>
                                        <p:tgtEl>
                                          <p:spTgt spid="436226"/>
                                        </p:tgtEl>
                                        <p:attrNameLst>
                                          <p:attrName>ppt_h</p:attrName>
                                        </p:attrNameLst>
                                      </p:cBhvr>
                                      <p:tavLst>
                                        <p:tav tm="0">
                                          <p:val>
                                            <p:fltVal val="0"/>
                                          </p:val>
                                        </p:tav>
                                        <p:tav tm="100000">
                                          <p:val>
                                            <p:strVal val="#ppt_h"/>
                                          </p:val>
                                        </p:tav>
                                      </p:tavLst>
                                    </p:anim>
                                    <p:anim calcmode="lin" valueType="num">
                                      <p:cBhvr>
                                        <p:cTn id="9" dur="1000" fill="hold"/>
                                        <p:tgtEl>
                                          <p:spTgt spid="436226"/>
                                        </p:tgtEl>
                                        <p:attrNameLst>
                                          <p:attrName>style.rotation</p:attrName>
                                        </p:attrNameLst>
                                      </p:cBhvr>
                                      <p:tavLst>
                                        <p:tav tm="0">
                                          <p:val>
                                            <p:fltVal val="90"/>
                                          </p:val>
                                        </p:tav>
                                        <p:tav tm="100000">
                                          <p:val>
                                            <p:fltVal val="0"/>
                                          </p:val>
                                        </p:tav>
                                      </p:tavLst>
                                    </p:anim>
                                    <p:animEffect transition="in" filter="fade">
                                      <p:cBhvr>
                                        <p:cTn id="10" dur="1000"/>
                                        <p:tgtEl>
                                          <p:spTgt spid="436226"/>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436227">
                                            <p:bg/>
                                          </p:spTgt>
                                        </p:tgtEl>
                                        <p:attrNameLst>
                                          <p:attrName>style.visibility</p:attrName>
                                        </p:attrNameLst>
                                      </p:cBhvr>
                                      <p:to>
                                        <p:strVal val="visible"/>
                                      </p:to>
                                    </p:set>
                                    <p:anim calcmode="lin" valueType="num">
                                      <p:cBhvr>
                                        <p:cTn id="15" dur="1000" fill="hold"/>
                                        <p:tgtEl>
                                          <p:spTgt spid="436227">
                                            <p:bg/>
                                          </p:spTgt>
                                        </p:tgtEl>
                                        <p:attrNameLst>
                                          <p:attrName>ppt_w</p:attrName>
                                        </p:attrNameLst>
                                      </p:cBhvr>
                                      <p:tavLst>
                                        <p:tav tm="0">
                                          <p:val>
                                            <p:fltVal val="0"/>
                                          </p:val>
                                        </p:tav>
                                        <p:tav tm="100000">
                                          <p:val>
                                            <p:strVal val="#ppt_w"/>
                                          </p:val>
                                        </p:tav>
                                      </p:tavLst>
                                    </p:anim>
                                    <p:anim calcmode="lin" valueType="num">
                                      <p:cBhvr>
                                        <p:cTn id="16" dur="1000" fill="hold"/>
                                        <p:tgtEl>
                                          <p:spTgt spid="436227">
                                            <p:bg/>
                                          </p:spTgt>
                                        </p:tgtEl>
                                        <p:attrNameLst>
                                          <p:attrName>ppt_h</p:attrName>
                                        </p:attrNameLst>
                                      </p:cBhvr>
                                      <p:tavLst>
                                        <p:tav tm="0">
                                          <p:val>
                                            <p:fltVal val="0"/>
                                          </p:val>
                                        </p:tav>
                                        <p:tav tm="100000">
                                          <p:val>
                                            <p:strVal val="#ppt_h"/>
                                          </p:val>
                                        </p:tav>
                                      </p:tavLst>
                                    </p:anim>
                                    <p:anim calcmode="lin" valueType="num">
                                      <p:cBhvr>
                                        <p:cTn id="17" dur="1000" fill="hold"/>
                                        <p:tgtEl>
                                          <p:spTgt spid="436227">
                                            <p:bg/>
                                          </p:spTgt>
                                        </p:tgtEl>
                                        <p:attrNameLst>
                                          <p:attrName>style.rotation</p:attrName>
                                        </p:attrNameLst>
                                      </p:cBhvr>
                                      <p:tavLst>
                                        <p:tav tm="0">
                                          <p:val>
                                            <p:fltVal val="90"/>
                                          </p:val>
                                        </p:tav>
                                        <p:tav tm="100000">
                                          <p:val>
                                            <p:fltVal val="0"/>
                                          </p:val>
                                        </p:tav>
                                      </p:tavLst>
                                    </p:anim>
                                    <p:animEffect transition="in" filter="fade">
                                      <p:cBhvr>
                                        <p:cTn id="18" dur="1000"/>
                                        <p:tgtEl>
                                          <p:spTgt spid="436227">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436227">
                                            <p:txEl>
                                              <p:pRg st="0" end="0"/>
                                            </p:txEl>
                                          </p:spTgt>
                                        </p:tgtEl>
                                        <p:attrNameLst>
                                          <p:attrName>style.visibility</p:attrName>
                                        </p:attrNameLst>
                                      </p:cBhvr>
                                      <p:to>
                                        <p:strVal val="visible"/>
                                      </p:to>
                                    </p:set>
                                    <p:anim calcmode="lin" valueType="num">
                                      <p:cBhvr>
                                        <p:cTn id="23" dur="1000" fill="hold"/>
                                        <p:tgtEl>
                                          <p:spTgt spid="436227">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436227">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436227">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436227">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436227">
                                            <p:txEl>
                                              <p:pRg st="1" end="1"/>
                                            </p:txEl>
                                          </p:spTgt>
                                        </p:tgtEl>
                                        <p:attrNameLst>
                                          <p:attrName>style.visibility</p:attrName>
                                        </p:attrNameLst>
                                      </p:cBhvr>
                                      <p:to>
                                        <p:strVal val="visible"/>
                                      </p:to>
                                    </p:set>
                                    <p:anim calcmode="lin" valueType="num">
                                      <p:cBhvr>
                                        <p:cTn id="31" dur="1000" fill="hold"/>
                                        <p:tgtEl>
                                          <p:spTgt spid="436227">
                                            <p:txEl>
                                              <p:pRg st="1" end="1"/>
                                            </p:txEl>
                                          </p:spTgt>
                                        </p:tgtEl>
                                        <p:attrNameLst>
                                          <p:attrName>ppt_w</p:attrName>
                                        </p:attrNameLst>
                                      </p:cBhvr>
                                      <p:tavLst>
                                        <p:tav tm="0">
                                          <p:val>
                                            <p:fltVal val="0"/>
                                          </p:val>
                                        </p:tav>
                                        <p:tav tm="100000">
                                          <p:val>
                                            <p:strVal val="#ppt_w"/>
                                          </p:val>
                                        </p:tav>
                                      </p:tavLst>
                                    </p:anim>
                                    <p:anim calcmode="lin" valueType="num">
                                      <p:cBhvr>
                                        <p:cTn id="32" dur="1000" fill="hold"/>
                                        <p:tgtEl>
                                          <p:spTgt spid="436227">
                                            <p:txEl>
                                              <p:pRg st="1" end="1"/>
                                            </p:txEl>
                                          </p:spTgt>
                                        </p:tgtEl>
                                        <p:attrNameLst>
                                          <p:attrName>ppt_h</p:attrName>
                                        </p:attrNameLst>
                                      </p:cBhvr>
                                      <p:tavLst>
                                        <p:tav tm="0">
                                          <p:val>
                                            <p:fltVal val="0"/>
                                          </p:val>
                                        </p:tav>
                                        <p:tav tm="100000">
                                          <p:val>
                                            <p:strVal val="#ppt_h"/>
                                          </p:val>
                                        </p:tav>
                                      </p:tavLst>
                                    </p:anim>
                                    <p:anim calcmode="lin" valueType="num">
                                      <p:cBhvr>
                                        <p:cTn id="33" dur="1000" fill="hold"/>
                                        <p:tgtEl>
                                          <p:spTgt spid="436227">
                                            <p:txEl>
                                              <p:pRg st="1" end="1"/>
                                            </p:txEl>
                                          </p:spTgt>
                                        </p:tgtEl>
                                        <p:attrNameLst>
                                          <p:attrName>style.rotation</p:attrName>
                                        </p:attrNameLst>
                                      </p:cBhvr>
                                      <p:tavLst>
                                        <p:tav tm="0">
                                          <p:val>
                                            <p:fltVal val="90"/>
                                          </p:val>
                                        </p:tav>
                                        <p:tav tm="100000">
                                          <p:val>
                                            <p:fltVal val="0"/>
                                          </p:val>
                                        </p:tav>
                                      </p:tavLst>
                                    </p:anim>
                                    <p:animEffect transition="in" filter="fade">
                                      <p:cBhvr>
                                        <p:cTn id="34" dur="1000"/>
                                        <p:tgtEl>
                                          <p:spTgt spid="436227">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436227">
                                            <p:txEl>
                                              <p:pRg st="2" end="2"/>
                                            </p:txEl>
                                          </p:spTgt>
                                        </p:tgtEl>
                                        <p:attrNameLst>
                                          <p:attrName>style.visibility</p:attrName>
                                        </p:attrNameLst>
                                      </p:cBhvr>
                                      <p:to>
                                        <p:strVal val="visible"/>
                                      </p:to>
                                    </p:set>
                                    <p:anim calcmode="lin" valueType="num">
                                      <p:cBhvr>
                                        <p:cTn id="39" dur="1000" fill="hold"/>
                                        <p:tgtEl>
                                          <p:spTgt spid="436227">
                                            <p:txEl>
                                              <p:pRg st="2" end="2"/>
                                            </p:txEl>
                                          </p:spTgt>
                                        </p:tgtEl>
                                        <p:attrNameLst>
                                          <p:attrName>ppt_w</p:attrName>
                                        </p:attrNameLst>
                                      </p:cBhvr>
                                      <p:tavLst>
                                        <p:tav tm="0">
                                          <p:val>
                                            <p:fltVal val="0"/>
                                          </p:val>
                                        </p:tav>
                                        <p:tav tm="100000">
                                          <p:val>
                                            <p:strVal val="#ppt_w"/>
                                          </p:val>
                                        </p:tav>
                                      </p:tavLst>
                                    </p:anim>
                                    <p:anim calcmode="lin" valueType="num">
                                      <p:cBhvr>
                                        <p:cTn id="40" dur="1000" fill="hold"/>
                                        <p:tgtEl>
                                          <p:spTgt spid="436227">
                                            <p:txEl>
                                              <p:pRg st="2" end="2"/>
                                            </p:txEl>
                                          </p:spTgt>
                                        </p:tgtEl>
                                        <p:attrNameLst>
                                          <p:attrName>ppt_h</p:attrName>
                                        </p:attrNameLst>
                                      </p:cBhvr>
                                      <p:tavLst>
                                        <p:tav tm="0">
                                          <p:val>
                                            <p:fltVal val="0"/>
                                          </p:val>
                                        </p:tav>
                                        <p:tav tm="100000">
                                          <p:val>
                                            <p:strVal val="#ppt_h"/>
                                          </p:val>
                                        </p:tav>
                                      </p:tavLst>
                                    </p:anim>
                                    <p:anim calcmode="lin" valueType="num">
                                      <p:cBhvr>
                                        <p:cTn id="41" dur="1000" fill="hold"/>
                                        <p:tgtEl>
                                          <p:spTgt spid="436227">
                                            <p:txEl>
                                              <p:pRg st="2" end="2"/>
                                            </p:txEl>
                                          </p:spTgt>
                                        </p:tgtEl>
                                        <p:attrNameLst>
                                          <p:attrName>style.rotation</p:attrName>
                                        </p:attrNameLst>
                                      </p:cBhvr>
                                      <p:tavLst>
                                        <p:tav tm="0">
                                          <p:val>
                                            <p:fltVal val="90"/>
                                          </p:val>
                                        </p:tav>
                                        <p:tav tm="100000">
                                          <p:val>
                                            <p:fltVal val="0"/>
                                          </p:val>
                                        </p:tav>
                                      </p:tavLst>
                                    </p:anim>
                                    <p:animEffect transition="in" filter="fade">
                                      <p:cBhvr>
                                        <p:cTn id="42" dur="1000"/>
                                        <p:tgtEl>
                                          <p:spTgt spid="436227">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grpId="0" nodeType="clickEffect">
                                  <p:stCondLst>
                                    <p:cond delay="0"/>
                                  </p:stCondLst>
                                  <p:childTnLst>
                                    <p:set>
                                      <p:cBhvr>
                                        <p:cTn id="46" dur="1" fill="hold">
                                          <p:stCondLst>
                                            <p:cond delay="0"/>
                                          </p:stCondLst>
                                        </p:cTn>
                                        <p:tgtEl>
                                          <p:spTgt spid="436227">
                                            <p:txEl>
                                              <p:pRg st="3" end="3"/>
                                            </p:txEl>
                                          </p:spTgt>
                                        </p:tgtEl>
                                        <p:attrNameLst>
                                          <p:attrName>style.visibility</p:attrName>
                                        </p:attrNameLst>
                                      </p:cBhvr>
                                      <p:to>
                                        <p:strVal val="visible"/>
                                      </p:to>
                                    </p:set>
                                    <p:anim calcmode="lin" valueType="num">
                                      <p:cBhvr>
                                        <p:cTn id="47" dur="1000" fill="hold"/>
                                        <p:tgtEl>
                                          <p:spTgt spid="436227">
                                            <p:txEl>
                                              <p:pRg st="3" end="3"/>
                                            </p:txEl>
                                          </p:spTgt>
                                        </p:tgtEl>
                                        <p:attrNameLst>
                                          <p:attrName>ppt_w</p:attrName>
                                        </p:attrNameLst>
                                      </p:cBhvr>
                                      <p:tavLst>
                                        <p:tav tm="0">
                                          <p:val>
                                            <p:fltVal val="0"/>
                                          </p:val>
                                        </p:tav>
                                        <p:tav tm="100000">
                                          <p:val>
                                            <p:strVal val="#ppt_w"/>
                                          </p:val>
                                        </p:tav>
                                      </p:tavLst>
                                    </p:anim>
                                    <p:anim calcmode="lin" valueType="num">
                                      <p:cBhvr>
                                        <p:cTn id="48" dur="1000" fill="hold"/>
                                        <p:tgtEl>
                                          <p:spTgt spid="436227">
                                            <p:txEl>
                                              <p:pRg st="3" end="3"/>
                                            </p:txEl>
                                          </p:spTgt>
                                        </p:tgtEl>
                                        <p:attrNameLst>
                                          <p:attrName>ppt_h</p:attrName>
                                        </p:attrNameLst>
                                      </p:cBhvr>
                                      <p:tavLst>
                                        <p:tav tm="0">
                                          <p:val>
                                            <p:fltVal val="0"/>
                                          </p:val>
                                        </p:tav>
                                        <p:tav tm="100000">
                                          <p:val>
                                            <p:strVal val="#ppt_h"/>
                                          </p:val>
                                        </p:tav>
                                      </p:tavLst>
                                    </p:anim>
                                    <p:anim calcmode="lin" valueType="num">
                                      <p:cBhvr>
                                        <p:cTn id="49" dur="1000" fill="hold"/>
                                        <p:tgtEl>
                                          <p:spTgt spid="436227">
                                            <p:txEl>
                                              <p:pRg st="3" end="3"/>
                                            </p:txEl>
                                          </p:spTgt>
                                        </p:tgtEl>
                                        <p:attrNameLst>
                                          <p:attrName>style.rotation</p:attrName>
                                        </p:attrNameLst>
                                      </p:cBhvr>
                                      <p:tavLst>
                                        <p:tav tm="0">
                                          <p:val>
                                            <p:fltVal val="90"/>
                                          </p:val>
                                        </p:tav>
                                        <p:tav tm="100000">
                                          <p:val>
                                            <p:fltVal val="0"/>
                                          </p:val>
                                        </p:tav>
                                      </p:tavLst>
                                    </p:anim>
                                    <p:animEffect transition="in" filter="fade">
                                      <p:cBhvr>
                                        <p:cTn id="50" dur="1000"/>
                                        <p:tgtEl>
                                          <p:spTgt spid="436227">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1" presetClass="entr" presetSubtype="0" fill="hold" grpId="0" nodeType="clickEffect">
                                  <p:stCondLst>
                                    <p:cond delay="0"/>
                                  </p:stCondLst>
                                  <p:childTnLst>
                                    <p:set>
                                      <p:cBhvr>
                                        <p:cTn id="54" dur="1" fill="hold">
                                          <p:stCondLst>
                                            <p:cond delay="0"/>
                                          </p:stCondLst>
                                        </p:cTn>
                                        <p:tgtEl>
                                          <p:spTgt spid="436227">
                                            <p:txEl>
                                              <p:pRg st="4" end="4"/>
                                            </p:txEl>
                                          </p:spTgt>
                                        </p:tgtEl>
                                        <p:attrNameLst>
                                          <p:attrName>style.visibility</p:attrName>
                                        </p:attrNameLst>
                                      </p:cBhvr>
                                      <p:to>
                                        <p:strVal val="visible"/>
                                      </p:to>
                                    </p:set>
                                    <p:anim calcmode="lin" valueType="num">
                                      <p:cBhvr>
                                        <p:cTn id="55" dur="1000" fill="hold"/>
                                        <p:tgtEl>
                                          <p:spTgt spid="436227">
                                            <p:txEl>
                                              <p:pRg st="4" end="4"/>
                                            </p:txEl>
                                          </p:spTgt>
                                        </p:tgtEl>
                                        <p:attrNameLst>
                                          <p:attrName>ppt_w</p:attrName>
                                        </p:attrNameLst>
                                      </p:cBhvr>
                                      <p:tavLst>
                                        <p:tav tm="0">
                                          <p:val>
                                            <p:fltVal val="0"/>
                                          </p:val>
                                        </p:tav>
                                        <p:tav tm="100000">
                                          <p:val>
                                            <p:strVal val="#ppt_w"/>
                                          </p:val>
                                        </p:tav>
                                      </p:tavLst>
                                    </p:anim>
                                    <p:anim calcmode="lin" valueType="num">
                                      <p:cBhvr>
                                        <p:cTn id="56" dur="1000" fill="hold"/>
                                        <p:tgtEl>
                                          <p:spTgt spid="436227">
                                            <p:txEl>
                                              <p:pRg st="4" end="4"/>
                                            </p:txEl>
                                          </p:spTgt>
                                        </p:tgtEl>
                                        <p:attrNameLst>
                                          <p:attrName>ppt_h</p:attrName>
                                        </p:attrNameLst>
                                      </p:cBhvr>
                                      <p:tavLst>
                                        <p:tav tm="0">
                                          <p:val>
                                            <p:fltVal val="0"/>
                                          </p:val>
                                        </p:tav>
                                        <p:tav tm="100000">
                                          <p:val>
                                            <p:strVal val="#ppt_h"/>
                                          </p:val>
                                        </p:tav>
                                      </p:tavLst>
                                    </p:anim>
                                    <p:anim calcmode="lin" valueType="num">
                                      <p:cBhvr>
                                        <p:cTn id="57" dur="1000" fill="hold"/>
                                        <p:tgtEl>
                                          <p:spTgt spid="436227">
                                            <p:txEl>
                                              <p:pRg st="4" end="4"/>
                                            </p:txEl>
                                          </p:spTgt>
                                        </p:tgtEl>
                                        <p:attrNameLst>
                                          <p:attrName>style.rotation</p:attrName>
                                        </p:attrNameLst>
                                      </p:cBhvr>
                                      <p:tavLst>
                                        <p:tav tm="0">
                                          <p:val>
                                            <p:fltVal val="90"/>
                                          </p:val>
                                        </p:tav>
                                        <p:tav tm="100000">
                                          <p:val>
                                            <p:fltVal val="0"/>
                                          </p:val>
                                        </p:tav>
                                      </p:tavLst>
                                    </p:anim>
                                    <p:animEffect transition="in" filter="fade">
                                      <p:cBhvr>
                                        <p:cTn id="58" dur="1000"/>
                                        <p:tgtEl>
                                          <p:spTgt spid="436227">
                                            <p:txEl>
                                              <p:pRg st="4" end="4"/>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1" presetClass="entr" presetSubtype="0" fill="hold" grpId="0" nodeType="clickEffect">
                                  <p:stCondLst>
                                    <p:cond delay="0"/>
                                  </p:stCondLst>
                                  <p:childTnLst>
                                    <p:set>
                                      <p:cBhvr>
                                        <p:cTn id="62" dur="1" fill="hold">
                                          <p:stCondLst>
                                            <p:cond delay="0"/>
                                          </p:stCondLst>
                                        </p:cTn>
                                        <p:tgtEl>
                                          <p:spTgt spid="436227">
                                            <p:txEl>
                                              <p:pRg st="5" end="5"/>
                                            </p:txEl>
                                          </p:spTgt>
                                        </p:tgtEl>
                                        <p:attrNameLst>
                                          <p:attrName>style.visibility</p:attrName>
                                        </p:attrNameLst>
                                      </p:cBhvr>
                                      <p:to>
                                        <p:strVal val="visible"/>
                                      </p:to>
                                    </p:set>
                                    <p:anim calcmode="lin" valueType="num">
                                      <p:cBhvr>
                                        <p:cTn id="63" dur="1000" fill="hold"/>
                                        <p:tgtEl>
                                          <p:spTgt spid="436227">
                                            <p:txEl>
                                              <p:pRg st="5" end="5"/>
                                            </p:txEl>
                                          </p:spTgt>
                                        </p:tgtEl>
                                        <p:attrNameLst>
                                          <p:attrName>ppt_w</p:attrName>
                                        </p:attrNameLst>
                                      </p:cBhvr>
                                      <p:tavLst>
                                        <p:tav tm="0">
                                          <p:val>
                                            <p:fltVal val="0"/>
                                          </p:val>
                                        </p:tav>
                                        <p:tav tm="100000">
                                          <p:val>
                                            <p:strVal val="#ppt_w"/>
                                          </p:val>
                                        </p:tav>
                                      </p:tavLst>
                                    </p:anim>
                                    <p:anim calcmode="lin" valueType="num">
                                      <p:cBhvr>
                                        <p:cTn id="64" dur="1000" fill="hold"/>
                                        <p:tgtEl>
                                          <p:spTgt spid="436227">
                                            <p:txEl>
                                              <p:pRg st="5" end="5"/>
                                            </p:txEl>
                                          </p:spTgt>
                                        </p:tgtEl>
                                        <p:attrNameLst>
                                          <p:attrName>ppt_h</p:attrName>
                                        </p:attrNameLst>
                                      </p:cBhvr>
                                      <p:tavLst>
                                        <p:tav tm="0">
                                          <p:val>
                                            <p:fltVal val="0"/>
                                          </p:val>
                                        </p:tav>
                                        <p:tav tm="100000">
                                          <p:val>
                                            <p:strVal val="#ppt_h"/>
                                          </p:val>
                                        </p:tav>
                                      </p:tavLst>
                                    </p:anim>
                                    <p:anim calcmode="lin" valueType="num">
                                      <p:cBhvr>
                                        <p:cTn id="65" dur="1000" fill="hold"/>
                                        <p:tgtEl>
                                          <p:spTgt spid="436227">
                                            <p:txEl>
                                              <p:pRg st="5" end="5"/>
                                            </p:txEl>
                                          </p:spTgt>
                                        </p:tgtEl>
                                        <p:attrNameLst>
                                          <p:attrName>style.rotation</p:attrName>
                                        </p:attrNameLst>
                                      </p:cBhvr>
                                      <p:tavLst>
                                        <p:tav tm="0">
                                          <p:val>
                                            <p:fltVal val="90"/>
                                          </p:val>
                                        </p:tav>
                                        <p:tav tm="100000">
                                          <p:val>
                                            <p:fltVal val="0"/>
                                          </p:val>
                                        </p:tav>
                                      </p:tavLst>
                                    </p:anim>
                                    <p:animEffect transition="in" filter="fade">
                                      <p:cBhvr>
                                        <p:cTn id="66" dur="1000"/>
                                        <p:tgtEl>
                                          <p:spTgt spid="436227">
                                            <p:txEl>
                                              <p:pRg st="5" end="5"/>
                                            </p:txEl>
                                          </p:spTgt>
                                        </p:tgtEl>
                                      </p:cBhvr>
                                    </p:animEffect>
                                  </p:childTnLst>
                                </p:cTn>
                              </p:par>
                              <p:par>
                                <p:cTn id="67" presetID="31" presetClass="entr" presetSubtype="0" fill="hold" grpId="0" nodeType="withEffect">
                                  <p:stCondLst>
                                    <p:cond delay="0"/>
                                  </p:stCondLst>
                                  <p:childTnLst>
                                    <p:set>
                                      <p:cBhvr>
                                        <p:cTn id="68" dur="1" fill="hold">
                                          <p:stCondLst>
                                            <p:cond delay="0"/>
                                          </p:stCondLst>
                                        </p:cTn>
                                        <p:tgtEl>
                                          <p:spTgt spid="436227">
                                            <p:txEl>
                                              <p:pRg st="6" end="6"/>
                                            </p:txEl>
                                          </p:spTgt>
                                        </p:tgtEl>
                                        <p:attrNameLst>
                                          <p:attrName>style.visibility</p:attrName>
                                        </p:attrNameLst>
                                      </p:cBhvr>
                                      <p:to>
                                        <p:strVal val="visible"/>
                                      </p:to>
                                    </p:set>
                                    <p:anim calcmode="lin" valueType="num">
                                      <p:cBhvr>
                                        <p:cTn id="69" dur="1000" fill="hold"/>
                                        <p:tgtEl>
                                          <p:spTgt spid="436227">
                                            <p:txEl>
                                              <p:pRg st="6" end="6"/>
                                            </p:txEl>
                                          </p:spTgt>
                                        </p:tgtEl>
                                        <p:attrNameLst>
                                          <p:attrName>ppt_w</p:attrName>
                                        </p:attrNameLst>
                                      </p:cBhvr>
                                      <p:tavLst>
                                        <p:tav tm="0">
                                          <p:val>
                                            <p:fltVal val="0"/>
                                          </p:val>
                                        </p:tav>
                                        <p:tav tm="100000">
                                          <p:val>
                                            <p:strVal val="#ppt_w"/>
                                          </p:val>
                                        </p:tav>
                                      </p:tavLst>
                                    </p:anim>
                                    <p:anim calcmode="lin" valueType="num">
                                      <p:cBhvr>
                                        <p:cTn id="70" dur="1000" fill="hold"/>
                                        <p:tgtEl>
                                          <p:spTgt spid="436227">
                                            <p:txEl>
                                              <p:pRg st="6" end="6"/>
                                            </p:txEl>
                                          </p:spTgt>
                                        </p:tgtEl>
                                        <p:attrNameLst>
                                          <p:attrName>ppt_h</p:attrName>
                                        </p:attrNameLst>
                                      </p:cBhvr>
                                      <p:tavLst>
                                        <p:tav tm="0">
                                          <p:val>
                                            <p:fltVal val="0"/>
                                          </p:val>
                                        </p:tav>
                                        <p:tav tm="100000">
                                          <p:val>
                                            <p:strVal val="#ppt_h"/>
                                          </p:val>
                                        </p:tav>
                                      </p:tavLst>
                                    </p:anim>
                                    <p:anim calcmode="lin" valueType="num">
                                      <p:cBhvr>
                                        <p:cTn id="71" dur="1000" fill="hold"/>
                                        <p:tgtEl>
                                          <p:spTgt spid="436227">
                                            <p:txEl>
                                              <p:pRg st="6" end="6"/>
                                            </p:txEl>
                                          </p:spTgt>
                                        </p:tgtEl>
                                        <p:attrNameLst>
                                          <p:attrName>style.rotation</p:attrName>
                                        </p:attrNameLst>
                                      </p:cBhvr>
                                      <p:tavLst>
                                        <p:tav tm="0">
                                          <p:val>
                                            <p:fltVal val="90"/>
                                          </p:val>
                                        </p:tav>
                                        <p:tav tm="100000">
                                          <p:val>
                                            <p:fltVal val="0"/>
                                          </p:val>
                                        </p:tav>
                                      </p:tavLst>
                                    </p:anim>
                                    <p:animEffect transition="in" filter="fade">
                                      <p:cBhvr>
                                        <p:cTn id="72" dur="1000"/>
                                        <p:tgtEl>
                                          <p:spTgt spid="436227">
                                            <p:txEl>
                                              <p:pRg st="6" end="6"/>
                                            </p:txEl>
                                          </p:spTgt>
                                        </p:tgtEl>
                                      </p:cBhvr>
                                    </p:animEffect>
                                  </p:childTnLst>
                                </p:cTn>
                              </p:par>
                              <p:par>
                                <p:cTn id="73" presetID="31" presetClass="entr" presetSubtype="0" fill="hold" grpId="0" nodeType="withEffect">
                                  <p:stCondLst>
                                    <p:cond delay="0"/>
                                  </p:stCondLst>
                                  <p:childTnLst>
                                    <p:set>
                                      <p:cBhvr>
                                        <p:cTn id="74" dur="1" fill="hold">
                                          <p:stCondLst>
                                            <p:cond delay="0"/>
                                          </p:stCondLst>
                                        </p:cTn>
                                        <p:tgtEl>
                                          <p:spTgt spid="436227">
                                            <p:txEl>
                                              <p:pRg st="7" end="7"/>
                                            </p:txEl>
                                          </p:spTgt>
                                        </p:tgtEl>
                                        <p:attrNameLst>
                                          <p:attrName>style.visibility</p:attrName>
                                        </p:attrNameLst>
                                      </p:cBhvr>
                                      <p:to>
                                        <p:strVal val="visible"/>
                                      </p:to>
                                    </p:set>
                                    <p:anim calcmode="lin" valueType="num">
                                      <p:cBhvr>
                                        <p:cTn id="75" dur="1000" fill="hold"/>
                                        <p:tgtEl>
                                          <p:spTgt spid="436227">
                                            <p:txEl>
                                              <p:pRg st="7" end="7"/>
                                            </p:txEl>
                                          </p:spTgt>
                                        </p:tgtEl>
                                        <p:attrNameLst>
                                          <p:attrName>ppt_w</p:attrName>
                                        </p:attrNameLst>
                                      </p:cBhvr>
                                      <p:tavLst>
                                        <p:tav tm="0">
                                          <p:val>
                                            <p:fltVal val="0"/>
                                          </p:val>
                                        </p:tav>
                                        <p:tav tm="100000">
                                          <p:val>
                                            <p:strVal val="#ppt_w"/>
                                          </p:val>
                                        </p:tav>
                                      </p:tavLst>
                                    </p:anim>
                                    <p:anim calcmode="lin" valueType="num">
                                      <p:cBhvr>
                                        <p:cTn id="76" dur="1000" fill="hold"/>
                                        <p:tgtEl>
                                          <p:spTgt spid="436227">
                                            <p:txEl>
                                              <p:pRg st="7" end="7"/>
                                            </p:txEl>
                                          </p:spTgt>
                                        </p:tgtEl>
                                        <p:attrNameLst>
                                          <p:attrName>ppt_h</p:attrName>
                                        </p:attrNameLst>
                                      </p:cBhvr>
                                      <p:tavLst>
                                        <p:tav tm="0">
                                          <p:val>
                                            <p:fltVal val="0"/>
                                          </p:val>
                                        </p:tav>
                                        <p:tav tm="100000">
                                          <p:val>
                                            <p:strVal val="#ppt_h"/>
                                          </p:val>
                                        </p:tav>
                                      </p:tavLst>
                                    </p:anim>
                                    <p:anim calcmode="lin" valueType="num">
                                      <p:cBhvr>
                                        <p:cTn id="77" dur="1000" fill="hold"/>
                                        <p:tgtEl>
                                          <p:spTgt spid="436227">
                                            <p:txEl>
                                              <p:pRg st="7" end="7"/>
                                            </p:txEl>
                                          </p:spTgt>
                                        </p:tgtEl>
                                        <p:attrNameLst>
                                          <p:attrName>style.rotation</p:attrName>
                                        </p:attrNameLst>
                                      </p:cBhvr>
                                      <p:tavLst>
                                        <p:tav tm="0">
                                          <p:val>
                                            <p:fltVal val="90"/>
                                          </p:val>
                                        </p:tav>
                                        <p:tav tm="100000">
                                          <p:val>
                                            <p:fltVal val="0"/>
                                          </p:val>
                                        </p:tav>
                                      </p:tavLst>
                                    </p:anim>
                                    <p:animEffect transition="in" filter="fade">
                                      <p:cBhvr>
                                        <p:cTn id="78" dur="1000"/>
                                        <p:tgtEl>
                                          <p:spTgt spid="43622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6226" grpId="0" animBg="1"/>
      <p:bldP spid="436227" grpId="0" build="p"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FCD97AAC-298D-4E99-B06E-D4819CFF1925}" type="datetime1">
              <a:rPr lang="es-ES" smtClean="0"/>
              <a:pPr>
                <a:defRPr/>
              </a:pPr>
              <a:t>18/05/2022</a:t>
            </a:fld>
            <a:endParaRPr lang="en-US"/>
          </a:p>
        </p:txBody>
      </p:sp>
      <p:sp>
        <p:nvSpPr>
          <p:cNvPr id="6" name="5 Marcador de número de diapositiva"/>
          <p:cNvSpPr>
            <a:spLocks noGrp="1"/>
          </p:cNvSpPr>
          <p:nvPr>
            <p:ph type="sldNum" sz="quarter" idx="12"/>
          </p:nvPr>
        </p:nvSpPr>
        <p:spPr/>
        <p:txBody>
          <a:bodyPr/>
          <a:lstStyle/>
          <a:p>
            <a:pPr>
              <a:defRPr/>
            </a:pPr>
            <a:endParaRPr lang="en-US" dirty="0"/>
          </a:p>
        </p:txBody>
      </p:sp>
      <p:sp>
        <p:nvSpPr>
          <p:cNvPr id="46084" name="Rectangle 2"/>
          <p:cNvSpPr>
            <a:spLocks noGrp="1" noChangeArrowheads="1"/>
          </p:cNvSpPr>
          <p:nvPr>
            <p:ph type="title"/>
          </p:nvPr>
        </p:nvSpPr>
        <p:spPr>
          <a:xfrm>
            <a:off x="179512" y="357188"/>
            <a:ext cx="8784976" cy="1395412"/>
          </a:xfrm>
          <a:solidFill>
            <a:schemeClr val="accent2">
              <a:lumMod val="20000"/>
              <a:lumOff val="80000"/>
            </a:schemeClr>
          </a:solidFill>
          <a:ln w="76200" cap="flat">
            <a:solidFill>
              <a:srgbClr val="0000FF"/>
            </a:solidFill>
            <a:miter lim="800000"/>
            <a:headEnd/>
            <a:tailEnd/>
          </a:ln>
        </p:spPr>
        <p:txBody>
          <a:bodyPr vert="horz" wrap="square" lIns="91440" tIns="45720" rIns="91440" bIns="45720" numCol="1" anchor="ctr" anchorCtr="0" compatLnSpc="1">
            <a:prstTxWarp prst="textNoShape">
              <a:avLst/>
            </a:prstTxWarp>
          </a:bodyPr>
          <a:lstStyle/>
          <a:p>
            <a:r>
              <a:rPr lang="es-ES" sz="2800" b="1" i="1" dirty="0">
                <a:solidFill>
                  <a:schemeClr val="accent2">
                    <a:lumMod val="50000"/>
                  </a:schemeClr>
                </a:solidFill>
                <a:effectLst>
                  <a:outerShdw blurRad="38100" dist="38100" dir="2700000" algn="tl">
                    <a:srgbClr val="000000"/>
                  </a:outerShdw>
                </a:effectLst>
                <a:latin typeface="Arial" charset="0"/>
              </a:rPr>
              <a:t>Servicio DHCP</a:t>
            </a:r>
            <a:br>
              <a:rPr lang="es-ES" sz="2800" b="1" i="1" dirty="0">
                <a:solidFill>
                  <a:schemeClr val="accent2">
                    <a:lumMod val="50000"/>
                  </a:schemeClr>
                </a:solidFill>
                <a:effectLst>
                  <a:outerShdw blurRad="38100" dist="38100" dir="2700000" algn="tl">
                    <a:srgbClr val="000000"/>
                  </a:outerShdw>
                </a:effectLst>
                <a:latin typeface="Arial" charset="0"/>
              </a:rPr>
            </a:br>
            <a:r>
              <a:rPr lang="es-ES" sz="2800" b="1" i="1" dirty="0">
                <a:solidFill>
                  <a:schemeClr val="accent2">
                    <a:lumMod val="50000"/>
                  </a:schemeClr>
                </a:solidFill>
                <a:effectLst>
                  <a:outerShdw blurRad="38100" dist="38100" dir="2700000" algn="tl">
                    <a:srgbClr val="000000"/>
                  </a:outerShdw>
                </a:effectLst>
                <a:latin typeface="Arial" charset="0"/>
              </a:rPr>
              <a:t> Protocolo de Configuración Dinámica de Hosts</a:t>
            </a:r>
          </a:p>
        </p:txBody>
      </p:sp>
      <p:sp>
        <p:nvSpPr>
          <p:cNvPr id="45061" name="Rectangle 3"/>
          <p:cNvSpPr>
            <a:spLocks noGrp="1" noChangeArrowheads="1"/>
          </p:cNvSpPr>
          <p:nvPr>
            <p:ph type="body" idx="1"/>
          </p:nvPr>
        </p:nvSpPr>
        <p:spPr>
          <a:xfrm>
            <a:off x="0" y="1981200"/>
            <a:ext cx="9144000" cy="4876800"/>
          </a:xfrm>
          <a:solidFill>
            <a:schemeClr val="accent2">
              <a:lumMod val="20000"/>
              <a:lumOff val="80000"/>
            </a:schemeClr>
          </a:solidFill>
          <a:ln w="76200" cap="flat">
            <a:solidFill>
              <a:srgbClr val="000080"/>
            </a:solidFill>
            <a:miter lim="800000"/>
            <a:headEnd/>
            <a:tailEnd/>
          </a:ln>
        </p:spPr>
        <p:txBody>
          <a:bodyPr vert="horz" wrap="square" lIns="91440" tIns="45720" rIns="91440" bIns="45720" numCol="1" anchor="t" anchorCtr="0" compatLnSpc="1">
            <a:prstTxWarp prst="textNoShape">
              <a:avLst/>
            </a:prstTxWarp>
          </a:bodyPr>
          <a:lstStyle/>
          <a:p>
            <a:r>
              <a:rPr lang="es-ES" sz="2800" i="1" dirty="0">
                <a:solidFill>
                  <a:srgbClr val="000099"/>
                </a:solidFill>
                <a:effectLst>
                  <a:outerShdw blurRad="38100" dist="38100" dir="2700000" algn="tl">
                    <a:srgbClr val="000000"/>
                  </a:outerShdw>
                </a:effectLst>
                <a:latin typeface="Arial" charset="0"/>
              </a:rPr>
              <a:t>DHCP  (</a:t>
            </a:r>
            <a:r>
              <a:rPr lang="es-ES" sz="2800" i="1" dirty="0" err="1">
                <a:solidFill>
                  <a:srgbClr val="000099"/>
                </a:solidFill>
                <a:effectLst>
                  <a:outerShdw blurRad="38100" dist="38100" dir="2700000" algn="tl">
                    <a:srgbClr val="000000"/>
                  </a:outerShdw>
                </a:effectLst>
                <a:latin typeface="Arial" charset="0"/>
              </a:rPr>
              <a:t>Dynamic</a:t>
            </a:r>
            <a:r>
              <a:rPr lang="es-ES" sz="2800" i="1" dirty="0">
                <a:solidFill>
                  <a:srgbClr val="000099"/>
                </a:solidFill>
                <a:effectLst>
                  <a:outerShdw blurRad="38100" dist="38100" dir="2700000" algn="tl">
                    <a:srgbClr val="000000"/>
                  </a:outerShdw>
                </a:effectLst>
                <a:latin typeface="Arial" charset="0"/>
              </a:rPr>
              <a:t> Host </a:t>
            </a:r>
            <a:r>
              <a:rPr lang="es-ES" sz="2800" i="1" dirty="0" err="1">
                <a:solidFill>
                  <a:srgbClr val="000099"/>
                </a:solidFill>
                <a:effectLst>
                  <a:outerShdw blurRad="38100" dist="38100" dir="2700000" algn="tl">
                    <a:srgbClr val="000000"/>
                  </a:outerShdw>
                </a:effectLst>
                <a:latin typeface="Arial" charset="0"/>
              </a:rPr>
              <a:t>Configuration</a:t>
            </a:r>
            <a:r>
              <a:rPr lang="es-ES" sz="2800" i="1" dirty="0">
                <a:solidFill>
                  <a:srgbClr val="000099"/>
                </a:solidFill>
                <a:effectLst>
                  <a:outerShdw blurRad="38100" dist="38100" dir="2700000" algn="tl">
                    <a:srgbClr val="000000"/>
                  </a:outerShdw>
                </a:effectLst>
                <a:latin typeface="Arial" charset="0"/>
              </a:rPr>
              <a:t> </a:t>
            </a:r>
            <a:r>
              <a:rPr lang="es-ES" sz="2800" i="1" dirty="0" err="1">
                <a:solidFill>
                  <a:srgbClr val="000099"/>
                </a:solidFill>
                <a:effectLst>
                  <a:outerShdw blurRad="38100" dist="38100" dir="2700000" algn="tl">
                    <a:srgbClr val="000000"/>
                  </a:outerShdw>
                </a:effectLst>
                <a:latin typeface="Arial" charset="0"/>
              </a:rPr>
              <a:t>Protocol</a:t>
            </a:r>
            <a:r>
              <a:rPr lang="es-ES" sz="2800" i="1" dirty="0">
                <a:solidFill>
                  <a:srgbClr val="000099"/>
                </a:solidFill>
                <a:effectLst>
                  <a:outerShdw blurRad="38100" dist="38100" dir="2700000" algn="tl">
                    <a:srgbClr val="000000"/>
                  </a:outerShdw>
                </a:effectLst>
                <a:latin typeface="Arial" charset="0"/>
              </a:rPr>
              <a:t>).</a:t>
            </a:r>
          </a:p>
          <a:p>
            <a:r>
              <a:rPr lang="es-ES" sz="2800" i="1" dirty="0">
                <a:solidFill>
                  <a:srgbClr val="000099"/>
                </a:solidFill>
                <a:effectLst>
                  <a:outerShdw blurRad="38100" dist="38100" dir="2700000" algn="tl">
                    <a:srgbClr val="000000"/>
                  </a:outerShdw>
                </a:effectLst>
                <a:latin typeface="Arial" charset="0"/>
              </a:rPr>
              <a:t>Servicio de asignación automática de direcciones IP.</a:t>
            </a:r>
          </a:p>
          <a:p>
            <a:r>
              <a:rPr lang="es-ES" sz="2800" i="1" dirty="0">
                <a:solidFill>
                  <a:srgbClr val="000099"/>
                </a:solidFill>
                <a:effectLst>
                  <a:outerShdw blurRad="38100" dist="38100" dir="2700000" algn="tl">
                    <a:srgbClr val="000000"/>
                  </a:outerShdw>
                </a:effectLst>
                <a:latin typeface="Arial" charset="0"/>
              </a:rPr>
              <a:t>Protocolo Cliente -Servidor  - Asigna parámetros (Mascara de Subred, Puerta de enlace y Otros).</a:t>
            </a:r>
          </a:p>
          <a:p>
            <a:r>
              <a:rPr lang="es-MX" sz="2800" i="1" dirty="0">
                <a:solidFill>
                  <a:srgbClr val="000099"/>
                </a:solidFill>
                <a:effectLst>
                  <a:outerShdw blurRad="38100" dist="38100" dir="2700000" algn="tl">
                    <a:srgbClr val="000000"/>
                  </a:outerShdw>
                </a:effectLst>
                <a:latin typeface="Arial" charset="0"/>
              </a:rPr>
              <a:t>Servidor posee una lista de direcciones IP dinámicas y las va asignando a los clientes conforme éstas van estando libres.</a:t>
            </a:r>
          </a:p>
          <a:p>
            <a:r>
              <a:rPr lang="es-MX" sz="2800" i="1" dirty="0">
                <a:solidFill>
                  <a:srgbClr val="000099"/>
                </a:solidFill>
                <a:effectLst>
                  <a:outerShdw blurRad="38100" dist="38100" dir="2700000" algn="tl">
                    <a:srgbClr val="000000"/>
                  </a:outerShdw>
                </a:effectLst>
                <a:latin typeface="Arial" charset="0"/>
              </a:rPr>
              <a:t>Mantiene estado de la posesión de esa IP, cuánto tiempo la ha tenido y a quién se la ha asignado después.</a:t>
            </a:r>
            <a:endParaRPr lang="es-ES" sz="2800" i="1" dirty="0">
              <a:solidFill>
                <a:srgbClr val="000099"/>
              </a:solidFill>
              <a:effectLst>
                <a:outerShdw blurRad="38100" dist="38100" dir="2700000" algn="tl">
                  <a:srgbClr val="000000"/>
                </a:outerShdw>
              </a:effectLst>
              <a:latin typeface="Arial" charset="0"/>
            </a:endParaRPr>
          </a:p>
        </p:txBody>
      </p:sp>
    </p:spTree>
    <p:extLst>
      <p:ext uri="{BB962C8B-B14F-4D97-AF65-F5344CB8AC3E}">
        <p14:creationId xmlns:p14="http://schemas.microsoft.com/office/powerpoint/2010/main" val="284780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6084"/>
                                        </p:tgtEl>
                                        <p:attrNameLst>
                                          <p:attrName>style.visibility</p:attrName>
                                        </p:attrNameLst>
                                      </p:cBhvr>
                                      <p:to>
                                        <p:strVal val="visible"/>
                                      </p:to>
                                    </p:set>
                                    <p:anim calcmode="lin" valueType="num">
                                      <p:cBhvr>
                                        <p:cTn id="7" dur="1000" fill="hold"/>
                                        <p:tgtEl>
                                          <p:spTgt spid="46084"/>
                                        </p:tgtEl>
                                        <p:attrNameLst>
                                          <p:attrName>ppt_w</p:attrName>
                                        </p:attrNameLst>
                                      </p:cBhvr>
                                      <p:tavLst>
                                        <p:tav tm="0">
                                          <p:val>
                                            <p:fltVal val="0"/>
                                          </p:val>
                                        </p:tav>
                                        <p:tav tm="100000">
                                          <p:val>
                                            <p:strVal val="#ppt_w"/>
                                          </p:val>
                                        </p:tav>
                                      </p:tavLst>
                                    </p:anim>
                                    <p:anim calcmode="lin" valueType="num">
                                      <p:cBhvr>
                                        <p:cTn id="8" dur="1000" fill="hold"/>
                                        <p:tgtEl>
                                          <p:spTgt spid="46084"/>
                                        </p:tgtEl>
                                        <p:attrNameLst>
                                          <p:attrName>ppt_h</p:attrName>
                                        </p:attrNameLst>
                                      </p:cBhvr>
                                      <p:tavLst>
                                        <p:tav tm="0">
                                          <p:val>
                                            <p:fltVal val="0"/>
                                          </p:val>
                                        </p:tav>
                                        <p:tav tm="100000">
                                          <p:val>
                                            <p:strVal val="#ppt_h"/>
                                          </p:val>
                                        </p:tav>
                                      </p:tavLst>
                                    </p:anim>
                                    <p:anim calcmode="lin" valueType="num">
                                      <p:cBhvr>
                                        <p:cTn id="9" dur="1000" fill="hold"/>
                                        <p:tgtEl>
                                          <p:spTgt spid="46084"/>
                                        </p:tgtEl>
                                        <p:attrNameLst>
                                          <p:attrName>style.rotation</p:attrName>
                                        </p:attrNameLst>
                                      </p:cBhvr>
                                      <p:tavLst>
                                        <p:tav tm="0">
                                          <p:val>
                                            <p:fltVal val="90"/>
                                          </p:val>
                                        </p:tav>
                                        <p:tav tm="100000">
                                          <p:val>
                                            <p:fltVal val="0"/>
                                          </p:val>
                                        </p:tav>
                                      </p:tavLst>
                                    </p:anim>
                                    <p:animEffect transition="in" filter="fade">
                                      <p:cBhvr>
                                        <p:cTn id="10" dur="1000"/>
                                        <p:tgtEl>
                                          <p:spTgt spid="4608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45061">
                                            <p:bg/>
                                          </p:spTgt>
                                        </p:tgtEl>
                                        <p:attrNameLst>
                                          <p:attrName>style.visibility</p:attrName>
                                        </p:attrNameLst>
                                      </p:cBhvr>
                                      <p:to>
                                        <p:strVal val="visible"/>
                                      </p:to>
                                    </p:set>
                                    <p:anim calcmode="lin" valueType="num">
                                      <p:cBhvr>
                                        <p:cTn id="15" dur="1000" fill="hold"/>
                                        <p:tgtEl>
                                          <p:spTgt spid="45061">
                                            <p:bg/>
                                          </p:spTgt>
                                        </p:tgtEl>
                                        <p:attrNameLst>
                                          <p:attrName>ppt_w</p:attrName>
                                        </p:attrNameLst>
                                      </p:cBhvr>
                                      <p:tavLst>
                                        <p:tav tm="0">
                                          <p:val>
                                            <p:fltVal val="0"/>
                                          </p:val>
                                        </p:tav>
                                        <p:tav tm="100000">
                                          <p:val>
                                            <p:strVal val="#ppt_w"/>
                                          </p:val>
                                        </p:tav>
                                      </p:tavLst>
                                    </p:anim>
                                    <p:anim calcmode="lin" valueType="num">
                                      <p:cBhvr>
                                        <p:cTn id="16" dur="1000" fill="hold"/>
                                        <p:tgtEl>
                                          <p:spTgt spid="45061">
                                            <p:bg/>
                                          </p:spTgt>
                                        </p:tgtEl>
                                        <p:attrNameLst>
                                          <p:attrName>ppt_h</p:attrName>
                                        </p:attrNameLst>
                                      </p:cBhvr>
                                      <p:tavLst>
                                        <p:tav tm="0">
                                          <p:val>
                                            <p:fltVal val="0"/>
                                          </p:val>
                                        </p:tav>
                                        <p:tav tm="100000">
                                          <p:val>
                                            <p:strVal val="#ppt_h"/>
                                          </p:val>
                                        </p:tav>
                                      </p:tavLst>
                                    </p:anim>
                                    <p:anim calcmode="lin" valueType="num">
                                      <p:cBhvr>
                                        <p:cTn id="17" dur="1000" fill="hold"/>
                                        <p:tgtEl>
                                          <p:spTgt spid="45061">
                                            <p:bg/>
                                          </p:spTgt>
                                        </p:tgtEl>
                                        <p:attrNameLst>
                                          <p:attrName>style.rotation</p:attrName>
                                        </p:attrNameLst>
                                      </p:cBhvr>
                                      <p:tavLst>
                                        <p:tav tm="0">
                                          <p:val>
                                            <p:fltVal val="90"/>
                                          </p:val>
                                        </p:tav>
                                        <p:tav tm="100000">
                                          <p:val>
                                            <p:fltVal val="0"/>
                                          </p:val>
                                        </p:tav>
                                      </p:tavLst>
                                    </p:anim>
                                    <p:animEffect transition="in" filter="fade">
                                      <p:cBhvr>
                                        <p:cTn id="18" dur="1000"/>
                                        <p:tgtEl>
                                          <p:spTgt spid="45061">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45061">
                                            <p:txEl>
                                              <p:pRg st="0" end="0"/>
                                            </p:txEl>
                                          </p:spTgt>
                                        </p:tgtEl>
                                        <p:attrNameLst>
                                          <p:attrName>style.visibility</p:attrName>
                                        </p:attrNameLst>
                                      </p:cBhvr>
                                      <p:to>
                                        <p:strVal val="visible"/>
                                      </p:to>
                                    </p:set>
                                    <p:anim calcmode="lin" valueType="num">
                                      <p:cBhvr>
                                        <p:cTn id="23" dur="1000" fill="hold"/>
                                        <p:tgtEl>
                                          <p:spTgt spid="45061">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45061">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45061">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45061">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45061">
                                            <p:txEl>
                                              <p:pRg st="1" end="1"/>
                                            </p:txEl>
                                          </p:spTgt>
                                        </p:tgtEl>
                                        <p:attrNameLst>
                                          <p:attrName>style.visibility</p:attrName>
                                        </p:attrNameLst>
                                      </p:cBhvr>
                                      <p:to>
                                        <p:strVal val="visible"/>
                                      </p:to>
                                    </p:set>
                                    <p:anim calcmode="lin" valueType="num">
                                      <p:cBhvr>
                                        <p:cTn id="31" dur="1000" fill="hold"/>
                                        <p:tgtEl>
                                          <p:spTgt spid="45061">
                                            <p:txEl>
                                              <p:pRg st="1" end="1"/>
                                            </p:txEl>
                                          </p:spTgt>
                                        </p:tgtEl>
                                        <p:attrNameLst>
                                          <p:attrName>ppt_w</p:attrName>
                                        </p:attrNameLst>
                                      </p:cBhvr>
                                      <p:tavLst>
                                        <p:tav tm="0">
                                          <p:val>
                                            <p:fltVal val="0"/>
                                          </p:val>
                                        </p:tav>
                                        <p:tav tm="100000">
                                          <p:val>
                                            <p:strVal val="#ppt_w"/>
                                          </p:val>
                                        </p:tav>
                                      </p:tavLst>
                                    </p:anim>
                                    <p:anim calcmode="lin" valueType="num">
                                      <p:cBhvr>
                                        <p:cTn id="32" dur="1000" fill="hold"/>
                                        <p:tgtEl>
                                          <p:spTgt spid="45061">
                                            <p:txEl>
                                              <p:pRg st="1" end="1"/>
                                            </p:txEl>
                                          </p:spTgt>
                                        </p:tgtEl>
                                        <p:attrNameLst>
                                          <p:attrName>ppt_h</p:attrName>
                                        </p:attrNameLst>
                                      </p:cBhvr>
                                      <p:tavLst>
                                        <p:tav tm="0">
                                          <p:val>
                                            <p:fltVal val="0"/>
                                          </p:val>
                                        </p:tav>
                                        <p:tav tm="100000">
                                          <p:val>
                                            <p:strVal val="#ppt_h"/>
                                          </p:val>
                                        </p:tav>
                                      </p:tavLst>
                                    </p:anim>
                                    <p:anim calcmode="lin" valueType="num">
                                      <p:cBhvr>
                                        <p:cTn id="33" dur="1000" fill="hold"/>
                                        <p:tgtEl>
                                          <p:spTgt spid="45061">
                                            <p:txEl>
                                              <p:pRg st="1" end="1"/>
                                            </p:txEl>
                                          </p:spTgt>
                                        </p:tgtEl>
                                        <p:attrNameLst>
                                          <p:attrName>style.rotation</p:attrName>
                                        </p:attrNameLst>
                                      </p:cBhvr>
                                      <p:tavLst>
                                        <p:tav tm="0">
                                          <p:val>
                                            <p:fltVal val="90"/>
                                          </p:val>
                                        </p:tav>
                                        <p:tav tm="100000">
                                          <p:val>
                                            <p:fltVal val="0"/>
                                          </p:val>
                                        </p:tav>
                                      </p:tavLst>
                                    </p:anim>
                                    <p:animEffect transition="in" filter="fade">
                                      <p:cBhvr>
                                        <p:cTn id="34" dur="1000"/>
                                        <p:tgtEl>
                                          <p:spTgt spid="45061">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45061">
                                            <p:txEl>
                                              <p:pRg st="2" end="2"/>
                                            </p:txEl>
                                          </p:spTgt>
                                        </p:tgtEl>
                                        <p:attrNameLst>
                                          <p:attrName>style.visibility</p:attrName>
                                        </p:attrNameLst>
                                      </p:cBhvr>
                                      <p:to>
                                        <p:strVal val="visible"/>
                                      </p:to>
                                    </p:set>
                                    <p:anim calcmode="lin" valueType="num">
                                      <p:cBhvr>
                                        <p:cTn id="39" dur="1000" fill="hold"/>
                                        <p:tgtEl>
                                          <p:spTgt spid="45061">
                                            <p:txEl>
                                              <p:pRg st="2" end="2"/>
                                            </p:txEl>
                                          </p:spTgt>
                                        </p:tgtEl>
                                        <p:attrNameLst>
                                          <p:attrName>ppt_w</p:attrName>
                                        </p:attrNameLst>
                                      </p:cBhvr>
                                      <p:tavLst>
                                        <p:tav tm="0">
                                          <p:val>
                                            <p:fltVal val="0"/>
                                          </p:val>
                                        </p:tav>
                                        <p:tav tm="100000">
                                          <p:val>
                                            <p:strVal val="#ppt_w"/>
                                          </p:val>
                                        </p:tav>
                                      </p:tavLst>
                                    </p:anim>
                                    <p:anim calcmode="lin" valueType="num">
                                      <p:cBhvr>
                                        <p:cTn id="40" dur="1000" fill="hold"/>
                                        <p:tgtEl>
                                          <p:spTgt spid="45061">
                                            <p:txEl>
                                              <p:pRg st="2" end="2"/>
                                            </p:txEl>
                                          </p:spTgt>
                                        </p:tgtEl>
                                        <p:attrNameLst>
                                          <p:attrName>ppt_h</p:attrName>
                                        </p:attrNameLst>
                                      </p:cBhvr>
                                      <p:tavLst>
                                        <p:tav tm="0">
                                          <p:val>
                                            <p:fltVal val="0"/>
                                          </p:val>
                                        </p:tav>
                                        <p:tav tm="100000">
                                          <p:val>
                                            <p:strVal val="#ppt_h"/>
                                          </p:val>
                                        </p:tav>
                                      </p:tavLst>
                                    </p:anim>
                                    <p:anim calcmode="lin" valueType="num">
                                      <p:cBhvr>
                                        <p:cTn id="41" dur="1000" fill="hold"/>
                                        <p:tgtEl>
                                          <p:spTgt spid="45061">
                                            <p:txEl>
                                              <p:pRg st="2" end="2"/>
                                            </p:txEl>
                                          </p:spTgt>
                                        </p:tgtEl>
                                        <p:attrNameLst>
                                          <p:attrName>style.rotation</p:attrName>
                                        </p:attrNameLst>
                                      </p:cBhvr>
                                      <p:tavLst>
                                        <p:tav tm="0">
                                          <p:val>
                                            <p:fltVal val="90"/>
                                          </p:val>
                                        </p:tav>
                                        <p:tav tm="100000">
                                          <p:val>
                                            <p:fltVal val="0"/>
                                          </p:val>
                                        </p:tav>
                                      </p:tavLst>
                                    </p:anim>
                                    <p:animEffect transition="in" filter="fade">
                                      <p:cBhvr>
                                        <p:cTn id="42" dur="1000"/>
                                        <p:tgtEl>
                                          <p:spTgt spid="45061">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grpId="0" nodeType="clickEffect">
                                  <p:stCondLst>
                                    <p:cond delay="0"/>
                                  </p:stCondLst>
                                  <p:childTnLst>
                                    <p:set>
                                      <p:cBhvr>
                                        <p:cTn id="46" dur="1" fill="hold">
                                          <p:stCondLst>
                                            <p:cond delay="0"/>
                                          </p:stCondLst>
                                        </p:cTn>
                                        <p:tgtEl>
                                          <p:spTgt spid="45061">
                                            <p:txEl>
                                              <p:pRg st="3" end="3"/>
                                            </p:txEl>
                                          </p:spTgt>
                                        </p:tgtEl>
                                        <p:attrNameLst>
                                          <p:attrName>style.visibility</p:attrName>
                                        </p:attrNameLst>
                                      </p:cBhvr>
                                      <p:to>
                                        <p:strVal val="visible"/>
                                      </p:to>
                                    </p:set>
                                    <p:anim calcmode="lin" valueType="num">
                                      <p:cBhvr>
                                        <p:cTn id="47" dur="1000" fill="hold"/>
                                        <p:tgtEl>
                                          <p:spTgt spid="45061">
                                            <p:txEl>
                                              <p:pRg st="3" end="3"/>
                                            </p:txEl>
                                          </p:spTgt>
                                        </p:tgtEl>
                                        <p:attrNameLst>
                                          <p:attrName>ppt_w</p:attrName>
                                        </p:attrNameLst>
                                      </p:cBhvr>
                                      <p:tavLst>
                                        <p:tav tm="0">
                                          <p:val>
                                            <p:fltVal val="0"/>
                                          </p:val>
                                        </p:tav>
                                        <p:tav tm="100000">
                                          <p:val>
                                            <p:strVal val="#ppt_w"/>
                                          </p:val>
                                        </p:tav>
                                      </p:tavLst>
                                    </p:anim>
                                    <p:anim calcmode="lin" valueType="num">
                                      <p:cBhvr>
                                        <p:cTn id="48" dur="1000" fill="hold"/>
                                        <p:tgtEl>
                                          <p:spTgt spid="45061">
                                            <p:txEl>
                                              <p:pRg st="3" end="3"/>
                                            </p:txEl>
                                          </p:spTgt>
                                        </p:tgtEl>
                                        <p:attrNameLst>
                                          <p:attrName>ppt_h</p:attrName>
                                        </p:attrNameLst>
                                      </p:cBhvr>
                                      <p:tavLst>
                                        <p:tav tm="0">
                                          <p:val>
                                            <p:fltVal val="0"/>
                                          </p:val>
                                        </p:tav>
                                        <p:tav tm="100000">
                                          <p:val>
                                            <p:strVal val="#ppt_h"/>
                                          </p:val>
                                        </p:tav>
                                      </p:tavLst>
                                    </p:anim>
                                    <p:anim calcmode="lin" valueType="num">
                                      <p:cBhvr>
                                        <p:cTn id="49" dur="1000" fill="hold"/>
                                        <p:tgtEl>
                                          <p:spTgt spid="45061">
                                            <p:txEl>
                                              <p:pRg st="3" end="3"/>
                                            </p:txEl>
                                          </p:spTgt>
                                        </p:tgtEl>
                                        <p:attrNameLst>
                                          <p:attrName>style.rotation</p:attrName>
                                        </p:attrNameLst>
                                      </p:cBhvr>
                                      <p:tavLst>
                                        <p:tav tm="0">
                                          <p:val>
                                            <p:fltVal val="90"/>
                                          </p:val>
                                        </p:tav>
                                        <p:tav tm="100000">
                                          <p:val>
                                            <p:fltVal val="0"/>
                                          </p:val>
                                        </p:tav>
                                      </p:tavLst>
                                    </p:anim>
                                    <p:animEffect transition="in" filter="fade">
                                      <p:cBhvr>
                                        <p:cTn id="50" dur="1000"/>
                                        <p:tgtEl>
                                          <p:spTgt spid="45061">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1" presetClass="entr" presetSubtype="0" fill="hold" grpId="0" nodeType="clickEffect">
                                  <p:stCondLst>
                                    <p:cond delay="0"/>
                                  </p:stCondLst>
                                  <p:childTnLst>
                                    <p:set>
                                      <p:cBhvr>
                                        <p:cTn id="54" dur="1" fill="hold">
                                          <p:stCondLst>
                                            <p:cond delay="0"/>
                                          </p:stCondLst>
                                        </p:cTn>
                                        <p:tgtEl>
                                          <p:spTgt spid="45061">
                                            <p:txEl>
                                              <p:pRg st="4" end="4"/>
                                            </p:txEl>
                                          </p:spTgt>
                                        </p:tgtEl>
                                        <p:attrNameLst>
                                          <p:attrName>style.visibility</p:attrName>
                                        </p:attrNameLst>
                                      </p:cBhvr>
                                      <p:to>
                                        <p:strVal val="visible"/>
                                      </p:to>
                                    </p:set>
                                    <p:anim calcmode="lin" valueType="num">
                                      <p:cBhvr>
                                        <p:cTn id="55" dur="1000" fill="hold"/>
                                        <p:tgtEl>
                                          <p:spTgt spid="45061">
                                            <p:txEl>
                                              <p:pRg st="4" end="4"/>
                                            </p:txEl>
                                          </p:spTgt>
                                        </p:tgtEl>
                                        <p:attrNameLst>
                                          <p:attrName>ppt_w</p:attrName>
                                        </p:attrNameLst>
                                      </p:cBhvr>
                                      <p:tavLst>
                                        <p:tav tm="0">
                                          <p:val>
                                            <p:fltVal val="0"/>
                                          </p:val>
                                        </p:tav>
                                        <p:tav tm="100000">
                                          <p:val>
                                            <p:strVal val="#ppt_w"/>
                                          </p:val>
                                        </p:tav>
                                      </p:tavLst>
                                    </p:anim>
                                    <p:anim calcmode="lin" valueType="num">
                                      <p:cBhvr>
                                        <p:cTn id="56" dur="1000" fill="hold"/>
                                        <p:tgtEl>
                                          <p:spTgt spid="45061">
                                            <p:txEl>
                                              <p:pRg st="4" end="4"/>
                                            </p:txEl>
                                          </p:spTgt>
                                        </p:tgtEl>
                                        <p:attrNameLst>
                                          <p:attrName>ppt_h</p:attrName>
                                        </p:attrNameLst>
                                      </p:cBhvr>
                                      <p:tavLst>
                                        <p:tav tm="0">
                                          <p:val>
                                            <p:fltVal val="0"/>
                                          </p:val>
                                        </p:tav>
                                        <p:tav tm="100000">
                                          <p:val>
                                            <p:strVal val="#ppt_h"/>
                                          </p:val>
                                        </p:tav>
                                      </p:tavLst>
                                    </p:anim>
                                    <p:anim calcmode="lin" valueType="num">
                                      <p:cBhvr>
                                        <p:cTn id="57" dur="1000" fill="hold"/>
                                        <p:tgtEl>
                                          <p:spTgt spid="45061">
                                            <p:txEl>
                                              <p:pRg st="4" end="4"/>
                                            </p:txEl>
                                          </p:spTgt>
                                        </p:tgtEl>
                                        <p:attrNameLst>
                                          <p:attrName>style.rotation</p:attrName>
                                        </p:attrNameLst>
                                      </p:cBhvr>
                                      <p:tavLst>
                                        <p:tav tm="0">
                                          <p:val>
                                            <p:fltVal val="90"/>
                                          </p:val>
                                        </p:tav>
                                        <p:tav tm="100000">
                                          <p:val>
                                            <p:fltVal val="0"/>
                                          </p:val>
                                        </p:tav>
                                      </p:tavLst>
                                    </p:anim>
                                    <p:animEffect transition="in" filter="fade">
                                      <p:cBhvr>
                                        <p:cTn id="58" dur="1000"/>
                                        <p:tgtEl>
                                          <p:spTgt spid="4506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4" grpId="0" animBg="1"/>
      <p:bldP spid="45061" grpId="0" build="p"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txBox="1">
            <a:spLocks noGrp="1"/>
          </p:cNvSpPr>
          <p:nvPr/>
        </p:nvSpPr>
        <p:spPr bwMode="auto">
          <a:xfrm>
            <a:off x="685800" y="6248400"/>
            <a:ext cx="1905000" cy="457200"/>
          </a:xfrm>
          <a:prstGeom prst="rect">
            <a:avLst/>
          </a:prstGeom>
          <a:noFill/>
          <a:ln>
            <a:miter lim="800000"/>
            <a:headEnd/>
            <a:tailEnd/>
          </a:ln>
        </p:spPr>
        <p:txBody>
          <a:bodyPr/>
          <a:lstStyle/>
          <a:p>
            <a:pPr>
              <a:defRPr/>
            </a:pPr>
            <a:fld id="{FCD97AAC-298D-4E99-B06E-D4819CFF1925}" type="datetime1">
              <a:rPr lang="es-ES" sz="1400">
                <a:solidFill>
                  <a:schemeClr val="tx1"/>
                </a:solidFill>
                <a:latin typeface="+mn-lt"/>
              </a:rPr>
              <a:pPr>
                <a:defRPr/>
              </a:pPr>
              <a:t>18/05/2022</a:t>
            </a:fld>
            <a:endParaRPr lang="en-US" sz="1400">
              <a:solidFill>
                <a:schemeClr val="tx1"/>
              </a:solidFill>
              <a:latin typeface="+mn-lt"/>
            </a:endParaRPr>
          </a:p>
        </p:txBody>
      </p:sp>
      <p:sp>
        <p:nvSpPr>
          <p:cNvPr id="6" name="5 Marcador de número de diapositiva"/>
          <p:cNvSpPr txBox="1">
            <a:spLocks noGrp="1"/>
          </p:cNvSpPr>
          <p:nvPr/>
        </p:nvSpPr>
        <p:spPr bwMode="auto">
          <a:xfrm>
            <a:off x="6553200" y="6248400"/>
            <a:ext cx="1905000" cy="457200"/>
          </a:xfrm>
          <a:prstGeom prst="rect">
            <a:avLst/>
          </a:prstGeom>
          <a:noFill/>
          <a:ln>
            <a:miter lim="800000"/>
            <a:headEnd/>
            <a:tailEnd/>
          </a:ln>
        </p:spPr>
        <p:txBody>
          <a:bodyPr/>
          <a:lstStyle/>
          <a:p>
            <a:pPr algn="r">
              <a:defRPr/>
            </a:pPr>
            <a:endParaRPr lang="en-US" sz="1400" dirty="0">
              <a:solidFill>
                <a:schemeClr val="tx1"/>
              </a:solidFill>
              <a:latin typeface="+mn-lt"/>
            </a:endParaRPr>
          </a:p>
        </p:txBody>
      </p:sp>
      <p:sp>
        <p:nvSpPr>
          <p:cNvPr id="46084" name="Rectangle 2"/>
          <p:cNvSpPr>
            <a:spLocks noGrp="1" noChangeArrowheads="1"/>
          </p:cNvSpPr>
          <p:nvPr>
            <p:ph type="title" idx="4294967295"/>
          </p:nvPr>
        </p:nvSpPr>
        <p:spPr>
          <a:xfrm>
            <a:off x="685800" y="188640"/>
            <a:ext cx="7772400" cy="1395413"/>
          </a:xfrm>
          <a:solidFill>
            <a:schemeClr val="accent2">
              <a:lumMod val="20000"/>
              <a:lumOff val="80000"/>
            </a:schemeClr>
          </a:solidFill>
          <a:ln w="76200" cap="flat">
            <a:solidFill>
              <a:srgbClr val="0000FF"/>
            </a:solidFill>
            <a:miter lim="800000"/>
            <a:headEnd/>
            <a:tailEnd/>
          </a:ln>
        </p:spPr>
        <p:txBody>
          <a:bodyPr vert="horz" wrap="square" lIns="91440" tIns="45720" rIns="91440" bIns="45720" numCol="1" anchor="ctr" anchorCtr="0" compatLnSpc="1">
            <a:prstTxWarp prst="textNoShape">
              <a:avLst/>
            </a:prstTxWarp>
          </a:bodyPr>
          <a:lstStyle/>
          <a:p>
            <a:r>
              <a:rPr lang="es-ES" sz="2800" b="1" i="1" dirty="0">
                <a:solidFill>
                  <a:schemeClr val="accent2">
                    <a:lumMod val="50000"/>
                  </a:schemeClr>
                </a:solidFill>
                <a:effectLst>
                  <a:outerShdw blurRad="38100" dist="38100" dir="2700000" algn="tl">
                    <a:srgbClr val="000000"/>
                  </a:outerShdw>
                </a:effectLst>
                <a:latin typeface="Arial" charset="0"/>
              </a:rPr>
              <a:t>Servicio DHCP</a:t>
            </a:r>
            <a:br>
              <a:rPr lang="es-ES" sz="2800" b="1" i="1" dirty="0">
                <a:solidFill>
                  <a:schemeClr val="accent2">
                    <a:lumMod val="50000"/>
                  </a:schemeClr>
                </a:solidFill>
                <a:effectLst>
                  <a:outerShdw blurRad="38100" dist="38100" dir="2700000" algn="tl">
                    <a:srgbClr val="000000"/>
                  </a:outerShdw>
                </a:effectLst>
                <a:latin typeface="Arial" charset="0"/>
              </a:rPr>
            </a:br>
            <a:r>
              <a:rPr lang="es-ES" sz="2800" b="1" i="1" dirty="0">
                <a:solidFill>
                  <a:schemeClr val="accent2">
                    <a:lumMod val="50000"/>
                  </a:schemeClr>
                </a:solidFill>
                <a:effectLst>
                  <a:outerShdw blurRad="38100" dist="38100" dir="2700000" algn="tl">
                    <a:srgbClr val="000000"/>
                  </a:outerShdw>
                </a:effectLst>
                <a:latin typeface="Arial" charset="0"/>
              </a:rPr>
              <a:t> Protocolo de Configuración Dinámica de Hosts</a:t>
            </a:r>
          </a:p>
        </p:txBody>
      </p:sp>
      <p:pic>
        <p:nvPicPr>
          <p:cNvPr id="72710" name="Picture 6"/>
          <p:cNvPicPr>
            <a:picLocks noChangeAspect="1" noChangeArrowheads="1"/>
          </p:cNvPicPr>
          <p:nvPr/>
        </p:nvPicPr>
        <p:blipFill>
          <a:blip r:embed="rId3" cstate="print"/>
          <a:srcRect/>
          <a:stretch>
            <a:fillRect/>
          </a:stretch>
        </p:blipFill>
        <p:spPr bwMode="auto">
          <a:xfrm>
            <a:off x="611188" y="1844675"/>
            <a:ext cx="7848600" cy="4811713"/>
          </a:xfrm>
          <a:prstGeom prst="rect">
            <a:avLst/>
          </a:prstGeom>
          <a:gradFill rotWithShape="0">
            <a:gsLst>
              <a:gs pos="0">
                <a:srgbClr val="66FFFF"/>
              </a:gs>
              <a:gs pos="100000">
                <a:schemeClr val="hlink"/>
              </a:gs>
            </a:gsLst>
            <a:lin ang="18900000" scaled="1"/>
          </a:gradFill>
          <a:ln w="76200" algn="ctr">
            <a:solidFill>
              <a:schemeClr val="accent2"/>
            </a:solidFill>
            <a:miter lim="800000"/>
            <a:headEnd/>
            <a:tailEnd/>
          </a:ln>
          <a:effectLst/>
        </p:spPr>
      </p:pic>
    </p:spTree>
    <p:extLst>
      <p:ext uri="{BB962C8B-B14F-4D97-AF65-F5344CB8AC3E}">
        <p14:creationId xmlns:p14="http://schemas.microsoft.com/office/powerpoint/2010/main" val="535248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6084"/>
                                        </p:tgtEl>
                                        <p:attrNameLst>
                                          <p:attrName>style.visibility</p:attrName>
                                        </p:attrNameLst>
                                      </p:cBhvr>
                                      <p:to>
                                        <p:strVal val="visible"/>
                                      </p:to>
                                    </p:set>
                                    <p:anim calcmode="lin" valueType="num">
                                      <p:cBhvr>
                                        <p:cTn id="7" dur="1000" fill="hold"/>
                                        <p:tgtEl>
                                          <p:spTgt spid="46084"/>
                                        </p:tgtEl>
                                        <p:attrNameLst>
                                          <p:attrName>ppt_w</p:attrName>
                                        </p:attrNameLst>
                                      </p:cBhvr>
                                      <p:tavLst>
                                        <p:tav tm="0">
                                          <p:val>
                                            <p:fltVal val="0"/>
                                          </p:val>
                                        </p:tav>
                                        <p:tav tm="100000">
                                          <p:val>
                                            <p:strVal val="#ppt_w"/>
                                          </p:val>
                                        </p:tav>
                                      </p:tavLst>
                                    </p:anim>
                                    <p:anim calcmode="lin" valueType="num">
                                      <p:cBhvr>
                                        <p:cTn id="8" dur="1000" fill="hold"/>
                                        <p:tgtEl>
                                          <p:spTgt spid="46084"/>
                                        </p:tgtEl>
                                        <p:attrNameLst>
                                          <p:attrName>ppt_h</p:attrName>
                                        </p:attrNameLst>
                                      </p:cBhvr>
                                      <p:tavLst>
                                        <p:tav tm="0">
                                          <p:val>
                                            <p:fltVal val="0"/>
                                          </p:val>
                                        </p:tav>
                                        <p:tav tm="100000">
                                          <p:val>
                                            <p:strVal val="#ppt_h"/>
                                          </p:val>
                                        </p:tav>
                                      </p:tavLst>
                                    </p:anim>
                                    <p:anim calcmode="lin" valueType="num">
                                      <p:cBhvr>
                                        <p:cTn id="9" dur="1000" fill="hold"/>
                                        <p:tgtEl>
                                          <p:spTgt spid="46084"/>
                                        </p:tgtEl>
                                        <p:attrNameLst>
                                          <p:attrName>style.rotation</p:attrName>
                                        </p:attrNameLst>
                                      </p:cBhvr>
                                      <p:tavLst>
                                        <p:tav tm="0">
                                          <p:val>
                                            <p:fltVal val="90"/>
                                          </p:val>
                                        </p:tav>
                                        <p:tav tm="100000">
                                          <p:val>
                                            <p:fltVal val="0"/>
                                          </p:val>
                                        </p:tav>
                                      </p:tavLst>
                                    </p:anim>
                                    <p:animEffect transition="in" filter="fade">
                                      <p:cBhvr>
                                        <p:cTn id="10" dur="1000"/>
                                        <p:tgtEl>
                                          <p:spTgt spid="4608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72710"/>
                                        </p:tgtEl>
                                        <p:attrNameLst>
                                          <p:attrName>style.visibility</p:attrName>
                                        </p:attrNameLst>
                                      </p:cBhvr>
                                      <p:to>
                                        <p:strVal val="visible"/>
                                      </p:to>
                                    </p:set>
                                    <p:anim calcmode="lin" valueType="num">
                                      <p:cBhvr>
                                        <p:cTn id="15" dur="1000" fill="hold"/>
                                        <p:tgtEl>
                                          <p:spTgt spid="72710"/>
                                        </p:tgtEl>
                                        <p:attrNameLst>
                                          <p:attrName>ppt_w</p:attrName>
                                        </p:attrNameLst>
                                      </p:cBhvr>
                                      <p:tavLst>
                                        <p:tav tm="0">
                                          <p:val>
                                            <p:fltVal val="0"/>
                                          </p:val>
                                        </p:tav>
                                        <p:tav tm="100000">
                                          <p:val>
                                            <p:strVal val="#ppt_w"/>
                                          </p:val>
                                        </p:tav>
                                      </p:tavLst>
                                    </p:anim>
                                    <p:anim calcmode="lin" valueType="num">
                                      <p:cBhvr>
                                        <p:cTn id="16" dur="1000" fill="hold"/>
                                        <p:tgtEl>
                                          <p:spTgt spid="72710"/>
                                        </p:tgtEl>
                                        <p:attrNameLst>
                                          <p:attrName>ppt_h</p:attrName>
                                        </p:attrNameLst>
                                      </p:cBhvr>
                                      <p:tavLst>
                                        <p:tav tm="0">
                                          <p:val>
                                            <p:fltVal val="0"/>
                                          </p:val>
                                        </p:tav>
                                        <p:tav tm="100000">
                                          <p:val>
                                            <p:strVal val="#ppt_h"/>
                                          </p:val>
                                        </p:tav>
                                      </p:tavLst>
                                    </p:anim>
                                    <p:anim calcmode="lin" valueType="num">
                                      <p:cBhvr>
                                        <p:cTn id="17" dur="1000" fill="hold"/>
                                        <p:tgtEl>
                                          <p:spTgt spid="72710"/>
                                        </p:tgtEl>
                                        <p:attrNameLst>
                                          <p:attrName>style.rotation</p:attrName>
                                        </p:attrNameLst>
                                      </p:cBhvr>
                                      <p:tavLst>
                                        <p:tav tm="0">
                                          <p:val>
                                            <p:fltVal val="90"/>
                                          </p:val>
                                        </p:tav>
                                        <p:tav tm="100000">
                                          <p:val>
                                            <p:fltVal val="0"/>
                                          </p:val>
                                        </p:tav>
                                      </p:tavLst>
                                    </p:anim>
                                    <p:animEffect transition="in" filter="fade">
                                      <p:cBhvr>
                                        <p:cTn id="18" dur="1000"/>
                                        <p:tgtEl>
                                          <p:spTgt spid="727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4"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F643A3F8-DDFF-4F03-AA49-65868EBA3955}" type="datetime1">
              <a:rPr lang="es-ES"/>
              <a:pPr>
                <a:defRPr/>
              </a:pPr>
              <a:t>18/05/2022</a:t>
            </a:fld>
            <a:endParaRPr lang="en-US"/>
          </a:p>
        </p:txBody>
      </p:sp>
      <p:sp>
        <p:nvSpPr>
          <p:cNvPr id="6" name="5 Marcador de número de diapositiva"/>
          <p:cNvSpPr>
            <a:spLocks noGrp="1"/>
          </p:cNvSpPr>
          <p:nvPr>
            <p:ph type="sldNum" sz="quarter" idx="12"/>
          </p:nvPr>
        </p:nvSpPr>
        <p:spPr/>
        <p:txBody>
          <a:bodyPr/>
          <a:lstStyle/>
          <a:p>
            <a:pPr>
              <a:defRPr/>
            </a:pPr>
            <a:fld id="{EF4B6766-18A7-40F1-88DF-41A5E94C05A5}" type="slidenum">
              <a:rPr lang="en-US"/>
              <a:pPr>
                <a:defRPr/>
              </a:pPr>
              <a:t>54</a:t>
            </a:fld>
            <a:endParaRPr lang="en-US"/>
          </a:p>
        </p:txBody>
      </p:sp>
      <p:sp>
        <p:nvSpPr>
          <p:cNvPr id="365570" name="Rectangle 2" descr="Papel seda azul"/>
          <p:cNvSpPr>
            <a:spLocks noGrp="1" noChangeArrowheads="1"/>
          </p:cNvSpPr>
          <p:nvPr>
            <p:ph type="title"/>
          </p:nvPr>
        </p:nvSpPr>
        <p:spPr>
          <a:xfrm>
            <a:off x="539552" y="190500"/>
            <a:ext cx="8280920" cy="914400"/>
          </a:xfrm>
          <a:solidFill>
            <a:schemeClr val="accent2">
              <a:lumMod val="20000"/>
              <a:lumOff val="80000"/>
            </a:schemeClr>
          </a:solidFill>
          <a:ln w="76200" cap="flat">
            <a:solidFill>
              <a:srgbClr val="0000FF"/>
            </a:solidFill>
            <a:miter lim="800000"/>
            <a:headEnd/>
            <a:tailEnd/>
          </a:ln>
        </p:spPr>
        <p:txBody>
          <a:bodyPr vert="horz" wrap="square" lIns="91440" tIns="45720" rIns="91440" bIns="45720" numCol="1" anchor="ctr" anchorCtr="0" compatLnSpc="1">
            <a:prstTxWarp prst="textNoShape">
              <a:avLst/>
            </a:prstTxWarp>
          </a:bodyPr>
          <a:lstStyle/>
          <a:p>
            <a:r>
              <a:rPr lang="es-ES_tradnl" sz="2800" b="1" i="1">
                <a:solidFill>
                  <a:schemeClr val="accent2">
                    <a:lumMod val="50000"/>
                  </a:schemeClr>
                </a:solidFill>
                <a:effectLst>
                  <a:outerShdw blurRad="38100" dist="38100" dir="2700000" algn="tl">
                    <a:srgbClr val="000000"/>
                  </a:outerShdw>
                </a:effectLst>
                <a:latin typeface="Arial" charset="0"/>
              </a:rPr>
              <a:t>Servicios de Internet</a:t>
            </a:r>
            <a:br>
              <a:rPr lang="es-ES_tradnl" sz="2800" b="1" i="1">
                <a:solidFill>
                  <a:schemeClr val="accent2">
                    <a:lumMod val="50000"/>
                  </a:schemeClr>
                </a:solidFill>
                <a:effectLst>
                  <a:outerShdw blurRad="38100" dist="38100" dir="2700000" algn="tl">
                    <a:srgbClr val="000000"/>
                  </a:outerShdw>
                </a:effectLst>
                <a:latin typeface="Arial" charset="0"/>
              </a:rPr>
            </a:br>
            <a:r>
              <a:rPr lang="es-ES_tradnl" sz="2800" b="1" i="1">
                <a:solidFill>
                  <a:schemeClr val="accent2">
                    <a:lumMod val="50000"/>
                  </a:schemeClr>
                </a:solidFill>
                <a:effectLst>
                  <a:outerShdw blurRad="38100" dist="38100" dir="2700000" algn="tl">
                    <a:srgbClr val="000000"/>
                  </a:outerShdw>
                </a:effectLst>
                <a:latin typeface="Arial" charset="0"/>
              </a:rPr>
              <a:t>Telnet  </a:t>
            </a:r>
          </a:p>
        </p:txBody>
      </p:sp>
      <p:sp>
        <p:nvSpPr>
          <p:cNvPr id="365571" name="Rectangle 3" descr="Papel bouquet"/>
          <p:cNvSpPr>
            <a:spLocks noGrp="1" noChangeArrowheads="1"/>
          </p:cNvSpPr>
          <p:nvPr>
            <p:ph type="body" idx="1"/>
          </p:nvPr>
        </p:nvSpPr>
        <p:spPr>
          <a:xfrm>
            <a:off x="304800" y="1600200"/>
            <a:ext cx="8610600" cy="4572000"/>
          </a:xfrm>
          <a:solidFill>
            <a:schemeClr val="accent2">
              <a:lumMod val="20000"/>
              <a:lumOff val="80000"/>
            </a:schemeClr>
          </a:solidFill>
          <a:ln w="76200" cap="flat">
            <a:solidFill>
              <a:srgbClr val="000080"/>
            </a:solidFill>
          </a:ln>
        </p:spPr>
        <p:txBody>
          <a:bodyPr/>
          <a:lstStyle/>
          <a:p>
            <a:pPr>
              <a:defRPr/>
            </a:pPr>
            <a:r>
              <a:rPr lang="es-ES_tradnl" sz="2800" i="1" dirty="0">
                <a:solidFill>
                  <a:srgbClr val="000099"/>
                </a:solidFill>
                <a:effectLst>
                  <a:outerShdw blurRad="38100" dist="38100" dir="2700000" algn="tl">
                    <a:srgbClr val="000000"/>
                  </a:outerShdw>
                </a:effectLst>
                <a:latin typeface="Arial" charset="0"/>
              </a:rPr>
              <a:t>Acceso en modo terminal remoto.</a:t>
            </a:r>
          </a:p>
          <a:p>
            <a:pPr>
              <a:defRPr/>
            </a:pPr>
            <a:r>
              <a:rPr lang="es-ES_tradnl" sz="2800" i="1" dirty="0">
                <a:solidFill>
                  <a:srgbClr val="000099"/>
                </a:solidFill>
                <a:effectLst>
                  <a:outerShdw blurRad="38100" dist="38100" dir="2700000" algn="tl">
                    <a:srgbClr val="000000"/>
                  </a:outerShdw>
                </a:effectLst>
                <a:latin typeface="Arial" charset="0"/>
              </a:rPr>
              <a:t>Emulación de terminal en modo Texto.</a:t>
            </a:r>
          </a:p>
          <a:p>
            <a:pPr>
              <a:defRPr/>
            </a:pPr>
            <a:r>
              <a:rPr lang="es-ES_tradnl" sz="2800" b="1" i="1" dirty="0">
                <a:solidFill>
                  <a:srgbClr val="FF0000"/>
                </a:solidFill>
                <a:effectLst>
                  <a:outerShdw blurRad="38100" dist="38100" dir="2700000" algn="tl">
                    <a:srgbClr val="000000"/>
                  </a:outerShdw>
                </a:effectLst>
                <a:latin typeface="Arial" charset="0"/>
              </a:rPr>
              <a:t>Característica Crítica de Un Sistema de Computación.</a:t>
            </a:r>
          </a:p>
          <a:p>
            <a:pPr>
              <a:defRPr/>
            </a:pPr>
            <a:r>
              <a:rPr lang="es-ES_tradnl" sz="2800" i="1" dirty="0">
                <a:solidFill>
                  <a:srgbClr val="000099"/>
                </a:solidFill>
                <a:effectLst>
                  <a:outerShdw blurRad="38100" dist="38100" dir="2700000" algn="tl">
                    <a:srgbClr val="000000"/>
                  </a:outerShdw>
                </a:effectLst>
                <a:latin typeface="Arial" charset="0"/>
              </a:rPr>
              <a:t>Puede realizarse mediante conexión Telefónica. </a:t>
            </a:r>
          </a:p>
          <a:p>
            <a:pPr>
              <a:defRPr/>
            </a:pPr>
            <a:r>
              <a:rPr lang="es-ES_tradnl" sz="2800" i="1" dirty="0">
                <a:solidFill>
                  <a:srgbClr val="000099"/>
                </a:solidFill>
                <a:effectLst>
                  <a:outerShdw blurRad="38100" dist="38100" dir="2700000" algn="tl">
                    <a:srgbClr val="000000"/>
                  </a:outerShdw>
                </a:effectLst>
                <a:latin typeface="Arial" charset="0"/>
              </a:rPr>
              <a:t>La sensación que percibe el usuario es que la sesión de terminal tiene lugar en la computadora local mientras que el Host Remoto procesa interactuando con la terminal local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5570"/>
                                        </p:tgtEl>
                                        <p:attrNameLst>
                                          <p:attrName>style.visibility</p:attrName>
                                        </p:attrNameLst>
                                      </p:cBhvr>
                                      <p:to>
                                        <p:strVal val="visible"/>
                                      </p:to>
                                    </p:set>
                                    <p:animEffect transition="in" filter="fade">
                                      <p:cBhvr>
                                        <p:cTn id="7" dur="500"/>
                                        <p:tgtEl>
                                          <p:spTgt spid="365570"/>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65571">
                                            <p:bg/>
                                          </p:spTgt>
                                        </p:tgtEl>
                                        <p:attrNameLst>
                                          <p:attrName>style.visibility</p:attrName>
                                        </p:attrNameLst>
                                      </p:cBhvr>
                                      <p:to>
                                        <p:strVal val="visible"/>
                                      </p:to>
                                    </p:set>
                                    <p:animEffect transition="in" filter="wheel(1)">
                                      <p:cBhvr>
                                        <p:cTn id="12" dur="2000"/>
                                        <p:tgtEl>
                                          <p:spTgt spid="365571">
                                            <p:bg/>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365571">
                                            <p:txEl>
                                              <p:pRg st="0" end="0"/>
                                            </p:txEl>
                                          </p:spTgt>
                                        </p:tgtEl>
                                        <p:attrNameLst>
                                          <p:attrName>style.visibility</p:attrName>
                                        </p:attrNameLst>
                                      </p:cBhvr>
                                      <p:to>
                                        <p:strVal val="visible"/>
                                      </p:to>
                                    </p:set>
                                    <p:animEffect transition="in" filter="wheel(1)">
                                      <p:cBhvr>
                                        <p:cTn id="17" dur="2000"/>
                                        <p:tgtEl>
                                          <p:spTgt spid="36557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365571">
                                            <p:txEl>
                                              <p:pRg st="1" end="1"/>
                                            </p:txEl>
                                          </p:spTgt>
                                        </p:tgtEl>
                                        <p:attrNameLst>
                                          <p:attrName>style.visibility</p:attrName>
                                        </p:attrNameLst>
                                      </p:cBhvr>
                                      <p:to>
                                        <p:strVal val="visible"/>
                                      </p:to>
                                    </p:set>
                                    <p:animEffect transition="in" filter="wheel(1)">
                                      <p:cBhvr>
                                        <p:cTn id="22" dur="2000"/>
                                        <p:tgtEl>
                                          <p:spTgt spid="365571">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365571">
                                            <p:txEl>
                                              <p:pRg st="2" end="2"/>
                                            </p:txEl>
                                          </p:spTgt>
                                        </p:tgtEl>
                                        <p:attrNameLst>
                                          <p:attrName>style.visibility</p:attrName>
                                        </p:attrNameLst>
                                      </p:cBhvr>
                                      <p:to>
                                        <p:strVal val="visible"/>
                                      </p:to>
                                    </p:set>
                                    <p:animEffect transition="in" filter="wheel(1)">
                                      <p:cBhvr>
                                        <p:cTn id="27" dur="2000"/>
                                        <p:tgtEl>
                                          <p:spTgt spid="365571">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grpId="0" nodeType="clickEffect">
                                  <p:stCondLst>
                                    <p:cond delay="0"/>
                                  </p:stCondLst>
                                  <p:childTnLst>
                                    <p:set>
                                      <p:cBhvr>
                                        <p:cTn id="31" dur="1" fill="hold">
                                          <p:stCondLst>
                                            <p:cond delay="0"/>
                                          </p:stCondLst>
                                        </p:cTn>
                                        <p:tgtEl>
                                          <p:spTgt spid="365571">
                                            <p:txEl>
                                              <p:pRg st="3" end="3"/>
                                            </p:txEl>
                                          </p:spTgt>
                                        </p:tgtEl>
                                        <p:attrNameLst>
                                          <p:attrName>style.visibility</p:attrName>
                                        </p:attrNameLst>
                                      </p:cBhvr>
                                      <p:to>
                                        <p:strVal val="visible"/>
                                      </p:to>
                                    </p:set>
                                    <p:animEffect transition="in" filter="wheel(1)">
                                      <p:cBhvr>
                                        <p:cTn id="32" dur="2000"/>
                                        <p:tgtEl>
                                          <p:spTgt spid="365571">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grpId="0" nodeType="clickEffect">
                                  <p:stCondLst>
                                    <p:cond delay="0"/>
                                  </p:stCondLst>
                                  <p:childTnLst>
                                    <p:set>
                                      <p:cBhvr>
                                        <p:cTn id="36" dur="1" fill="hold">
                                          <p:stCondLst>
                                            <p:cond delay="0"/>
                                          </p:stCondLst>
                                        </p:cTn>
                                        <p:tgtEl>
                                          <p:spTgt spid="365571">
                                            <p:txEl>
                                              <p:pRg st="4" end="4"/>
                                            </p:txEl>
                                          </p:spTgt>
                                        </p:tgtEl>
                                        <p:attrNameLst>
                                          <p:attrName>style.visibility</p:attrName>
                                        </p:attrNameLst>
                                      </p:cBhvr>
                                      <p:to>
                                        <p:strVal val="visible"/>
                                      </p:to>
                                    </p:set>
                                    <p:animEffect transition="in" filter="wheel(1)">
                                      <p:cBhvr>
                                        <p:cTn id="37" dur="2000"/>
                                        <p:tgtEl>
                                          <p:spTgt spid="3655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570" grpId="0" animBg="1"/>
      <p:bldP spid="365571" grpId="0" build="p"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EE289527-E871-41FE-B142-286B98ED0E34}" type="datetime1">
              <a:rPr lang="es-ES"/>
              <a:pPr>
                <a:defRPr/>
              </a:pPr>
              <a:t>18/05/2022</a:t>
            </a:fld>
            <a:endParaRPr lang="en-US"/>
          </a:p>
        </p:txBody>
      </p:sp>
      <p:sp>
        <p:nvSpPr>
          <p:cNvPr id="6" name="5 Marcador de número de diapositiva"/>
          <p:cNvSpPr>
            <a:spLocks noGrp="1"/>
          </p:cNvSpPr>
          <p:nvPr>
            <p:ph type="sldNum" sz="quarter" idx="12"/>
          </p:nvPr>
        </p:nvSpPr>
        <p:spPr/>
        <p:txBody>
          <a:bodyPr/>
          <a:lstStyle/>
          <a:p>
            <a:pPr>
              <a:defRPr/>
            </a:pPr>
            <a:fld id="{93A53645-EC7C-4DBA-BED8-96D49BA31EC1}" type="slidenum">
              <a:rPr lang="en-US"/>
              <a:pPr>
                <a:defRPr/>
              </a:pPr>
              <a:t>55</a:t>
            </a:fld>
            <a:endParaRPr lang="en-US"/>
          </a:p>
        </p:txBody>
      </p:sp>
      <p:sp>
        <p:nvSpPr>
          <p:cNvPr id="444418" name="Rectangle 2" descr="Papel seda azul"/>
          <p:cNvSpPr>
            <a:spLocks noGrp="1" noChangeArrowheads="1"/>
          </p:cNvSpPr>
          <p:nvPr>
            <p:ph type="title"/>
          </p:nvPr>
        </p:nvSpPr>
        <p:spPr>
          <a:xfrm>
            <a:off x="539750" y="260350"/>
            <a:ext cx="8280722" cy="1058863"/>
          </a:xfrm>
          <a:solidFill>
            <a:schemeClr val="accent2">
              <a:lumMod val="20000"/>
              <a:lumOff val="80000"/>
            </a:schemeClr>
          </a:solidFill>
          <a:ln w="76200" cap="flat">
            <a:solidFill>
              <a:srgbClr val="0000FF"/>
            </a:solidFill>
            <a:miter lim="800000"/>
            <a:headEnd/>
            <a:tailEnd/>
          </a:ln>
        </p:spPr>
        <p:txBody>
          <a:bodyPr vert="horz" wrap="square" lIns="91440" tIns="45720" rIns="91440" bIns="45720" numCol="1" anchor="ctr" anchorCtr="0" compatLnSpc="1">
            <a:prstTxWarp prst="textNoShape">
              <a:avLst/>
            </a:prstTxWarp>
          </a:bodyPr>
          <a:lstStyle/>
          <a:p>
            <a:r>
              <a:rPr lang="es-ES_tradnl" sz="2800" b="1" i="1">
                <a:solidFill>
                  <a:schemeClr val="accent2">
                    <a:lumMod val="50000"/>
                  </a:schemeClr>
                </a:solidFill>
                <a:effectLst>
                  <a:outerShdw blurRad="38100" dist="38100" dir="2700000" algn="tl">
                    <a:srgbClr val="000000"/>
                  </a:outerShdw>
                </a:effectLst>
                <a:latin typeface="Arial" charset="0"/>
              </a:rPr>
              <a:t>Servicios de Internet</a:t>
            </a:r>
            <a:br>
              <a:rPr lang="es-ES_tradnl" sz="2800" b="1" i="1">
                <a:solidFill>
                  <a:schemeClr val="accent2">
                    <a:lumMod val="50000"/>
                  </a:schemeClr>
                </a:solidFill>
                <a:effectLst>
                  <a:outerShdw blurRad="38100" dist="38100" dir="2700000" algn="tl">
                    <a:srgbClr val="000000"/>
                  </a:outerShdw>
                </a:effectLst>
                <a:latin typeface="Arial" charset="0"/>
              </a:rPr>
            </a:br>
            <a:r>
              <a:rPr lang="es-ES_tradnl" sz="2800" b="1" i="1">
                <a:solidFill>
                  <a:schemeClr val="accent2">
                    <a:lumMod val="50000"/>
                  </a:schemeClr>
                </a:solidFill>
                <a:effectLst>
                  <a:outerShdw blurRad="38100" dist="38100" dir="2700000" algn="tl">
                    <a:srgbClr val="000000"/>
                  </a:outerShdw>
                </a:effectLst>
                <a:latin typeface="Arial" charset="0"/>
              </a:rPr>
              <a:t>Secure Shell o SSH  </a:t>
            </a:r>
          </a:p>
        </p:txBody>
      </p:sp>
      <p:sp>
        <p:nvSpPr>
          <p:cNvPr id="444419" name="Rectangle 3" descr="Papel bouquet"/>
          <p:cNvSpPr>
            <a:spLocks noGrp="1" noChangeArrowheads="1"/>
          </p:cNvSpPr>
          <p:nvPr>
            <p:ph type="body" idx="1"/>
          </p:nvPr>
        </p:nvSpPr>
        <p:spPr>
          <a:xfrm>
            <a:off x="304800" y="1484784"/>
            <a:ext cx="8610600" cy="4687416"/>
          </a:xfrm>
          <a:solidFill>
            <a:schemeClr val="accent2">
              <a:lumMod val="20000"/>
              <a:lumOff val="80000"/>
            </a:schemeClr>
          </a:solidFill>
          <a:ln w="76200" cap="flat">
            <a:solidFill>
              <a:srgbClr val="000080"/>
            </a:solidFill>
            <a:miter lim="800000"/>
            <a:headEnd/>
            <a:tailEnd/>
          </a:ln>
        </p:spPr>
        <p:txBody>
          <a:bodyPr vert="horz" wrap="square" lIns="91440" tIns="45720" rIns="91440" bIns="45720" numCol="1" anchor="t" anchorCtr="0" compatLnSpc="1">
            <a:prstTxWarp prst="textNoShape">
              <a:avLst/>
            </a:prstTxWarp>
          </a:bodyPr>
          <a:lstStyle/>
          <a:p>
            <a:r>
              <a:rPr lang="es-ES_tradnl" sz="2800" i="1" dirty="0">
                <a:solidFill>
                  <a:srgbClr val="000099"/>
                </a:solidFill>
                <a:effectLst>
                  <a:outerShdw blurRad="38100" dist="38100" dir="2700000" algn="tl">
                    <a:srgbClr val="000000"/>
                  </a:outerShdw>
                </a:effectLst>
                <a:latin typeface="Arial" charset="0"/>
              </a:rPr>
              <a:t>Protocolo de red que permite el intercambio de datos utilizando un canal seguro entre dos dispositivos conectados en red.</a:t>
            </a:r>
            <a:r>
              <a:rPr lang="es-AR" sz="2800" i="1" dirty="0">
                <a:solidFill>
                  <a:srgbClr val="000099"/>
                </a:solidFill>
                <a:effectLst>
                  <a:outerShdw blurRad="38100" dist="38100" dir="2700000" algn="tl">
                    <a:srgbClr val="000000"/>
                  </a:outerShdw>
                </a:effectLst>
                <a:latin typeface="Arial" charset="0"/>
              </a:rPr>
              <a:t> </a:t>
            </a:r>
            <a:r>
              <a:rPr lang="es-ES_tradnl" sz="2800" i="1" dirty="0">
                <a:solidFill>
                  <a:srgbClr val="000099"/>
                </a:solidFill>
                <a:effectLst>
                  <a:outerShdw blurRad="38100" dist="38100" dir="2700000" algn="tl">
                    <a:srgbClr val="000000"/>
                  </a:outerShdw>
                </a:effectLst>
                <a:latin typeface="Arial" charset="0"/>
              </a:rPr>
              <a:t> </a:t>
            </a:r>
          </a:p>
          <a:p>
            <a:r>
              <a:rPr lang="es-ES_tradnl" sz="2800" i="1" dirty="0">
                <a:solidFill>
                  <a:srgbClr val="000099"/>
                </a:solidFill>
                <a:effectLst>
                  <a:outerShdw blurRad="38100" dist="38100" dir="2700000" algn="tl">
                    <a:srgbClr val="000000"/>
                  </a:outerShdw>
                </a:effectLst>
                <a:latin typeface="Arial" charset="0"/>
              </a:rPr>
              <a:t>Acceso en modo terminal remoto.</a:t>
            </a:r>
          </a:p>
          <a:p>
            <a:r>
              <a:rPr lang="es-ES_tradnl" sz="2800" i="1" dirty="0">
                <a:solidFill>
                  <a:srgbClr val="000099"/>
                </a:solidFill>
                <a:effectLst>
                  <a:outerShdw blurRad="38100" dist="38100" dir="2700000" algn="tl">
                    <a:srgbClr val="000000"/>
                  </a:outerShdw>
                </a:effectLst>
                <a:latin typeface="Arial" charset="0"/>
              </a:rPr>
              <a:t>Emulación de terminal en modo Túnel.</a:t>
            </a:r>
          </a:p>
          <a:p>
            <a:r>
              <a:rPr lang="es-ES_tradnl" sz="2800" i="1" dirty="0">
                <a:solidFill>
                  <a:srgbClr val="000099"/>
                </a:solidFill>
                <a:effectLst>
                  <a:outerShdw blurRad="38100" dist="38100" dir="2700000" algn="tl">
                    <a:srgbClr val="000000"/>
                  </a:outerShdw>
                </a:effectLst>
                <a:latin typeface="Arial" charset="0"/>
              </a:rPr>
              <a:t>Puede realizarse mediante conexión Telefónica. </a:t>
            </a:r>
          </a:p>
          <a:p>
            <a:r>
              <a:rPr lang="es-ES_tradnl" sz="2800" i="1" dirty="0">
                <a:solidFill>
                  <a:srgbClr val="000099"/>
                </a:solidFill>
                <a:effectLst>
                  <a:outerShdw blurRad="38100" dist="38100" dir="2700000" algn="tl">
                    <a:srgbClr val="000000"/>
                  </a:outerShdw>
                </a:effectLst>
                <a:latin typeface="Arial" charset="0"/>
              </a:rPr>
              <a:t>La sensación que percibe el usuario es que la sesión de terminal tiene lugar en la computadora local mientras que el Host Remoto procesa interactuando con la terminal local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44418"/>
                                        </p:tgtEl>
                                        <p:attrNameLst>
                                          <p:attrName>style.visibility</p:attrName>
                                        </p:attrNameLst>
                                      </p:cBhvr>
                                      <p:to>
                                        <p:strVal val="visible"/>
                                      </p:to>
                                    </p:set>
                                    <p:animEffect transition="in" filter="circle(in)">
                                      <p:cBhvr>
                                        <p:cTn id="7" dur="2000"/>
                                        <p:tgtEl>
                                          <p:spTgt spid="444418"/>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44419">
                                            <p:bg/>
                                          </p:spTgt>
                                        </p:tgtEl>
                                        <p:attrNameLst>
                                          <p:attrName>style.visibility</p:attrName>
                                        </p:attrNameLst>
                                      </p:cBhvr>
                                      <p:to>
                                        <p:strVal val="visible"/>
                                      </p:to>
                                    </p:set>
                                    <p:animEffect transition="in" filter="circle(in)">
                                      <p:cBhvr>
                                        <p:cTn id="12" dur="2000"/>
                                        <p:tgtEl>
                                          <p:spTgt spid="444419">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444419">
                                            <p:txEl>
                                              <p:pRg st="0" end="0"/>
                                            </p:txEl>
                                          </p:spTgt>
                                        </p:tgtEl>
                                        <p:attrNameLst>
                                          <p:attrName>style.visibility</p:attrName>
                                        </p:attrNameLst>
                                      </p:cBhvr>
                                      <p:to>
                                        <p:strVal val="visible"/>
                                      </p:to>
                                    </p:set>
                                    <p:animEffect transition="in" filter="circle(in)">
                                      <p:cBhvr>
                                        <p:cTn id="17" dur="2000"/>
                                        <p:tgtEl>
                                          <p:spTgt spid="44441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444419">
                                            <p:txEl>
                                              <p:pRg st="1" end="1"/>
                                            </p:txEl>
                                          </p:spTgt>
                                        </p:tgtEl>
                                        <p:attrNameLst>
                                          <p:attrName>style.visibility</p:attrName>
                                        </p:attrNameLst>
                                      </p:cBhvr>
                                      <p:to>
                                        <p:strVal val="visible"/>
                                      </p:to>
                                    </p:set>
                                    <p:animEffect transition="in" filter="circle(in)">
                                      <p:cBhvr>
                                        <p:cTn id="22" dur="2000"/>
                                        <p:tgtEl>
                                          <p:spTgt spid="444419">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444419">
                                            <p:txEl>
                                              <p:pRg st="2" end="2"/>
                                            </p:txEl>
                                          </p:spTgt>
                                        </p:tgtEl>
                                        <p:attrNameLst>
                                          <p:attrName>style.visibility</p:attrName>
                                        </p:attrNameLst>
                                      </p:cBhvr>
                                      <p:to>
                                        <p:strVal val="visible"/>
                                      </p:to>
                                    </p:set>
                                    <p:animEffect transition="in" filter="circle(in)">
                                      <p:cBhvr>
                                        <p:cTn id="27" dur="2000"/>
                                        <p:tgtEl>
                                          <p:spTgt spid="444419">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444419">
                                            <p:txEl>
                                              <p:pRg st="3" end="3"/>
                                            </p:txEl>
                                          </p:spTgt>
                                        </p:tgtEl>
                                        <p:attrNameLst>
                                          <p:attrName>style.visibility</p:attrName>
                                        </p:attrNameLst>
                                      </p:cBhvr>
                                      <p:to>
                                        <p:strVal val="visible"/>
                                      </p:to>
                                    </p:set>
                                    <p:animEffect transition="in" filter="circle(in)">
                                      <p:cBhvr>
                                        <p:cTn id="32" dur="2000"/>
                                        <p:tgtEl>
                                          <p:spTgt spid="444419">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444419">
                                            <p:txEl>
                                              <p:pRg st="4" end="4"/>
                                            </p:txEl>
                                          </p:spTgt>
                                        </p:tgtEl>
                                        <p:attrNameLst>
                                          <p:attrName>style.visibility</p:attrName>
                                        </p:attrNameLst>
                                      </p:cBhvr>
                                      <p:to>
                                        <p:strVal val="visible"/>
                                      </p:to>
                                    </p:set>
                                    <p:animEffect transition="in" filter="circle(in)">
                                      <p:cBhvr>
                                        <p:cTn id="37" dur="2000"/>
                                        <p:tgtEl>
                                          <p:spTgt spid="4444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18" grpId="0" animBg="1"/>
      <p:bldP spid="444419" grpId="0" build="p"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CD8E42BE-EE3C-4821-AA64-4464B0C6382E}" type="datetime1">
              <a:rPr lang="es-ES"/>
              <a:pPr>
                <a:defRPr/>
              </a:pPr>
              <a:t>18/05/2022</a:t>
            </a:fld>
            <a:endParaRPr lang="en-US"/>
          </a:p>
        </p:txBody>
      </p:sp>
      <p:sp>
        <p:nvSpPr>
          <p:cNvPr id="6" name="5 Marcador de número de diapositiva"/>
          <p:cNvSpPr>
            <a:spLocks noGrp="1"/>
          </p:cNvSpPr>
          <p:nvPr>
            <p:ph type="sldNum" sz="quarter" idx="12"/>
          </p:nvPr>
        </p:nvSpPr>
        <p:spPr/>
        <p:txBody>
          <a:bodyPr/>
          <a:lstStyle/>
          <a:p>
            <a:pPr>
              <a:defRPr/>
            </a:pPr>
            <a:fld id="{7BD53F65-B43E-45F6-BF7F-0D6DA0A0D53D}" type="slidenum">
              <a:rPr lang="en-US"/>
              <a:pPr>
                <a:defRPr/>
              </a:pPr>
              <a:t>56</a:t>
            </a:fld>
            <a:endParaRPr lang="en-US"/>
          </a:p>
        </p:txBody>
      </p:sp>
      <p:sp>
        <p:nvSpPr>
          <p:cNvPr id="447490" name="Rectangle 2" descr="Papel seda azul"/>
          <p:cNvSpPr>
            <a:spLocks noGrp="1" noChangeArrowheads="1"/>
          </p:cNvSpPr>
          <p:nvPr>
            <p:ph type="title"/>
          </p:nvPr>
        </p:nvSpPr>
        <p:spPr>
          <a:xfrm>
            <a:off x="1115616" y="260648"/>
            <a:ext cx="7772400" cy="1058863"/>
          </a:xfrm>
          <a:solidFill>
            <a:schemeClr val="accent2">
              <a:lumMod val="20000"/>
              <a:lumOff val="80000"/>
            </a:schemeClr>
          </a:solidFill>
          <a:ln w="76200" cap="flat">
            <a:solidFill>
              <a:srgbClr val="0000FF"/>
            </a:solidFill>
            <a:miter lim="800000"/>
            <a:headEnd/>
            <a:tailEnd/>
          </a:ln>
        </p:spPr>
        <p:txBody>
          <a:bodyPr vert="horz" wrap="square" lIns="91440" tIns="45720" rIns="91440" bIns="45720" numCol="1" anchor="ctr" anchorCtr="0" compatLnSpc="1">
            <a:prstTxWarp prst="textNoShape">
              <a:avLst/>
            </a:prstTxWarp>
          </a:bodyPr>
          <a:lstStyle/>
          <a:p>
            <a:r>
              <a:rPr lang="es-ES_tradnl" sz="2800" b="1" i="1">
                <a:solidFill>
                  <a:schemeClr val="accent2">
                    <a:lumMod val="50000"/>
                  </a:schemeClr>
                </a:solidFill>
                <a:effectLst>
                  <a:outerShdw blurRad="38100" dist="38100" dir="2700000" algn="tl">
                    <a:srgbClr val="000000"/>
                  </a:outerShdw>
                </a:effectLst>
                <a:latin typeface="Arial" charset="0"/>
              </a:rPr>
              <a:t>Servicios de Internet</a:t>
            </a:r>
            <a:br>
              <a:rPr lang="es-ES_tradnl" sz="2800" b="1" i="1">
                <a:solidFill>
                  <a:schemeClr val="accent2">
                    <a:lumMod val="50000"/>
                  </a:schemeClr>
                </a:solidFill>
                <a:effectLst>
                  <a:outerShdw blurRad="38100" dist="38100" dir="2700000" algn="tl">
                    <a:srgbClr val="000000"/>
                  </a:outerShdw>
                </a:effectLst>
                <a:latin typeface="Arial" charset="0"/>
              </a:rPr>
            </a:br>
            <a:r>
              <a:rPr lang="es-ES_tradnl" sz="2800" b="1" i="1">
                <a:solidFill>
                  <a:schemeClr val="accent2">
                    <a:lumMod val="50000"/>
                  </a:schemeClr>
                </a:solidFill>
                <a:effectLst>
                  <a:outerShdw blurRad="38100" dist="38100" dir="2700000" algn="tl">
                    <a:srgbClr val="000000"/>
                  </a:outerShdw>
                </a:effectLst>
                <a:latin typeface="Arial" charset="0"/>
              </a:rPr>
              <a:t>Secure Shell o SSH  </a:t>
            </a:r>
          </a:p>
        </p:txBody>
      </p:sp>
      <p:sp>
        <p:nvSpPr>
          <p:cNvPr id="447491" name="Rectangle 3" descr="Papel bouquet"/>
          <p:cNvSpPr>
            <a:spLocks noGrp="1" noChangeArrowheads="1"/>
          </p:cNvSpPr>
          <p:nvPr>
            <p:ph type="body" idx="1"/>
          </p:nvPr>
        </p:nvSpPr>
        <p:spPr>
          <a:xfrm>
            <a:off x="323850" y="1484313"/>
            <a:ext cx="8820150" cy="5113337"/>
          </a:xfrm>
          <a:solidFill>
            <a:schemeClr val="accent2">
              <a:lumMod val="20000"/>
              <a:lumOff val="80000"/>
            </a:schemeClr>
          </a:solidFill>
          <a:ln w="76200" cap="flat">
            <a:solidFill>
              <a:srgbClr val="000080"/>
            </a:solidFill>
          </a:ln>
        </p:spPr>
        <p:txBody>
          <a:bodyPr/>
          <a:lstStyle/>
          <a:p>
            <a:pPr>
              <a:lnSpc>
                <a:spcPct val="80000"/>
              </a:lnSpc>
              <a:defRPr/>
            </a:pPr>
            <a:r>
              <a:rPr lang="es-ES_tradnl" sz="2800" i="1" dirty="0">
                <a:solidFill>
                  <a:srgbClr val="000099"/>
                </a:solidFill>
                <a:effectLst>
                  <a:outerShdw blurRad="38100" dist="38100" dir="2700000" algn="tl">
                    <a:srgbClr val="000000"/>
                  </a:outerShdw>
                </a:effectLst>
                <a:latin typeface="Arial" charset="0"/>
              </a:rPr>
              <a:t>SSH utiliza la criptografía de clave pública para autenticar</a:t>
            </a:r>
            <a:r>
              <a:rPr lang="es-ES" sz="2800" i="1" dirty="0">
                <a:solidFill>
                  <a:srgbClr val="000099"/>
                </a:solidFill>
                <a:effectLst>
                  <a:outerShdw blurRad="38100" dist="38100" dir="2700000" algn="tl">
                    <a:srgbClr val="000000"/>
                  </a:outerShdw>
                </a:effectLst>
                <a:latin typeface="Arial" charset="0"/>
              </a:rPr>
              <a:t> </a:t>
            </a:r>
            <a:r>
              <a:rPr lang="es-ES_tradnl" sz="2800" i="1" dirty="0">
                <a:solidFill>
                  <a:srgbClr val="000099"/>
                </a:solidFill>
                <a:effectLst>
                  <a:outerShdw blurRad="38100" dist="38100" dir="2700000" algn="tl">
                    <a:srgbClr val="000000"/>
                  </a:outerShdw>
                </a:effectLst>
                <a:latin typeface="Arial" charset="0"/>
              </a:rPr>
              <a:t>el ordenador remoto y permitir autenticar al usuario.</a:t>
            </a:r>
          </a:p>
          <a:p>
            <a:pPr>
              <a:lnSpc>
                <a:spcPct val="80000"/>
              </a:lnSpc>
              <a:defRPr/>
            </a:pPr>
            <a:r>
              <a:rPr lang="es-ES_tradnl" sz="2800" i="1" dirty="0">
                <a:solidFill>
                  <a:schemeClr val="accent6"/>
                </a:solidFill>
                <a:latin typeface="Arial" charset="0"/>
              </a:rPr>
              <a:t>SSH es utilizado habitualmente para entrar en una máquina remota y ejecutar comandos, sino que también soporta túneles, transmisión arbitraria en puertos.</a:t>
            </a:r>
            <a:r>
              <a:rPr lang="es-ES" sz="2800" i="1" dirty="0">
                <a:solidFill>
                  <a:schemeClr val="accent6"/>
                </a:solidFill>
                <a:latin typeface="Arial" charset="0"/>
              </a:rPr>
              <a:t> </a:t>
            </a:r>
          </a:p>
          <a:p>
            <a:pPr>
              <a:lnSpc>
                <a:spcPct val="80000"/>
              </a:lnSpc>
              <a:defRPr/>
            </a:pPr>
            <a:r>
              <a:rPr lang="es-ES_tradnl" sz="2800" i="1" dirty="0">
                <a:solidFill>
                  <a:srgbClr val="000099"/>
                </a:solidFill>
                <a:effectLst>
                  <a:outerShdw blurRad="38100" dist="38100" dir="2700000" algn="tl">
                    <a:srgbClr val="000000"/>
                  </a:outerShdw>
                </a:effectLst>
                <a:latin typeface="Arial" charset="0"/>
              </a:rPr>
              <a:t>Un servidor SSH, por defecto, escucha en el puerto  22. Es utilizado para el establecimiento de conexiones a un demonio</a:t>
            </a:r>
            <a:r>
              <a:rPr lang="es-ES" sz="2800" i="1" dirty="0">
                <a:solidFill>
                  <a:srgbClr val="000099"/>
                </a:solidFill>
                <a:effectLst>
                  <a:outerShdw blurRad="38100" dist="38100" dir="2700000" algn="tl">
                    <a:srgbClr val="000000"/>
                  </a:outerShdw>
                </a:effectLst>
                <a:latin typeface="Arial" charset="0"/>
              </a:rPr>
              <a:t> /</a:t>
            </a:r>
            <a:r>
              <a:rPr lang="es-ES_tradnl" sz="2800" i="1" dirty="0">
                <a:solidFill>
                  <a:srgbClr val="000099"/>
                </a:solidFill>
                <a:effectLst>
                  <a:outerShdw blurRad="38100" dist="38100" dir="2700000" algn="tl">
                    <a:srgbClr val="000000"/>
                  </a:outerShdw>
                </a:effectLst>
                <a:latin typeface="Arial" charset="0"/>
              </a:rPr>
              <a:t> conexiones remotas. </a:t>
            </a:r>
          </a:p>
          <a:p>
            <a:pPr>
              <a:lnSpc>
                <a:spcPct val="80000"/>
              </a:lnSpc>
              <a:defRPr/>
            </a:pPr>
            <a:r>
              <a:rPr lang="es-ES_tradnl" sz="2800" i="1" dirty="0">
                <a:solidFill>
                  <a:schemeClr val="accent6"/>
                </a:solidFill>
                <a:latin typeface="Arial" charset="0"/>
              </a:rPr>
              <a:t> Ambos están presentes comúnmente en la mayoría de sistemas operativos modernos.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47490"/>
                                        </p:tgtEl>
                                        <p:attrNameLst>
                                          <p:attrName>style.visibility</p:attrName>
                                        </p:attrNameLst>
                                      </p:cBhvr>
                                      <p:to>
                                        <p:strVal val="visible"/>
                                      </p:to>
                                    </p:set>
                                    <p:anim calcmode="lin" valueType="num">
                                      <p:cBhvr additive="base">
                                        <p:cTn id="7" dur="500" fill="hold"/>
                                        <p:tgtEl>
                                          <p:spTgt spid="447490"/>
                                        </p:tgtEl>
                                        <p:attrNameLst>
                                          <p:attrName>ppt_x</p:attrName>
                                        </p:attrNameLst>
                                      </p:cBhvr>
                                      <p:tavLst>
                                        <p:tav tm="0">
                                          <p:val>
                                            <p:strVal val="#ppt_x"/>
                                          </p:val>
                                        </p:tav>
                                        <p:tav tm="100000">
                                          <p:val>
                                            <p:strVal val="#ppt_x"/>
                                          </p:val>
                                        </p:tav>
                                      </p:tavLst>
                                    </p:anim>
                                    <p:anim calcmode="lin" valueType="num">
                                      <p:cBhvr additive="base">
                                        <p:cTn id="8" dur="500" fill="hold"/>
                                        <p:tgtEl>
                                          <p:spTgt spid="44749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447491">
                                            <p:bg/>
                                          </p:spTgt>
                                        </p:tgtEl>
                                        <p:attrNameLst>
                                          <p:attrName>style.visibility</p:attrName>
                                        </p:attrNameLst>
                                      </p:cBhvr>
                                      <p:to>
                                        <p:strVal val="visible"/>
                                      </p:to>
                                    </p:set>
                                    <p:animEffect transition="in" filter="circle(in)">
                                      <p:cBhvr>
                                        <p:cTn id="13" dur="2000"/>
                                        <p:tgtEl>
                                          <p:spTgt spid="447491">
                                            <p:bg/>
                                          </p:spTgt>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447491">
                                            <p:txEl>
                                              <p:pRg st="0" end="0"/>
                                            </p:txEl>
                                          </p:spTgt>
                                        </p:tgtEl>
                                        <p:attrNameLst>
                                          <p:attrName>style.visibility</p:attrName>
                                        </p:attrNameLst>
                                      </p:cBhvr>
                                      <p:to>
                                        <p:strVal val="visible"/>
                                      </p:to>
                                    </p:set>
                                    <p:animEffect transition="in" filter="circle(in)">
                                      <p:cBhvr>
                                        <p:cTn id="18" dur="2000"/>
                                        <p:tgtEl>
                                          <p:spTgt spid="447491">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grpId="0" nodeType="clickEffect">
                                  <p:stCondLst>
                                    <p:cond delay="0"/>
                                  </p:stCondLst>
                                  <p:childTnLst>
                                    <p:set>
                                      <p:cBhvr>
                                        <p:cTn id="22" dur="1" fill="hold">
                                          <p:stCondLst>
                                            <p:cond delay="0"/>
                                          </p:stCondLst>
                                        </p:cTn>
                                        <p:tgtEl>
                                          <p:spTgt spid="447491">
                                            <p:txEl>
                                              <p:pRg st="1" end="1"/>
                                            </p:txEl>
                                          </p:spTgt>
                                        </p:tgtEl>
                                        <p:attrNameLst>
                                          <p:attrName>style.visibility</p:attrName>
                                        </p:attrNameLst>
                                      </p:cBhvr>
                                      <p:to>
                                        <p:strVal val="visible"/>
                                      </p:to>
                                    </p:set>
                                    <p:animEffect transition="in" filter="circle(in)">
                                      <p:cBhvr>
                                        <p:cTn id="23" dur="2000"/>
                                        <p:tgtEl>
                                          <p:spTgt spid="447491">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447491">
                                            <p:txEl>
                                              <p:pRg st="2" end="2"/>
                                            </p:txEl>
                                          </p:spTgt>
                                        </p:tgtEl>
                                        <p:attrNameLst>
                                          <p:attrName>style.visibility</p:attrName>
                                        </p:attrNameLst>
                                      </p:cBhvr>
                                      <p:to>
                                        <p:strVal val="visible"/>
                                      </p:to>
                                    </p:set>
                                    <p:animEffect transition="in" filter="circle(in)">
                                      <p:cBhvr>
                                        <p:cTn id="28" dur="2000"/>
                                        <p:tgtEl>
                                          <p:spTgt spid="447491">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grpId="0" nodeType="clickEffect">
                                  <p:stCondLst>
                                    <p:cond delay="0"/>
                                  </p:stCondLst>
                                  <p:childTnLst>
                                    <p:set>
                                      <p:cBhvr>
                                        <p:cTn id="32" dur="1" fill="hold">
                                          <p:stCondLst>
                                            <p:cond delay="0"/>
                                          </p:stCondLst>
                                        </p:cTn>
                                        <p:tgtEl>
                                          <p:spTgt spid="447491">
                                            <p:txEl>
                                              <p:pRg st="3" end="3"/>
                                            </p:txEl>
                                          </p:spTgt>
                                        </p:tgtEl>
                                        <p:attrNameLst>
                                          <p:attrName>style.visibility</p:attrName>
                                        </p:attrNameLst>
                                      </p:cBhvr>
                                      <p:to>
                                        <p:strVal val="visible"/>
                                      </p:to>
                                    </p:set>
                                    <p:animEffect transition="in" filter="circle(in)">
                                      <p:cBhvr>
                                        <p:cTn id="33" dur="2000"/>
                                        <p:tgtEl>
                                          <p:spTgt spid="4474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7490" grpId="0" animBg="1"/>
      <p:bldP spid="447491" grpId="0" build="p"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29535CB0-9765-4425-8944-2CEFDDD4C58C}" type="datetime1">
              <a:rPr lang="es-ES"/>
              <a:pPr>
                <a:defRPr/>
              </a:pPr>
              <a:t>18/05/2022</a:t>
            </a:fld>
            <a:endParaRPr lang="en-US"/>
          </a:p>
        </p:txBody>
      </p:sp>
      <p:sp>
        <p:nvSpPr>
          <p:cNvPr id="6" name="5 Marcador de número de diapositiva"/>
          <p:cNvSpPr>
            <a:spLocks noGrp="1"/>
          </p:cNvSpPr>
          <p:nvPr>
            <p:ph type="sldNum" sz="quarter" idx="12"/>
          </p:nvPr>
        </p:nvSpPr>
        <p:spPr/>
        <p:txBody>
          <a:bodyPr/>
          <a:lstStyle/>
          <a:p>
            <a:pPr>
              <a:defRPr/>
            </a:pPr>
            <a:fld id="{F6C9A5D4-C645-4087-AEF5-C8049E934C9F}" type="slidenum">
              <a:rPr lang="en-US"/>
              <a:pPr>
                <a:defRPr/>
              </a:pPr>
              <a:t>57</a:t>
            </a:fld>
            <a:endParaRPr lang="en-US"/>
          </a:p>
        </p:txBody>
      </p:sp>
      <p:sp>
        <p:nvSpPr>
          <p:cNvPr id="450562" name="Rectangle 2" descr="Papel seda azul"/>
          <p:cNvSpPr>
            <a:spLocks noGrp="1" noChangeArrowheads="1"/>
          </p:cNvSpPr>
          <p:nvPr>
            <p:ph type="title"/>
          </p:nvPr>
        </p:nvSpPr>
        <p:spPr>
          <a:xfrm>
            <a:off x="179512" y="11460"/>
            <a:ext cx="8780512" cy="1058863"/>
          </a:xfrm>
          <a:solidFill>
            <a:schemeClr val="accent2">
              <a:lumMod val="20000"/>
              <a:lumOff val="80000"/>
            </a:schemeClr>
          </a:solidFill>
          <a:ln w="76200" cap="flat">
            <a:solidFill>
              <a:srgbClr val="0000FF"/>
            </a:solidFill>
            <a:miter lim="800000"/>
            <a:headEnd/>
            <a:tailEnd/>
          </a:ln>
        </p:spPr>
        <p:txBody>
          <a:bodyPr vert="horz" wrap="square" lIns="91440" tIns="45720" rIns="91440" bIns="45720" numCol="1" anchor="ctr" anchorCtr="0" compatLnSpc="1">
            <a:prstTxWarp prst="textNoShape">
              <a:avLst/>
            </a:prstTxWarp>
          </a:bodyPr>
          <a:lstStyle/>
          <a:p>
            <a:r>
              <a:rPr lang="es-ES_tradnl" sz="2800" b="1" i="1">
                <a:solidFill>
                  <a:schemeClr val="accent2">
                    <a:lumMod val="50000"/>
                  </a:schemeClr>
                </a:solidFill>
                <a:effectLst>
                  <a:outerShdw blurRad="38100" dist="38100" dir="2700000" algn="tl">
                    <a:srgbClr val="000000"/>
                  </a:outerShdw>
                </a:effectLst>
                <a:latin typeface="Arial" charset="0"/>
              </a:rPr>
              <a:t>Servicios de Internet</a:t>
            </a:r>
            <a:br>
              <a:rPr lang="es-ES_tradnl" sz="2800" b="1" i="1">
                <a:solidFill>
                  <a:schemeClr val="accent2">
                    <a:lumMod val="50000"/>
                  </a:schemeClr>
                </a:solidFill>
                <a:effectLst>
                  <a:outerShdw blurRad="38100" dist="38100" dir="2700000" algn="tl">
                    <a:srgbClr val="000000"/>
                  </a:outerShdw>
                </a:effectLst>
                <a:latin typeface="Arial" charset="0"/>
              </a:rPr>
            </a:br>
            <a:r>
              <a:rPr lang="es-ES_tradnl" sz="2800" b="1" i="1">
                <a:solidFill>
                  <a:schemeClr val="accent2">
                    <a:lumMod val="50000"/>
                  </a:schemeClr>
                </a:solidFill>
                <a:effectLst>
                  <a:outerShdw blurRad="38100" dist="38100" dir="2700000" algn="tl">
                    <a:srgbClr val="000000"/>
                  </a:outerShdw>
                </a:effectLst>
                <a:latin typeface="Arial" charset="0"/>
              </a:rPr>
              <a:t>Secure Shell o SSH  </a:t>
            </a:r>
          </a:p>
        </p:txBody>
      </p:sp>
      <p:sp>
        <p:nvSpPr>
          <p:cNvPr id="450563" name="Rectangle 3" descr="Papel bouquet"/>
          <p:cNvSpPr>
            <a:spLocks noGrp="1" noChangeArrowheads="1"/>
          </p:cNvSpPr>
          <p:nvPr>
            <p:ph type="body" idx="1"/>
          </p:nvPr>
        </p:nvSpPr>
        <p:spPr>
          <a:xfrm>
            <a:off x="179512" y="1268761"/>
            <a:ext cx="8964488" cy="5328890"/>
          </a:xfrm>
          <a:solidFill>
            <a:schemeClr val="accent2">
              <a:lumMod val="20000"/>
              <a:lumOff val="80000"/>
            </a:schemeClr>
          </a:solidFill>
          <a:ln w="76200" cap="flat">
            <a:solidFill>
              <a:srgbClr val="000080"/>
            </a:solidFill>
          </a:ln>
        </p:spPr>
        <p:txBody>
          <a:bodyPr/>
          <a:lstStyle/>
          <a:p>
            <a:pPr>
              <a:lnSpc>
                <a:spcPct val="80000"/>
              </a:lnSpc>
              <a:buFontTx/>
              <a:buNone/>
              <a:defRPr/>
            </a:pPr>
            <a:r>
              <a:rPr lang="es-ES_tradnl" sz="3600" i="1" dirty="0">
                <a:solidFill>
                  <a:srgbClr val="000099"/>
                </a:solidFill>
                <a:effectLst>
                  <a:outerShdw blurRad="38100" dist="38100" dir="2700000" algn="tl">
                    <a:srgbClr val="000000"/>
                  </a:outerShdw>
                </a:effectLst>
                <a:latin typeface="Arial" charset="0"/>
              </a:rPr>
              <a:t>Autentifica los dos extremos de la conexión.</a:t>
            </a:r>
          </a:p>
          <a:p>
            <a:pPr lvl="1">
              <a:lnSpc>
                <a:spcPct val="80000"/>
              </a:lnSpc>
              <a:buFontTx/>
              <a:buNone/>
              <a:defRPr/>
            </a:pPr>
            <a:r>
              <a:rPr lang="es-ES_tradnl" sz="2400" i="1" dirty="0">
                <a:solidFill>
                  <a:srgbClr val="000099"/>
                </a:solidFill>
                <a:latin typeface="Arial" charset="0"/>
              </a:rPr>
              <a:t>– </a:t>
            </a:r>
            <a:r>
              <a:rPr lang="es-ES_tradnl" sz="3200" i="1" dirty="0">
                <a:solidFill>
                  <a:schemeClr val="accent6"/>
                </a:solidFill>
                <a:latin typeface="Arial" charset="0"/>
              </a:rPr>
              <a:t>El servidor se autentica ante el cliente con un certificado</a:t>
            </a:r>
          </a:p>
          <a:p>
            <a:pPr lvl="1">
              <a:lnSpc>
                <a:spcPct val="80000"/>
              </a:lnSpc>
              <a:buFontTx/>
              <a:buNone/>
              <a:defRPr/>
            </a:pPr>
            <a:r>
              <a:rPr lang="es-ES_tradnl" sz="3200" i="1" dirty="0">
                <a:solidFill>
                  <a:schemeClr val="accent6"/>
                </a:solidFill>
                <a:latin typeface="Arial" charset="0"/>
              </a:rPr>
              <a:t>– El cliente se autentica ante el servidor</a:t>
            </a:r>
          </a:p>
          <a:p>
            <a:pPr lvl="2">
              <a:lnSpc>
                <a:spcPct val="80000"/>
              </a:lnSpc>
              <a:buFontTx/>
              <a:buNone/>
              <a:defRPr/>
            </a:pPr>
            <a:r>
              <a:rPr lang="es-ES_tradnl" sz="2000" i="1" dirty="0">
                <a:solidFill>
                  <a:schemeClr val="accent6"/>
                </a:solidFill>
                <a:latin typeface="Arial" charset="0"/>
              </a:rPr>
              <a:t> </a:t>
            </a:r>
            <a:r>
              <a:rPr lang="es-ES_tradnl" sz="3200" i="1" u="sng" dirty="0">
                <a:solidFill>
                  <a:schemeClr val="accent6"/>
                </a:solidFill>
                <a:latin typeface="Arial" charset="0"/>
              </a:rPr>
              <a:t>Usuario y </a:t>
            </a:r>
            <a:r>
              <a:rPr lang="es-ES_tradnl" sz="3200" i="1" u="sng" dirty="0" err="1">
                <a:solidFill>
                  <a:schemeClr val="accent6"/>
                </a:solidFill>
                <a:latin typeface="Arial" charset="0"/>
              </a:rPr>
              <a:t>Password</a:t>
            </a:r>
            <a:endParaRPr lang="es-ES_tradnl" sz="3200" i="1" u="sng" dirty="0">
              <a:solidFill>
                <a:schemeClr val="accent6"/>
              </a:solidFill>
              <a:latin typeface="Arial" charset="0"/>
            </a:endParaRPr>
          </a:p>
          <a:p>
            <a:pPr lvl="2">
              <a:lnSpc>
                <a:spcPct val="80000"/>
              </a:lnSpc>
              <a:buFontTx/>
              <a:buNone/>
              <a:defRPr/>
            </a:pPr>
            <a:r>
              <a:rPr lang="es-ES_tradnl" sz="3200" i="1" u="sng" dirty="0">
                <a:solidFill>
                  <a:schemeClr val="accent6"/>
                </a:solidFill>
                <a:latin typeface="Arial" charset="0"/>
              </a:rPr>
              <a:t>Certificados</a:t>
            </a:r>
          </a:p>
          <a:p>
            <a:pPr lvl="1">
              <a:lnSpc>
                <a:spcPct val="80000"/>
              </a:lnSpc>
              <a:buFontTx/>
              <a:buNone/>
              <a:defRPr/>
            </a:pPr>
            <a:r>
              <a:rPr lang="es-ES_tradnl" sz="3200" i="1" dirty="0">
                <a:solidFill>
                  <a:srgbClr val="000099"/>
                </a:solidFill>
                <a:effectLst>
                  <a:outerShdw blurRad="38100" dist="38100" dir="2700000" algn="tl">
                    <a:srgbClr val="000000"/>
                  </a:outerShdw>
                </a:effectLst>
                <a:latin typeface="Arial" charset="0"/>
              </a:rPr>
              <a:t>Encripta los datos intercambiados.</a:t>
            </a:r>
          </a:p>
          <a:p>
            <a:pPr>
              <a:lnSpc>
                <a:spcPct val="80000"/>
              </a:lnSpc>
              <a:buFontTx/>
              <a:buNone/>
              <a:defRPr/>
            </a:pPr>
            <a:r>
              <a:rPr lang="es-ES_tradnl" i="1" dirty="0">
                <a:solidFill>
                  <a:srgbClr val="000099"/>
                </a:solidFill>
                <a:effectLst>
                  <a:outerShdw blurRad="38100" dist="38100" dir="2700000" algn="tl">
                    <a:srgbClr val="000000"/>
                  </a:outerShdw>
                </a:effectLst>
                <a:latin typeface="Arial" charset="0"/>
              </a:rPr>
              <a:t>   </a:t>
            </a:r>
            <a:r>
              <a:rPr lang="es-ES_tradnl" b="1" i="1" dirty="0">
                <a:solidFill>
                  <a:srgbClr val="000099"/>
                </a:solidFill>
                <a:latin typeface="Arial" charset="0"/>
              </a:rPr>
              <a:t>No se transmiten usuarios ni </a:t>
            </a:r>
            <a:r>
              <a:rPr lang="es-ES_tradnl" b="1" i="1" dirty="0" err="1">
                <a:solidFill>
                  <a:srgbClr val="000099"/>
                </a:solidFill>
                <a:latin typeface="Arial" charset="0"/>
              </a:rPr>
              <a:t>Passwords</a:t>
            </a:r>
            <a:r>
              <a:rPr lang="es-ES_tradnl" b="1" i="1" dirty="0">
                <a:solidFill>
                  <a:srgbClr val="000099"/>
                </a:solidFill>
                <a:latin typeface="Arial" charset="0"/>
              </a:rPr>
              <a:t> en claro. La información transmitida viaja también encriptada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50562"/>
                                        </p:tgtEl>
                                        <p:attrNameLst>
                                          <p:attrName>style.visibility</p:attrName>
                                        </p:attrNameLst>
                                      </p:cBhvr>
                                      <p:to>
                                        <p:strVal val="visible"/>
                                      </p:to>
                                    </p:set>
                                    <p:anim calcmode="lin" valueType="num">
                                      <p:cBhvr additive="base">
                                        <p:cTn id="7" dur="500" fill="hold"/>
                                        <p:tgtEl>
                                          <p:spTgt spid="450562"/>
                                        </p:tgtEl>
                                        <p:attrNameLst>
                                          <p:attrName>ppt_x</p:attrName>
                                        </p:attrNameLst>
                                      </p:cBhvr>
                                      <p:tavLst>
                                        <p:tav tm="0">
                                          <p:val>
                                            <p:strVal val="#ppt_x"/>
                                          </p:val>
                                        </p:tav>
                                        <p:tav tm="100000">
                                          <p:val>
                                            <p:strVal val="#ppt_x"/>
                                          </p:val>
                                        </p:tav>
                                      </p:tavLst>
                                    </p:anim>
                                    <p:anim calcmode="lin" valueType="num">
                                      <p:cBhvr additive="base">
                                        <p:cTn id="8" dur="500" fill="hold"/>
                                        <p:tgtEl>
                                          <p:spTgt spid="45056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grpId="0" nodeType="clickEffect">
                                  <p:stCondLst>
                                    <p:cond delay="0"/>
                                  </p:stCondLst>
                                  <p:childTnLst>
                                    <p:set>
                                      <p:cBhvr>
                                        <p:cTn id="12" dur="1" fill="hold">
                                          <p:stCondLst>
                                            <p:cond delay="0"/>
                                          </p:stCondLst>
                                        </p:cTn>
                                        <p:tgtEl>
                                          <p:spTgt spid="450563">
                                            <p:bg/>
                                          </p:spTgt>
                                        </p:tgtEl>
                                        <p:attrNameLst>
                                          <p:attrName>style.visibility</p:attrName>
                                        </p:attrNameLst>
                                      </p:cBhvr>
                                      <p:to>
                                        <p:strVal val="visible"/>
                                      </p:to>
                                    </p:set>
                                    <p:animEffect transition="in" filter="wheel(1)">
                                      <p:cBhvr>
                                        <p:cTn id="13" dur="2000"/>
                                        <p:tgtEl>
                                          <p:spTgt spid="450563">
                                            <p:bg/>
                                          </p:spTgt>
                                        </p:tgtEl>
                                      </p:cBhvr>
                                    </p:animEffect>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grpId="0" nodeType="clickEffect">
                                  <p:stCondLst>
                                    <p:cond delay="0"/>
                                  </p:stCondLst>
                                  <p:childTnLst>
                                    <p:set>
                                      <p:cBhvr>
                                        <p:cTn id="17" dur="1" fill="hold">
                                          <p:stCondLst>
                                            <p:cond delay="0"/>
                                          </p:stCondLst>
                                        </p:cTn>
                                        <p:tgtEl>
                                          <p:spTgt spid="450563">
                                            <p:txEl>
                                              <p:pRg st="0" end="0"/>
                                            </p:txEl>
                                          </p:spTgt>
                                        </p:tgtEl>
                                        <p:attrNameLst>
                                          <p:attrName>style.visibility</p:attrName>
                                        </p:attrNameLst>
                                      </p:cBhvr>
                                      <p:to>
                                        <p:strVal val="visible"/>
                                      </p:to>
                                    </p:set>
                                    <p:animEffect transition="in" filter="wheel(1)">
                                      <p:cBhvr>
                                        <p:cTn id="18" dur="2000"/>
                                        <p:tgtEl>
                                          <p:spTgt spid="450563">
                                            <p:txEl>
                                              <p:pRg st="0" end="0"/>
                                            </p:txEl>
                                          </p:spTgt>
                                        </p:tgtEl>
                                      </p:cBhvr>
                                    </p:animEffect>
                                  </p:childTnLst>
                                </p:cTn>
                              </p:par>
                              <p:par>
                                <p:cTn id="19" presetID="21" presetClass="entr" presetSubtype="1" fill="hold" grpId="0" nodeType="withEffect">
                                  <p:stCondLst>
                                    <p:cond delay="0"/>
                                  </p:stCondLst>
                                  <p:childTnLst>
                                    <p:set>
                                      <p:cBhvr>
                                        <p:cTn id="20" dur="1" fill="hold">
                                          <p:stCondLst>
                                            <p:cond delay="0"/>
                                          </p:stCondLst>
                                        </p:cTn>
                                        <p:tgtEl>
                                          <p:spTgt spid="450563">
                                            <p:txEl>
                                              <p:pRg st="1" end="1"/>
                                            </p:txEl>
                                          </p:spTgt>
                                        </p:tgtEl>
                                        <p:attrNameLst>
                                          <p:attrName>style.visibility</p:attrName>
                                        </p:attrNameLst>
                                      </p:cBhvr>
                                      <p:to>
                                        <p:strVal val="visible"/>
                                      </p:to>
                                    </p:set>
                                    <p:animEffect transition="in" filter="wheel(1)">
                                      <p:cBhvr>
                                        <p:cTn id="21" dur="2000"/>
                                        <p:tgtEl>
                                          <p:spTgt spid="450563">
                                            <p:txEl>
                                              <p:pRg st="1" end="1"/>
                                            </p:txEl>
                                          </p:spTgt>
                                        </p:tgtEl>
                                      </p:cBhvr>
                                    </p:animEffect>
                                  </p:childTnLst>
                                </p:cTn>
                              </p:par>
                              <p:par>
                                <p:cTn id="22" presetID="21" presetClass="entr" presetSubtype="1" fill="hold" grpId="0" nodeType="withEffect">
                                  <p:stCondLst>
                                    <p:cond delay="0"/>
                                  </p:stCondLst>
                                  <p:childTnLst>
                                    <p:set>
                                      <p:cBhvr>
                                        <p:cTn id="23" dur="1" fill="hold">
                                          <p:stCondLst>
                                            <p:cond delay="0"/>
                                          </p:stCondLst>
                                        </p:cTn>
                                        <p:tgtEl>
                                          <p:spTgt spid="450563">
                                            <p:txEl>
                                              <p:pRg st="2" end="2"/>
                                            </p:txEl>
                                          </p:spTgt>
                                        </p:tgtEl>
                                        <p:attrNameLst>
                                          <p:attrName>style.visibility</p:attrName>
                                        </p:attrNameLst>
                                      </p:cBhvr>
                                      <p:to>
                                        <p:strVal val="visible"/>
                                      </p:to>
                                    </p:set>
                                    <p:animEffect transition="in" filter="wheel(1)">
                                      <p:cBhvr>
                                        <p:cTn id="24" dur="2000"/>
                                        <p:tgtEl>
                                          <p:spTgt spid="450563">
                                            <p:txEl>
                                              <p:pRg st="2" end="2"/>
                                            </p:txEl>
                                          </p:spTgt>
                                        </p:tgtEl>
                                      </p:cBhvr>
                                    </p:animEffect>
                                  </p:childTnLst>
                                </p:cTn>
                              </p:par>
                              <p:par>
                                <p:cTn id="25" presetID="21" presetClass="entr" presetSubtype="1" fill="hold" grpId="0" nodeType="withEffect">
                                  <p:stCondLst>
                                    <p:cond delay="0"/>
                                  </p:stCondLst>
                                  <p:childTnLst>
                                    <p:set>
                                      <p:cBhvr>
                                        <p:cTn id="26" dur="1" fill="hold">
                                          <p:stCondLst>
                                            <p:cond delay="0"/>
                                          </p:stCondLst>
                                        </p:cTn>
                                        <p:tgtEl>
                                          <p:spTgt spid="450563">
                                            <p:txEl>
                                              <p:pRg st="3" end="3"/>
                                            </p:txEl>
                                          </p:spTgt>
                                        </p:tgtEl>
                                        <p:attrNameLst>
                                          <p:attrName>style.visibility</p:attrName>
                                        </p:attrNameLst>
                                      </p:cBhvr>
                                      <p:to>
                                        <p:strVal val="visible"/>
                                      </p:to>
                                    </p:set>
                                    <p:animEffect transition="in" filter="wheel(1)">
                                      <p:cBhvr>
                                        <p:cTn id="27" dur="2000"/>
                                        <p:tgtEl>
                                          <p:spTgt spid="450563">
                                            <p:txEl>
                                              <p:pRg st="3" end="3"/>
                                            </p:txEl>
                                          </p:spTgt>
                                        </p:tgtEl>
                                      </p:cBhvr>
                                    </p:animEffect>
                                  </p:childTnLst>
                                </p:cTn>
                              </p:par>
                              <p:par>
                                <p:cTn id="28" presetID="21" presetClass="entr" presetSubtype="1" fill="hold" grpId="0" nodeType="withEffect">
                                  <p:stCondLst>
                                    <p:cond delay="0"/>
                                  </p:stCondLst>
                                  <p:childTnLst>
                                    <p:set>
                                      <p:cBhvr>
                                        <p:cTn id="29" dur="1" fill="hold">
                                          <p:stCondLst>
                                            <p:cond delay="0"/>
                                          </p:stCondLst>
                                        </p:cTn>
                                        <p:tgtEl>
                                          <p:spTgt spid="450563">
                                            <p:txEl>
                                              <p:pRg st="4" end="4"/>
                                            </p:txEl>
                                          </p:spTgt>
                                        </p:tgtEl>
                                        <p:attrNameLst>
                                          <p:attrName>style.visibility</p:attrName>
                                        </p:attrNameLst>
                                      </p:cBhvr>
                                      <p:to>
                                        <p:strVal val="visible"/>
                                      </p:to>
                                    </p:set>
                                    <p:animEffect transition="in" filter="wheel(1)">
                                      <p:cBhvr>
                                        <p:cTn id="30" dur="2000"/>
                                        <p:tgtEl>
                                          <p:spTgt spid="45056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1" presetClass="entr" presetSubtype="1" fill="hold" grpId="0" nodeType="clickEffect">
                                  <p:stCondLst>
                                    <p:cond delay="0"/>
                                  </p:stCondLst>
                                  <p:childTnLst>
                                    <p:set>
                                      <p:cBhvr>
                                        <p:cTn id="34" dur="1" fill="hold">
                                          <p:stCondLst>
                                            <p:cond delay="0"/>
                                          </p:stCondLst>
                                        </p:cTn>
                                        <p:tgtEl>
                                          <p:spTgt spid="450563">
                                            <p:txEl>
                                              <p:pRg st="5" end="5"/>
                                            </p:txEl>
                                          </p:spTgt>
                                        </p:tgtEl>
                                        <p:attrNameLst>
                                          <p:attrName>style.visibility</p:attrName>
                                        </p:attrNameLst>
                                      </p:cBhvr>
                                      <p:to>
                                        <p:strVal val="visible"/>
                                      </p:to>
                                    </p:set>
                                    <p:animEffect transition="in" filter="wheel(1)">
                                      <p:cBhvr>
                                        <p:cTn id="35" dur="2000"/>
                                        <p:tgtEl>
                                          <p:spTgt spid="450563">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1" presetClass="entr" presetSubtype="1" fill="hold" grpId="0" nodeType="clickEffect">
                                  <p:stCondLst>
                                    <p:cond delay="0"/>
                                  </p:stCondLst>
                                  <p:childTnLst>
                                    <p:set>
                                      <p:cBhvr>
                                        <p:cTn id="39" dur="1" fill="hold">
                                          <p:stCondLst>
                                            <p:cond delay="0"/>
                                          </p:stCondLst>
                                        </p:cTn>
                                        <p:tgtEl>
                                          <p:spTgt spid="450563">
                                            <p:txEl>
                                              <p:pRg st="6" end="6"/>
                                            </p:txEl>
                                          </p:spTgt>
                                        </p:tgtEl>
                                        <p:attrNameLst>
                                          <p:attrName>style.visibility</p:attrName>
                                        </p:attrNameLst>
                                      </p:cBhvr>
                                      <p:to>
                                        <p:strVal val="visible"/>
                                      </p:to>
                                    </p:set>
                                    <p:animEffect transition="in" filter="wheel(1)">
                                      <p:cBhvr>
                                        <p:cTn id="40" dur="2000"/>
                                        <p:tgtEl>
                                          <p:spTgt spid="45056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62" grpId="0" animBg="1"/>
      <p:bldP spid="450563" grpId="0" uiExpand="1" build="p"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14A33B20-7FB8-4306-B17E-B28184087C46}" type="datetime1">
              <a:rPr lang="es-ES"/>
              <a:pPr>
                <a:defRPr/>
              </a:pPr>
              <a:t>18/05/2022</a:t>
            </a:fld>
            <a:endParaRPr lang="en-US"/>
          </a:p>
        </p:txBody>
      </p:sp>
      <p:sp>
        <p:nvSpPr>
          <p:cNvPr id="6" name="5 Marcador de número de diapositiva"/>
          <p:cNvSpPr>
            <a:spLocks noGrp="1"/>
          </p:cNvSpPr>
          <p:nvPr>
            <p:ph type="sldNum" sz="quarter" idx="12"/>
          </p:nvPr>
        </p:nvSpPr>
        <p:spPr/>
        <p:txBody>
          <a:bodyPr/>
          <a:lstStyle/>
          <a:p>
            <a:pPr>
              <a:defRPr/>
            </a:pPr>
            <a:fld id="{58D83164-8A95-49A9-AAD7-15B8A7FDBFBD}" type="slidenum">
              <a:rPr lang="en-US"/>
              <a:pPr>
                <a:defRPr/>
              </a:pPr>
              <a:t>58</a:t>
            </a:fld>
            <a:endParaRPr lang="en-US"/>
          </a:p>
        </p:txBody>
      </p:sp>
      <p:sp>
        <p:nvSpPr>
          <p:cNvPr id="413698" name="Rectangle 2" descr="Papel seda azul"/>
          <p:cNvSpPr>
            <a:spLocks noGrp="1" noChangeArrowheads="1"/>
          </p:cNvSpPr>
          <p:nvPr>
            <p:ph type="title"/>
          </p:nvPr>
        </p:nvSpPr>
        <p:spPr>
          <a:xfrm>
            <a:off x="395536" y="332656"/>
            <a:ext cx="8519864" cy="1143000"/>
          </a:xfrm>
          <a:solidFill>
            <a:schemeClr val="accent2">
              <a:lumMod val="20000"/>
              <a:lumOff val="80000"/>
            </a:schemeClr>
          </a:solidFill>
          <a:ln w="76200" cap="flat">
            <a:solidFill>
              <a:srgbClr val="0000FF"/>
            </a:solidFill>
            <a:miter lim="800000"/>
            <a:headEnd/>
            <a:tailEnd/>
          </a:ln>
        </p:spPr>
        <p:txBody>
          <a:bodyPr vert="horz" wrap="square" lIns="91440" tIns="45720" rIns="91440" bIns="45720" numCol="1" anchor="ctr" anchorCtr="0" compatLnSpc="1">
            <a:prstTxWarp prst="textNoShape">
              <a:avLst/>
            </a:prstTxWarp>
          </a:bodyPr>
          <a:lstStyle/>
          <a:p>
            <a:r>
              <a:rPr lang="es-ES_tradnl" sz="3600" b="1" i="1" dirty="0">
                <a:solidFill>
                  <a:schemeClr val="accent2">
                    <a:lumMod val="50000"/>
                  </a:schemeClr>
                </a:solidFill>
                <a:effectLst>
                  <a:outerShdw blurRad="38100" dist="38100" dir="2700000" algn="tl">
                    <a:srgbClr val="000000"/>
                  </a:outerShdw>
                </a:effectLst>
                <a:latin typeface="Arial" charset="0"/>
              </a:rPr>
              <a:t>Servicios de Internet</a:t>
            </a:r>
            <a:br>
              <a:rPr lang="es-ES_tradnl" sz="3600" b="1" i="1" dirty="0">
                <a:solidFill>
                  <a:schemeClr val="accent2">
                    <a:lumMod val="50000"/>
                  </a:schemeClr>
                </a:solidFill>
                <a:effectLst>
                  <a:outerShdw blurRad="38100" dist="38100" dir="2700000" algn="tl">
                    <a:srgbClr val="000000"/>
                  </a:outerShdw>
                </a:effectLst>
                <a:latin typeface="Arial" charset="0"/>
              </a:rPr>
            </a:br>
            <a:r>
              <a:rPr lang="es-ES_tradnl" sz="3600" b="1" i="1" dirty="0">
                <a:solidFill>
                  <a:schemeClr val="accent2">
                    <a:lumMod val="50000"/>
                  </a:schemeClr>
                </a:solidFill>
                <a:effectLst>
                  <a:outerShdw blurRad="38100" dist="38100" dir="2700000" algn="tl">
                    <a:srgbClr val="000000"/>
                  </a:outerShdw>
                </a:effectLst>
                <a:latin typeface="Arial" charset="0"/>
              </a:rPr>
              <a:t>Chat</a:t>
            </a:r>
          </a:p>
        </p:txBody>
      </p:sp>
      <p:sp>
        <p:nvSpPr>
          <p:cNvPr id="46085" name="Rectangle 3"/>
          <p:cNvSpPr>
            <a:spLocks noGrp="1" noChangeArrowheads="1"/>
          </p:cNvSpPr>
          <p:nvPr>
            <p:ph type="body" idx="1"/>
          </p:nvPr>
        </p:nvSpPr>
        <p:spPr>
          <a:xfrm>
            <a:off x="323850" y="1752600"/>
            <a:ext cx="8591550" cy="4495800"/>
          </a:xfrm>
          <a:solidFill>
            <a:schemeClr val="accent2">
              <a:lumMod val="20000"/>
              <a:lumOff val="80000"/>
            </a:schemeClr>
          </a:solidFill>
          <a:ln w="76200" cap="flat">
            <a:solidFill>
              <a:schemeClr val="accent2"/>
            </a:solidFill>
          </a:ln>
        </p:spPr>
        <p:txBody>
          <a:bodyPr/>
          <a:lstStyle/>
          <a:p>
            <a:pPr algn="just"/>
            <a:r>
              <a:rPr lang="es-ES_tradnl" sz="2800" i="1" dirty="0">
                <a:solidFill>
                  <a:schemeClr val="accent6">
                    <a:lumMod val="50000"/>
                  </a:schemeClr>
                </a:solidFill>
                <a:latin typeface="Verdana" pitchFamily="34" charset="0"/>
              </a:rPr>
              <a:t>Protocolo Mundial que se utiliza para comunicar intercambiando mensajes de texto en Internet (Ciberespacio).</a:t>
            </a:r>
          </a:p>
          <a:p>
            <a:pPr algn="just"/>
            <a:r>
              <a:rPr lang="es-ES_tradnl" sz="2800" i="1" dirty="0">
                <a:solidFill>
                  <a:schemeClr val="accent6">
                    <a:lumMod val="50000"/>
                  </a:schemeClr>
                </a:solidFill>
                <a:latin typeface="Verdana" pitchFamily="34" charset="0"/>
              </a:rPr>
              <a:t>Por medio del Chat se realiza una comunicación en tiempo real para Intercambiar Mensajes que pueden Ser :</a:t>
            </a:r>
          </a:p>
          <a:p>
            <a:pPr lvl="2" algn="just"/>
            <a:r>
              <a:rPr lang="es-ES_tradnl" sz="2000" b="1" i="1" dirty="0">
                <a:solidFill>
                  <a:schemeClr val="accent6">
                    <a:lumMod val="50000"/>
                  </a:schemeClr>
                </a:solidFill>
                <a:latin typeface="Verdana" pitchFamily="34" charset="0"/>
              </a:rPr>
              <a:t>Temáticos</a:t>
            </a:r>
          </a:p>
          <a:p>
            <a:pPr lvl="2" algn="just"/>
            <a:r>
              <a:rPr lang="es-ES_tradnl" sz="2000" b="1" i="1" dirty="0">
                <a:solidFill>
                  <a:schemeClr val="accent6">
                    <a:lumMod val="50000"/>
                  </a:schemeClr>
                </a:solidFill>
                <a:latin typeface="Verdana" pitchFamily="34" charset="0"/>
              </a:rPr>
              <a:t>Segmentos de Población</a:t>
            </a:r>
          </a:p>
          <a:p>
            <a:pPr lvl="2" algn="just"/>
            <a:r>
              <a:rPr lang="es-ES_tradnl" sz="2000" b="1" i="1" dirty="0">
                <a:solidFill>
                  <a:schemeClr val="accent6">
                    <a:lumMod val="50000"/>
                  </a:schemeClr>
                </a:solidFill>
                <a:latin typeface="Verdana" pitchFamily="34" charset="0"/>
              </a:rPr>
              <a:t>Libre acceso</a:t>
            </a:r>
          </a:p>
          <a:p>
            <a:pPr lvl="2" algn="just"/>
            <a:r>
              <a:rPr lang="es-ES_tradnl" sz="2000" b="1" i="1" dirty="0">
                <a:solidFill>
                  <a:schemeClr val="accent6">
                    <a:lumMod val="50000"/>
                  </a:schemeClr>
                </a:solidFill>
                <a:latin typeface="Verdana" pitchFamily="34" charset="0"/>
              </a:rPr>
              <a:t>Restringidos</a:t>
            </a:r>
            <a:r>
              <a:rPr lang="es-ES_tradnl" b="1" dirty="0">
                <a:solidFill>
                  <a:schemeClr val="accent6">
                    <a:lumMod val="50000"/>
                  </a:schemeClr>
                </a:solidFill>
                <a:latin typeface="Verdana" pitchFamily="34"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13698"/>
                                        </p:tgtEl>
                                        <p:attrNameLst>
                                          <p:attrName>style.visibility</p:attrName>
                                        </p:attrNameLst>
                                      </p:cBhvr>
                                      <p:to>
                                        <p:strVal val="visible"/>
                                      </p:to>
                                    </p:set>
                                    <p:anim calcmode="lin" valueType="num">
                                      <p:cBhvr>
                                        <p:cTn id="7" dur="1000" fill="hold"/>
                                        <p:tgtEl>
                                          <p:spTgt spid="413698"/>
                                        </p:tgtEl>
                                        <p:attrNameLst>
                                          <p:attrName>ppt_w</p:attrName>
                                        </p:attrNameLst>
                                      </p:cBhvr>
                                      <p:tavLst>
                                        <p:tav tm="0">
                                          <p:val>
                                            <p:fltVal val="0"/>
                                          </p:val>
                                        </p:tav>
                                        <p:tav tm="100000">
                                          <p:val>
                                            <p:strVal val="#ppt_w"/>
                                          </p:val>
                                        </p:tav>
                                      </p:tavLst>
                                    </p:anim>
                                    <p:anim calcmode="lin" valueType="num">
                                      <p:cBhvr>
                                        <p:cTn id="8" dur="1000" fill="hold"/>
                                        <p:tgtEl>
                                          <p:spTgt spid="413698"/>
                                        </p:tgtEl>
                                        <p:attrNameLst>
                                          <p:attrName>ppt_h</p:attrName>
                                        </p:attrNameLst>
                                      </p:cBhvr>
                                      <p:tavLst>
                                        <p:tav tm="0">
                                          <p:val>
                                            <p:fltVal val="0"/>
                                          </p:val>
                                        </p:tav>
                                        <p:tav tm="100000">
                                          <p:val>
                                            <p:strVal val="#ppt_h"/>
                                          </p:val>
                                        </p:tav>
                                      </p:tavLst>
                                    </p:anim>
                                    <p:anim calcmode="lin" valueType="num">
                                      <p:cBhvr>
                                        <p:cTn id="9" dur="1000" fill="hold"/>
                                        <p:tgtEl>
                                          <p:spTgt spid="413698"/>
                                        </p:tgtEl>
                                        <p:attrNameLst>
                                          <p:attrName>style.rotation</p:attrName>
                                        </p:attrNameLst>
                                      </p:cBhvr>
                                      <p:tavLst>
                                        <p:tav tm="0">
                                          <p:val>
                                            <p:fltVal val="90"/>
                                          </p:val>
                                        </p:tav>
                                        <p:tav tm="100000">
                                          <p:val>
                                            <p:fltVal val="0"/>
                                          </p:val>
                                        </p:tav>
                                      </p:tavLst>
                                    </p:anim>
                                    <p:animEffect transition="in" filter="fade">
                                      <p:cBhvr>
                                        <p:cTn id="10" dur="1000"/>
                                        <p:tgtEl>
                                          <p:spTgt spid="413698"/>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46085">
                                            <p:bg/>
                                          </p:spTgt>
                                        </p:tgtEl>
                                        <p:attrNameLst>
                                          <p:attrName>style.visibility</p:attrName>
                                        </p:attrNameLst>
                                      </p:cBhvr>
                                      <p:to>
                                        <p:strVal val="visible"/>
                                      </p:to>
                                    </p:set>
                                    <p:anim calcmode="lin" valueType="num">
                                      <p:cBhvr>
                                        <p:cTn id="15" dur="1000" fill="hold"/>
                                        <p:tgtEl>
                                          <p:spTgt spid="46085">
                                            <p:bg/>
                                          </p:spTgt>
                                        </p:tgtEl>
                                        <p:attrNameLst>
                                          <p:attrName>ppt_w</p:attrName>
                                        </p:attrNameLst>
                                      </p:cBhvr>
                                      <p:tavLst>
                                        <p:tav tm="0">
                                          <p:val>
                                            <p:fltVal val="0"/>
                                          </p:val>
                                        </p:tav>
                                        <p:tav tm="100000">
                                          <p:val>
                                            <p:strVal val="#ppt_w"/>
                                          </p:val>
                                        </p:tav>
                                      </p:tavLst>
                                    </p:anim>
                                    <p:anim calcmode="lin" valueType="num">
                                      <p:cBhvr>
                                        <p:cTn id="16" dur="1000" fill="hold"/>
                                        <p:tgtEl>
                                          <p:spTgt spid="46085">
                                            <p:bg/>
                                          </p:spTgt>
                                        </p:tgtEl>
                                        <p:attrNameLst>
                                          <p:attrName>ppt_h</p:attrName>
                                        </p:attrNameLst>
                                      </p:cBhvr>
                                      <p:tavLst>
                                        <p:tav tm="0">
                                          <p:val>
                                            <p:fltVal val="0"/>
                                          </p:val>
                                        </p:tav>
                                        <p:tav tm="100000">
                                          <p:val>
                                            <p:strVal val="#ppt_h"/>
                                          </p:val>
                                        </p:tav>
                                      </p:tavLst>
                                    </p:anim>
                                    <p:anim calcmode="lin" valueType="num">
                                      <p:cBhvr>
                                        <p:cTn id="17" dur="1000" fill="hold"/>
                                        <p:tgtEl>
                                          <p:spTgt spid="46085">
                                            <p:bg/>
                                          </p:spTgt>
                                        </p:tgtEl>
                                        <p:attrNameLst>
                                          <p:attrName>style.rotation</p:attrName>
                                        </p:attrNameLst>
                                      </p:cBhvr>
                                      <p:tavLst>
                                        <p:tav tm="0">
                                          <p:val>
                                            <p:fltVal val="90"/>
                                          </p:val>
                                        </p:tav>
                                        <p:tav tm="100000">
                                          <p:val>
                                            <p:fltVal val="0"/>
                                          </p:val>
                                        </p:tav>
                                      </p:tavLst>
                                    </p:anim>
                                    <p:animEffect transition="in" filter="fade">
                                      <p:cBhvr>
                                        <p:cTn id="18" dur="1000"/>
                                        <p:tgtEl>
                                          <p:spTgt spid="46085">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46085">
                                            <p:txEl>
                                              <p:pRg st="0" end="0"/>
                                            </p:txEl>
                                          </p:spTgt>
                                        </p:tgtEl>
                                        <p:attrNameLst>
                                          <p:attrName>style.visibility</p:attrName>
                                        </p:attrNameLst>
                                      </p:cBhvr>
                                      <p:to>
                                        <p:strVal val="visible"/>
                                      </p:to>
                                    </p:set>
                                    <p:anim calcmode="lin" valueType="num">
                                      <p:cBhvr>
                                        <p:cTn id="23" dur="1000" fill="hold"/>
                                        <p:tgtEl>
                                          <p:spTgt spid="46085">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46085">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46085">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46085">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46085">
                                            <p:txEl>
                                              <p:pRg st="1" end="1"/>
                                            </p:txEl>
                                          </p:spTgt>
                                        </p:tgtEl>
                                        <p:attrNameLst>
                                          <p:attrName>style.visibility</p:attrName>
                                        </p:attrNameLst>
                                      </p:cBhvr>
                                      <p:to>
                                        <p:strVal val="visible"/>
                                      </p:to>
                                    </p:set>
                                    <p:anim calcmode="lin" valueType="num">
                                      <p:cBhvr>
                                        <p:cTn id="31" dur="1000" fill="hold"/>
                                        <p:tgtEl>
                                          <p:spTgt spid="46085">
                                            <p:txEl>
                                              <p:pRg st="1" end="1"/>
                                            </p:txEl>
                                          </p:spTgt>
                                        </p:tgtEl>
                                        <p:attrNameLst>
                                          <p:attrName>ppt_w</p:attrName>
                                        </p:attrNameLst>
                                      </p:cBhvr>
                                      <p:tavLst>
                                        <p:tav tm="0">
                                          <p:val>
                                            <p:fltVal val="0"/>
                                          </p:val>
                                        </p:tav>
                                        <p:tav tm="100000">
                                          <p:val>
                                            <p:strVal val="#ppt_w"/>
                                          </p:val>
                                        </p:tav>
                                      </p:tavLst>
                                    </p:anim>
                                    <p:anim calcmode="lin" valueType="num">
                                      <p:cBhvr>
                                        <p:cTn id="32" dur="1000" fill="hold"/>
                                        <p:tgtEl>
                                          <p:spTgt spid="46085">
                                            <p:txEl>
                                              <p:pRg st="1" end="1"/>
                                            </p:txEl>
                                          </p:spTgt>
                                        </p:tgtEl>
                                        <p:attrNameLst>
                                          <p:attrName>ppt_h</p:attrName>
                                        </p:attrNameLst>
                                      </p:cBhvr>
                                      <p:tavLst>
                                        <p:tav tm="0">
                                          <p:val>
                                            <p:fltVal val="0"/>
                                          </p:val>
                                        </p:tav>
                                        <p:tav tm="100000">
                                          <p:val>
                                            <p:strVal val="#ppt_h"/>
                                          </p:val>
                                        </p:tav>
                                      </p:tavLst>
                                    </p:anim>
                                    <p:anim calcmode="lin" valueType="num">
                                      <p:cBhvr>
                                        <p:cTn id="33" dur="1000" fill="hold"/>
                                        <p:tgtEl>
                                          <p:spTgt spid="46085">
                                            <p:txEl>
                                              <p:pRg st="1" end="1"/>
                                            </p:txEl>
                                          </p:spTgt>
                                        </p:tgtEl>
                                        <p:attrNameLst>
                                          <p:attrName>style.rotation</p:attrName>
                                        </p:attrNameLst>
                                      </p:cBhvr>
                                      <p:tavLst>
                                        <p:tav tm="0">
                                          <p:val>
                                            <p:fltVal val="90"/>
                                          </p:val>
                                        </p:tav>
                                        <p:tav tm="100000">
                                          <p:val>
                                            <p:fltVal val="0"/>
                                          </p:val>
                                        </p:tav>
                                      </p:tavLst>
                                    </p:anim>
                                    <p:animEffect transition="in" filter="fade">
                                      <p:cBhvr>
                                        <p:cTn id="34" dur="1000"/>
                                        <p:tgtEl>
                                          <p:spTgt spid="46085">
                                            <p:txEl>
                                              <p:pRg st="1" end="1"/>
                                            </p:txEl>
                                          </p:spTgt>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46085">
                                            <p:txEl>
                                              <p:pRg st="2" end="2"/>
                                            </p:txEl>
                                          </p:spTgt>
                                        </p:tgtEl>
                                        <p:attrNameLst>
                                          <p:attrName>style.visibility</p:attrName>
                                        </p:attrNameLst>
                                      </p:cBhvr>
                                      <p:to>
                                        <p:strVal val="visible"/>
                                      </p:to>
                                    </p:set>
                                    <p:anim calcmode="lin" valueType="num">
                                      <p:cBhvr>
                                        <p:cTn id="37" dur="1000" fill="hold"/>
                                        <p:tgtEl>
                                          <p:spTgt spid="46085">
                                            <p:txEl>
                                              <p:pRg st="2" end="2"/>
                                            </p:txEl>
                                          </p:spTgt>
                                        </p:tgtEl>
                                        <p:attrNameLst>
                                          <p:attrName>ppt_w</p:attrName>
                                        </p:attrNameLst>
                                      </p:cBhvr>
                                      <p:tavLst>
                                        <p:tav tm="0">
                                          <p:val>
                                            <p:fltVal val="0"/>
                                          </p:val>
                                        </p:tav>
                                        <p:tav tm="100000">
                                          <p:val>
                                            <p:strVal val="#ppt_w"/>
                                          </p:val>
                                        </p:tav>
                                      </p:tavLst>
                                    </p:anim>
                                    <p:anim calcmode="lin" valueType="num">
                                      <p:cBhvr>
                                        <p:cTn id="38" dur="1000" fill="hold"/>
                                        <p:tgtEl>
                                          <p:spTgt spid="46085">
                                            <p:txEl>
                                              <p:pRg st="2" end="2"/>
                                            </p:txEl>
                                          </p:spTgt>
                                        </p:tgtEl>
                                        <p:attrNameLst>
                                          <p:attrName>ppt_h</p:attrName>
                                        </p:attrNameLst>
                                      </p:cBhvr>
                                      <p:tavLst>
                                        <p:tav tm="0">
                                          <p:val>
                                            <p:fltVal val="0"/>
                                          </p:val>
                                        </p:tav>
                                        <p:tav tm="100000">
                                          <p:val>
                                            <p:strVal val="#ppt_h"/>
                                          </p:val>
                                        </p:tav>
                                      </p:tavLst>
                                    </p:anim>
                                    <p:anim calcmode="lin" valueType="num">
                                      <p:cBhvr>
                                        <p:cTn id="39" dur="1000" fill="hold"/>
                                        <p:tgtEl>
                                          <p:spTgt spid="46085">
                                            <p:txEl>
                                              <p:pRg st="2" end="2"/>
                                            </p:txEl>
                                          </p:spTgt>
                                        </p:tgtEl>
                                        <p:attrNameLst>
                                          <p:attrName>style.rotation</p:attrName>
                                        </p:attrNameLst>
                                      </p:cBhvr>
                                      <p:tavLst>
                                        <p:tav tm="0">
                                          <p:val>
                                            <p:fltVal val="90"/>
                                          </p:val>
                                        </p:tav>
                                        <p:tav tm="100000">
                                          <p:val>
                                            <p:fltVal val="0"/>
                                          </p:val>
                                        </p:tav>
                                      </p:tavLst>
                                    </p:anim>
                                    <p:animEffect transition="in" filter="fade">
                                      <p:cBhvr>
                                        <p:cTn id="40" dur="1000"/>
                                        <p:tgtEl>
                                          <p:spTgt spid="46085">
                                            <p:txEl>
                                              <p:pRg st="2" end="2"/>
                                            </p:txEl>
                                          </p:spTgt>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46085">
                                            <p:txEl>
                                              <p:pRg st="3" end="3"/>
                                            </p:txEl>
                                          </p:spTgt>
                                        </p:tgtEl>
                                        <p:attrNameLst>
                                          <p:attrName>style.visibility</p:attrName>
                                        </p:attrNameLst>
                                      </p:cBhvr>
                                      <p:to>
                                        <p:strVal val="visible"/>
                                      </p:to>
                                    </p:set>
                                    <p:anim calcmode="lin" valueType="num">
                                      <p:cBhvr>
                                        <p:cTn id="43" dur="1000" fill="hold"/>
                                        <p:tgtEl>
                                          <p:spTgt spid="46085">
                                            <p:txEl>
                                              <p:pRg st="3" end="3"/>
                                            </p:txEl>
                                          </p:spTgt>
                                        </p:tgtEl>
                                        <p:attrNameLst>
                                          <p:attrName>ppt_w</p:attrName>
                                        </p:attrNameLst>
                                      </p:cBhvr>
                                      <p:tavLst>
                                        <p:tav tm="0">
                                          <p:val>
                                            <p:fltVal val="0"/>
                                          </p:val>
                                        </p:tav>
                                        <p:tav tm="100000">
                                          <p:val>
                                            <p:strVal val="#ppt_w"/>
                                          </p:val>
                                        </p:tav>
                                      </p:tavLst>
                                    </p:anim>
                                    <p:anim calcmode="lin" valueType="num">
                                      <p:cBhvr>
                                        <p:cTn id="44" dur="1000" fill="hold"/>
                                        <p:tgtEl>
                                          <p:spTgt spid="46085">
                                            <p:txEl>
                                              <p:pRg st="3" end="3"/>
                                            </p:txEl>
                                          </p:spTgt>
                                        </p:tgtEl>
                                        <p:attrNameLst>
                                          <p:attrName>ppt_h</p:attrName>
                                        </p:attrNameLst>
                                      </p:cBhvr>
                                      <p:tavLst>
                                        <p:tav tm="0">
                                          <p:val>
                                            <p:fltVal val="0"/>
                                          </p:val>
                                        </p:tav>
                                        <p:tav tm="100000">
                                          <p:val>
                                            <p:strVal val="#ppt_h"/>
                                          </p:val>
                                        </p:tav>
                                      </p:tavLst>
                                    </p:anim>
                                    <p:anim calcmode="lin" valueType="num">
                                      <p:cBhvr>
                                        <p:cTn id="45" dur="1000" fill="hold"/>
                                        <p:tgtEl>
                                          <p:spTgt spid="46085">
                                            <p:txEl>
                                              <p:pRg st="3" end="3"/>
                                            </p:txEl>
                                          </p:spTgt>
                                        </p:tgtEl>
                                        <p:attrNameLst>
                                          <p:attrName>style.rotation</p:attrName>
                                        </p:attrNameLst>
                                      </p:cBhvr>
                                      <p:tavLst>
                                        <p:tav tm="0">
                                          <p:val>
                                            <p:fltVal val="90"/>
                                          </p:val>
                                        </p:tav>
                                        <p:tav tm="100000">
                                          <p:val>
                                            <p:fltVal val="0"/>
                                          </p:val>
                                        </p:tav>
                                      </p:tavLst>
                                    </p:anim>
                                    <p:animEffect transition="in" filter="fade">
                                      <p:cBhvr>
                                        <p:cTn id="46" dur="1000"/>
                                        <p:tgtEl>
                                          <p:spTgt spid="46085">
                                            <p:txEl>
                                              <p:pRg st="3" end="3"/>
                                            </p:txEl>
                                          </p:spTgt>
                                        </p:tgtEl>
                                      </p:cBhvr>
                                    </p:animEffect>
                                  </p:childTnLst>
                                </p:cTn>
                              </p:par>
                              <p:par>
                                <p:cTn id="47" presetID="31" presetClass="entr" presetSubtype="0" fill="hold" grpId="0" nodeType="withEffect">
                                  <p:stCondLst>
                                    <p:cond delay="0"/>
                                  </p:stCondLst>
                                  <p:childTnLst>
                                    <p:set>
                                      <p:cBhvr>
                                        <p:cTn id="48" dur="1" fill="hold">
                                          <p:stCondLst>
                                            <p:cond delay="0"/>
                                          </p:stCondLst>
                                        </p:cTn>
                                        <p:tgtEl>
                                          <p:spTgt spid="46085">
                                            <p:txEl>
                                              <p:pRg st="4" end="4"/>
                                            </p:txEl>
                                          </p:spTgt>
                                        </p:tgtEl>
                                        <p:attrNameLst>
                                          <p:attrName>style.visibility</p:attrName>
                                        </p:attrNameLst>
                                      </p:cBhvr>
                                      <p:to>
                                        <p:strVal val="visible"/>
                                      </p:to>
                                    </p:set>
                                    <p:anim calcmode="lin" valueType="num">
                                      <p:cBhvr>
                                        <p:cTn id="49" dur="1000" fill="hold"/>
                                        <p:tgtEl>
                                          <p:spTgt spid="46085">
                                            <p:txEl>
                                              <p:pRg st="4" end="4"/>
                                            </p:txEl>
                                          </p:spTgt>
                                        </p:tgtEl>
                                        <p:attrNameLst>
                                          <p:attrName>ppt_w</p:attrName>
                                        </p:attrNameLst>
                                      </p:cBhvr>
                                      <p:tavLst>
                                        <p:tav tm="0">
                                          <p:val>
                                            <p:fltVal val="0"/>
                                          </p:val>
                                        </p:tav>
                                        <p:tav tm="100000">
                                          <p:val>
                                            <p:strVal val="#ppt_w"/>
                                          </p:val>
                                        </p:tav>
                                      </p:tavLst>
                                    </p:anim>
                                    <p:anim calcmode="lin" valueType="num">
                                      <p:cBhvr>
                                        <p:cTn id="50" dur="1000" fill="hold"/>
                                        <p:tgtEl>
                                          <p:spTgt spid="46085">
                                            <p:txEl>
                                              <p:pRg st="4" end="4"/>
                                            </p:txEl>
                                          </p:spTgt>
                                        </p:tgtEl>
                                        <p:attrNameLst>
                                          <p:attrName>ppt_h</p:attrName>
                                        </p:attrNameLst>
                                      </p:cBhvr>
                                      <p:tavLst>
                                        <p:tav tm="0">
                                          <p:val>
                                            <p:fltVal val="0"/>
                                          </p:val>
                                        </p:tav>
                                        <p:tav tm="100000">
                                          <p:val>
                                            <p:strVal val="#ppt_h"/>
                                          </p:val>
                                        </p:tav>
                                      </p:tavLst>
                                    </p:anim>
                                    <p:anim calcmode="lin" valueType="num">
                                      <p:cBhvr>
                                        <p:cTn id="51" dur="1000" fill="hold"/>
                                        <p:tgtEl>
                                          <p:spTgt spid="46085">
                                            <p:txEl>
                                              <p:pRg st="4" end="4"/>
                                            </p:txEl>
                                          </p:spTgt>
                                        </p:tgtEl>
                                        <p:attrNameLst>
                                          <p:attrName>style.rotation</p:attrName>
                                        </p:attrNameLst>
                                      </p:cBhvr>
                                      <p:tavLst>
                                        <p:tav tm="0">
                                          <p:val>
                                            <p:fltVal val="90"/>
                                          </p:val>
                                        </p:tav>
                                        <p:tav tm="100000">
                                          <p:val>
                                            <p:fltVal val="0"/>
                                          </p:val>
                                        </p:tav>
                                      </p:tavLst>
                                    </p:anim>
                                    <p:animEffect transition="in" filter="fade">
                                      <p:cBhvr>
                                        <p:cTn id="52" dur="1000"/>
                                        <p:tgtEl>
                                          <p:spTgt spid="46085">
                                            <p:txEl>
                                              <p:pRg st="4" end="4"/>
                                            </p:txEl>
                                          </p:spTgt>
                                        </p:tgtEl>
                                      </p:cBhvr>
                                    </p:animEffect>
                                  </p:childTnLst>
                                </p:cTn>
                              </p:par>
                              <p:par>
                                <p:cTn id="53" presetID="31" presetClass="entr" presetSubtype="0" fill="hold" grpId="0" nodeType="withEffect">
                                  <p:stCondLst>
                                    <p:cond delay="0"/>
                                  </p:stCondLst>
                                  <p:childTnLst>
                                    <p:set>
                                      <p:cBhvr>
                                        <p:cTn id="54" dur="1" fill="hold">
                                          <p:stCondLst>
                                            <p:cond delay="0"/>
                                          </p:stCondLst>
                                        </p:cTn>
                                        <p:tgtEl>
                                          <p:spTgt spid="46085">
                                            <p:txEl>
                                              <p:pRg st="5" end="5"/>
                                            </p:txEl>
                                          </p:spTgt>
                                        </p:tgtEl>
                                        <p:attrNameLst>
                                          <p:attrName>style.visibility</p:attrName>
                                        </p:attrNameLst>
                                      </p:cBhvr>
                                      <p:to>
                                        <p:strVal val="visible"/>
                                      </p:to>
                                    </p:set>
                                    <p:anim calcmode="lin" valueType="num">
                                      <p:cBhvr>
                                        <p:cTn id="55" dur="1000" fill="hold"/>
                                        <p:tgtEl>
                                          <p:spTgt spid="46085">
                                            <p:txEl>
                                              <p:pRg st="5" end="5"/>
                                            </p:txEl>
                                          </p:spTgt>
                                        </p:tgtEl>
                                        <p:attrNameLst>
                                          <p:attrName>ppt_w</p:attrName>
                                        </p:attrNameLst>
                                      </p:cBhvr>
                                      <p:tavLst>
                                        <p:tav tm="0">
                                          <p:val>
                                            <p:fltVal val="0"/>
                                          </p:val>
                                        </p:tav>
                                        <p:tav tm="100000">
                                          <p:val>
                                            <p:strVal val="#ppt_w"/>
                                          </p:val>
                                        </p:tav>
                                      </p:tavLst>
                                    </p:anim>
                                    <p:anim calcmode="lin" valueType="num">
                                      <p:cBhvr>
                                        <p:cTn id="56" dur="1000" fill="hold"/>
                                        <p:tgtEl>
                                          <p:spTgt spid="46085">
                                            <p:txEl>
                                              <p:pRg st="5" end="5"/>
                                            </p:txEl>
                                          </p:spTgt>
                                        </p:tgtEl>
                                        <p:attrNameLst>
                                          <p:attrName>ppt_h</p:attrName>
                                        </p:attrNameLst>
                                      </p:cBhvr>
                                      <p:tavLst>
                                        <p:tav tm="0">
                                          <p:val>
                                            <p:fltVal val="0"/>
                                          </p:val>
                                        </p:tav>
                                        <p:tav tm="100000">
                                          <p:val>
                                            <p:strVal val="#ppt_h"/>
                                          </p:val>
                                        </p:tav>
                                      </p:tavLst>
                                    </p:anim>
                                    <p:anim calcmode="lin" valueType="num">
                                      <p:cBhvr>
                                        <p:cTn id="57" dur="1000" fill="hold"/>
                                        <p:tgtEl>
                                          <p:spTgt spid="46085">
                                            <p:txEl>
                                              <p:pRg st="5" end="5"/>
                                            </p:txEl>
                                          </p:spTgt>
                                        </p:tgtEl>
                                        <p:attrNameLst>
                                          <p:attrName>style.rotation</p:attrName>
                                        </p:attrNameLst>
                                      </p:cBhvr>
                                      <p:tavLst>
                                        <p:tav tm="0">
                                          <p:val>
                                            <p:fltVal val="90"/>
                                          </p:val>
                                        </p:tav>
                                        <p:tav tm="100000">
                                          <p:val>
                                            <p:fltVal val="0"/>
                                          </p:val>
                                        </p:tav>
                                      </p:tavLst>
                                    </p:anim>
                                    <p:animEffect transition="in" filter="fade">
                                      <p:cBhvr>
                                        <p:cTn id="58" dur="1000"/>
                                        <p:tgtEl>
                                          <p:spTgt spid="4608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698" grpId="0" animBg="1"/>
      <p:bldP spid="46085" grpId="0" build="p"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s-MX"/>
              <a:t>Gracias</a:t>
            </a:r>
            <a:endParaRPr lang="es-AR"/>
          </a:p>
        </p:txBody>
      </p:sp>
      <p:graphicFrame>
        <p:nvGraphicFramePr>
          <p:cNvPr id="53251" name="Object 3"/>
          <p:cNvGraphicFramePr>
            <a:graphicFrameLocks noChangeAspect="1"/>
          </p:cNvGraphicFramePr>
          <p:nvPr/>
        </p:nvGraphicFramePr>
        <p:xfrm>
          <a:off x="0" y="0"/>
          <a:ext cx="9144000" cy="6858000"/>
        </p:xfrm>
        <a:graphic>
          <a:graphicData uri="http://schemas.openxmlformats.org/presentationml/2006/ole">
            <mc:AlternateContent xmlns:mc="http://schemas.openxmlformats.org/markup-compatibility/2006">
              <mc:Choice xmlns:v="urn:schemas-microsoft-com:vml" Requires="v">
                <p:oleObj spid="_x0000_s1027" name="Diapositiva" r:id="rId3" imgW="4572000" imgH="3429000" progId="PowerPoint.Slide.8">
                  <p:embed/>
                </p:oleObj>
              </mc:Choice>
              <mc:Fallback>
                <p:oleObj name="Diapositiva" r:id="rId3" imgW="4572000" imgH="3429000" progId="PowerPoint.Slide.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21C72706-78EC-4005-AFAB-4ADDCA7BC47E}" type="datetime1">
              <a:rPr lang="es-ES"/>
              <a:pPr>
                <a:defRPr/>
              </a:pPr>
              <a:t>18/05/2022</a:t>
            </a:fld>
            <a:endParaRPr lang="en-US"/>
          </a:p>
        </p:txBody>
      </p:sp>
      <p:sp>
        <p:nvSpPr>
          <p:cNvPr id="6" name="5 Marcador de número de diapositiva"/>
          <p:cNvSpPr>
            <a:spLocks noGrp="1"/>
          </p:cNvSpPr>
          <p:nvPr>
            <p:ph type="sldNum" sz="quarter" idx="12"/>
          </p:nvPr>
        </p:nvSpPr>
        <p:spPr/>
        <p:txBody>
          <a:bodyPr/>
          <a:lstStyle/>
          <a:p>
            <a:pPr>
              <a:defRPr/>
            </a:pPr>
            <a:fld id="{DD9D5F55-CE4B-400D-84CB-C2D8005BE42F}" type="slidenum">
              <a:rPr lang="en-US"/>
              <a:pPr>
                <a:defRPr/>
              </a:pPr>
              <a:t>6</a:t>
            </a:fld>
            <a:endParaRPr lang="en-US"/>
          </a:p>
        </p:txBody>
      </p:sp>
      <p:sp>
        <p:nvSpPr>
          <p:cNvPr id="356354" name="Rectangle 2" descr="Papel seda azul"/>
          <p:cNvSpPr>
            <a:spLocks noGrp="1" noChangeArrowheads="1"/>
          </p:cNvSpPr>
          <p:nvPr>
            <p:ph type="title"/>
          </p:nvPr>
        </p:nvSpPr>
        <p:spPr>
          <a:xfrm>
            <a:off x="179512" y="228600"/>
            <a:ext cx="8784976" cy="1219200"/>
          </a:xfrm>
          <a:solidFill>
            <a:schemeClr val="accent2">
              <a:lumMod val="40000"/>
              <a:lumOff val="60000"/>
            </a:schemeClr>
          </a:solidFill>
          <a:ln w="76200" cap="flat">
            <a:solidFill>
              <a:schemeClr val="accent2">
                <a:lumMod val="50000"/>
              </a:schemeClr>
            </a:solidFill>
            <a:miter lim="800000"/>
            <a:headEnd/>
            <a:tailEnd/>
          </a:ln>
        </p:spPr>
        <p:txBody>
          <a:bodyPr vert="horz" wrap="square" lIns="91440" tIns="45720" rIns="91440" bIns="45720" numCol="1" anchor="ctr" anchorCtr="0" compatLnSpc="1">
            <a:prstTxWarp prst="textNoShape">
              <a:avLst/>
            </a:prstTxWarp>
          </a:bodyPr>
          <a:lstStyle/>
          <a:p>
            <a:r>
              <a:rPr lang="es-ES_tradnl" sz="3600" b="1" i="1" dirty="0">
                <a:solidFill>
                  <a:schemeClr val="accent2">
                    <a:lumMod val="75000"/>
                  </a:schemeClr>
                </a:solidFill>
                <a:effectLst>
                  <a:outerShdw blurRad="38100" dist="38100" dir="2700000" algn="tl">
                    <a:srgbClr val="000000"/>
                  </a:outerShdw>
                </a:effectLst>
                <a:latin typeface="Arial" charset="0"/>
              </a:rPr>
              <a:t>  Centro de Comunicaciones y Redes</a:t>
            </a:r>
            <a:br>
              <a:rPr lang="es-ES_tradnl" sz="3600" b="1" i="1" dirty="0">
                <a:solidFill>
                  <a:schemeClr val="accent2">
                    <a:lumMod val="75000"/>
                  </a:schemeClr>
                </a:solidFill>
                <a:effectLst>
                  <a:outerShdw blurRad="38100" dist="38100" dir="2700000" algn="tl">
                    <a:srgbClr val="000000"/>
                  </a:outerShdw>
                </a:effectLst>
                <a:latin typeface="Arial" charset="0"/>
              </a:rPr>
            </a:br>
            <a:r>
              <a:rPr lang="es-ES_tradnl" sz="3600" b="1" i="1" dirty="0">
                <a:solidFill>
                  <a:schemeClr val="accent2">
                    <a:lumMod val="75000"/>
                  </a:schemeClr>
                </a:solidFill>
                <a:effectLst>
                  <a:outerShdw blurRad="38100" dist="38100" dir="2700000" algn="tl">
                    <a:srgbClr val="000000"/>
                  </a:outerShdw>
                </a:effectLst>
                <a:latin typeface="Arial" charset="0"/>
              </a:rPr>
              <a:t>Tendencias de Red</a:t>
            </a:r>
          </a:p>
        </p:txBody>
      </p:sp>
      <p:sp>
        <p:nvSpPr>
          <p:cNvPr id="356355" name="Rectangle 3" descr="Papel bouquet"/>
          <p:cNvSpPr>
            <a:spLocks noGrp="1" noChangeArrowheads="1"/>
          </p:cNvSpPr>
          <p:nvPr>
            <p:ph type="body" idx="1"/>
          </p:nvPr>
        </p:nvSpPr>
        <p:spPr>
          <a:xfrm>
            <a:off x="395536" y="1772816"/>
            <a:ext cx="8352928" cy="4475584"/>
          </a:xfrm>
          <a:solidFill>
            <a:schemeClr val="accent2">
              <a:lumMod val="40000"/>
              <a:lumOff val="60000"/>
            </a:schemeClr>
          </a:solidFill>
          <a:ln w="76200" cap="flat">
            <a:solidFill>
              <a:schemeClr val="accent2">
                <a:lumMod val="50000"/>
              </a:schemeClr>
            </a:solidFill>
          </a:ln>
        </p:spPr>
        <p:txBody>
          <a:bodyPr/>
          <a:lstStyle/>
          <a:p>
            <a:pPr marL="236555" indent="-236555" algn="just" defTabSz="814365">
              <a:lnSpc>
                <a:spcPct val="95000"/>
              </a:lnSpc>
              <a:spcBef>
                <a:spcPts val="1100"/>
              </a:spcBef>
              <a:buClr>
                <a:srgbClr val="708CA1"/>
              </a:buClr>
              <a:buFont typeface="Wingdings"/>
              <a:buChar char="§"/>
            </a:pPr>
            <a:r>
              <a:rPr lang="es-ES" sz="3600" b="1" i="1" dirty="0">
                <a:solidFill>
                  <a:schemeClr val="accent2">
                    <a:lumMod val="50000"/>
                  </a:schemeClr>
                </a:solidFill>
                <a:effectLst>
                  <a:outerShdw blurRad="38100" dist="38100" dir="2700000" algn="tl">
                    <a:srgbClr val="000000">
                      <a:alpha val="43137"/>
                    </a:srgbClr>
                  </a:outerShdw>
                </a:effectLst>
                <a:latin typeface="Arial"/>
                <a:ea typeface="ＭＳ Ｐゴシック"/>
                <a:cs typeface="ＭＳ Ｐゴシック"/>
              </a:rPr>
              <a:t>Conexiones de comunicaciones de datos redundantes.</a:t>
            </a:r>
          </a:p>
          <a:p>
            <a:pPr marL="236555" indent="-236555" algn="just" defTabSz="814365">
              <a:lnSpc>
                <a:spcPct val="95000"/>
              </a:lnSpc>
              <a:spcBef>
                <a:spcPts val="1100"/>
              </a:spcBef>
              <a:buClr>
                <a:srgbClr val="708CA1"/>
              </a:buClr>
              <a:buFont typeface="Wingdings"/>
              <a:buChar char="§"/>
            </a:pPr>
            <a:r>
              <a:rPr lang="es-ES" sz="3600" b="1" i="1" dirty="0">
                <a:solidFill>
                  <a:schemeClr val="accent2">
                    <a:lumMod val="50000"/>
                  </a:schemeClr>
                </a:solidFill>
                <a:effectLst>
                  <a:outerShdw blurRad="38100" dist="38100" dir="2700000" algn="tl">
                    <a:srgbClr val="000000">
                      <a:alpha val="43137"/>
                    </a:srgbClr>
                  </a:outerShdw>
                </a:effectLst>
                <a:latin typeface="Arial"/>
                <a:ea typeface="ＭＳ Ｐゴシック"/>
                <a:cs typeface="ＭＳ Ｐゴシック"/>
              </a:rPr>
              <a:t>Servidores virtuales de alta velocidad granjas de servidores o clústeres de servidores.</a:t>
            </a:r>
          </a:p>
          <a:p>
            <a:pPr marL="236555" indent="-236555" algn="just" defTabSz="814365">
              <a:lnSpc>
                <a:spcPct val="95000"/>
              </a:lnSpc>
              <a:spcBef>
                <a:spcPts val="1100"/>
              </a:spcBef>
              <a:buClr>
                <a:srgbClr val="708CA1"/>
              </a:buClr>
              <a:buFont typeface="Wingdings"/>
              <a:buChar char="§"/>
            </a:pPr>
            <a:r>
              <a:rPr lang="es-ES" sz="3600" b="1" i="1" dirty="0">
                <a:solidFill>
                  <a:schemeClr val="accent2">
                    <a:lumMod val="50000"/>
                  </a:schemeClr>
                </a:solidFill>
                <a:effectLst>
                  <a:outerShdw blurRad="38100" dist="38100" dir="2700000" algn="tl">
                    <a:srgbClr val="000000">
                      <a:alpha val="43137"/>
                    </a:srgbClr>
                  </a:outerShdw>
                </a:effectLst>
                <a:latin typeface="Arial"/>
                <a:ea typeface="ＭＳ Ｐゴシック"/>
                <a:cs typeface="ＭＳ Ｐゴシック"/>
              </a:rPr>
              <a:t>Sistemas de almacenamiento </a:t>
            </a:r>
            <a:r>
              <a:rPr lang="es-ES" sz="3600" b="1" i="1">
                <a:solidFill>
                  <a:schemeClr val="accent2">
                    <a:lumMod val="50000"/>
                  </a:schemeClr>
                </a:solidFill>
                <a:effectLst>
                  <a:outerShdw blurRad="38100" dist="38100" dir="2700000" algn="tl">
                    <a:srgbClr val="000000">
                      <a:alpha val="43137"/>
                    </a:srgbClr>
                  </a:outerShdw>
                </a:effectLst>
                <a:latin typeface="Arial"/>
                <a:ea typeface="ＭＳ Ｐゴシック"/>
                <a:cs typeface="ＭＳ Ｐゴシック"/>
              </a:rPr>
              <a:t>redundante – SAN.</a:t>
            </a:r>
            <a:endParaRPr lang="es-ES" sz="3600" b="1" i="1" dirty="0">
              <a:solidFill>
                <a:schemeClr val="accent2">
                  <a:lumMod val="50000"/>
                </a:schemeClr>
              </a:solidFill>
              <a:effectLst>
                <a:outerShdw blurRad="38100" dist="38100" dir="2700000" algn="tl">
                  <a:srgbClr val="000000">
                    <a:alpha val="43137"/>
                  </a:srgbClr>
                </a:outerShdw>
              </a:effectLst>
              <a:latin typeface="Arial"/>
              <a:ea typeface="ＭＳ Ｐゴシック"/>
              <a:cs typeface="ＭＳ Ｐゴシック"/>
            </a:endParaRPr>
          </a:p>
        </p:txBody>
      </p:sp>
    </p:spTree>
    <p:extLst>
      <p:ext uri="{BB962C8B-B14F-4D97-AF65-F5344CB8AC3E}">
        <p14:creationId xmlns:p14="http://schemas.microsoft.com/office/powerpoint/2010/main" val="2409684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63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ntr" presetSubtype="1" fill="hold" grpId="0" nodeType="clickEffect">
                                  <p:stCondLst>
                                    <p:cond delay="0"/>
                                  </p:stCondLst>
                                  <p:childTnLst>
                                    <p:set>
                                      <p:cBhvr>
                                        <p:cTn id="10" dur="1" fill="hold">
                                          <p:stCondLst>
                                            <p:cond delay="0"/>
                                          </p:stCondLst>
                                        </p:cTn>
                                        <p:tgtEl>
                                          <p:spTgt spid="356355">
                                            <p:bg/>
                                          </p:spTgt>
                                        </p:tgtEl>
                                        <p:attrNameLst>
                                          <p:attrName>style.visibility</p:attrName>
                                        </p:attrNameLst>
                                      </p:cBhvr>
                                      <p:to>
                                        <p:strVal val="visible"/>
                                      </p:to>
                                    </p:set>
                                    <p:animEffect transition="in" filter="wheel(1)">
                                      <p:cBhvr>
                                        <p:cTn id="11" dur="2000"/>
                                        <p:tgtEl>
                                          <p:spTgt spid="356355">
                                            <p:bg/>
                                          </p:spTgt>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356355">
                                            <p:txEl>
                                              <p:pRg st="0" end="0"/>
                                            </p:txEl>
                                          </p:spTgt>
                                        </p:tgtEl>
                                        <p:attrNameLst>
                                          <p:attrName>style.visibility</p:attrName>
                                        </p:attrNameLst>
                                      </p:cBhvr>
                                      <p:to>
                                        <p:strVal val="visible"/>
                                      </p:to>
                                    </p:set>
                                    <p:animEffect transition="in" filter="wheel(1)">
                                      <p:cBhvr>
                                        <p:cTn id="16" dur="2000"/>
                                        <p:tgtEl>
                                          <p:spTgt spid="356355">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grpId="0" nodeType="clickEffect">
                                  <p:stCondLst>
                                    <p:cond delay="0"/>
                                  </p:stCondLst>
                                  <p:childTnLst>
                                    <p:set>
                                      <p:cBhvr>
                                        <p:cTn id="20" dur="1" fill="hold">
                                          <p:stCondLst>
                                            <p:cond delay="0"/>
                                          </p:stCondLst>
                                        </p:cTn>
                                        <p:tgtEl>
                                          <p:spTgt spid="356355">
                                            <p:txEl>
                                              <p:pRg st="1" end="1"/>
                                            </p:txEl>
                                          </p:spTgt>
                                        </p:tgtEl>
                                        <p:attrNameLst>
                                          <p:attrName>style.visibility</p:attrName>
                                        </p:attrNameLst>
                                      </p:cBhvr>
                                      <p:to>
                                        <p:strVal val="visible"/>
                                      </p:to>
                                    </p:set>
                                    <p:animEffect transition="in" filter="wheel(1)">
                                      <p:cBhvr>
                                        <p:cTn id="21" dur="2000"/>
                                        <p:tgtEl>
                                          <p:spTgt spid="356355">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grpId="0" nodeType="clickEffect">
                                  <p:stCondLst>
                                    <p:cond delay="0"/>
                                  </p:stCondLst>
                                  <p:childTnLst>
                                    <p:set>
                                      <p:cBhvr>
                                        <p:cTn id="25" dur="1" fill="hold">
                                          <p:stCondLst>
                                            <p:cond delay="0"/>
                                          </p:stCondLst>
                                        </p:cTn>
                                        <p:tgtEl>
                                          <p:spTgt spid="356355">
                                            <p:txEl>
                                              <p:pRg st="2" end="2"/>
                                            </p:txEl>
                                          </p:spTgt>
                                        </p:tgtEl>
                                        <p:attrNameLst>
                                          <p:attrName>style.visibility</p:attrName>
                                        </p:attrNameLst>
                                      </p:cBhvr>
                                      <p:to>
                                        <p:strVal val="visible"/>
                                      </p:to>
                                    </p:set>
                                    <p:animEffect transition="in" filter="wheel(1)">
                                      <p:cBhvr>
                                        <p:cTn id="26" dur="2000"/>
                                        <p:tgtEl>
                                          <p:spTgt spid="3563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354" grpId="0" animBg="1"/>
      <p:bldP spid="356355" grpId="0" uiExpand="1"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21C72706-78EC-4005-AFAB-4ADDCA7BC47E}" type="datetime1">
              <a:rPr lang="es-ES"/>
              <a:pPr>
                <a:defRPr/>
              </a:pPr>
              <a:t>18/05/2022</a:t>
            </a:fld>
            <a:endParaRPr lang="en-US"/>
          </a:p>
        </p:txBody>
      </p:sp>
      <p:sp>
        <p:nvSpPr>
          <p:cNvPr id="6" name="5 Marcador de número de diapositiva"/>
          <p:cNvSpPr>
            <a:spLocks noGrp="1"/>
          </p:cNvSpPr>
          <p:nvPr>
            <p:ph type="sldNum" sz="quarter" idx="12"/>
          </p:nvPr>
        </p:nvSpPr>
        <p:spPr/>
        <p:txBody>
          <a:bodyPr/>
          <a:lstStyle/>
          <a:p>
            <a:pPr>
              <a:defRPr/>
            </a:pPr>
            <a:fld id="{DD9D5F55-CE4B-400D-84CB-C2D8005BE42F}" type="slidenum">
              <a:rPr lang="en-US"/>
              <a:pPr>
                <a:defRPr/>
              </a:pPr>
              <a:t>7</a:t>
            </a:fld>
            <a:endParaRPr lang="en-US"/>
          </a:p>
        </p:txBody>
      </p:sp>
      <p:sp>
        <p:nvSpPr>
          <p:cNvPr id="356354" name="Rectangle 2" descr="Papel seda azul"/>
          <p:cNvSpPr>
            <a:spLocks noGrp="1" noChangeArrowheads="1"/>
          </p:cNvSpPr>
          <p:nvPr>
            <p:ph type="title"/>
          </p:nvPr>
        </p:nvSpPr>
        <p:spPr>
          <a:xfrm>
            <a:off x="179512" y="228600"/>
            <a:ext cx="8784976" cy="1219200"/>
          </a:xfrm>
          <a:solidFill>
            <a:schemeClr val="accent2">
              <a:lumMod val="40000"/>
              <a:lumOff val="60000"/>
            </a:schemeClr>
          </a:solidFill>
          <a:ln w="76200" cap="flat">
            <a:solidFill>
              <a:schemeClr val="accent2">
                <a:lumMod val="50000"/>
              </a:schemeClr>
            </a:solidFill>
            <a:miter lim="800000"/>
            <a:headEnd/>
            <a:tailEnd/>
          </a:ln>
        </p:spPr>
        <p:txBody>
          <a:bodyPr vert="horz" wrap="square" lIns="91440" tIns="45720" rIns="91440" bIns="45720" numCol="1" anchor="ctr" anchorCtr="0" compatLnSpc="1">
            <a:prstTxWarp prst="textNoShape">
              <a:avLst/>
            </a:prstTxWarp>
          </a:bodyPr>
          <a:lstStyle/>
          <a:p>
            <a:r>
              <a:rPr lang="es-ES_tradnl" sz="3600" b="1" i="1" dirty="0">
                <a:solidFill>
                  <a:schemeClr val="accent2">
                    <a:lumMod val="75000"/>
                  </a:schemeClr>
                </a:solidFill>
                <a:effectLst>
                  <a:outerShdw blurRad="38100" dist="38100" dir="2700000" algn="tl">
                    <a:srgbClr val="000000"/>
                  </a:outerShdw>
                </a:effectLst>
                <a:latin typeface="Arial" charset="0"/>
              </a:rPr>
              <a:t>  Centro de Comunicaciones y Redes</a:t>
            </a:r>
            <a:br>
              <a:rPr lang="es-ES_tradnl" sz="3600" b="1" i="1" dirty="0">
                <a:solidFill>
                  <a:schemeClr val="accent2">
                    <a:lumMod val="75000"/>
                  </a:schemeClr>
                </a:solidFill>
                <a:effectLst>
                  <a:outerShdw blurRad="38100" dist="38100" dir="2700000" algn="tl">
                    <a:srgbClr val="000000"/>
                  </a:outerShdw>
                </a:effectLst>
                <a:latin typeface="Arial" charset="0"/>
              </a:rPr>
            </a:br>
            <a:r>
              <a:rPr lang="es-ES_tradnl" sz="3600" b="1" i="1" dirty="0">
                <a:solidFill>
                  <a:schemeClr val="accent2">
                    <a:lumMod val="75000"/>
                  </a:schemeClr>
                </a:solidFill>
                <a:effectLst>
                  <a:outerShdw blurRad="38100" dist="38100" dir="2700000" algn="tl">
                    <a:srgbClr val="000000"/>
                  </a:outerShdw>
                </a:effectLst>
                <a:latin typeface="Arial" charset="0"/>
              </a:rPr>
              <a:t>Tendencias de Red</a:t>
            </a:r>
          </a:p>
        </p:txBody>
      </p:sp>
      <p:sp>
        <p:nvSpPr>
          <p:cNvPr id="356355" name="Rectangle 3" descr="Papel bouquet"/>
          <p:cNvSpPr>
            <a:spLocks noGrp="1" noChangeArrowheads="1"/>
          </p:cNvSpPr>
          <p:nvPr>
            <p:ph type="body" idx="1"/>
          </p:nvPr>
        </p:nvSpPr>
        <p:spPr>
          <a:xfrm>
            <a:off x="179512" y="1772816"/>
            <a:ext cx="8568952" cy="4475584"/>
          </a:xfrm>
          <a:solidFill>
            <a:schemeClr val="accent2">
              <a:lumMod val="40000"/>
              <a:lumOff val="60000"/>
            </a:schemeClr>
          </a:solidFill>
          <a:ln w="76200" cap="flat">
            <a:solidFill>
              <a:schemeClr val="accent2">
                <a:lumMod val="50000"/>
              </a:schemeClr>
            </a:solidFill>
            <a:miter lim="800000"/>
            <a:headEnd/>
            <a:tailEnd/>
          </a:ln>
        </p:spPr>
        <p:txBody>
          <a:bodyPr vert="horz" wrap="square" lIns="91440" tIns="45720" rIns="91440" bIns="45720" numCol="1" anchor="t" anchorCtr="0" compatLnSpc="1">
            <a:prstTxWarp prst="textNoShape">
              <a:avLst/>
            </a:prstTxWarp>
          </a:bodyPr>
          <a:lstStyle/>
          <a:p>
            <a:pPr marL="236555" indent="-236555" algn="just" defTabSz="814365">
              <a:lnSpc>
                <a:spcPct val="95000"/>
              </a:lnSpc>
              <a:spcBef>
                <a:spcPts val="1100"/>
              </a:spcBef>
              <a:buClr>
                <a:srgbClr val="708CA1"/>
              </a:buClr>
              <a:buFont typeface="Wingdings"/>
              <a:buChar char="§"/>
            </a:pPr>
            <a:r>
              <a:rPr lang="es-ES" b="1" i="1" dirty="0">
                <a:solidFill>
                  <a:schemeClr val="accent2">
                    <a:lumMod val="50000"/>
                  </a:schemeClr>
                </a:solidFill>
                <a:effectLst>
                  <a:outerShdw blurRad="38100" dist="38100" dir="2700000" algn="tl">
                    <a:srgbClr val="000000">
                      <a:alpha val="43137"/>
                    </a:srgbClr>
                  </a:outerShdw>
                </a:effectLst>
                <a:latin typeface="Arial"/>
                <a:ea typeface="ＭＳ Ｐゴシック"/>
                <a:cs typeface="ＭＳ Ｐゴシック"/>
              </a:rPr>
              <a:t>Fuentes de alimentación redundantes o de respaldo (</a:t>
            </a:r>
            <a:r>
              <a:rPr lang="es-ES" b="1" i="1" dirty="0" err="1">
                <a:solidFill>
                  <a:schemeClr val="accent2">
                    <a:lumMod val="50000"/>
                  </a:schemeClr>
                </a:solidFill>
                <a:effectLst>
                  <a:outerShdw blurRad="38100" dist="38100" dir="2700000" algn="tl">
                    <a:srgbClr val="000000">
                      <a:alpha val="43137"/>
                    </a:srgbClr>
                  </a:outerShdw>
                </a:effectLst>
                <a:latin typeface="Arial"/>
                <a:ea typeface="ＭＳ Ｐゴシック"/>
                <a:cs typeface="ＭＳ Ｐゴシック"/>
              </a:rPr>
              <a:t>UPSs</a:t>
            </a:r>
            <a:r>
              <a:rPr lang="es-ES" b="1" i="1" dirty="0">
                <a:solidFill>
                  <a:schemeClr val="accent2">
                    <a:lumMod val="50000"/>
                  </a:schemeClr>
                </a:solidFill>
                <a:effectLst>
                  <a:outerShdw blurRad="38100" dist="38100" dir="2700000" algn="tl">
                    <a:srgbClr val="000000">
                      <a:alpha val="43137"/>
                    </a:srgbClr>
                  </a:outerShdw>
                </a:effectLst>
                <a:latin typeface="Arial"/>
                <a:ea typeface="ＭＳ Ｐゴシック"/>
                <a:cs typeface="ＭＳ Ｐゴシック"/>
              </a:rPr>
              <a:t> /Generadores).</a:t>
            </a:r>
          </a:p>
          <a:p>
            <a:pPr marL="236555" indent="-236555" algn="just" defTabSz="814365">
              <a:lnSpc>
                <a:spcPct val="95000"/>
              </a:lnSpc>
              <a:spcBef>
                <a:spcPts val="1100"/>
              </a:spcBef>
              <a:buClr>
                <a:srgbClr val="708CA1"/>
              </a:buClr>
              <a:buFont typeface="Wingdings"/>
              <a:buChar char="§"/>
            </a:pPr>
            <a:r>
              <a:rPr lang="es-ES" b="1" i="1" dirty="0">
                <a:solidFill>
                  <a:schemeClr val="accent2">
                    <a:lumMod val="50000"/>
                  </a:schemeClr>
                </a:solidFill>
                <a:effectLst>
                  <a:outerShdw blurRad="38100" dist="38100" dir="2700000" algn="tl">
                    <a:srgbClr val="000000">
                      <a:alpha val="43137"/>
                    </a:srgbClr>
                  </a:outerShdw>
                </a:effectLst>
                <a:latin typeface="Arial"/>
                <a:ea typeface="ＭＳ Ｐゴシック"/>
                <a:cs typeface="ＭＳ Ｐゴシック"/>
              </a:rPr>
              <a:t>Controles ambientales Integrales </a:t>
            </a:r>
          </a:p>
          <a:p>
            <a:pPr lvl="1" algn="just"/>
            <a:r>
              <a:rPr lang="es-ES" sz="3600" b="1" i="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Accesos Restringido </a:t>
            </a:r>
          </a:p>
          <a:p>
            <a:pPr lvl="1" algn="just"/>
            <a:r>
              <a:rPr lang="es-ES" sz="3600" b="1" i="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Aire Acondicionado  </a:t>
            </a:r>
          </a:p>
          <a:p>
            <a:pPr lvl="1" algn="just"/>
            <a:r>
              <a:rPr lang="es-ES" sz="3600" b="1" i="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Extinción de Incendios</a:t>
            </a:r>
          </a:p>
          <a:p>
            <a:pPr marL="236555" indent="-236555" algn="just" defTabSz="814365">
              <a:lnSpc>
                <a:spcPct val="95000"/>
              </a:lnSpc>
              <a:spcBef>
                <a:spcPts val="1100"/>
              </a:spcBef>
              <a:buClr>
                <a:srgbClr val="708CA1"/>
              </a:buClr>
              <a:buFont typeface="Wingdings"/>
              <a:buChar char="§"/>
            </a:pPr>
            <a:r>
              <a:rPr lang="es-ES" b="1" i="1" dirty="0">
                <a:solidFill>
                  <a:schemeClr val="accent2">
                    <a:lumMod val="50000"/>
                  </a:schemeClr>
                </a:solidFill>
                <a:effectLst>
                  <a:outerShdw blurRad="38100" dist="38100" dir="2700000" algn="tl">
                    <a:srgbClr val="000000">
                      <a:alpha val="43137"/>
                    </a:srgbClr>
                  </a:outerShdw>
                </a:effectLst>
                <a:latin typeface="Arial"/>
                <a:ea typeface="ＭＳ Ｐゴシック"/>
                <a:cs typeface="ＭＳ Ｐゴシック"/>
              </a:rPr>
              <a:t>Dispositivos de Seguridad.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63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ntr" presetSubtype="1" fill="hold" grpId="0" nodeType="clickEffect">
                                  <p:stCondLst>
                                    <p:cond delay="0"/>
                                  </p:stCondLst>
                                  <p:childTnLst>
                                    <p:set>
                                      <p:cBhvr>
                                        <p:cTn id="10" dur="1" fill="hold">
                                          <p:stCondLst>
                                            <p:cond delay="0"/>
                                          </p:stCondLst>
                                        </p:cTn>
                                        <p:tgtEl>
                                          <p:spTgt spid="356355">
                                            <p:bg/>
                                          </p:spTgt>
                                        </p:tgtEl>
                                        <p:attrNameLst>
                                          <p:attrName>style.visibility</p:attrName>
                                        </p:attrNameLst>
                                      </p:cBhvr>
                                      <p:to>
                                        <p:strVal val="visible"/>
                                      </p:to>
                                    </p:set>
                                    <p:animEffect transition="in" filter="wheel(1)">
                                      <p:cBhvr>
                                        <p:cTn id="11" dur="2000"/>
                                        <p:tgtEl>
                                          <p:spTgt spid="356355">
                                            <p:bg/>
                                          </p:spTgt>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356355">
                                            <p:txEl>
                                              <p:pRg st="0" end="0"/>
                                            </p:txEl>
                                          </p:spTgt>
                                        </p:tgtEl>
                                        <p:attrNameLst>
                                          <p:attrName>style.visibility</p:attrName>
                                        </p:attrNameLst>
                                      </p:cBhvr>
                                      <p:to>
                                        <p:strVal val="visible"/>
                                      </p:to>
                                    </p:set>
                                    <p:animEffect transition="in" filter="wheel(1)">
                                      <p:cBhvr>
                                        <p:cTn id="16" dur="2000"/>
                                        <p:tgtEl>
                                          <p:spTgt spid="356355">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grpId="0" nodeType="clickEffect">
                                  <p:stCondLst>
                                    <p:cond delay="0"/>
                                  </p:stCondLst>
                                  <p:childTnLst>
                                    <p:set>
                                      <p:cBhvr>
                                        <p:cTn id="20" dur="1" fill="hold">
                                          <p:stCondLst>
                                            <p:cond delay="0"/>
                                          </p:stCondLst>
                                        </p:cTn>
                                        <p:tgtEl>
                                          <p:spTgt spid="356355">
                                            <p:txEl>
                                              <p:pRg st="1" end="1"/>
                                            </p:txEl>
                                          </p:spTgt>
                                        </p:tgtEl>
                                        <p:attrNameLst>
                                          <p:attrName>style.visibility</p:attrName>
                                        </p:attrNameLst>
                                      </p:cBhvr>
                                      <p:to>
                                        <p:strVal val="visible"/>
                                      </p:to>
                                    </p:set>
                                    <p:animEffect transition="in" filter="wheel(1)">
                                      <p:cBhvr>
                                        <p:cTn id="21" dur="2000"/>
                                        <p:tgtEl>
                                          <p:spTgt spid="356355">
                                            <p:txEl>
                                              <p:pRg st="1" end="1"/>
                                            </p:txEl>
                                          </p:spTgt>
                                        </p:tgtEl>
                                      </p:cBhvr>
                                    </p:animEffect>
                                  </p:childTnLst>
                                </p:cTn>
                              </p:par>
                              <p:par>
                                <p:cTn id="22" presetID="21" presetClass="entr" presetSubtype="1" fill="hold" grpId="0" nodeType="withEffect">
                                  <p:stCondLst>
                                    <p:cond delay="0"/>
                                  </p:stCondLst>
                                  <p:childTnLst>
                                    <p:set>
                                      <p:cBhvr>
                                        <p:cTn id="23" dur="1" fill="hold">
                                          <p:stCondLst>
                                            <p:cond delay="0"/>
                                          </p:stCondLst>
                                        </p:cTn>
                                        <p:tgtEl>
                                          <p:spTgt spid="356355">
                                            <p:txEl>
                                              <p:pRg st="2" end="2"/>
                                            </p:txEl>
                                          </p:spTgt>
                                        </p:tgtEl>
                                        <p:attrNameLst>
                                          <p:attrName>style.visibility</p:attrName>
                                        </p:attrNameLst>
                                      </p:cBhvr>
                                      <p:to>
                                        <p:strVal val="visible"/>
                                      </p:to>
                                    </p:set>
                                    <p:animEffect transition="in" filter="wheel(1)">
                                      <p:cBhvr>
                                        <p:cTn id="24" dur="2000"/>
                                        <p:tgtEl>
                                          <p:spTgt spid="356355">
                                            <p:txEl>
                                              <p:pRg st="2" end="2"/>
                                            </p:txEl>
                                          </p:spTgt>
                                        </p:tgtEl>
                                      </p:cBhvr>
                                    </p:animEffect>
                                  </p:childTnLst>
                                </p:cTn>
                              </p:par>
                              <p:par>
                                <p:cTn id="25" presetID="21" presetClass="entr" presetSubtype="1" fill="hold" grpId="0" nodeType="withEffect">
                                  <p:stCondLst>
                                    <p:cond delay="0"/>
                                  </p:stCondLst>
                                  <p:childTnLst>
                                    <p:set>
                                      <p:cBhvr>
                                        <p:cTn id="26" dur="1" fill="hold">
                                          <p:stCondLst>
                                            <p:cond delay="0"/>
                                          </p:stCondLst>
                                        </p:cTn>
                                        <p:tgtEl>
                                          <p:spTgt spid="356355">
                                            <p:txEl>
                                              <p:pRg st="3" end="3"/>
                                            </p:txEl>
                                          </p:spTgt>
                                        </p:tgtEl>
                                        <p:attrNameLst>
                                          <p:attrName>style.visibility</p:attrName>
                                        </p:attrNameLst>
                                      </p:cBhvr>
                                      <p:to>
                                        <p:strVal val="visible"/>
                                      </p:to>
                                    </p:set>
                                    <p:animEffect transition="in" filter="wheel(1)">
                                      <p:cBhvr>
                                        <p:cTn id="27" dur="2000"/>
                                        <p:tgtEl>
                                          <p:spTgt spid="356355">
                                            <p:txEl>
                                              <p:pRg st="3" end="3"/>
                                            </p:txEl>
                                          </p:spTgt>
                                        </p:tgtEl>
                                      </p:cBhvr>
                                    </p:animEffect>
                                  </p:childTnLst>
                                </p:cTn>
                              </p:par>
                              <p:par>
                                <p:cTn id="28" presetID="21" presetClass="entr" presetSubtype="1" fill="hold" grpId="0" nodeType="withEffect">
                                  <p:stCondLst>
                                    <p:cond delay="0"/>
                                  </p:stCondLst>
                                  <p:childTnLst>
                                    <p:set>
                                      <p:cBhvr>
                                        <p:cTn id="29" dur="1" fill="hold">
                                          <p:stCondLst>
                                            <p:cond delay="0"/>
                                          </p:stCondLst>
                                        </p:cTn>
                                        <p:tgtEl>
                                          <p:spTgt spid="356355">
                                            <p:txEl>
                                              <p:pRg st="4" end="4"/>
                                            </p:txEl>
                                          </p:spTgt>
                                        </p:tgtEl>
                                        <p:attrNameLst>
                                          <p:attrName>style.visibility</p:attrName>
                                        </p:attrNameLst>
                                      </p:cBhvr>
                                      <p:to>
                                        <p:strVal val="visible"/>
                                      </p:to>
                                    </p:set>
                                    <p:animEffect transition="in" filter="wheel(1)">
                                      <p:cBhvr>
                                        <p:cTn id="30" dur="2000"/>
                                        <p:tgtEl>
                                          <p:spTgt spid="356355">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1" presetClass="entr" presetSubtype="1" fill="hold" grpId="0" nodeType="clickEffect">
                                  <p:stCondLst>
                                    <p:cond delay="0"/>
                                  </p:stCondLst>
                                  <p:childTnLst>
                                    <p:set>
                                      <p:cBhvr>
                                        <p:cTn id="34" dur="1" fill="hold">
                                          <p:stCondLst>
                                            <p:cond delay="0"/>
                                          </p:stCondLst>
                                        </p:cTn>
                                        <p:tgtEl>
                                          <p:spTgt spid="356355">
                                            <p:txEl>
                                              <p:pRg st="5" end="5"/>
                                            </p:txEl>
                                          </p:spTgt>
                                        </p:tgtEl>
                                        <p:attrNameLst>
                                          <p:attrName>style.visibility</p:attrName>
                                        </p:attrNameLst>
                                      </p:cBhvr>
                                      <p:to>
                                        <p:strVal val="visible"/>
                                      </p:to>
                                    </p:set>
                                    <p:animEffect transition="in" filter="wheel(1)">
                                      <p:cBhvr>
                                        <p:cTn id="35" dur="2000"/>
                                        <p:tgtEl>
                                          <p:spTgt spid="3563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354" grpId="0" animBg="1"/>
      <p:bldP spid="356355" grpId="0" uiExpand="1"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21C72706-78EC-4005-AFAB-4ADDCA7BC47E}" type="datetime1">
              <a:rPr lang="es-ES"/>
              <a:pPr>
                <a:defRPr/>
              </a:pPr>
              <a:t>18/05/2022</a:t>
            </a:fld>
            <a:endParaRPr lang="en-US"/>
          </a:p>
        </p:txBody>
      </p:sp>
      <p:sp>
        <p:nvSpPr>
          <p:cNvPr id="6" name="5 Marcador de número de diapositiva"/>
          <p:cNvSpPr>
            <a:spLocks noGrp="1"/>
          </p:cNvSpPr>
          <p:nvPr>
            <p:ph type="sldNum" sz="quarter" idx="12"/>
          </p:nvPr>
        </p:nvSpPr>
        <p:spPr/>
        <p:txBody>
          <a:bodyPr/>
          <a:lstStyle/>
          <a:p>
            <a:pPr>
              <a:defRPr/>
            </a:pPr>
            <a:fld id="{DD9D5F55-CE4B-400D-84CB-C2D8005BE42F}" type="slidenum">
              <a:rPr lang="en-US"/>
              <a:pPr>
                <a:defRPr/>
              </a:pPr>
              <a:t>8</a:t>
            </a:fld>
            <a:endParaRPr lang="en-US"/>
          </a:p>
        </p:txBody>
      </p:sp>
      <p:sp>
        <p:nvSpPr>
          <p:cNvPr id="356354" name="Rectangle 2" descr="Papel seda azul"/>
          <p:cNvSpPr>
            <a:spLocks noGrp="1" noChangeArrowheads="1"/>
          </p:cNvSpPr>
          <p:nvPr>
            <p:ph type="title"/>
          </p:nvPr>
        </p:nvSpPr>
        <p:spPr>
          <a:xfrm>
            <a:off x="708382" y="228600"/>
            <a:ext cx="7772400" cy="1219200"/>
          </a:xfrm>
          <a:solidFill>
            <a:schemeClr val="accent2">
              <a:lumMod val="40000"/>
              <a:lumOff val="60000"/>
            </a:schemeClr>
          </a:solidFill>
          <a:ln w="76200" cap="flat">
            <a:solidFill>
              <a:schemeClr val="accent2">
                <a:lumMod val="50000"/>
              </a:schemeClr>
            </a:solidFill>
            <a:miter lim="800000"/>
            <a:headEnd/>
            <a:tailEnd/>
          </a:ln>
        </p:spPr>
        <p:txBody>
          <a:bodyPr vert="horz" wrap="square" lIns="91440" tIns="45720" rIns="91440" bIns="45720" numCol="1" anchor="ctr" anchorCtr="0" compatLnSpc="1">
            <a:prstTxWarp prst="textNoShape">
              <a:avLst/>
            </a:prstTxWarp>
          </a:bodyPr>
          <a:lstStyle/>
          <a:p>
            <a:r>
              <a:rPr lang="es-ES_tradnl" sz="4800" b="1" i="1" dirty="0">
                <a:solidFill>
                  <a:schemeClr val="accent2">
                    <a:lumMod val="75000"/>
                  </a:schemeClr>
                </a:solidFill>
                <a:effectLst>
                  <a:outerShdw blurRad="38100" dist="38100" dir="2700000" algn="tl">
                    <a:srgbClr val="000000"/>
                  </a:outerShdw>
                </a:effectLst>
                <a:latin typeface="Arial" charset="0"/>
              </a:rPr>
              <a:t>Servicios de Internet  </a:t>
            </a:r>
          </a:p>
        </p:txBody>
      </p:sp>
      <p:sp>
        <p:nvSpPr>
          <p:cNvPr id="356355" name="Rectangle 3" descr="Papel bouquet"/>
          <p:cNvSpPr>
            <a:spLocks noGrp="1" noChangeArrowheads="1"/>
          </p:cNvSpPr>
          <p:nvPr>
            <p:ph type="body" idx="1"/>
          </p:nvPr>
        </p:nvSpPr>
        <p:spPr>
          <a:xfrm>
            <a:off x="685800" y="1905000"/>
            <a:ext cx="7772400" cy="4343400"/>
          </a:xfrm>
          <a:solidFill>
            <a:schemeClr val="accent2">
              <a:lumMod val="40000"/>
              <a:lumOff val="60000"/>
            </a:schemeClr>
          </a:solidFill>
          <a:ln w="76200" cap="flat">
            <a:solidFill>
              <a:srgbClr val="000080"/>
            </a:solidFill>
          </a:ln>
        </p:spPr>
        <p:txBody>
          <a:bodyPr/>
          <a:lstStyle/>
          <a:p>
            <a:pPr>
              <a:lnSpc>
                <a:spcPct val="90000"/>
              </a:lnSpc>
              <a:defRPr/>
            </a:pPr>
            <a:r>
              <a:rPr lang="es-ES_tradnl" i="1" dirty="0">
                <a:solidFill>
                  <a:schemeClr val="accent2">
                    <a:lumMod val="75000"/>
                  </a:schemeClr>
                </a:solidFill>
                <a:effectLst>
                  <a:outerShdw blurRad="38100" dist="38100" dir="2700000" algn="tl">
                    <a:srgbClr val="000000"/>
                  </a:outerShdw>
                </a:effectLst>
                <a:latin typeface="Arial" charset="0"/>
              </a:rPr>
              <a:t>Se identifican  con :</a:t>
            </a:r>
          </a:p>
          <a:p>
            <a:pPr lvl="1">
              <a:lnSpc>
                <a:spcPct val="90000"/>
              </a:lnSpc>
              <a:defRPr/>
            </a:pPr>
            <a:r>
              <a:rPr lang="es-ES_tradnl" sz="3200" i="1" dirty="0">
                <a:solidFill>
                  <a:schemeClr val="accent2">
                    <a:lumMod val="75000"/>
                  </a:schemeClr>
                </a:solidFill>
                <a:effectLst>
                  <a:outerShdw blurRad="38100" dist="38100" dir="2700000" algn="tl">
                    <a:srgbClr val="000000"/>
                  </a:outerShdw>
                </a:effectLst>
                <a:latin typeface="Arial" charset="0"/>
              </a:rPr>
              <a:t>Dirección IP. </a:t>
            </a:r>
          </a:p>
          <a:p>
            <a:pPr lvl="1">
              <a:lnSpc>
                <a:spcPct val="90000"/>
              </a:lnSpc>
              <a:defRPr/>
            </a:pPr>
            <a:r>
              <a:rPr lang="es-ES_tradnl" sz="3200" i="1" dirty="0">
                <a:solidFill>
                  <a:schemeClr val="accent2">
                    <a:lumMod val="75000"/>
                  </a:schemeClr>
                </a:solidFill>
                <a:effectLst>
                  <a:outerShdw blurRad="38100" dist="38100" dir="2700000" algn="tl">
                    <a:srgbClr val="000000"/>
                  </a:outerShdw>
                </a:effectLst>
                <a:latin typeface="Arial" charset="0"/>
              </a:rPr>
              <a:t>Nombre de Dominio Único. </a:t>
            </a:r>
          </a:p>
          <a:p>
            <a:pPr lvl="1">
              <a:lnSpc>
                <a:spcPct val="90000"/>
              </a:lnSpc>
              <a:defRPr/>
            </a:pPr>
            <a:r>
              <a:rPr lang="es-ES_tradnl" sz="3200" i="1" dirty="0">
                <a:solidFill>
                  <a:schemeClr val="accent2">
                    <a:lumMod val="75000"/>
                  </a:schemeClr>
                </a:solidFill>
                <a:effectLst>
                  <a:outerShdw blurRad="38100" dist="38100" dir="2700000" algn="tl">
                    <a:srgbClr val="000000"/>
                  </a:outerShdw>
                </a:effectLst>
                <a:latin typeface="Arial" charset="0"/>
              </a:rPr>
              <a:t>Puerto Asociado a cada Servicio Solicitado. </a:t>
            </a:r>
          </a:p>
          <a:p>
            <a:pPr lvl="1">
              <a:lnSpc>
                <a:spcPct val="90000"/>
              </a:lnSpc>
              <a:defRPr/>
            </a:pPr>
            <a:r>
              <a:rPr lang="es-ES_tradnl" sz="3200" i="1" dirty="0">
                <a:solidFill>
                  <a:schemeClr val="accent2">
                    <a:lumMod val="75000"/>
                  </a:schemeClr>
                </a:solidFill>
                <a:effectLst>
                  <a:outerShdw blurRad="38100" dist="38100" dir="2700000" algn="tl">
                    <a:srgbClr val="000000"/>
                  </a:outerShdw>
                </a:effectLst>
                <a:latin typeface="Arial" charset="0"/>
              </a:rPr>
              <a:t>Cada Servicio (Server). </a:t>
            </a:r>
          </a:p>
          <a:p>
            <a:pPr lvl="1">
              <a:lnSpc>
                <a:spcPct val="90000"/>
              </a:lnSpc>
              <a:defRPr/>
            </a:pPr>
            <a:r>
              <a:rPr lang="es-ES_tradnl" sz="3200" i="1" dirty="0">
                <a:solidFill>
                  <a:schemeClr val="accent2">
                    <a:lumMod val="75000"/>
                  </a:schemeClr>
                </a:solidFill>
                <a:effectLst>
                  <a:outerShdw blurRad="38100" dist="38100" dir="2700000" algn="tl">
                    <a:srgbClr val="000000"/>
                  </a:outerShdw>
                </a:effectLst>
                <a:latin typeface="Arial" charset="0"/>
              </a:rPr>
              <a:t>Escucha permanentemente cada Puerto.</a:t>
            </a:r>
          </a:p>
        </p:txBody>
      </p:sp>
    </p:spTree>
    <p:extLst>
      <p:ext uri="{BB962C8B-B14F-4D97-AF65-F5344CB8AC3E}">
        <p14:creationId xmlns:p14="http://schemas.microsoft.com/office/powerpoint/2010/main" val="72444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63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ntr" presetSubtype="1" fill="hold" grpId="0" nodeType="clickEffect">
                                  <p:stCondLst>
                                    <p:cond delay="0"/>
                                  </p:stCondLst>
                                  <p:childTnLst>
                                    <p:set>
                                      <p:cBhvr>
                                        <p:cTn id="10" dur="1" fill="hold">
                                          <p:stCondLst>
                                            <p:cond delay="0"/>
                                          </p:stCondLst>
                                        </p:cTn>
                                        <p:tgtEl>
                                          <p:spTgt spid="356355">
                                            <p:bg/>
                                          </p:spTgt>
                                        </p:tgtEl>
                                        <p:attrNameLst>
                                          <p:attrName>style.visibility</p:attrName>
                                        </p:attrNameLst>
                                      </p:cBhvr>
                                      <p:to>
                                        <p:strVal val="visible"/>
                                      </p:to>
                                    </p:set>
                                    <p:animEffect transition="in" filter="wheel(1)">
                                      <p:cBhvr>
                                        <p:cTn id="11" dur="2000"/>
                                        <p:tgtEl>
                                          <p:spTgt spid="356355">
                                            <p:bg/>
                                          </p:spTgt>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356355">
                                            <p:txEl>
                                              <p:pRg st="0" end="0"/>
                                            </p:txEl>
                                          </p:spTgt>
                                        </p:tgtEl>
                                        <p:attrNameLst>
                                          <p:attrName>style.visibility</p:attrName>
                                        </p:attrNameLst>
                                      </p:cBhvr>
                                      <p:to>
                                        <p:strVal val="visible"/>
                                      </p:to>
                                    </p:set>
                                    <p:animEffect transition="in" filter="wheel(1)">
                                      <p:cBhvr>
                                        <p:cTn id="16" dur="2000"/>
                                        <p:tgtEl>
                                          <p:spTgt spid="356355">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grpId="0" nodeType="clickEffect">
                                  <p:stCondLst>
                                    <p:cond delay="0"/>
                                  </p:stCondLst>
                                  <p:childTnLst>
                                    <p:set>
                                      <p:cBhvr>
                                        <p:cTn id="20" dur="1" fill="hold">
                                          <p:stCondLst>
                                            <p:cond delay="0"/>
                                          </p:stCondLst>
                                        </p:cTn>
                                        <p:tgtEl>
                                          <p:spTgt spid="356355">
                                            <p:txEl>
                                              <p:pRg st="1" end="1"/>
                                            </p:txEl>
                                          </p:spTgt>
                                        </p:tgtEl>
                                        <p:attrNameLst>
                                          <p:attrName>style.visibility</p:attrName>
                                        </p:attrNameLst>
                                      </p:cBhvr>
                                      <p:to>
                                        <p:strVal val="visible"/>
                                      </p:to>
                                    </p:set>
                                    <p:animEffect transition="in" filter="wheel(1)">
                                      <p:cBhvr>
                                        <p:cTn id="21" dur="2000"/>
                                        <p:tgtEl>
                                          <p:spTgt spid="356355">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grpId="0" nodeType="clickEffect">
                                  <p:stCondLst>
                                    <p:cond delay="0"/>
                                  </p:stCondLst>
                                  <p:childTnLst>
                                    <p:set>
                                      <p:cBhvr>
                                        <p:cTn id="25" dur="1" fill="hold">
                                          <p:stCondLst>
                                            <p:cond delay="0"/>
                                          </p:stCondLst>
                                        </p:cTn>
                                        <p:tgtEl>
                                          <p:spTgt spid="356355">
                                            <p:txEl>
                                              <p:pRg st="2" end="2"/>
                                            </p:txEl>
                                          </p:spTgt>
                                        </p:tgtEl>
                                        <p:attrNameLst>
                                          <p:attrName>style.visibility</p:attrName>
                                        </p:attrNameLst>
                                      </p:cBhvr>
                                      <p:to>
                                        <p:strVal val="visible"/>
                                      </p:to>
                                    </p:set>
                                    <p:animEffect transition="in" filter="wheel(1)">
                                      <p:cBhvr>
                                        <p:cTn id="26" dur="2000"/>
                                        <p:tgtEl>
                                          <p:spTgt spid="356355">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1" presetClass="entr" presetSubtype="1" fill="hold" grpId="0" nodeType="clickEffect">
                                  <p:stCondLst>
                                    <p:cond delay="0"/>
                                  </p:stCondLst>
                                  <p:childTnLst>
                                    <p:set>
                                      <p:cBhvr>
                                        <p:cTn id="30" dur="1" fill="hold">
                                          <p:stCondLst>
                                            <p:cond delay="0"/>
                                          </p:stCondLst>
                                        </p:cTn>
                                        <p:tgtEl>
                                          <p:spTgt spid="356355">
                                            <p:txEl>
                                              <p:pRg st="3" end="3"/>
                                            </p:txEl>
                                          </p:spTgt>
                                        </p:tgtEl>
                                        <p:attrNameLst>
                                          <p:attrName>style.visibility</p:attrName>
                                        </p:attrNameLst>
                                      </p:cBhvr>
                                      <p:to>
                                        <p:strVal val="visible"/>
                                      </p:to>
                                    </p:set>
                                    <p:animEffect transition="in" filter="wheel(1)">
                                      <p:cBhvr>
                                        <p:cTn id="31" dur="2000"/>
                                        <p:tgtEl>
                                          <p:spTgt spid="356355">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1" presetClass="entr" presetSubtype="1" fill="hold" grpId="0" nodeType="clickEffect">
                                  <p:stCondLst>
                                    <p:cond delay="0"/>
                                  </p:stCondLst>
                                  <p:childTnLst>
                                    <p:set>
                                      <p:cBhvr>
                                        <p:cTn id="35" dur="1" fill="hold">
                                          <p:stCondLst>
                                            <p:cond delay="0"/>
                                          </p:stCondLst>
                                        </p:cTn>
                                        <p:tgtEl>
                                          <p:spTgt spid="356355">
                                            <p:txEl>
                                              <p:pRg st="4" end="4"/>
                                            </p:txEl>
                                          </p:spTgt>
                                        </p:tgtEl>
                                        <p:attrNameLst>
                                          <p:attrName>style.visibility</p:attrName>
                                        </p:attrNameLst>
                                      </p:cBhvr>
                                      <p:to>
                                        <p:strVal val="visible"/>
                                      </p:to>
                                    </p:set>
                                    <p:animEffect transition="in" filter="wheel(1)">
                                      <p:cBhvr>
                                        <p:cTn id="36" dur="2000"/>
                                        <p:tgtEl>
                                          <p:spTgt spid="356355">
                                            <p:txEl>
                                              <p:pRg st="4" end="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1" presetClass="entr" presetSubtype="1" fill="hold" grpId="0" nodeType="clickEffect">
                                  <p:stCondLst>
                                    <p:cond delay="0"/>
                                  </p:stCondLst>
                                  <p:childTnLst>
                                    <p:set>
                                      <p:cBhvr>
                                        <p:cTn id="40" dur="1" fill="hold">
                                          <p:stCondLst>
                                            <p:cond delay="0"/>
                                          </p:stCondLst>
                                        </p:cTn>
                                        <p:tgtEl>
                                          <p:spTgt spid="356355">
                                            <p:txEl>
                                              <p:pRg st="5" end="5"/>
                                            </p:txEl>
                                          </p:spTgt>
                                        </p:tgtEl>
                                        <p:attrNameLst>
                                          <p:attrName>style.visibility</p:attrName>
                                        </p:attrNameLst>
                                      </p:cBhvr>
                                      <p:to>
                                        <p:strVal val="visible"/>
                                      </p:to>
                                    </p:set>
                                    <p:animEffect transition="in" filter="wheel(1)">
                                      <p:cBhvr>
                                        <p:cTn id="41" dur="2000"/>
                                        <p:tgtEl>
                                          <p:spTgt spid="3563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354" grpId="0" animBg="1"/>
      <p:bldP spid="356355" grpId="0" uiExpand="1"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60325B77-C2EA-4FDD-8247-4C1B3E09B2B4}" type="datetime1">
              <a:rPr lang="es-ES"/>
              <a:pPr>
                <a:defRPr/>
              </a:pPr>
              <a:t>18/05/2022</a:t>
            </a:fld>
            <a:endParaRPr lang="en-US"/>
          </a:p>
        </p:txBody>
      </p:sp>
      <p:sp>
        <p:nvSpPr>
          <p:cNvPr id="6" name="5 Marcador de número de diapositiva"/>
          <p:cNvSpPr>
            <a:spLocks noGrp="1"/>
          </p:cNvSpPr>
          <p:nvPr>
            <p:ph type="sldNum" sz="quarter" idx="12"/>
          </p:nvPr>
        </p:nvSpPr>
        <p:spPr/>
        <p:txBody>
          <a:bodyPr/>
          <a:lstStyle/>
          <a:p>
            <a:pPr>
              <a:defRPr/>
            </a:pPr>
            <a:fld id="{DDCFBEE4-B75A-42CF-9BF2-80747048F230}" type="slidenum">
              <a:rPr lang="en-US"/>
              <a:pPr>
                <a:defRPr/>
              </a:pPr>
              <a:t>9</a:t>
            </a:fld>
            <a:endParaRPr lang="en-US"/>
          </a:p>
        </p:txBody>
      </p:sp>
      <p:sp>
        <p:nvSpPr>
          <p:cNvPr id="357378" name="Rectangle 2" descr="Papel seda azul"/>
          <p:cNvSpPr>
            <a:spLocks noGrp="1" noChangeArrowheads="1"/>
          </p:cNvSpPr>
          <p:nvPr>
            <p:ph type="title"/>
          </p:nvPr>
        </p:nvSpPr>
        <p:spPr>
          <a:xfrm>
            <a:off x="609600" y="228600"/>
            <a:ext cx="7772400" cy="1143000"/>
          </a:xfrm>
          <a:solidFill>
            <a:schemeClr val="accent2">
              <a:lumMod val="40000"/>
              <a:lumOff val="60000"/>
            </a:schemeClr>
          </a:solidFill>
          <a:ln w="76200" cap="flat">
            <a:solidFill>
              <a:schemeClr val="accent2">
                <a:lumMod val="50000"/>
              </a:schemeClr>
            </a:solidFill>
          </a:ln>
        </p:spPr>
        <p:txBody>
          <a:bodyPr/>
          <a:lstStyle/>
          <a:p>
            <a:pPr>
              <a:defRPr/>
            </a:pPr>
            <a:r>
              <a:rPr lang="es-ES_tradnl" sz="4000" b="1" i="1" dirty="0">
                <a:solidFill>
                  <a:schemeClr val="accent2">
                    <a:lumMod val="75000"/>
                  </a:schemeClr>
                </a:solidFill>
                <a:effectLst>
                  <a:outerShdw blurRad="38100" dist="38100" dir="2700000" algn="tl">
                    <a:srgbClr val="000000"/>
                  </a:outerShdw>
                </a:effectLst>
                <a:latin typeface="Arial" charset="0"/>
              </a:rPr>
              <a:t>Servicios de Internet</a:t>
            </a:r>
          </a:p>
        </p:txBody>
      </p:sp>
      <p:sp>
        <p:nvSpPr>
          <p:cNvPr id="357379" name="Rectangle 3" descr="Papel bouquet"/>
          <p:cNvSpPr>
            <a:spLocks noGrp="1" noChangeArrowheads="1"/>
          </p:cNvSpPr>
          <p:nvPr>
            <p:ph type="body" idx="1"/>
          </p:nvPr>
        </p:nvSpPr>
        <p:spPr>
          <a:xfrm>
            <a:off x="323528" y="1676400"/>
            <a:ext cx="8640960" cy="4572000"/>
          </a:xfrm>
          <a:solidFill>
            <a:schemeClr val="accent2">
              <a:lumMod val="40000"/>
              <a:lumOff val="60000"/>
            </a:schemeClr>
          </a:solidFill>
          <a:ln w="76200" cap="flat">
            <a:solidFill>
              <a:srgbClr val="000080"/>
            </a:solidFill>
          </a:ln>
        </p:spPr>
        <p:txBody>
          <a:bodyPr/>
          <a:lstStyle/>
          <a:p>
            <a:pPr>
              <a:defRPr/>
            </a:pPr>
            <a:r>
              <a:rPr lang="es-ES_tradnl" i="1" dirty="0">
                <a:solidFill>
                  <a:srgbClr val="000099"/>
                </a:solidFill>
                <a:effectLst>
                  <a:outerShdw blurRad="38100" dist="38100" dir="2700000" algn="tl">
                    <a:srgbClr val="000000"/>
                  </a:outerShdw>
                </a:effectLst>
                <a:latin typeface="Arial" charset="0"/>
              </a:rPr>
              <a:t>Puerto : identificador único del servicio Deseado. </a:t>
            </a:r>
          </a:p>
          <a:p>
            <a:pPr>
              <a:defRPr/>
            </a:pPr>
            <a:r>
              <a:rPr lang="es-ES_tradnl" i="1" dirty="0">
                <a:solidFill>
                  <a:srgbClr val="000099"/>
                </a:solidFill>
                <a:effectLst>
                  <a:outerShdw blurRad="38100" dist="38100" dir="2700000" algn="tl">
                    <a:srgbClr val="000000"/>
                  </a:outerShdw>
                </a:effectLst>
                <a:latin typeface="Arial" charset="0"/>
              </a:rPr>
              <a:t>Lo utiliza  TCP para identificar los Servicios.</a:t>
            </a:r>
          </a:p>
          <a:p>
            <a:pPr>
              <a:defRPr/>
            </a:pPr>
            <a:r>
              <a:rPr lang="es-ES_tradnl" i="1" dirty="0">
                <a:solidFill>
                  <a:srgbClr val="000099"/>
                </a:solidFill>
                <a:effectLst>
                  <a:outerShdw blurRad="38100" dist="38100" dir="2700000" algn="tl">
                    <a:srgbClr val="000000"/>
                  </a:outerShdw>
                </a:effectLst>
                <a:latin typeface="Arial" charset="0"/>
              </a:rPr>
              <a:t>El protocolo usa el identificador para dirigir las solicitudes de entrada al servidor adecuado .</a:t>
            </a:r>
          </a:p>
          <a:p>
            <a:pPr>
              <a:defRPr/>
            </a:pPr>
            <a:r>
              <a:rPr lang="es-ES_tradnl" i="1" dirty="0">
                <a:solidFill>
                  <a:srgbClr val="000099"/>
                </a:solidFill>
                <a:effectLst>
                  <a:outerShdw blurRad="38100" dist="38100" dir="2700000" algn="tl">
                    <a:srgbClr val="000000"/>
                  </a:outerShdw>
                </a:effectLst>
                <a:latin typeface="Arial" charset="0"/>
              </a:rPr>
              <a:t>Numero Entero de 32 Bits  (IPv4). </a:t>
            </a:r>
          </a:p>
          <a:p>
            <a:pPr>
              <a:defRPr/>
            </a:pPr>
            <a:r>
              <a:rPr lang="es-ES_tradnl" i="1" dirty="0">
                <a:solidFill>
                  <a:srgbClr val="000099"/>
                </a:solidFill>
                <a:effectLst>
                  <a:outerShdw blurRad="38100" dist="38100" dir="2700000" algn="tl">
                    <a:srgbClr val="000000"/>
                  </a:outerShdw>
                </a:effectLst>
                <a:latin typeface="Arial" charset="0"/>
              </a:rPr>
              <a:t>Numero Hexadecimal de 128 Bits (IPv6).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7378"/>
                                        </p:tgtEl>
                                        <p:attrNameLst>
                                          <p:attrName>style.visibility</p:attrName>
                                        </p:attrNameLst>
                                      </p:cBhvr>
                                      <p:to>
                                        <p:strVal val="visible"/>
                                      </p:to>
                                    </p:set>
                                    <p:animEffect transition="in" filter="fade">
                                      <p:cBhvr>
                                        <p:cTn id="7" dur="500"/>
                                        <p:tgtEl>
                                          <p:spTgt spid="357378"/>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57379">
                                            <p:bg/>
                                          </p:spTgt>
                                        </p:tgtEl>
                                        <p:attrNameLst>
                                          <p:attrName>style.visibility</p:attrName>
                                        </p:attrNameLst>
                                      </p:cBhvr>
                                      <p:to>
                                        <p:strVal val="visible"/>
                                      </p:to>
                                    </p:set>
                                    <p:animEffect transition="in" filter="wheel(1)">
                                      <p:cBhvr>
                                        <p:cTn id="12" dur="2000"/>
                                        <p:tgtEl>
                                          <p:spTgt spid="357379">
                                            <p:bg/>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357379">
                                            <p:txEl>
                                              <p:pRg st="0" end="0"/>
                                            </p:txEl>
                                          </p:spTgt>
                                        </p:tgtEl>
                                        <p:attrNameLst>
                                          <p:attrName>style.visibility</p:attrName>
                                        </p:attrNameLst>
                                      </p:cBhvr>
                                      <p:to>
                                        <p:strVal val="visible"/>
                                      </p:to>
                                    </p:set>
                                    <p:animEffect transition="in" filter="wheel(1)">
                                      <p:cBhvr>
                                        <p:cTn id="17" dur="2000"/>
                                        <p:tgtEl>
                                          <p:spTgt spid="35737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357379">
                                            <p:txEl>
                                              <p:pRg st="1" end="1"/>
                                            </p:txEl>
                                          </p:spTgt>
                                        </p:tgtEl>
                                        <p:attrNameLst>
                                          <p:attrName>style.visibility</p:attrName>
                                        </p:attrNameLst>
                                      </p:cBhvr>
                                      <p:to>
                                        <p:strVal val="visible"/>
                                      </p:to>
                                    </p:set>
                                    <p:animEffect transition="in" filter="wheel(1)">
                                      <p:cBhvr>
                                        <p:cTn id="22" dur="2000"/>
                                        <p:tgtEl>
                                          <p:spTgt spid="357379">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357379">
                                            <p:txEl>
                                              <p:pRg st="2" end="2"/>
                                            </p:txEl>
                                          </p:spTgt>
                                        </p:tgtEl>
                                        <p:attrNameLst>
                                          <p:attrName>style.visibility</p:attrName>
                                        </p:attrNameLst>
                                      </p:cBhvr>
                                      <p:to>
                                        <p:strVal val="visible"/>
                                      </p:to>
                                    </p:set>
                                    <p:animEffect transition="in" filter="wheel(1)">
                                      <p:cBhvr>
                                        <p:cTn id="27" dur="2000"/>
                                        <p:tgtEl>
                                          <p:spTgt spid="357379">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grpId="0" nodeType="clickEffect">
                                  <p:stCondLst>
                                    <p:cond delay="0"/>
                                  </p:stCondLst>
                                  <p:childTnLst>
                                    <p:set>
                                      <p:cBhvr>
                                        <p:cTn id="31" dur="1" fill="hold">
                                          <p:stCondLst>
                                            <p:cond delay="0"/>
                                          </p:stCondLst>
                                        </p:cTn>
                                        <p:tgtEl>
                                          <p:spTgt spid="357379">
                                            <p:txEl>
                                              <p:pRg st="3" end="3"/>
                                            </p:txEl>
                                          </p:spTgt>
                                        </p:tgtEl>
                                        <p:attrNameLst>
                                          <p:attrName>style.visibility</p:attrName>
                                        </p:attrNameLst>
                                      </p:cBhvr>
                                      <p:to>
                                        <p:strVal val="visible"/>
                                      </p:to>
                                    </p:set>
                                    <p:animEffect transition="in" filter="wheel(1)">
                                      <p:cBhvr>
                                        <p:cTn id="32" dur="2000"/>
                                        <p:tgtEl>
                                          <p:spTgt spid="357379">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grpId="0" nodeType="clickEffect">
                                  <p:stCondLst>
                                    <p:cond delay="0"/>
                                  </p:stCondLst>
                                  <p:childTnLst>
                                    <p:set>
                                      <p:cBhvr>
                                        <p:cTn id="36" dur="1" fill="hold">
                                          <p:stCondLst>
                                            <p:cond delay="0"/>
                                          </p:stCondLst>
                                        </p:cTn>
                                        <p:tgtEl>
                                          <p:spTgt spid="357379">
                                            <p:txEl>
                                              <p:pRg st="4" end="4"/>
                                            </p:txEl>
                                          </p:spTgt>
                                        </p:tgtEl>
                                        <p:attrNameLst>
                                          <p:attrName>style.visibility</p:attrName>
                                        </p:attrNameLst>
                                      </p:cBhvr>
                                      <p:to>
                                        <p:strVal val="visible"/>
                                      </p:to>
                                    </p:set>
                                    <p:animEffect transition="in" filter="wheel(1)">
                                      <p:cBhvr>
                                        <p:cTn id="37" dur="2000"/>
                                        <p:tgtEl>
                                          <p:spTgt spid="3573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378" grpId="0" animBg="1"/>
      <p:bldP spid="357379" grpId="0" build="p" animBg="1"/>
    </p:bldLst>
  </p:timing>
</p:sld>
</file>

<file path=ppt/theme/theme1.xml><?xml version="1.0" encoding="utf-8"?>
<a:theme xmlns:a="http://schemas.openxmlformats.org/drawingml/2006/main" name="Presentación en blanco">
  <a:themeElements>
    <a:clrScheme name="Presentación en blanc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resentación en blanco">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400" b="0" i="0" u="none" strike="noStrike" cap="none" normalizeH="0" baseline="0" smtClean="0">
            <a:ln>
              <a:noFill/>
            </a:ln>
            <a:solidFill>
              <a:schemeClr val="tx2"/>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400" b="0" i="0" u="none" strike="noStrike" cap="none" normalizeH="0" baseline="0" smtClean="0">
            <a:ln>
              <a:noFill/>
            </a:ln>
            <a:solidFill>
              <a:schemeClr val="tx2"/>
            </a:solidFill>
            <a:effectLst/>
            <a:latin typeface="Arial" charset="0"/>
          </a:defRPr>
        </a:defPPr>
      </a:lstStyle>
    </a:lnDef>
  </a:objectDefaults>
  <a:extraClrSchemeLst>
    <a:extraClrScheme>
      <a:clrScheme name="Presentación en blanc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esentación en blanco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resentación en blanco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esentación en blanco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esentación en blanc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esentación en blanc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resentación en blanc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C:\Archivos de programa\Microsoft Office\Plantillas\Presentación en blanco.pot</Template>
  <TotalTime>534927</TotalTime>
  <Words>8743</Words>
  <Application>Microsoft Office PowerPoint</Application>
  <PresentationFormat>Presentación en pantalla (4:3)</PresentationFormat>
  <Paragraphs>673</Paragraphs>
  <Slides>59</Slides>
  <Notes>26</Notes>
  <HiddenSlides>2</HiddenSlides>
  <MMClips>0</MMClips>
  <ScaleCrop>false</ScaleCrop>
  <HeadingPairs>
    <vt:vector size="8" baseType="variant">
      <vt:variant>
        <vt:lpstr>Fuentes usadas</vt:lpstr>
      </vt:variant>
      <vt:variant>
        <vt:i4>7</vt:i4>
      </vt:variant>
      <vt:variant>
        <vt:lpstr>Tema</vt:lpstr>
      </vt:variant>
      <vt:variant>
        <vt:i4>1</vt:i4>
      </vt:variant>
      <vt:variant>
        <vt:lpstr>Servidores OLE incrustados</vt:lpstr>
      </vt:variant>
      <vt:variant>
        <vt:i4>1</vt:i4>
      </vt:variant>
      <vt:variant>
        <vt:lpstr>Títulos de diapositiva</vt:lpstr>
      </vt:variant>
      <vt:variant>
        <vt:i4>59</vt:i4>
      </vt:variant>
    </vt:vector>
  </HeadingPairs>
  <TitlesOfParts>
    <vt:vector size="68" baseType="lpstr">
      <vt:lpstr>Arial</vt:lpstr>
      <vt:lpstr>Arial Narrow</vt:lpstr>
      <vt:lpstr>Calibri</vt:lpstr>
      <vt:lpstr>Tahoma</vt:lpstr>
      <vt:lpstr>Times New Roman</vt:lpstr>
      <vt:lpstr>Verdana</vt:lpstr>
      <vt:lpstr>Wingdings</vt:lpstr>
      <vt:lpstr>Presentación en blanco</vt:lpstr>
      <vt:lpstr>Diapositiva</vt:lpstr>
      <vt:lpstr>Tecnología de Redes 2634 Introducción a las Comunicaciones 3007</vt:lpstr>
      <vt:lpstr>Tecnología de Redes 2634 Introducción a las Comunicaciones 3007</vt:lpstr>
      <vt:lpstr>Servicios de Internet   Arquitectura Cliente-Servidor</vt:lpstr>
      <vt:lpstr>Arquitectura de Cloud - Computing</vt:lpstr>
      <vt:lpstr>LA NUBE  (Cloud Computing)</vt:lpstr>
      <vt:lpstr>  Centro de Comunicaciones y Redes Tendencias de Red</vt:lpstr>
      <vt:lpstr>  Centro de Comunicaciones y Redes Tendencias de Red</vt:lpstr>
      <vt:lpstr>Servicios de Internet  </vt:lpstr>
      <vt:lpstr>Servicios de Internet</vt:lpstr>
      <vt:lpstr>Servicios de Internet</vt:lpstr>
      <vt:lpstr>DNS – Sistema de Nombres de Dominio  </vt:lpstr>
      <vt:lpstr>DNS - Sistema de Nombres de Dominio</vt:lpstr>
      <vt:lpstr>DNS - Sistema de Nombres de Dominio</vt:lpstr>
      <vt:lpstr>DNS - Sistema de Nombres de Dominio</vt:lpstr>
      <vt:lpstr>Estructura de un Nombre</vt:lpstr>
      <vt:lpstr>Estructura de un Nombre</vt:lpstr>
      <vt:lpstr>DNS - Sistema de Nombres de Dominio</vt:lpstr>
      <vt:lpstr>DNS - Sistema de Nombres de Dominio</vt:lpstr>
      <vt:lpstr>DNS - Sistema de Nombres de Dominio</vt:lpstr>
      <vt:lpstr>DNS -  Resolución de Nombres </vt:lpstr>
      <vt:lpstr>Estructura de un Nombre Sintaxis de Nombre de Dominio</vt:lpstr>
      <vt:lpstr>Estructura de un Nombre Sintaxis de nombre de Dominio</vt:lpstr>
      <vt:lpstr>DNS - Sistema de Nombres de Dominio</vt:lpstr>
      <vt:lpstr>InterNIC Servicio de Base de Datos y de Directorio  </vt:lpstr>
      <vt:lpstr>DNS – Servidor de Nombre de DOMINIO</vt:lpstr>
      <vt:lpstr>DNS – Registros DNS</vt:lpstr>
      <vt:lpstr>DNS – Servidor de Nombre de DOMINIO</vt:lpstr>
      <vt:lpstr>DNS – Servidor de Nombre de DOMINIO</vt:lpstr>
      <vt:lpstr>DNS – Servidor de Nombre de DOMINIO</vt:lpstr>
      <vt:lpstr>Servicios de Internet - Wais  Servidores de Información de Largo Alcance</vt:lpstr>
      <vt:lpstr>Servicios de Internet - Gopher Servicio de Distribución de Información </vt:lpstr>
      <vt:lpstr>Servicios de Internet - Gopher Servicio de Distribución de Información </vt:lpstr>
      <vt:lpstr>Servicios de Internet - Archie  Servicio de Distribución de Información </vt:lpstr>
      <vt:lpstr>Servicios de Internet - Archie  Servicio de Distribución de Información</vt:lpstr>
      <vt:lpstr>Servicios de Internet - WWW  WORLD WIDE WEB </vt:lpstr>
      <vt:lpstr>Servicios de Internet - WWW  WORLD WIDE WEB</vt:lpstr>
      <vt:lpstr>Servicios de Internet - WWW  Visualizador - Componentes </vt:lpstr>
      <vt:lpstr>Servicios de Internet FTP :Protocolo de Transferencia de Archivos </vt:lpstr>
      <vt:lpstr>Servicios de Internet FTP :Protocolo de Transferencia de Archivos</vt:lpstr>
      <vt:lpstr>Servicios de Internet TFTP :Protocolo de Trivial de Transferencia de Archivos</vt:lpstr>
      <vt:lpstr>Servicios de Internet SFTP :Protocolo de Transferencia de Archivos Seguro  FTPS : Protocolo Seguro de Transferencia de Archivos</vt:lpstr>
      <vt:lpstr>Servicios de Internet SFTP :Protocolo de Transferencia de Archivos Seguro  FTPS : Protocolo Seguro de Transferencia de Archivos</vt:lpstr>
      <vt:lpstr>Servicios de Internet SMTP :Protocolo Simple de Transferencia de Correo</vt:lpstr>
      <vt:lpstr>Servicios de Internet SMTP :Protocolo Simple de Transferencia de Correo</vt:lpstr>
      <vt:lpstr>Servicios de Internet POP 3 :Protocolo de Oficina de Correo Versión 3</vt:lpstr>
      <vt:lpstr>Servicios de Internet Arquitectura de Mensajería SMTP </vt:lpstr>
      <vt:lpstr>Servicios de Internet Arquitectura de Mensajería SMTP Almacenamiento Temporal y Envío </vt:lpstr>
      <vt:lpstr>Servicios de Internet Puerta de Enlace de Correo  Electrónico DMZ  Intranet - Extranet </vt:lpstr>
      <vt:lpstr>Servicios de Internet Servidor (Relevador) de Correo  Electrónico </vt:lpstr>
      <vt:lpstr>Servicios de Internet  Buzón de Correo  Electrónico </vt:lpstr>
      <vt:lpstr>Servicios de Internet Webmail </vt:lpstr>
      <vt:lpstr>Servicio DHCP  Protocolo de Configuración Dinámica de Hosts</vt:lpstr>
      <vt:lpstr>Servicio DHCP  Protocolo de Configuración Dinámica de Hosts</vt:lpstr>
      <vt:lpstr>Servicios de Internet Telnet  </vt:lpstr>
      <vt:lpstr>Servicios de Internet Secure Shell o SSH  </vt:lpstr>
      <vt:lpstr>Servicios de Internet Secure Shell o SSH  </vt:lpstr>
      <vt:lpstr>Servicios de Internet Secure Shell o SSH  </vt:lpstr>
      <vt:lpstr>Servicios de Internet Chat</vt:lpstr>
      <vt:lpstr>Gracias</vt:lpstr>
    </vt:vector>
  </TitlesOfParts>
  <Company>Lic Pablo Alejandro Lena (MBA)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Codanet UP</dc:title>
  <dc:creator>Lic Pablo Alejandro Lena (MBA)</dc:creator>
  <dc:description>Actualizada al 15/04/2005_x000d_
Servicios de Internet_x000d_
Componentes de un Host de Internet_x000d_
Hardware y Software_x000d_
</dc:description>
  <cp:lastModifiedBy>Pablo Alejandro Lena</cp:lastModifiedBy>
  <cp:revision>700</cp:revision>
  <cp:lastPrinted>2000-12-06T13:16:13Z</cp:lastPrinted>
  <dcterms:created xsi:type="dcterms:W3CDTF">2000-04-03T00:38:42Z</dcterms:created>
  <dcterms:modified xsi:type="dcterms:W3CDTF">2022-05-18T23:45:00Z</dcterms:modified>
  <cp:category>Transparencias de Clase</cp:category>
</cp:coreProperties>
</file>