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592" r:id="rId2"/>
    <p:sldId id="593" r:id="rId3"/>
    <p:sldId id="527" r:id="rId4"/>
    <p:sldId id="515" r:id="rId5"/>
    <p:sldId id="570" r:id="rId6"/>
    <p:sldId id="559" r:id="rId7"/>
    <p:sldId id="516" r:id="rId8"/>
    <p:sldId id="528" r:id="rId9"/>
    <p:sldId id="529" r:id="rId10"/>
    <p:sldId id="530" r:id="rId11"/>
    <p:sldId id="531" r:id="rId12"/>
    <p:sldId id="594" r:id="rId13"/>
    <p:sldId id="517" r:id="rId14"/>
    <p:sldId id="536" r:id="rId15"/>
    <p:sldId id="532" r:id="rId16"/>
    <p:sldId id="537" r:id="rId17"/>
    <p:sldId id="571" r:id="rId18"/>
    <p:sldId id="595" r:id="rId19"/>
    <p:sldId id="538" r:id="rId20"/>
    <p:sldId id="539" r:id="rId21"/>
    <p:sldId id="572" r:id="rId22"/>
    <p:sldId id="587" r:id="rId23"/>
    <p:sldId id="518" r:id="rId24"/>
    <p:sldId id="519" r:id="rId25"/>
    <p:sldId id="540" r:id="rId26"/>
    <p:sldId id="541" r:id="rId27"/>
    <p:sldId id="566" r:id="rId28"/>
    <p:sldId id="568" r:id="rId29"/>
    <p:sldId id="543" r:id="rId30"/>
    <p:sldId id="569" r:id="rId31"/>
    <p:sldId id="520" r:id="rId32"/>
    <p:sldId id="575" r:id="rId33"/>
    <p:sldId id="574" r:id="rId34"/>
    <p:sldId id="521" r:id="rId35"/>
    <p:sldId id="583" r:id="rId36"/>
    <p:sldId id="584" r:id="rId37"/>
    <p:sldId id="585" r:id="rId38"/>
    <p:sldId id="586" r:id="rId39"/>
    <p:sldId id="523" r:id="rId40"/>
    <p:sldId id="582" r:id="rId41"/>
    <p:sldId id="524" r:id="rId42"/>
    <p:sldId id="588" r:id="rId43"/>
    <p:sldId id="589" r:id="rId44"/>
    <p:sldId id="576" r:id="rId45"/>
    <p:sldId id="525" r:id="rId46"/>
    <p:sldId id="542" r:id="rId47"/>
    <p:sldId id="581" r:id="rId48"/>
    <p:sldId id="522" r:id="rId49"/>
    <p:sldId id="590" r:id="rId50"/>
    <p:sldId id="545" r:id="rId51"/>
    <p:sldId id="546" r:id="rId52"/>
    <p:sldId id="547" r:id="rId53"/>
    <p:sldId id="548" r:id="rId54"/>
    <p:sldId id="591" r:id="rId55"/>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9369" autoAdjust="0"/>
  </p:normalViewPr>
  <p:slideViewPr>
    <p:cSldViewPr>
      <p:cViewPr varScale="1">
        <p:scale>
          <a:sx n="40" d="100"/>
          <a:sy n="40" d="100"/>
        </p:scale>
        <p:origin x="917" y="3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173"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9.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9.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9.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FF4FF6-009D-431A-A3A9-F2C30B0BB573}" type="slidenum">
              <a:rPr lang="es-ES_tradnl"/>
              <a:pPr>
                <a:defRPr/>
              </a:pPr>
              <a:t>‹Nº›</a:t>
            </a:fld>
            <a:endParaRPr lang="es-ES_tradnl"/>
          </a:p>
        </p:txBody>
      </p:sp>
    </p:spTree>
    <p:extLst>
      <p:ext uri="{BB962C8B-B14F-4D97-AF65-F5344CB8AC3E}">
        <p14:creationId xmlns:p14="http://schemas.microsoft.com/office/powerpoint/2010/main" val="579455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3854B59F-6D6A-4261-B90F-3B85E69A2BED}" type="slidenum">
              <a:rPr lang="es-ES_tradnl"/>
              <a:pPr>
                <a:defRPr/>
              </a:pPr>
              <a:t>‹Nº›</a:t>
            </a:fld>
            <a:endParaRPr lang="es-ES_tradnl"/>
          </a:p>
        </p:txBody>
      </p:sp>
    </p:spTree>
    <p:extLst>
      <p:ext uri="{BB962C8B-B14F-4D97-AF65-F5344CB8AC3E}">
        <p14:creationId xmlns:p14="http://schemas.microsoft.com/office/powerpoint/2010/main" val="308390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s.wikipedia.org/wiki/Internet_Information_Services"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es.wikipedia.org/wiki/Wikimedia" TargetMode="External"/><Relationship Id="rId5" Type="http://schemas.openxmlformats.org/officeDocument/2006/relationships/hyperlink" Target="http://es.wikipedia.org/wiki/Google" TargetMode="External"/><Relationship Id="rId4" Type="http://schemas.openxmlformats.org/officeDocument/2006/relationships/hyperlink" Target="http://es.wikipedia.org/wiki/Sun_Microsystem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Presentación de PowerPoint Nro. 23</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4-1-2 Tecbared-Introcom-23-2022---1.pptx</a:t>
            </a:r>
          </a:p>
          <a:p>
            <a:pPr algn="ct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a:lnSpc>
                <a:spcPct val="80000"/>
              </a:lnSpc>
            </a:pPr>
            <a:r>
              <a:rPr lang="es-ES" sz="1000" b="1"/>
              <a:t>BLOQUEA</a:t>
            </a:r>
            <a:r>
              <a:rPr lang="es-ES" sz="1000"/>
              <a:t> el acceso de usuarios o grupos a sitios web no productivos o no aceptados por las políticas de la empresa. El administrador define la política seleccionando aquellas categorías que son aceptables o no. Utilizan un motor de filtrado de sitios web de Cyber Patrol. Esto le otorga la posibilidad de filtrar cientos de miles de sitios web y su actualización es automática. </a:t>
            </a:r>
            <a:br>
              <a:rPr lang="es-ES" sz="1000"/>
            </a:br>
            <a:br>
              <a:rPr lang="es-ES" sz="1000"/>
            </a:br>
            <a:br>
              <a:rPr lang="es-ES" sz="1000"/>
            </a:br>
            <a:r>
              <a:rPr lang="es-ES" sz="1000" b="1"/>
              <a:t>REGISTRA</a:t>
            </a:r>
            <a:r>
              <a:rPr lang="es-ES" sz="1000"/>
              <a:t> en detalle todo el tráfico web de la empresa. Guarda registro de los accesos a Internet de los usuarios y ofrece gráficos con información estadística para analizar y tomar decisiones. Estos reportes pueden configurarse en función de las necesidades de la empresa, y pueden generarse bajo demanda o en forma automática. </a:t>
            </a:r>
            <a:br>
              <a:rPr lang="es-ES" sz="1000"/>
            </a:br>
            <a:br>
              <a:rPr lang="es-ES" sz="1000"/>
            </a:br>
            <a:r>
              <a:rPr lang="es-ES" sz="1000" b="1"/>
              <a:t>ADMINISTRA</a:t>
            </a:r>
            <a:r>
              <a:rPr lang="es-ES" sz="1000"/>
              <a:t> el uso del tráfico web configurando límites de tiempo y volúmen de información recibida por día, semana o mes. Pueden definirse cuotas especiales para usuarios particulares o grupos. </a:t>
            </a:r>
            <a:br>
              <a:rPr lang="es-ES" sz="1000"/>
            </a:br>
            <a:br>
              <a:rPr lang="es-ES" sz="1000"/>
            </a:br>
            <a:r>
              <a:rPr lang="es-ES" sz="1000" b="1"/>
              <a:t>VERIFICA</a:t>
            </a:r>
            <a:r>
              <a:rPr lang="es-ES" sz="1000"/>
              <a:t> el tráfico de e-commerce ofreciendo mecanismos de rechazo automático de sitios web no válidos. Este sistema de verificación trabaja sobre las certificaciones digitales de las conexiones SSL. De esta forma se asegura que los servidores SSL al que los usuarios se conectan son todavía válidos. Terminará aquellas conexiones a servidores no validados previniendo cualquier problema con las transacciones de los usuarios. </a:t>
            </a:r>
            <a:br>
              <a:rPr lang="es-ES" sz="1000"/>
            </a:br>
            <a:br>
              <a:rPr lang="es-ES" sz="1000"/>
            </a:br>
            <a:r>
              <a:rPr lang="es-ES" sz="1000" b="1"/>
              <a:t>ALERTA</a:t>
            </a:r>
            <a:r>
              <a:rPr lang="es-ES" sz="1000"/>
              <a:t> a los administradores ante la presencia de eventos especiales relacionados con el uso del servicio web. Utilizando esta funcionalidad, el administrador puede definir aquellos eventos que considere no usuales o especiales. WebManager enviará automáticamente mensajes de correo electrónico con la información detallada del evento. </a:t>
            </a:r>
          </a:p>
          <a:p>
            <a:pPr>
              <a:lnSpc>
                <a:spcPct val="80000"/>
              </a:lnSpc>
            </a:pPr>
            <a:endParaRPr lang="es-ES" sz="1000" b="1"/>
          </a:p>
          <a:p>
            <a:pPr>
              <a:lnSpc>
                <a:spcPct val="80000"/>
              </a:lnSpc>
            </a:pPr>
            <a:r>
              <a:rPr lang="es-ES" sz="1000" b="1"/>
              <a:t>PROTEGE</a:t>
            </a:r>
            <a:r>
              <a:rPr lang="es-ES" sz="1000"/>
              <a:t> todo el tráfico web (HTTP) previniendo el ingreso a la red de virus y códigos maliciosos conocidos de Java y ActiveX. La tecnología de los motores de rastreo de 32 bits detectan miles y miles de virus y reconocen más de 16 formatos de compresión y codificación de archivos. </a:t>
            </a:r>
            <a:br>
              <a:rPr lang="es-ES" sz="1000"/>
            </a:br>
            <a:endParaRPr lang="es-ES"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6A4E730-5C11-43A1-A10B-A9BCD6D777B1}" type="slidenum">
              <a:rPr lang="es-ES_tradnl" sz="1200">
                <a:solidFill>
                  <a:schemeClr val="tx1"/>
                </a:solidFill>
                <a:latin typeface="Times New Roman" pitchFamily="18" charset="0"/>
              </a:rPr>
              <a:pPr algn="r"/>
              <a:t>40</a:t>
            </a:fld>
            <a:endParaRPr lang="es-ES_tradnl" sz="1200">
              <a:solidFill>
                <a:schemeClr val="tx1"/>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s-ES"/>
              <a:t>Servidor HTTP Apache </a:t>
            </a:r>
          </a:p>
          <a:p>
            <a:r>
              <a:rPr lang="es-ES"/>
              <a:t>Internet Information Services</a:t>
            </a:r>
          </a:p>
          <a:p>
            <a:r>
              <a:rPr lang="es-ES"/>
              <a:t>Google Web Server </a:t>
            </a:r>
          </a:p>
          <a:p>
            <a:r>
              <a:rPr lang="es-ES"/>
              <a:t>Lighttpd</a:t>
            </a:r>
          </a:p>
          <a:p>
            <a:r>
              <a:rPr lang="es-ES"/>
              <a:t>Nginx </a:t>
            </a:r>
          </a:p>
          <a:p>
            <a:endParaRPr lang="es-ES"/>
          </a:p>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nSpc>
                <a:spcPct val="80000"/>
              </a:lnSpc>
            </a:pPr>
            <a:r>
              <a:rPr lang="es-ES" sz="800"/>
              <a:t>Control de la navegación por tiempo y ancho de banda, así como clasificación de sitios web y filtrado de URL para incrementar la productividad y la seguridad </a:t>
            </a:r>
          </a:p>
          <a:p>
            <a:pPr>
              <a:lnSpc>
                <a:spcPct val="80000"/>
              </a:lnSpc>
            </a:pPr>
            <a:r>
              <a:rPr lang="es-ES" sz="800" b="1"/>
              <a:t>Filtrado según la reputación del sitio web</a:t>
            </a:r>
            <a:endParaRPr lang="es-ES" sz="800"/>
          </a:p>
          <a:p>
            <a:pPr>
              <a:lnSpc>
                <a:spcPct val="80000"/>
              </a:lnSpc>
            </a:pPr>
            <a:r>
              <a:rPr lang="es-ES" sz="800"/>
              <a:t>Esperar a que un sitio web sea clasificado como peligroso puede ser un juego arriesgado.</a:t>
            </a:r>
          </a:p>
          <a:p>
            <a:pPr>
              <a:lnSpc>
                <a:spcPct val="80000"/>
              </a:lnSpc>
            </a:pPr>
            <a:r>
              <a:rPr lang="es-ES" sz="800"/>
              <a:t>La protección proactiva de las amenazas de Internet puede salvarle de ser infectado y por lo tanto de consecuencias potencialmente devastadoras.</a:t>
            </a:r>
          </a:p>
          <a:p>
            <a:pPr>
              <a:lnSpc>
                <a:spcPct val="80000"/>
              </a:lnSpc>
            </a:pPr>
            <a:r>
              <a:rPr lang="es-ES" sz="800"/>
              <a:t>El Monitor utiliza ahora filtrado basado en la reputación, que utiliza la puntuación de reputación de un sitio web o dirección IP para predecir el riesgo de seguridad implicado con la visita de ese sitio web. La reputación de un sitio web se calcula mediante cientos de indicadores que incluyen de infecciones, edad de establecimiento, popularidad, contenido y muchos otros;  a continuación se le otorga una puntuación de 1 (alto riesgo) a 100 (confiable).</a:t>
            </a:r>
          </a:p>
          <a:p>
            <a:pPr>
              <a:lnSpc>
                <a:spcPct val="80000"/>
              </a:lnSpc>
            </a:pPr>
            <a:r>
              <a:rPr lang="es-ES" sz="800"/>
              <a:t>El filtrado por reputación del sitio web agrega una capa proactiva de seguridad así como directivas flexibles de acceso a Internet. Por ejemplo, puede habilitar el acceso a sitios de "Compras" proporcionando simultáneamente protección mediante el bloqueo del acceso a sitios de compras con baja reputación.</a:t>
            </a:r>
            <a:endParaRPr lang="es-ES" sz="800" b="1"/>
          </a:p>
          <a:p>
            <a:pPr>
              <a:lnSpc>
                <a:spcPct val="80000"/>
              </a:lnSpc>
            </a:pPr>
            <a:r>
              <a:rPr lang="es-ES" sz="800" b="1"/>
              <a:t>-Directivas para bloquear el streaming multimedia</a:t>
            </a:r>
            <a:endParaRPr lang="es-ES" sz="800"/>
          </a:p>
          <a:p>
            <a:pPr>
              <a:lnSpc>
                <a:spcPct val="80000"/>
              </a:lnSpc>
            </a:pPr>
            <a:r>
              <a:rPr lang="es-ES" sz="800"/>
              <a:t>Como la difusión de audio y video se ha convertido en parte integral de muchos sitios web, el Monitor le permite ahorrar ancho de banda bloqueando el streaming.</a:t>
            </a:r>
          </a:p>
          <a:p>
            <a:pPr>
              <a:lnSpc>
                <a:spcPct val="80000"/>
              </a:lnSpc>
            </a:pPr>
            <a:r>
              <a:rPr lang="es-ES" sz="800"/>
              <a:t>El contenido de audio y video es una rutina en noticias, entretenimiento y deportes, y puede crear rápidamente un cuello de botella especialmente en horas punta o durante eventos de interés.</a:t>
            </a:r>
          </a:p>
          <a:p>
            <a:pPr>
              <a:lnSpc>
                <a:spcPct val="80000"/>
              </a:lnSpc>
            </a:pPr>
            <a:r>
              <a:rPr lang="es-ES" sz="800"/>
              <a:t>Las directivas de bloqueo de streaming le permiten habilitar el acceso a sitios web que estén proporcionando el medio y bloquear a la vez la difusión en curso, asegurando que se alcanza un medio positivo.</a:t>
            </a:r>
          </a:p>
          <a:p>
            <a:pPr>
              <a:lnSpc>
                <a:spcPct val="80000"/>
              </a:lnSpc>
            </a:pPr>
            <a:r>
              <a:rPr lang="es-ES" sz="800"/>
              <a:t>Esta característica también incluye un motor de actualización automática para poder distribuir nuevas firmas según son descubiertas.</a:t>
            </a:r>
            <a:endParaRPr lang="es-ES" sz="800" b="1"/>
          </a:p>
          <a:p>
            <a:pPr>
              <a:lnSpc>
                <a:spcPct val="80000"/>
              </a:lnSpc>
            </a:pPr>
            <a:r>
              <a:rPr lang="es-ES" sz="800" b="1"/>
              <a:t>Bloqueo ligero - Avisar y permitir</a:t>
            </a:r>
            <a:endParaRPr lang="es-ES" sz="800"/>
          </a:p>
          <a:p>
            <a:pPr>
              <a:lnSpc>
                <a:spcPct val="80000"/>
              </a:lnSpc>
            </a:pPr>
            <a:r>
              <a:rPr lang="es-ES" sz="800"/>
              <a:t>Permita a los usuarios de confianza superar el bloqueo después de avisarlos de que una URL está en disonancia con la directiva de la empresas; poniendo en práctica el concepto de auto vigilancia.</a:t>
            </a:r>
            <a:endParaRPr lang="es-ES" sz="800" b="1"/>
          </a:p>
          <a:p>
            <a:pPr>
              <a:lnSpc>
                <a:spcPct val="80000"/>
              </a:lnSpc>
            </a:pPr>
            <a:r>
              <a:rPr lang="es-ES" sz="800" b="1"/>
              <a:t>Registro de Actividad de la Monitorización de Acceso</a:t>
            </a:r>
            <a:endParaRPr lang="es-ES" sz="800"/>
          </a:p>
          <a:p>
            <a:pPr>
              <a:lnSpc>
                <a:spcPct val="80000"/>
              </a:lnSpc>
            </a:pPr>
            <a:r>
              <a:rPr lang="es-ES" sz="800"/>
              <a:t>Vea el camino exacto que ha realizado un usuario, incluyendo la fecha y hora en que se visitó un sitio específico.</a:t>
            </a:r>
          </a:p>
          <a:p>
            <a:pPr>
              <a:lnSpc>
                <a:spcPct val="80000"/>
              </a:lnSpc>
            </a:pPr>
            <a:r>
              <a:rPr lang="es-ES" sz="800"/>
              <a:t>Ofrece una opción para ver un listado de sitios/páginas a los se ha accedido junto con la fecha y hora de acceso.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8D1F67C-E162-4730-AE84-C82B5A075C88}" type="slidenum">
              <a:rPr lang="es-ES_tradnl" smtClean="0"/>
              <a:pPr/>
              <a:t>50</a:t>
            </a:fld>
            <a:endParaRPr lang="es-ES_trad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 sz="1000"/>
              <a:t>Estos dispositivos, denominados </a:t>
            </a:r>
            <a:r>
              <a:rPr lang="es-ES" sz="1000" i="1"/>
              <a:t>Bandwidth Shapers</a:t>
            </a:r>
            <a:r>
              <a:rPr lang="es-ES" sz="1000"/>
              <a:t> o </a:t>
            </a:r>
            <a:r>
              <a:rPr lang="es-ES" sz="1000" i="1"/>
              <a:t>Throttlers</a:t>
            </a:r>
            <a:r>
              <a:rPr lang="es-ES" sz="1000"/>
              <a:t> en la literatura anglosajona, están adquiriendo un auge asombroso en los últimos tiempos y son ya muchas las formas en las que nos los encontramos: programas o elementos específicos o servicios de valor añadido en </a:t>
            </a:r>
            <a:r>
              <a:rPr lang="es-ES" sz="1000" i="1"/>
              <a:t>routers</a:t>
            </a:r>
            <a:r>
              <a:rPr lang="es-ES" sz="1000"/>
              <a:t> o cortafuegos. </a:t>
            </a:r>
          </a:p>
          <a:p>
            <a:r>
              <a:rPr lang="es-ES" sz="1000"/>
              <a:t>Un modelador del ancho de banda se emplaza entre la red interna y la salida a Internet (el mismo lugar del cortafuegos, de ahí su inclusión en los mismos) y puede ser comparado con un ‘guardia del tráfico’. Mediante reglas, se definen distintas colas, cada una de las cuales alberga un tipo distinto de tráfico: e-mails, transferencias de ficheros, tráfico http, archivos musicales o de video, etc. Cada una de las colas de tráfico posee una prioridad distinta, de forma que podemos poner en primer lugar aquellas que correspondan al tráfico más crítico para nuestra organización. El modelador realiza la distinción entre los distintos tipos de tráfico de formas muy diferentes: inspeccionando directamente las cabeceras en busca de identificar un determinado protocolo, en función de los puertos a los que son dirigidos los paquetes, etc. A veces esto no es suficiente. Un sistema bien conocido para intercambio de ficheros como edonkey usa el puerto 80 para asemejar tráfico web. Otros, como KaZaa, desobedecen los estándares y usa más de un puerto simultáneamente. Para estos casos los </a:t>
            </a:r>
            <a:r>
              <a:rPr lang="es-ES" sz="1000" i="1"/>
              <a:t>Shapers </a:t>
            </a:r>
            <a:r>
              <a:rPr lang="es-ES" sz="1000"/>
              <a:t>usan métodos similares a los de los antivirus y buscan patrones (</a:t>
            </a:r>
            <a:r>
              <a:rPr lang="es-ES" sz="1000" i="1"/>
              <a:t>signatures</a:t>
            </a:r>
            <a:r>
              <a:rPr lang="es-ES" sz="1000"/>
              <a:t>) que identifican estos tráficos.  </a:t>
            </a:r>
          </a:p>
          <a:p>
            <a:r>
              <a:rPr lang="es-ES" sz="1000"/>
              <a:t>Aunque pueda parecer que estos métodos introducen más retardo que desahogo en el tráfico de la red no es así en absoluto: los </a:t>
            </a:r>
            <a:r>
              <a:rPr lang="es-ES" sz="1000" i="1"/>
              <a:t>shapers</a:t>
            </a:r>
            <a:r>
              <a:rPr lang="es-ES" sz="1000"/>
              <a:t> analizan, al igual que los cortafuegos con inspección de estado, sólo los primeros paquetes de una conexión y una vez que esta es identificada la asignan a una cola de tráfico 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p:spPr>
        <p:txBody>
          <a:bodyPr/>
          <a:lstStyle/>
          <a:p>
            <a:r>
              <a:rPr lang="es-MX"/>
              <a:t>Un ACCESS SERVER (NAS) está destinado a actuar como una puerta de entrada para proteger el acceso a un recurso protegido. Esto puede ser cualquier cosa desde una red telefónica, impresoras, o Internet.</a:t>
            </a:r>
          </a:p>
          <a:p>
            <a:endParaRPr lang="es-MX"/>
          </a:p>
          <a:p>
            <a:r>
              <a:rPr lang="es-MX"/>
              <a:t>El cliente se conecta a el NAS. El NAS a su vez se conecta con otro recurso preguntándole si las credenciales suministradas por el cliente son validas. Basado en la respuesta el NAS permite o impide el acceso a los recursos protegidos.</a:t>
            </a:r>
          </a:p>
          <a:p>
            <a:r>
              <a:rPr lang="es-MX"/>
              <a:t>El NAS no contiene información acerca de qué clientes pueden conectarse o qué credenciales son válidas. Todos los NAS envían las credenciales suministradas por el cliente a un recurso que sabrá cómo procesar las credenciales.</a:t>
            </a:r>
          </a:p>
          <a:p>
            <a:endParaRPr lang="es-MX"/>
          </a:p>
        </p:txBody>
      </p:sp>
      <p:sp>
        <p:nvSpPr>
          <p:cNvPr id="48132" name="3 Marcador de número de diapositiva"/>
          <p:cNvSpPr>
            <a:spLocks noGrp="1"/>
          </p:cNvSpPr>
          <p:nvPr>
            <p:ph type="sldNum" sz="quarter" idx="5"/>
          </p:nvPr>
        </p:nvSpPr>
        <p:spPr>
          <a:noFill/>
        </p:spPr>
        <p:txBody>
          <a:bodyPr/>
          <a:lstStyle/>
          <a:p>
            <a:fld id="{66E9649E-B60D-4A23-80DB-89EEF2F1D2B6}" type="slidenum">
              <a:rPr lang="es-ES_tradnl" smtClean="0"/>
              <a:pPr/>
              <a:t>6</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9CD53D3-03DA-4C48-898D-009332210EBA}" type="slidenum">
              <a:rPr lang="es-ES_tradnl" smtClean="0"/>
              <a:pPr/>
              <a:t>8</a:t>
            </a:fld>
            <a:endParaRPr lang="es-ES_trad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656AAD9-493A-45F8-9D8E-FC0232EC60E3}" type="slidenum">
              <a:rPr lang="es-ES_tradnl" smtClean="0"/>
              <a:pPr/>
              <a:t>16</a:t>
            </a:fld>
            <a:endParaRPr lang="es-ES_tradnl"/>
          </a:p>
        </p:txBody>
      </p:sp>
      <p:sp>
        <p:nvSpPr>
          <p:cNvPr id="50179"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paquete</a:t>
            </a:r>
            <a:endParaRPr lang="es-MX" sz="1000">
              <a:latin typeface="Arial" charset="0"/>
            </a:endParaRPr>
          </a:p>
          <a:p>
            <a:pPr algn="just">
              <a:lnSpc>
                <a:spcPct val="80000"/>
              </a:lnSpc>
              <a:defRPr/>
            </a:pPr>
            <a:r>
              <a:rPr lang="es-MX" sz="1000">
                <a:latin typeface="Arial" charset="0"/>
              </a:rPr>
              <a:t>Cada </a:t>
            </a:r>
            <a:r>
              <a:rPr lang="es-MX" sz="1000" i="1">
                <a:latin typeface="Arial" charset="0"/>
              </a:rPr>
              <a:t>paquete</a:t>
            </a:r>
            <a:r>
              <a:rPr lang="es-MX" sz="1000">
                <a:latin typeface="Arial" charset="0"/>
              </a:rPr>
              <a:t> que entra o sale de la red es inspeccionado y lo acepta o rechaza basándose en las reglas definidas por el usuario. </a:t>
            </a:r>
          </a:p>
          <a:p>
            <a:pPr algn="just">
              <a:lnSpc>
                <a:spcPct val="80000"/>
              </a:lnSpc>
              <a:defRPr/>
            </a:pPr>
            <a:r>
              <a:rPr lang="es-MX" sz="1000">
                <a:latin typeface="Arial" charset="0"/>
              </a:rPr>
              <a:t>El filtrado de paquetes es difícil de configurar.</a:t>
            </a:r>
            <a:r>
              <a:rPr lang="es-ES" sz="1000">
                <a:latin typeface="Arial" charset="0"/>
              </a:rPr>
              <a:t> </a:t>
            </a:r>
          </a:p>
          <a:p>
            <a:pPr algn="just">
              <a:lnSpc>
                <a:spcPct val="80000"/>
              </a:lnSpc>
              <a:defRPr/>
            </a:pPr>
            <a:r>
              <a:rPr lang="es-MX" sz="1000">
                <a:latin typeface="Arial" charset="0"/>
              </a:rPr>
              <a:t>Reglas para rechazar o aceptar un paquete :</a:t>
            </a:r>
            <a:endParaRPr lang="es-ES" sz="1000" b="1">
              <a:latin typeface="Arial" charset="0"/>
            </a:endParaRPr>
          </a:p>
          <a:p>
            <a:pPr>
              <a:lnSpc>
                <a:spcPct val="80000"/>
              </a:lnSpc>
              <a:defRPr/>
            </a:pPr>
            <a:r>
              <a:rPr lang="es-ES" sz="1000" b="1">
                <a:latin typeface="Arial" charset="0"/>
              </a:rPr>
              <a:t> </a:t>
            </a:r>
            <a:r>
              <a:rPr lang="es-MX" sz="900">
                <a:latin typeface="Arial" charset="0"/>
              </a:rPr>
              <a:t>Si no se encuentra una regla que aplicar al paquete, el paquete es rechazado. </a:t>
            </a:r>
            <a:br>
              <a:rPr lang="es-MX" sz="900">
                <a:latin typeface="Arial" charset="0"/>
              </a:rPr>
            </a:br>
            <a:r>
              <a:rPr lang="es-ES" sz="900" b="1">
                <a:latin typeface="Arial" charset="0"/>
              </a:rPr>
              <a:t> </a:t>
            </a:r>
            <a:r>
              <a:rPr lang="es-MX" sz="900">
                <a:latin typeface="Arial" charset="0"/>
              </a:rPr>
              <a:t>Si se encuentra una regla que aplicar al paquete, y la regla permite el paso, se establece la comunicación.</a:t>
            </a:r>
          </a:p>
          <a:p>
            <a:pPr algn="just">
              <a:lnSpc>
                <a:spcPct val="80000"/>
              </a:lnSpc>
              <a:defRPr/>
            </a:pPr>
            <a:r>
              <a:rPr lang="es-MX" sz="900">
                <a:latin typeface="Arial" charset="0"/>
              </a:rPr>
              <a:t>Si se encuentra una regla que aplicar al paquete, y la regla rechaza el paso, el paquete es rechazado.</a:t>
            </a:r>
            <a:endParaRPr lang="es-ES" sz="900">
              <a:latin typeface="Arial" charset="0"/>
            </a:endParaRPr>
          </a:p>
          <a:p>
            <a:pPr>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circuito</a:t>
            </a:r>
          </a:p>
          <a:p>
            <a:pPr algn="just">
              <a:lnSpc>
                <a:spcPct val="80000"/>
              </a:lnSpc>
              <a:defRPr/>
            </a:pPr>
            <a:r>
              <a:rPr lang="es-MX" sz="900" b="1">
                <a:latin typeface="Arial" charset="0"/>
              </a:rPr>
              <a:t>Valida que los paquetes pertenezcan ya sea a una solicitud de conexión o bien a una conexión entre dos computadoras. </a:t>
            </a:r>
          </a:p>
          <a:p>
            <a:pPr algn="just">
              <a:lnSpc>
                <a:spcPct val="80000"/>
              </a:lnSpc>
              <a:defRPr/>
            </a:pPr>
            <a:r>
              <a:rPr lang="es-MX" sz="900" b="1">
                <a:latin typeface="Arial" charset="0"/>
              </a:rPr>
              <a:t>     Aplica </a:t>
            </a:r>
            <a:r>
              <a:rPr lang="es-MX" sz="900" b="1">
                <a:solidFill>
                  <a:schemeClr val="accent1"/>
                </a:solidFill>
                <a:latin typeface="Arial" charset="0"/>
              </a:rPr>
              <a:t>mecanismos de seguridad</a:t>
            </a:r>
            <a:r>
              <a:rPr lang="es-MX" sz="900" b="1">
                <a:latin typeface="Arial" charset="0"/>
              </a:rPr>
              <a:t> cuando una conexión </a:t>
            </a:r>
            <a:r>
              <a:rPr lang="es-MX" sz="900" b="1" i="1">
                <a:latin typeface="Arial" charset="0"/>
              </a:rPr>
              <a:t>TCP</a:t>
            </a:r>
            <a:r>
              <a:rPr lang="es-MX" sz="900" b="1">
                <a:latin typeface="Arial" charset="0"/>
              </a:rPr>
              <a:t> o </a:t>
            </a:r>
            <a:r>
              <a:rPr lang="es-MX" sz="900" b="1" i="1">
                <a:latin typeface="Arial" charset="0"/>
              </a:rPr>
              <a:t>UDP</a:t>
            </a:r>
            <a:r>
              <a:rPr lang="es-MX" sz="900" b="1">
                <a:latin typeface="Arial" charset="0"/>
              </a:rPr>
              <a:t> es establecida. Una vez que la conexión se establece, los paquetes pueden ir y venir entre las computadoras </a:t>
            </a:r>
            <a:r>
              <a:rPr lang="es-MX" sz="900" b="1">
                <a:solidFill>
                  <a:schemeClr val="accent1"/>
                </a:solidFill>
                <a:latin typeface="Arial" charset="0"/>
              </a:rPr>
              <a:t>sin tener que ser revisados cada vez</a:t>
            </a:r>
            <a:r>
              <a:rPr lang="es-MX" sz="900" b="1">
                <a:latin typeface="Arial" charset="0"/>
              </a:rPr>
              <a:t>.</a:t>
            </a:r>
            <a:br>
              <a:rPr lang="es-MX" sz="900" b="1">
                <a:latin typeface="Arial" charset="0"/>
              </a:rPr>
            </a:br>
            <a:r>
              <a:rPr lang="es-MX" sz="900" b="1">
                <a:latin typeface="Arial" charset="0"/>
              </a:rPr>
              <a:t>El firewall mantiene una </a:t>
            </a:r>
            <a:r>
              <a:rPr lang="es-MX" sz="900" b="1">
                <a:solidFill>
                  <a:schemeClr val="accent1"/>
                </a:solidFill>
                <a:latin typeface="Arial" charset="0"/>
              </a:rPr>
              <a:t>tabla de conexiones válidas</a:t>
            </a:r>
            <a:r>
              <a:rPr lang="es-MX" sz="900" b="1">
                <a:latin typeface="Arial" charset="0"/>
              </a:rPr>
              <a:t> y permite que los paquetes de la red pasen a través de ella si corresponden a algún registro de la tabla. Una vez terminada la conexión, la </a:t>
            </a:r>
            <a:r>
              <a:rPr lang="es-MX" sz="900" b="1">
                <a:solidFill>
                  <a:schemeClr val="accent1"/>
                </a:solidFill>
                <a:latin typeface="Arial" charset="0"/>
              </a:rPr>
              <a:t>tabla se borra</a:t>
            </a:r>
            <a:r>
              <a:rPr lang="es-MX" sz="900" b="1">
                <a:latin typeface="Arial" charset="0"/>
              </a:rPr>
              <a:t> y la transmisión de información entre las dos computadoras se cierra.</a:t>
            </a:r>
          </a:p>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aplicación</a:t>
            </a:r>
            <a:endParaRPr lang="es-ES" sz="900" b="1">
              <a:latin typeface="Arial" charset="0"/>
            </a:endParaRPr>
          </a:p>
          <a:p>
            <a:pPr>
              <a:lnSpc>
                <a:spcPct val="80000"/>
              </a:lnSpc>
              <a:defRPr/>
            </a:pPr>
            <a:r>
              <a:rPr lang="es-MX" sz="900">
                <a:latin typeface="Arial" charset="0"/>
              </a:rPr>
              <a:t>Examina la información de todos los paquetes de la red y mantiene el estado de la conexión y la secuencia de la información. En este tipo de tecnología también se puede validar claves de acceso y algunos tipos de solicitudes de servicios.</a:t>
            </a:r>
          </a:p>
          <a:p>
            <a:pPr>
              <a:lnSpc>
                <a:spcPct val="80000"/>
              </a:lnSpc>
              <a:defRPr/>
            </a:pPr>
            <a:r>
              <a:rPr lang="es-MX" sz="900">
                <a:latin typeface="Arial" charset="0"/>
              </a:rPr>
              <a:t>La mayoría de estos tipos de firewalls requieren software especializado y servicios Proxy. </a:t>
            </a:r>
          </a:p>
          <a:p>
            <a:pPr>
              <a:lnSpc>
                <a:spcPct val="80000"/>
              </a:lnSpc>
              <a:defRPr/>
            </a:pPr>
            <a:r>
              <a:rPr lang="es-MX" sz="900">
                <a:latin typeface="Arial" charset="0"/>
              </a:rPr>
              <a:t>    Un servicio proxy puede incrementar el control al acceso, realizar chequeos detallados a los datos y generar auditorias sobre la información que se transmite.</a:t>
            </a:r>
            <a:endParaRPr lang="es-ES" sz="900">
              <a:latin typeface="Arial" charset="0"/>
            </a:endParaRPr>
          </a:p>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dinámico a nivel paquete</a:t>
            </a:r>
          </a:p>
          <a:p>
            <a:pPr algn="just">
              <a:lnSpc>
                <a:spcPct val="80000"/>
              </a:lnSpc>
              <a:defRPr/>
            </a:pPr>
            <a:r>
              <a:rPr lang="es-MX" sz="900">
                <a:latin typeface="Arial" charset="0"/>
              </a:rPr>
              <a:t>Permite modificaciones a las reglas de seguridad sobre la marcha. En la práctica, se utilizan dos o mas técnicas para configurar el firewall.</a:t>
            </a:r>
            <a:endParaRPr lang="es-ES" sz="900" b="1">
              <a:latin typeface="Arial" charset="0"/>
            </a:endParaRPr>
          </a:p>
          <a:p>
            <a:pPr algn="just">
              <a:lnSpc>
                <a:spcPct val="80000"/>
              </a:lnSpc>
              <a:defRPr/>
            </a:pPr>
            <a:endParaRPr lang="es-ES" sz="900" b="1">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95EDE6E-4801-4F39-ABB1-72F6B886D1E7}" type="slidenum">
              <a:rPr lang="es-ES_tradnl" smtClean="0"/>
              <a:pPr/>
              <a:t>23</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a:r>
              <a:rPr lang="es-AR" b="1" i="1">
                <a:latin typeface="Verdana" pitchFamily="34" charset="0"/>
              </a:rPr>
              <a:t>Servidor especial encargado, entre otras cosas, de centralizar el tráfico entre Internet y una red privada, de forma que evita que cada una de las máquinas de la red interior tenga que disponer necesariamente de una conexión directa a la red. Al mismo tiempo contiene mecanismos de seguridad que impiden accesos no autorizados desde el exterior hacia la red privada. </a:t>
            </a:r>
          </a:p>
          <a:p>
            <a:pPr algn="just"/>
            <a:endParaRPr lang="es-MX" b="1" i="1">
              <a:latin typeface="Verdana" pitchFamily="34" charset="0"/>
            </a:endParaRPr>
          </a:p>
          <a:p>
            <a:pPr algn="just"/>
            <a:r>
              <a:rPr lang="es-AR" b="1" i="1">
                <a:latin typeface="Verdana" pitchFamily="34" charset="0"/>
              </a:rPr>
              <a:t>Servidor Cache. El Proxy es un servidor de que conectado normalmente al servidor de acceso a la WWW de un proveedor de acceso va almacenando toda la informacion que los usuarios reciben de la WEB, por tanto, si otro usuario accede a traves del proxy a un sitio previamente visitado,recibira la informacion del servidor proxy en lugar del servidor real. </a:t>
            </a:r>
          </a:p>
          <a:p>
            <a:r>
              <a:rPr lang="es-ES" b="1" i="1"/>
              <a:t>Los servicios de NAT (Network Address Translation) resuelven dos de los principales problemas de seguridad e infraestructura de las redes actuales. En primer lugar, constituyen una herramienta muy efectiva para esconder las direcciones de red reales de nuestra red interna. En segundo lugar, y debido a la reducción del espacio de direcciones IP disponibles, muchas organizaciones usan NAT para permitir la salida a Internet de sus equipos de la red interna con un mínimo de direcciones legalmente válidas (ver RFC 1918).</a:t>
            </a:r>
            <a:r>
              <a:rPr lang="es-ES"/>
              <a:t> </a:t>
            </a:r>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57C446C-C976-497F-AE15-E6040107B88D}" type="slidenum">
              <a:rPr lang="es-ES_tradnl" smtClean="0"/>
              <a:pPr/>
              <a:t>27</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s-AR"/>
              <a:t>LDAP SERVER – SOFTWARE</a:t>
            </a:r>
          </a:p>
          <a:p>
            <a:r>
              <a:rPr lang="es-ES"/>
              <a:t>Microsoft Active Directory</a:t>
            </a:r>
          </a:p>
          <a:p>
            <a:r>
              <a:rPr lang="es-ES"/>
              <a:t>OpenLDAP </a:t>
            </a:r>
          </a:p>
          <a:p>
            <a:r>
              <a:rPr lang="es-ES"/>
              <a:t>Sun Java System Directory Server </a:t>
            </a:r>
          </a:p>
          <a:p>
            <a:r>
              <a:rPr lang="es-ES"/>
              <a:t>IBM Tivoli Directory Server </a:t>
            </a:r>
          </a:p>
          <a:p>
            <a:r>
              <a:rPr lang="es-ES"/>
              <a:t>Apache Directory Server </a:t>
            </a:r>
          </a:p>
          <a:p>
            <a:r>
              <a:rPr lang="es-ES"/>
              <a:t>Apple Open Directory </a:t>
            </a:r>
          </a:p>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F38AD98-4F93-40C1-BB76-EA9170E3BBBA}" type="slidenum">
              <a:rPr lang="es-ES_tradnl" smtClean="0"/>
              <a:pPr/>
              <a:t>30</a:t>
            </a:fld>
            <a:endParaRPr lang="es-ES_trad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ES"/>
              <a:t>Microsoft </a:t>
            </a:r>
            <a:r>
              <a:rPr lang="es-ES">
                <a:hlinkClick r:id="rId3" tooltip="Internet Information Services"/>
              </a:rPr>
              <a:t>Internet Information Services</a:t>
            </a:r>
            <a:r>
              <a:rPr lang="es-ES"/>
              <a:t> (IIS) es el principal competidor de Apache, así como </a:t>
            </a:r>
          </a:p>
          <a:p>
            <a:endParaRPr lang="es-ES"/>
          </a:p>
          <a:p>
            <a:r>
              <a:rPr lang="es-ES"/>
              <a:t>Sun Java System Web Server de </a:t>
            </a:r>
            <a:r>
              <a:rPr lang="es-ES">
                <a:hlinkClick r:id="rId4" tooltip="Sun Microsystems"/>
              </a:rPr>
              <a:t>Sun Microsystems</a:t>
            </a:r>
            <a:r>
              <a:rPr lang="es-ES"/>
              <a:t> y un anfitrión de otras aplicaciones como Zeus Web Server. Algunos de los más grandes sitios web del mundo están ejecutándose sobre Apache. La capa frontal (front end) del motor de búsqueda </a:t>
            </a:r>
            <a:r>
              <a:rPr lang="es-ES">
                <a:hlinkClick r:id="rId5" tooltip="Google"/>
              </a:rPr>
              <a:t>Google</a:t>
            </a:r>
            <a:r>
              <a:rPr lang="es-ES"/>
              <a:t> está basado en una versión modificada de Apache, denominada Google Web Server (GWS). Muchos proyectos de </a:t>
            </a:r>
            <a:r>
              <a:rPr lang="es-ES">
                <a:hlinkClick r:id="rId6" tooltip="Wikimedia"/>
              </a:rPr>
              <a:t>Wikimedia</a:t>
            </a:r>
            <a:r>
              <a:rPr lang="es-ES"/>
              <a:t> también se ejecutan sobre servidores web Apache.Servidor HTTP Apache </a:t>
            </a:r>
          </a:p>
          <a:p>
            <a:endParaRPr lang="es-ES"/>
          </a:p>
          <a:p>
            <a:r>
              <a:rPr lang="es-ES"/>
              <a:t>Internet Information Services</a:t>
            </a:r>
          </a:p>
          <a:p>
            <a:r>
              <a:rPr lang="es-ES"/>
              <a:t>Google Web Server </a:t>
            </a:r>
          </a:p>
          <a:p>
            <a:r>
              <a:rPr lang="es-ES"/>
              <a:t>Lighttpd</a:t>
            </a:r>
          </a:p>
          <a:p>
            <a:r>
              <a:rPr lang="es-ES"/>
              <a:t>Nginx </a:t>
            </a:r>
          </a:p>
          <a:p>
            <a:endParaRPr lang="es-ES"/>
          </a:p>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0002AB-EF09-4898-B191-1795B0EDA51C}" type="slidenum">
              <a:rPr lang="es-ES_tradnl" smtClean="0"/>
              <a:pPr/>
              <a:t>31</a:t>
            </a:fld>
            <a:endParaRPr lang="es-ES_trad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a:lnSpc>
                <a:spcPct val="90000"/>
              </a:lnSpc>
            </a:pPr>
            <a:r>
              <a:rPr lang="es-AR" sz="900"/>
              <a:t>Un Mail Server es una aplicación informática que nos permite enviar mensajes (correos) de unos usuarios a otros, con independencia de la red que dichos usuarios estén utilizando. </a:t>
            </a:r>
          </a:p>
          <a:p>
            <a:pPr>
              <a:lnSpc>
                <a:spcPct val="90000"/>
              </a:lnSpc>
            </a:pPr>
            <a:endParaRPr lang="es-AR" sz="900"/>
          </a:p>
          <a:p>
            <a:pPr>
              <a:lnSpc>
                <a:spcPct val="90000"/>
              </a:lnSpc>
            </a:pPr>
            <a:r>
              <a:rPr lang="es-AR" sz="900"/>
              <a:t>Para lograr la conexión se definen una serie de protocolos, cada uno con una finalidad concreta:</a:t>
            </a:r>
          </a:p>
          <a:p>
            <a:pPr>
              <a:lnSpc>
                <a:spcPct val="90000"/>
              </a:lnSpc>
            </a:pPr>
            <a:r>
              <a:rPr lang="es-AR" sz="900"/>
              <a:t>SMTP (Simple Mail Transfer Protocol): Es el protocolo que se utiliza para que dos servidores de correo intercambien mensajes.</a:t>
            </a:r>
          </a:p>
          <a:p>
            <a:pPr>
              <a:lnSpc>
                <a:spcPct val="90000"/>
              </a:lnSpc>
            </a:pPr>
            <a:r>
              <a:rPr lang="es-AR" sz="900"/>
              <a:t>POP (Post Office Protocol): Se utiliza para obtener los mensajes guardados en el servidor y pasárselos al usuario.</a:t>
            </a:r>
          </a:p>
          <a:p>
            <a:pPr>
              <a:lnSpc>
                <a:spcPct val="90000"/>
              </a:lnSpc>
            </a:pPr>
            <a:r>
              <a:rPr lang="es-AR" sz="900"/>
              <a:t>IMAP (Internet Message Access Protocol): Su finalidad es la misma que la de POP, pero el funcionamiento y las funcionalidades que ofrecen son diferentes.</a:t>
            </a:r>
          </a:p>
          <a:p>
            <a:pPr>
              <a:lnSpc>
                <a:spcPct val="90000"/>
              </a:lnSpc>
            </a:pPr>
            <a:endParaRPr lang="es-AR" sz="900"/>
          </a:p>
          <a:p>
            <a:pPr>
              <a:lnSpc>
                <a:spcPct val="90000"/>
              </a:lnSpc>
            </a:pPr>
            <a:r>
              <a:rPr lang="es-AR" sz="900"/>
              <a:t>Así pues, un servidor de correo consta en realidad de dos servidores: un servidor SMTP que será el encargado de enviar y recibir mensajes, y un servidor POP/IMAP que será el que permita a los usuarios obtener sus mensajes.</a:t>
            </a:r>
          </a:p>
          <a:p>
            <a:pPr>
              <a:lnSpc>
                <a:spcPct val="90000"/>
              </a:lnSpc>
            </a:pPr>
            <a:r>
              <a:rPr lang="es-AR" sz="900"/>
              <a:t>Para obtener los mensajes del servidor, los usuarios se sirven de clientes, es decir, programas que implementan un protocolo POP/IMAP. </a:t>
            </a:r>
          </a:p>
          <a:p>
            <a:pPr>
              <a:lnSpc>
                <a:spcPct val="90000"/>
              </a:lnSpc>
            </a:pPr>
            <a:endParaRPr lang="es-AR" sz="900"/>
          </a:p>
          <a:p>
            <a:pPr>
              <a:lnSpc>
                <a:spcPct val="90000"/>
              </a:lnSpc>
            </a:pPr>
            <a:r>
              <a:rPr lang="es-AR" sz="900"/>
              <a:t>En algunas ocasiones el cliente se ejecuta en la máquina del usuario. Sin embargo existe otra posibilidad: que el cliente de correo no se ejecute en la máquina del usuario; es el caso de los clientes vía web, en ellos la arquitectura del servicio es más compleja:</a:t>
            </a:r>
          </a:p>
          <a:p>
            <a:pPr>
              <a:lnSpc>
                <a:spcPct val="90000"/>
              </a:lnSpc>
            </a:pPr>
            <a:r>
              <a:rPr lang="es-AR" sz="900"/>
              <a:t>En cualquier caso, los protocolos SMTP/POP/IMAP son inseguros en cuanto a que los mensajes viajan en claro por la red, es decir, es fácil obtener nuestros mensajes y contraseñas. Para ello se suele añadir una capa SSL, es decir, un método de cifrado que puedan implementar tanto el servidor como el cliente. En el caso del correo vía web se pueden utilizar dos capas SSL.</a:t>
            </a:r>
            <a:endParaRPr lang="es-ES" sz="900"/>
          </a:p>
          <a:p>
            <a:pPr>
              <a:lnSpc>
                <a:spcPct val="90000"/>
              </a:lnSpc>
            </a:pPr>
            <a:endParaRPr lang="es-ES" sz="900"/>
          </a:p>
          <a:p>
            <a:pPr>
              <a:lnSpc>
                <a:spcPct val="90000"/>
              </a:lnSpc>
            </a:pPr>
            <a:r>
              <a:rPr lang="es-ES" sz="900"/>
              <a:t>Sendmail </a:t>
            </a:r>
          </a:p>
          <a:p>
            <a:pPr>
              <a:lnSpc>
                <a:spcPct val="90000"/>
              </a:lnSpc>
            </a:pPr>
            <a:r>
              <a:rPr lang="es-ES" sz="900"/>
              <a:t>Microsoft Exchange Server </a:t>
            </a:r>
          </a:p>
          <a:p>
            <a:pPr>
              <a:lnSpc>
                <a:spcPct val="90000"/>
              </a:lnSpc>
            </a:pPr>
            <a:r>
              <a:rPr lang="es-ES" sz="900"/>
              <a:t>Eudora Internet Mail Server (EIMS) </a:t>
            </a:r>
          </a:p>
          <a:p>
            <a:pPr>
              <a:lnSpc>
                <a:spcPct val="90000"/>
              </a:lnSpc>
            </a:pPr>
            <a:r>
              <a:rPr lang="es-ES" sz="900"/>
              <a:t>Courier Mail Server </a:t>
            </a:r>
          </a:p>
          <a:p>
            <a:pPr>
              <a:lnSpc>
                <a:spcPct val="90000"/>
              </a:lnSpc>
            </a:pPr>
            <a:r>
              <a:rPr lang="es-ES" sz="900"/>
              <a:t>Sun Java Messaging Server </a:t>
            </a:r>
          </a:p>
          <a:p>
            <a:pPr>
              <a:lnSpc>
                <a:spcPct val="90000"/>
              </a:lnSpc>
            </a:pPr>
            <a:r>
              <a:rPr lang="es-ES" sz="900"/>
              <a:t>Lotus Domino </a:t>
            </a:r>
          </a:p>
          <a:p>
            <a:pPr>
              <a:lnSpc>
                <a:spcPct val="90000"/>
              </a:lnSpc>
            </a:pPr>
            <a:endParaRPr lang="es-ES"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5B023E33-2CBC-4B36-AD25-9C073C77026B}"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027422-ED3E-47DC-B53E-FFC8AEE000B2}"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91671BBA-14D2-43AA-8980-C149F87F3B17}"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56ED8-F90F-461D-BC43-3DB6544347A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121EC26F-3623-45DA-BFC1-3214B7A122AE}"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651583-BB1B-4D37-B305-42578F46415D}"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EB8B24E4-BFF4-47B3-AB53-A2FBFA40D8B9}" type="datetime1">
              <a:rPr lang="es-ES"/>
              <a:pPr>
                <a:defRPr/>
              </a:pPr>
              <a:t>18/05/2022</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6727961D-A0DF-435A-87A1-BB019B20612E}"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E4637A46-33BB-4830-A4EB-77E35572B8C1}"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8B46CF-109A-478B-945D-FF9A7D81C613}"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7111FC8-467D-4FA7-B452-772B312281A9}"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D5FC5F-E9E8-4D12-BB0C-61E482FAD13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fld id="{ACC59F6C-A229-46B7-9E7B-DA08FC1D59CD}"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29032D-BE46-40B9-AC93-D7979DA13B2C}"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fld id="{BFB82685-6C07-4738-BB22-EA1953EE2EAA}" type="datetime1">
              <a:rPr lang="es-ES"/>
              <a:pPr>
                <a:defRPr/>
              </a:pPr>
              <a:t>18/05/2022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28463E-E39D-43F2-9185-C07970E83BD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fld id="{A1AAC5C4-14C1-404A-B37A-C4450FD6EE23}" type="datetime1">
              <a:rPr lang="es-ES"/>
              <a:pPr>
                <a:defRPr/>
              </a:pPr>
              <a:t>18/05/2022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CF9E64C-4C9A-4A42-ACAD-57FEDC5B8C0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EC0AF33-9954-4C12-A21E-FA6B866751F3}" type="datetime1">
              <a:rPr lang="es-ES"/>
              <a:pPr>
                <a:defRPr/>
              </a:pPr>
              <a:t>18/05/2022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1E0339-6E3A-4D76-9A60-94028EDCD563}"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80E1117-CDA6-4FAB-9985-369C33E79E20}"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12CA51-9996-4DF2-AF83-E8F46CB071E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1C00261D-E9BB-42CD-8D32-1588D5CD937F}"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26F3AC-C289-4D1B-ADCD-6B2557C7237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8AA07472-184D-4A60-B593-5EE9A2E926F5}" type="datetime1">
              <a:rPr lang="es-ES"/>
              <a:pPr>
                <a:defRPr/>
              </a:pPr>
              <a:t>18/05/2022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6259B232-BFED-49D6-9ED1-1B9993ADB480}"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jpeg"/><Relationship Id="rId5" Type="http://schemas.openxmlformats.org/officeDocument/2006/relationships/image" Target="../media/image19.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jpeg"/><Relationship Id="rId7"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5.jpeg"/><Relationship Id="rId11"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png"/><Relationship Id="rId5" Type="http://schemas.openxmlformats.org/officeDocument/2006/relationships/oleObject" Target="../embeddings/oleObject4.bin"/><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9.jpe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image" Target="../media/image39.png"/><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077072"/>
            <a:ext cx="6913562" cy="1657350"/>
          </a:xfrm>
          <a:solidFill>
            <a:schemeClr val="accent2">
              <a:lumMod val="20000"/>
              <a:lumOff val="80000"/>
            </a:schemeClr>
          </a:solidFill>
          <a:ln w="76200">
            <a:solidFill>
              <a:schemeClr val="accent2"/>
            </a:solidFill>
          </a:ln>
        </p:spPr>
        <p:txBody>
          <a:bodyPr/>
          <a:lstStyle/>
          <a:p>
            <a:pPr>
              <a:lnSpc>
                <a:spcPct val="80000"/>
              </a:lnSpc>
            </a:pPr>
            <a:r>
              <a:rPr lang="es-MX" sz="3600" b="1" i="1" u="sng" dirty="0">
                <a:solidFill>
                  <a:srgbClr val="333399"/>
                </a:solidFill>
                <a:latin typeface="Arial" charset="0"/>
              </a:rPr>
              <a:t>Servicios de Internet N</a:t>
            </a:r>
            <a:r>
              <a:rPr lang="es-ES" sz="3600" b="1" i="1" u="sng" dirty="0">
                <a:solidFill>
                  <a:srgbClr val="333399"/>
                </a:solidFill>
                <a:latin typeface="Arial" charset="0"/>
              </a:rPr>
              <a:t>º 2</a:t>
            </a:r>
            <a:endParaRPr lang="es-MX" sz="3600" b="1" i="1" u="sng" dirty="0">
              <a:solidFill>
                <a:srgbClr val="333399"/>
              </a:solidFill>
              <a:latin typeface="Arial" charset="0"/>
            </a:endParaRPr>
          </a:p>
          <a:p>
            <a:pPr>
              <a:lnSpc>
                <a:spcPct val="80000"/>
              </a:lnSpc>
            </a:pPr>
            <a:r>
              <a:rPr lang="es-MX" sz="3600" b="1" i="1" u="sng" dirty="0">
                <a:solidFill>
                  <a:srgbClr val="333399"/>
                </a:solidFill>
                <a:latin typeface="Arial" charset="0"/>
              </a:rPr>
              <a:t>Topología Interna CPD</a:t>
            </a:r>
          </a:p>
          <a:p>
            <a:pPr>
              <a:lnSpc>
                <a:spcPct val="80000"/>
              </a:lnSpc>
            </a:pPr>
            <a:r>
              <a:rPr lang="es-AR" sz="2800" b="1" i="1" u="sng" dirty="0">
                <a:solidFill>
                  <a:srgbClr val="333399"/>
                </a:solidFill>
                <a:latin typeface="Arial" charset="0"/>
              </a:rPr>
              <a:t>2022</a:t>
            </a:r>
          </a:p>
        </p:txBody>
      </p:sp>
      <p:sp>
        <p:nvSpPr>
          <p:cNvPr id="7" name="Rectangle 3"/>
          <p:cNvSpPr>
            <a:spLocks noGrp="1" noChangeArrowheads="1"/>
          </p:cNvSpPr>
          <p:nvPr>
            <p:ph type="ctrTitle" idx="4294967295"/>
          </p:nvPr>
        </p:nvSpPr>
        <p:spPr>
          <a:xfrm>
            <a:off x="323528" y="908720"/>
            <a:ext cx="8496300" cy="2304256"/>
          </a:xfrm>
          <a:prstGeom prst="rect">
            <a:avLst/>
          </a:prstGeom>
          <a:solidFill>
            <a:schemeClr val="accent2">
              <a:lumMod val="20000"/>
              <a:lumOff val="80000"/>
            </a:schemeClr>
          </a:solidFill>
          <a:ln w="76200" cap="flat" algn="ctr">
            <a:solidFill>
              <a:schemeClr val="accent6">
                <a:lumMod val="60000"/>
                <a:lumOff val="40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8CFFC6C-7708-4C1D-8E4B-A427F8F8E9F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F3BEB0EA-47C8-412A-9C9A-B34026AB66F0}" type="slidenum">
              <a:rPr lang="en-US"/>
              <a:pPr>
                <a:defRPr/>
              </a:pPr>
              <a:t>10</a:t>
            </a:fld>
            <a:endParaRPr lang="en-US"/>
          </a:p>
        </p:txBody>
      </p:sp>
      <p:sp>
        <p:nvSpPr>
          <p:cNvPr id="398338" name="Rectangle 2" descr="Papel seda azul"/>
          <p:cNvSpPr>
            <a:spLocks noGrp="1" noChangeArrowheads="1"/>
          </p:cNvSpPr>
          <p:nvPr>
            <p:ph type="title"/>
          </p:nvPr>
        </p:nvSpPr>
        <p:spPr>
          <a:xfrm>
            <a:off x="250825" y="26035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8339" name="Rectangle 3" descr="Papel bouquet"/>
          <p:cNvSpPr>
            <a:spLocks noGrp="1" noChangeArrowheads="1"/>
          </p:cNvSpPr>
          <p:nvPr>
            <p:ph type="body" idx="1"/>
          </p:nvPr>
        </p:nvSpPr>
        <p:spPr>
          <a:xfrm>
            <a:off x="0" y="1557338"/>
            <a:ext cx="8893175" cy="46180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a:solidFill>
                  <a:srgbClr val="000099"/>
                </a:solidFill>
                <a:effectLst>
                  <a:outerShdw blurRad="38100" dist="38100" dir="2700000" algn="tl">
                    <a:srgbClr val="C0C0C0"/>
                  </a:outerShdw>
                </a:effectLst>
                <a:latin typeface="Arial" charset="0"/>
              </a:rPr>
              <a:t>Mantiene una Base de Datos con el Nombre de Usuario (LOGIN)  y su Password.</a:t>
            </a:r>
          </a:p>
          <a:p>
            <a:pPr>
              <a:lnSpc>
                <a:spcPct val="80000"/>
              </a:lnSpc>
              <a:defRPr/>
            </a:pPr>
            <a:r>
              <a:rPr lang="es-ES_tradnl" sz="3600" i="1">
                <a:solidFill>
                  <a:srgbClr val="000099"/>
                </a:solidFill>
                <a:effectLst>
                  <a:outerShdw blurRad="38100" dist="38100" dir="2700000" algn="tl">
                    <a:srgbClr val="C0C0C0"/>
                  </a:outerShdw>
                </a:effectLst>
                <a:latin typeface="Arial" charset="0"/>
              </a:rPr>
              <a:t>Simplifica y Consolida la Administración de Usuarios de Acceso Remoto al Nodo</a:t>
            </a:r>
          </a:p>
          <a:p>
            <a:pPr>
              <a:lnSpc>
                <a:spcPct val="80000"/>
              </a:lnSpc>
              <a:defRPr/>
            </a:pPr>
            <a:r>
              <a:rPr lang="es-ES_tradnl" sz="3600" i="1">
                <a:solidFill>
                  <a:srgbClr val="000099"/>
                </a:solidFill>
                <a:effectLst>
                  <a:outerShdw blurRad="38100" dist="38100" dir="2700000" algn="tl">
                    <a:srgbClr val="C0C0C0"/>
                  </a:outerShdw>
                </a:effectLst>
                <a:latin typeface="Arial" charset="0"/>
              </a:rPr>
              <a:t> Facilita el Seguimiento y Documentación de Accesos Remotos.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925E89F-FDE9-4F23-9495-03EE5AD5BE3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1BA4EEFE-0F98-4AC8-81CC-D15D74E70E15}" type="slidenum">
              <a:rPr lang="en-US"/>
              <a:pPr>
                <a:defRPr/>
              </a:pPr>
              <a:t>11</a:t>
            </a:fld>
            <a:endParaRPr lang="en-US"/>
          </a:p>
        </p:txBody>
      </p:sp>
      <p:sp>
        <p:nvSpPr>
          <p:cNvPr id="399362" name="Rectangle 2" descr="Papel seda azul"/>
          <p:cNvSpPr>
            <a:spLocks noGrp="1" noChangeArrowheads="1"/>
          </p:cNvSpPr>
          <p:nvPr>
            <p:ph type="title"/>
          </p:nvPr>
        </p:nvSpPr>
        <p:spPr>
          <a:xfrm>
            <a:off x="457200" y="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9363" name="Rectangle 3" descr="Papel bouquet"/>
          <p:cNvSpPr>
            <a:spLocks noGrp="1" noChangeArrowheads="1"/>
          </p:cNvSpPr>
          <p:nvPr>
            <p:ph type="body" idx="1"/>
          </p:nvPr>
        </p:nvSpPr>
        <p:spPr>
          <a:xfrm>
            <a:off x="381000" y="1371600"/>
            <a:ext cx="8512175" cy="52260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a:solidFill>
                  <a:srgbClr val="000099"/>
                </a:solidFill>
                <a:effectLst>
                  <a:outerShdw blurRad="38100" dist="38100" dir="2700000" algn="tl">
                    <a:srgbClr val="C0C0C0"/>
                  </a:outerShdw>
                </a:effectLst>
                <a:latin typeface="Arial" charset="0"/>
              </a:rPr>
              <a:t>Administración y Configuración bajo Entorno Windows.</a:t>
            </a:r>
          </a:p>
          <a:p>
            <a:pPr>
              <a:lnSpc>
                <a:spcPct val="80000"/>
              </a:lnSpc>
              <a:defRPr/>
            </a:pPr>
            <a:r>
              <a:rPr lang="es-ES_tradnl" sz="2800" i="1">
                <a:solidFill>
                  <a:srgbClr val="000099"/>
                </a:solidFill>
                <a:effectLst>
                  <a:outerShdw blurRad="38100" dist="38100" dir="2700000" algn="tl">
                    <a:srgbClr val="C0C0C0"/>
                  </a:outerShdw>
                </a:effectLst>
                <a:latin typeface="Arial" charset="0"/>
              </a:rPr>
              <a:t>Permiten configuración, comunicación y Autenticación en VPNs usando L2TP.</a:t>
            </a:r>
          </a:p>
          <a:p>
            <a:pPr lvl="1">
              <a:lnSpc>
                <a:spcPct val="80000"/>
              </a:lnSpc>
              <a:buFontTx/>
              <a:buChar char="•"/>
              <a:defRPr/>
            </a:pPr>
            <a:r>
              <a:rPr lang="es-ES_tradnl" i="1">
                <a:solidFill>
                  <a:srgbClr val="000099"/>
                </a:solidFill>
                <a:effectLst>
                  <a:outerShdw blurRad="38100" dist="38100" dir="2700000" algn="tl">
                    <a:srgbClr val="C0C0C0"/>
                  </a:outerShdw>
                </a:effectLst>
                <a:latin typeface="Arial" charset="0"/>
              </a:rPr>
              <a:t>LDAP LAYER 2 TUNNELING PROTOCOL</a:t>
            </a:r>
          </a:p>
          <a:p>
            <a:pPr lvl="2">
              <a:lnSpc>
                <a:spcPct val="80000"/>
              </a:lnSpc>
              <a:defRPr/>
            </a:pPr>
            <a:r>
              <a:rPr lang="es-ES_tradnl" sz="2800" i="1">
                <a:solidFill>
                  <a:srgbClr val="000099"/>
                </a:solidFill>
                <a:effectLst>
                  <a:outerShdw blurRad="38100" dist="38100" dir="2700000" algn="tl">
                    <a:srgbClr val="C0C0C0"/>
                  </a:outerShdw>
                </a:effectLst>
                <a:latin typeface="Arial" charset="0"/>
              </a:rPr>
              <a:t>Protocolo de Tunneling para Usuarios Remotos.</a:t>
            </a:r>
          </a:p>
          <a:p>
            <a:pPr lvl="2">
              <a:lnSpc>
                <a:spcPct val="80000"/>
              </a:lnSpc>
              <a:defRPr/>
            </a:pPr>
            <a:r>
              <a:rPr lang="es-ES_tradnl" sz="2800" i="1">
                <a:solidFill>
                  <a:srgbClr val="000099"/>
                </a:solidFill>
                <a:effectLst>
                  <a:outerShdw blurRad="38100" dist="38100" dir="2700000" algn="tl">
                    <a:srgbClr val="C0C0C0"/>
                  </a:outerShdw>
                </a:effectLst>
                <a:latin typeface="Arial" charset="0"/>
              </a:rPr>
              <a:t>De Acuerdo al Usuario y configuración dentro de la VPN los paquetes son dirigidos aplicando Tunnelling en forma Dinámica en el momento de la Conexión Dial-UP   </a:t>
            </a:r>
          </a:p>
          <a:p>
            <a:pPr>
              <a:lnSpc>
                <a:spcPct val="80000"/>
              </a:lnSpc>
              <a:defRPr/>
            </a:pPr>
            <a:endParaRPr lang="es-ES_tradnl"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half" idx="10"/>
          </p:nvPr>
        </p:nvSpPr>
        <p:spPr/>
        <p:txBody>
          <a:bodyPr/>
          <a:lstStyle/>
          <a:p>
            <a:fld id="{3CB8862A-6B56-41FD-8CE4-41B7726A1697}" type="datetime1">
              <a:rPr lang="es-ES"/>
              <a:pPr/>
              <a:t>18/05/2022</a:t>
            </a:fld>
            <a:endParaRPr lang="en-US"/>
          </a:p>
        </p:txBody>
      </p:sp>
      <p:sp>
        <p:nvSpPr>
          <p:cNvPr id="7" name="3 Marcador de número de diapositiva"/>
          <p:cNvSpPr>
            <a:spLocks noGrp="1"/>
          </p:cNvSpPr>
          <p:nvPr>
            <p:ph type="sldNum" sz="quarter" idx="12"/>
          </p:nvPr>
        </p:nvSpPr>
        <p:spPr/>
        <p:txBody>
          <a:bodyPr/>
          <a:lstStyle/>
          <a:p>
            <a:fld id="{6CDEEEF6-07C1-4EAB-965D-68649760CF5A}" type="slidenum">
              <a:rPr lang="en-US"/>
              <a:pPr/>
              <a:t>12</a:t>
            </a:fld>
            <a:endParaRPr lang="en-US"/>
          </a:p>
        </p:txBody>
      </p:sp>
      <p:sp>
        <p:nvSpPr>
          <p:cNvPr id="499715" name="Rectangle 2"/>
          <p:cNvSpPr>
            <a:spLocks noGrp="1" noChangeArrowheads="1"/>
          </p:cNvSpPr>
          <p:nvPr>
            <p:ph type="title" idx="4294967295"/>
          </p:nvPr>
        </p:nvSpPr>
        <p:spPr>
          <a:xfrm>
            <a:off x="1691680" y="28173"/>
            <a:ext cx="6565726" cy="952555"/>
          </a:xfrm>
          <a:blipFill dpi="0" rotWithShape="0">
            <a:blip r:embed="rId2" cstate="print"/>
            <a:srcRect/>
            <a:tile tx="0" ty="0" sx="100000" sy="100000" flip="none" algn="tl"/>
          </a:blip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rgbClr val="800000"/>
                </a:solidFill>
                <a:effectLst>
                  <a:outerShdw blurRad="38100" dist="38100" dir="2700000" algn="tl">
                    <a:srgbClr val="C0C0C0"/>
                  </a:outerShdw>
                </a:effectLst>
                <a:latin typeface="Arial" charset="0"/>
              </a:rPr>
              <a:t>Componentes de un HOST</a:t>
            </a:r>
            <a:br>
              <a:rPr lang="es-ES_tradnl" sz="3200" b="1" i="1" dirty="0">
                <a:solidFill>
                  <a:srgbClr val="800000"/>
                </a:solidFill>
                <a:effectLst>
                  <a:outerShdw blurRad="38100" dist="38100" dir="2700000" algn="tl">
                    <a:srgbClr val="C0C0C0"/>
                  </a:outerShdw>
                </a:effectLst>
                <a:latin typeface="Arial" charset="0"/>
              </a:rPr>
            </a:br>
            <a:r>
              <a:rPr lang="es-ES_tradnl" sz="3200" b="1" i="1" dirty="0">
                <a:solidFill>
                  <a:srgbClr val="800000"/>
                </a:solidFill>
                <a:effectLst>
                  <a:outerShdw blurRad="38100" dist="38100" dir="2700000" algn="tl">
                    <a:srgbClr val="C0C0C0"/>
                  </a:outerShdw>
                </a:effectLst>
                <a:latin typeface="Arial" charset="0"/>
              </a:rPr>
              <a:t> FIREWALL</a:t>
            </a:r>
            <a:endParaRPr lang="es-AR" sz="3200" b="1" i="1" dirty="0">
              <a:solidFill>
                <a:srgbClr val="800000"/>
              </a:solidFill>
              <a:effectLst>
                <a:outerShdw blurRad="38100" dist="38100" dir="2700000" algn="tl">
                  <a:srgbClr val="C0C0C0"/>
                </a:outerShdw>
              </a:effectLst>
              <a:latin typeface="Arial"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96752"/>
            <a:ext cx="9036496" cy="5373216"/>
          </a:xfrm>
          <a:prstGeom prst="rect">
            <a:avLst/>
          </a:prstGeom>
          <a:blipFill dpi="0" rotWithShape="0">
            <a:blip r:embed="rId2" cstate="print"/>
            <a:srcRect/>
            <a:tile tx="0" ty="0" sx="100000" sy="100000" flip="none" algn="tl"/>
          </a:blipFill>
          <a:ln w="76200" cap="flat" algn="ctr">
            <a:solidFill>
              <a:srgbClr val="0000FF"/>
            </a:solidFill>
            <a:miter lim="800000"/>
            <a:headEnd/>
            <a:tailEnd/>
          </a:ln>
        </p:spPr>
      </p:pic>
      <p:pic>
        <p:nvPicPr>
          <p:cNvPr id="6"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831" y="1550334"/>
            <a:ext cx="3657600" cy="4128459"/>
          </a:xfrm>
          <a:prstGeom prst="rect">
            <a:avLst/>
          </a:prstGeom>
          <a:solidFill>
            <a:srgbClr val="000080"/>
          </a:solidFill>
          <a:ln w="76200" cap="flat" algn="ctr">
            <a:solidFill>
              <a:srgbClr val="00CCFF"/>
            </a:solidFill>
            <a:miter lim="800000"/>
            <a:headEnd/>
            <a:tailEnd/>
          </a:ln>
        </p:spPr>
      </p:pic>
    </p:spTree>
    <p:extLst>
      <p:ext uri="{BB962C8B-B14F-4D97-AF65-F5344CB8AC3E}">
        <p14:creationId xmlns:p14="http://schemas.microsoft.com/office/powerpoint/2010/main" val="12410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p:cTn id="7" dur="1000" fill="hold"/>
                                        <p:tgtEl>
                                          <p:spTgt spid="499715"/>
                                        </p:tgtEl>
                                        <p:attrNameLst>
                                          <p:attrName>ppt_w</p:attrName>
                                        </p:attrNameLst>
                                      </p:cBhvr>
                                      <p:tavLst>
                                        <p:tav tm="0">
                                          <p:val>
                                            <p:fltVal val="0"/>
                                          </p:val>
                                        </p:tav>
                                        <p:tav tm="100000">
                                          <p:val>
                                            <p:strVal val="#ppt_w"/>
                                          </p:val>
                                        </p:tav>
                                      </p:tavLst>
                                    </p:anim>
                                    <p:anim calcmode="lin" valueType="num">
                                      <p:cBhvr>
                                        <p:cTn id="8" dur="1000" fill="hold"/>
                                        <p:tgtEl>
                                          <p:spTgt spid="499715"/>
                                        </p:tgtEl>
                                        <p:attrNameLst>
                                          <p:attrName>ppt_h</p:attrName>
                                        </p:attrNameLst>
                                      </p:cBhvr>
                                      <p:tavLst>
                                        <p:tav tm="0">
                                          <p:val>
                                            <p:fltVal val="0"/>
                                          </p:val>
                                        </p:tav>
                                        <p:tav tm="100000">
                                          <p:val>
                                            <p:strVal val="#ppt_h"/>
                                          </p:val>
                                        </p:tav>
                                      </p:tavLst>
                                    </p:anim>
                                    <p:anim calcmode="lin" valueType="num">
                                      <p:cBhvr>
                                        <p:cTn id="9" dur="1000" fill="hold"/>
                                        <p:tgtEl>
                                          <p:spTgt spid="499715"/>
                                        </p:tgtEl>
                                        <p:attrNameLst>
                                          <p:attrName>style.rotation</p:attrName>
                                        </p:attrNameLst>
                                      </p:cBhvr>
                                      <p:tavLst>
                                        <p:tav tm="0">
                                          <p:val>
                                            <p:fltVal val="90"/>
                                          </p:val>
                                        </p:tav>
                                        <p:tav tm="100000">
                                          <p:val>
                                            <p:fltVal val="0"/>
                                          </p:val>
                                        </p:tav>
                                      </p:tavLst>
                                    </p:anim>
                                    <p:animEffect transition="in" filter="fade">
                                      <p:cBhvr>
                                        <p:cTn id="10" dur="1000"/>
                                        <p:tgtEl>
                                          <p:spTgt spid="49971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E585D31-A69F-4BDA-8AF2-1CB976FADCC2}"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A42DA3DF-F99F-4C57-8708-A1CA2C9F363D}" type="slidenum">
              <a:rPr lang="en-US"/>
              <a:pPr>
                <a:defRPr/>
              </a:pPr>
              <a:t>13</a:t>
            </a:fld>
            <a:endParaRPr lang="en-US"/>
          </a:p>
        </p:txBody>
      </p:sp>
      <p:sp>
        <p:nvSpPr>
          <p:cNvPr id="382978" name="Rectangle 2" descr="Papel seda azul"/>
          <p:cNvSpPr>
            <a:spLocks noGrp="1" noChangeArrowheads="1"/>
          </p:cNvSpPr>
          <p:nvPr>
            <p:ph type="title"/>
          </p:nvPr>
        </p:nvSpPr>
        <p:spPr>
          <a:xfrm>
            <a:off x="353667" y="260349"/>
            <a:ext cx="8280400" cy="1223963"/>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dirty="0">
                <a:solidFill>
                  <a:srgbClr val="800000"/>
                </a:solidFill>
                <a:effectLst>
                  <a:outerShdw blurRad="38100" dist="38100" dir="2700000" algn="tl">
                    <a:srgbClr val="C0C0C0"/>
                  </a:outerShdw>
                </a:effectLst>
                <a:latin typeface="Arial" charset="0"/>
              </a:rPr>
              <a:t>Componentes de un HOST</a:t>
            </a:r>
            <a:br>
              <a:rPr lang="es-ES_tradnl" sz="3200" b="1" i="1" dirty="0">
                <a:solidFill>
                  <a:srgbClr val="800000"/>
                </a:solidFill>
                <a:effectLst>
                  <a:outerShdw blurRad="38100" dist="38100" dir="2700000" algn="tl">
                    <a:srgbClr val="C0C0C0"/>
                  </a:outerShdw>
                </a:effectLst>
                <a:latin typeface="Arial" charset="0"/>
              </a:rPr>
            </a:br>
            <a:r>
              <a:rPr lang="es-ES_tradnl" sz="3200" b="1" i="1" dirty="0">
                <a:solidFill>
                  <a:srgbClr val="800000"/>
                </a:solidFill>
                <a:effectLst>
                  <a:outerShdw blurRad="38100" dist="38100" dir="2700000" algn="tl">
                    <a:srgbClr val="C0C0C0"/>
                  </a:outerShdw>
                </a:effectLst>
                <a:latin typeface="Arial" charset="0"/>
              </a:rPr>
              <a:t> FIREWALL</a:t>
            </a:r>
          </a:p>
        </p:txBody>
      </p:sp>
      <p:sp>
        <p:nvSpPr>
          <p:cNvPr id="382979" name="Rectangle 3" descr="Papel bouquet"/>
          <p:cNvSpPr>
            <a:spLocks noGrp="1" noChangeArrowheads="1"/>
          </p:cNvSpPr>
          <p:nvPr>
            <p:ph type="body" idx="1"/>
          </p:nvPr>
        </p:nvSpPr>
        <p:spPr>
          <a:xfrm>
            <a:off x="323850" y="1700213"/>
            <a:ext cx="8820150" cy="482441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rPr>
              <a:t>Servidor con Interfaz de Red </a:t>
            </a:r>
            <a:r>
              <a:rPr lang="es-ES_tradnl" sz="3600" i="1" dirty="0" err="1">
                <a:solidFill>
                  <a:srgbClr val="000099"/>
                </a:solidFill>
                <a:effectLst>
                  <a:outerShdw blurRad="38100" dist="38100" dir="2700000" algn="tl">
                    <a:srgbClr val="C0C0C0"/>
                  </a:outerShdw>
                </a:effectLst>
                <a:latin typeface="Arial" charset="0"/>
              </a:rPr>
              <a:t>Multipuerto</a:t>
            </a:r>
            <a:r>
              <a:rPr lang="es-ES_tradnl" sz="3600" i="1" dirty="0">
                <a:solidFill>
                  <a:srgbClr val="000099"/>
                </a:solidFill>
                <a:effectLst>
                  <a:outerShdw blurRad="38100" dist="38100" dir="2700000" algn="tl">
                    <a:srgbClr val="C0C0C0"/>
                  </a:outerShdw>
                </a:effectLst>
                <a:latin typeface="Arial" charset="0"/>
              </a:rPr>
              <a:t> que limita los Servicios/Procesos con respecto a nuestra red con respeto al resto de los componentes de Internet.</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Habilita/Deshabita servicios en forma parcial/global de acuerdo a las políticas establecidas en la Administración del Nodo:</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EJ.  FTP , Telnet , Chat,   Etc. </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391" y="133216"/>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26FB6EE-C29D-486B-AB63-50441CAB69E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B37D444-C146-4174-B464-7FD26E07A57E}" type="slidenum">
              <a:rPr lang="en-US"/>
              <a:pPr>
                <a:defRPr/>
              </a:pPr>
              <a:t>14</a:t>
            </a:fld>
            <a:endParaRPr lang="en-US"/>
          </a:p>
        </p:txBody>
      </p:sp>
      <p:sp>
        <p:nvSpPr>
          <p:cNvPr id="404482" name="Rectangle 2" descr="Papel seda azul"/>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FIREWALL</a:t>
            </a:r>
          </a:p>
        </p:txBody>
      </p:sp>
      <p:sp>
        <p:nvSpPr>
          <p:cNvPr id="404483" name="Rectangle 3" descr="Papel bouquet"/>
          <p:cNvSpPr>
            <a:spLocks noGrp="1" noChangeArrowheads="1"/>
          </p:cNvSpPr>
          <p:nvPr>
            <p:ph type="body" idx="1"/>
          </p:nvPr>
        </p:nvSpPr>
        <p:spPr>
          <a:xfrm>
            <a:off x="250825" y="1524000"/>
            <a:ext cx="8893175" cy="50736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a:solidFill>
                  <a:srgbClr val="000099"/>
                </a:solidFill>
                <a:effectLst>
                  <a:outerShdw blurRad="38100" dist="38100" dir="2700000" algn="tl">
                    <a:srgbClr val="C0C0C0"/>
                  </a:outerShdw>
                </a:effectLst>
                <a:latin typeface="Arial" charset="0"/>
              </a:rPr>
              <a:t>Servidor especifico compuesto por Hardware y Software que actúa como barrera de seguridad de los recursos Informáticos de nuestra organización.</a:t>
            </a:r>
          </a:p>
          <a:p>
            <a:pPr>
              <a:lnSpc>
                <a:spcPct val="80000"/>
              </a:lnSpc>
              <a:defRPr/>
            </a:pPr>
            <a:r>
              <a:rPr lang="es-ES_tradnl" sz="3600" i="1">
                <a:solidFill>
                  <a:srgbClr val="000099"/>
                </a:solidFill>
                <a:effectLst>
                  <a:outerShdw blurRad="38100" dist="38100" dir="2700000" algn="tl">
                    <a:srgbClr val="C0C0C0"/>
                  </a:outerShdw>
                </a:effectLst>
                <a:latin typeface="Arial" charset="0"/>
              </a:rPr>
              <a:t>Barrera de Seguridad entre la Intranet y la Extranet.</a:t>
            </a:r>
          </a:p>
          <a:p>
            <a:pPr>
              <a:lnSpc>
                <a:spcPct val="80000"/>
              </a:lnSpc>
              <a:defRPr/>
            </a:pPr>
            <a:r>
              <a:rPr lang="es-ES_tradnl" sz="3600" i="1">
                <a:solidFill>
                  <a:srgbClr val="000099"/>
                </a:solidFill>
                <a:effectLst>
                  <a:outerShdw blurRad="38100" dist="38100" dir="2700000" algn="tl">
                    <a:srgbClr val="C0C0C0"/>
                  </a:outerShdw>
                </a:effectLst>
                <a:latin typeface="Arial" charset="0"/>
              </a:rPr>
              <a:t>Se encuentra ubicado inmediatamente después del Router Fronterizo.</a:t>
            </a:r>
          </a:p>
          <a:p>
            <a:pPr>
              <a:lnSpc>
                <a:spcPct val="80000"/>
              </a:lnSpc>
              <a:defRPr/>
            </a:pPr>
            <a:r>
              <a:rPr lang="es-ES_tradnl" sz="3600" i="1">
                <a:solidFill>
                  <a:srgbClr val="000099"/>
                </a:solidFill>
                <a:effectLst>
                  <a:outerShdw blurRad="38100" dist="38100" dir="2700000" algn="tl">
                    <a:srgbClr val="C0C0C0"/>
                  </a:outerShdw>
                </a:effectLst>
                <a:latin typeface="Arial" charset="0"/>
              </a:rPr>
              <a:t>Puede albergar el DNS Externo.</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391" y="133216"/>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3AE29578-5A63-4A7B-B078-38A41EFEE15B}" type="datetime1">
              <a:rPr lang="es-ES"/>
              <a:pPr>
                <a:defRPr/>
              </a:pPr>
              <a:t>18/05/2022</a:t>
            </a:fld>
            <a:endParaRPr lang="en-US"/>
          </a:p>
        </p:txBody>
      </p:sp>
      <p:sp>
        <p:nvSpPr>
          <p:cNvPr id="8" name="5 Marcador de número de diapositiva"/>
          <p:cNvSpPr>
            <a:spLocks noGrp="1"/>
          </p:cNvSpPr>
          <p:nvPr>
            <p:ph type="sldNum" sz="quarter" idx="12"/>
          </p:nvPr>
        </p:nvSpPr>
        <p:spPr/>
        <p:txBody>
          <a:bodyPr/>
          <a:lstStyle/>
          <a:p>
            <a:pPr>
              <a:defRPr/>
            </a:pPr>
            <a:fld id="{E9BE1308-096B-4435-9999-F9C0B667C2E3}" type="slidenum">
              <a:rPr lang="en-US"/>
              <a:pPr>
                <a:defRPr/>
              </a:pPr>
              <a:t>15</a:t>
            </a:fld>
            <a:endParaRPr lang="en-US"/>
          </a:p>
        </p:txBody>
      </p:sp>
      <p:sp>
        <p:nvSpPr>
          <p:cNvPr id="400386" name="Rectangle 2" descr="Papel seda azul"/>
          <p:cNvSpPr>
            <a:spLocks noGrp="1" noChangeArrowheads="1"/>
          </p:cNvSpPr>
          <p:nvPr>
            <p:ph type="title"/>
          </p:nvPr>
        </p:nvSpPr>
        <p:spPr>
          <a:xfrm>
            <a:off x="0" y="260350"/>
            <a:ext cx="91440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a:t>
            </a:r>
          </a:p>
        </p:txBody>
      </p:sp>
      <p:sp>
        <p:nvSpPr>
          <p:cNvPr id="18437" name="Rectangle 3"/>
          <p:cNvSpPr>
            <a:spLocks noGrp="1" noChangeArrowheads="1"/>
          </p:cNvSpPr>
          <p:nvPr>
            <p:ph type="body" idx="1"/>
          </p:nvPr>
        </p:nvSpPr>
        <p:spPr>
          <a:xfrm>
            <a:off x="2971800" y="3429000"/>
            <a:ext cx="3200400" cy="838200"/>
          </a:xfrm>
        </p:spPr>
        <p:txBody>
          <a:bodyPr/>
          <a:lstStyle/>
          <a:p>
            <a:r>
              <a:rPr lang="es-ES_tradnl"/>
              <a:t>Gráfico AS/400</a:t>
            </a:r>
          </a:p>
        </p:txBody>
      </p:sp>
      <p:pic>
        <p:nvPicPr>
          <p:cNvPr id="18438" name="Picture 4" descr="GRAFRADIUS"/>
          <p:cNvPicPr>
            <a:picLocks noChangeAspect="1" noChangeArrowheads="1"/>
          </p:cNvPicPr>
          <p:nvPr/>
        </p:nvPicPr>
        <p:blipFill>
          <a:blip r:embed="rId3" cstate="print"/>
          <a:srcRect/>
          <a:stretch>
            <a:fillRect/>
          </a:stretch>
        </p:blipFill>
        <p:spPr bwMode="auto">
          <a:xfrm>
            <a:off x="323850" y="1981200"/>
            <a:ext cx="8569325" cy="44005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18439" name="Picture 5" descr="300px-Firewall_%28networking%29"/>
          <p:cNvPicPr>
            <a:picLocks noChangeAspect="1" noChangeArrowheads="1"/>
          </p:cNvPicPr>
          <p:nvPr/>
        </p:nvPicPr>
        <p:blipFill>
          <a:blip r:embed="rId4" cstate="print"/>
          <a:srcRect/>
          <a:stretch>
            <a:fillRect/>
          </a:stretch>
        </p:blipFill>
        <p:spPr bwMode="auto">
          <a:xfrm>
            <a:off x="684213" y="1989138"/>
            <a:ext cx="3311525" cy="1543050"/>
          </a:xfrm>
          <a:prstGeom prst="rect">
            <a:avLst/>
          </a:prstGeom>
          <a:noFill/>
          <a:ln w="9525">
            <a:noFill/>
            <a:miter lim="800000"/>
            <a:headEnd/>
            <a:tailEnd/>
          </a:ln>
        </p:spPr>
      </p:pic>
      <p:pic>
        <p:nvPicPr>
          <p:cNvPr id="9"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3383" y="11561"/>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7120040-01C1-4340-8EE9-4E1664C9A11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81859008-9D4B-46E1-ACDD-DEFE1481B177}" type="slidenum">
              <a:rPr lang="en-US"/>
              <a:pPr>
                <a:defRPr/>
              </a:pPr>
              <a:t>16</a:t>
            </a:fld>
            <a:endParaRPr lang="en-US"/>
          </a:p>
        </p:txBody>
      </p:sp>
      <p:sp>
        <p:nvSpPr>
          <p:cNvPr id="405506" name="Rectangle 2" descr="Papel seda azul"/>
          <p:cNvSpPr>
            <a:spLocks noGrp="1" noChangeArrowheads="1"/>
          </p:cNvSpPr>
          <p:nvPr>
            <p:ph type="title"/>
          </p:nvPr>
        </p:nvSpPr>
        <p:spPr>
          <a:xfrm>
            <a:off x="395536" y="144287"/>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a:t>
            </a:r>
          </a:p>
        </p:txBody>
      </p:sp>
      <p:sp>
        <p:nvSpPr>
          <p:cNvPr id="405507" name="Rectangle 3" descr="Papel bouquet"/>
          <p:cNvSpPr>
            <a:spLocks noGrp="1" noChangeArrowheads="1"/>
          </p:cNvSpPr>
          <p:nvPr>
            <p:ph type="body" idx="1"/>
          </p:nvPr>
        </p:nvSpPr>
        <p:spPr>
          <a:xfrm>
            <a:off x="0" y="1524000"/>
            <a:ext cx="8893175" cy="500062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rPr>
              <a:t>La regla básica es asegurar que todas las comunicaciones entre la Extranet y la Intranet se realicen conformes a las políticas de seguridad de la organización o corporación.</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Técnicas Utilizadas</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paquete </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circuito </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aplicación</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dinámico a nivel paquete</a:t>
            </a:r>
            <a:endParaRPr lang="es-ES_tradnl" sz="2800" i="1" dirty="0">
              <a:solidFill>
                <a:srgbClr val="000099"/>
              </a:solidFill>
              <a:effectLst>
                <a:outerShdw blurRad="38100" dist="38100" dir="2700000" algn="tl">
                  <a:srgbClr val="C0C0C0"/>
                </a:outerShdw>
              </a:effectLst>
              <a:latin typeface="Arial" charset="0"/>
              <a:cs typeface="Arial" charset="0"/>
            </a:endParaRPr>
          </a:p>
        </p:txBody>
      </p:sp>
      <p:pic>
        <p:nvPicPr>
          <p:cNvPr id="7"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3383" y="-23327"/>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17</a:t>
            </a:fld>
            <a:endParaRPr lang="en-US"/>
          </a:p>
        </p:txBody>
      </p:sp>
      <p:sp>
        <p:nvSpPr>
          <p:cNvPr id="459778" name="Rectangle 2" descr="Papel bouquet"/>
          <p:cNvSpPr>
            <a:spLocks noGrp="1" noChangeArrowheads="1"/>
          </p:cNvSpPr>
          <p:nvPr>
            <p:ph type="body" idx="1"/>
          </p:nvPr>
        </p:nvSpPr>
        <p:spPr>
          <a:xfrm>
            <a:off x="323850" y="1787525"/>
            <a:ext cx="8424863" cy="4449763"/>
          </a:xfrm>
          <a:blipFill dpi="0" rotWithShape="0">
            <a:blip r:embed="rId2"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cs typeface="Arial" charset="0"/>
              </a:rPr>
              <a:t>Un F</a:t>
            </a:r>
            <a:r>
              <a:rPr lang="es-ES" sz="3600" i="1" dirty="0" err="1">
                <a:solidFill>
                  <a:srgbClr val="000099"/>
                </a:solidFill>
                <a:effectLst>
                  <a:outerShdw blurRad="38100" dist="38100" dir="2700000" algn="tl">
                    <a:srgbClr val="C0C0C0"/>
                  </a:outerShdw>
                </a:effectLst>
                <a:latin typeface="Arial" charset="0"/>
                <a:cs typeface="Arial" charset="0"/>
              </a:rPr>
              <a:t>irewall</a:t>
            </a:r>
            <a:r>
              <a:rPr lang="es-ES" sz="3600" i="1" dirty="0">
                <a:solidFill>
                  <a:srgbClr val="000099"/>
                </a:solidFill>
                <a:effectLst>
                  <a:outerShdw blurRad="38100" dist="38100" dir="2700000" algn="tl">
                    <a:srgbClr val="C0C0C0"/>
                  </a:outerShdw>
                </a:effectLst>
                <a:latin typeface="Arial" charset="0"/>
                <a:cs typeface="Arial" charset="0"/>
              </a:rPr>
              <a:t> </a:t>
            </a:r>
            <a:r>
              <a:rPr lang="es-ES_tradnl" sz="3600" i="1" dirty="0">
                <a:solidFill>
                  <a:srgbClr val="000099"/>
                </a:solidFill>
                <a:effectLst>
                  <a:outerShdw blurRad="38100" dist="38100" dir="2700000" algn="tl">
                    <a:srgbClr val="C0C0C0"/>
                  </a:outerShdw>
                </a:effectLst>
                <a:latin typeface="Arial" charset="0"/>
                <a:cs typeface="Arial" charset="0"/>
              </a:rPr>
              <a:t>suele tener un mínimo de tres Zonas</a:t>
            </a:r>
            <a:r>
              <a:rPr lang="es-ES" sz="3600" i="1" dirty="0">
                <a:solidFill>
                  <a:srgbClr val="000099"/>
                </a:solidFill>
                <a:effectLst>
                  <a:outerShdw blurRad="38100" dist="38100" dir="2700000" algn="tl">
                    <a:srgbClr val="C0C0C0"/>
                  </a:outerShdw>
                </a:effectLst>
                <a:latin typeface="Arial" charset="0"/>
                <a:cs typeface="Arial" charset="0"/>
              </a:rPr>
              <a:t>, </a:t>
            </a:r>
            <a:r>
              <a:rPr lang="es-ES_tradnl" sz="3600" i="1" dirty="0">
                <a:solidFill>
                  <a:srgbClr val="000099"/>
                </a:solidFill>
                <a:effectLst>
                  <a:outerShdw blurRad="38100" dist="38100" dir="2700000" algn="tl">
                    <a:srgbClr val="C0C0C0"/>
                  </a:outerShdw>
                </a:effectLst>
                <a:latin typeface="Arial" charset="0"/>
                <a:cs typeface="Arial" charset="0"/>
              </a:rPr>
              <a:t>aunque las primeras implementaciones sólo incluían dos. </a:t>
            </a:r>
            <a:endParaRPr lang="es-AR" sz="3600" i="1" dirty="0">
              <a:solidFill>
                <a:srgbClr val="000099"/>
              </a:solidFill>
              <a:effectLst>
                <a:outerShdw blurRad="38100" dist="38100" dir="2700000" algn="tl">
                  <a:srgbClr val="C0C0C0"/>
                </a:outerShdw>
              </a:effectLst>
              <a:latin typeface="Arial" charset="0"/>
            </a:endParaRP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Interior</a:t>
            </a: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Exterior</a:t>
            </a: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DMZ (zona desmilitarizada)</a:t>
            </a: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dirty="0">
                <a:solidFill>
                  <a:srgbClr val="660033"/>
                </a:solidFill>
                <a:effectLst>
                  <a:outerShdw blurRad="38100" dist="38100" dir="2700000" algn="tl">
                    <a:srgbClr val="C0C0C0"/>
                  </a:outerShdw>
                </a:effectLst>
                <a:latin typeface="Arial" charset="0"/>
              </a:rPr>
              <a:t>Componentes de un HOST</a:t>
            </a:r>
            <a:br>
              <a:rPr lang="es-ES_tradnl" sz="3600" i="1" dirty="0">
                <a:solidFill>
                  <a:srgbClr val="660033"/>
                </a:solidFill>
                <a:effectLst>
                  <a:outerShdw blurRad="38100" dist="38100" dir="2700000" algn="tl">
                    <a:srgbClr val="C0C0C0"/>
                  </a:outerShdw>
                </a:effectLst>
                <a:latin typeface="Arial" charset="0"/>
              </a:rPr>
            </a:br>
            <a:r>
              <a:rPr lang="es-ES_tradnl" sz="3600" i="1" dirty="0">
                <a:solidFill>
                  <a:srgbClr val="660033"/>
                </a:solidFill>
                <a:effectLst>
                  <a:outerShdw blurRad="38100" dist="38100" dir="2700000" algn="tl">
                    <a:srgbClr val="C0C0C0"/>
                  </a:outerShdw>
                </a:effectLst>
                <a:latin typeface="Arial" charset="0"/>
              </a:rPr>
              <a:t> FIREWALL - ZONAS.</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18</a:t>
            </a:fld>
            <a:endParaRPr lang="en-US"/>
          </a:p>
        </p:txBody>
      </p:sp>
      <p:sp>
        <p:nvSpPr>
          <p:cNvPr id="459778" name="Rectangle 2" descr="Papel bouquet"/>
          <p:cNvSpPr>
            <a:spLocks noGrp="1" noChangeArrowheads="1"/>
          </p:cNvSpPr>
          <p:nvPr>
            <p:ph type="body" idx="1"/>
          </p:nvPr>
        </p:nvSpPr>
        <p:spPr>
          <a:xfrm>
            <a:off x="357981" y="1476375"/>
            <a:ext cx="8318475" cy="5029547"/>
          </a:xfrm>
          <a:blipFill dpi="0" rotWithShape="0">
            <a:blip r:embed="rId2" cstate="print"/>
            <a:srcRect/>
            <a:tile tx="0" ty="0" sx="100000" sy="100000" flip="none" algn="tl"/>
          </a:blipFill>
          <a:ln w="76200" cap="flat" algn="ctr">
            <a:solidFill>
              <a:srgbClr val="000080"/>
            </a:solidFill>
          </a:ln>
        </p:spPr>
        <p:txBody>
          <a:bodyPr/>
          <a:lstStyle/>
          <a:p>
            <a:r>
              <a:rPr lang="es-ES" i="1" dirty="0">
                <a:solidFill>
                  <a:srgbClr val="000099"/>
                </a:solidFill>
                <a:effectLst>
                  <a:outerShdw blurRad="38100" dist="38100" dir="2700000" algn="tl">
                    <a:srgbClr val="C0C0C0"/>
                  </a:outerShdw>
                </a:effectLst>
                <a:latin typeface="Arial" charset="0"/>
                <a:cs typeface="Arial" charset="0"/>
              </a:rPr>
              <a:t>Dispositivos de defensa perimetral: </a:t>
            </a:r>
          </a:p>
          <a:p>
            <a:pPr marL="0" indent="0" algn="ctr">
              <a:buNone/>
            </a:pPr>
            <a:r>
              <a:rPr lang="es-ES" i="1">
                <a:solidFill>
                  <a:srgbClr val="000099"/>
                </a:solidFill>
                <a:effectLst>
                  <a:outerShdw blurRad="38100" dist="38100" dir="2700000" algn="tl">
                    <a:srgbClr val="C0C0C0"/>
                  </a:outerShdw>
                </a:effectLst>
                <a:latin typeface="Arial" charset="0"/>
                <a:cs typeface="Arial" charset="0"/>
              </a:rPr>
              <a:t>Separa </a:t>
            </a:r>
            <a:r>
              <a:rPr lang="es-ES" i="1" dirty="0">
                <a:solidFill>
                  <a:srgbClr val="000099"/>
                </a:solidFill>
                <a:effectLst>
                  <a:outerShdw blurRad="38100" dist="38100" dir="2700000" algn="tl">
                    <a:srgbClr val="C0C0C0"/>
                  </a:outerShdw>
                </a:effectLst>
                <a:latin typeface="Arial" charset="0"/>
                <a:cs typeface="Arial" charset="0"/>
              </a:rPr>
              <a:t>redes.</a:t>
            </a:r>
          </a:p>
          <a:p>
            <a:r>
              <a:rPr lang="es-ES" i="1" dirty="0">
                <a:solidFill>
                  <a:srgbClr val="000099"/>
                </a:solidFill>
                <a:effectLst>
                  <a:outerShdw blurRad="38100" dist="38100" dir="2700000" algn="tl">
                    <a:srgbClr val="C0C0C0"/>
                  </a:outerShdw>
                </a:effectLst>
                <a:latin typeface="Arial" charset="0"/>
                <a:cs typeface="Arial" charset="0"/>
              </a:rPr>
              <a:t>Filtra trafico dependiendo de reglas predefinidas.</a:t>
            </a:r>
          </a:p>
          <a:p>
            <a:r>
              <a:rPr lang="pt-BR" i="1" dirty="0">
                <a:solidFill>
                  <a:srgbClr val="000099"/>
                </a:solidFill>
                <a:effectLst>
                  <a:outerShdw blurRad="38100" dist="38100" dir="2700000" algn="tl">
                    <a:srgbClr val="C0C0C0"/>
                  </a:outerShdw>
                </a:effectLst>
                <a:latin typeface="Arial" charset="0"/>
                <a:cs typeface="Arial" charset="0"/>
              </a:rPr>
              <a:t>No protege de ataques internos.</a:t>
            </a:r>
          </a:p>
          <a:p>
            <a:r>
              <a:rPr lang="es-ES" i="1" dirty="0">
                <a:solidFill>
                  <a:srgbClr val="000099"/>
                </a:solidFill>
                <a:effectLst>
                  <a:outerShdw blurRad="38100" dist="38100" dir="2700000" algn="tl">
                    <a:srgbClr val="C0C0C0"/>
                  </a:outerShdw>
                </a:effectLst>
                <a:latin typeface="Arial" charset="0"/>
                <a:cs typeface="Arial" charset="0"/>
              </a:rPr>
              <a:t>No protege de accesos no autorizados.</a:t>
            </a:r>
          </a:p>
          <a:p>
            <a:r>
              <a:rPr lang="es-ES" i="1" dirty="0">
                <a:solidFill>
                  <a:srgbClr val="000099"/>
                </a:solidFill>
                <a:effectLst>
                  <a:outerShdw blurRad="38100" dist="38100" dir="2700000" algn="tl">
                    <a:srgbClr val="C0C0C0"/>
                  </a:outerShdw>
                </a:effectLst>
                <a:latin typeface="Arial" charset="0"/>
                <a:cs typeface="Arial" charset="0"/>
              </a:rPr>
              <a:t>No protege de todos los ataques dañinos.</a:t>
            </a:r>
            <a:endParaRPr lang="es-AR" i="1" dirty="0">
              <a:solidFill>
                <a:srgbClr val="000099"/>
              </a:solidFill>
              <a:effectLst>
                <a:outerShdw blurRad="38100" dist="38100" dir="2700000" algn="tl">
                  <a:srgbClr val="C0C0C0"/>
                </a:outerShdw>
              </a:effectLst>
              <a:latin typeface="Arial" charset="0"/>
              <a:cs typeface="Arial" charset="0"/>
            </a:endParaRP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dirty="0">
                <a:solidFill>
                  <a:srgbClr val="660033"/>
                </a:solidFill>
                <a:effectLst>
                  <a:outerShdw blurRad="38100" dist="38100" dir="2700000" algn="tl">
                    <a:srgbClr val="C0C0C0"/>
                  </a:outerShdw>
                </a:effectLst>
                <a:latin typeface="Arial" charset="0"/>
              </a:rPr>
              <a:t>Componentes de un HOST</a:t>
            </a:r>
            <a:br>
              <a:rPr lang="es-ES_tradnl" sz="3600" i="1" dirty="0">
                <a:solidFill>
                  <a:srgbClr val="660033"/>
                </a:solidFill>
                <a:effectLst>
                  <a:outerShdw blurRad="38100" dist="38100" dir="2700000" algn="tl">
                    <a:srgbClr val="C0C0C0"/>
                  </a:outerShdw>
                </a:effectLst>
                <a:latin typeface="Arial" charset="0"/>
              </a:rPr>
            </a:br>
            <a:r>
              <a:rPr lang="es-ES_tradnl" sz="3600" i="1" dirty="0">
                <a:solidFill>
                  <a:srgbClr val="660033"/>
                </a:solidFill>
                <a:effectLst>
                  <a:outerShdw blurRad="38100" dist="38100" dir="2700000" algn="tl">
                    <a:srgbClr val="C0C0C0"/>
                  </a:outerShdw>
                </a:effectLst>
                <a:latin typeface="Arial" charset="0"/>
              </a:rPr>
              <a:t> FIREWALL</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extLst>
      <p:ext uri="{BB962C8B-B14F-4D97-AF65-F5344CB8AC3E}">
        <p14:creationId xmlns:p14="http://schemas.microsoft.com/office/powerpoint/2010/main" val="80579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01163F5-6E6D-493A-AAE8-5FA3D43F2501}"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6A68201-0BCF-4F08-BE9C-15B29633A1FE}" type="slidenum">
              <a:rPr lang="en-US"/>
              <a:pPr>
                <a:defRPr/>
              </a:pPr>
              <a:t>19</a:t>
            </a:fld>
            <a:endParaRPr lang="en-US"/>
          </a:p>
        </p:txBody>
      </p:sp>
      <p:sp>
        <p:nvSpPr>
          <p:cNvPr id="406530" name="Rectangle 2" descr="Papel seda azul"/>
          <p:cNvSpPr>
            <a:spLocks noGrp="1" noChangeArrowheads="1"/>
          </p:cNvSpPr>
          <p:nvPr>
            <p:ph type="title"/>
          </p:nvPr>
        </p:nvSpPr>
        <p:spPr>
          <a:xfrm>
            <a:off x="250825" y="228600"/>
            <a:ext cx="8497888"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 - Servicios</a:t>
            </a:r>
          </a:p>
        </p:txBody>
      </p:sp>
      <p:sp>
        <p:nvSpPr>
          <p:cNvPr id="406531" name="Rectangle 3" descr="Papel bouquet"/>
          <p:cNvSpPr>
            <a:spLocks noGrp="1" noChangeArrowheads="1"/>
          </p:cNvSpPr>
          <p:nvPr>
            <p:ph type="body" idx="1"/>
          </p:nvPr>
        </p:nvSpPr>
        <p:spPr>
          <a:xfrm>
            <a:off x="0" y="1557338"/>
            <a:ext cx="9144000" cy="530066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Conexiones de Intranet a Extranet </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Correo Electrónico</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FTP</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SSH</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Telnet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Conexiones de Prueba desde el monitor de Red.</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Pruebas de Conectividad (Ping)</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Pruebas de Conectividad con Proxy y Otros</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Exploración de Redes de Terceras Partes (Extranet)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IRC/ICQ (Chat).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Real Audio (Entrantes y Salientes).</a:t>
            </a:r>
          </a:p>
          <a:p>
            <a:pPr>
              <a:lnSpc>
                <a:spcPct val="80000"/>
              </a:lnSpc>
              <a:defRPr/>
            </a:pPr>
            <a:endParaRPr lang="es-ES_tradnl" sz="2800" i="1" dirty="0">
              <a:solidFill>
                <a:srgbClr val="000099"/>
              </a:solidFill>
              <a:effectLst>
                <a:outerShdw blurRad="38100" dist="38100" dir="2700000" algn="tl">
                  <a:srgbClr val="C0C0C0"/>
                </a:outerShdw>
              </a:effectLst>
              <a:latin typeface="Arial" charset="0"/>
              <a:cs typeface="Arial" charset="0"/>
            </a:endParaRP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179512" y="2780929"/>
            <a:ext cx="8784332" cy="1728192"/>
          </a:xfrm>
          <a:prstGeom prst="rect">
            <a:avLst/>
          </a:prstGeom>
          <a:solidFill>
            <a:schemeClr val="accent2">
              <a:lumMod val="20000"/>
              <a:lumOff val="80000"/>
            </a:schemeClr>
          </a:solidFill>
          <a:ln w="76200">
            <a:solidFill>
              <a:schemeClr val="accent6">
                <a:lumMod val="60000"/>
                <a:lumOff val="40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AR" sz="3600" b="1" i="1" u="sng">
                <a:solidFill>
                  <a:srgbClr val="333399"/>
                </a:solidFill>
                <a:latin typeface="Arial" charset="0"/>
              </a:rPr>
              <a:t>2022</a:t>
            </a:r>
            <a:endParaRPr lang="es-AR" sz="3600" b="1" i="1" u="sng" dirty="0">
              <a:solidFill>
                <a:srgbClr val="333399"/>
              </a:solidFill>
              <a:latin typeface="Arial" charset="0"/>
            </a:endParaRPr>
          </a:p>
        </p:txBody>
      </p:sp>
      <p:sp>
        <p:nvSpPr>
          <p:cNvPr id="5123" name="Rectangle 3"/>
          <p:cNvSpPr>
            <a:spLocks noGrp="1" noChangeArrowheads="1"/>
          </p:cNvSpPr>
          <p:nvPr>
            <p:ph type="ctrTitle" idx="4294967295"/>
          </p:nvPr>
        </p:nvSpPr>
        <p:spPr>
          <a:xfrm>
            <a:off x="467544" y="404664"/>
            <a:ext cx="8496300" cy="2217547"/>
          </a:xfrm>
          <a:prstGeom prst="rect">
            <a:avLst/>
          </a:prstGeom>
          <a:solidFill>
            <a:schemeClr val="accent2">
              <a:lumMod val="20000"/>
              <a:lumOff val="80000"/>
            </a:schemeClr>
          </a:solidFill>
          <a:ln w="76200" cap="flat" algn="ctr">
            <a:solidFill>
              <a:schemeClr val="accent6">
                <a:lumMod val="60000"/>
                <a:lumOff val="40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96" y="4941168"/>
            <a:ext cx="3672408" cy="1400106"/>
          </a:xfrm>
          <a:prstGeom prst="rect">
            <a:avLst/>
          </a:prstGeom>
          <a:solidFill>
            <a:schemeClr val="accent2"/>
          </a:solidFill>
          <a:ln w="76200">
            <a:solidFill>
              <a:schemeClr val="accent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C461B5F-127E-41F9-A112-4BF50A04190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2AC4FB3-AA8D-4134-9A14-657094638ACE}" type="slidenum">
              <a:rPr lang="en-US"/>
              <a:pPr>
                <a:defRPr/>
              </a:pPr>
              <a:t>20</a:t>
            </a:fld>
            <a:endParaRPr lang="en-US"/>
          </a:p>
        </p:txBody>
      </p:sp>
      <p:sp>
        <p:nvSpPr>
          <p:cNvPr id="408578"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 Editor de Reglas</a:t>
            </a:r>
          </a:p>
        </p:txBody>
      </p:sp>
      <p:pic>
        <p:nvPicPr>
          <p:cNvPr id="22533" name="Picture 6" descr="lenamerd"/>
          <p:cNvPicPr>
            <a:picLocks noChangeAspect="1" noChangeArrowheads="1"/>
          </p:cNvPicPr>
          <p:nvPr/>
        </p:nvPicPr>
        <p:blipFill>
          <a:blip r:embed="rId3" cstate="print"/>
          <a:srcRect/>
          <a:stretch>
            <a:fillRect/>
          </a:stretch>
        </p:blipFill>
        <p:spPr bwMode="auto">
          <a:xfrm>
            <a:off x="0" y="1412875"/>
            <a:ext cx="9144000" cy="51847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A1BC2AB-42E7-4184-A848-623ED9B9333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8E34A80C-82F7-4D39-B1D6-CAF100DFFCF6}" type="slidenum">
              <a:rPr lang="en-US"/>
              <a:pPr>
                <a:defRPr/>
              </a:pPr>
              <a:t>21</a:t>
            </a:fld>
            <a:endParaRPr lang="en-US"/>
          </a:p>
        </p:txBody>
      </p:sp>
      <p:sp>
        <p:nvSpPr>
          <p:cNvPr id="462850"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FIREWALL- Editor de Reglas</a:t>
            </a:r>
          </a:p>
        </p:txBody>
      </p:sp>
      <p:pic>
        <p:nvPicPr>
          <p:cNvPr id="23557" name="Picture 4" descr="Papel bouquet"/>
          <p:cNvPicPr>
            <a:picLocks noChangeAspect="1" noChangeArrowheads="1"/>
          </p:cNvPicPr>
          <p:nvPr/>
        </p:nvPicPr>
        <p:blipFill>
          <a:blip r:embed="rId3" cstate="print"/>
          <a:srcRect/>
          <a:stretch>
            <a:fillRect/>
          </a:stretch>
        </p:blipFill>
        <p:spPr bwMode="auto">
          <a:xfrm>
            <a:off x="0" y="1497013"/>
            <a:ext cx="9144000" cy="5360987"/>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A1BC2AB-42E7-4184-A848-623ED9B9333C}"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505319D5-B864-4850-8F47-0457073AE763}" type="slidenum">
              <a:rPr lang="en-US" sz="1400">
                <a:solidFill>
                  <a:schemeClr val="tx1"/>
                </a:solidFill>
                <a:latin typeface="+mn-lt"/>
              </a:rPr>
              <a:pPr algn="r">
                <a:defRPr/>
              </a:pPr>
              <a:t>22</a:t>
            </a:fld>
            <a:endParaRPr lang="en-US" sz="1400">
              <a:solidFill>
                <a:schemeClr val="tx1"/>
              </a:solidFill>
              <a:latin typeface="+mn-lt"/>
            </a:endParaRPr>
          </a:p>
        </p:txBody>
      </p:sp>
      <p:sp>
        <p:nvSpPr>
          <p:cNvPr id="462850" name="Rectangle 2" descr="Papel seda azul"/>
          <p:cNvSpPr>
            <a:spLocks noGrp="1" noChangeArrowheads="1"/>
          </p:cNvSpPr>
          <p:nvPr>
            <p:ph type="title" idx="4294967295"/>
          </p:nvPr>
        </p:nvSpPr>
        <p:spPr>
          <a:xfrm>
            <a:off x="0" y="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FIREWALL- Editor de Reglas</a:t>
            </a:r>
          </a:p>
        </p:txBody>
      </p:sp>
      <p:pic>
        <p:nvPicPr>
          <p:cNvPr id="88070" name="Picture 6" descr="Firewall TMG 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00F329-0C2B-4E16-82C7-3100AD0F6401}"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2422FF4-07FE-45D2-80E3-F8D33CE7DA21}" type="slidenum">
              <a:rPr lang="en-US"/>
              <a:pPr>
                <a:defRPr/>
              </a:pPr>
              <a:t>23</a:t>
            </a:fld>
            <a:endParaRPr lang="en-US"/>
          </a:p>
        </p:txBody>
      </p:sp>
      <p:sp>
        <p:nvSpPr>
          <p:cNvPr id="384002" name="Rectangle 2" descr="Papel seda azul"/>
          <p:cNvSpPr>
            <a:spLocks noGrp="1" noChangeArrowheads="1"/>
          </p:cNvSpPr>
          <p:nvPr>
            <p:ph type="title"/>
          </p:nvPr>
        </p:nvSpPr>
        <p:spPr>
          <a:xfrm>
            <a:off x="685800" y="260350"/>
            <a:ext cx="7772400"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a:t>
            </a:r>
          </a:p>
        </p:txBody>
      </p:sp>
      <p:sp>
        <p:nvSpPr>
          <p:cNvPr id="384003" name="Rectangle 3" descr="Papel bouquet"/>
          <p:cNvSpPr>
            <a:spLocks noGrp="1" noChangeArrowheads="1"/>
          </p:cNvSpPr>
          <p:nvPr>
            <p:ph type="body" idx="1"/>
          </p:nvPr>
        </p:nvSpPr>
        <p:spPr>
          <a:xfrm>
            <a:off x="250825" y="1981200"/>
            <a:ext cx="8642350" cy="41148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Gestionador de comunicaciones entre Internet e Intranet de una LAN.</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Proporciona Protección a nuestra LAN utilizando EL SOFTWARE N.A.T. (Administrador de Traducciones de Red).</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Proporciona Restricciones de Servicios parciales  a nivel Individual.</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Aislamiento completo de Nuestra Intranet.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8811E1-A7FD-472A-9A45-2810E563E5C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BBA7761-AC6D-4E52-A6D5-1C450F760932}" type="slidenum">
              <a:rPr lang="en-US"/>
              <a:pPr>
                <a:defRPr/>
              </a:pPr>
              <a:t>24</a:t>
            </a:fld>
            <a:endParaRPr lang="en-US"/>
          </a:p>
        </p:txBody>
      </p:sp>
      <p:sp>
        <p:nvSpPr>
          <p:cNvPr id="385026" name="Rectangle 2" descr="Papel seda azul"/>
          <p:cNvSpPr>
            <a:spLocks noGrp="1" noChangeArrowheads="1"/>
          </p:cNvSpPr>
          <p:nvPr>
            <p:ph type="title"/>
          </p:nvPr>
        </p:nvSpPr>
        <p:spPr>
          <a:xfrm>
            <a:off x="611188"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a:t>
            </a:r>
          </a:p>
        </p:txBody>
      </p:sp>
      <p:sp>
        <p:nvSpPr>
          <p:cNvPr id="385027" name="Rectangle 3" descr="Papel bouquet"/>
          <p:cNvSpPr>
            <a:spLocks noGrp="1" noChangeArrowheads="1"/>
          </p:cNvSpPr>
          <p:nvPr>
            <p:ph type="body" idx="1"/>
          </p:nvPr>
        </p:nvSpPr>
        <p:spPr>
          <a:xfrm>
            <a:off x="250825" y="1700213"/>
            <a:ext cx="8569325" cy="48974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Puede Mantener un Cache Configurable (Activo/Pasivo) de los datos más solicitados o recientemente recuperados para mejorar la performance de respuesta ante solicitudes. </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Posee un </a:t>
            </a:r>
            <a:r>
              <a:rPr lang="es-ES_tradnl" i="1" dirty="0" err="1">
                <a:solidFill>
                  <a:srgbClr val="000099"/>
                </a:solidFill>
                <a:effectLst>
                  <a:outerShdw blurRad="38100" dist="38100" dir="2700000" algn="tl">
                    <a:srgbClr val="C0C0C0"/>
                  </a:outerShdw>
                </a:effectLst>
                <a:latin typeface="Arial" charset="0"/>
                <a:cs typeface="Arial" charset="0"/>
              </a:rPr>
              <a:t>Direccionador</a:t>
            </a:r>
            <a:r>
              <a:rPr lang="es-ES_tradnl" i="1" dirty="0">
                <a:solidFill>
                  <a:srgbClr val="000099"/>
                </a:solidFill>
                <a:effectLst>
                  <a:outerShdw blurRad="38100" dist="38100" dir="2700000" algn="tl">
                    <a:srgbClr val="C0C0C0"/>
                  </a:outerShdw>
                </a:effectLst>
                <a:latin typeface="Arial" charset="0"/>
                <a:cs typeface="Arial" charset="0"/>
              </a:rPr>
              <a:t> asociado al NAT.</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Asocia Puertos (8080-80)</a:t>
            </a:r>
            <a:r>
              <a:rPr lang="es-ES_tradnl" i="1" dirty="0">
                <a:solidFill>
                  <a:srgbClr val="000099"/>
                </a:solidFill>
                <a:effectLst>
                  <a:outerShdw blurRad="38100" dist="38100" dir="2700000" algn="tl">
                    <a:srgbClr val="C0C0C0"/>
                  </a:outerShdw>
                </a:effectLst>
                <a:latin typeface="Arial" charset="0"/>
                <a:cs typeface="Arial" charset="0"/>
                <a:sym typeface="Marlett" pitchFamily="2" charset="2"/>
              </a:rPr>
              <a:t>Peticiones del usuario</a:t>
            </a:r>
            <a:endParaRPr lang="es-ES_tradnl" i="1" dirty="0">
              <a:solidFill>
                <a:srgbClr val="000099"/>
              </a:solidFill>
              <a:effectLst>
                <a:outerShdw blurRad="38100" dist="38100" dir="2700000" algn="tl">
                  <a:srgbClr val="C0C0C0"/>
                </a:outerShdw>
              </a:effectLst>
              <a:latin typeface="Arial" charset="0"/>
              <a:cs typeface="Arial" charset="0"/>
            </a:endParaRP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El Servicio se basa en HTTP pero admite</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FTP - Gopher - SSL (Datos Encriptados)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2976878-FAAC-4739-9E87-02D288783364}"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16C0B8F2-C690-44A0-97E6-B692955A701F}" type="slidenum">
              <a:rPr lang="en-US"/>
              <a:pPr>
                <a:defRPr/>
              </a:pPr>
              <a:t>25</a:t>
            </a:fld>
            <a:endParaRPr lang="en-US"/>
          </a:p>
        </p:txBody>
      </p:sp>
      <p:sp>
        <p:nvSpPr>
          <p:cNvPr id="409602" name="Rectangle 2" descr="Papel seda azul"/>
          <p:cNvSpPr>
            <a:spLocks noGrp="1" noChangeArrowheads="1"/>
          </p:cNvSpPr>
          <p:nvPr>
            <p:ph type="title"/>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 – Errores </a:t>
            </a:r>
          </a:p>
        </p:txBody>
      </p:sp>
      <p:pic>
        <p:nvPicPr>
          <p:cNvPr id="26629" name="Picture 5" descr="Dibujo2"/>
          <p:cNvPicPr>
            <a:picLocks noChangeAspect="1" noChangeArrowheads="1"/>
          </p:cNvPicPr>
          <p:nvPr/>
        </p:nvPicPr>
        <p:blipFill>
          <a:blip r:embed="rId3" cstate="print"/>
          <a:srcRect/>
          <a:stretch>
            <a:fillRect/>
          </a:stretch>
        </p:blipFill>
        <p:spPr bwMode="auto">
          <a:xfrm>
            <a:off x="609600" y="1600200"/>
            <a:ext cx="8001000" cy="42386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B1F85F21-44BD-4584-907D-804102412C46}"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1533257D-6CA5-4924-B2B9-6ADC3DC87F07}" type="slidenum">
              <a:rPr lang="en-US"/>
              <a:pPr>
                <a:defRPr/>
              </a:pPr>
              <a:t>26</a:t>
            </a:fld>
            <a:endParaRPr lang="en-US"/>
          </a:p>
        </p:txBody>
      </p:sp>
      <p:sp>
        <p:nvSpPr>
          <p:cNvPr id="410626" name="Rectangle 2" descr="Papel seda azul"/>
          <p:cNvSpPr>
            <a:spLocks noGrp="1" noChangeArrowheads="1"/>
          </p:cNvSpPr>
          <p:nvPr>
            <p:ph type="title"/>
          </p:nvPr>
        </p:nvSpPr>
        <p:spPr>
          <a:xfrm>
            <a:off x="755650"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 – Errores </a:t>
            </a:r>
          </a:p>
        </p:txBody>
      </p:sp>
      <p:graphicFrame>
        <p:nvGraphicFramePr>
          <p:cNvPr id="2050" name="Object 6" descr="Papel bouquet"/>
          <p:cNvGraphicFramePr>
            <a:graphicFrameLocks noChangeAspect="1"/>
          </p:cNvGraphicFramePr>
          <p:nvPr/>
        </p:nvGraphicFramePr>
        <p:xfrm>
          <a:off x="457200" y="1676400"/>
          <a:ext cx="8077200" cy="1574800"/>
        </p:xfrm>
        <a:graphic>
          <a:graphicData uri="http://schemas.openxmlformats.org/presentationml/2006/ole">
            <mc:AlternateContent xmlns:mc="http://schemas.openxmlformats.org/markup-compatibility/2006">
              <mc:Choice xmlns:v="urn:schemas-microsoft-com:vml" Requires="v">
                <p:oleObj spid="_x0000_s2050" name="Imagen de mapa de bits" r:id="rId4" imgW="4839375" imgH="942857" progId="PBrush">
                  <p:embed/>
                </p:oleObj>
              </mc:Choice>
              <mc:Fallback>
                <p:oleObj name="Imagen de mapa de bits" r:id="rId4" imgW="4839375" imgH="942857" progId="PBrush">
                  <p:embed/>
                  <p:pic>
                    <p:nvPicPr>
                      <p:cNvPr id="0" name="Object 6"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76400"/>
                        <a:ext cx="8077200" cy="15748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graphicFrame>
        <p:nvGraphicFramePr>
          <p:cNvPr id="2051" name="Object 7" descr="Papel bouquet"/>
          <p:cNvGraphicFramePr>
            <a:graphicFrameLocks noChangeAspect="1"/>
          </p:cNvGraphicFramePr>
          <p:nvPr/>
        </p:nvGraphicFramePr>
        <p:xfrm>
          <a:off x="381000" y="3429000"/>
          <a:ext cx="8153400" cy="2573338"/>
        </p:xfrm>
        <a:graphic>
          <a:graphicData uri="http://schemas.openxmlformats.org/presentationml/2006/ole">
            <mc:AlternateContent xmlns:mc="http://schemas.openxmlformats.org/markup-compatibility/2006">
              <mc:Choice xmlns:v="urn:schemas-microsoft-com:vml" Requires="v">
                <p:oleObj spid="_x0000_s2051" name="Imagen de mapa de bits" r:id="rId7" imgW="3952381" imgH="1247619" progId="PBrush">
                  <p:embed/>
                </p:oleObj>
              </mc:Choice>
              <mc:Fallback>
                <p:oleObj name="Imagen de mapa de bits" r:id="rId7" imgW="3952381" imgH="1247619" progId="PBrush">
                  <p:embed/>
                  <p:pic>
                    <p:nvPicPr>
                      <p:cNvPr id="0" name="Object 7" descr="Papel bouque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429000"/>
                        <a:ext cx="8153400" cy="2573338"/>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6355A7A-9EE9-4083-95C6-9DC456BADA4F}"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E838E6E-09CC-4556-B017-7519117CF424}" type="slidenum">
              <a:rPr lang="en-US"/>
              <a:pPr>
                <a:defRPr/>
              </a:pPr>
              <a:t>27</a:t>
            </a:fld>
            <a:endParaRPr lang="en-US"/>
          </a:p>
        </p:txBody>
      </p:sp>
      <p:sp>
        <p:nvSpPr>
          <p:cNvPr id="450562" name="Rectangle 2" descr="Papel seda azul"/>
          <p:cNvSpPr>
            <a:spLocks noGrp="1" noChangeArrowheads="1"/>
          </p:cNvSpPr>
          <p:nvPr>
            <p:ph type="title"/>
          </p:nvPr>
        </p:nvSpPr>
        <p:spPr>
          <a:xfrm>
            <a:off x="684213" y="260350"/>
            <a:ext cx="7772400" cy="1203325"/>
          </a:xfrm>
          <a:blipFill dpi="0" rotWithShape="0">
            <a:blip r:embed="rId3" cstate="print"/>
            <a:srcRect/>
            <a:tile tx="0" ty="0" sx="100000" sy="100000" flip="none" algn="tl"/>
          </a:blipFill>
          <a:ln w="76200" cap="flat" algn="ctr">
            <a:solidFill>
              <a:srgbClr val="0000FF"/>
            </a:solidFill>
          </a:ln>
        </p:spPr>
        <p:txBody>
          <a:bodyPr/>
          <a:lstStyle/>
          <a:p>
            <a:pPr>
              <a:defRPr/>
            </a:pPr>
            <a:r>
              <a:rPr lang="es-AR" sz="3600" b="1" i="1">
                <a:solidFill>
                  <a:srgbClr val="660033"/>
                </a:solidFill>
                <a:effectLst>
                  <a:outerShdw blurRad="38100" dist="38100" dir="2700000" algn="tl">
                    <a:srgbClr val="C0C0C0"/>
                  </a:outerShdw>
                </a:effectLst>
                <a:latin typeface="Arial" charset="0"/>
              </a:rPr>
              <a:t>LDAP SERVER </a:t>
            </a:r>
            <a:endParaRPr lang="es-ES" sz="3600" b="1" i="1">
              <a:solidFill>
                <a:srgbClr val="660033"/>
              </a:solidFill>
              <a:effectLst>
                <a:outerShdw blurRad="38100" dist="38100" dir="2700000" algn="tl">
                  <a:srgbClr val="C0C0C0"/>
                </a:outerShdw>
              </a:effectLst>
              <a:latin typeface="Arial" charset="0"/>
            </a:endParaRPr>
          </a:p>
        </p:txBody>
      </p:sp>
      <p:sp>
        <p:nvSpPr>
          <p:cNvPr id="450563" name="Rectangle 3" descr="Papel bouquet"/>
          <p:cNvSpPr>
            <a:spLocks noGrp="1" noChangeArrowheads="1"/>
          </p:cNvSpPr>
          <p:nvPr>
            <p:ph type="body" idx="1"/>
          </p:nvPr>
        </p:nvSpPr>
        <p:spPr>
          <a:xfrm>
            <a:off x="250825" y="1571625"/>
            <a:ext cx="8893175" cy="507206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Servicio de Internet, que implementa un  directorio (</a:t>
            </a:r>
            <a:r>
              <a:rPr lang="es-ES" sz="3600" i="1" dirty="0" err="1">
                <a:solidFill>
                  <a:srgbClr val="000099"/>
                </a:solidFill>
                <a:effectLst>
                  <a:outerShdw blurRad="38100" dist="38100" dir="2700000" algn="tl">
                    <a:srgbClr val="C0C0C0"/>
                  </a:outerShdw>
                </a:effectLst>
                <a:latin typeface="Arial" charset="0"/>
                <a:cs typeface="Arial" charset="0"/>
              </a:rPr>
              <a:t>metadirectorio</a:t>
            </a:r>
            <a:r>
              <a:rPr lang="es-ES" sz="3600" i="1" dirty="0">
                <a:solidFill>
                  <a:srgbClr val="000099"/>
                </a:solidFill>
                <a:effectLst>
                  <a:outerShdw blurRad="38100" dist="38100" dir="2700000" algn="tl">
                    <a:srgbClr val="C0C0C0"/>
                  </a:outerShdw>
                </a:effectLst>
                <a:latin typeface="Arial" charset="0"/>
                <a:cs typeface="Arial" charset="0"/>
              </a:rPr>
              <a:t>) Jerárquico y Distribuido.</a:t>
            </a:r>
          </a:p>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Repositorio centralizado de usuarios, aplicaciones y recursos.</a:t>
            </a:r>
          </a:p>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Define permisos, configurados por el administrador para permitir el acceso a ciertos usuarios a la base de datos, y mantener información en privado.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4663C4FF-64F1-4A97-A373-FFB1C944723B}"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47037380-3BE6-4FDF-ABB6-7608F129C660}" type="slidenum">
              <a:rPr lang="en-US"/>
              <a:pPr>
                <a:defRPr/>
              </a:pPr>
              <a:t>28</a:t>
            </a:fld>
            <a:endParaRPr lang="en-US"/>
          </a:p>
        </p:txBody>
      </p:sp>
      <p:sp>
        <p:nvSpPr>
          <p:cNvPr id="452610" name="Rectangle 2" descr="Papel seda azul"/>
          <p:cNvSpPr>
            <a:spLocks noGrp="1" noChangeArrowheads="1"/>
          </p:cNvSpPr>
          <p:nvPr>
            <p:ph type="title"/>
          </p:nvPr>
        </p:nvSpPr>
        <p:spPr>
          <a:xfrm>
            <a:off x="468313" y="260350"/>
            <a:ext cx="8135937" cy="1081088"/>
          </a:xfrm>
          <a:blipFill dpi="0" rotWithShape="0">
            <a:blip r:embed="rId2" cstate="print"/>
            <a:srcRect/>
            <a:tile tx="0" ty="0" sx="100000" sy="100000" flip="none" algn="tl"/>
          </a:blipFill>
          <a:ln w="76200" cap="flat" algn="ctr">
            <a:solidFill>
              <a:srgbClr val="0000FF"/>
            </a:solidFill>
          </a:ln>
        </p:spPr>
        <p:txBody>
          <a:bodyPr/>
          <a:lstStyle/>
          <a:p>
            <a:pPr>
              <a:defRPr/>
            </a:pPr>
            <a:r>
              <a:rPr lang="es-AR" sz="3600" b="1" i="1">
                <a:solidFill>
                  <a:srgbClr val="660033"/>
                </a:solidFill>
                <a:effectLst>
                  <a:outerShdw blurRad="38100" dist="38100" dir="2700000" algn="tl">
                    <a:srgbClr val="C0C0C0"/>
                  </a:outerShdw>
                </a:effectLst>
                <a:latin typeface="Arial" charset="0"/>
              </a:rPr>
              <a:t>LDAP SERVER </a:t>
            </a:r>
            <a:endParaRPr lang="es-ES" sz="3600" b="1" i="1">
              <a:solidFill>
                <a:srgbClr val="660033"/>
              </a:solidFill>
              <a:effectLst>
                <a:outerShdw blurRad="38100" dist="38100" dir="2700000" algn="tl">
                  <a:srgbClr val="C0C0C0"/>
                </a:outerShdw>
              </a:effectLst>
              <a:latin typeface="Arial" charset="0"/>
            </a:endParaRPr>
          </a:p>
        </p:txBody>
      </p:sp>
      <p:sp>
        <p:nvSpPr>
          <p:cNvPr id="452611" name="Rectangle 3" descr="Papel bouquet"/>
          <p:cNvSpPr>
            <a:spLocks noGrp="1" noChangeArrowheads="1"/>
          </p:cNvSpPr>
          <p:nvPr>
            <p:ph type="body" idx="1"/>
          </p:nvPr>
        </p:nvSpPr>
        <p:spPr>
          <a:xfrm>
            <a:off x="0" y="1412875"/>
            <a:ext cx="4498975" cy="54451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 sz="2800" i="1">
                <a:solidFill>
                  <a:srgbClr val="000099"/>
                </a:solidFill>
                <a:effectLst>
                  <a:outerShdw blurRad="38100" dist="38100" dir="2700000" algn="tl">
                    <a:srgbClr val="C0C0C0"/>
                  </a:outerShdw>
                </a:effectLst>
                <a:latin typeface="Arial" charset="0"/>
                <a:cs typeface="Arial" charset="0"/>
              </a:rPr>
              <a:t>Control de Acceso a Recursos a través de reglas de provisionamiento .</a:t>
            </a:r>
          </a:p>
          <a:p>
            <a:pPr>
              <a:lnSpc>
                <a:spcPct val="80000"/>
              </a:lnSpc>
              <a:defRPr/>
            </a:pPr>
            <a:r>
              <a:rPr lang="es-ES" sz="2800" i="1">
                <a:solidFill>
                  <a:srgbClr val="000099"/>
                </a:solidFill>
                <a:effectLst>
                  <a:outerShdw blurRad="38100" dist="38100" dir="2700000" algn="tl">
                    <a:srgbClr val="C0C0C0"/>
                  </a:outerShdw>
                </a:effectLst>
                <a:latin typeface="Arial" charset="0"/>
                <a:cs typeface="Arial" charset="0"/>
              </a:rPr>
              <a:t>Uso de canales seguros para comunicarse con el cliente.</a:t>
            </a:r>
          </a:p>
          <a:p>
            <a:pPr>
              <a:lnSpc>
                <a:spcPct val="80000"/>
              </a:lnSpc>
              <a:defRPr/>
            </a:pPr>
            <a:r>
              <a:rPr lang="es-AR" sz="2800" i="1">
                <a:solidFill>
                  <a:srgbClr val="000099"/>
                </a:solidFill>
                <a:effectLst>
                  <a:outerShdw blurRad="38100" dist="38100" dir="2700000" algn="tl">
                    <a:srgbClr val="C0C0C0"/>
                  </a:outerShdw>
                </a:effectLst>
                <a:latin typeface="Arial" charset="0"/>
                <a:cs typeface="Arial" charset="0"/>
              </a:rPr>
              <a:t>Tres tipos de autenticación: No autenticación, Autenticación Simple y Usando SASL o </a:t>
            </a:r>
            <a:r>
              <a:rPr lang="en-US" sz="2800" i="1">
                <a:solidFill>
                  <a:srgbClr val="000099"/>
                </a:solidFill>
                <a:effectLst>
                  <a:outerShdw blurRad="38100" dist="38100" dir="2700000" algn="tl">
                    <a:srgbClr val="C0C0C0"/>
                  </a:outerShdw>
                </a:effectLst>
                <a:latin typeface="Arial" charset="0"/>
                <a:cs typeface="Arial" charset="0"/>
              </a:rPr>
              <a:t>SSL/TLS.</a:t>
            </a:r>
            <a:endParaRPr lang="es-ES" sz="2800" i="1">
              <a:solidFill>
                <a:srgbClr val="000099"/>
              </a:solidFill>
              <a:effectLst>
                <a:outerShdw blurRad="38100" dist="38100" dir="2700000" algn="tl">
                  <a:srgbClr val="C0C0C0"/>
                </a:outerShdw>
              </a:effectLst>
              <a:latin typeface="Arial" charset="0"/>
              <a:cs typeface="Arial" charset="0"/>
            </a:endParaRPr>
          </a:p>
        </p:txBody>
      </p:sp>
      <p:pic>
        <p:nvPicPr>
          <p:cNvPr id="28678" name="Picture 4" descr="Meta Directorio (2)"/>
          <p:cNvPicPr>
            <a:picLocks noChangeAspect="1" noChangeArrowheads="1"/>
          </p:cNvPicPr>
          <p:nvPr/>
        </p:nvPicPr>
        <p:blipFill>
          <a:blip r:embed="rId4" cstate="print"/>
          <a:srcRect/>
          <a:stretch>
            <a:fillRect/>
          </a:stretch>
        </p:blipFill>
        <p:spPr bwMode="auto">
          <a:xfrm>
            <a:off x="4643438" y="1484313"/>
            <a:ext cx="4419600" cy="53736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736FB-4F34-4F47-B688-0B54F5194EA2}"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A47EEC5-F698-4042-819C-7AA97327E2BA}" type="slidenum">
              <a:rPr lang="en-US"/>
              <a:pPr>
                <a:defRPr/>
              </a:pPr>
              <a:t>29</a:t>
            </a:fld>
            <a:endParaRPr lang="en-US"/>
          </a:p>
        </p:txBody>
      </p:sp>
      <p:sp>
        <p:nvSpPr>
          <p:cNvPr id="412674" name="Rectangle 2" descr="Papel seda azul"/>
          <p:cNvSpPr>
            <a:spLocks noGrp="1" noChangeArrowheads="1"/>
          </p:cNvSpPr>
          <p:nvPr>
            <p:ph type="title"/>
          </p:nvPr>
        </p:nvSpPr>
        <p:spPr>
          <a:xfrm>
            <a:off x="838200" y="3048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Web Server </a:t>
            </a:r>
          </a:p>
        </p:txBody>
      </p:sp>
      <p:sp>
        <p:nvSpPr>
          <p:cNvPr id="412675" name="Rectangle 3" descr="Papel bouquet"/>
          <p:cNvSpPr>
            <a:spLocks noGrp="1" noChangeArrowheads="1"/>
          </p:cNvSpPr>
          <p:nvPr>
            <p:ph type="body" idx="1"/>
          </p:nvPr>
        </p:nvSpPr>
        <p:spPr>
          <a:xfrm>
            <a:off x="0" y="1571625"/>
            <a:ext cx="9144000" cy="528637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4000" i="1" dirty="0">
                <a:solidFill>
                  <a:srgbClr val="000099"/>
                </a:solidFill>
                <a:effectLst>
                  <a:outerShdw blurRad="38100" dist="38100" dir="2700000" algn="tl">
                    <a:srgbClr val="C0C0C0"/>
                  </a:outerShdw>
                </a:effectLst>
                <a:latin typeface="Arial" charset="0"/>
                <a:cs typeface="Arial" charset="0"/>
              </a:rPr>
              <a:t>Colección de Ficheros o Páginas WEB que incluyen información  en forma de textos, gráficos, sonidos y video además de Links o Vínculos con otros ficheros.</a:t>
            </a:r>
          </a:p>
          <a:p>
            <a:pPr>
              <a:lnSpc>
                <a:spcPct val="80000"/>
              </a:lnSpc>
              <a:defRPr/>
            </a:pPr>
            <a:r>
              <a:rPr lang="es-ES_tradnl" sz="4000" i="1" dirty="0">
                <a:solidFill>
                  <a:srgbClr val="000099"/>
                </a:solidFill>
                <a:effectLst>
                  <a:outerShdw blurRad="38100" dist="38100" dir="2700000" algn="tl">
                    <a:srgbClr val="C0C0C0"/>
                  </a:outerShdw>
                </a:effectLst>
                <a:latin typeface="Arial" charset="0"/>
                <a:cs typeface="Arial" charset="0"/>
              </a:rPr>
              <a:t>Dependiendo de la configuración del Proxy o Firewall puede ser :</a:t>
            </a:r>
          </a:p>
          <a:p>
            <a:pPr lvl="1">
              <a:lnSpc>
                <a:spcPct val="80000"/>
              </a:lnSpc>
              <a:buFontTx/>
              <a:buChar char="•"/>
              <a:defRPr/>
            </a:pPr>
            <a:r>
              <a:rPr lang="es-ES_tradnl" sz="4000" i="1" dirty="0">
                <a:solidFill>
                  <a:srgbClr val="000099"/>
                </a:solidFill>
                <a:effectLst>
                  <a:outerShdw blurRad="38100" dist="38100" dir="2700000" algn="tl">
                    <a:srgbClr val="C0C0C0"/>
                  </a:outerShdw>
                </a:effectLst>
                <a:latin typeface="Arial" charset="0"/>
                <a:cs typeface="Arial" charset="0"/>
              </a:rPr>
              <a:t>Interno</a:t>
            </a:r>
          </a:p>
          <a:p>
            <a:pPr lvl="1">
              <a:lnSpc>
                <a:spcPct val="80000"/>
              </a:lnSpc>
              <a:buFontTx/>
              <a:buChar char="•"/>
              <a:defRPr/>
            </a:pPr>
            <a:r>
              <a:rPr lang="es-ES_tradnl" sz="4000" i="1" dirty="0">
                <a:solidFill>
                  <a:srgbClr val="000099"/>
                </a:solidFill>
                <a:effectLst>
                  <a:outerShdw blurRad="38100" dist="38100" dir="2700000" algn="tl">
                    <a:srgbClr val="C0C0C0"/>
                  </a:outerShdw>
                </a:effectLst>
                <a:latin typeface="Arial" charset="0"/>
                <a:cs typeface="Arial" charset="0"/>
              </a:rPr>
              <a:t>Externo o Institucional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fecha"/>
          <p:cNvSpPr>
            <a:spLocks noGrp="1"/>
          </p:cNvSpPr>
          <p:nvPr>
            <p:ph type="dt" sz="quarter" idx="10"/>
          </p:nvPr>
        </p:nvSpPr>
        <p:spPr/>
        <p:txBody>
          <a:bodyPr/>
          <a:lstStyle/>
          <a:p>
            <a:pPr>
              <a:defRPr/>
            </a:pPr>
            <a:fld id="{4742CDC8-D2DC-4544-8BBD-038E6FB58DFD}" type="datetime1">
              <a:rPr lang="es-ES"/>
              <a:pPr>
                <a:defRPr/>
              </a:pPr>
              <a:t>18/05/2022</a:t>
            </a:fld>
            <a:endParaRPr lang="en-US"/>
          </a:p>
        </p:txBody>
      </p:sp>
      <p:sp>
        <p:nvSpPr>
          <p:cNvPr id="10" name="5 Marcador de número de diapositiva"/>
          <p:cNvSpPr>
            <a:spLocks noGrp="1"/>
          </p:cNvSpPr>
          <p:nvPr>
            <p:ph type="sldNum" sz="quarter" idx="12"/>
          </p:nvPr>
        </p:nvSpPr>
        <p:spPr/>
        <p:txBody>
          <a:bodyPr/>
          <a:lstStyle/>
          <a:p>
            <a:pPr>
              <a:defRPr/>
            </a:pPr>
            <a:fld id="{3C00FA07-A4CC-42F3-990B-26423B7FF964}" type="slidenum">
              <a:rPr lang="en-US"/>
              <a:pPr>
                <a:defRPr/>
              </a:pPr>
              <a:t>3</a:t>
            </a:fld>
            <a:endParaRPr lang="en-US"/>
          </a:p>
        </p:txBody>
      </p:sp>
      <p:sp>
        <p:nvSpPr>
          <p:cNvPr id="395266" name="Rectangle 2" descr="Papel seda azul"/>
          <p:cNvSpPr>
            <a:spLocks noGrp="1" noChangeArrowheads="1"/>
          </p:cNvSpPr>
          <p:nvPr>
            <p:ph type="title"/>
          </p:nvPr>
        </p:nvSpPr>
        <p:spPr>
          <a:xfrm>
            <a:off x="0" y="0"/>
            <a:ext cx="7772400" cy="1341438"/>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pic>
        <p:nvPicPr>
          <p:cNvPr id="8197" name="Picture 4" descr="ROUTER"/>
          <p:cNvPicPr>
            <a:picLocks noChangeAspect="1" noChangeArrowheads="1"/>
          </p:cNvPicPr>
          <p:nvPr/>
        </p:nvPicPr>
        <p:blipFill>
          <a:blip r:embed="rId3" cstate="print"/>
          <a:srcRect/>
          <a:stretch>
            <a:fillRect/>
          </a:stretch>
        </p:blipFill>
        <p:spPr bwMode="auto">
          <a:xfrm>
            <a:off x="7812088" y="0"/>
            <a:ext cx="1331912" cy="134143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8198" name="Picture 6" descr="Papel seda azul"/>
          <p:cNvPicPr>
            <a:picLocks noChangeAspect="1" noChangeArrowheads="1"/>
          </p:cNvPicPr>
          <p:nvPr/>
        </p:nvPicPr>
        <p:blipFill>
          <a:blip r:embed="rId4" cstate="print"/>
          <a:srcRect l="917" t="1399" r="917" b="12596"/>
          <a:stretch>
            <a:fillRect/>
          </a:stretch>
        </p:blipFill>
        <p:spPr bwMode="auto">
          <a:xfrm>
            <a:off x="539750" y="1700213"/>
            <a:ext cx="3529013" cy="2032000"/>
          </a:xfrm>
          <a:prstGeom prst="rect">
            <a:avLst/>
          </a:prstGeom>
          <a:blipFill dpi="0" rotWithShape="0">
            <a:blip r:embed="rId2" cstate="print"/>
            <a:srcRect l="917" t="1399" r="917" b="12596"/>
            <a:tile tx="0" ty="0" sx="100000" sy="100000" flip="none" algn="tl"/>
          </a:blipFill>
          <a:ln w="76200" algn="ctr">
            <a:solidFill>
              <a:srgbClr val="0000FF"/>
            </a:solidFill>
            <a:miter lim="800000"/>
            <a:headEnd/>
            <a:tailEnd/>
          </a:ln>
        </p:spPr>
      </p:pic>
      <p:pic>
        <p:nvPicPr>
          <p:cNvPr id="8199" name="Picture 7" descr="Papel seda azul"/>
          <p:cNvPicPr>
            <a:picLocks noChangeAspect="1" noChangeArrowheads="1"/>
          </p:cNvPicPr>
          <p:nvPr/>
        </p:nvPicPr>
        <p:blipFill>
          <a:blip r:embed="rId5" cstate="print"/>
          <a:srcRect l="912" t="1410" r="912" b="12691"/>
          <a:stretch>
            <a:fillRect/>
          </a:stretch>
        </p:blipFill>
        <p:spPr bwMode="auto">
          <a:xfrm>
            <a:off x="5076825" y="1628775"/>
            <a:ext cx="3600450" cy="2028825"/>
          </a:xfrm>
          <a:prstGeom prst="rect">
            <a:avLst/>
          </a:prstGeom>
          <a:blipFill dpi="0" rotWithShape="0">
            <a:blip r:embed="rId2" cstate="print"/>
            <a:srcRect l="912" t="1410" r="912" b="12691"/>
            <a:tile tx="0" ty="0" sx="100000" sy="100000" flip="none" algn="tl"/>
          </a:blipFill>
          <a:ln w="76200" algn="ctr">
            <a:solidFill>
              <a:srgbClr val="0000FF"/>
            </a:solidFill>
            <a:miter lim="800000"/>
            <a:headEnd/>
            <a:tailEnd/>
          </a:ln>
        </p:spPr>
      </p:pic>
      <p:pic>
        <p:nvPicPr>
          <p:cNvPr id="8200" name="Picture 8" descr="Papel seda azul"/>
          <p:cNvPicPr>
            <a:picLocks noChangeAspect="1" noChangeArrowheads="1"/>
          </p:cNvPicPr>
          <p:nvPr/>
        </p:nvPicPr>
        <p:blipFill>
          <a:blip r:embed="rId6" cstate="print"/>
          <a:srcRect l="920" t="1416" r="920" b="12741"/>
          <a:stretch>
            <a:fillRect/>
          </a:stretch>
        </p:blipFill>
        <p:spPr bwMode="auto">
          <a:xfrm>
            <a:off x="539750" y="4076700"/>
            <a:ext cx="3600450" cy="2457450"/>
          </a:xfrm>
          <a:prstGeom prst="rect">
            <a:avLst/>
          </a:prstGeom>
          <a:blipFill dpi="0" rotWithShape="0">
            <a:blip r:embed="rId2" cstate="print"/>
            <a:srcRect l="920" t="1416" r="920" b="12741"/>
            <a:tile tx="0" ty="0" sx="100000" sy="100000" flip="none" algn="tl"/>
          </a:blipFill>
          <a:ln w="76200" algn="ctr">
            <a:solidFill>
              <a:srgbClr val="0000FF"/>
            </a:solidFill>
            <a:miter lim="800000"/>
            <a:headEnd/>
            <a:tailEnd/>
          </a:ln>
        </p:spPr>
      </p:pic>
      <p:pic>
        <p:nvPicPr>
          <p:cNvPr id="8201" name="Picture 9" descr="Papel seda azul"/>
          <p:cNvPicPr>
            <a:picLocks noChangeAspect="1" noChangeArrowheads="1"/>
          </p:cNvPicPr>
          <p:nvPr/>
        </p:nvPicPr>
        <p:blipFill>
          <a:blip r:embed="rId7" cstate="print"/>
          <a:srcRect l="917" t="1410" r="917" b="12691"/>
          <a:stretch>
            <a:fillRect/>
          </a:stretch>
        </p:blipFill>
        <p:spPr bwMode="auto">
          <a:xfrm>
            <a:off x="5003800" y="4005263"/>
            <a:ext cx="3757613" cy="2486025"/>
          </a:xfrm>
          <a:prstGeom prst="rect">
            <a:avLst/>
          </a:prstGeom>
          <a:blipFill dpi="0" rotWithShape="0">
            <a:blip r:embed="rId2" cstate="print"/>
            <a:srcRect l="917" t="1410" r="917" b="12691"/>
            <a:tile tx="0" ty="0" sx="100000" sy="100000" flip="none" algn="tl"/>
          </a:blipFill>
          <a:ln w="76200" algn="ctr">
            <a:solidFill>
              <a:srgbClr val="0000FF"/>
            </a:solid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970AD7B-70AE-45D2-A2FB-0DB6672C570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668AA4B-A1B2-4717-827A-DC550769E7D9}" type="slidenum">
              <a:rPr lang="en-US"/>
              <a:pPr>
                <a:defRPr/>
              </a:pPr>
              <a:t>30</a:t>
            </a:fld>
            <a:endParaRPr lang="en-US"/>
          </a:p>
        </p:txBody>
      </p:sp>
      <p:sp>
        <p:nvSpPr>
          <p:cNvPr id="453634" name="Rectangle 2" descr="Papel seda azul"/>
          <p:cNvSpPr>
            <a:spLocks noGrp="1" noChangeArrowheads="1"/>
          </p:cNvSpPr>
          <p:nvPr>
            <p:ph type="title"/>
          </p:nvPr>
        </p:nvSpPr>
        <p:spPr>
          <a:xfrm>
            <a:off x="684213"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AR" sz="3200" b="1" i="1">
                <a:solidFill>
                  <a:srgbClr val="660033"/>
                </a:solidFill>
                <a:effectLst>
                  <a:outerShdw blurRad="38100" dist="38100" dir="2700000" algn="tl">
                    <a:srgbClr val="C0C0C0"/>
                  </a:outerShdw>
                </a:effectLst>
                <a:latin typeface="Arial" charset="0"/>
              </a:rPr>
              <a:t>WEB SERVER </a:t>
            </a:r>
            <a:endParaRPr lang="es-ES" sz="3200" b="1" i="1">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1"/>
          </p:nvPr>
        </p:nvSpPr>
        <p:spPr>
          <a:xfrm>
            <a:off x="323850" y="1700213"/>
            <a:ext cx="8496300" cy="494347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 i="1">
                <a:solidFill>
                  <a:srgbClr val="000099"/>
                </a:solidFill>
                <a:effectLst>
                  <a:outerShdw blurRad="38100" dist="38100" dir="2700000" algn="tl">
                    <a:srgbClr val="C0C0C0"/>
                  </a:outerShdw>
                </a:effectLst>
                <a:latin typeface="Arial" charset="0"/>
                <a:cs typeface="Arial" charset="0"/>
              </a:rPr>
              <a:t>Acepta peticiones HTTP desde clientes web, y envía la información solicitada.</a:t>
            </a:r>
          </a:p>
          <a:p>
            <a:pPr>
              <a:lnSpc>
                <a:spcPct val="80000"/>
              </a:lnSpc>
              <a:defRPr/>
            </a:pPr>
            <a:r>
              <a:rPr lang="es-ES" i="1">
                <a:solidFill>
                  <a:srgbClr val="000099"/>
                </a:solidFill>
                <a:effectLst>
                  <a:outerShdw blurRad="38100" dist="38100" dir="2700000" algn="tl">
                    <a:srgbClr val="C0C0C0"/>
                  </a:outerShdw>
                </a:effectLst>
                <a:latin typeface="Arial" charset="0"/>
                <a:cs typeface="Arial" charset="0"/>
              </a:rPr>
              <a:t>Almacena información detallada acerca de las peticiones de los clientes y las respuestas del servidor.</a:t>
            </a:r>
          </a:p>
          <a:p>
            <a:pPr>
              <a:lnSpc>
                <a:spcPct val="80000"/>
              </a:lnSpc>
              <a:defRPr/>
            </a:pPr>
            <a:r>
              <a:rPr lang="es-AR" i="1">
                <a:solidFill>
                  <a:srgbClr val="000099"/>
                </a:solidFill>
                <a:effectLst>
                  <a:outerShdw blurRad="38100" dist="38100" dir="2700000" algn="tl">
                    <a:srgbClr val="C0C0C0"/>
                  </a:outerShdw>
                </a:effectLst>
                <a:latin typeface="Arial" charset="0"/>
                <a:cs typeface="Arial" charset="0"/>
              </a:rPr>
              <a:t>Funcionalidades: Autenticación, Manejo de Contenido Estático y Dinámico, HTTPS, Compresión, Limitación de Ancho de Banda.</a:t>
            </a:r>
            <a:endParaRPr lang="es-ES" i="1">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0405A1F-7F8C-4511-835E-709651D8E78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EA387D9-DF82-46C6-B5B9-1B024F15936C}" type="slidenum">
              <a:rPr lang="en-US"/>
              <a:pPr>
                <a:defRPr/>
              </a:pPr>
              <a:t>31</a:t>
            </a:fld>
            <a:endParaRPr lang="en-US"/>
          </a:p>
        </p:txBody>
      </p:sp>
      <p:sp>
        <p:nvSpPr>
          <p:cNvPr id="386050" name="Rectangle 2"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Mailserver o Servidor de Correo</a:t>
            </a:r>
          </a:p>
        </p:txBody>
      </p:sp>
      <p:sp>
        <p:nvSpPr>
          <p:cNvPr id="386051" name="Rectangle 3" descr="Papel bouquet"/>
          <p:cNvSpPr>
            <a:spLocks noGrp="1" noChangeArrowheads="1"/>
          </p:cNvSpPr>
          <p:nvPr>
            <p:ph type="body" idx="1"/>
          </p:nvPr>
        </p:nvSpPr>
        <p:spPr>
          <a:xfrm>
            <a:off x="323850" y="1628775"/>
            <a:ext cx="8351838" cy="489585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SMTP :Protocolo Simple de Transferencia de Correo</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MTA : Agente de Transferencia de Correo.</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Envía y recibe paquetes desde/hasta otros servidores de correo. </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Proporciona una interfaz para las aplicaciones accedan al sistema de correo.</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Proporciona a los usuarios buzones de correo dotados de una dirección.</a:t>
            </a:r>
          </a:p>
          <a:p>
            <a:pPr>
              <a:lnSpc>
                <a:spcPct val="80000"/>
              </a:lnSpc>
              <a:defRPr/>
            </a:pPr>
            <a:endParaRPr lang="es-ES_tradnl" i="1">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2288EE72-2F0D-4949-A9AE-871F8408EAA0}" type="datetime1">
              <a:rPr lang="es-ES"/>
              <a:pPr>
                <a:defRPr/>
              </a:pPr>
              <a:t>18/05/2022</a:t>
            </a:fld>
            <a:endParaRPr lang="en-US"/>
          </a:p>
        </p:txBody>
      </p:sp>
      <p:sp>
        <p:nvSpPr>
          <p:cNvPr id="9" name="3 Marcador de número de diapositiva"/>
          <p:cNvSpPr>
            <a:spLocks noGrp="1"/>
          </p:cNvSpPr>
          <p:nvPr>
            <p:ph type="sldNum" sz="quarter" idx="12"/>
          </p:nvPr>
        </p:nvSpPr>
        <p:spPr/>
        <p:txBody>
          <a:bodyPr/>
          <a:lstStyle/>
          <a:p>
            <a:pPr>
              <a:defRPr/>
            </a:pPr>
            <a:fld id="{029AEA99-4754-434D-BFD0-9F80C589C999}" type="slidenum">
              <a:rPr lang="en-US"/>
              <a:pPr>
                <a:defRPr/>
              </a:pPr>
              <a:t>32</a:t>
            </a:fld>
            <a:endParaRPr lang="en-US"/>
          </a:p>
        </p:txBody>
      </p:sp>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5EC3265-93A3-4BEE-BAFB-A3527CF3CB78}"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116EC9C-1CF0-4B47-BC6C-3FCB26CBC073}" type="slidenum">
              <a:rPr lang="en-US" sz="1400">
                <a:solidFill>
                  <a:schemeClr val="tx1"/>
                </a:solidFill>
                <a:latin typeface="+mn-lt"/>
              </a:rPr>
              <a:pPr algn="r">
                <a:defRPr/>
              </a:pPr>
              <a:t>32</a:t>
            </a:fld>
            <a:endParaRPr lang="en-US" sz="1400">
              <a:solidFill>
                <a:schemeClr val="tx1"/>
              </a:solidFill>
              <a:latin typeface="+mn-lt"/>
            </a:endParaRPr>
          </a:p>
        </p:txBody>
      </p:sp>
      <p:sp>
        <p:nvSpPr>
          <p:cNvPr id="436226" name="Rectangle 2" descr="Papel seda azul"/>
          <p:cNvSpPr>
            <a:spLocks noGrp="1" noChangeArrowheads="1"/>
          </p:cNvSpPr>
          <p:nvPr>
            <p:ph type="title" idx="4294967295"/>
          </p:nvPr>
        </p:nvSpPr>
        <p:spPr>
          <a:xfrm>
            <a:off x="457200" y="533400"/>
            <a:ext cx="82296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Servicios de Internet</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4294967295"/>
          </p:nvPr>
        </p:nvSpPr>
        <p:spPr>
          <a:xfrm>
            <a:off x="685800" y="1981200"/>
            <a:ext cx="8077200" cy="4267200"/>
          </a:xfrm>
          <a:blipFill dpi="0" rotWithShape="0">
            <a:blip r:embed="rId3" cstate="print"/>
            <a:srcRect/>
            <a:tile tx="0" ty="0" sx="100000" sy="100000" flip="none" algn="tl"/>
          </a:blipFill>
          <a:ln w="76200" cap="flat">
            <a:solidFill>
              <a:srgbClr val="000080"/>
            </a:solidFill>
          </a:ln>
        </p:spPr>
        <p:txBody>
          <a:bodyPr/>
          <a:lstStyle/>
          <a:p>
            <a:pPr>
              <a:lnSpc>
                <a:spcPct val="90000"/>
              </a:lnSpc>
              <a:defRPr/>
            </a:pPr>
            <a:r>
              <a:rPr lang="es-MX" sz="2800" i="1">
                <a:solidFill>
                  <a:srgbClr val="000099"/>
                </a:solidFill>
                <a:effectLst>
                  <a:outerShdw blurRad="38100" dist="38100" dir="2700000" algn="tl">
                    <a:srgbClr val="000000"/>
                  </a:outerShdw>
                </a:effectLst>
                <a:latin typeface="Arial" charset="0"/>
              </a:rPr>
              <a:t>Correo electrónico en sitio WEB</a:t>
            </a:r>
          </a:p>
          <a:p>
            <a:pPr>
              <a:lnSpc>
                <a:spcPct val="90000"/>
              </a:lnSpc>
              <a:defRPr/>
            </a:pPr>
            <a:r>
              <a:rPr lang="es-MX" sz="2800" i="1">
                <a:solidFill>
                  <a:srgbClr val="000099"/>
                </a:solidFill>
                <a:effectLst>
                  <a:outerShdw blurRad="38100" dist="38100" dir="2700000" algn="tl">
                    <a:srgbClr val="000000"/>
                  </a:outerShdw>
                </a:effectLst>
                <a:latin typeface="Arial" charset="0"/>
              </a:rPr>
              <a:t>Acceso a cuenta a través de Navegador WEB</a:t>
            </a:r>
          </a:p>
          <a:p>
            <a:pPr>
              <a:lnSpc>
                <a:spcPct val="90000"/>
              </a:lnSpc>
              <a:defRPr/>
            </a:pPr>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pPr>
              <a:lnSpc>
                <a:spcPct val="90000"/>
              </a:lnSpc>
              <a:defRPr/>
            </a:pPr>
            <a:r>
              <a:rPr lang="es-MX" sz="2800" i="1">
                <a:solidFill>
                  <a:srgbClr val="000099"/>
                </a:solidFill>
                <a:effectLst>
                  <a:outerShdw blurRad="38100" dist="38100" dir="2700000" algn="tl">
                    <a:srgbClr val="000000"/>
                  </a:outerShdw>
                </a:effectLst>
                <a:latin typeface="Arial" charset="0"/>
              </a:rPr>
              <a:t>Espacio de Almacenamiento Limitado.</a:t>
            </a:r>
          </a:p>
          <a:p>
            <a:pPr>
              <a:lnSpc>
                <a:spcPct val="90000"/>
              </a:lnSpc>
              <a:defRPr/>
            </a:pPr>
            <a:r>
              <a:rPr lang="es-MX" sz="2800" i="1">
                <a:solidFill>
                  <a:srgbClr val="000099"/>
                </a:solidFill>
                <a:effectLst>
                  <a:outerShdw blurRad="38100" dist="38100" dir="2700000" algn="tl">
                    <a:srgbClr val="000000"/>
                  </a:outerShdw>
                </a:effectLst>
                <a:latin typeface="Arial" charset="0"/>
              </a:rPr>
              <a:t>Puede replicar con Servidor SMTP.</a:t>
            </a:r>
          </a:p>
          <a:p>
            <a:pPr>
              <a:lnSpc>
                <a:spcPct val="90000"/>
              </a:lnSpc>
              <a:defRPr/>
            </a:pPr>
            <a:r>
              <a:rPr lang="es-MX" sz="2800" i="1">
                <a:solidFill>
                  <a:srgbClr val="000099"/>
                </a:solidFill>
                <a:effectLst>
                  <a:outerShdw blurRad="38100" dist="38100" dir="2700000" algn="tl">
                    <a:srgbClr val="000000"/>
                  </a:outerShdw>
                </a:effectLst>
                <a:latin typeface="Arial" charset="0"/>
              </a:rPr>
              <a:t>Privacidad</a:t>
            </a:r>
          </a:p>
          <a:p>
            <a:pPr lvl="1">
              <a:lnSpc>
                <a:spcPct val="90000"/>
              </a:lnSpc>
              <a:defRPr/>
            </a:pPr>
            <a:r>
              <a:rPr lang="es-MX" sz="2400" i="1">
                <a:solidFill>
                  <a:srgbClr val="000099"/>
                </a:solidFill>
                <a:effectLst>
                  <a:outerShdw blurRad="38100" dist="38100" dir="2700000" algn="tl">
                    <a:srgbClr val="000000"/>
                  </a:outerShdw>
                </a:effectLst>
                <a:latin typeface="Arial" charset="0"/>
              </a:rPr>
              <a:t>Nombres de Usuario</a:t>
            </a:r>
          </a:p>
          <a:p>
            <a:pPr lvl="1">
              <a:lnSpc>
                <a:spcPct val="90000"/>
              </a:lnSpc>
              <a:defRPr/>
            </a:pPr>
            <a:r>
              <a:rPr lang="es-MX" sz="2400" i="1">
                <a:solidFill>
                  <a:srgbClr val="000099"/>
                </a:solidFill>
                <a:effectLst>
                  <a:outerShdw blurRad="38100" dist="38100" dir="2700000" algn="tl">
                    <a:srgbClr val="000000"/>
                  </a:outerShdw>
                </a:effectLst>
                <a:latin typeface="Arial" charset="0"/>
              </a:rPr>
              <a:t>Contraseña</a:t>
            </a:r>
          </a:p>
          <a:p>
            <a:pPr lvl="1">
              <a:lnSpc>
                <a:spcPct val="90000"/>
              </a:lnSpc>
              <a:buFontTx/>
              <a:buChar char="•"/>
              <a:defRPr/>
            </a:pPr>
            <a:endParaRPr lang="es-AR" i="1">
              <a:solidFill>
                <a:srgbClr val="000099"/>
              </a:solidFill>
              <a:effectLst>
                <a:outerShdw blurRad="38100" dist="38100" dir="2700000" algn="tl">
                  <a:srgbClr val="000000"/>
                </a:outerShdw>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41CCD08-93E2-4FBB-884F-2FDB405AD0DA}"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1D6896BD-F346-4228-A0F1-F83A83AFDE8D}" type="slidenum">
              <a:rPr lang="en-US"/>
              <a:pPr>
                <a:defRPr/>
              </a:pPr>
              <a:t>33</a:t>
            </a:fld>
            <a:endParaRPr lang="en-US"/>
          </a:p>
        </p:txBody>
      </p:sp>
      <p:sp>
        <p:nvSpPr>
          <p:cNvPr id="33796" name="Rectangle 2"/>
          <p:cNvSpPr>
            <a:spLocks noGrp="1" noChangeArrowheads="1"/>
          </p:cNvSpPr>
          <p:nvPr>
            <p:ph type="title"/>
          </p:nvPr>
        </p:nvSpPr>
        <p:spPr>
          <a:xfrm>
            <a:off x="457200" y="115888"/>
            <a:ext cx="8229600" cy="1143000"/>
          </a:xfrm>
        </p:spPr>
        <p:txBody>
          <a:bodyPr/>
          <a:lstStyle/>
          <a:p>
            <a:r>
              <a:rPr lang="es-ES" b="1" u="sng"/>
              <a:t>Webmail</a:t>
            </a:r>
          </a:p>
        </p:txBody>
      </p:sp>
      <p:pic>
        <p:nvPicPr>
          <p:cNvPr id="33797" name="Picture 3" descr="webmail2000_final_800x600EDIT"/>
          <p:cNvPicPr>
            <a:picLocks noChangeAspect="1" noChangeArrowheads="1"/>
          </p:cNvPicPr>
          <p:nvPr/>
        </p:nvPicPr>
        <p:blipFill>
          <a:blip r:embed="rId2" cstate="print"/>
          <a:srcRect/>
          <a:stretch>
            <a:fillRect/>
          </a:stretch>
        </p:blipFill>
        <p:spPr bwMode="auto">
          <a:xfrm>
            <a:off x="323850" y="1341438"/>
            <a:ext cx="8569325" cy="524192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436226" name="Rectangle 2" descr="Papel seda azul"/>
          <p:cNvSpPr>
            <a:spLocks noChangeArrowheads="1"/>
          </p:cNvSpPr>
          <p:nvPr/>
        </p:nvSpPr>
        <p:spPr bwMode="auto">
          <a:xfrm>
            <a:off x="468313" y="0"/>
            <a:ext cx="8229600" cy="1143000"/>
          </a:xfrm>
          <a:prstGeom prst="rect">
            <a:avLst/>
          </a:prstGeom>
          <a:blipFill dpi="0" rotWithShape="0">
            <a:blip r:embed="rId3" cstate="print"/>
            <a:srcRect/>
            <a:tile tx="0" ty="0" sx="100000" sy="100000" flip="none" algn="tl"/>
          </a:blipFill>
          <a:ln w="76200">
            <a:solidFill>
              <a:srgbClr val="0000FF"/>
            </a:solidFill>
            <a:miter lim="800000"/>
            <a:headEnd/>
            <a:tailEnd/>
          </a:ln>
          <a:effectLst/>
        </p:spPr>
        <p:txBody>
          <a:bodyPr anchor="ctr"/>
          <a:lstStyle/>
          <a:p>
            <a:pPr algn="ctr">
              <a:defRPr/>
            </a:pPr>
            <a:r>
              <a:rPr lang="es-ES_tradnl" sz="3200" b="1" i="1" kern="0">
                <a:solidFill>
                  <a:srgbClr val="800000"/>
                </a:solidFill>
                <a:effectLst>
                  <a:outerShdw blurRad="38100" dist="38100" dir="2700000" algn="tl">
                    <a:srgbClr val="000000"/>
                  </a:outerShdw>
                </a:effectLst>
                <a:ea typeface="+mj-ea"/>
                <a:cs typeface="+mj-cs"/>
              </a:rPr>
              <a:t>Servicios de Internet</a:t>
            </a:r>
            <a:br>
              <a:rPr lang="es-ES_tradnl" sz="3200" b="1" i="1" kern="0">
                <a:solidFill>
                  <a:srgbClr val="800000"/>
                </a:solidFill>
                <a:effectLst>
                  <a:outerShdw blurRad="38100" dist="38100" dir="2700000" algn="tl">
                    <a:srgbClr val="000000"/>
                  </a:outerShdw>
                </a:effectLst>
                <a:ea typeface="+mj-ea"/>
                <a:cs typeface="+mj-cs"/>
              </a:rPr>
            </a:br>
            <a:r>
              <a:rPr lang="es-ES_tradnl" sz="3200" b="1" i="1" kern="0">
                <a:solidFill>
                  <a:srgbClr val="800000"/>
                </a:solidFill>
                <a:effectLst>
                  <a:outerShdw blurRad="38100" dist="38100" dir="2700000" algn="tl">
                    <a:srgbClr val="000000"/>
                  </a:outerShdw>
                </a:effectLst>
                <a:ea typeface="+mj-ea"/>
                <a:cs typeface="+mj-cs"/>
              </a:rPr>
              <a:t>Webmail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D67D4A-B1AB-4E2E-996A-ACCF63C95789}"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B05587D-2C78-4DF7-ACE6-38D48617AF5B}" type="slidenum">
              <a:rPr lang="en-US"/>
              <a:pPr>
                <a:defRPr/>
              </a:pPr>
              <a:t>34</a:t>
            </a:fld>
            <a:endParaRPr lang="en-US"/>
          </a:p>
        </p:txBody>
      </p:sp>
      <p:sp>
        <p:nvSpPr>
          <p:cNvPr id="387074" name="Rectangle 2" descr="Papel seda azul"/>
          <p:cNvSpPr>
            <a:spLocks noGrp="1" noChangeArrowheads="1"/>
          </p:cNvSpPr>
          <p:nvPr>
            <p:ph type="title"/>
          </p:nvPr>
        </p:nvSpPr>
        <p:spPr>
          <a:xfrm>
            <a:off x="685800" y="333375"/>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Antivirus</a:t>
            </a:r>
          </a:p>
        </p:txBody>
      </p:sp>
      <p:sp>
        <p:nvSpPr>
          <p:cNvPr id="387075" name="Rectangle 3" descr="Papel bouquet"/>
          <p:cNvSpPr>
            <a:spLocks noGrp="1" noChangeArrowheads="1"/>
          </p:cNvSpPr>
          <p:nvPr>
            <p:ph type="body" idx="1"/>
          </p:nvPr>
        </p:nvSpPr>
        <p:spPr>
          <a:xfrm>
            <a:off x="395288" y="2133600"/>
            <a:ext cx="8353425" cy="41148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Programa de chequeo de archivos de tráfico Entrante/Saliente trabajando sobre los Servicios :</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FTP</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HTTP</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MAIL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descr="Papel seda azul"/>
          <p:cNvSpPr>
            <a:spLocks noGrp="1" noChangeArrowheads="1"/>
          </p:cNvSpPr>
          <p:nvPr>
            <p:ph type="title" sz="quarter"/>
          </p:nvPr>
        </p:nvSpPr>
        <p:spPr>
          <a:xfrm>
            <a:off x="1042988" y="188913"/>
            <a:ext cx="7772400" cy="1008062"/>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Antivirus</a:t>
            </a:r>
            <a:endParaRPr lang="es-ES" sz="4800" b="1" i="1">
              <a:solidFill>
                <a:srgbClr val="660033"/>
              </a:solidFill>
              <a:effectLst>
                <a:outerShdw blurRad="38100" dist="38100" dir="2700000" algn="tl">
                  <a:srgbClr val="C0C0C0"/>
                </a:outerShdw>
              </a:effectLst>
              <a:latin typeface="Arial" charset="0"/>
            </a:endParaRPr>
          </a:p>
        </p:txBody>
      </p:sp>
      <p:pic>
        <p:nvPicPr>
          <p:cNvPr id="79875" name="Picture 3" descr="eTrust antivirus"/>
          <p:cNvPicPr>
            <a:picLocks noChangeAspect="1" noChangeArrowheads="1"/>
          </p:cNvPicPr>
          <p:nvPr/>
        </p:nvPicPr>
        <p:blipFill>
          <a:blip r:embed="rId4" cstate="print"/>
          <a:srcRect/>
          <a:stretch>
            <a:fillRect/>
          </a:stretch>
        </p:blipFill>
        <p:spPr bwMode="auto">
          <a:xfrm>
            <a:off x="7092950" y="1484313"/>
            <a:ext cx="1908175" cy="2592387"/>
          </a:xfrm>
          <a:prstGeom prst="rect">
            <a:avLst/>
          </a:prstGeom>
          <a:solidFill>
            <a:srgbClr val="000080"/>
          </a:solidFill>
          <a:ln w="76200" algn="ctr">
            <a:solidFill>
              <a:srgbClr val="00CCFF"/>
            </a:solidFill>
            <a:miter lim="800000"/>
            <a:headEnd/>
            <a:tailEnd/>
          </a:ln>
          <a:effectLst/>
        </p:spPr>
      </p:pic>
      <p:pic>
        <p:nvPicPr>
          <p:cNvPr id="79876" name="Picture 4" descr="Macafee"/>
          <p:cNvPicPr>
            <a:picLocks noChangeAspect="1" noChangeArrowheads="1"/>
          </p:cNvPicPr>
          <p:nvPr/>
        </p:nvPicPr>
        <p:blipFill>
          <a:blip r:embed="rId5" cstate="print"/>
          <a:srcRect/>
          <a:stretch>
            <a:fillRect/>
          </a:stretch>
        </p:blipFill>
        <p:spPr bwMode="auto">
          <a:xfrm>
            <a:off x="2484438" y="1557338"/>
            <a:ext cx="2081212" cy="2592387"/>
          </a:xfrm>
          <a:prstGeom prst="rect">
            <a:avLst/>
          </a:prstGeom>
          <a:solidFill>
            <a:srgbClr val="000080"/>
          </a:solidFill>
          <a:ln w="76200" algn="ctr">
            <a:solidFill>
              <a:srgbClr val="00CCFF"/>
            </a:solidFill>
            <a:miter lim="800000"/>
            <a:headEnd/>
            <a:tailEnd/>
          </a:ln>
          <a:effectLst/>
        </p:spPr>
      </p:pic>
      <p:pic>
        <p:nvPicPr>
          <p:cNvPr id="79877" name="Picture 5" descr="NOD"/>
          <p:cNvPicPr>
            <a:picLocks noChangeAspect="1" noChangeArrowheads="1"/>
          </p:cNvPicPr>
          <p:nvPr/>
        </p:nvPicPr>
        <p:blipFill>
          <a:blip r:embed="rId6" cstate="print"/>
          <a:srcRect/>
          <a:stretch>
            <a:fillRect/>
          </a:stretch>
        </p:blipFill>
        <p:spPr bwMode="auto">
          <a:xfrm>
            <a:off x="4859338" y="4221163"/>
            <a:ext cx="1944687" cy="2447925"/>
          </a:xfrm>
          <a:prstGeom prst="rect">
            <a:avLst/>
          </a:prstGeom>
          <a:solidFill>
            <a:srgbClr val="000080"/>
          </a:solidFill>
          <a:ln w="76200" algn="ctr">
            <a:solidFill>
              <a:srgbClr val="00CCFF"/>
            </a:solidFill>
            <a:miter lim="800000"/>
            <a:headEnd/>
            <a:tailEnd/>
          </a:ln>
          <a:effectLst/>
        </p:spPr>
      </p:pic>
      <p:pic>
        <p:nvPicPr>
          <p:cNvPr id="79878" name="Picture 6" descr="Panda"/>
          <p:cNvPicPr>
            <a:picLocks noChangeAspect="1" noChangeArrowheads="1"/>
          </p:cNvPicPr>
          <p:nvPr/>
        </p:nvPicPr>
        <p:blipFill>
          <a:blip r:embed="rId7" cstate="print"/>
          <a:srcRect/>
          <a:stretch>
            <a:fillRect/>
          </a:stretch>
        </p:blipFill>
        <p:spPr bwMode="auto">
          <a:xfrm>
            <a:off x="4859338" y="1484313"/>
            <a:ext cx="1943100" cy="2665412"/>
          </a:xfrm>
          <a:prstGeom prst="rect">
            <a:avLst/>
          </a:prstGeom>
          <a:solidFill>
            <a:srgbClr val="000080"/>
          </a:solidFill>
          <a:ln w="76200" algn="ctr">
            <a:solidFill>
              <a:srgbClr val="00CCFF"/>
            </a:solidFill>
            <a:miter lim="800000"/>
            <a:headEnd/>
            <a:tailEnd/>
          </a:ln>
          <a:effectLst/>
        </p:spPr>
      </p:pic>
      <p:pic>
        <p:nvPicPr>
          <p:cNvPr id="79879" name="Picture 7" descr="Kapersky"/>
          <p:cNvPicPr>
            <a:picLocks noChangeAspect="1" noChangeArrowheads="1"/>
          </p:cNvPicPr>
          <p:nvPr/>
        </p:nvPicPr>
        <p:blipFill>
          <a:blip r:embed="rId8" cstate="print"/>
          <a:srcRect/>
          <a:stretch>
            <a:fillRect/>
          </a:stretch>
        </p:blipFill>
        <p:spPr bwMode="auto">
          <a:xfrm>
            <a:off x="179388" y="4292600"/>
            <a:ext cx="2016125" cy="2376488"/>
          </a:xfrm>
          <a:prstGeom prst="rect">
            <a:avLst/>
          </a:prstGeom>
          <a:solidFill>
            <a:srgbClr val="000080"/>
          </a:solidFill>
          <a:ln w="76200" algn="ctr">
            <a:solidFill>
              <a:srgbClr val="00CCFF"/>
            </a:solidFill>
            <a:miter lim="800000"/>
            <a:headEnd/>
            <a:tailEnd/>
          </a:ln>
          <a:effectLst/>
        </p:spPr>
      </p:pic>
      <p:pic>
        <p:nvPicPr>
          <p:cNvPr id="79880" name="Picture 8" descr="TrendMicro"/>
          <p:cNvPicPr>
            <a:picLocks noChangeAspect="1" noChangeArrowheads="1"/>
          </p:cNvPicPr>
          <p:nvPr/>
        </p:nvPicPr>
        <p:blipFill>
          <a:blip r:embed="rId9" cstate="print"/>
          <a:srcRect/>
          <a:stretch>
            <a:fillRect/>
          </a:stretch>
        </p:blipFill>
        <p:spPr bwMode="auto">
          <a:xfrm>
            <a:off x="2484438" y="4292600"/>
            <a:ext cx="2087562" cy="2376488"/>
          </a:xfrm>
          <a:prstGeom prst="rect">
            <a:avLst/>
          </a:prstGeom>
          <a:solidFill>
            <a:srgbClr val="000080"/>
          </a:solidFill>
          <a:ln w="76200" algn="ctr">
            <a:solidFill>
              <a:srgbClr val="00CCFF"/>
            </a:solidFill>
            <a:miter lim="800000"/>
            <a:headEnd/>
            <a:tailEnd/>
          </a:ln>
          <a:effectLst/>
        </p:spPr>
      </p:pic>
      <p:pic>
        <p:nvPicPr>
          <p:cNvPr id="79881" name="Picture 9"/>
          <p:cNvPicPr>
            <a:picLocks noChangeAspect="1" noChangeArrowheads="1"/>
          </p:cNvPicPr>
          <p:nvPr/>
        </p:nvPicPr>
        <p:blipFill>
          <a:blip r:embed="rId10" cstate="print"/>
          <a:srcRect/>
          <a:stretch>
            <a:fillRect/>
          </a:stretch>
        </p:blipFill>
        <p:spPr bwMode="auto">
          <a:xfrm>
            <a:off x="250825" y="1557338"/>
            <a:ext cx="1871663" cy="2462212"/>
          </a:xfrm>
          <a:prstGeom prst="rect">
            <a:avLst/>
          </a:prstGeom>
          <a:solidFill>
            <a:srgbClr val="000080"/>
          </a:solidFill>
          <a:ln w="76200" algn="ctr">
            <a:solidFill>
              <a:srgbClr val="00CCFF"/>
            </a:solidFill>
            <a:miter lim="800000"/>
            <a:headEnd/>
            <a:tailEnd/>
          </a:ln>
          <a:effectLst/>
        </p:spPr>
      </p:pic>
      <p:pic>
        <p:nvPicPr>
          <p:cNvPr id="79882" name="Picture 10"/>
          <p:cNvPicPr>
            <a:picLocks noChangeAspect="1" noChangeArrowheads="1"/>
          </p:cNvPicPr>
          <p:nvPr/>
        </p:nvPicPr>
        <p:blipFill>
          <a:blip r:embed="rId11" cstate="print"/>
          <a:srcRect/>
          <a:stretch>
            <a:fillRect/>
          </a:stretch>
        </p:blipFill>
        <p:spPr bwMode="auto">
          <a:xfrm>
            <a:off x="7092950" y="4221163"/>
            <a:ext cx="1871663" cy="2447925"/>
          </a:xfrm>
          <a:prstGeom prst="rect">
            <a:avLst/>
          </a:prstGeom>
          <a:solidFill>
            <a:srgbClr val="000080"/>
          </a:solidFill>
          <a:ln w="76200" algn="ctr">
            <a:solidFill>
              <a:srgbClr val="00CCFF"/>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Antivirus</a:t>
            </a:r>
            <a:endParaRPr lang="es-ES" sz="4800" b="1" i="1">
              <a:solidFill>
                <a:srgbClr val="660033"/>
              </a:solidFill>
              <a:effectLst>
                <a:outerShdw blurRad="38100" dist="38100" dir="2700000" algn="tl">
                  <a:srgbClr val="C0C0C0"/>
                </a:outerShdw>
              </a:effectLst>
              <a:latin typeface="Arial" charset="0"/>
            </a:endParaRPr>
          </a:p>
        </p:txBody>
      </p:sp>
      <p:pic>
        <p:nvPicPr>
          <p:cNvPr id="81931" name="Picture 11" descr="Papel seda azul"/>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Consola Antivirus</a:t>
            </a:r>
            <a:endParaRPr lang="es-ES" sz="4800" b="1" i="1">
              <a:solidFill>
                <a:srgbClr val="660033"/>
              </a:solidFill>
              <a:effectLst>
                <a:outerShdw blurRad="38100" dist="38100" dir="2700000" algn="tl">
                  <a:srgbClr val="C0C0C0"/>
                </a:outerShdw>
              </a:effectLst>
              <a:latin typeface="Arial" charset="0"/>
            </a:endParaRPr>
          </a:p>
        </p:txBody>
      </p:sp>
      <p:pic>
        <p:nvPicPr>
          <p:cNvPr id="83972" name="Picture 4" descr="Forefront"/>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Consola Antivirus</a:t>
            </a:r>
            <a:endParaRPr lang="es-ES" sz="4800" b="1" i="1">
              <a:solidFill>
                <a:srgbClr val="660033"/>
              </a:solidFill>
              <a:effectLst>
                <a:outerShdw blurRad="38100" dist="38100" dir="2700000" algn="tl">
                  <a:srgbClr val="C0C0C0"/>
                </a:outerShdw>
              </a:effectLst>
              <a:latin typeface="Arial" charset="0"/>
            </a:endParaRPr>
          </a:p>
        </p:txBody>
      </p:sp>
      <p:pic>
        <p:nvPicPr>
          <p:cNvPr id="86020" name="Picture 4" descr="Consola 2"/>
          <p:cNvPicPr>
            <a:picLocks noChangeAspect="1" noChangeArrowheads="1"/>
          </p:cNvPicPr>
          <p:nvPr/>
        </p:nvPicPr>
        <p:blipFill>
          <a:blip r:embed="rId4" cstate="print"/>
          <a:srcRect/>
          <a:stretch>
            <a:fillRect/>
          </a:stretch>
        </p:blipFill>
        <p:spPr bwMode="auto">
          <a:xfrm>
            <a:off x="0" y="1412875"/>
            <a:ext cx="9144000" cy="544512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B5D2D30-4BFA-461B-9039-E21840AF24BA}"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02755B4-A929-49B6-AFE0-F0FB29595D48}" type="slidenum">
              <a:rPr lang="en-US"/>
              <a:pPr>
                <a:defRPr/>
              </a:pPr>
              <a:t>39</a:t>
            </a:fld>
            <a:endParaRPr lang="en-US"/>
          </a:p>
        </p:txBody>
      </p:sp>
      <p:sp>
        <p:nvSpPr>
          <p:cNvPr id="389122"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389123" name="Rectangle 3" descr="Papel bouquet"/>
          <p:cNvSpPr>
            <a:spLocks noGrp="1" noChangeArrowheads="1"/>
          </p:cNvSpPr>
          <p:nvPr>
            <p:ph type="body" idx="1"/>
          </p:nvPr>
        </p:nvSpPr>
        <p:spPr>
          <a:xfrm>
            <a:off x="323850" y="1752600"/>
            <a:ext cx="8424863"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Bloquea el acceso a usuarios o grupos a sitios WEB  No productivos o no aceptados por las políticas de la Empresa.</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Interactúa con Base de datos de Categorías de Sitios para limitar Accesos(Cyberpatrol).</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Registra Tráfico de WEB de la Empresa.</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Configura limites de Tiempo y volúmenes de  Información para cada Usuario/grupos.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7C877365-B210-49E1-8316-1410D7660167}" type="datetime1">
              <a:rPr lang="es-ES"/>
              <a:pPr>
                <a:defRPr/>
              </a:pPr>
              <a:t>18/05/2022</a:t>
            </a:fld>
            <a:endParaRPr lang="en-US"/>
          </a:p>
        </p:txBody>
      </p:sp>
      <p:sp>
        <p:nvSpPr>
          <p:cNvPr id="8" name="5 Marcador de número de diapositiva"/>
          <p:cNvSpPr>
            <a:spLocks noGrp="1"/>
          </p:cNvSpPr>
          <p:nvPr>
            <p:ph type="sldNum" sz="quarter" idx="12"/>
          </p:nvPr>
        </p:nvSpPr>
        <p:spPr/>
        <p:txBody>
          <a:bodyPr/>
          <a:lstStyle/>
          <a:p>
            <a:pPr>
              <a:defRPr/>
            </a:pPr>
            <a:fld id="{03D5A9DE-FBDB-444E-B661-EC99242AF965}" type="slidenum">
              <a:rPr lang="en-US"/>
              <a:pPr>
                <a:defRPr/>
              </a:pPr>
              <a:t>4</a:t>
            </a:fld>
            <a:endParaRPr lang="en-US"/>
          </a:p>
        </p:txBody>
      </p:sp>
      <p:sp>
        <p:nvSpPr>
          <p:cNvPr id="380930" name="Rectangle 2" descr="Papel seda azul"/>
          <p:cNvSpPr>
            <a:spLocks noGrp="1" noChangeArrowheads="1"/>
          </p:cNvSpPr>
          <p:nvPr>
            <p:ph type="title"/>
          </p:nvPr>
        </p:nvSpPr>
        <p:spPr>
          <a:xfrm>
            <a:off x="250825" y="0"/>
            <a:ext cx="8569325"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sp>
        <p:nvSpPr>
          <p:cNvPr id="380931" name="Rectangle 3" descr="Papel bouquet"/>
          <p:cNvSpPr>
            <a:spLocks noGrp="1" noChangeArrowheads="1"/>
          </p:cNvSpPr>
          <p:nvPr>
            <p:ph type="body" idx="1"/>
          </p:nvPr>
        </p:nvSpPr>
        <p:spPr>
          <a:xfrm>
            <a:off x="250825" y="1600200"/>
            <a:ext cx="8569325" cy="48006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Permite el enrutamiento punto a punto de los paquetes entre la red y el nodo.</a:t>
            </a:r>
          </a:p>
          <a:p>
            <a:pPr>
              <a:lnSpc>
                <a:spcPct val="80000"/>
              </a:lnSpc>
              <a:defRPr/>
            </a:pPr>
            <a:r>
              <a:rPr lang="es-ES_tradnl" i="1">
                <a:solidFill>
                  <a:srgbClr val="000099"/>
                </a:solidFill>
                <a:effectLst>
                  <a:outerShdw blurRad="38100" dist="38100" dir="2700000" algn="tl">
                    <a:srgbClr val="C0C0C0"/>
                  </a:outerShdw>
                </a:effectLst>
                <a:latin typeface="Arial" charset="0"/>
              </a:rPr>
              <a:t>Trabaja en la Capa Red (3). </a:t>
            </a:r>
          </a:p>
          <a:p>
            <a:pPr>
              <a:lnSpc>
                <a:spcPct val="80000"/>
              </a:lnSpc>
              <a:defRPr/>
            </a:pPr>
            <a:r>
              <a:rPr lang="es-ES_tradnl" i="1">
                <a:solidFill>
                  <a:srgbClr val="000099"/>
                </a:solidFill>
                <a:effectLst>
                  <a:outerShdw blurRad="38100" dist="38100" dir="2700000" algn="tl">
                    <a:srgbClr val="C0C0C0"/>
                  </a:outerShdw>
                </a:effectLst>
                <a:latin typeface="Arial" charset="0"/>
              </a:rPr>
              <a:t>Se lo denomina fronterizo y utiliza el encaminamiento bajo búsqueda en tabla.</a:t>
            </a:r>
          </a:p>
          <a:p>
            <a:pPr>
              <a:lnSpc>
                <a:spcPct val="80000"/>
              </a:lnSpc>
              <a:defRPr/>
            </a:pPr>
            <a:r>
              <a:rPr lang="es-ES_tradnl" i="1">
                <a:solidFill>
                  <a:srgbClr val="000099"/>
                </a:solidFill>
                <a:effectLst>
                  <a:outerShdw blurRad="38100" dist="38100" dir="2700000" algn="tl">
                    <a:srgbClr val="C0C0C0"/>
                  </a:outerShdw>
                </a:effectLst>
                <a:latin typeface="Arial" charset="0"/>
              </a:rPr>
              <a:t>Las tablas suelen ser dinámicas.</a:t>
            </a:r>
          </a:p>
          <a:p>
            <a:pPr>
              <a:lnSpc>
                <a:spcPct val="80000"/>
              </a:lnSpc>
              <a:defRPr/>
            </a:pPr>
            <a:r>
              <a:rPr lang="es-ES_tradnl" i="1">
                <a:solidFill>
                  <a:srgbClr val="000099"/>
                </a:solidFill>
                <a:effectLst>
                  <a:outerShdw blurRad="38100" dist="38100" dir="2700000" algn="tl">
                    <a:srgbClr val="C0C0C0"/>
                  </a:outerShdw>
                </a:effectLst>
                <a:latin typeface="Arial" charset="0"/>
              </a:rPr>
              <a:t>Selecciona las rutas de los paquetes basados en estas rutas.</a:t>
            </a:r>
          </a:p>
          <a:p>
            <a:pPr>
              <a:lnSpc>
                <a:spcPct val="80000"/>
              </a:lnSpc>
              <a:defRPr/>
            </a:pPr>
            <a:r>
              <a:rPr lang="es-ES_tradnl" i="1">
                <a:solidFill>
                  <a:srgbClr val="000099"/>
                </a:solidFill>
                <a:effectLst>
                  <a:outerShdw blurRad="38100" dist="38100" dir="2700000" algn="tl">
                    <a:srgbClr val="C0C0C0"/>
                  </a:outerShdw>
                </a:effectLst>
                <a:latin typeface="Arial" charset="0"/>
              </a:rPr>
              <a:t>El Proveedor del Servicio le asigna una Dirección IP.   </a:t>
            </a:r>
          </a:p>
        </p:txBody>
      </p:sp>
      <p:sp>
        <p:nvSpPr>
          <p:cNvPr id="1031" name="Rectangle 5"/>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es-MX"/>
          </a:p>
        </p:txBody>
      </p:sp>
      <p:graphicFrame>
        <p:nvGraphicFramePr>
          <p:cNvPr id="1026" name="Object 4"/>
          <p:cNvGraphicFramePr>
            <a:graphicFrameLocks noChangeAspect="1"/>
          </p:cNvGraphicFramePr>
          <p:nvPr/>
        </p:nvGraphicFramePr>
        <p:xfrm>
          <a:off x="8234363" y="908050"/>
          <a:ext cx="909637" cy="1008063"/>
        </p:xfrm>
        <a:graphic>
          <a:graphicData uri="http://schemas.openxmlformats.org/presentationml/2006/ole">
            <mc:AlternateContent xmlns:mc="http://schemas.openxmlformats.org/markup-compatibility/2006">
              <mc:Choice xmlns:v="urn:schemas-microsoft-com:vml" Requires="v">
                <p:oleObj spid="_x0000_s1026" name="Visio" r:id="rId5" imgW="2496651" imgH="2762165" progId="">
                  <p:embed/>
                </p:oleObj>
              </mc:Choice>
              <mc:Fallback>
                <p:oleObj name="Visio" r:id="rId5" imgW="2496651" imgH="2762165"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4363" y="908050"/>
                        <a:ext cx="9096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E970AD7B-70AE-45D2-A2FB-0DB6672C570C}"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617E6CBA-64B7-4AD3-B401-A923D7C5BA05}" type="slidenum">
              <a:rPr lang="en-US" sz="1400">
                <a:solidFill>
                  <a:schemeClr val="tx1"/>
                </a:solidFill>
                <a:latin typeface="+mn-lt"/>
              </a:rPr>
              <a:pPr algn="r">
                <a:defRPr/>
              </a:pPr>
              <a:t>40</a:t>
            </a:fld>
            <a:endParaRPr lang="en-US" sz="1400">
              <a:solidFill>
                <a:schemeClr val="tx1"/>
              </a:solidFill>
              <a:latin typeface="+mn-lt"/>
            </a:endParaRPr>
          </a:p>
        </p:txBody>
      </p:sp>
      <p:sp>
        <p:nvSpPr>
          <p:cNvPr id="453634" name="Rectangle 2" descr="Papel seda azul"/>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a:solidFill>
                  <a:srgbClr val="660033"/>
                </a:solidFill>
                <a:effectLst>
                  <a:outerShdw blurRad="38100" dist="38100" dir="2700000" algn="tl">
                    <a:srgbClr val="C0C0C0"/>
                  </a:outerShdw>
                </a:effectLst>
                <a:latin typeface="Arial" charset="0"/>
              </a:rPr>
              <a:t>Componentes de un HOST</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 Monitor de WEB (Web Manager)</a:t>
            </a:r>
            <a:endParaRPr lang="es-ES" sz="3600" b="1" i="1" dirty="0">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4294967295"/>
          </p:nvPr>
        </p:nvSpPr>
        <p:spPr>
          <a:xfrm>
            <a:off x="0" y="1341438"/>
            <a:ext cx="9144000" cy="5516562"/>
          </a:xfrm>
          <a:blipFill dpi="0" rotWithShape="0">
            <a:blip r:embed="rId4" cstate="print"/>
            <a:srcRect/>
            <a:tile tx="0" ty="0" sx="100000" sy="100000" flip="none" algn="tl"/>
          </a:blipFill>
          <a:ln w="76200" cap="flat" algn="ctr">
            <a:solidFill>
              <a:srgbClr val="000080"/>
            </a:solidFill>
          </a:ln>
        </p:spPr>
        <p:txBody>
          <a:bodyPr/>
          <a:lstStyle/>
          <a:p>
            <a:r>
              <a:rPr lang="es-ES" sz="2800" i="1">
                <a:solidFill>
                  <a:srgbClr val="000099"/>
                </a:solidFill>
                <a:effectLst>
                  <a:outerShdw blurRad="38100" dist="38100" dir="2700000" algn="tl">
                    <a:srgbClr val="C0C0C0"/>
                  </a:outerShdw>
                </a:effectLst>
                <a:latin typeface="Arial" charset="0"/>
                <a:cs typeface="Arial" charset="0"/>
              </a:rPr>
              <a:t>Bloquea el acceso a sitios Web maliciosos según la reputación.</a:t>
            </a:r>
          </a:p>
          <a:p>
            <a:r>
              <a:rPr lang="es-ES" sz="2800" i="1">
                <a:solidFill>
                  <a:srgbClr val="000099"/>
                </a:solidFill>
                <a:effectLst>
                  <a:outerShdw blurRad="38100" dist="38100" dir="2700000" algn="tl">
                    <a:srgbClr val="C0C0C0"/>
                  </a:outerShdw>
                </a:effectLst>
                <a:latin typeface="Arial" charset="0"/>
                <a:cs typeface="Arial" charset="0"/>
              </a:rPr>
              <a:t>Bloquea las amenazas de malware, incluidos los ataques de día cero.</a:t>
            </a:r>
          </a:p>
          <a:p>
            <a:r>
              <a:rPr lang="es-ES" sz="2800" i="1">
                <a:solidFill>
                  <a:srgbClr val="000099"/>
                </a:solidFill>
                <a:effectLst>
                  <a:outerShdw blurRad="38100" dist="38100" dir="2700000" algn="tl">
                    <a:srgbClr val="C0C0C0"/>
                  </a:outerShdw>
                </a:effectLst>
                <a:latin typeface="Arial" charset="0"/>
                <a:cs typeface="Arial" charset="0"/>
              </a:rPr>
              <a:t>Detecta y bloquea las descargas de spyware.</a:t>
            </a:r>
          </a:p>
          <a:p>
            <a:r>
              <a:rPr lang="es-ES" sz="2800" i="1">
                <a:solidFill>
                  <a:srgbClr val="000099"/>
                </a:solidFill>
                <a:effectLst>
                  <a:outerShdw blurRad="38100" dist="38100" dir="2700000" algn="tl">
                    <a:srgbClr val="C0C0C0"/>
                  </a:outerShdw>
                </a:effectLst>
                <a:latin typeface="Arial" charset="0"/>
                <a:cs typeface="Arial" charset="0"/>
              </a:rPr>
              <a:t>Activa la limpieza automática de archivos de spyware y malware.</a:t>
            </a:r>
          </a:p>
          <a:p>
            <a:r>
              <a:rPr lang="es-ES" sz="2800" i="1">
                <a:solidFill>
                  <a:srgbClr val="000099"/>
                </a:solidFill>
                <a:effectLst>
                  <a:outerShdw blurRad="38100" dist="38100" dir="2700000" algn="tl">
                    <a:srgbClr val="C0C0C0"/>
                  </a:outerShdw>
                </a:effectLst>
                <a:latin typeface="Arial" charset="0"/>
                <a:cs typeface="Arial" charset="0"/>
              </a:rPr>
              <a:t>Bloquea la navegación por sitios relacionados con políticas ajenas a la empresa.</a:t>
            </a:r>
          </a:p>
          <a:p>
            <a:r>
              <a:rPr lang="es-ES" sz="2800" i="1">
                <a:solidFill>
                  <a:srgbClr val="000099"/>
                </a:solidFill>
                <a:effectLst>
                  <a:outerShdw blurRad="38100" dist="38100" dir="2700000" algn="tl">
                    <a:srgbClr val="C0C0C0"/>
                  </a:outerShdw>
                </a:effectLst>
                <a:latin typeface="Arial" charset="0"/>
                <a:cs typeface="Arial" charset="0"/>
              </a:rPr>
              <a:t>Protege frente a las instalaciones automáticas mediante el análisis de código móvil.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AAFA1537-1BFB-4EEA-AC94-7978E8FCCC62}"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D284898A-0636-4CC9-8649-9F852FC6F5D4}" type="slidenum">
              <a:rPr lang="en-US"/>
              <a:pPr>
                <a:defRPr/>
              </a:pPr>
              <a:t>41</a:t>
            </a:fld>
            <a:endParaRPr lang="en-US"/>
          </a:p>
        </p:txBody>
      </p:sp>
      <p:sp>
        <p:nvSpPr>
          <p:cNvPr id="390146" name="Rectangle 2" descr="Papel seda azul"/>
          <p:cNvSpPr>
            <a:spLocks noGrp="1" noChangeArrowheads="1"/>
          </p:cNvSpPr>
          <p:nvPr>
            <p:ph type="title"/>
          </p:nvPr>
        </p:nvSpPr>
        <p:spPr>
          <a:xfrm>
            <a:off x="762000" y="0"/>
            <a:ext cx="7772400" cy="1143000"/>
          </a:xfrm>
          <a:blipFill dpi="0" rotWithShape="0">
            <a:blip r:embed="rId4"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3078" name="Rectangle 3"/>
          <p:cNvSpPr>
            <a:spLocks noGrp="1" noChangeArrowheads="1"/>
          </p:cNvSpPr>
          <p:nvPr>
            <p:ph type="body" idx="1"/>
          </p:nvPr>
        </p:nvSpPr>
        <p:spPr/>
        <p:txBody>
          <a:bodyPr/>
          <a:lstStyle/>
          <a:p>
            <a:endParaRPr lang="es-ES_tradnl"/>
          </a:p>
        </p:txBody>
      </p:sp>
      <p:graphicFrame>
        <p:nvGraphicFramePr>
          <p:cNvPr id="3074" name="Object 6" descr="Papel bouquet"/>
          <p:cNvGraphicFramePr>
            <a:graphicFrameLocks noChangeAspect="1"/>
          </p:cNvGraphicFramePr>
          <p:nvPr/>
        </p:nvGraphicFramePr>
        <p:xfrm>
          <a:off x="468313" y="1268413"/>
          <a:ext cx="8153400" cy="4953000"/>
        </p:xfrm>
        <a:graphic>
          <a:graphicData uri="http://schemas.openxmlformats.org/presentationml/2006/ole">
            <mc:AlternateContent xmlns:mc="http://schemas.openxmlformats.org/markup-compatibility/2006">
              <mc:Choice xmlns:v="urn:schemas-microsoft-com:vml" Requires="v">
                <p:oleObj spid="_x0000_s3074" name="Imagen de mapa de bits" r:id="rId5" imgW="4552381" imgH="2847619" progId="PBrush">
                  <p:embed/>
                </p:oleObj>
              </mc:Choice>
              <mc:Fallback>
                <p:oleObj name="Imagen de mapa de bits" r:id="rId5" imgW="4552381" imgH="2847619" progId="PBrush">
                  <p:embed/>
                  <p:pic>
                    <p:nvPicPr>
                      <p:cNvPr id="0" name="Object 6" descr="Papel bouqu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268413"/>
                        <a:ext cx="8153400" cy="4953000"/>
                      </a:xfrm>
                      <a:prstGeom prst="rect">
                        <a:avLst/>
                      </a:prstGeom>
                      <a:blipFill dpi="0" rotWithShape="0">
                        <a:blip r:embed="rId7"/>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18/05/2022</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4B6D33B-3B4B-4BB6-87C4-FBA1E946798A}" type="slidenum">
              <a:rPr lang="en-US" sz="1400">
                <a:solidFill>
                  <a:schemeClr val="tx1"/>
                </a:solidFill>
                <a:latin typeface="+mn-lt"/>
              </a:rPr>
              <a:pPr algn="r">
                <a:defRPr/>
              </a:pPr>
              <a:t>42</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a:solidFill>
                  <a:srgbClr val="660033"/>
                </a:solidFill>
                <a:effectLst>
                  <a:outerShdw blurRad="38100" dist="38100" dir="2700000" algn="tl">
                    <a:srgbClr val="C0C0C0"/>
                  </a:outerShdw>
                </a:effectLst>
                <a:latin typeface="Arial" charset="0"/>
              </a:rPr>
              <a:t>Componentes de un HOST</a:t>
            </a:r>
            <a:br>
              <a:rPr lang="es-ES_tradnl" sz="4000" b="1" i="1">
                <a:solidFill>
                  <a:srgbClr val="660033"/>
                </a:solidFill>
                <a:effectLst>
                  <a:outerShdw blurRad="38100" dist="38100" dir="2700000" algn="tl">
                    <a:srgbClr val="C0C0C0"/>
                  </a:outerShdw>
                </a:effectLst>
                <a:latin typeface="Arial" charset="0"/>
              </a:rPr>
            </a:br>
            <a:r>
              <a:rPr lang="es-ES_tradnl" sz="4000" b="1" i="1">
                <a:solidFill>
                  <a:srgbClr val="660033"/>
                </a:solidFill>
                <a:effectLst>
                  <a:outerShdw blurRad="38100" dist="38100" dir="2700000" algn="tl">
                    <a:srgbClr val="C0C0C0"/>
                  </a:outerShdw>
                </a:effectLst>
                <a:latin typeface="Arial" charset="0"/>
              </a:rPr>
              <a:t> Monitor de WEB</a:t>
            </a:r>
          </a:p>
        </p:txBody>
      </p:sp>
      <p:pic>
        <p:nvPicPr>
          <p:cNvPr id="89095" name="Picture 7" descr="MIRED3"/>
          <p:cNvPicPr>
            <a:picLocks noChangeAspect="1" noChangeArrowheads="1"/>
          </p:cNvPicPr>
          <p:nvPr/>
        </p:nvPicPr>
        <p:blipFill>
          <a:blip r:embed="rId3" cstate="print"/>
          <a:srcRect/>
          <a:stretch>
            <a:fillRect/>
          </a:stretch>
        </p:blipFill>
        <p:spPr bwMode="auto">
          <a:xfrm>
            <a:off x="430213" y="1366838"/>
            <a:ext cx="8713787" cy="549116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18/05/2022</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5953C1C-4A55-465C-A992-D0957B3D5AAB}" type="slidenum">
              <a:rPr lang="en-US" sz="1400">
                <a:solidFill>
                  <a:schemeClr val="tx1"/>
                </a:solidFill>
                <a:latin typeface="+mn-lt"/>
              </a:rPr>
              <a:pPr algn="r">
                <a:defRPr/>
              </a:pPr>
              <a:t>43</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a:solidFill>
                  <a:srgbClr val="660033"/>
                </a:solidFill>
                <a:effectLst>
                  <a:outerShdw blurRad="38100" dist="38100" dir="2700000" algn="tl">
                    <a:srgbClr val="C0C0C0"/>
                  </a:outerShdw>
                </a:effectLst>
                <a:latin typeface="Arial" charset="0"/>
              </a:rPr>
              <a:t>Componentes de un HOST</a:t>
            </a:r>
            <a:br>
              <a:rPr lang="es-ES_tradnl" sz="4000" b="1" i="1">
                <a:solidFill>
                  <a:srgbClr val="660033"/>
                </a:solidFill>
                <a:effectLst>
                  <a:outerShdw blurRad="38100" dist="38100" dir="2700000" algn="tl">
                    <a:srgbClr val="C0C0C0"/>
                  </a:outerShdw>
                </a:effectLst>
                <a:latin typeface="Arial" charset="0"/>
              </a:rPr>
            </a:br>
            <a:r>
              <a:rPr lang="es-ES_tradnl" sz="4000" b="1" i="1">
                <a:solidFill>
                  <a:srgbClr val="660033"/>
                </a:solidFill>
                <a:effectLst>
                  <a:outerShdw blurRad="38100" dist="38100" dir="2700000" algn="tl">
                    <a:srgbClr val="C0C0C0"/>
                  </a:outerShdw>
                </a:effectLst>
                <a:latin typeface="Arial" charset="0"/>
              </a:rPr>
              <a:t> Monitor de WEB</a:t>
            </a:r>
          </a:p>
        </p:txBody>
      </p:sp>
      <p:pic>
        <p:nvPicPr>
          <p:cNvPr id="90119" name="Picture 7" descr="Papel bouquet"/>
          <p:cNvPicPr>
            <a:picLocks noChangeAspect="1" noChangeArrowheads="1"/>
          </p:cNvPicPr>
          <p:nvPr/>
        </p:nvPicPr>
        <p:blipFill>
          <a:blip r:embed="rId3" cstate="print"/>
          <a:srcRect/>
          <a:stretch>
            <a:fillRect/>
          </a:stretch>
        </p:blipFill>
        <p:spPr bwMode="auto">
          <a:xfrm>
            <a:off x="323850" y="1341438"/>
            <a:ext cx="8496300" cy="525621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0120" name="Picture 8"/>
          <p:cNvPicPr>
            <a:picLocks noChangeAspect="1" noChangeArrowheads="1"/>
          </p:cNvPicPr>
          <p:nvPr/>
        </p:nvPicPr>
        <p:blipFill>
          <a:blip r:embed="rId5" cstate="print"/>
          <a:srcRect/>
          <a:stretch>
            <a:fillRect/>
          </a:stretch>
        </p:blipFill>
        <p:spPr bwMode="auto">
          <a:xfrm>
            <a:off x="684213" y="4292600"/>
            <a:ext cx="1709737" cy="18732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18/05/2022</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BFB1507-1587-459B-99AB-91222BCB9FF7}" type="slidenum">
              <a:rPr lang="en-US" sz="1400">
                <a:solidFill>
                  <a:schemeClr val="tx1"/>
                </a:solidFill>
                <a:latin typeface="+mn-lt"/>
              </a:rPr>
              <a:pPr algn="r">
                <a:defRPr/>
              </a:pPr>
              <a:t>44</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37893" name="Picture 7" descr="Papel seda azul"/>
          <p:cNvPicPr>
            <a:picLocks noChangeAspect="1" noChangeArrowheads="1"/>
          </p:cNvPicPr>
          <p:nvPr/>
        </p:nvPicPr>
        <p:blipFill>
          <a:blip r:embed="rId3" cstate="print"/>
          <a:srcRect/>
          <a:stretch>
            <a:fillRect/>
          </a:stretch>
        </p:blipFill>
        <p:spPr bwMode="auto">
          <a:xfrm>
            <a:off x="395288" y="1700213"/>
            <a:ext cx="8353425" cy="49339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9FD9E915-2B8F-4AAF-9FEF-B219FFB0331D}"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01D0FE54-7652-4C4F-A508-BB92A5FF8231}" type="slidenum">
              <a:rPr lang="en-US"/>
              <a:pPr>
                <a:defRPr/>
              </a:pPr>
              <a:t>45</a:t>
            </a:fld>
            <a:endParaRPr lang="en-US"/>
          </a:p>
        </p:txBody>
      </p:sp>
      <p:sp>
        <p:nvSpPr>
          <p:cNvPr id="391170"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4102" name="Rectangle 3"/>
          <p:cNvSpPr>
            <a:spLocks noGrp="1" noChangeArrowheads="1"/>
          </p:cNvSpPr>
          <p:nvPr>
            <p:ph type="body" idx="1"/>
          </p:nvPr>
        </p:nvSpPr>
        <p:spPr/>
        <p:txBody>
          <a:bodyPr/>
          <a:lstStyle/>
          <a:p>
            <a:endParaRPr lang="es-ES_tradnl"/>
          </a:p>
        </p:txBody>
      </p:sp>
      <p:graphicFrame>
        <p:nvGraphicFramePr>
          <p:cNvPr id="4098" name="Object 4" descr="Papel bouquet"/>
          <p:cNvGraphicFramePr>
            <a:graphicFrameLocks noChangeAspect="1"/>
          </p:cNvGraphicFramePr>
          <p:nvPr/>
        </p:nvGraphicFramePr>
        <p:xfrm>
          <a:off x="533400" y="1905000"/>
          <a:ext cx="8305800" cy="4267200"/>
        </p:xfrm>
        <a:graphic>
          <a:graphicData uri="http://schemas.openxmlformats.org/presentationml/2006/ole">
            <mc:AlternateContent xmlns:mc="http://schemas.openxmlformats.org/markup-compatibility/2006">
              <mc:Choice xmlns:v="urn:schemas-microsoft-com:vml" Requires="v">
                <p:oleObj spid="_x0000_s4098" name="Imagen de mapa de bits" r:id="rId4" imgW="2553056" imgH="1267002" progId="PBrush">
                  <p:embed/>
                </p:oleObj>
              </mc:Choice>
              <mc:Fallback>
                <p:oleObj name="Imagen de mapa de bits" r:id="rId4" imgW="2553056" imgH="1267002" progId="PBrush">
                  <p:embed/>
                  <p:pic>
                    <p:nvPicPr>
                      <p:cNvPr id="0" name="Object 4"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05000"/>
                        <a:ext cx="8305800" cy="42672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5A212B-70F8-4399-80AC-C2D13F917A3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7AFF5E6-30F6-4B4B-A6F3-44F1A26AD9DA}" type="slidenum">
              <a:rPr lang="en-US"/>
              <a:pPr>
                <a:defRPr/>
              </a:pPr>
              <a:t>46</a:t>
            </a:fld>
            <a:endParaRPr lang="en-US"/>
          </a:p>
        </p:txBody>
      </p:sp>
      <p:sp>
        <p:nvSpPr>
          <p:cNvPr id="411650" name="Rectangle 2" descr="Papel seda azul"/>
          <p:cNvSpPr>
            <a:spLocks noGrp="1" noChangeArrowheads="1"/>
          </p:cNvSpPr>
          <p:nvPr>
            <p:ph type="title"/>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38917" name="Picture 5" descr="wmanager"/>
          <p:cNvPicPr>
            <a:picLocks noChangeAspect="1" noChangeArrowheads="1"/>
          </p:cNvPicPr>
          <p:nvPr/>
        </p:nvPicPr>
        <p:blipFill>
          <a:blip r:embed="rId3" cstate="print"/>
          <a:srcRect/>
          <a:stretch>
            <a:fillRect/>
          </a:stretch>
        </p:blipFill>
        <p:spPr bwMode="auto">
          <a:xfrm>
            <a:off x="381000" y="1447800"/>
            <a:ext cx="8305800" cy="50768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255A212B-70F8-4399-80AC-C2D13F917A35}"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FFFC81B-260B-4F95-92A7-0B445289FC56}" type="slidenum">
              <a:rPr lang="en-US" sz="1400">
                <a:solidFill>
                  <a:schemeClr val="tx1"/>
                </a:solidFill>
                <a:latin typeface="+mn-lt"/>
              </a:rPr>
              <a:pPr algn="r">
                <a:defRPr/>
              </a:pPr>
              <a:t>47</a:t>
            </a:fld>
            <a:endParaRPr lang="en-US" sz="1400">
              <a:solidFill>
                <a:schemeClr val="tx1"/>
              </a:solidFill>
              <a:latin typeface="+mn-lt"/>
            </a:endParaRPr>
          </a:p>
        </p:txBody>
      </p:sp>
      <p:sp>
        <p:nvSpPr>
          <p:cNvPr id="411650" name="Rectangle 2" descr="Papel seda azul"/>
          <p:cNvSpPr>
            <a:spLocks noGrp="1" noChangeArrowheads="1"/>
          </p:cNvSpPr>
          <p:nvPr>
            <p:ph type="title" idx="4294967295"/>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76806" name="Picture 6" descr="wmanager"/>
          <p:cNvPicPr>
            <a:picLocks noChangeAspect="1" noChangeArrowheads="1"/>
          </p:cNvPicPr>
          <p:nvPr/>
        </p:nvPicPr>
        <p:blipFill>
          <a:blip r:embed="rId3" cstate="print"/>
          <a:srcRect/>
          <a:stretch>
            <a:fillRect/>
          </a:stretch>
        </p:blipFill>
        <p:spPr bwMode="auto">
          <a:xfrm>
            <a:off x="468313" y="1484313"/>
            <a:ext cx="8280400" cy="51308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ED653DB-79AB-4A14-8594-8ABE4252A53A}"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EDFDEBE7-C068-47F5-BC2D-11D97D9449A2}" type="slidenum">
              <a:rPr lang="en-US"/>
              <a:pPr>
                <a:defRPr/>
              </a:pPr>
              <a:t>48</a:t>
            </a:fld>
            <a:endParaRPr lang="en-US"/>
          </a:p>
        </p:txBody>
      </p:sp>
      <p:sp>
        <p:nvSpPr>
          <p:cNvPr id="388098" name="Rectangle 2" descr="Papel seda azul"/>
          <p:cNvSpPr>
            <a:spLocks noGrp="1" noChangeArrowheads="1"/>
          </p:cNvSpPr>
          <p:nvPr>
            <p:ph type="title"/>
          </p:nvPr>
        </p:nvSpPr>
        <p:spPr>
          <a:xfrm>
            <a:off x="899592" y="0"/>
            <a:ext cx="7772400" cy="1635968"/>
          </a:xfrm>
          <a:blipFill dpi="0" rotWithShape="0">
            <a:blip r:embed="rId2" cstate="print"/>
            <a:srcRect/>
            <a:tile tx="0" ty="0" sx="100000" sy="100000" flip="none" algn="tl"/>
          </a:blipFill>
          <a:ln w="76200" cap="flat" algn="ctr">
            <a:solidFill>
              <a:srgbClr val="0000FF"/>
            </a:solidFill>
          </a:ln>
        </p:spPr>
        <p:txBody>
          <a:bodyPr/>
          <a:lstStyle/>
          <a:p>
            <a:r>
              <a:rPr lang="es-ES_tradnl" sz="3600" b="1" i="1" dirty="0">
                <a:solidFill>
                  <a:srgbClr val="660033"/>
                </a:solidFill>
                <a:effectLst>
                  <a:outerShdw blurRad="38100" dist="38100" dir="2700000" algn="tl">
                    <a:srgbClr val="C0C0C0"/>
                  </a:outerShdw>
                </a:effectLst>
                <a:latin typeface="Arial" charset="0"/>
              </a:rPr>
              <a:t>Componentes de un HOST</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 Monitor de Correo Electrónico </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(E-Manager)</a:t>
            </a:r>
          </a:p>
        </p:txBody>
      </p:sp>
      <p:sp>
        <p:nvSpPr>
          <p:cNvPr id="388099" name="Rectangle 3" descr="Papel bouquet"/>
          <p:cNvSpPr>
            <a:spLocks noGrp="1" noChangeArrowheads="1"/>
          </p:cNvSpPr>
          <p:nvPr>
            <p:ph type="body" idx="1"/>
          </p:nvPr>
        </p:nvSpPr>
        <p:spPr>
          <a:xfrm>
            <a:off x="533400" y="1905000"/>
            <a:ext cx="8142288" cy="3971925"/>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de Contenidos : Para material confidencial o inapropiado.</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de Atacheados</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SPAM : Bloqueador de E-Mails no solicitados.</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Administración de EMAILS : Monitor de  Patrones de Trafico.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ED653DB-79AB-4A14-8594-8ABE4252A53A}"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886C01F8-DEBD-4524-8FA1-52C9A086FD1A}" type="slidenum">
              <a:rPr lang="en-US" sz="1400">
                <a:solidFill>
                  <a:schemeClr val="tx1"/>
                </a:solidFill>
                <a:latin typeface="+mn-lt"/>
              </a:rPr>
              <a:pPr algn="r">
                <a:defRPr/>
              </a:pPr>
              <a:t>49</a:t>
            </a:fld>
            <a:endParaRPr lang="en-US" sz="1400">
              <a:solidFill>
                <a:schemeClr val="tx1"/>
              </a:solidFill>
              <a:latin typeface="+mn-lt"/>
            </a:endParaRPr>
          </a:p>
        </p:txBody>
      </p:sp>
      <p:sp>
        <p:nvSpPr>
          <p:cNvPr id="388098" name="Rectangle 2" descr="Papel seda azul"/>
          <p:cNvSpPr>
            <a:spLocks noGrp="1" noChangeArrowheads="1"/>
          </p:cNvSpPr>
          <p:nvPr>
            <p:ph type="title" idx="4294967295"/>
          </p:nvPr>
        </p:nvSpPr>
        <p:spPr>
          <a:xfrm>
            <a:off x="685800" y="376047"/>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Correo Electrónico</a:t>
            </a:r>
          </a:p>
        </p:txBody>
      </p:sp>
      <p:pic>
        <p:nvPicPr>
          <p:cNvPr id="91142" name="Picture 6" descr="Mmail2"/>
          <p:cNvPicPr>
            <a:picLocks noChangeAspect="1" noChangeArrowheads="1"/>
          </p:cNvPicPr>
          <p:nvPr/>
        </p:nvPicPr>
        <p:blipFill>
          <a:blip r:embed="rId3" cstate="print"/>
          <a:srcRect/>
          <a:stretch>
            <a:fillRect/>
          </a:stretch>
        </p:blipFill>
        <p:spPr bwMode="auto">
          <a:xfrm>
            <a:off x="468313" y="1773238"/>
            <a:ext cx="8351837" cy="47513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1143" name="Picture 7"/>
          <p:cNvPicPr>
            <a:picLocks noChangeAspect="1" noChangeArrowheads="1"/>
          </p:cNvPicPr>
          <p:nvPr/>
        </p:nvPicPr>
        <p:blipFill>
          <a:blip r:embed="rId5" cstate="print"/>
          <a:srcRect/>
          <a:stretch>
            <a:fillRect/>
          </a:stretch>
        </p:blipFill>
        <p:spPr bwMode="auto">
          <a:xfrm>
            <a:off x="7019925" y="1916113"/>
            <a:ext cx="1709738" cy="18732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C05643D9-F3EE-42C7-83F3-2805CFDC6A86}"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72734F05-378A-4D6F-9DC1-B0BC9AC66459}" type="slidenum">
              <a:rPr lang="en-US"/>
              <a:pPr>
                <a:defRPr/>
              </a:pPr>
              <a:t>5</a:t>
            </a:fld>
            <a:endParaRPr lang="en-US"/>
          </a:p>
        </p:txBody>
      </p:sp>
      <p:sp>
        <p:nvSpPr>
          <p:cNvPr id="457730" name="Rectangle 2" descr="Papel seda azul"/>
          <p:cNvSpPr>
            <a:spLocks noGrp="1" noChangeArrowheads="1"/>
          </p:cNvSpPr>
          <p:nvPr>
            <p:ph type="title"/>
          </p:nvPr>
        </p:nvSpPr>
        <p:spPr>
          <a:xfrm>
            <a:off x="684213" y="0"/>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sp>
        <p:nvSpPr>
          <p:cNvPr id="457731" name="Rectangle 3" descr="Papel bouquet"/>
          <p:cNvSpPr>
            <a:spLocks noGrp="1" noChangeArrowheads="1"/>
          </p:cNvSpPr>
          <p:nvPr>
            <p:ph type="body" idx="1"/>
          </p:nvPr>
        </p:nvSpPr>
        <p:spPr>
          <a:xfrm>
            <a:off x="395288" y="1600200"/>
            <a:ext cx="8280400" cy="48006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Examina los paquetes de datos entrantes y selecciona las ruta basada en la información en las tablas de enrutamiento.</a:t>
            </a:r>
          </a:p>
          <a:p>
            <a:pPr>
              <a:lnSpc>
                <a:spcPct val="80000"/>
              </a:lnSpc>
              <a:defRPr/>
            </a:pPr>
            <a:r>
              <a:rPr lang="es-ES_tradnl" i="1">
                <a:solidFill>
                  <a:srgbClr val="000099"/>
                </a:solidFill>
                <a:effectLst>
                  <a:outerShdw blurRad="38100" dist="38100" dir="2700000" algn="tl">
                    <a:srgbClr val="C0C0C0"/>
                  </a:outerShdw>
                </a:effectLst>
                <a:latin typeface="Arial" charset="0"/>
              </a:rPr>
              <a:t>Utiliza Protocolos de Enrutamiento como por Ejemplo :</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rPr>
              <a:t>RIP – IGRP = Interiores</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rPr>
              <a:t>EGP – BGP = Exteriores</a:t>
            </a:r>
          </a:p>
          <a:p>
            <a:pPr>
              <a:lnSpc>
                <a:spcPct val="80000"/>
              </a:lnSpc>
              <a:defRPr/>
            </a:pPr>
            <a:r>
              <a:rPr lang="es-ES_tradnl" i="1">
                <a:solidFill>
                  <a:srgbClr val="000099"/>
                </a:solidFill>
                <a:effectLst>
                  <a:outerShdw blurRad="38100" dist="38100" dir="2700000" algn="tl">
                    <a:srgbClr val="C0C0C0"/>
                  </a:outerShdw>
                </a:effectLst>
                <a:latin typeface="Arial" charset="0"/>
              </a:rPr>
              <a:t>Para el calculo de la mejor ruta utilizan distintas métricas como numero de saltos, retardos etc.</a:t>
            </a:r>
          </a:p>
        </p:txBody>
      </p:sp>
      <p:pic>
        <p:nvPicPr>
          <p:cNvPr id="9222" name="Picture 4" descr="ROUTER"/>
          <p:cNvPicPr>
            <a:picLocks noChangeAspect="1" noChangeArrowheads="1"/>
          </p:cNvPicPr>
          <p:nvPr/>
        </p:nvPicPr>
        <p:blipFill>
          <a:blip r:embed="rId4" cstate="print"/>
          <a:srcRect/>
          <a:stretch>
            <a:fillRect/>
          </a:stretch>
        </p:blipFill>
        <p:spPr bwMode="auto">
          <a:xfrm>
            <a:off x="8215313" y="981075"/>
            <a:ext cx="928687" cy="67468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43325B1-CC0F-47EF-A8DF-FECFE115EA5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559EC00-7D62-425E-9583-3080A11F7CC8}" type="slidenum">
              <a:rPr lang="en-US"/>
              <a:pPr>
                <a:defRPr/>
              </a:pPr>
              <a:t>50</a:t>
            </a:fld>
            <a:endParaRPr lang="en-US"/>
          </a:p>
        </p:txBody>
      </p:sp>
      <p:sp>
        <p:nvSpPr>
          <p:cNvPr id="415746" name="Rectangle 2" descr="Papel seda azul"/>
          <p:cNvSpPr>
            <a:spLocks noGrp="1" noChangeArrowheads="1"/>
          </p:cNvSpPr>
          <p:nvPr>
            <p:ph type="title"/>
          </p:nvPr>
        </p:nvSpPr>
        <p:spPr>
          <a:xfrm>
            <a:off x="0" y="228600"/>
            <a:ext cx="8820150" cy="1256184"/>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err="1">
                <a:solidFill>
                  <a:srgbClr val="660033"/>
                </a:solidFill>
                <a:effectLst>
                  <a:outerShdw blurRad="38100" dist="38100" dir="2700000" algn="tl">
                    <a:srgbClr val="C0C0C0"/>
                  </a:outerShdw>
                </a:effectLst>
                <a:latin typeface="Arial" charset="0"/>
              </a:rPr>
              <a:t>Bandwindth</a:t>
            </a:r>
            <a:r>
              <a:rPr lang="es-ES_tradnl" sz="3600" b="1" i="1" dirty="0">
                <a:solidFill>
                  <a:srgbClr val="660033"/>
                </a:solidFill>
                <a:effectLst>
                  <a:outerShdw blurRad="38100" dist="38100" dir="2700000" algn="tl">
                    <a:srgbClr val="C0C0C0"/>
                  </a:outerShdw>
                </a:effectLst>
                <a:latin typeface="Arial" charset="0"/>
              </a:rPr>
              <a:t> Manager (B-Manager)</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Monitor de Ancho de Banda </a:t>
            </a:r>
            <a:br>
              <a:rPr lang="es-ES_tradnl" sz="3600" b="1" i="1" dirty="0">
                <a:solidFill>
                  <a:srgbClr val="660033"/>
                </a:solidFill>
                <a:effectLst>
                  <a:outerShdw blurRad="38100" dist="38100" dir="2700000" algn="tl">
                    <a:srgbClr val="C0C0C0"/>
                  </a:outerShdw>
                </a:effectLst>
                <a:latin typeface="Arial" charset="0"/>
              </a:rPr>
            </a:br>
            <a:endParaRPr lang="es-ES_tradnl" sz="3600" b="1" i="1" dirty="0">
              <a:solidFill>
                <a:srgbClr val="660033"/>
              </a:solidFill>
              <a:effectLst>
                <a:outerShdw blurRad="38100" dist="38100" dir="2700000" algn="tl">
                  <a:srgbClr val="C0C0C0"/>
                </a:outerShdw>
              </a:effectLst>
              <a:latin typeface="Arial" charset="0"/>
            </a:endParaRPr>
          </a:p>
        </p:txBody>
      </p:sp>
      <p:sp>
        <p:nvSpPr>
          <p:cNvPr id="39941" name="Rectangle 3" descr="Papel bouquet"/>
          <p:cNvSpPr>
            <a:spLocks noGrp="1" noChangeArrowheads="1"/>
          </p:cNvSpPr>
          <p:nvPr>
            <p:ph type="body" idx="1"/>
          </p:nvPr>
        </p:nvSpPr>
        <p:spPr>
          <a:xfrm>
            <a:off x="395288" y="1700808"/>
            <a:ext cx="8353425" cy="4465042"/>
          </a:xfrm>
          <a:blipFill dpi="0" rotWithShape="0">
            <a:blip r:embed="rId4" cstate="print"/>
            <a:srcRect/>
            <a:tile tx="0" ty="0" sx="100000" sy="100000" flip="none" algn="tl"/>
          </a:blipFill>
          <a:ln w="76200" cap="flat" algn="ctr">
            <a:solidFill>
              <a:srgbClr val="000080"/>
            </a:solidFill>
          </a:ln>
        </p:spPr>
        <p:txBody>
          <a:bodyPr/>
          <a:lstStyle/>
          <a:p>
            <a:r>
              <a:rPr lang="es-ES_tradnl" i="1" dirty="0">
                <a:latin typeface="Arial" charset="0"/>
              </a:rPr>
              <a:t>Sistema de Maquina Virtual utilizado para Administrar Ancho de Banda.</a:t>
            </a:r>
          </a:p>
          <a:p>
            <a:r>
              <a:rPr lang="es-ES_tradnl" i="1" dirty="0">
                <a:latin typeface="Arial" charset="0"/>
              </a:rPr>
              <a:t>Trabaja Sobre el canal adjudicando ancho de banda de acuerdo a las Políticas de Uso. </a:t>
            </a:r>
          </a:p>
          <a:p>
            <a:r>
              <a:rPr lang="es-ES_tradnl" i="1" dirty="0">
                <a:latin typeface="Arial" charset="0"/>
              </a:rPr>
              <a:t> Editor Integrado de Políticas de Uso del Canal.</a:t>
            </a:r>
          </a:p>
          <a:p>
            <a:endParaRPr lang="es-ES_tradnl" i="1" dirty="0">
              <a:latin typeface="Arial" charset="0"/>
            </a:endParaRPr>
          </a:p>
          <a:p>
            <a:endParaRPr lang="es-ES_tradnl" i="1" dirty="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CC4044B-1DE7-41B7-AFAB-920FAE4D5F5F}"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24864C87-02DB-4651-8C41-B7912702DB52}" type="slidenum">
              <a:rPr lang="en-US"/>
              <a:pPr>
                <a:defRPr/>
              </a:pPr>
              <a:t>51</a:t>
            </a:fld>
            <a:endParaRPr lang="en-US"/>
          </a:p>
        </p:txBody>
      </p:sp>
      <p:sp>
        <p:nvSpPr>
          <p:cNvPr id="416770" name="Rectangle 2" descr="Papel seda azul"/>
          <p:cNvSpPr>
            <a:spLocks noGrp="1" noChangeArrowheads="1"/>
          </p:cNvSpPr>
          <p:nvPr>
            <p:ph type="title"/>
          </p:nvPr>
        </p:nvSpPr>
        <p:spPr>
          <a:xfrm>
            <a:off x="323850" y="404813"/>
            <a:ext cx="8569325" cy="13589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0965" name="Rectangle 3" descr="Papel bouquet"/>
          <p:cNvSpPr>
            <a:spLocks noGrp="1" noChangeArrowheads="1"/>
          </p:cNvSpPr>
          <p:nvPr>
            <p:ph type="body" idx="1"/>
          </p:nvPr>
        </p:nvSpPr>
        <p:spPr>
          <a:xfrm>
            <a:off x="395288" y="1981200"/>
            <a:ext cx="8353425" cy="4471988"/>
          </a:xfrm>
          <a:blipFill dpi="0" rotWithShape="0">
            <a:blip r:embed="rId3" cstate="print"/>
            <a:srcRect/>
            <a:tile tx="0" ty="0" sx="100000" sy="100000" flip="none" algn="tl"/>
          </a:blipFill>
          <a:ln w="76200" cap="flat" algn="ctr">
            <a:solidFill>
              <a:srgbClr val="000080"/>
            </a:solidFill>
          </a:ln>
        </p:spPr>
        <p:txBody>
          <a:bodyPr/>
          <a:lstStyle/>
          <a:p>
            <a:r>
              <a:rPr lang="es-ES_tradnl" i="1">
                <a:latin typeface="Arial" charset="0"/>
              </a:rPr>
              <a:t>Adjudica en Forma General o Particular a usuarios conectados.</a:t>
            </a:r>
          </a:p>
          <a:p>
            <a:r>
              <a:rPr lang="es-ES_tradnl" i="1">
                <a:latin typeface="Arial" charset="0"/>
              </a:rPr>
              <a:t>Trabaja sobre Algún Servidor del Nodo Internet o del ISP. </a:t>
            </a:r>
          </a:p>
          <a:p>
            <a:r>
              <a:rPr lang="es-ES_tradnl" i="1">
                <a:latin typeface="Arial" charset="0"/>
              </a:rPr>
              <a:t>Monitoreo Gráfico en Tiempo Real.</a:t>
            </a:r>
          </a:p>
          <a:p>
            <a:r>
              <a:rPr lang="es-ES_tradnl" i="1">
                <a:latin typeface="Arial" charset="0"/>
              </a:rPr>
              <a:t>Sus Políticas son complementarias a las de un Firewall.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554605C-E1E2-4D01-AED5-650C31B004A9}"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F9DB6E0F-0CDA-4828-8F51-C0067C819BE0}" type="slidenum">
              <a:rPr lang="en-US"/>
              <a:pPr>
                <a:defRPr/>
              </a:pPr>
              <a:t>52</a:t>
            </a:fld>
            <a:endParaRPr lang="en-US"/>
          </a:p>
        </p:txBody>
      </p:sp>
      <p:sp>
        <p:nvSpPr>
          <p:cNvPr id="417794" name="Rectangle 2" descr="Papel seda azul"/>
          <p:cNvSpPr>
            <a:spLocks noGrp="1" noChangeArrowheads="1"/>
          </p:cNvSpPr>
          <p:nvPr>
            <p:ph type="title"/>
          </p:nvPr>
        </p:nvSpPr>
        <p:spPr>
          <a:xfrm>
            <a:off x="395288" y="609600"/>
            <a:ext cx="8353425"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1989" name="Rectangle 3" descr="Papel bouquet"/>
          <p:cNvSpPr>
            <a:spLocks noGrp="1" noChangeArrowheads="1"/>
          </p:cNvSpPr>
          <p:nvPr>
            <p:ph type="body" idx="1"/>
          </p:nvPr>
        </p:nvSpPr>
        <p:spPr>
          <a:xfrm>
            <a:off x="323850" y="1981200"/>
            <a:ext cx="8424863" cy="3968750"/>
          </a:xfrm>
          <a:blipFill dpi="0" rotWithShape="0">
            <a:blip r:embed="rId3" cstate="print"/>
            <a:srcRect/>
            <a:tile tx="0" ty="0" sx="100000" sy="100000" flip="none" algn="tl"/>
          </a:blipFill>
          <a:ln w="76200" cap="flat" algn="ctr">
            <a:solidFill>
              <a:srgbClr val="000080"/>
            </a:solidFill>
          </a:ln>
        </p:spPr>
        <p:txBody>
          <a:bodyPr/>
          <a:lstStyle/>
          <a:p>
            <a:r>
              <a:rPr lang="es-ES_tradnl" i="1">
                <a:latin typeface="Arial" charset="0"/>
              </a:rPr>
              <a:t>El uso apropiado evita la congestión del canal cortando procesos que ocupan mucho Ancho de Banda.</a:t>
            </a:r>
          </a:p>
          <a:p>
            <a:r>
              <a:rPr lang="es-ES_tradnl" i="1">
                <a:latin typeface="Arial" charset="0"/>
              </a:rPr>
              <a:t>Puede operar en combinación con VPNs, y NAT en caso de Tener Intranets.  </a:t>
            </a:r>
          </a:p>
          <a:p>
            <a:endParaRPr lang="es-ES_tradnl" i="1">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B17B3A8-F56A-41D6-8B06-330F768B6233}"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EB7FE58A-2B84-4D52-89AB-B2D7FAFD30FA}" type="slidenum">
              <a:rPr lang="en-US"/>
              <a:pPr>
                <a:defRPr/>
              </a:pPr>
              <a:t>53</a:t>
            </a:fld>
            <a:endParaRPr lang="en-US"/>
          </a:p>
        </p:txBody>
      </p:sp>
      <p:sp>
        <p:nvSpPr>
          <p:cNvPr id="418818" name="Rectangle 2" descr="Papel seda azul"/>
          <p:cNvSpPr>
            <a:spLocks noGrp="1" noChangeArrowheads="1"/>
          </p:cNvSpPr>
          <p:nvPr>
            <p:ph type="title"/>
          </p:nvPr>
        </p:nvSpPr>
        <p:spPr>
          <a:xfrm>
            <a:off x="395288" y="0"/>
            <a:ext cx="8424862"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3013" name="Rectangle 3"/>
          <p:cNvSpPr>
            <a:spLocks noGrp="1" noChangeArrowheads="1"/>
          </p:cNvSpPr>
          <p:nvPr>
            <p:ph type="body" idx="1"/>
          </p:nvPr>
        </p:nvSpPr>
        <p:spPr/>
        <p:txBody>
          <a:bodyPr/>
          <a:lstStyle/>
          <a:p>
            <a:endParaRPr lang="es-ES_tradnl"/>
          </a:p>
        </p:txBody>
      </p:sp>
      <p:pic>
        <p:nvPicPr>
          <p:cNvPr id="43014" name="Picture 4" descr="FGscreenshot-s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122"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42C1628-9DAF-43A6-8E73-60AE2D497A36}"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1D48AD8A-F01B-4F8D-B984-E58968D105E9}" type="slidenum">
              <a:rPr lang="en-US"/>
              <a:pPr>
                <a:defRPr/>
              </a:pPr>
              <a:t>6</a:t>
            </a:fld>
            <a:endParaRPr lang="en-US"/>
          </a:p>
        </p:txBody>
      </p:sp>
      <p:sp>
        <p:nvSpPr>
          <p:cNvPr id="433154" name="Rectangle 2" descr="Papel seda azul"/>
          <p:cNvSpPr>
            <a:spLocks noGrp="1" noChangeArrowheads="1"/>
          </p:cNvSpPr>
          <p:nvPr>
            <p:ph type="title"/>
          </p:nvPr>
        </p:nvSpPr>
        <p:spPr>
          <a:xfrm>
            <a:off x="395288" y="260350"/>
            <a:ext cx="8353425"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Servidor de Acceso (ACCESS SERVER) :</a:t>
            </a:r>
          </a:p>
        </p:txBody>
      </p:sp>
      <p:sp>
        <p:nvSpPr>
          <p:cNvPr id="433155" name="Rectangle 3" descr="Papel bouquet"/>
          <p:cNvSpPr>
            <a:spLocks noGrp="1" noChangeArrowheads="1"/>
          </p:cNvSpPr>
          <p:nvPr>
            <p:ph type="body" idx="1"/>
          </p:nvPr>
        </p:nvSpPr>
        <p:spPr>
          <a:xfrm>
            <a:off x="304800" y="1752600"/>
            <a:ext cx="8458200"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 Se Encarga de filtrar los Accesos Remotos Vía Módem a través de un Software de Seguridad que almacena a los accesos con su clave de autenticación.</a:t>
            </a:r>
          </a:p>
          <a:p>
            <a:pPr>
              <a:lnSpc>
                <a:spcPct val="80000"/>
              </a:lnSpc>
              <a:defRPr/>
            </a:pPr>
            <a:r>
              <a:rPr lang="es-ES_tradnl" i="1">
                <a:solidFill>
                  <a:srgbClr val="000099"/>
                </a:solidFill>
                <a:effectLst>
                  <a:outerShdw blurRad="38100" dist="38100" dir="2700000" algn="tl">
                    <a:srgbClr val="C0C0C0"/>
                  </a:outerShdw>
                </a:effectLst>
                <a:latin typeface="Arial" charset="0"/>
              </a:rPr>
              <a:t>Normalmente lo componen una cantidad de módems en Línea conectados a accesos telefónicos unitarios o rotativos.</a:t>
            </a:r>
          </a:p>
          <a:p>
            <a:pPr>
              <a:lnSpc>
                <a:spcPct val="80000"/>
              </a:lnSpc>
              <a:defRPr/>
            </a:pPr>
            <a:r>
              <a:rPr lang="es-ES_tradnl" i="1">
                <a:solidFill>
                  <a:srgbClr val="000099"/>
                </a:solidFill>
                <a:effectLst>
                  <a:outerShdw blurRad="38100" dist="38100" dir="2700000" algn="tl">
                    <a:srgbClr val="C0C0C0"/>
                  </a:outerShdw>
                </a:effectLst>
                <a:latin typeface="Arial" charset="0"/>
              </a:rPr>
              <a:t> Se le asigna un Rango de Direcciones IP Fijas que le permita asignar a cada usuario una Dirección Dinámica en el momento de la conexión. </a:t>
            </a:r>
          </a:p>
          <a:p>
            <a:pPr>
              <a:lnSpc>
                <a:spcPct val="80000"/>
              </a:lnSpc>
              <a:defRPr/>
            </a:pPr>
            <a:endParaRPr lang="es-ES_tradnl"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EC0AD3A-8794-457D-8CFB-CDC5DC12D99A}" type="datetime1">
              <a:rPr lang="es-ES"/>
              <a:pPr>
                <a:defRPr/>
              </a:pPr>
              <a:t>18/05/2022</a:t>
            </a:fld>
            <a:endParaRPr lang="en-US"/>
          </a:p>
        </p:txBody>
      </p:sp>
      <p:sp>
        <p:nvSpPr>
          <p:cNvPr id="8" name="5 Marcador de número de diapositiva"/>
          <p:cNvSpPr>
            <a:spLocks noGrp="1"/>
          </p:cNvSpPr>
          <p:nvPr>
            <p:ph type="sldNum" sz="quarter" idx="12"/>
          </p:nvPr>
        </p:nvSpPr>
        <p:spPr/>
        <p:txBody>
          <a:bodyPr/>
          <a:lstStyle/>
          <a:p>
            <a:pPr>
              <a:defRPr/>
            </a:pPr>
            <a:fld id="{878819DC-E6AD-4566-90C0-5D2CC481497D}" type="slidenum">
              <a:rPr lang="en-US"/>
              <a:pPr>
                <a:defRPr/>
              </a:pPr>
              <a:t>7</a:t>
            </a:fld>
            <a:endParaRPr lang="en-US"/>
          </a:p>
        </p:txBody>
      </p:sp>
      <p:sp>
        <p:nvSpPr>
          <p:cNvPr id="381954" name="Rectangle 2" descr="Papel seda azul"/>
          <p:cNvSpPr>
            <a:spLocks noGrp="1" noChangeArrowheads="1"/>
          </p:cNvSpPr>
          <p:nvPr>
            <p:ph type="title"/>
          </p:nvPr>
        </p:nvSpPr>
        <p:spPr>
          <a:xfrm>
            <a:off x="323850" y="260350"/>
            <a:ext cx="8569325" cy="14319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Servidor de Acceso (ACCESS SERVER) :</a:t>
            </a:r>
          </a:p>
        </p:txBody>
      </p:sp>
      <p:grpSp>
        <p:nvGrpSpPr>
          <p:cNvPr id="11269" name="Group 8"/>
          <p:cNvGrpSpPr>
            <a:grpSpLocks/>
          </p:cNvGrpSpPr>
          <p:nvPr/>
        </p:nvGrpSpPr>
        <p:grpSpPr bwMode="auto">
          <a:xfrm>
            <a:off x="395288" y="1828800"/>
            <a:ext cx="8520112" cy="4800600"/>
            <a:chOff x="384" y="1152"/>
            <a:chExt cx="5232" cy="3024"/>
          </a:xfrm>
        </p:grpSpPr>
        <p:pic>
          <p:nvPicPr>
            <p:cNvPr id="11270" name="Picture 5" descr="Access Server"/>
            <p:cNvPicPr preferRelativeResize="0">
              <a:picLocks noChangeAspect="1" noChangeArrowheads="1"/>
            </p:cNvPicPr>
            <p:nvPr/>
          </p:nvPicPr>
          <p:blipFill>
            <a:blip r:embed="rId3" cstate="print"/>
            <a:srcRect/>
            <a:stretch>
              <a:fillRect/>
            </a:stretch>
          </p:blipFill>
          <p:spPr bwMode="auto">
            <a:xfrm>
              <a:off x="384" y="1152"/>
              <a:ext cx="5232" cy="3024"/>
            </a:xfrm>
            <a:prstGeom prst="rect">
              <a:avLst/>
            </a:prstGeom>
            <a:noFill/>
            <a:ln w="76200">
              <a:solidFill>
                <a:schemeClr val="accent2"/>
              </a:solidFill>
              <a:miter lim="800000"/>
              <a:headEnd/>
              <a:tailEnd/>
            </a:ln>
          </p:spPr>
        </p:pic>
        <p:sp>
          <p:nvSpPr>
            <p:cNvPr id="11271" name="Text Box 6"/>
            <p:cNvSpPr txBox="1">
              <a:spLocks noChangeArrowheads="1"/>
            </p:cNvSpPr>
            <p:nvPr/>
          </p:nvSpPr>
          <p:spPr bwMode="auto">
            <a:xfrm>
              <a:off x="2256" y="3936"/>
              <a:ext cx="1152" cy="192"/>
            </a:xfrm>
            <a:prstGeom prst="rect">
              <a:avLst/>
            </a:prstGeom>
            <a:noFill/>
            <a:ln w="76200">
              <a:noFill/>
              <a:miter lim="800000"/>
              <a:headEnd/>
              <a:tailEnd/>
            </a:ln>
          </p:spPr>
          <p:txBody>
            <a:bodyPr>
              <a:spAutoFit/>
            </a:bodyPr>
            <a:lstStyle/>
            <a:p>
              <a:r>
                <a:rPr lang="es-MX" sz="1400" b="1"/>
                <a:t>Radius /  Tacacs+</a:t>
              </a:r>
              <a:endParaRPr lang="es-AR" sz="1400" b="1"/>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3FE1E6-2E4B-4B6A-9953-A0EE7E1FEC4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E832885A-704C-48BA-A604-F71ECD24326D}" type="slidenum">
              <a:rPr lang="en-US"/>
              <a:pPr>
                <a:defRPr/>
              </a:pPr>
              <a:t>8</a:t>
            </a:fld>
            <a:endParaRPr lang="en-US"/>
          </a:p>
        </p:txBody>
      </p:sp>
      <p:sp>
        <p:nvSpPr>
          <p:cNvPr id="396290" name="Rectangle 2" descr="Papel seda azul"/>
          <p:cNvSpPr>
            <a:spLocks noGrp="1" noChangeArrowheads="1"/>
          </p:cNvSpPr>
          <p:nvPr>
            <p:ph type="title"/>
          </p:nvPr>
        </p:nvSpPr>
        <p:spPr>
          <a:xfrm>
            <a:off x="250825" y="333375"/>
            <a:ext cx="864235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6291" name="Rectangle 3" descr="Papel bouquet"/>
          <p:cNvSpPr>
            <a:spLocks noGrp="1" noChangeArrowheads="1"/>
          </p:cNvSpPr>
          <p:nvPr>
            <p:ph type="body" idx="1"/>
          </p:nvPr>
        </p:nvSpPr>
        <p:spPr>
          <a:xfrm>
            <a:off x="323850" y="1773238"/>
            <a:ext cx="8439150" cy="4322762"/>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Software de Administración y control para Servidores de Acceso Remoto (RAS).</a:t>
            </a:r>
          </a:p>
          <a:p>
            <a:pPr>
              <a:lnSpc>
                <a:spcPct val="80000"/>
              </a:lnSpc>
              <a:defRPr/>
            </a:pPr>
            <a:r>
              <a:rPr lang="es-ES_tradnl" i="1">
                <a:solidFill>
                  <a:srgbClr val="000099"/>
                </a:solidFill>
                <a:effectLst>
                  <a:outerShdw blurRad="38100" dist="38100" dir="2700000" algn="tl">
                    <a:srgbClr val="C0C0C0"/>
                  </a:outerShdw>
                </a:effectLst>
                <a:latin typeface="Arial" charset="0"/>
              </a:rPr>
              <a:t>Autentica las acciones de acceso remoto sobre los RAS mediante las llamadas, protocolos y filtros.</a:t>
            </a:r>
          </a:p>
          <a:p>
            <a:pPr>
              <a:lnSpc>
                <a:spcPct val="80000"/>
              </a:lnSpc>
              <a:defRPr/>
            </a:pPr>
            <a:r>
              <a:rPr lang="es-ES_tradnl" i="1">
                <a:solidFill>
                  <a:srgbClr val="000099"/>
                </a:solidFill>
                <a:effectLst>
                  <a:outerShdw blurRad="38100" dist="38100" dir="2700000" algn="tl">
                    <a:srgbClr val="C0C0C0"/>
                  </a:outerShdw>
                </a:effectLst>
                <a:latin typeface="Arial" charset="0"/>
              </a:rPr>
              <a:t>Soporta la Seguridad Adicional de Los Servidores Proxy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C65B337-2820-4678-8FF4-41FF7CBB7666}"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E5D6BB62-3F7C-493D-80B4-F095B79CD93B}" type="slidenum">
              <a:rPr lang="en-US"/>
              <a:pPr>
                <a:defRPr/>
              </a:pPr>
              <a:t>9</a:t>
            </a:fld>
            <a:endParaRPr lang="en-US"/>
          </a:p>
        </p:txBody>
      </p:sp>
      <p:sp>
        <p:nvSpPr>
          <p:cNvPr id="397314" name="Rectangle 2" descr="Papel seda azul"/>
          <p:cNvSpPr>
            <a:spLocks noGrp="1" noChangeArrowheads="1"/>
          </p:cNvSpPr>
          <p:nvPr>
            <p:ph type="title"/>
          </p:nvPr>
        </p:nvSpPr>
        <p:spPr>
          <a:xfrm>
            <a:off x="0" y="260350"/>
            <a:ext cx="8915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7315" name="Rectangle 3" descr="Papel bouquet"/>
          <p:cNvSpPr>
            <a:spLocks noGrp="1" noChangeArrowheads="1"/>
          </p:cNvSpPr>
          <p:nvPr>
            <p:ph type="body" idx="1"/>
          </p:nvPr>
        </p:nvSpPr>
        <p:spPr>
          <a:xfrm>
            <a:off x="395288" y="1773238"/>
            <a:ext cx="8153400" cy="46450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dirty="0" err="1">
                <a:solidFill>
                  <a:srgbClr val="000099"/>
                </a:solidFill>
                <a:effectLst>
                  <a:outerShdw blurRad="38100" dist="38100" dir="2700000" algn="tl">
                    <a:srgbClr val="C0C0C0"/>
                  </a:outerShdw>
                </a:effectLst>
                <a:latin typeface="Arial" charset="0"/>
              </a:rPr>
              <a:t>Radius</a:t>
            </a:r>
            <a:r>
              <a:rPr lang="es-ES_tradnl" i="1" dirty="0">
                <a:solidFill>
                  <a:srgbClr val="000099"/>
                </a:solidFill>
                <a:effectLst>
                  <a:outerShdw blurRad="38100" dist="38100" dir="2700000" algn="tl">
                    <a:srgbClr val="C0C0C0"/>
                  </a:outerShdw>
                </a:effectLst>
                <a:latin typeface="Arial" charset="0"/>
              </a:rPr>
              <a:t> - Software nativo dentro de cualquiera de los Servidores que constituyen una Instalación Internet.</a:t>
            </a:r>
          </a:p>
          <a:p>
            <a:pPr>
              <a:lnSpc>
                <a:spcPct val="80000"/>
              </a:lnSpc>
              <a:defRPr/>
            </a:pPr>
            <a:r>
              <a:rPr lang="es-ES_tradnl" i="1" dirty="0">
                <a:solidFill>
                  <a:srgbClr val="000099"/>
                </a:solidFill>
                <a:effectLst>
                  <a:outerShdw blurRad="38100" dist="38100" dir="2700000" algn="tl">
                    <a:srgbClr val="C0C0C0"/>
                  </a:outerShdw>
                </a:effectLst>
                <a:latin typeface="Arial" charset="0"/>
              </a:rPr>
              <a:t>Actúa </a:t>
            </a:r>
            <a:r>
              <a:rPr lang="es-ES_tradnl" i="1" dirty="0" err="1">
                <a:solidFill>
                  <a:srgbClr val="000099"/>
                </a:solidFill>
                <a:effectLst>
                  <a:outerShdw blurRad="38100" dist="38100" dir="2700000" algn="tl">
                    <a:srgbClr val="C0C0C0"/>
                  </a:outerShdw>
                </a:effectLst>
                <a:latin typeface="Arial" charset="0"/>
              </a:rPr>
              <a:t>complementandose</a:t>
            </a:r>
            <a:r>
              <a:rPr lang="es-ES_tradnl" i="1" dirty="0">
                <a:solidFill>
                  <a:srgbClr val="000099"/>
                </a:solidFill>
                <a:effectLst>
                  <a:outerShdw blurRad="38100" dist="38100" dir="2700000" algn="tl">
                    <a:srgbClr val="C0C0C0"/>
                  </a:outerShdw>
                </a:effectLst>
                <a:latin typeface="Arial" charset="0"/>
              </a:rPr>
              <a:t> con todos los  protocolos que constituyen la Pila TCP/IP.</a:t>
            </a:r>
          </a:p>
          <a:p>
            <a:pPr>
              <a:lnSpc>
                <a:spcPct val="80000"/>
              </a:lnSpc>
              <a:defRPr/>
            </a:pPr>
            <a:r>
              <a:rPr lang="es-ES_tradnl" i="1" dirty="0">
                <a:solidFill>
                  <a:srgbClr val="000099"/>
                </a:solidFill>
                <a:effectLst>
                  <a:outerShdw blurRad="38100" dist="38100" dir="2700000" algn="tl">
                    <a:srgbClr val="C0C0C0"/>
                  </a:outerShdw>
                </a:effectLst>
                <a:latin typeface="Arial" charset="0"/>
              </a:rPr>
              <a:t>Tiempo de respuesta de Autenticación Inmediato .</a:t>
            </a:r>
          </a:p>
          <a:p>
            <a:pPr>
              <a:lnSpc>
                <a:spcPct val="80000"/>
              </a:lnSpc>
              <a:defRPr/>
            </a:pPr>
            <a:r>
              <a:rPr lang="es-ES_tradnl" i="1" dirty="0">
                <a:solidFill>
                  <a:srgbClr val="000099"/>
                </a:solidFill>
                <a:effectLst>
                  <a:outerShdw blurRad="38100" dist="38100" dir="2700000" algn="tl">
                    <a:srgbClr val="C0C0C0"/>
                  </a:outerShdw>
                </a:effectLst>
                <a:latin typeface="Arial" charset="0"/>
              </a:rPr>
              <a:t>Asigna Direcciones IP Dinámicas en el momento de la conexión. </a:t>
            </a:r>
          </a:p>
        </p:txBody>
      </p:sp>
    </p:spTree>
  </p:cSld>
  <p:clrMapOvr>
    <a:masterClrMapping/>
  </p:clrMapOvr>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533887</TotalTime>
  <Words>6496</Words>
  <Application>Microsoft Office PowerPoint</Application>
  <PresentationFormat>Presentación en pantalla (4:3)</PresentationFormat>
  <Paragraphs>404</Paragraphs>
  <Slides>54</Slides>
  <Notes>17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3</vt:i4>
      </vt:variant>
      <vt:variant>
        <vt:lpstr>Títulos de diapositiva</vt:lpstr>
      </vt:variant>
      <vt:variant>
        <vt:i4>54</vt:i4>
      </vt:variant>
    </vt:vector>
  </HeadingPairs>
  <TitlesOfParts>
    <vt:vector size="61" baseType="lpstr">
      <vt:lpstr>Arial</vt:lpstr>
      <vt:lpstr>Times New Roman</vt:lpstr>
      <vt:lpstr>Verdana</vt:lpstr>
      <vt:lpstr>Presentación en blanco</vt:lpstr>
      <vt:lpstr>Visio</vt:lpstr>
      <vt:lpstr>Imagen de mapa de bits</vt:lpstr>
      <vt:lpstr>Diapositiva</vt:lpstr>
      <vt:lpstr>Tecnología de Redes 2634 Introducción a las Comunicaciones 3007</vt:lpstr>
      <vt:lpstr>Tecnología de Redes 2634 Introducción a las Comunicaciones 3007</vt:lpstr>
      <vt:lpstr>Componentes de un Host de Internet Encaminador Dinámico (Router) :</vt:lpstr>
      <vt:lpstr>Componentes de un Host de Internet Encaminador Dinámico (Router) :</vt:lpstr>
      <vt:lpstr>Componentes de un Host de Internet Encaminador Dinámico (Router) :</vt:lpstr>
      <vt:lpstr>Componentes de un HOST  Servidor de Acceso (ACCESS SERVER) :</vt:lpstr>
      <vt:lpstr>Componentes de un HOST  Servidor de Acceso (ACCESS SERVER) :</vt:lpstr>
      <vt:lpstr>Radius  Remote Authentication Dial-In User Service</vt:lpstr>
      <vt:lpstr>Radius  Remote Authentication Dial-In User Service</vt:lpstr>
      <vt:lpstr>Radius  Remote Authentication Dial-In User Service</vt:lpstr>
      <vt:lpstr>Radius  Remote Authentication Dial-In User Service</vt:lpstr>
      <vt:lpstr>Componentes de un HOST  FIREWALL</vt:lpstr>
      <vt:lpstr>Componentes de un HOST  FIREWALL</vt:lpstr>
      <vt:lpstr>Componentes de un HOST  FIREWALL</vt:lpstr>
      <vt:lpstr>Componentes de un HOST  FIREWALL</vt:lpstr>
      <vt:lpstr>Componentes de un HOST  FIREWALL.</vt:lpstr>
      <vt:lpstr>Componentes de un HOST  FIREWALL - ZONAS.</vt:lpstr>
      <vt:lpstr>Componentes de un HOST  FIREWALL</vt:lpstr>
      <vt:lpstr>Componentes de un HOST  FIREWALL - Servicios</vt:lpstr>
      <vt:lpstr>Componentes de un HOST  FIREWALL- Editor de Reglas</vt:lpstr>
      <vt:lpstr>Componentes de un HOST  FIREWALL- Editor de Reglas</vt:lpstr>
      <vt:lpstr>Componentes de un HOST  FIREWALL- Editor de Reglas</vt:lpstr>
      <vt:lpstr>Componentes de un HOST  Proxy Server</vt:lpstr>
      <vt:lpstr>Componentes de un HOST  Proxy Server</vt:lpstr>
      <vt:lpstr>Componentes de un HOST  Proxy Server – Errores </vt:lpstr>
      <vt:lpstr>Componentes de un HOST  Proxy Server – Errores </vt:lpstr>
      <vt:lpstr>LDAP SERVER </vt:lpstr>
      <vt:lpstr>LDAP SERVER </vt:lpstr>
      <vt:lpstr>Componentes de un HOST  Web Server </vt:lpstr>
      <vt:lpstr>Componentes de un HOST WEB SERVER </vt:lpstr>
      <vt:lpstr>Componentes de un HOST  Mailserver o Servidor de Correo</vt:lpstr>
      <vt:lpstr>Servicios de Internet Webmail </vt:lpstr>
      <vt:lpstr>Webmail</vt:lpstr>
      <vt:lpstr>Componentes de un HOST  Antivirus</vt:lpstr>
      <vt:lpstr>Antivirus</vt:lpstr>
      <vt:lpstr>Antivirus</vt:lpstr>
      <vt:lpstr>Consola Antivirus</vt:lpstr>
      <vt:lpstr>Consola Antivirus</vt:lpstr>
      <vt:lpstr>Componentes de un HOST  Monitor de WEB</vt:lpstr>
      <vt:lpstr>Componentes de un HOST  Monitor de WEB (Web Manager)</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Correo Electrónico  (E-Manager)</vt:lpstr>
      <vt:lpstr>Componentes de un HOST  Monitor de Correo Electrónico</vt:lpstr>
      <vt:lpstr>Bandwindth Manager (B-Manager) Monitor de Ancho de Banda  </vt:lpstr>
      <vt:lpstr>Bandwindth Manager  Monitor de Ancho de Banda</vt:lpstr>
      <vt:lpstr>Bandwindth Manager  Monitor de Ancho de Banda</vt:lpstr>
      <vt:lpstr>Bandwindth Manager  Monitor de Ancho de Banda</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614</cp:revision>
  <cp:lastPrinted>2000-12-06T13:16:13Z</cp:lastPrinted>
  <dcterms:created xsi:type="dcterms:W3CDTF">2000-04-03T00:38:42Z</dcterms:created>
  <dcterms:modified xsi:type="dcterms:W3CDTF">2022-05-18T23:46:32Z</dcterms:modified>
  <cp:category>Transparencias de Clase</cp:category>
</cp:coreProperties>
</file>